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7" r:id="rId3"/>
    <p:sldId id="258" r:id="rId4"/>
    <p:sldId id="259" r:id="rId5"/>
    <p:sldId id="260" r:id="rId6"/>
    <p:sldId id="261" r:id="rId7"/>
    <p:sldId id="262" r:id="rId8"/>
    <p:sldId id="263" r:id="rId9"/>
    <p:sldId id="264" r:id="rId10"/>
    <p:sldId id="265" r:id="rId11"/>
    <p:sldId id="266" r:id="rId13"/>
    <p:sldId id="267" r:id="rId14"/>
    <p:sldId id="272" r:id="rId15"/>
    <p:sldId id="273" r:id="rId16"/>
    <p:sldId id="274" r:id="rId17"/>
    <p:sldId id="275" r:id="rId18"/>
    <p:sldId id="276" r:id="rId19"/>
    <p:sldId id="277" r:id="rId20"/>
  </p:sldIdLst>
  <p:sldSz cx="9144000" cy="5715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1800"/>
        <p:guide pos="288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960120" y="1143000"/>
            <a:ext cx="493776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
        <p:nvSpPr>
          <p:cNvPr id="15362" name="Rectangle 2"/>
          <p:cNvSpPr>
            <a:spLocks noGrp="1" noRot="1" noTextEdit="1"/>
          </p:cNvSpPr>
          <p:nvPr>
            <p:ph type="sldImg"/>
          </p:nvPr>
        </p:nvSpPr>
        <p:spPr/>
      </p:sp>
      <p:sp>
        <p:nvSpPr>
          <p:cNvPr id="15363" name="Rectangle 3"/>
          <p:cNvSpPr>
            <a:spLocks noGrp="1" noRot="1"/>
          </p:cNvSpPr>
          <p:nvPr>
            <p:ph type="body"/>
          </p:nvPr>
        </p:nvSpPr>
        <p:spPr/>
        <p:txBody>
          <a:bodyPr wrap="square" lIns="91440" tIns="45720" rIns="91440" bIns="45720" anchor="ctr"/>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
        <p:nvSpPr>
          <p:cNvPr id="26626" name="Rectangle 2"/>
          <p:cNvSpPr>
            <a:spLocks noGrp="1" noRot="1" noTextEdit="1"/>
          </p:cNvSpPr>
          <p:nvPr>
            <p:ph type="sldImg"/>
          </p:nvPr>
        </p:nvSpPr>
        <p:spPr/>
      </p:sp>
      <p:sp>
        <p:nvSpPr>
          <p:cNvPr id="26627" name="Rectangle 3"/>
          <p:cNvSpPr>
            <a:spLocks noGrp="1" noRot="1"/>
          </p:cNvSpPr>
          <p:nvPr>
            <p:ph type="body"/>
          </p:nvPr>
        </p:nvSpPr>
        <p:spPr/>
        <p:txBody>
          <a:bodyPr wrap="square" lIns="91440" tIns="45720" rIns="91440" bIns="45720" anchor="ctr"/>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762000"/>
            <a:ext cx="7349400" cy="2142000"/>
          </a:xfrm>
        </p:spPr>
        <p:txBody>
          <a:bodyPr lIns="90000" tIns="46800" rIns="90000" bIns="46800" anchor="b" anchorCtr="0">
            <a:normAutofit/>
          </a:bodyPr>
          <a:lstStyle>
            <a:lvl1pPr algn="ctr">
              <a:defRPr sz="5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967000"/>
            <a:ext cx="7349400" cy="1227000"/>
          </a:xfrm>
        </p:spPr>
        <p:txBody>
          <a:bodyPr lIns="90000" tIns="46800" rIns="90000" bIns="46800">
            <a:normAutofit/>
          </a:bodyPr>
          <a:lstStyle>
            <a:lvl1pPr marL="0" indent="0" algn="ctr">
              <a:lnSpc>
                <a:spcPct val="110000"/>
              </a:lnSpc>
              <a:buNone/>
              <a:defRPr sz="2000" spc="200"/>
            </a:lvl1pPr>
            <a:lvl2pPr marL="381000" indent="0" algn="ctr">
              <a:buNone/>
              <a:defRPr sz="1665"/>
            </a:lvl2pPr>
            <a:lvl3pPr marL="762000" indent="0" algn="ctr">
              <a:buNone/>
              <a:defRPr sz="1500"/>
            </a:lvl3pPr>
            <a:lvl4pPr marL="1143000" indent="0" algn="ctr">
              <a:buNone/>
              <a:defRPr sz="1335"/>
            </a:lvl4pPr>
            <a:lvl5pPr marL="1524000" indent="0" algn="ctr">
              <a:buNone/>
              <a:defRPr sz="1335"/>
            </a:lvl5pPr>
            <a:lvl6pPr marL="1905000" indent="0" algn="ctr">
              <a:buNone/>
              <a:defRPr sz="1335"/>
            </a:lvl6pPr>
            <a:lvl7pPr marL="2286000" indent="0" algn="ctr">
              <a:buNone/>
              <a:defRPr sz="1335"/>
            </a:lvl7pPr>
            <a:lvl8pPr marL="2667000" indent="0" algn="ctr">
              <a:buNone/>
              <a:defRPr sz="1335"/>
            </a:lvl8pPr>
            <a:lvl9pPr marL="3048000" indent="0" algn="ctr">
              <a:buNone/>
              <a:defRPr sz="1335"/>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645000"/>
            <a:ext cx="8229600" cy="45690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2070000"/>
            <a:ext cx="7349400" cy="849000"/>
          </a:xfrm>
        </p:spPr>
        <p:txBody>
          <a:bodyPr vert="horz" lIns="90000" tIns="46800" rIns="90000" bIns="46800" rtlCol="0" anchor="t" anchorCtr="0">
            <a:normAutofit/>
          </a:bodyPr>
          <a:lstStyle>
            <a:lvl1pPr algn="ctr">
              <a:defRPr sz="5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967000"/>
            <a:ext cx="7349400" cy="393000"/>
          </a:xfrm>
        </p:spPr>
        <p:txBody>
          <a:bodyPr lIns="90000" tIns="46800" rIns="90000" bIns="46800">
            <a:normAutofit/>
          </a:bodyPr>
          <a:lstStyle>
            <a:lvl1pPr algn="ctr">
              <a:lnSpc>
                <a:spcPct val="110000"/>
              </a:lnSpc>
              <a:buNone/>
              <a:defRPr sz="20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507000"/>
            <a:ext cx="8226900" cy="5880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242000"/>
            <a:ext cx="8226900" cy="39660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3207000"/>
            <a:ext cx="5826600" cy="639000"/>
          </a:xfrm>
        </p:spPr>
        <p:txBody>
          <a:bodyPr lIns="90000" tIns="46800" rIns="90000" bIns="46800" anchor="b" anchorCtr="0">
            <a:normAutofit/>
          </a:bodyPr>
          <a:lstStyle>
            <a:lvl1pPr>
              <a:defRPr sz="3665"/>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846000"/>
            <a:ext cx="5826600" cy="723000"/>
          </a:xfrm>
        </p:spPr>
        <p:txBody>
          <a:bodyPr lIns="90000" tIns="46800" rIns="90000" bIns="46800">
            <a:normAutofit/>
          </a:bodyPr>
          <a:lstStyle>
            <a:lvl1pPr marL="0" indent="0">
              <a:buNone/>
              <a:defRPr sz="1500">
                <a:solidFill>
                  <a:schemeClr val="tx1">
                    <a:lumMod val="65000"/>
                    <a:lumOff val="35000"/>
                  </a:schemeClr>
                </a:solidFill>
              </a:defRPr>
            </a:lvl1pPr>
            <a:lvl2pPr marL="381000" indent="0">
              <a:buNone/>
              <a:defRPr sz="1335">
                <a:solidFill>
                  <a:schemeClr val="tx1">
                    <a:tint val="75000"/>
                  </a:schemeClr>
                </a:solidFill>
              </a:defRPr>
            </a:lvl2pPr>
            <a:lvl3pPr marL="762000" indent="0">
              <a:buNone/>
              <a:defRPr sz="1335">
                <a:solidFill>
                  <a:schemeClr val="tx1">
                    <a:tint val="75000"/>
                  </a:schemeClr>
                </a:solidFill>
              </a:defRPr>
            </a:lvl3pPr>
            <a:lvl4pPr marL="1143000" indent="0">
              <a:buNone/>
              <a:defRPr sz="1335">
                <a:solidFill>
                  <a:schemeClr val="tx1">
                    <a:tint val="75000"/>
                  </a:schemeClr>
                </a:solidFill>
              </a:defRPr>
            </a:lvl4pPr>
            <a:lvl5pPr marL="1524000" indent="0">
              <a:buNone/>
              <a:defRPr sz="1335">
                <a:solidFill>
                  <a:schemeClr val="tx1">
                    <a:tint val="75000"/>
                  </a:schemeClr>
                </a:solidFill>
              </a:defRPr>
            </a:lvl5pPr>
            <a:lvl6pPr marL="1905000" indent="0">
              <a:buNone/>
              <a:defRPr sz="1335">
                <a:solidFill>
                  <a:schemeClr val="tx1">
                    <a:tint val="75000"/>
                  </a:schemeClr>
                </a:solidFill>
              </a:defRPr>
            </a:lvl6pPr>
            <a:lvl7pPr marL="2286000" indent="0">
              <a:buNone/>
              <a:defRPr sz="1335">
                <a:solidFill>
                  <a:schemeClr val="tx1">
                    <a:tint val="75000"/>
                  </a:schemeClr>
                </a:solidFill>
              </a:defRPr>
            </a:lvl7pPr>
            <a:lvl8pPr marL="2667000" indent="0">
              <a:buNone/>
              <a:defRPr sz="1335">
                <a:solidFill>
                  <a:schemeClr val="tx1">
                    <a:tint val="75000"/>
                  </a:schemeClr>
                </a:solidFill>
              </a:defRPr>
            </a:lvl8pPr>
            <a:lvl9pPr marL="3048000" indent="0">
              <a:buNone/>
              <a:defRPr sz="1335">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507000"/>
            <a:ext cx="8226900" cy="5880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251000"/>
            <a:ext cx="3882600" cy="39570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251000"/>
            <a:ext cx="3882600" cy="39570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507000"/>
            <a:ext cx="8226900" cy="5880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191000"/>
            <a:ext cx="4006800" cy="318000"/>
          </a:xfrm>
        </p:spPr>
        <p:txBody>
          <a:bodyPr lIns="101600" tIns="38100" rIns="76200" bIns="38100" anchor="t" anchorCtr="0">
            <a:normAutofit/>
          </a:bodyPr>
          <a:lstStyle>
            <a:lvl1pPr marL="0" indent="0">
              <a:lnSpc>
                <a:spcPct val="100000"/>
              </a:lnSpc>
              <a:buNone/>
              <a:defRPr sz="1665" b="1" spc="200">
                <a:solidFill>
                  <a:schemeClr val="tx1">
                    <a:lumMod val="75000"/>
                    <a:lumOff val="25000"/>
                  </a:schemeClr>
                </a:solidFill>
              </a:defRPr>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545000"/>
            <a:ext cx="4006800" cy="36630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184774"/>
            <a:ext cx="4006800" cy="318000"/>
          </a:xfrm>
        </p:spPr>
        <p:txBody>
          <a:bodyPr vert="horz" lIns="101600" tIns="38100" rIns="76200" bIns="38100" rtlCol="0" anchor="t" anchorCtr="0">
            <a:normAutofit/>
          </a:bodyPr>
          <a:lstStyle>
            <a:lvl1pPr marL="0" indent="0">
              <a:lnSpc>
                <a:spcPct val="100000"/>
              </a:lnSpc>
              <a:buNone/>
              <a:defRPr sz="1665" b="1" spc="200">
                <a:solidFill>
                  <a:schemeClr val="tx1">
                    <a:lumMod val="75000"/>
                    <a:lumOff val="25000"/>
                  </a:schemeClr>
                </a:solidFill>
              </a:defRPr>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545000"/>
            <a:ext cx="4006800" cy="36630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507000"/>
            <a:ext cx="8226900" cy="5880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296000"/>
            <a:ext cx="3924808" cy="3840000"/>
          </a:xfrm>
        </p:spPr>
        <p:txBody>
          <a:bodyPr vert="horz" lIns="90000" tIns="46800" rIns="90000" bIns="46800" rtlCol="0">
            <a:normAutofit/>
          </a:bodyPr>
          <a:lstStyle>
            <a:lvl1pPr>
              <a:buNone/>
              <a:defRPr sz="1335"/>
            </a:lvl1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296000"/>
            <a:ext cx="3920400" cy="3840000"/>
          </a:xfrm>
        </p:spPr>
        <p:txBody>
          <a:bodyPr vert="horz" lIns="90000" tIns="46800" rIns="90000" bIns="46800" rtlCol="0">
            <a:normAutofit/>
          </a:bodyPr>
          <a:lstStyle>
            <a:lvl1pPr>
              <a:buNone/>
              <a:defRPr sz="1335"/>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762000"/>
            <a:ext cx="783000" cy="4191000"/>
          </a:xfrm>
        </p:spPr>
        <p:txBody>
          <a:bodyPr vert="eaVert" lIns="90000" tIns="46800" rIns="90000" bIns="46800" rtlCol="0" anchor="ctr" anchorCtr="0">
            <a:normAutofit/>
          </a:bodyPr>
          <a:lstStyle>
            <a:lvl1pPr>
              <a:buNone/>
              <a:defRPr sz="2335"/>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762000"/>
            <a:ext cx="6876900" cy="4191000"/>
          </a:xfrm>
        </p:spPr>
        <p:txBody>
          <a:bodyPr vert="eaVert" lIns="46800" tIns="46800" rIns="46800" bIns="46800"/>
          <a:lstStyle>
            <a:lvl1pPr marL="190500" indent="-190500">
              <a:spcAft>
                <a:spcPts val="1000"/>
              </a:spcAft>
              <a:defRPr spc="300"/>
            </a:lvl1pPr>
            <a:lvl2pPr marL="571500" indent="-190500">
              <a:defRPr spc="300"/>
            </a:lvl2pPr>
            <a:lvl3pPr marL="952500" indent="-190500">
              <a:defRPr spc="300"/>
            </a:lvl3pPr>
            <a:lvl4pPr marL="1333500" indent="-190500">
              <a:defRPr spc="300"/>
            </a:lvl4pPr>
            <a:lvl5pPr marL="1714500" indent="-1905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507000"/>
            <a:ext cx="8226900" cy="5880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242000"/>
            <a:ext cx="8226900" cy="39660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5262000"/>
            <a:ext cx="2025000" cy="264000"/>
          </a:xfrm>
          <a:prstGeom prst="rect">
            <a:avLst/>
          </a:prstGeom>
        </p:spPr>
        <p:txBody>
          <a:bodyPr vert="horz" lIns="91440" tIns="45720" rIns="91440" bIns="45720" rtlCol="0" anchor="ctr">
            <a:normAutofit/>
          </a:bodyPr>
          <a:lstStyle>
            <a:lvl1pPr algn="l">
              <a:defRPr sz="835"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5262000"/>
            <a:ext cx="2970000" cy="264000"/>
          </a:xfrm>
          <a:prstGeom prst="rect">
            <a:avLst/>
          </a:prstGeom>
        </p:spPr>
        <p:txBody>
          <a:bodyPr vert="horz" lIns="91440" tIns="45720" rIns="91440" bIns="45720" rtlCol="0" anchor="ctr">
            <a:normAutofit/>
          </a:bodyPr>
          <a:lstStyle>
            <a:lvl1pPr algn="ctr">
              <a:defRPr sz="835"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5262000"/>
            <a:ext cx="2025000" cy="264000"/>
          </a:xfrm>
          <a:prstGeom prst="rect">
            <a:avLst/>
          </a:prstGeom>
        </p:spPr>
        <p:txBody>
          <a:bodyPr vert="horz" lIns="91440" tIns="45720" rIns="91440" bIns="45720" rtlCol="0" anchor="ctr">
            <a:normAutofit/>
          </a:bodyPr>
          <a:lstStyle>
            <a:lvl1pPr algn="r">
              <a:defRPr sz="835"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762000" rtl="0" eaLnBrk="1" fontAlgn="auto" latinLnBrk="0" hangingPunct="1">
        <a:lnSpc>
          <a:spcPct val="100000"/>
        </a:lnSpc>
        <a:spcBef>
          <a:spcPct val="0"/>
        </a:spcBef>
        <a:buNone/>
        <a:defRPr sz="30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90500" indent="-190500" algn="l" defTabSz="762000" rtl="0" eaLnBrk="1" fontAlgn="auto" latinLnBrk="0" hangingPunct="1">
        <a:lnSpc>
          <a:spcPct val="130000"/>
        </a:lnSpc>
        <a:spcBef>
          <a:spcPts val="0"/>
        </a:spcBef>
        <a:spcAft>
          <a:spcPts val="1000"/>
        </a:spcAft>
        <a:buFont typeface="Arial" panose="020B0604020202020204" pitchFamily="34" charset="0"/>
        <a:buChar char="●"/>
        <a:defRPr sz="15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71500" indent="-190500" algn="l" defTabSz="762000" rtl="0" eaLnBrk="1" fontAlgn="auto" latinLnBrk="0" hangingPunct="1">
        <a:lnSpc>
          <a:spcPct val="120000"/>
        </a:lnSpc>
        <a:spcBef>
          <a:spcPts val="0"/>
        </a:spcBef>
        <a:spcAft>
          <a:spcPts val="600"/>
        </a:spcAft>
        <a:buFont typeface="Arial" panose="020B0604020202020204" pitchFamily="34" charset="0"/>
        <a:buChar char="●"/>
        <a:tabLst>
          <a:tab pos="1341120" algn="l"/>
          <a:tab pos="1341120" algn="l"/>
          <a:tab pos="1341120" algn="l"/>
          <a:tab pos="1341120" algn="l"/>
        </a:tabLst>
        <a:defRPr sz="133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52500" indent="-190500" algn="l" defTabSz="762000" rtl="0" eaLnBrk="1" fontAlgn="auto" latinLnBrk="0" hangingPunct="1">
        <a:lnSpc>
          <a:spcPct val="120000"/>
        </a:lnSpc>
        <a:spcBef>
          <a:spcPts val="0"/>
        </a:spcBef>
        <a:spcAft>
          <a:spcPts val="600"/>
        </a:spcAft>
        <a:buFont typeface="Arial" panose="020B0604020202020204" pitchFamily="34" charset="0"/>
        <a:buChar char="●"/>
        <a:defRPr sz="133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33500" indent="-190500" algn="l" defTabSz="762000" rtl="0" eaLnBrk="1" fontAlgn="auto" latinLnBrk="0" hangingPunct="1">
        <a:lnSpc>
          <a:spcPct val="120000"/>
        </a:lnSpc>
        <a:spcBef>
          <a:spcPts val="0"/>
        </a:spcBef>
        <a:spcAft>
          <a:spcPts val="300"/>
        </a:spcAft>
        <a:buFont typeface="Wingdings" panose="05000000000000000000" charset="0"/>
        <a:buChar char=""/>
        <a:defRPr sz="116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714500" indent="-190500" algn="l" defTabSz="762000" rtl="0" eaLnBrk="1" fontAlgn="auto" latinLnBrk="0" hangingPunct="1">
        <a:lnSpc>
          <a:spcPct val="120000"/>
        </a:lnSpc>
        <a:spcBef>
          <a:spcPts val="0"/>
        </a:spcBef>
        <a:spcAft>
          <a:spcPts val="300"/>
        </a:spcAft>
        <a:buFont typeface="Arial" panose="020B0604020202020204" pitchFamily="34" charset="0"/>
        <a:buChar char="•"/>
        <a:defRPr sz="116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095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6pPr>
      <a:lvl7pPr marL="2476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7pPr>
      <a:lvl8pPr marL="2857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8pPr>
      <a:lvl9pPr marL="3238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3.jpe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1.wav"/><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3.jpe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audio" Target="../media/audio1.wav"/><Relationship Id="rId3" Type="http://schemas.openxmlformats.org/officeDocument/2006/relationships/image" Target="../media/image4.jpeg"/><Relationship Id="rId2" Type="http://schemas.openxmlformats.org/officeDocument/2006/relationships/hyperlink" Target="http://image.baidu.com/i?ct=503316480&amp;z=0&amp;tn=baiduimagedetail&amp;word=%D3%F4%B4%EF%B7%F2&amp;in=23&amp;cl=2&amp;cm=1&amp;sc=0&amp;lm=-1&amp;pn=22&amp;rn=1" TargetMode="Externa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audio" Target="../media/audio1.wav"/><Relationship Id="rId3" Type="http://schemas.openxmlformats.org/officeDocument/2006/relationships/image" Target="../media/image5.png"/><Relationship Id="rId2" Type="http://schemas.openxmlformats.org/officeDocument/2006/relationships/tags" Target="../tags/tag63.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8.jpe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6145" name="Picture 2" descr="qiu4"/>
          <p:cNvPicPr>
            <a:picLocks noChangeAspect="1"/>
          </p:cNvPicPr>
          <p:nvPr/>
        </p:nvPicPr>
        <p:blipFill>
          <a:blip r:embed="rId2"/>
          <a:stretch>
            <a:fillRect/>
          </a:stretch>
        </p:blipFill>
        <p:spPr>
          <a:xfrm>
            <a:off x="1127125" y="111125"/>
            <a:ext cx="5245365" cy="5413375"/>
          </a:xfrm>
          <a:prstGeom prst="rect">
            <a:avLst/>
          </a:prstGeom>
          <a:noFill/>
          <a:ln w="9525">
            <a:noFill/>
          </a:ln>
        </p:spPr>
      </p:pic>
      <p:sp>
        <p:nvSpPr>
          <p:cNvPr id="6146" name="Text Box 3"/>
          <p:cNvSpPr txBox="1"/>
          <p:nvPr/>
        </p:nvSpPr>
        <p:spPr>
          <a:xfrm>
            <a:off x="6758093" y="444500"/>
            <a:ext cx="951865" cy="3111500"/>
          </a:xfrm>
          <a:prstGeom prst="rect">
            <a:avLst/>
          </a:prstGeom>
          <a:noFill/>
          <a:ln w="9525">
            <a:noFill/>
          </a:ln>
        </p:spPr>
        <p:txBody>
          <a:bodyPr vert="eaVert" anchor="t">
            <a:spAutoFit/>
          </a:bodyPr>
          <a:p>
            <a:pPr>
              <a:spcBef>
                <a:spcPct val="50000"/>
              </a:spcBef>
            </a:pPr>
            <a:r>
              <a:rPr lang="zh-CN" altLang="en-US" sz="5000" dirty="0">
                <a:latin typeface="Times New Roman" panose="02020603050405020304" pitchFamily="18" charset="0"/>
                <a:ea typeface="宋体" panose="02010600030101010101" pitchFamily="2" charset="-122"/>
              </a:rPr>
              <a:t>故都的秋</a:t>
            </a:r>
            <a:endParaRPr lang="zh-CN" altLang="en-US" sz="5000" dirty="0">
              <a:latin typeface="Times New Roman" panose="02020603050405020304" pitchFamily="18" charset="0"/>
              <a:ea typeface="宋体" panose="02010600030101010101" pitchFamily="2" charset="-122"/>
            </a:endParaRPr>
          </a:p>
        </p:txBody>
      </p:sp>
      <p:sp>
        <p:nvSpPr>
          <p:cNvPr id="6147" name="Line 4"/>
          <p:cNvSpPr/>
          <p:nvPr/>
        </p:nvSpPr>
        <p:spPr>
          <a:xfrm>
            <a:off x="7239000" y="3302000"/>
            <a:ext cx="0" cy="698500"/>
          </a:xfrm>
          <a:prstGeom prst="line">
            <a:avLst/>
          </a:prstGeom>
          <a:ln w="9525" cap="flat" cmpd="sng">
            <a:solidFill>
              <a:schemeClr val="tx1"/>
            </a:solidFill>
            <a:prstDash val="solid"/>
            <a:round/>
            <a:headEnd type="none" w="med" len="med"/>
            <a:tailEnd type="none" w="med" len="med"/>
          </a:ln>
        </p:spPr>
      </p:sp>
      <p:sp>
        <p:nvSpPr>
          <p:cNvPr id="6148" name="Text Box 5"/>
          <p:cNvSpPr txBox="1"/>
          <p:nvPr/>
        </p:nvSpPr>
        <p:spPr>
          <a:xfrm>
            <a:off x="7016009" y="4064000"/>
            <a:ext cx="490220" cy="1397000"/>
          </a:xfrm>
          <a:prstGeom prst="rect">
            <a:avLst/>
          </a:prstGeom>
          <a:noFill/>
          <a:ln w="9525">
            <a:noFill/>
          </a:ln>
        </p:spPr>
        <p:txBody>
          <a:bodyPr vert="eaVert" anchor="t">
            <a:spAutoFit/>
          </a:bodyPr>
          <a:p>
            <a:pPr>
              <a:spcBef>
                <a:spcPct val="50000"/>
              </a:spcBef>
            </a:pPr>
            <a:r>
              <a:rPr lang="zh-CN" altLang="en-US" sz="2000" dirty="0">
                <a:latin typeface="Times New Roman" panose="02020603050405020304" pitchFamily="18" charset="0"/>
                <a:ea typeface="宋体" panose="02010600030101010101" pitchFamily="2" charset="-122"/>
              </a:rPr>
              <a:t>郁达夫</a:t>
            </a:r>
            <a:endParaRPr lang="zh-CN" altLang="en-US" sz="2000" dirty="0">
              <a:latin typeface="Times New Roman" panose="02020603050405020304" pitchFamily="18" charset="0"/>
              <a:ea typeface="宋体" panose="02010600030101010101" pitchFamily="2" charset="-122"/>
            </a:endParaRPr>
          </a:p>
        </p:txBody>
      </p:sp>
      <p:sp>
        <p:nvSpPr>
          <p:cNvPr id="6149" name="Text Box 6"/>
          <p:cNvSpPr txBox="1"/>
          <p:nvPr/>
        </p:nvSpPr>
        <p:spPr>
          <a:xfrm>
            <a:off x="1271323" y="3817938"/>
            <a:ext cx="4860396" cy="1322070"/>
          </a:xfrm>
          <a:prstGeom prst="rect">
            <a:avLst/>
          </a:prstGeom>
          <a:noFill/>
          <a:ln w="9525">
            <a:noFill/>
          </a:ln>
        </p:spPr>
        <p:txBody>
          <a:bodyPr anchor="t">
            <a:spAutoFit/>
          </a:bodyPr>
          <a:p>
            <a:pPr>
              <a:spcBef>
                <a:spcPct val="50000"/>
              </a:spcBef>
              <a:buClr>
                <a:srgbClr val="CC0000"/>
              </a:buClr>
              <a:buFont typeface="Wingdings" panose="05000000000000000000" pitchFamily="2" charset="2"/>
              <a:buChar char="v"/>
            </a:pPr>
            <a:r>
              <a:rPr lang="zh-CN" altLang="en-US" sz="2665" dirty="0">
                <a:solidFill>
                  <a:schemeClr val="bg1"/>
                </a:solidFill>
                <a:latin typeface="Arial Narrow"/>
                <a:ea typeface="仿宋_GB2312"/>
              </a:rPr>
              <a:t>诗人说：</a:t>
            </a:r>
            <a:r>
              <a:rPr lang="zh-CN" altLang="en-US" sz="2665" dirty="0">
                <a:solidFill>
                  <a:schemeClr val="bg1"/>
                </a:solidFill>
                <a:latin typeface="ˎ̥"/>
                <a:ea typeface="仿宋_GB2312"/>
              </a:rPr>
              <a:t>“</a:t>
            </a:r>
            <a:r>
              <a:rPr lang="zh-CN" altLang="en-US" sz="2665" dirty="0">
                <a:solidFill>
                  <a:schemeClr val="bg1"/>
                </a:solidFill>
                <a:latin typeface="Arial Narrow"/>
                <a:ea typeface="仿宋_GB2312"/>
              </a:rPr>
              <a:t>秋天就像一条深沉的河流在歌唱，河流两岸荡漾着我的心思 。</a:t>
            </a:r>
            <a:r>
              <a:rPr lang="en-US" altLang="zh-CN" sz="2665" dirty="0">
                <a:solidFill>
                  <a:schemeClr val="bg1"/>
                </a:solidFill>
                <a:latin typeface="ˎ̥"/>
                <a:ea typeface="仿宋_GB2312"/>
              </a:rPr>
              <a:t>”</a:t>
            </a:r>
            <a:r>
              <a:rPr lang="en-US" altLang="zh-CN" sz="2665" dirty="0">
                <a:solidFill>
                  <a:schemeClr val="bg1"/>
                </a:solidFill>
                <a:latin typeface="Arial Narrow"/>
                <a:ea typeface="宋体" panose="02010600030101010101" pitchFamily="2" charset="-122"/>
              </a:rPr>
              <a:t> </a:t>
            </a:r>
            <a:endParaRPr lang="en-US" altLang="zh-CN" sz="2665" dirty="0">
              <a:solidFill>
                <a:schemeClr val="bg1"/>
              </a:solidFill>
              <a:latin typeface="Arial Narrow"/>
              <a:ea typeface="宋体" panose="02010600030101010101" pitchFamily="2" charset="-122"/>
            </a:endParaRPr>
          </a:p>
        </p:txBody>
      </p:sp>
      <p:sp>
        <p:nvSpPr>
          <p:cNvPr id="6150" name="Text Box 7"/>
          <p:cNvSpPr txBox="1"/>
          <p:nvPr/>
        </p:nvSpPr>
        <p:spPr>
          <a:xfrm>
            <a:off x="1271323" y="2857500"/>
            <a:ext cx="4980781" cy="911860"/>
          </a:xfrm>
          <a:prstGeom prst="rect">
            <a:avLst/>
          </a:prstGeom>
          <a:noFill/>
          <a:ln w="9525">
            <a:noFill/>
          </a:ln>
        </p:spPr>
        <p:txBody>
          <a:bodyPr anchor="t">
            <a:spAutoFit/>
          </a:bodyPr>
          <a:p>
            <a:pPr>
              <a:spcBef>
                <a:spcPct val="50000"/>
              </a:spcBef>
              <a:buClr>
                <a:srgbClr val="CC0000"/>
              </a:buClr>
              <a:buFont typeface="Wingdings" panose="05000000000000000000" pitchFamily="2" charset="2"/>
              <a:buChar char="v"/>
            </a:pPr>
            <a:r>
              <a:rPr lang="zh-CN" altLang="en-US" sz="2665" dirty="0">
                <a:solidFill>
                  <a:schemeClr val="bg1"/>
                </a:solidFill>
                <a:latin typeface="Arial Narrow"/>
                <a:ea typeface="仿宋_GB2312"/>
              </a:rPr>
              <a:t>美学家说：</a:t>
            </a:r>
            <a:r>
              <a:rPr lang="zh-CN" altLang="en-US" sz="2665" dirty="0">
                <a:solidFill>
                  <a:schemeClr val="bg1"/>
                </a:solidFill>
                <a:latin typeface="ˎ̥"/>
                <a:ea typeface="仿宋_GB2312"/>
              </a:rPr>
              <a:t>“</a:t>
            </a:r>
            <a:r>
              <a:rPr lang="zh-CN" altLang="en-US" sz="2665" dirty="0">
                <a:solidFill>
                  <a:schemeClr val="bg1"/>
                </a:solidFill>
                <a:latin typeface="Arial Narrow"/>
                <a:ea typeface="仿宋_GB2312"/>
              </a:rPr>
              <a:t>一片自然风景就是一个心灵的世界</a:t>
            </a:r>
            <a:r>
              <a:rPr lang="zh-CN" altLang="en-US" sz="2665" dirty="0">
                <a:solidFill>
                  <a:schemeClr val="bg1"/>
                </a:solidFill>
                <a:latin typeface="Arial Narrow"/>
                <a:ea typeface="宋体" panose="02010600030101010101" pitchFamily="2" charset="-122"/>
              </a:rPr>
              <a:t> 。</a:t>
            </a:r>
            <a:r>
              <a:rPr lang="en-US" altLang="zh-CN" sz="2665" dirty="0">
                <a:solidFill>
                  <a:schemeClr val="bg1"/>
                </a:solidFill>
                <a:latin typeface="Arial Narrow"/>
                <a:ea typeface="宋体" panose="02010600030101010101" pitchFamily="2" charset="-122"/>
              </a:rPr>
              <a:t> </a:t>
            </a:r>
            <a:r>
              <a:rPr lang="en-US" altLang="zh-CN" sz="2665" dirty="0">
                <a:solidFill>
                  <a:schemeClr val="bg1"/>
                </a:solidFill>
                <a:latin typeface="ˎ̥"/>
                <a:ea typeface="仿宋_GB2312"/>
              </a:rPr>
              <a:t>”</a:t>
            </a:r>
            <a:endParaRPr lang="en-US" altLang="zh-CN" sz="2665" dirty="0">
              <a:solidFill>
                <a:schemeClr val="bg1"/>
              </a:solidFill>
              <a:latin typeface="Arial Narrow"/>
              <a:ea typeface="仿宋_GB2312"/>
            </a:endParaRPr>
          </a:p>
        </p:txBody>
      </p:sp>
    </p:spTree>
  </p:cSld>
  <p:clrMapOvr>
    <a:masterClrMapping/>
  </p:clrMapOvr>
  <p:transition spd="slow">
    <p:wipe dir="d"/>
    <p:sndAc>
      <p:stSnd>
        <p:snd r:embed="rId3" name="chimes.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8066" name="Text Box 2"/>
          <p:cNvSpPr txBox="1">
            <a:spLocks noChangeArrowheads="1"/>
          </p:cNvSpPr>
          <p:nvPr/>
        </p:nvSpPr>
        <p:spPr bwMode="auto">
          <a:xfrm>
            <a:off x="1152261" y="157427"/>
            <a:ext cx="7229740" cy="1398905"/>
          </a:xfrm>
          <a:prstGeom prst="rect">
            <a:avLst/>
          </a:prstGeom>
          <a:noFill/>
          <a:ln w="9525">
            <a:noFill/>
            <a:miter lim="800000"/>
          </a:ln>
          <a:effectLst/>
        </p:spPr>
        <p:txBody>
          <a:bodyPr>
            <a:spAutoFit/>
          </a:bodyPr>
          <a:lstStyle/>
          <a:p>
            <a:pPr marR="0" defTabSz="914400">
              <a:spcBef>
                <a:spcPct val="50000"/>
              </a:spcBef>
              <a:buClrTx/>
              <a:buSzTx/>
              <a:defRPr/>
            </a:pPr>
            <a:r>
              <a:rPr kumimoji="1" lang="zh-CN" altLang="en-US" sz="3000" kern="1200" cap="none" spc="0" normalizeH="0" baseline="0" noProof="0" dirty="0">
                <a:solidFill>
                  <a:srgbClr val="FF0000"/>
                </a:solidFill>
                <a:latin typeface="隶书" pitchFamily="1" charset="-122"/>
                <a:ea typeface="隶书" pitchFamily="1" charset="-122"/>
                <a:cs typeface="+mn-cs"/>
              </a:rPr>
              <a:t>思考题：</a:t>
            </a:r>
            <a:endParaRPr kumimoji="1" lang="zh-CN" altLang="en-US" sz="3000" kern="1200" cap="none" spc="0" normalizeH="0" baseline="0" noProof="0" dirty="0">
              <a:solidFill>
                <a:srgbClr val="FF0000"/>
              </a:solidFill>
              <a:latin typeface="隶书" pitchFamily="1" charset="-122"/>
              <a:ea typeface="隶书" pitchFamily="1" charset="-122"/>
              <a:cs typeface="+mn-cs"/>
            </a:endParaRPr>
          </a:p>
          <a:p>
            <a:pPr marR="0" defTabSz="914400">
              <a:spcBef>
                <a:spcPct val="50000"/>
              </a:spcBef>
              <a:buClrTx/>
              <a:buSzTx/>
              <a:defRPr/>
            </a:pPr>
            <a:r>
              <a:rPr kumimoji="1" lang="zh-CN" altLang="en-US" sz="3665" kern="1200" cap="none" spc="0" normalizeH="0" baseline="0" noProof="0" dirty="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真正描写故都秋景的在哪些段落？</a:t>
            </a:r>
            <a:endParaRPr kumimoji="1" lang="zh-CN" altLang="en-US" sz="3665" kern="1200" cap="none" spc="0" normalizeH="0" baseline="0" noProof="0" dirty="0">
              <a:effectLst>
                <a:outerShdw blurRad="38100" dist="38100" dir="2700000" algn="tl">
                  <a:srgbClr val="FFFFFF"/>
                </a:outerShdw>
              </a:effectLst>
              <a:latin typeface="Times New Roman" panose="02020603050405020304" pitchFamily="18" charset="0"/>
              <a:ea typeface="宋体" panose="02010600030101010101" pitchFamily="2" charset="-122"/>
              <a:cs typeface="+mn-cs"/>
            </a:endParaRPr>
          </a:p>
        </p:txBody>
      </p:sp>
      <p:sp>
        <p:nvSpPr>
          <p:cNvPr id="88067" name="Text Box 3"/>
          <p:cNvSpPr txBox="1"/>
          <p:nvPr/>
        </p:nvSpPr>
        <p:spPr>
          <a:xfrm>
            <a:off x="4962261" y="2137833"/>
            <a:ext cx="3419739" cy="783590"/>
          </a:xfrm>
          <a:prstGeom prst="rect">
            <a:avLst/>
          </a:prstGeom>
          <a:noFill/>
          <a:ln w="9525">
            <a:noFill/>
          </a:ln>
        </p:spPr>
        <p:txBody>
          <a:bodyPr anchor="t">
            <a:spAutoFit/>
          </a:bodyPr>
          <a:p>
            <a:pPr>
              <a:spcBef>
                <a:spcPct val="50000"/>
              </a:spcBef>
            </a:pPr>
            <a:r>
              <a:rPr lang="zh-CN" altLang="en-US" sz="4500" dirty="0">
                <a:solidFill>
                  <a:srgbClr val="FF0066"/>
                </a:solidFill>
                <a:latin typeface="Times New Roman" panose="02020603050405020304" pitchFamily="18" charset="0"/>
                <a:ea typeface="宋体" panose="02010600030101010101" pitchFamily="2" charset="-122"/>
              </a:rPr>
              <a:t>３到１１段</a:t>
            </a:r>
            <a:endParaRPr lang="zh-CN" altLang="en-US" sz="4500" dirty="0">
              <a:solidFill>
                <a:srgbClr val="FF0066"/>
              </a:solidFill>
              <a:latin typeface="Times New Roman" panose="02020603050405020304" pitchFamily="18" charset="0"/>
              <a:ea typeface="宋体" panose="02010600030101010101" pitchFamily="2" charset="-122"/>
            </a:endParaRPr>
          </a:p>
        </p:txBody>
      </p:sp>
    </p:spTree>
  </p:cSld>
  <p:clrMapOvr>
    <a:masterClrMapping/>
  </p:clrMapOvr>
  <p:transition spd="slow">
    <p:wipe dir="d"/>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8066"/>
                                        </p:tgtEl>
                                        <p:attrNameLst>
                                          <p:attrName>style.visibility</p:attrName>
                                        </p:attrNameLst>
                                      </p:cBhvr>
                                      <p:to>
                                        <p:strVal val="visible"/>
                                      </p:to>
                                    </p:set>
                                    <p:animEffect transition="in" filter="blinds(horizontal)">
                                      <p:cBhvr>
                                        <p:cTn id="7" dur="500"/>
                                        <p:tgtEl>
                                          <p:spTgt spid="8806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8067"/>
                                        </p:tgtEl>
                                        <p:attrNameLst>
                                          <p:attrName>style.visibility</p:attrName>
                                        </p:attrNameLst>
                                      </p:cBhvr>
                                      <p:to>
                                        <p:strVal val="visible"/>
                                      </p:to>
                                    </p:set>
                                    <p:animEffect transition="in" filter="blinds(horizontal)">
                                      <p:cBhvr>
                                        <p:cTn id="12" dur="500"/>
                                        <p:tgtEl>
                                          <p:spTgt spid="880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bldLvl="0" animBg="1"/>
      <p:bldP spid="8806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6386" name="内容占位符 2"/>
          <p:cNvSpPr>
            <a:spLocks noGrp="1" noRot="1"/>
          </p:cNvSpPr>
          <p:nvPr>
            <p:ph idx="4294967295"/>
          </p:nvPr>
        </p:nvSpPr>
        <p:spPr>
          <a:xfrm>
            <a:off x="911490" y="877094"/>
            <a:ext cx="7321021" cy="4560093"/>
          </a:xfrm>
        </p:spPr>
        <p:txBody>
          <a:bodyPr vert="horz" wrap="square" lIns="76199" tIns="38099" rIns="76199" bIns="38099" anchor="t"/>
          <a:p>
            <a:pPr>
              <a:lnSpc>
                <a:spcPct val="120000"/>
              </a:lnSpc>
            </a:pPr>
            <a:r>
              <a:rPr lang="zh-CN" altLang="en-US" sz="2335" dirty="0">
                <a:solidFill>
                  <a:srgbClr val="FF0000"/>
                </a:solidFill>
                <a:latin typeface="Times New Roman" panose="02020603050405020304" pitchFamily="18" charset="0"/>
                <a:ea typeface="幼圆" pitchFamily="1" charset="-122"/>
              </a:rPr>
              <a:t>为了体现故都的秋味，作者描绘了几幅秋景？</a:t>
            </a:r>
            <a:endParaRPr lang="zh-CN" altLang="en-US" sz="2335" dirty="0">
              <a:solidFill>
                <a:srgbClr val="FF0000"/>
              </a:solidFill>
              <a:latin typeface="Times New Roman" panose="02020603050405020304" pitchFamily="18" charset="0"/>
              <a:ea typeface="幼圆" pitchFamily="1" charset="-122"/>
            </a:endParaRPr>
          </a:p>
          <a:p>
            <a:pPr>
              <a:lnSpc>
                <a:spcPct val="120000"/>
              </a:lnSpc>
              <a:buNone/>
            </a:pPr>
            <a:r>
              <a:rPr lang="zh-CN" altLang="en-US" sz="2335" dirty="0">
                <a:solidFill>
                  <a:srgbClr val="FF0000"/>
                </a:solidFill>
                <a:latin typeface="Times New Roman" panose="02020603050405020304" pitchFamily="18" charset="0"/>
                <a:ea typeface="幼圆" pitchFamily="1" charset="-122"/>
              </a:rPr>
              <a:t>   分别给每幅秋景图命名。</a:t>
            </a:r>
            <a:endParaRPr lang="zh-CN" altLang="en-US" sz="2335" dirty="0">
              <a:solidFill>
                <a:srgbClr val="FF0000"/>
              </a:solidFill>
              <a:latin typeface="Times New Roman" panose="02020603050405020304" pitchFamily="18" charset="0"/>
              <a:ea typeface="幼圆" pitchFamily="1" charset="-122"/>
            </a:endParaRPr>
          </a:p>
          <a:p>
            <a:pPr eaLnBrk="1" hangingPunct="1"/>
            <a:r>
              <a:rPr lang="zh-CN" altLang="en-US" sz="2335" dirty="0"/>
              <a:t>     </a:t>
            </a:r>
            <a:r>
              <a:rPr lang="zh-CN" altLang="en-US" sz="2335" b="1" dirty="0"/>
              <a:t>秋景破院图</a:t>
            </a:r>
            <a:endParaRPr lang="zh-CN" altLang="en-US" sz="2335" b="1" dirty="0"/>
          </a:p>
          <a:p>
            <a:pPr eaLnBrk="1" hangingPunct="1"/>
            <a:r>
              <a:rPr lang="zh-CN" altLang="en-US" sz="2335" b="1" dirty="0"/>
              <a:t>     秋槐落蕊图</a:t>
            </a:r>
            <a:endParaRPr lang="zh-CN" altLang="en-US" sz="2335" b="1" dirty="0"/>
          </a:p>
          <a:p>
            <a:pPr eaLnBrk="1" hangingPunct="1"/>
            <a:r>
              <a:rPr lang="zh-CN" altLang="en-US" sz="2335" b="1" dirty="0"/>
              <a:t>     秋蝉残声图</a:t>
            </a:r>
            <a:endParaRPr lang="zh-CN" altLang="en-US" sz="2335" b="1" dirty="0"/>
          </a:p>
          <a:p>
            <a:pPr eaLnBrk="1" hangingPunct="1"/>
            <a:r>
              <a:rPr lang="zh-CN" altLang="en-US" sz="2335" b="1" dirty="0"/>
              <a:t>     秋雨话凉图</a:t>
            </a:r>
            <a:endParaRPr lang="zh-CN" altLang="en-US" sz="2335" b="1" dirty="0"/>
          </a:p>
          <a:p>
            <a:pPr eaLnBrk="1" hangingPunct="1"/>
            <a:r>
              <a:rPr lang="zh-CN" altLang="en-US" sz="2335" b="1" dirty="0"/>
              <a:t>     秋日胜果图</a:t>
            </a:r>
            <a:endParaRPr lang="zh-CN" altLang="en-US" sz="2335" b="1" dirty="0"/>
          </a:p>
          <a:p>
            <a:pPr eaLnBrk="1" hangingPunct="1"/>
            <a:endParaRPr lang="zh-CN" altLang="en-US" sz="2335" b="1" dirty="0">
              <a:solidFill>
                <a:schemeClr val="tx2"/>
              </a:solidFill>
            </a:endParaRPr>
          </a:p>
        </p:txBody>
      </p:sp>
      <p:pic>
        <p:nvPicPr>
          <p:cNvPr id="17410" name="Picture 4" descr="14"/>
          <p:cNvPicPr>
            <a:picLocks noChangeAspect="1"/>
          </p:cNvPicPr>
          <p:nvPr/>
        </p:nvPicPr>
        <p:blipFill>
          <a:blip r:embed="rId2"/>
          <a:stretch>
            <a:fillRect/>
          </a:stretch>
        </p:blipFill>
        <p:spPr>
          <a:xfrm>
            <a:off x="5771886" y="1537229"/>
            <a:ext cx="2221177" cy="3600979"/>
          </a:xfrm>
          <a:prstGeom prst="rect">
            <a:avLst/>
          </a:prstGeom>
          <a:noFill/>
          <a:ln w="9525">
            <a:noFill/>
          </a:ln>
        </p:spPr>
      </p:pic>
      <p:sp>
        <p:nvSpPr>
          <p:cNvPr id="17411" name="页脚占位符 6"/>
          <p:cNvSpPr txBox="1">
            <a:spLocks noGrp="1"/>
          </p:cNvSpPr>
          <p:nvPr/>
        </p:nvSpPr>
        <p:spPr>
          <a:xfrm>
            <a:off x="3365500" y="5143500"/>
            <a:ext cx="2413000" cy="396875"/>
          </a:xfrm>
          <a:prstGeom prst="rect">
            <a:avLst/>
          </a:prstGeom>
          <a:noFill/>
          <a:ln w="9525">
            <a:noFill/>
          </a:ln>
        </p:spPr>
        <p:txBody>
          <a:bodyPr anchor="t"/>
          <a:p>
            <a:pPr algn="ctr"/>
            <a:endParaRPr lang="zh-CN" altLang="en-US" sz="1165" dirty="0">
              <a:latin typeface="Arial" panose="020B0604020202020204" pitchFamily="34" charset="0"/>
              <a:ea typeface="宋体" panose="02010600030101010101" pitchFamily="2" charset="-122"/>
            </a:endParaRPr>
          </a:p>
        </p:txBody>
      </p:sp>
    </p:spTree>
  </p:cSld>
  <p:clrMapOvr>
    <a:masterClrMapping/>
  </p:clrMapOvr>
  <p:transition spd="slow">
    <p:wipe dir="d"/>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indefinite" fill="hold">
                                          <p:stCondLst>
                                            <p:cond delay="0"/>
                                          </p:stCondLst>
                                        </p:cTn>
                                        <p:tgtEl>
                                          <p:spTgt spid="16386">
                                            <p:txEl>
                                              <p:charRg st="0" end="21"/>
                                            </p:txEl>
                                          </p:spTgt>
                                        </p:tgtEl>
                                        <p:attrNameLst>
                                          <p:attrName>style.visibility</p:attrName>
                                        </p:attrNameLst>
                                      </p:cBhvr>
                                      <p:to>
                                        <p:strVal val="visible"/>
                                      </p:to>
                                    </p:set>
                                    <p:animEffect transition="in" filter="fade">
                                      <p:cBhvr>
                                        <p:cTn id="7" dur="1000"/>
                                        <p:tgtEl>
                                          <p:spTgt spid="16386">
                                            <p:txEl>
                                              <p:charRg st="0" end="21"/>
                                            </p:txEl>
                                          </p:spTgt>
                                        </p:tgtEl>
                                      </p:cBhvr>
                                    </p:animEffect>
                                    <p:anim calcmode="lin" valueType="num">
                                      <p:cBhvr>
                                        <p:cTn id="8" dur="1000" fill="hold"/>
                                        <p:tgtEl>
                                          <p:spTgt spid="16386">
                                            <p:txEl>
                                              <p:charRg st="0" end="21"/>
                                            </p:txEl>
                                          </p:spTgt>
                                        </p:tgtEl>
                                        <p:attrNameLst>
                                          <p:attrName>ppt_x</p:attrName>
                                        </p:attrNameLst>
                                      </p:cBhvr>
                                      <p:tavLst>
                                        <p:tav tm="0">
                                          <p:val>
                                            <p:strVal val="#ppt_x"/>
                                          </p:val>
                                        </p:tav>
                                        <p:tav tm="100000">
                                          <p:val>
                                            <p:strVal val="#ppt_x"/>
                                          </p:val>
                                        </p:tav>
                                      </p:tavLst>
                                    </p:anim>
                                    <p:anim calcmode="lin" valueType="num">
                                      <p:cBhvr>
                                        <p:cTn id="9" dur="897" decel="100000" fill="hold"/>
                                        <p:tgtEl>
                                          <p:spTgt spid="16386">
                                            <p:txEl>
                                              <p:charRg st="0" end="21"/>
                                            </p:txEl>
                                          </p:spTgt>
                                        </p:tgtEl>
                                        <p:attrNameLst>
                                          <p:attrName>ppt_y</p:attrName>
                                        </p:attrNameLst>
                                      </p:cBhvr>
                                      <p:tavLst>
                                        <p:tav tm="0">
                                          <p:val>
                                            <p:strVal val="#ppt_y+1"/>
                                          </p:val>
                                        </p:tav>
                                        <p:tav tm="100000">
                                          <p:val>
                                            <p:strVal val="#ppt_y-.03"/>
                                          </p:val>
                                        </p:tav>
                                      </p:tavLst>
                                    </p:anim>
                                    <p:anim calcmode="lin" valueType="num">
                                      <p:cBhvr>
                                        <p:cTn id="10" dur="97" accel="100000" fill="hold">
                                          <p:stCondLst>
                                            <p:cond delay="897"/>
                                          </p:stCondLst>
                                        </p:cTn>
                                        <p:tgtEl>
                                          <p:spTgt spid="16386">
                                            <p:txEl>
                                              <p:charRg st="0" end="21"/>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indefinite" fill="hold">
                                          <p:stCondLst>
                                            <p:cond delay="0"/>
                                          </p:stCondLst>
                                        </p:cTn>
                                        <p:tgtEl>
                                          <p:spTgt spid="16386">
                                            <p:txEl>
                                              <p:charRg st="21" end="36"/>
                                            </p:txEl>
                                          </p:spTgt>
                                        </p:tgtEl>
                                        <p:attrNameLst>
                                          <p:attrName>style.visibility</p:attrName>
                                        </p:attrNameLst>
                                      </p:cBhvr>
                                      <p:to>
                                        <p:strVal val="visible"/>
                                      </p:to>
                                    </p:set>
                                    <p:animEffect transition="in" filter="fade">
                                      <p:cBhvr>
                                        <p:cTn id="15" dur="1000"/>
                                        <p:tgtEl>
                                          <p:spTgt spid="16386">
                                            <p:txEl>
                                              <p:charRg st="21" end="36"/>
                                            </p:txEl>
                                          </p:spTgt>
                                        </p:tgtEl>
                                      </p:cBhvr>
                                    </p:animEffect>
                                    <p:anim calcmode="lin" valueType="num">
                                      <p:cBhvr>
                                        <p:cTn id="16" dur="1000" fill="hold"/>
                                        <p:tgtEl>
                                          <p:spTgt spid="16386">
                                            <p:txEl>
                                              <p:charRg st="21" end="36"/>
                                            </p:txEl>
                                          </p:spTgt>
                                        </p:tgtEl>
                                        <p:attrNameLst>
                                          <p:attrName>ppt_x</p:attrName>
                                        </p:attrNameLst>
                                      </p:cBhvr>
                                      <p:tavLst>
                                        <p:tav tm="0">
                                          <p:val>
                                            <p:strVal val="#ppt_x"/>
                                          </p:val>
                                        </p:tav>
                                        <p:tav tm="100000">
                                          <p:val>
                                            <p:strVal val="#ppt_x"/>
                                          </p:val>
                                        </p:tav>
                                      </p:tavLst>
                                    </p:anim>
                                    <p:anim calcmode="lin" valueType="num">
                                      <p:cBhvr>
                                        <p:cTn id="17" dur="897" decel="100000" fill="hold"/>
                                        <p:tgtEl>
                                          <p:spTgt spid="16386">
                                            <p:txEl>
                                              <p:charRg st="21" end="36"/>
                                            </p:txEl>
                                          </p:spTgt>
                                        </p:tgtEl>
                                        <p:attrNameLst>
                                          <p:attrName>ppt_y</p:attrName>
                                        </p:attrNameLst>
                                      </p:cBhvr>
                                      <p:tavLst>
                                        <p:tav tm="0">
                                          <p:val>
                                            <p:strVal val="#ppt_y+1"/>
                                          </p:val>
                                        </p:tav>
                                        <p:tav tm="100000">
                                          <p:val>
                                            <p:strVal val="#ppt_y-.03"/>
                                          </p:val>
                                        </p:tav>
                                      </p:tavLst>
                                    </p:anim>
                                    <p:anim calcmode="lin" valueType="num">
                                      <p:cBhvr>
                                        <p:cTn id="18" dur="97" accel="100000" fill="hold">
                                          <p:stCondLst>
                                            <p:cond delay="897"/>
                                          </p:stCondLst>
                                        </p:cTn>
                                        <p:tgtEl>
                                          <p:spTgt spid="16386">
                                            <p:txEl>
                                              <p:charRg st="21" end="36"/>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indefinite" fill="hold">
                                          <p:stCondLst>
                                            <p:cond delay="0"/>
                                          </p:stCondLst>
                                        </p:cTn>
                                        <p:tgtEl>
                                          <p:spTgt spid="16386">
                                            <p:txEl>
                                              <p:charRg st="36" end="47"/>
                                            </p:txEl>
                                          </p:spTgt>
                                        </p:tgtEl>
                                        <p:attrNameLst>
                                          <p:attrName>style.visibility</p:attrName>
                                        </p:attrNameLst>
                                      </p:cBhvr>
                                      <p:to>
                                        <p:strVal val="visible"/>
                                      </p:to>
                                    </p:set>
                                    <p:animEffect transition="in" filter="fade">
                                      <p:cBhvr>
                                        <p:cTn id="23" dur="1000"/>
                                        <p:tgtEl>
                                          <p:spTgt spid="16386">
                                            <p:txEl>
                                              <p:charRg st="36" end="47"/>
                                            </p:txEl>
                                          </p:spTgt>
                                        </p:tgtEl>
                                      </p:cBhvr>
                                    </p:animEffect>
                                    <p:anim calcmode="lin" valueType="num">
                                      <p:cBhvr>
                                        <p:cTn id="24" dur="1000" fill="hold"/>
                                        <p:tgtEl>
                                          <p:spTgt spid="16386">
                                            <p:txEl>
                                              <p:charRg st="36" end="47"/>
                                            </p:txEl>
                                          </p:spTgt>
                                        </p:tgtEl>
                                        <p:attrNameLst>
                                          <p:attrName>ppt_x</p:attrName>
                                        </p:attrNameLst>
                                      </p:cBhvr>
                                      <p:tavLst>
                                        <p:tav tm="0">
                                          <p:val>
                                            <p:strVal val="#ppt_x"/>
                                          </p:val>
                                        </p:tav>
                                        <p:tav tm="100000">
                                          <p:val>
                                            <p:strVal val="#ppt_x"/>
                                          </p:val>
                                        </p:tav>
                                      </p:tavLst>
                                    </p:anim>
                                    <p:anim calcmode="lin" valueType="num">
                                      <p:cBhvr>
                                        <p:cTn id="25" dur="897" decel="100000" fill="hold"/>
                                        <p:tgtEl>
                                          <p:spTgt spid="16386">
                                            <p:txEl>
                                              <p:charRg st="36" end="47"/>
                                            </p:txEl>
                                          </p:spTgt>
                                        </p:tgtEl>
                                        <p:attrNameLst>
                                          <p:attrName>ppt_y</p:attrName>
                                        </p:attrNameLst>
                                      </p:cBhvr>
                                      <p:tavLst>
                                        <p:tav tm="0">
                                          <p:val>
                                            <p:strVal val="#ppt_y+1"/>
                                          </p:val>
                                        </p:tav>
                                        <p:tav tm="100000">
                                          <p:val>
                                            <p:strVal val="#ppt_y-.03"/>
                                          </p:val>
                                        </p:tav>
                                      </p:tavLst>
                                    </p:anim>
                                    <p:anim calcmode="lin" valueType="num">
                                      <p:cBhvr>
                                        <p:cTn id="26" dur="97" accel="100000" fill="hold">
                                          <p:stCondLst>
                                            <p:cond delay="897"/>
                                          </p:stCondLst>
                                        </p:cTn>
                                        <p:tgtEl>
                                          <p:spTgt spid="16386">
                                            <p:txEl>
                                              <p:charRg st="36" end="47"/>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indefinite" fill="hold">
                                          <p:stCondLst>
                                            <p:cond delay="0"/>
                                          </p:stCondLst>
                                        </p:cTn>
                                        <p:tgtEl>
                                          <p:spTgt spid="16386">
                                            <p:txEl>
                                              <p:charRg st="47" end="58"/>
                                            </p:txEl>
                                          </p:spTgt>
                                        </p:tgtEl>
                                        <p:attrNameLst>
                                          <p:attrName>style.visibility</p:attrName>
                                        </p:attrNameLst>
                                      </p:cBhvr>
                                      <p:to>
                                        <p:strVal val="visible"/>
                                      </p:to>
                                    </p:set>
                                    <p:animEffect transition="in" filter="fade">
                                      <p:cBhvr>
                                        <p:cTn id="31" dur="1000"/>
                                        <p:tgtEl>
                                          <p:spTgt spid="16386">
                                            <p:txEl>
                                              <p:charRg st="47" end="58"/>
                                            </p:txEl>
                                          </p:spTgt>
                                        </p:tgtEl>
                                      </p:cBhvr>
                                    </p:animEffect>
                                    <p:anim calcmode="lin" valueType="num">
                                      <p:cBhvr>
                                        <p:cTn id="32" dur="1000" fill="hold"/>
                                        <p:tgtEl>
                                          <p:spTgt spid="16386">
                                            <p:txEl>
                                              <p:charRg st="47" end="58"/>
                                            </p:txEl>
                                          </p:spTgt>
                                        </p:tgtEl>
                                        <p:attrNameLst>
                                          <p:attrName>ppt_x</p:attrName>
                                        </p:attrNameLst>
                                      </p:cBhvr>
                                      <p:tavLst>
                                        <p:tav tm="0">
                                          <p:val>
                                            <p:strVal val="#ppt_x"/>
                                          </p:val>
                                        </p:tav>
                                        <p:tav tm="100000">
                                          <p:val>
                                            <p:strVal val="#ppt_x"/>
                                          </p:val>
                                        </p:tav>
                                      </p:tavLst>
                                    </p:anim>
                                    <p:anim calcmode="lin" valueType="num">
                                      <p:cBhvr>
                                        <p:cTn id="33" dur="897" decel="100000" fill="hold"/>
                                        <p:tgtEl>
                                          <p:spTgt spid="16386">
                                            <p:txEl>
                                              <p:charRg st="47" end="58"/>
                                            </p:txEl>
                                          </p:spTgt>
                                        </p:tgtEl>
                                        <p:attrNameLst>
                                          <p:attrName>ppt_y</p:attrName>
                                        </p:attrNameLst>
                                      </p:cBhvr>
                                      <p:tavLst>
                                        <p:tav tm="0">
                                          <p:val>
                                            <p:strVal val="#ppt_y+1"/>
                                          </p:val>
                                        </p:tav>
                                        <p:tav tm="100000">
                                          <p:val>
                                            <p:strVal val="#ppt_y-.03"/>
                                          </p:val>
                                        </p:tav>
                                      </p:tavLst>
                                    </p:anim>
                                    <p:anim calcmode="lin" valueType="num">
                                      <p:cBhvr>
                                        <p:cTn id="34" dur="97" accel="100000" fill="hold">
                                          <p:stCondLst>
                                            <p:cond delay="897"/>
                                          </p:stCondLst>
                                        </p:cTn>
                                        <p:tgtEl>
                                          <p:spTgt spid="16386">
                                            <p:txEl>
                                              <p:charRg st="47" end="58"/>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indefinite" fill="hold">
                                          <p:stCondLst>
                                            <p:cond delay="0"/>
                                          </p:stCondLst>
                                        </p:cTn>
                                        <p:tgtEl>
                                          <p:spTgt spid="16386">
                                            <p:txEl>
                                              <p:charRg st="58" end="69"/>
                                            </p:txEl>
                                          </p:spTgt>
                                        </p:tgtEl>
                                        <p:attrNameLst>
                                          <p:attrName>style.visibility</p:attrName>
                                        </p:attrNameLst>
                                      </p:cBhvr>
                                      <p:to>
                                        <p:strVal val="visible"/>
                                      </p:to>
                                    </p:set>
                                    <p:animEffect transition="in" filter="fade">
                                      <p:cBhvr>
                                        <p:cTn id="39" dur="1000"/>
                                        <p:tgtEl>
                                          <p:spTgt spid="16386">
                                            <p:txEl>
                                              <p:charRg st="58" end="69"/>
                                            </p:txEl>
                                          </p:spTgt>
                                        </p:tgtEl>
                                      </p:cBhvr>
                                    </p:animEffect>
                                    <p:anim calcmode="lin" valueType="num">
                                      <p:cBhvr>
                                        <p:cTn id="40" dur="1000" fill="hold"/>
                                        <p:tgtEl>
                                          <p:spTgt spid="16386">
                                            <p:txEl>
                                              <p:charRg st="58" end="69"/>
                                            </p:txEl>
                                          </p:spTgt>
                                        </p:tgtEl>
                                        <p:attrNameLst>
                                          <p:attrName>ppt_x</p:attrName>
                                        </p:attrNameLst>
                                      </p:cBhvr>
                                      <p:tavLst>
                                        <p:tav tm="0">
                                          <p:val>
                                            <p:strVal val="#ppt_x"/>
                                          </p:val>
                                        </p:tav>
                                        <p:tav tm="100000">
                                          <p:val>
                                            <p:strVal val="#ppt_x"/>
                                          </p:val>
                                        </p:tav>
                                      </p:tavLst>
                                    </p:anim>
                                    <p:anim calcmode="lin" valueType="num">
                                      <p:cBhvr>
                                        <p:cTn id="41" dur="897" decel="100000" fill="hold"/>
                                        <p:tgtEl>
                                          <p:spTgt spid="16386">
                                            <p:txEl>
                                              <p:charRg st="58" end="69"/>
                                            </p:txEl>
                                          </p:spTgt>
                                        </p:tgtEl>
                                        <p:attrNameLst>
                                          <p:attrName>ppt_y</p:attrName>
                                        </p:attrNameLst>
                                      </p:cBhvr>
                                      <p:tavLst>
                                        <p:tav tm="0">
                                          <p:val>
                                            <p:strVal val="#ppt_y+1"/>
                                          </p:val>
                                        </p:tav>
                                        <p:tav tm="100000">
                                          <p:val>
                                            <p:strVal val="#ppt_y-.03"/>
                                          </p:val>
                                        </p:tav>
                                      </p:tavLst>
                                    </p:anim>
                                    <p:anim calcmode="lin" valueType="num">
                                      <p:cBhvr>
                                        <p:cTn id="42" dur="97" accel="100000" fill="hold">
                                          <p:stCondLst>
                                            <p:cond delay="897"/>
                                          </p:stCondLst>
                                        </p:cTn>
                                        <p:tgtEl>
                                          <p:spTgt spid="16386">
                                            <p:txEl>
                                              <p:charRg st="58" end="69"/>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grpId="0" nodeType="clickEffect">
                                  <p:stCondLst>
                                    <p:cond delay="0"/>
                                  </p:stCondLst>
                                  <p:childTnLst>
                                    <p:set>
                                      <p:cBhvr>
                                        <p:cTn id="46" dur="indefinite" fill="hold">
                                          <p:stCondLst>
                                            <p:cond delay="0"/>
                                          </p:stCondLst>
                                        </p:cTn>
                                        <p:tgtEl>
                                          <p:spTgt spid="16386">
                                            <p:txEl>
                                              <p:charRg st="69" end="80"/>
                                            </p:txEl>
                                          </p:spTgt>
                                        </p:tgtEl>
                                        <p:attrNameLst>
                                          <p:attrName>style.visibility</p:attrName>
                                        </p:attrNameLst>
                                      </p:cBhvr>
                                      <p:to>
                                        <p:strVal val="visible"/>
                                      </p:to>
                                    </p:set>
                                    <p:animEffect transition="in" filter="fade">
                                      <p:cBhvr>
                                        <p:cTn id="47" dur="1000"/>
                                        <p:tgtEl>
                                          <p:spTgt spid="16386">
                                            <p:txEl>
                                              <p:charRg st="69" end="80"/>
                                            </p:txEl>
                                          </p:spTgt>
                                        </p:tgtEl>
                                      </p:cBhvr>
                                    </p:animEffect>
                                    <p:anim calcmode="lin" valueType="num">
                                      <p:cBhvr>
                                        <p:cTn id="48" dur="1000" fill="hold"/>
                                        <p:tgtEl>
                                          <p:spTgt spid="16386">
                                            <p:txEl>
                                              <p:charRg st="69" end="80"/>
                                            </p:txEl>
                                          </p:spTgt>
                                        </p:tgtEl>
                                        <p:attrNameLst>
                                          <p:attrName>ppt_x</p:attrName>
                                        </p:attrNameLst>
                                      </p:cBhvr>
                                      <p:tavLst>
                                        <p:tav tm="0">
                                          <p:val>
                                            <p:strVal val="#ppt_x"/>
                                          </p:val>
                                        </p:tav>
                                        <p:tav tm="100000">
                                          <p:val>
                                            <p:strVal val="#ppt_x"/>
                                          </p:val>
                                        </p:tav>
                                      </p:tavLst>
                                    </p:anim>
                                    <p:anim calcmode="lin" valueType="num">
                                      <p:cBhvr>
                                        <p:cTn id="49" dur="897" decel="100000" fill="hold"/>
                                        <p:tgtEl>
                                          <p:spTgt spid="16386">
                                            <p:txEl>
                                              <p:charRg st="69" end="80"/>
                                            </p:txEl>
                                          </p:spTgt>
                                        </p:tgtEl>
                                        <p:attrNameLst>
                                          <p:attrName>ppt_y</p:attrName>
                                        </p:attrNameLst>
                                      </p:cBhvr>
                                      <p:tavLst>
                                        <p:tav tm="0">
                                          <p:val>
                                            <p:strVal val="#ppt_y+1"/>
                                          </p:val>
                                        </p:tav>
                                        <p:tav tm="100000">
                                          <p:val>
                                            <p:strVal val="#ppt_y-.03"/>
                                          </p:val>
                                        </p:tav>
                                      </p:tavLst>
                                    </p:anim>
                                    <p:anim calcmode="lin" valueType="num">
                                      <p:cBhvr>
                                        <p:cTn id="50" dur="97" accel="100000" fill="hold">
                                          <p:stCondLst>
                                            <p:cond delay="897"/>
                                          </p:stCondLst>
                                        </p:cTn>
                                        <p:tgtEl>
                                          <p:spTgt spid="16386">
                                            <p:txEl>
                                              <p:charRg st="69" end="80"/>
                                            </p:txEl>
                                          </p:spTgt>
                                        </p:tgtEl>
                                        <p:attrNameLst>
                                          <p:attrName>ppt_y</p:attrName>
                                        </p:attrNameLst>
                                      </p:cBhvr>
                                      <p:tavLst>
                                        <p:tav tm="0">
                                          <p:val>
                                            <p:strVal val="#ppt_y-.03"/>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grpId="0" nodeType="clickEffect">
                                  <p:stCondLst>
                                    <p:cond delay="0"/>
                                  </p:stCondLst>
                                  <p:childTnLst>
                                    <p:set>
                                      <p:cBhvr>
                                        <p:cTn id="54" dur="indefinite" fill="hold">
                                          <p:stCondLst>
                                            <p:cond delay="0"/>
                                          </p:stCondLst>
                                        </p:cTn>
                                        <p:tgtEl>
                                          <p:spTgt spid="16386">
                                            <p:txEl>
                                              <p:charRg st="80" end="91"/>
                                            </p:txEl>
                                          </p:spTgt>
                                        </p:tgtEl>
                                        <p:attrNameLst>
                                          <p:attrName>style.visibility</p:attrName>
                                        </p:attrNameLst>
                                      </p:cBhvr>
                                      <p:to>
                                        <p:strVal val="visible"/>
                                      </p:to>
                                    </p:set>
                                    <p:animEffect transition="in" filter="fade">
                                      <p:cBhvr>
                                        <p:cTn id="55" dur="1000"/>
                                        <p:tgtEl>
                                          <p:spTgt spid="16386">
                                            <p:txEl>
                                              <p:charRg st="80" end="91"/>
                                            </p:txEl>
                                          </p:spTgt>
                                        </p:tgtEl>
                                      </p:cBhvr>
                                    </p:animEffect>
                                    <p:anim calcmode="lin" valueType="num">
                                      <p:cBhvr>
                                        <p:cTn id="56" dur="1000" fill="hold"/>
                                        <p:tgtEl>
                                          <p:spTgt spid="16386">
                                            <p:txEl>
                                              <p:charRg st="80" end="91"/>
                                            </p:txEl>
                                          </p:spTgt>
                                        </p:tgtEl>
                                        <p:attrNameLst>
                                          <p:attrName>ppt_x</p:attrName>
                                        </p:attrNameLst>
                                      </p:cBhvr>
                                      <p:tavLst>
                                        <p:tav tm="0">
                                          <p:val>
                                            <p:strVal val="#ppt_x"/>
                                          </p:val>
                                        </p:tav>
                                        <p:tav tm="100000">
                                          <p:val>
                                            <p:strVal val="#ppt_x"/>
                                          </p:val>
                                        </p:tav>
                                      </p:tavLst>
                                    </p:anim>
                                    <p:anim calcmode="lin" valueType="num">
                                      <p:cBhvr>
                                        <p:cTn id="57" dur="897" decel="100000" fill="hold"/>
                                        <p:tgtEl>
                                          <p:spTgt spid="16386">
                                            <p:txEl>
                                              <p:charRg st="80" end="91"/>
                                            </p:txEl>
                                          </p:spTgt>
                                        </p:tgtEl>
                                        <p:attrNameLst>
                                          <p:attrName>ppt_y</p:attrName>
                                        </p:attrNameLst>
                                      </p:cBhvr>
                                      <p:tavLst>
                                        <p:tav tm="0">
                                          <p:val>
                                            <p:strVal val="#ppt_y+1"/>
                                          </p:val>
                                        </p:tav>
                                        <p:tav tm="100000">
                                          <p:val>
                                            <p:strVal val="#ppt_y-.03"/>
                                          </p:val>
                                        </p:tav>
                                      </p:tavLst>
                                    </p:anim>
                                    <p:anim calcmode="lin" valueType="num">
                                      <p:cBhvr>
                                        <p:cTn id="58" dur="97" accel="100000" fill="hold">
                                          <p:stCondLst>
                                            <p:cond delay="897"/>
                                          </p:stCondLst>
                                        </p:cTn>
                                        <p:tgtEl>
                                          <p:spTgt spid="16386">
                                            <p:txEl>
                                              <p:charRg st="80" end="9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3554" name="内容占位符 2"/>
          <p:cNvSpPr>
            <a:spLocks noGrp="1" noRot="1"/>
          </p:cNvSpPr>
          <p:nvPr>
            <p:ph idx="4294967295"/>
          </p:nvPr>
        </p:nvSpPr>
        <p:spPr>
          <a:xfrm>
            <a:off x="762000" y="337344"/>
            <a:ext cx="7410979" cy="4980781"/>
          </a:xfrm>
        </p:spPr>
        <p:txBody>
          <a:bodyPr vert="horz" wrap="square" lIns="76199" tIns="38099" rIns="76199" bIns="38099" anchor="t">
            <a:normAutofit fontScale="90000" lnSpcReduction="20000"/>
          </a:bodyPr>
          <a:p>
            <a:pPr eaLnBrk="1" hangingPunct="1"/>
            <a:r>
              <a:rPr lang="zh-CN" altLang="en-US" sz="2335" b="1" dirty="0"/>
              <a:t> </a:t>
            </a:r>
            <a:r>
              <a:rPr lang="en-US" altLang="zh-CN" sz="2335" b="1" dirty="0"/>
              <a:t>  </a:t>
            </a:r>
            <a:r>
              <a:rPr lang="zh-CN" altLang="en-US" sz="2335" b="1" dirty="0"/>
              <a:t>在故都，秋天，可选取的景物非常多，火一样的香山红叶，秀丽的北海公园等，这些何尝不能映出“秋”的倩影，可是，作者很少提及，偏偏选取那些灰暗的景物，这是为什么？</a:t>
            </a:r>
            <a:endParaRPr lang="zh-CN" altLang="en-US" sz="2335" b="1" dirty="0">
              <a:solidFill>
                <a:srgbClr val="000099"/>
              </a:solidFill>
              <a:latin typeface="华文新魏" pitchFamily="2" charset="-122"/>
              <a:ea typeface="华文新魏" pitchFamily="2" charset="-122"/>
            </a:endParaRPr>
          </a:p>
          <a:p>
            <a:pPr eaLnBrk="1" hangingPunct="1"/>
            <a:r>
              <a:rPr lang="zh-CN" altLang="en-US" sz="2335" b="1" dirty="0">
                <a:solidFill>
                  <a:srgbClr val="FF0000"/>
                </a:solidFill>
                <a:latin typeface="华文新魏" pitchFamily="2" charset="-122"/>
                <a:ea typeface="华文新魏" pitchFamily="2" charset="-122"/>
              </a:rPr>
              <a:t>从客观方面来讲，</a:t>
            </a:r>
            <a:r>
              <a:rPr lang="zh-CN" altLang="en-US" sz="2335" b="1" dirty="0">
                <a:solidFill>
                  <a:srgbClr val="000099"/>
                </a:solidFill>
                <a:latin typeface="华文新魏" pitchFamily="2" charset="-122"/>
                <a:ea typeface="华文新魏" pitchFamily="2" charset="-122"/>
              </a:rPr>
              <a:t>这是景物本身固有的特征，是北京秋天的自然色彩。</a:t>
            </a:r>
            <a:endParaRPr lang="zh-CN" altLang="en-US" sz="2335" b="1" dirty="0">
              <a:solidFill>
                <a:srgbClr val="000099"/>
              </a:solidFill>
              <a:latin typeface="华文新魏" pitchFamily="2" charset="-122"/>
              <a:ea typeface="华文新魏" pitchFamily="2" charset="-122"/>
            </a:endParaRPr>
          </a:p>
          <a:p>
            <a:pPr eaLnBrk="1" hangingPunct="1"/>
            <a:r>
              <a:rPr lang="zh-CN" altLang="en-US" sz="2335" b="1" dirty="0">
                <a:solidFill>
                  <a:srgbClr val="000099"/>
                </a:solidFill>
                <a:latin typeface="华文新魏" pitchFamily="2" charset="-122"/>
                <a:ea typeface="华文新魏" pitchFamily="2" charset="-122"/>
              </a:rPr>
              <a:t> </a:t>
            </a:r>
            <a:r>
              <a:rPr lang="zh-CN" altLang="en-US" sz="2335" b="1" dirty="0">
                <a:solidFill>
                  <a:srgbClr val="FF0000"/>
                </a:solidFill>
                <a:latin typeface="华文新魏" pitchFamily="2" charset="-122"/>
                <a:ea typeface="华文新魏" pitchFamily="2" charset="-122"/>
              </a:rPr>
              <a:t>从主观方面来讲，</a:t>
            </a:r>
            <a:r>
              <a:rPr lang="zh-CN" altLang="en-US" sz="2335" b="1" dirty="0">
                <a:solidFill>
                  <a:srgbClr val="000099"/>
                </a:solidFill>
                <a:latin typeface="华文新魏" pitchFamily="2" charset="-122"/>
                <a:ea typeface="华文新魏" pitchFamily="2" charset="-122"/>
              </a:rPr>
              <a:t>也有三个因素：</a:t>
            </a:r>
            <a:endParaRPr lang="zh-CN" altLang="en-US" sz="2335" b="1" dirty="0">
              <a:solidFill>
                <a:srgbClr val="000099"/>
              </a:solidFill>
              <a:latin typeface="华文新魏" pitchFamily="2" charset="-122"/>
              <a:ea typeface="华文新魏" pitchFamily="2" charset="-122"/>
            </a:endParaRPr>
          </a:p>
          <a:p>
            <a:pPr eaLnBrk="1" hangingPunct="1"/>
            <a:r>
              <a:rPr lang="zh-CN" altLang="en-US" sz="2335" b="1" dirty="0">
                <a:solidFill>
                  <a:srgbClr val="000099"/>
                </a:solidFill>
                <a:latin typeface="华文新魏" pitchFamily="2" charset="-122"/>
                <a:ea typeface="华文新魏" pitchFamily="2" charset="-122"/>
              </a:rPr>
              <a:t>第一，跟旧中国时代环境的黑暗有关，这导致他思想苦闷，逃避现实。此文写于</a:t>
            </a:r>
            <a:r>
              <a:rPr lang="en-US" altLang="zh-CN" sz="2335" b="1" dirty="0">
                <a:solidFill>
                  <a:srgbClr val="000099"/>
                </a:solidFill>
                <a:latin typeface="华文新魏" pitchFamily="2" charset="-122"/>
                <a:ea typeface="华文新魏" pitchFamily="2" charset="-122"/>
              </a:rPr>
              <a:t>1934</a:t>
            </a:r>
            <a:r>
              <a:rPr lang="zh-CN" altLang="en-US" sz="2335" b="1" dirty="0">
                <a:solidFill>
                  <a:srgbClr val="000099"/>
                </a:solidFill>
                <a:latin typeface="华文新魏" pitchFamily="2" charset="-122"/>
                <a:ea typeface="华文新魏" pitchFamily="2" charset="-122"/>
              </a:rPr>
              <a:t>年，此时的中国，连年战乱，民不聊生，郁达夫也是居无定所，颠沛流离，饱受生活的愁苦和哀痛。因此作者描写心中的“悲凉”已不只是故都赏景时的心态，而是对整个人生的感悟。</a:t>
            </a:r>
            <a:endParaRPr lang="zh-CN" altLang="en-US" sz="2335" b="1" dirty="0">
              <a:solidFill>
                <a:srgbClr val="000099"/>
              </a:solidFill>
              <a:latin typeface="华文新魏" pitchFamily="2" charset="-122"/>
              <a:ea typeface="华文新魏" pitchFamily="2" charset="-122"/>
            </a:endParaRPr>
          </a:p>
        </p:txBody>
      </p:sp>
      <p:sp>
        <p:nvSpPr>
          <p:cNvPr id="22530" name="页脚占位符 5"/>
          <p:cNvSpPr txBox="1">
            <a:spLocks noGrp="1"/>
          </p:cNvSpPr>
          <p:nvPr/>
        </p:nvSpPr>
        <p:spPr>
          <a:xfrm>
            <a:off x="3365500" y="5143500"/>
            <a:ext cx="2413000" cy="396875"/>
          </a:xfrm>
          <a:prstGeom prst="rect">
            <a:avLst/>
          </a:prstGeom>
          <a:noFill/>
          <a:ln w="9525">
            <a:noFill/>
          </a:ln>
        </p:spPr>
        <p:txBody>
          <a:bodyPr anchor="t"/>
          <a:p>
            <a:pPr algn="ctr"/>
            <a:endParaRPr lang="zh-CN" altLang="en-US" sz="1165" dirty="0">
              <a:latin typeface="Arial" panose="020B0604020202020204" pitchFamily="34" charset="0"/>
              <a:ea typeface="宋体" panose="02010600030101010101" pitchFamily="2" charset="-122"/>
            </a:endParaRPr>
          </a:p>
        </p:txBody>
      </p:sp>
    </p:spTree>
  </p:cSld>
  <p:clrMapOvr>
    <a:masterClrMapping/>
  </p:clrMapOvr>
  <p:transition spd="slow">
    <p:wipe dir="d"/>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indefinite" fill="hold">
                                          <p:stCondLst>
                                            <p:cond delay="0"/>
                                          </p:stCondLst>
                                        </p:cTn>
                                        <p:tgtEl>
                                          <p:spTgt spid="23554">
                                            <p:txEl>
                                              <p:charRg st="0" end="82"/>
                                            </p:txEl>
                                          </p:spTgt>
                                        </p:tgtEl>
                                        <p:attrNameLst>
                                          <p:attrName>style.visibility</p:attrName>
                                        </p:attrNameLst>
                                      </p:cBhvr>
                                      <p:to>
                                        <p:strVal val="visible"/>
                                      </p:to>
                                    </p:set>
                                    <p:animEffect transition="in" filter="fade">
                                      <p:cBhvr>
                                        <p:cTn id="7" dur="1000"/>
                                        <p:tgtEl>
                                          <p:spTgt spid="23554">
                                            <p:txEl>
                                              <p:charRg st="0" end="82"/>
                                            </p:txEl>
                                          </p:spTgt>
                                        </p:tgtEl>
                                      </p:cBhvr>
                                    </p:animEffect>
                                    <p:anim calcmode="lin" valueType="num">
                                      <p:cBhvr>
                                        <p:cTn id="8" dur="1000" fill="hold"/>
                                        <p:tgtEl>
                                          <p:spTgt spid="23554">
                                            <p:txEl>
                                              <p:charRg st="0" end="82"/>
                                            </p:txEl>
                                          </p:spTgt>
                                        </p:tgtEl>
                                        <p:attrNameLst>
                                          <p:attrName>ppt_x</p:attrName>
                                        </p:attrNameLst>
                                      </p:cBhvr>
                                      <p:tavLst>
                                        <p:tav tm="0">
                                          <p:val>
                                            <p:strVal val="#ppt_x"/>
                                          </p:val>
                                        </p:tav>
                                        <p:tav tm="100000">
                                          <p:val>
                                            <p:strVal val="#ppt_x"/>
                                          </p:val>
                                        </p:tav>
                                      </p:tavLst>
                                    </p:anim>
                                    <p:anim calcmode="lin" valueType="num">
                                      <p:cBhvr>
                                        <p:cTn id="9" dur="897" decel="100000" fill="hold"/>
                                        <p:tgtEl>
                                          <p:spTgt spid="23554">
                                            <p:txEl>
                                              <p:charRg st="0" end="82"/>
                                            </p:txEl>
                                          </p:spTgt>
                                        </p:tgtEl>
                                        <p:attrNameLst>
                                          <p:attrName>ppt_y</p:attrName>
                                        </p:attrNameLst>
                                      </p:cBhvr>
                                      <p:tavLst>
                                        <p:tav tm="0">
                                          <p:val>
                                            <p:strVal val="#ppt_y+1"/>
                                          </p:val>
                                        </p:tav>
                                        <p:tav tm="100000">
                                          <p:val>
                                            <p:strVal val="#ppt_y-.03"/>
                                          </p:val>
                                        </p:tav>
                                      </p:tavLst>
                                    </p:anim>
                                    <p:anim calcmode="lin" valueType="num">
                                      <p:cBhvr>
                                        <p:cTn id="10" dur="97" accel="100000" fill="hold">
                                          <p:stCondLst>
                                            <p:cond delay="897"/>
                                          </p:stCondLst>
                                        </p:cTn>
                                        <p:tgtEl>
                                          <p:spTgt spid="23554">
                                            <p:txEl>
                                              <p:charRg st="0" end="82"/>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indefinite" fill="hold">
                                          <p:stCondLst>
                                            <p:cond delay="0"/>
                                          </p:stCondLst>
                                        </p:cTn>
                                        <p:tgtEl>
                                          <p:spTgt spid="23554">
                                            <p:txEl>
                                              <p:charRg st="82" end="114"/>
                                            </p:txEl>
                                          </p:spTgt>
                                        </p:tgtEl>
                                        <p:attrNameLst>
                                          <p:attrName>style.visibility</p:attrName>
                                        </p:attrNameLst>
                                      </p:cBhvr>
                                      <p:to>
                                        <p:strVal val="visible"/>
                                      </p:to>
                                    </p:set>
                                    <p:animEffect transition="in" filter="fade">
                                      <p:cBhvr>
                                        <p:cTn id="15" dur="1000"/>
                                        <p:tgtEl>
                                          <p:spTgt spid="23554">
                                            <p:txEl>
                                              <p:charRg st="82" end="114"/>
                                            </p:txEl>
                                          </p:spTgt>
                                        </p:tgtEl>
                                      </p:cBhvr>
                                    </p:animEffect>
                                    <p:anim calcmode="lin" valueType="num">
                                      <p:cBhvr>
                                        <p:cTn id="16" dur="1000" fill="hold"/>
                                        <p:tgtEl>
                                          <p:spTgt spid="23554">
                                            <p:txEl>
                                              <p:charRg st="82" end="114"/>
                                            </p:txEl>
                                          </p:spTgt>
                                        </p:tgtEl>
                                        <p:attrNameLst>
                                          <p:attrName>ppt_x</p:attrName>
                                        </p:attrNameLst>
                                      </p:cBhvr>
                                      <p:tavLst>
                                        <p:tav tm="0">
                                          <p:val>
                                            <p:strVal val="#ppt_x"/>
                                          </p:val>
                                        </p:tav>
                                        <p:tav tm="100000">
                                          <p:val>
                                            <p:strVal val="#ppt_x"/>
                                          </p:val>
                                        </p:tav>
                                      </p:tavLst>
                                    </p:anim>
                                    <p:anim calcmode="lin" valueType="num">
                                      <p:cBhvr>
                                        <p:cTn id="17" dur="897" decel="100000" fill="hold"/>
                                        <p:tgtEl>
                                          <p:spTgt spid="23554">
                                            <p:txEl>
                                              <p:charRg st="82" end="114"/>
                                            </p:txEl>
                                          </p:spTgt>
                                        </p:tgtEl>
                                        <p:attrNameLst>
                                          <p:attrName>ppt_y</p:attrName>
                                        </p:attrNameLst>
                                      </p:cBhvr>
                                      <p:tavLst>
                                        <p:tav tm="0">
                                          <p:val>
                                            <p:strVal val="#ppt_y+1"/>
                                          </p:val>
                                        </p:tav>
                                        <p:tav tm="100000">
                                          <p:val>
                                            <p:strVal val="#ppt_y-.03"/>
                                          </p:val>
                                        </p:tav>
                                      </p:tavLst>
                                    </p:anim>
                                    <p:anim calcmode="lin" valueType="num">
                                      <p:cBhvr>
                                        <p:cTn id="18" dur="97" accel="100000" fill="hold">
                                          <p:stCondLst>
                                            <p:cond delay="897"/>
                                          </p:stCondLst>
                                        </p:cTn>
                                        <p:tgtEl>
                                          <p:spTgt spid="23554">
                                            <p:txEl>
                                              <p:charRg st="82" end="114"/>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indefinite" fill="hold">
                                          <p:stCondLst>
                                            <p:cond delay="0"/>
                                          </p:stCondLst>
                                        </p:cTn>
                                        <p:tgtEl>
                                          <p:spTgt spid="23554">
                                            <p:txEl>
                                              <p:charRg st="114" end="131"/>
                                            </p:txEl>
                                          </p:spTgt>
                                        </p:tgtEl>
                                        <p:attrNameLst>
                                          <p:attrName>style.visibility</p:attrName>
                                        </p:attrNameLst>
                                      </p:cBhvr>
                                      <p:to>
                                        <p:strVal val="visible"/>
                                      </p:to>
                                    </p:set>
                                    <p:animEffect transition="in" filter="fade">
                                      <p:cBhvr>
                                        <p:cTn id="23" dur="1000"/>
                                        <p:tgtEl>
                                          <p:spTgt spid="23554">
                                            <p:txEl>
                                              <p:charRg st="114" end="131"/>
                                            </p:txEl>
                                          </p:spTgt>
                                        </p:tgtEl>
                                      </p:cBhvr>
                                    </p:animEffect>
                                    <p:anim calcmode="lin" valueType="num">
                                      <p:cBhvr>
                                        <p:cTn id="24" dur="1000" fill="hold"/>
                                        <p:tgtEl>
                                          <p:spTgt spid="23554">
                                            <p:txEl>
                                              <p:charRg st="114" end="131"/>
                                            </p:txEl>
                                          </p:spTgt>
                                        </p:tgtEl>
                                        <p:attrNameLst>
                                          <p:attrName>ppt_x</p:attrName>
                                        </p:attrNameLst>
                                      </p:cBhvr>
                                      <p:tavLst>
                                        <p:tav tm="0">
                                          <p:val>
                                            <p:strVal val="#ppt_x"/>
                                          </p:val>
                                        </p:tav>
                                        <p:tav tm="100000">
                                          <p:val>
                                            <p:strVal val="#ppt_x"/>
                                          </p:val>
                                        </p:tav>
                                      </p:tavLst>
                                    </p:anim>
                                    <p:anim calcmode="lin" valueType="num">
                                      <p:cBhvr>
                                        <p:cTn id="25" dur="897" decel="100000" fill="hold"/>
                                        <p:tgtEl>
                                          <p:spTgt spid="23554">
                                            <p:txEl>
                                              <p:charRg st="114" end="131"/>
                                            </p:txEl>
                                          </p:spTgt>
                                        </p:tgtEl>
                                        <p:attrNameLst>
                                          <p:attrName>ppt_y</p:attrName>
                                        </p:attrNameLst>
                                      </p:cBhvr>
                                      <p:tavLst>
                                        <p:tav tm="0">
                                          <p:val>
                                            <p:strVal val="#ppt_y+1"/>
                                          </p:val>
                                        </p:tav>
                                        <p:tav tm="100000">
                                          <p:val>
                                            <p:strVal val="#ppt_y-.03"/>
                                          </p:val>
                                        </p:tav>
                                      </p:tavLst>
                                    </p:anim>
                                    <p:anim calcmode="lin" valueType="num">
                                      <p:cBhvr>
                                        <p:cTn id="26" dur="97" accel="100000" fill="hold">
                                          <p:stCondLst>
                                            <p:cond delay="897"/>
                                          </p:stCondLst>
                                        </p:cTn>
                                        <p:tgtEl>
                                          <p:spTgt spid="23554">
                                            <p:txEl>
                                              <p:charRg st="114" end="131"/>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indefinite" fill="hold">
                                          <p:stCondLst>
                                            <p:cond delay="0"/>
                                          </p:stCondLst>
                                        </p:cTn>
                                        <p:tgtEl>
                                          <p:spTgt spid="23554">
                                            <p:txEl>
                                              <p:charRg st="131" end="252"/>
                                            </p:txEl>
                                          </p:spTgt>
                                        </p:tgtEl>
                                        <p:attrNameLst>
                                          <p:attrName>style.visibility</p:attrName>
                                        </p:attrNameLst>
                                      </p:cBhvr>
                                      <p:to>
                                        <p:strVal val="visible"/>
                                      </p:to>
                                    </p:set>
                                    <p:animEffect transition="in" filter="fade">
                                      <p:cBhvr>
                                        <p:cTn id="31" dur="1000"/>
                                        <p:tgtEl>
                                          <p:spTgt spid="23554">
                                            <p:txEl>
                                              <p:charRg st="131" end="252"/>
                                            </p:txEl>
                                          </p:spTgt>
                                        </p:tgtEl>
                                      </p:cBhvr>
                                    </p:animEffect>
                                    <p:anim calcmode="lin" valueType="num">
                                      <p:cBhvr>
                                        <p:cTn id="32" dur="1000" fill="hold"/>
                                        <p:tgtEl>
                                          <p:spTgt spid="23554">
                                            <p:txEl>
                                              <p:charRg st="131" end="252"/>
                                            </p:txEl>
                                          </p:spTgt>
                                        </p:tgtEl>
                                        <p:attrNameLst>
                                          <p:attrName>ppt_x</p:attrName>
                                        </p:attrNameLst>
                                      </p:cBhvr>
                                      <p:tavLst>
                                        <p:tav tm="0">
                                          <p:val>
                                            <p:strVal val="#ppt_x"/>
                                          </p:val>
                                        </p:tav>
                                        <p:tav tm="100000">
                                          <p:val>
                                            <p:strVal val="#ppt_x"/>
                                          </p:val>
                                        </p:tav>
                                      </p:tavLst>
                                    </p:anim>
                                    <p:anim calcmode="lin" valueType="num">
                                      <p:cBhvr>
                                        <p:cTn id="33" dur="897" decel="100000" fill="hold"/>
                                        <p:tgtEl>
                                          <p:spTgt spid="23554">
                                            <p:txEl>
                                              <p:charRg st="131" end="252"/>
                                            </p:txEl>
                                          </p:spTgt>
                                        </p:tgtEl>
                                        <p:attrNameLst>
                                          <p:attrName>ppt_y</p:attrName>
                                        </p:attrNameLst>
                                      </p:cBhvr>
                                      <p:tavLst>
                                        <p:tav tm="0">
                                          <p:val>
                                            <p:strVal val="#ppt_y+1"/>
                                          </p:val>
                                        </p:tav>
                                        <p:tav tm="100000">
                                          <p:val>
                                            <p:strVal val="#ppt_y-.03"/>
                                          </p:val>
                                        </p:tav>
                                      </p:tavLst>
                                    </p:anim>
                                    <p:anim calcmode="lin" valueType="num">
                                      <p:cBhvr>
                                        <p:cTn id="34" dur="97" accel="100000" fill="hold">
                                          <p:stCondLst>
                                            <p:cond delay="897"/>
                                          </p:stCondLst>
                                        </p:cTn>
                                        <p:tgtEl>
                                          <p:spTgt spid="23554">
                                            <p:txEl>
                                              <p:charRg st="131" end="25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4578" name="内容占位符 2"/>
          <p:cNvSpPr>
            <a:spLocks noGrp="1" noRot="1"/>
          </p:cNvSpPr>
          <p:nvPr>
            <p:ph idx="4294967295"/>
          </p:nvPr>
        </p:nvSpPr>
        <p:spPr>
          <a:xfrm>
            <a:off x="762000" y="337344"/>
            <a:ext cx="7470511" cy="5040313"/>
          </a:xfrm>
        </p:spPr>
        <p:txBody>
          <a:bodyPr vert="horz" wrap="square" lIns="76199" tIns="38099" rIns="76199" bIns="38099" anchor="t">
            <a:normAutofit lnSpcReduction="10000"/>
          </a:bodyPr>
          <a:p>
            <a:pPr eaLnBrk="1" hangingPunct="1"/>
            <a:r>
              <a:rPr lang="zh-CN" altLang="en-US" sz="2335" b="1" dirty="0">
                <a:solidFill>
                  <a:schemeClr val="tx2"/>
                </a:solidFill>
                <a:latin typeface="华文新魏" pitchFamily="2" charset="-122"/>
                <a:ea typeface="华文新魏" pitchFamily="2" charset="-122"/>
              </a:rPr>
              <a:t>第二，也跟作家个人气质的抑郁善感有关。郁达夫三岁丧父，在日本十年的异地生活使他饱受屈辱和歧视，这也影响了他的个性。</a:t>
            </a:r>
            <a:endParaRPr lang="zh-CN" altLang="en-US" sz="2335" b="1" dirty="0">
              <a:solidFill>
                <a:schemeClr val="tx2"/>
              </a:solidFill>
              <a:latin typeface="华文新魏" pitchFamily="2" charset="-122"/>
              <a:ea typeface="华文新魏" pitchFamily="2" charset="-122"/>
            </a:endParaRPr>
          </a:p>
          <a:p>
            <a:pPr eaLnBrk="1" hangingPunct="1"/>
            <a:r>
              <a:rPr lang="zh-CN" altLang="en-US" sz="2335" b="1" dirty="0">
                <a:solidFill>
                  <a:schemeClr val="tx2"/>
                </a:solidFill>
                <a:latin typeface="华文新魏" pitchFamily="2" charset="-122"/>
                <a:ea typeface="华文新魏" pitchFamily="2" charset="-122"/>
              </a:rPr>
              <a:t>第三，还跟作家的文艺观和审美追求有关。在杭州期间，郁达夫提倡“静”的文学，写的也多是“静如止水似的遁世文学”。</a:t>
            </a:r>
            <a:endParaRPr lang="zh-CN" altLang="en-US" sz="2335" b="1" dirty="0">
              <a:solidFill>
                <a:schemeClr val="tx2"/>
              </a:solidFill>
              <a:latin typeface="华文新魏" pitchFamily="2" charset="-122"/>
              <a:ea typeface="华文新魏" pitchFamily="2" charset="-122"/>
            </a:endParaRPr>
          </a:p>
          <a:p>
            <a:pPr eaLnBrk="1" hangingPunct="1"/>
            <a:r>
              <a:rPr lang="zh-CN" altLang="en-US" sz="2335" b="1" dirty="0">
                <a:solidFill>
                  <a:schemeClr val="tx2"/>
                </a:solidFill>
                <a:latin typeface="华文新魏" pitchFamily="2" charset="-122"/>
                <a:ea typeface="华文新魏" pitchFamily="2" charset="-122"/>
              </a:rPr>
              <a:t>上述主客观两方面的因素，就决定了作家会选什么样的景来抒什么样的情。</a:t>
            </a:r>
            <a:endParaRPr lang="zh-CN" altLang="en-US" sz="2335" b="1" dirty="0">
              <a:solidFill>
                <a:schemeClr val="tx2"/>
              </a:solidFill>
              <a:latin typeface="华文新魏" pitchFamily="2" charset="-122"/>
              <a:ea typeface="华文新魏" pitchFamily="2" charset="-122"/>
            </a:endParaRPr>
          </a:p>
          <a:p>
            <a:pPr eaLnBrk="1" hangingPunct="1"/>
            <a:r>
              <a:rPr lang="zh-CN" altLang="en-US" b="1" dirty="0">
                <a:latin typeface="华文新魏" pitchFamily="2" charset="-122"/>
                <a:ea typeface="华文新魏" pitchFamily="2" charset="-122"/>
              </a:rPr>
              <a:t>“为什么我的眼里常含泪水</a:t>
            </a:r>
            <a:r>
              <a:rPr lang="en-US" altLang="zh-CN" b="1" dirty="0">
                <a:latin typeface="华文新魏" pitchFamily="2" charset="-122"/>
                <a:ea typeface="华文新魏" pitchFamily="2" charset="-122"/>
              </a:rPr>
              <a:t>,</a:t>
            </a:r>
            <a:r>
              <a:rPr lang="zh-CN" altLang="en-US" b="1" dirty="0">
                <a:latin typeface="华文新魏" pitchFamily="2" charset="-122"/>
                <a:ea typeface="华文新魏" pitchFamily="2" charset="-122"/>
              </a:rPr>
              <a:t>因为我对这土地爱得深沉！”郁达夫也是如此</a:t>
            </a:r>
            <a:r>
              <a:rPr lang="en-US" altLang="zh-CN" b="1" dirty="0">
                <a:latin typeface="华文新魏" pitchFamily="2" charset="-122"/>
                <a:ea typeface="华文新魏" pitchFamily="2" charset="-122"/>
              </a:rPr>
              <a:t>,</a:t>
            </a:r>
            <a:r>
              <a:rPr lang="zh-CN" altLang="en-US" b="1" dirty="0">
                <a:solidFill>
                  <a:srgbClr val="FF0000"/>
                </a:solidFill>
                <a:latin typeface="华文新魏" pitchFamily="2" charset="-122"/>
                <a:ea typeface="华文新魏" pitchFamily="2" charset="-122"/>
              </a:rPr>
              <a:t>这清、静、悲凉的故都之秋表现的是深沉、真挚的心上之秋、家国之思、故都情结。</a:t>
            </a:r>
            <a:endParaRPr lang="zh-CN" altLang="en-US" b="1" dirty="0">
              <a:solidFill>
                <a:srgbClr val="FF0000"/>
              </a:solidFill>
              <a:latin typeface="华文新魏" pitchFamily="2" charset="-122"/>
              <a:ea typeface="华文新魏" pitchFamily="2" charset="-122"/>
            </a:endParaRPr>
          </a:p>
          <a:p>
            <a:pPr eaLnBrk="1" hangingPunct="1"/>
            <a:endParaRPr lang="zh-CN" altLang="en-US" dirty="0"/>
          </a:p>
        </p:txBody>
      </p:sp>
      <p:sp>
        <p:nvSpPr>
          <p:cNvPr id="23554" name="页脚占位符 4"/>
          <p:cNvSpPr txBox="1">
            <a:spLocks noGrp="1"/>
          </p:cNvSpPr>
          <p:nvPr/>
        </p:nvSpPr>
        <p:spPr>
          <a:xfrm>
            <a:off x="3365500" y="5143500"/>
            <a:ext cx="2413000" cy="396875"/>
          </a:xfrm>
          <a:prstGeom prst="rect">
            <a:avLst/>
          </a:prstGeom>
          <a:noFill/>
          <a:ln w="9525">
            <a:noFill/>
          </a:ln>
        </p:spPr>
        <p:txBody>
          <a:bodyPr anchor="t"/>
          <a:p>
            <a:pPr algn="ctr"/>
            <a:endParaRPr lang="zh-CN" altLang="en-US" sz="1165" dirty="0">
              <a:latin typeface="Arial" panose="020B0604020202020204" pitchFamily="34" charset="0"/>
              <a:ea typeface="宋体" panose="02010600030101010101" pitchFamily="2" charset="-122"/>
            </a:endParaRPr>
          </a:p>
        </p:txBody>
      </p:sp>
    </p:spTree>
  </p:cSld>
  <p:clrMapOvr>
    <a:masterClrMapping/>
  </p:clrMapOvr>
  <p:transition spd="slow">
    <p:wipe dir="d"/>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indefinite" fill="hold">
                                          <p:stCondLst>
                                            <p:cond delay="0"/>
                                          </p:stCondLst>
                                        </p:cTn>
                                        <p:tgtEl>
                                          <p:spTgt spid="24578">
                                            <p:txEl>
                                              <p:charRg st="0" end="58"/>
                                            </p:txEl>
                                          </p:spTgt>
                                        </p:tgtEl>
                                        <p:attrNameLst>
                                          <p:attrName>style.visibility</p:attrName>
                                        </p:attrNameLst>
                                      </p:cBhvr>
                                      <p:to>
                                        <p:strVal val="visible"/>
                                      </p:to>
                                    </p:set>
                                    <p:animEffect transition="in" filter="fade">
                                      <p:cBhvr>
                                        <p:cTn id="7" dur="1000"/>
                                        <p:tgtEl>
                                          <p:spTgt spid="24578">
                                            <p:txEl>
                                              <p:charRg st="0" end="58"/>
                                            </p:txEl>
                                          </p:spTgt>
                                        </p:tgtEl>
                                      </p:cBhvr>
                                    </p:animEffect>
                                    <p:anim calcmode="lin" valueType="num">
                                      <p:cBhvr>
                                        <p:cTn id="8" dur="1000" fill="hold"/>
                                        <p:tgtEl>
                                          <p:spTgt spid="24578">
                                            <p:txEl>
                                              <p:charRg st="0" end="58"/>
                                            </p:txEl>
                                          </p:spTgt>
                                        </p:tgtEl>
                                        <p:attrNameLst>
                                          <p:attrName>ppt_x</p:attrName>
                                        </p:attrNameLst>
                                      </p:cBhvr>
                                      <p:tavLst>
                                        <p:tav tm="0">
                                          <p:val>
                                            <p:strVal val="#ppt_x"/>
                                          </p:val>
                                        </p:tav>
                                        <p:tav tm="100000">
                                          <p:val>
                                            <p:strVal val="#ppt_x"/>
                                          </p:val>
                                        </p:tav>
                                      </p:tavLst>
                                    </p:anim>
                                    <p:anim calcmode="lin" valueType="num">
                                      <p:cBhvr>
                                        <p:cTn id="9" dur="897" decel="100000" fill="hold"/>
                                        <p:tgtEl>
                                          <p:spTgt spid="24578">
                                            <p:txEl>
                                              <p:charRg st="0" end="58"/>
                                            </p:txEl>
                                          </p:spTgt>
                                        </p:tgtEl>
                                        <p:attrNameLst>
                                          <p:attrName>ppt_y</p:attrName>
                                        </p:attrNameLst>
                                      </p:cBhvr>
                                      <p:tavLst>
                                        <p:tav tm="0">
                                          <p:val>
                                            <p:strVal val="#ppt_y+1"/>
                                          </p:val>
                                        </p:tav>
                                        <p:tav tm="100000">
                                          <p:val>
                                            <p:strVal val="#ppt_y-.03"/>
                                          </p:val>
                                        </p:tav>
                                      </p:tavLst>
                                    </p:anim>
                                    <p:anim calcmode="lin" valueType="num">
                                      <p:cBhvr>
                                        <p:cTn id="10" dur="97" accel="100000" fill="hold">
                                          <p:stCondLst>
                                            <p:cond delay="897"/>
                                          </p:stCondLst>
                                        </p:cTn>
                                        <p:tgtEl>
                                          <p:spTgt spid="24578">
                                            <p:txEl>
                                              <p:charRg st="0" end="58"/>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indefinite" fill="hold">
                                          <p:stCondLst>
                                            <p:cond delay="0"/>
                                          </p:stCondLst>
                                        </p:cTn>
                                        <p:tgtEl>
                                          <p:spTgt spid="24578">
                                            <p:txEl>
                                              <p:charRg st="58" end="114"/>
                                            </p:txEl>
                                          </p:spTgt>
                                        </p:tgtEl>
                                        <p:attrNameLst>
                                          <p:attrName>style.visibility</p:attrName>
                                        </p:attrNameLst>
                                      </p:cBhvr>
                                      <p:to>
                                        <p:strVal val="visible"/>
                                      </p:to>
                                    </p:set>
                                    <p:animEffect transition="in" filter="fade">
                                      <p:cBhvr>
                                        <p:cTn id="15" dur="1000"/>
                                        <p:tgtEl>
                                          <p:spTgt spid="24578">
                                            <p:txEl>
                                              <p:charRg st="58" end="114"/>
                                            </p:txEl>
                                          </p:spTgt>
                                        </p:tgtEl>
                                      </p:cBhvr>
                                    </p:animEffect>
                                    <p:anim calcmode="lin" valueType="num">
                                      <p:cBhvr>
                                        <p:cTn id="16" dur="1000" fill="hold"/>
                                        <p:tgtEl>
                                          <p:spTgt spid="24578">
                                            <p:txEl>
                                              <p:charRg st="58" end="114"/>
                                            </p:txEl>
                                          </p:spTgt>
                                        </p:tgtEl>
                                        <p:attrNameLst>
                                          <p:attrName>ppt_x</p:attrName>
                                        </p:attrNameLst>
                                      </p:cBhvr>
                                      <p:tavLst>
                                        <p:tav tm="0">
                                          <p:val>
                                            <p:strVal val="#ppt_x"/>
                                          </p:val>
                                        </p:tav>
                                        <p:tav tm="100000">
                                          <p:val>
                                            <p:strVal val="#ppt_x"/>
                                          </p:val>
                                        </p:tav>
                                      </p:tavLst>
                                    </p:anim>
                                    <p:anim calcmode="lin" valueType="num">
                                      <p:cBhvr>
                                        <p:cTn id="17" dur="897" decel="100000" fill="hold"/>
                                        <p:tgtEl>
                                          <p:spTgt spid="24578">
                                            <p:txEl>
                                              <p:charRg st="58" end="114"/>
                                            </p:txEl>
                                          </p:spTgt>
                                        </p:tgtEl>
                                        <p:attrNameLst>
                                          <p:attrName>ppt_y</p:attrName>
                                        </p:attrNameLst>
                                      </p:cBhvr>
                                      <p:tavLst>
                                        <p:tav tm="0">
                                          <p:val>
                                            <p:strVal val="#ppt_y+1"/>
                                          </p:val>
                                        </p:tav>
                                        <p:tav tm="100000">
                                          <p:val>
                                            <p:strVal val="#ppt_y-.03"/>
                                          </p:val>
                                        </p:tav>
                                      </p:tavLst>
                                    </p:anim>
                                    <p:anim calcmode="lin" valueType="num">
                                      <p:cBhvr>
                                        <p:cTn id="18" dur="97" accel="100000" fill="hold">
                                          <p:stCondLst>
                                            <p:cond delay="897"/>
                                          </p:stCondLst>
                                        </p:cTn>
                                        <p:tgtEl>
                                          <p:spTgt spid="24578">
                                            <p:txEl>
                                              <p:charRg st="58" end="114"/>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indefinite" fill="hold">
                                          <p:stCondLst>
                                            <p:cond delay="0"/>
                                          </p:stCondLst>
                                        </p:cTn>
                                        <p:tgtEl>
                                          <p:spTgt spid="24578">
                                            <p:txEl>
                                              <p:charRg st="114" end="148"/>
                                            </p:txEl>
                                          </p:spTgt>
                                        </p:tgtEl>
                                        <p:attrNameLst>
                                          <p:attrName>style.visibility</p:attrName>
                                        </p:attrNameLst>
                                      </p:cBhvr>
                                      <p:to>
                                        <p:strVal val="visible"/>
                                      </p:to>
                                    </p:set>
                                    <p:animEffect transition="in" filter="fade">
                                      <p:cBhvr>
                                        <p:cTn id="23" dur="1000"/>
                                        <p:tgtEl>
                                          <p:spTgt spid="24578">
                                            <p:txEl>
                                              <p:charRg st="114" end="148"/>
                                            </p:txEl>
                                          </p:spTgt>
                                        </p:tgtEl>
                                      </p:cBhvr>
                                    </p:animEffect>
                                    <p:anim calcmode="lin" valueType="num">
                                      <p:cBhvr>
                                        <p:cTn id="24" dur="1000" fill="hold"/>
                                        <p:tgtEl>
                                          <p:spTgt spid="24578">
                                            <p:txEl>
                                              <p:charRg st="114" end="148"/>
                                            </p:txEl>
                                          </p:spTgt>
                                        </p:tgtEl>
                                        <p:attrNameLst>
                                          <p:attrName>ppt_x</p:attrName>
                                        </p:attrNameLst>
                                      </p:cBhvr>
                                      <p:tavLst>
                                        <p:tav tm="0">
                                          <p:val>
                                            <p:strVal val="#ppt_x"/>
                                          </p:val>
                                        </p:tav>
                                        <p:tav tm="100000">
                                          <p:val>
                                            <p:strVal val="#ppt_x"/>
                                          </p:val>
                                        </p:tav>
                                      </p:tavLst>
                                    </p:anim>
                                    <p:anim calcmode="lin" valueType="num">
                                      <p:cBhvr>
                                        <p:cTn id="25" dur="897" decel="100000" fill="hold"/>
                                        <p:tgtEl>
                                          <p:spTgt spid="24578">
                                            <p:txEl>
                                              <p:charRg st="114" end="148"/>
                                            </p:txEl>
                                          </p:spTgt>
                                        </p:tgtEl>
                                        <p:attrNameLst>
                                          <p:attrName>ppt_y</p:attrName>
                                        </p:attrNameLst>
                                      </p:cBhvr>
                                      <p:tavLst>
                                        <p:tav tm="0">
                                          <p:val>
                                            <p:strVal val="#ppt_y+1"/>
                                          </p:val>
                                        </p:tav>
                                        <p:tav tm="100000">
                                          <p:val>
                                            <p:strVal val="#ppt_y-.03"/>
                                          </p:val>
                                        </p:tav>
                                      </p:tavLst>
                                    </p:anim>
                                    <p:anim calcmode="lin" valueType="num">
                                      <p:cBhvr>
                                        <p:cTn id="26" dur="97" accel="100000" fill="hold">
                                          <p:stCondLst>
                                            <p:cond delay="897"/>
                                          </p:stCondLst>
                                        </p:cTn>
                                        <p:tgtEl>
                                          <p:spTgt spid="24578">
                                            <p:txEl>
                                              <p:charRg st="114" end="148"/>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indefinite" fill="hold">
                                          <p:stCondLst>
                                            <p:cond delay="0"/>
                                          </p:stCondLst>
                                        </p:cTn>
                                        <p:tgtEl>
                                          <p:spTgt spid="24578">
                                            <p:txEl>
                                              <p:charRg st="148" end="220"/>
                                            </p:txEl>
                                          </p:spTgt>
                                        </p:tgtEl>
                                        <p:attrNameLst>
                                          <p:attrName>style.visibility</p:attrName>
                                        </p:attrNameLst>
                                      </p:cBhvr>
                                      <p:to>
                                        <p:strVal val="visible"/>
                                      </p:to>
                                    </p:set>
                                    <p:animEffect transition="in" filter="fade">
                                      <p:cBhvr>
                                        <p:cTn id="31" dur="1000"/>
                                        <p:tgtEl>
                                          <p:spTgt spid="24578">
                                            <p:txEl>
                                              <p:charRg st="148" end="220"/>
                                            </p:txEl>
                                          </p:spTgt>
                                        </p:tgtEl>
                                      </p:cBhvr>
                                    </p:animEffect>
                                    <p:anim calcmode="lin" valueType="num">
                                      <p:cBhvr>
                                        <p:cTn id="32" dur="1000" fill="hold"/>
                                        <p:tgtEl>
                                          <p:spTgt spid="24578">
                                            <p:txEl>
                                              <p:charRg st="148" end="220"/>
                                            </p:txEl>
                                          </p:spTgt>
                                        </p:tgtEl>
                                        <p:attrNameLst>
                                          <p:attrName>ppt_x</p:attrName>
                                        </p:attrNameLst>
                                      </p:cBhvr>
                                      <p:tavLst>
                                        <p:tav tm="0">
                                          <p:val>
                                            <p:strVal val="#ppt_x"/>
                                          </p:val>
                                        </p:tav>
                                        <p:tav tm="100000">
                                          <p:val>
                                            <p:strVal val="#ppt_x"/>
                                          </p:val>
                                        </p:tav>
                                      </p:tavLst>
                                    </p:anim>
                                    <p:anim calcmode="lin" valueType="num">
                                      <p:cBhvr>
                                        <p:cTn id="33" dur="897" decel="100000" fill="hold"/>
                                        <p:tgtEl>
                                          <p:spTgt spid="24578">
                                            <p:txEl>
                                              <p:charRg st="148" end="220"/>
                                            </p:txEl>
                                          </p:spTgt>
                                        </p:tgtEl>
                                        <p:attrNameLst>
                                          <p:attrName>ppt_y</p:attrName>
                                        </p:attrNameLst>
                                      </p:cBhvr>
                                      <p:tavLst>
                                        <p:tav tm="0">
                                          <p:val>
                                            <p:strVal val="#ppt_y+1"/>
                                          </p:val>
                                        </p:tav>
                                        <p:tav tm="100000">
                                          <p:val>
                                            <p:strVal val="#ppt_y-.03"/>
                                          </p:val>
                                        </p:tav>
                                      </p:tavLst>
                                    </p:anim>
                                    <p:anim calcmode="lin" valueType="num">
                                      <p:cBhvr>
                                        <p:cTn id="34" dur="97" accel="100000" fill="hold">
                                          <p:stCondLst>
                                            <p:cond delay="897"/>
                                          </p:stCondLst>
                                        </p:cTn>
                                        <p:tgtEl>
                                          <p:spTgt spid="24578">
                                            <p:txEl>
                                              <p:charRg st="148" end="22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14691" name="Text Box 3"/>
          <p:cNvSpPr txBox="1"/>
          <p:nvPr/>
        </p:nvSpPr>
        <p:spPr>
          <a:xfrm>
            <a:off x="1079500" y="508000"/>
            <a:ext cx="825500" cy="398780"/>
          </a:xfrm>
          <a:prstGeom prst="rect">
            <a:avLst/>
          </a:prstGeom>
          <a:noFill/>
          <a:ln w="9525">
            <a:noFill/>
          </a:ln>
        </p:spPr>
        <p:txBody>
          <a:bodyPr anchor="t">
            <a:spAutoFit/>
          </a:bodyPr>
          <a:p>
            <a:pPr>
              <a:spcBef>
                <a:spcPct val="50000"/>
              </a:spcBef>
            </a:pPr>
            <a:r>
              <a:rPr lang="zh-CN" altLang="en-US" sz="2000" b="1" dirty="0">
                <a:solidFill>
                  <a:srgbClr val="FF0000"/>
                </a:solidFill>
                <a:latin typeface="Times New Roman" panose="02020603050405020304" pitchFamily="18" charset="0"/>
                <a:ea typeface="宋体" panose="02010600030101010101" pitchFamily="2" charset="-122"/>
              </a:rPr>
              <a:t>总起</a:t>
            </a:r>
            <a:endParaRPr lang="zh-CN" altLang="en-US" sz="2000" b="1" dirty="0">
              <a:solidFill>
                <a:srgbClr val="FF0000"/>
              </a:solidFill>
              <a:latin typeface="Times New Roman" panose="02020603050405020304" pitchFamily="18" charset="0"/>
              <a:ea typeface="宋体" panose="02010600030101010101" pitchFamily="2" charset="-122"/>
            </a:endParaRPr>
          </a:p>
        </p:txBody>
      </p:sp>
      <p:sp>
        <p:nvSpPr>
          <p:cNvPr id="114692" name="AutoShape 4"/>
          <p:cNvSpPr/>
          <p:nvPr/>
        </p:nvSpPr>
        <p:spPr>
          <a:xfrm>
            <a:off x="1778000" y="381000"/>
            <a:ext cx="190500" cy="698500"/>
          </a:xfrm>
          <a:prstGeom prst="leftBrace">
            <a:avLst>
              <a:gd name="adj1" fmla="val 30504"/>
              <a:gd name="adj2" fmla="val 50000"/>
            </a:avLst>
          </a:prstGeom>
          <a:noFill/>
          <a:ln w="9525" cap="flat" cmpd="sng">
            <a:solidFill>
              <a:schemeClr val="tx1"/>
            </a:solidFill>
            <a:prstDash val="solid"/>
            <a:miter/>
            <a:headEnd type="none" w="med" len="med"/>
            <a:tailEnd type="none" w="med" len="med"/>
          </a:ln>
        </p:spPr>
        <p:txBody>
          <a:bodyPr wrap="none" anchor="ctr"/>
          <a:p>
            <a:endParaRPr lang="zh-CN" altLang="en-US" sz="1500" dirty="0">
              <a:latin typeface="Arial" panose="020B0604020202020204" pitchFamily="34" charset="0"/>
              <a:ea typeface="宋体" panose="02010600030101010101" pitchFamily="2" charset="-122"/>
            </a:endParaRPr>
          </a:p>
        </p:txBody>
      </p:sp>
      <p:sp>
        <p:nvSpPr>
          <p:cNvPr id="114693" name="Text Box 5"/>
          <p:cNvSpPr txBox="1"/>
          <p:nvPr/>
        </p:nvSpPr>
        <p:spPr>
          <a:xfrm>
            <a:off x="2032000" y="254000"/>
            <a:ext cx="4953000" cy="398780"/>
          </a:xfrm>
          <a:prstGeom prst="rect">
            <a:avLst/>
          </a:prstGeom>
          <a:noFill/>
          <a:ln w="9525">
            <a:noFill/>
          </a:ln>
        </p:spPr>
        <p:txBody>
          <a:bodyPr anchor="t">
            <a:spAutoFit/>
          </a:bodyPr>
          <a:p>
            <a:pPr>
              <a:spcBef>
                <a:spcPct val="50000"/>
              </a:spcBef>
            </a:pPr>
            <a:r>
              <a:rPr lang="zh-CN" altLang="en-US" sz="2000" b="1" dirty="0">
                <a:latin typeface="Times New Roman" panose="02020603050405020304" pitchFamily="18" charset="0"/>
                <a:ea typeface="宋体" panose="02010600030101010101" pitchFamily="2" charset="-122"/>
              </a:rPr>
              <a:t>故都之秋清、静、悲凉，令人向往</a:t>
            </a:r>
            <a:endParaRPr lang="zh-CN" altLang="en-US" sz="2000" b="1" dirty="0">
              <a:latin typeface="Times New Roman" panose="02020603050405020304" pitchFamily="18" charset="0"/>
              <a:ea typeface="宋体" panose="02010600030101010101" pitchFamily="2" charset="-122"/>
            </a:endParaRPr>
          </a:p>
        </p:txBody>
      </p:sp>
      <p:sp>
        <p:nvSpPr>
          <p:cNvPr id="114694" name="Text Box 6"/>
          <p:cNvSpPr txBox="1"/>
          <p:nvPr/>
        </p:nvSpPr>
        <p:spPr>
          <a:xfrm>
            <a:off x="2032000" y="762000"/>
            <a:ext cx="4953000" cy="398780"/>
          </a:xfrm>
          <a:prstGeom prst="rect">
            <a:avLst/>
          </a:prstGeom>
          <a:noFill/>
          <a:ln w="9525">
            <a:noFill/>
          </a:ln>
        </p:spPr>
        <p:txBody>
          <a:bodyPr anchor="t">
            <a:spAutoFit/>
          </a:bodyPr>
          <a:p>
            <a:pPr>
              <a:spcBef>
                <a:spcPct val="50000"/>
              </a:spcBef>
            </a:pPr>
            <a:r>
              <a:rPr lang="zh-CN" altLang="en-US" sz="2000" b="1" dirty="0">
                <a:latin typeface="Times New Roman" panose="02020603050405020304" pitchFamily="18" charset="0"/>
                <a:ea typeface="宋体" panose="02010600030101010101" pitchFamily="2" charset="-122"/>
              </a:rPr>
              <a:t>江南之秋色味不浓，赏玩不足</a:t>
            </a:r>
            <a:endParaRPr lang="zh-CN" altLang="en-US" sz="2000" b="1" dirty="0">
              <a:latin typeface="Times New Roman" panose="02020603050405020304" pitchFamily="18" charset="0"/>
              <a:ea typeface="宋体" panose="02010600030101010101" pitchFamily="2" charset="-122"/>
            </a:endParaRPr>
          </a:p>
        </p:txBody>
      </p:sp>
      <p:sp>
        <p:nvSpPr>
          <p:cNvPr id="114695" name="Text Box 7"/>
          <p:cNvSpPr txBox="1"/>
          <p:nvPr/>
        </p:nvSpPr>
        <p:spPr>
          <a:xfrm>
            <a:off x="1079500" y="2921000"/>
            <a:ext cx="825500" cy="398780"/>
          </a:xfrm>
          <a:prstGeom prst="rect">
            <a:avLst/>
          </a:prstGeom>
          <a:noFill/>
          <a:ln w="9525">
            <a:noFill/>
          </a:ln>
        </p:spPr>
        <p:txBody>
          <a:bodyPr anchor="t">
            <a:spAutoFit/>
          </a:bodyPr>
          <a:p>
            <a:pPr>
              <a:spcBef>
                <a:spcPct val="50000"/>
              </a:spcBef>
            </a:pPr>
            <a:r>
              <a:rPr lang="zh-CN" altLang="en-US" sz="2000" b="1" dirty="0">
                <a:solidFill>
                  <a:srgbClr val="FF0000"/>
                </a:solidFill>
                <a:latin typeface="Times New Roman" panose="02020603050405020304" pitchFamily="18" charset="0"/>
                <a:ea typeface="宋体" panose="02010600030101010101" pitchFamily="2" charset="-122"/>
              </a:rPr>
              <a:t>分写</a:t>
            </a:r>
            <a:endParaRPr lang="zh-CN" altLang="en-US" sz="2000" b="1" dirty="0">
              <a:solidFill>
                <a:srgbClr val="FF0000"/>
              </a:solidFill>
              <a:latin typeface="Times New Roman" panose="02020603050405020304" pitchFamily="18" charset="0"/>
              <a:ea typeface="宋体" panose="02010600030101010101" pitchFamily="2" charset="-122"/>
            </a:endParaRPr>
          </a:p>
        </p:txBody>
      </p:sp>
      <p:sp>
        <p:nvSpPr>
          <p:cNvPr id="114696" name="AutoShape 8"/>
          <p:cNvSpPr/>
          <p:nvPr/>
        </p:nvSpPr>
        <p:spPr>
          <a:xfrm>
            <a:off x="2730500" y="1270000"/>
            <a:ext cx="254000" cy="2032000"/>
          </a:xfrm>
          <a:prstGeom prst="leftBrace">
            <a:avLst>
              <a:gd name="adj1" fmla="val 66555"/>
              <a:gd name="adj2" fmla="val 50000"/>
            </a:avLst>
          </a:prstGeom>
          <a:noFill/>
          <a:ln w="9525" cap="flat" cmpd="sng">
            <a:solidFill>
              <a:schemeClr val="tx1"/>
            </a:solidFill>
            <a:prstDash val="solid"/>
            <a:miter/>
            <a:headEnd type="none" w="med" len="med"/>
            <a:tailEnd type="none" w="med" len="med"/>
          </a:ln>
        </p:spPr>
        <p:txBody>
          <a:bodyPr wrap="none" anchor="ctr"/>
          <a:p>
            <a:endParaRPr lang="zh-CN" altLang="en-US" sz="1500" dirty="0">
              <a:latin typeface="Arial" panose="020B0604020202020204" pitchFamily="34" charset="0"/>
              <a:ea typeface="宋体" panose="02010600030101010101" pitchFamily="2" charset="-122"/>
            </a:endParaRPr>
          </a:p>
        </p:txBody>
      </p:sp>
      <p:sp>
        <p:nvSpPr>
          <p:cNvPr id="114697" name="Text Box 9"/>
          <p:cNvSpPr txBox="1"/>
          <p:nvPr/>
        </p:nvSpPr>
        <p:spPr>
          <a:xfrm>
            <a:off x="1143000" y="4699000"/>
            <a:ext cx="825500" cy="398780"/>
          </a:xfrm>
          <a:prstGeom prst="rect">
            <a:avLst/>
          </a:prstGeom>
          <a:noFill/>
          <a:ln w="9525">
            <a:noFill/>
          </a:ln>
        </p:spPr>
        <p:txBody>
          <a:bodyPr anchor="t">
            <a:spAutoFit/>
          </a:bodyPr>
          <a:p>
            <a:pPr>
              <a:spcBef>
                <a:spcPct val="50000"/>
              </a:spcBef>
            </a:pPr>
            <a:r>
              <a:rPr lang="zh-CN" altLang="en-US" sz="2000" b="1" dirty="0">
                <a:solidFill>
                  <a:srgbClr val="FF0000"/>
                </a:solidFill>
                <a:latin typeface="Times New Roman" panose="02020603050405020304" pitchFamily="18" charset="0"/>
                <a:ea typeface="宋体" panose="02010600030101010101" pitchFamily="2" charset="-122"/>
              </a:rPr>
              <a:t>总写</a:t>
            </a:r>
            <a:endParaRPr lang="zh-CN" altLang="en-US" sz="2000" b="1" dirty="0">
              <a:solidFill>
                <a:srgbClr val="FF0000"/>
              </a:solidFill>
              <a:latin typeface="Times New Roman" panose="02020603050405020304" pitchFamily="18" charset="0"/>
              <a:ea typeface="宋体" panose="02010600030101010101" pitchFamily="2" charset="-122"/>
            </a:endParaRPr>
          </a:p>
        </p:txBody>
      </p:sp>
      <p:sp>
        <p:nvSpPr>
          <p:cNvPr id="114698" name="AutoShape 10"/>
          <p:cNvSpPr/>
          <p:nvPr/>
        </p:nvSpPr>
        <p:spPr>
          <a:xfrm>
            <a:off x="2794000" y="3492500"/>
            <a:ext cx="190500" cy="698500"/>
          </a:xfrm>
          <a:prstGeom prst="leftBrace">
            <a:avLst>
              <a:gd name="adj1" fmla="val 30504"/>
              <a:gd name="adj2" fmla="val 50000"/>
            </a:avLst>
          </a:prstGeom>
          <a:noFill/>
          <a:ln w="9525" cap="flat" cmpd="sng">
            <a:solidFill>
              <a:schemeClr val="tx1"/>
            </a:solidFill>
            <a:prstDash val="solid"/>
            <a:miter/>
            <a:headEnd type="none" w="med" len="med"/>
            <a:tailEnd type="none" w="med" len="med"/>
          </a:ln>
        </p:spPr>
        <p:txBody>
          <a:bodyPr wrap="none" anchor="ctr"/>
          <a:p>
            <a:endParaRPr lang="zh-CN" altLang="en-US" sz="1500" dirty="0">
              <a:latin typeface="Arial" panose="020B0604020202020204" pitchFamily="34" charset="0"/>
              <a:ea typeface="宋体" panose="02010600030101010101" pitchFamily="2" charset="-122"/>
            </a:endParaRPr>
          </a:p>
        </p:txBody>
      </p:sp>
      <p:sp>
        <p:nvSpPr>
          <p:cNvPr id="114699" name="Text Box 11"/>
          <p:cNvSpPr txBox="1"/>
          <p:nvPr/>
        </p:nvSpPr>
        <p:spPr>
          <a:xfrm>
            <a:off x="2095500" y="2095500"/>
            <a:ext cx="825500" cy="398780"/>
          </a:xfrm>
          <a:prstGeom prst="rect">
            <a:avLst/>
          </a:prstGeom>
          <a:noFill/>
          <a:ln w="9525">
            <a:noFill/>
          </a:ln>
        </p:spPr>
        <p:txBody>
          <a:bodyPr anchor="t">
            <a:spAutoFit/>
          </a:bodyPr>
          <a:p>
            <a:pPr>
              <a:spcBef>
                <a:spcPct val="50000"/>
              </a:spcBef>
            </a:pPr>
            <a:r>
              <a:rPr lang="zh-CN" altLang="en-US" sz="2000" b="1" dirty="0">
                <a:solidFill>
                  <a:srgbClr val="0000FF"/>
                </a:solidFill>
                <a:latin typeface="Times New Roman" panose="02020603050405020304" pitchFamily="18" charset="0"/>
                <a:ea typeface="宋体" panose="02010600030101010101" pitchFamily="2" charset="-122"/>
              </a:rPr>
              <a:t>记叙</a:t>
            </a:r>
            <a:endParaRPr lang="zh-CN" altLang="en-US" sz="2000" b="1" dirty="0">
              <a:solidFill>
                <a:srgbClr val="0000FF"/>
              </a:solidFill>
              <a:latin typeface="Times New Roman" panose="02020603050405020304" pitchFamily="18" charset="0"/>
              <a:ea typeface="宋体" panose="02010600030101010101" pitchFamily="2" charset="-122"/>
            </a:endParaRPr>
          </a:p>
        </p:txBody>
      </p:sp>
      <p:sp>
        <p:nvSpPr>
          <p:cNvPr id="114700" name="Text Box 12"/>
          <p:cNvSpPr txBox="1"/>
          <p:nvPr/>
        </p:nvSpPr>
        <p:spPr>
          <a:xfrm>
            <a:off x="2032000" y="3619500"/>
            <a:ext cx="825500" cy="398780"/>
          </a:xfrm>
          <a:prstGeom prst="rect">
            <a:avLst/>
          </a:prstGeom>
          <a:noFill/>
          <a:ln w="9525">
            <a:noFill/>
          </a:ln>
        </p:spPr>
        <p:txBody>
          <a:bodyPr anchor="t">
            <a:spAutoFit/>
          </a:bodyPr>
          <a:p>
            <a:pPr>
              <a:spcBef>
                <a:spcPct val="50000"/>
              </a:spcBef>
            </a:pPr>
            <a:r>
              <a:rPr lang="zh-CN" altLang="en-US" sz="2000" b="1" dirty="0">
                <a:solidFill>
                  <a:srgbClr val="0000FF"/>
                </a:solidFill>
                <a:latin typeface="Times New Roman" panose="02020603050405020304" pitchFamily="18" charset="0"/>
                <a:ea typeface="宋体" panose="02010600030101010101" pitchFamily="2" charset="-122"/>
              </a:rPr>
              <a:t>议论</a:t>
            </a:r>
            <a:endParaRPr lang="zh-CN" altLang="en-US" sz="2000" b="1" dirty="0">
              <a:solidFill>
                <a:srgbClr val="0000FF"/>
              </a:solidFill>
              <a:latin typeface="Times New Roman" panose="02020603050405020304" pitchFamily="18" charset="0"/>
              <a:ea typeface="宋体" panose="02010600030101010101" pitchFamily="2" charset="-122"/>
            </a:endParaRPr>
          </a:p>
        </p:txBody>
      </p:sp>
      <p:sp>
        <p:nvSpPr>
          <p:cNvPr id="114701" name="AutoShape 13"/>
          <p:cNvSpPr/>
          <p:nvPr/>
        </p:nvSpPr>
        <p:spPr>
          <a:xfrm>
            <a:off x="1778000" y="2349500"/>
            <a:ext cx="254000" cy="1524000"/>
          </a:xfrm>
          <a:prstGeom prst="leftBrace">
            <a:avLst>
              <a:gd name="adj1" fmla="val 50000"/>
              <a:gd name="adj2" fmla="val 50000"/>
            </a:avLst>
          </a:prstGeom>
          <a:noFill/>
          <a:ln w="9525" cap="flat" cmpd="sng">
            <a:solidFill>
              <a:schemeClr val="tx1"/>
            </a:solidFill>
            <a:prstDash val="solid"/>
            <a:miter/>
            <a:headEnd type="none" w="med" len="med"/>
            <a:tailEnd type="none" w="med" len="med"/>
          </a:ln>
        </p:spPr>
        <p:txBody>
          <a:bodyPr wrap="none" anchor="ctr"/>
          <a:p>
            <a:endParaRPr lang="zh-CN" altLang="en-US" sz="1500" dirty="0">
              <a:latin typeface="Arial" panose="020B0604020202020204" pitchFamily="34" charset="0"/>
              <a:ea typeface="宋体" panose="02010600030101010101" pitchFamily="2" charset="-122"/>
            </a:endParaRPr>
          </a:p>
        </p:txBody>
      </p:sp>
      <p:sp>
        <p:nvSpPr>
          <p:cNvPr id="114702" name="Text Box 14"/>
          <p:cNvSpPr txBox="1"/>
          <p:nvPr/>
        </p:nvSpPr>
        <p:spPr>
          <a:xfrm>
            <a:off x="2984500" y="3365500"/>
            <a:ext cx="2984500" cy="398780"/>
          </a:xfrm>
          <a:prstGeom prst="rect">
            <a:avLst/>
          </a:prstGeom>
          <a:noFill/>
          <a:ln w="9525">
            <a:noFill/>
          </a:ln>
        </p:spPr>
        <p:txBody>
          <a:bodyPr anchor="t">
            <a:spAutoFit/>
          </a:bodyPr>
          <a:p>
            <a:pPr>
              <a:spcBef>
                <a:spcPct val="50000"/>
              </a:spcBef>
            </a:pPr>
            <a:r>
              <a:rPr lang="zh-CN" altLang="en-US" sz="2000" b="1" dirty="0">
                <a:latin typeface="Times New Roman" panose="02020603050405020304" pitchFamily="18" charset="0"/>
                <a:ea typeface="宋体" panose="02010600030101010101" pitchFamily="2" charset="-122"/>
              </a:rPr>
              <a:t>虽国有异，秋感略同</a:t>
            </a:r>
            <a:endParaRPr lang="zh-CN" altLang="en-US" sz="2000" b="1" dirty="0">
              <a:latin typeface="Times New Roman" panose="02020603050405020304" pitchFamily="18" charset="0"/>
              <a:ea typeface="宋体" panose="02010600030101010101" pitchFamily="2" charset="-122"/>
            </a:endParaRPr>
          </a:p>
        </p:txBody>
      </p:sp>
      <p:sp>
        <p:nvSpPr>
          <p:cNvPr id="114703" name="Text Box 15"/>
          <p:cNvSpPr txBox="1"/>
          <p:nvPr/>
        </p:nvSpPr>
        <p:spPr>
          <a:xfrm>
            <a:off x="2984500" y="3873500"/>
            <a:ext cx="2984500" cy="398780"/>
          </a:xfrm>
          <a:prstGeom prst="rect">
            <a:avLst/>
          </a:prstGeom>
          <a:noFill/>
          <a:ln w="9525">
            <a:noFill/>
          </a:ln>
        </p:spPr>
        <p:txBody>
          <a:bodyPr anchor="t">
            <a:spAutoFit/>
          </a:bodyPr>
          <a:p>
            <a:pPr>
              <a:spcBef>
                <a:spcPct val="50000"/>
              </a:spcBef>
            </a:pPr>
            <a:r>
              <a:rPr lang="zh-CN" altLang="en-US" sz="2000" b="1" dirty="0">
                <a:latin typeface="Times New Roman" panose="02020603050405020304" pitchFamily="18" charset="0"/>
                <a:ea typeface="宋体" panose="02010600030101010101" pitchFamily="2" charset="-122"/>
              </a:rPr>
              <a:t>故都之秋，别有深味</a:t>
            </a:r>
            <a:endParaRPr lang="zh-CN" altLang="en-US" sz="2000" b="1" dirty="0">
              <a:latin typeface="Times New Roman" panose="02020603050405020304" pitchFamily="18" charset="0"/>
              <a:ea typeface="宋体" panose="02010600030101010101" pitchFamily="2" charset="-122"/>
            </a:endParaRPr>
          </a:p>
        </p:txBody>
      </p:sp>
      <p:sp>
        <p:nvSpPr>
          <p:cNvPr id="114704" name="AutoShape 16"/>
          <p:cNvSpPr/>
          <p:nvPr/>
        </p:nvSpPr>
        <p:spPr>
          <a:xfrm>
            <a:off x="1841500" y="4572000"/>
            <a:ext cx="190500" cy="698500"/>
          </a:xfrm>
          <a:prstGeom prst="leftBrace">
            <a:avLst>
              <a:gd name="adj1" fmla="val 30504"/>
              <a:gd name="adj2" fmla="val 50000"/>
            </a:avLst>
          </a:prstGeom>
          <a:noFill/>
          <a:ln w="9525" cap="flat" cmpd="sng">
            <a:solidFill>
              <a:schemeClr val="tx1"/>
            </a:solidFill>
            <a:prstDash val="solid"/>
            <a:miter/>
            <a:headEnd type="none" w="med" len="med"/>
            <a:tailEnd type="none" w="med" len="med"/>
          </a:ln>
        </p:spPr>
        <p:txBody>
          <a:bodyPr wrap="none" anchor="ctr"/>
          <a:p>
            <a:endParaRPr lang="zh-CN" altLang="en-US" sz="1500" dirty="0">
              <a:latin typeface="Arial" panose="020B0604020202020204" pitchFamily="34" charset="0"/>
              <a:ea typeface="宋体" panose="02010600030101010101" pitchFamily="2" charset="-122"/>
            </a:endParaRPr>
          </a:p>
        </p:txBody>
      </p:sp>
      <p:sp>
        <p:nvSpPr>
          <p:cNvPr id="114705" name="Text Box 17"/>
          <p:cNvSpPr txBox="1"/>
          <p:nvPr/>
        </p:nvSpPr>
        <p:spPr>
          <a:xfrm>
            <a:off x="2159000" y="4381500"/>
            <a:ext cx="3619500" cy="398780"/>
          </a:xfrm>
          <a:prstGeom prst="rect">
            <a:avLst/>
          </a:prstGeom>
          <a:noFill/>
          <a:ln w="9525">
            <a:noFill/>
          </a:ln>
        </p:spPr>
        <p:txBody>
          <a:bodyPr anchor="t">
            <a:spAutoFit/>
          </a:bodyPr>
          <a:p>
            <a:pPr>
              <a:spcBef>
                <a:spcPct val="50000"/>
              </a:spcBef>
            </a:pPr>
            <a:r>
              <a:rPr lang="zh-CN" altLang="en-US" sz="2000" b="1" dirty="0">
                <a:latin typeface="Times New Roman" panose="02020603050405020304" pitchFamily="18" charset="0"/>
                <a:ea typeface="宋体" panose="02010600030101010101" pitchFamily="2" charset="-122"/>
              </a:rPr>
              <a:t>南国之秋色味不如北国之浓</a:t>
            </a:r>
            <a:endParaRPr lang="zh-CN" altLang="en-US" sz="2000" b="1" dirty="0">
              <a:latin typeface="Times New Roman" panose="02020603050405020304" pitchFamily="18" charset="0"/>
              <a:ea typeface="宋体" panose="02010600030101010101" pitchFamily="2" charset="-122"/>
            </a:endParaRPr>
          </a:p>
        </p:txBody>
      </p:sp>
      <p:sp>
        <p:nvSpPr>
          <p:cNvPr id="114706" name="Text Box 18"/>
          <p:cNvSpPr txBox="1"/>
          <p:nvPr/>
        </p:nvSpPr>
        <p:spPr>
          <a:xfrm>
            <a:off x="2159000" y="5016500"/>
            <a:ext cx="3619500" cy="398780"/>
          </a:xfrm>
          <a:prstGeom prst="rect">
            <a:avLst/>
          </a:prstGeom>
          <a:noFill/>
          <a:ln w="9525">
            <a:noFill/>
          </a:ln>
        </p:spPr>
        <p:txBody>
          <a:bodyPr anchor="t">
            <a:spAutoFit/>
          </a:bodyPr>
          <a:p>
            <a:pPr>
              <a:spcBef>
                <a:spcPct val="50000"/>
              </a:spcBef>
            </a:pPr>
            <a:r>
              <a:rPr lang="zh-CN" altLang="en-US" sz="2000" b="1" dirty="0">
                <a:latin typeface="Times New Roman" panose="02020603050405020304" pitchFamily="18" charset="0"/>
                <a:ea typeface="宋体" panose="02010600030101010101" pitchFamily="2" charset="-122"/>
              </a:rPr>
              <a:t>故都秋好，宁可减寿也要留住</a:t>
            </a:r>
            <a:endParaRPr lang="zh-CN" altLang="en-US" sz="2000" b="1" dirty="0">
              <a:latin typeface="Times New Roman" panose="02020603050405020304" pitchFamily="18" charset="0"/>
              <a:ea typeface="宋体" panose="02010600030101010101" pitchFamily="2" charset="-122"/>
            </a:endParaRPr>
          </a:p>
        </p:txBody>
      </p:sp>
      <p:sp>
        <p:nvSpPr>
          <p:cNvPr id="114707" name="AutoShape 19"/>
          <p:cNvSpPr/>
          <p:nvPr/>
        </p:nvSpPr>
        <p:spPr>
          <a:xfrm>
            <a:off x="6350000" y="444500"/>
            <a:ext cx="571500" cy="4826000"/>
          </a:xfrm>
          <a:prstGeom prst="rightBrace">
            <a:avLst>
              <a:gd name="adj1" fmla="val 70253"/>
              <a:gd name="adj2" fmla="val 50000"/>
            </a:avLst>
          </a:prstGeom>
          <a:noFill/>
          <a:ln w="9525" cap="flat" cmpd="sng">
            <a:solidFill>
              <a:schemeClr val="tx1"/>
            </a:solidFill>
            <a:prstDash val="solid"/>
            <a:miter/>
            <a:headEnd type="none" w="med" len="med"/>
            <a:tailEnd type="none" w="med" len="med"/>
          </a:ln>
        </p:spPr>
        <p:txBody>
          <a:bodyPr wrap="none" anchor="ctr"/>
          <a:p>
            <a:endParaRPr lang="zh-CN" altLang="en-US" sz="1500" dirty="0">
              <a:latin typeface="Arial" panose="020B0604020202020204" pitchFamily="34" charset="0"/>
              <a:ea typeface="宋体" panose="02010600030101010101" pitchFamily="2" charset="-122"/>
            </a:endParaRPr>
          </a:p>
        </p:txBody>
      </p:sp>
      <p:sp>
        <p:nvSpPr>
          <p:cNvPr id="114708" name="Text Box 20"/>
          <p:cNvSpPr txBox="1"/>
          <p:nvPr/>
        </p:nvSpPr>
        <p:spPr>
          <a:xfrm>
            <a:off x="7049135" y="1016000"/>
            <a:ext cx="951865" cy="4127500"/>
          </a:xfrm>
          <a:prstGeom prst="rect">
            <a:avLst/>
          </a:prstGeom>
          <a:noFill/>
          <a:ln w="9525">
            <a:noFill/>
          </a:ln>
        </p:spPr>
        <p:txBody>
          <a:bodyPr vert="eaVert" anchor="t">
            <a:spAutoFit/>
          </a:bodyPr>
          <a:p>
            <a:pPr>
              <a:spcBef>
                <a:spcPct val="50000"/>
              </a:spcBef>
            </a:pPr>
            <a:r>
              <a:rPr lang="zh-CN" altLang="en-US" sz="5000" b="1" dirty="0">
                <a:solidFill>
                  <a:srgbClr val="CC0066"/>
                </a:solidFill>
                <a:latin typeface="Times New Roman" panose="02020603050405020304" pitchFamily="18" charset="0"/>
                <a:ea typeface="宋体" panose="02010600030101010101" pitchFamily="2" charset="-122"/>
              </a:rPr>
              <a:t>清、静、悲凉</a:t>
            </a:r>
            <a:endParaRPr lang="zh-CN" altLang="en-US" sz="5000" b="1" dirty="0">
              <a:solidFill>
                <a:srgbClr val="CC0066"/>
              </a:solidFill>
              <a:latin typeface="Times New Roman" panose="02020603050405020304" pitchFamily="18" charset="0"/>
              <a:ea typeface="宋体" panose="02010600030101010101" pitchFamily="2" charset="-122"/>
            </a:endParaRPr>
          </a:p>
        </p:txBody>
      </p:sp>
      <p:sp>
        <p:nvSpPr>
          <p:cNvPr id="114709" name="Text Box 21"/>
          <p:cNvSpPr txBox="1">
            <a:spLocks noChangeArrowheads="1"/>
          </p:cNvSpPr>
          <p:nvPr/>
        </p:nvSpPr>
        <p:spPr bwMode="auto">
          <a:xfrm>
            <a:off x="3071813" y="1897063"/>
            <a:ext cx="2640542" cy="553085"/>
          </a:xfrm>
          <a:prstGeom prst="rect">
            <a:avLst/>
          </a:prstGeom>
          <a:noFill/>
          <a:ln w="9525">
            <a:noFill/>
            <a:miter lim="800000"/>
          </a:ln>
          <a:effectLst/>
        </p:spPr>
        <p:txBody>
          <a:bodyPr>
            <a:spAutoFit/>
          </a:bodyPr>
          <a:lstStyle/>
          <a:p>
            <a:pPr marR="0" defTabSz="914400">
              <a:spcBef>
                <a:spcPct val="50000"/>
              </a:spcBef>
              <a:buClrTx/>
              <a:buSzTx/>
              <a:defRPr/>
            </a:pPr>
            <a:r>
              <a:rPr kumimoji="0" lang="zh-CN" altLang="en-US" sz="3000" b="1" kern="1200" cap="none" spc="0" normalizeH="0" baseline="0" noProof="0" dirty="0">
                <a:solidFill>
                  <a:srgbClr val="FF00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（五幅秋景图）</a:t>
            </a:r>
            <a:endParaRPr kumimoji="0" lang="zh-CN" altLang="en-US" sz="3000" b="1" kern="1200" cap="none" spc="0" normalizeH="0" baseline="0" noProof="0" dirty="0">
              <a:solidFill>
                <a:srgbClr val="FF00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endParaRPr>
          </a:p>
        </p:txBody>
      </p:sp>
    </p:spTree>
  </p:cSld>
  <p:clrMapOvr>
    <a:masterClrMapping/>
  </p:clrMapOvr>
  <p:transition>
    <p:split orient="vert"/>
    <p:sndAc>
      <p:stSnd>
        <p:snd r:embed="rId2" name="suction.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4691"/>
                                        </p:tgtEl>
                                        <p:attrNameLst>
                                          <p:attrName>style.visibility</p:attrName>
                                        </p:attrNameLst>
                                      </p:cBhvr>
                                      <p:to>
                                        <p:strVal val="visible"/>
                                      </p:to>
                                    </p:set>
                                    <p:animEffect transition="in" filter="dissolve">
                                      <p:cBhvr>
                                        <p:cTn id="7" dur="500"/>
                                        <p:tgtEl>
                                          <p:spTgt spid="114691"/>
                                        </p:tgtEl>
                                      </p:cBhvr>
                                    </p:animEffect>
                                  </p:childTnLst>
                                </p:cTn>
                              </p:par>
                            </p:childTnLst>
                          </p:cTn>
                        </p:par>
                        <p:par>
                          <p:cTn id="8" fill="hold">
                            <p:stCondLst>
                              <p:cond delay="500"/>
                            </p:stCondLst>
                            <p:childTnLst>
                              <p:par>
                                <p:cTn id="9" presetID="4" presetClass="entr" presetSubtype="16" fill="hold" grpId="0" nodeType="afterEffect">
                                  <p:stCondLst>
                                    <p:cond delay="500"/>
                                  </p:stCondLst>
                                  <p:childTnLst>
                                    <p:set>
                                      <p:cBhvr>
                                        <p:cTn id="10" dur="1" fill="hold">
                                          <p:stCondLst>
                                            <p:cond delay="0"/>
                                          </p:stCondLst>
                                        </p:cTn>
                                        <p:tgtEl>
                                          <p:spTgt spid="114692"/>
                                        </p:tgtEl>
                                        <p:attrNameLst>
                                          <p:attrName>style.visibility</p:attrName>
                                        </p:attrNameLst>
                                      </p:cBhvr>
                                      <p:to>
                                        <p:strVal val="visible"/>
                                      </p:to>
                                    </p:set>
                                    <p:animEffect transition="in" filter="box(in)">
                                      <p:cBhvr>
                                        <p:cTn id="11" dur="500"/>
                                        <p:tgtEl>
                                          <p:spTgt spid="114692"/>
                                        </p:tgtEl>
                                      </p:cBhvr>
                                    </p:animEffect>
                                  </p:childTnLst>
                                </p:cTn>
                              </p:par>
                            </p:childTnLst>
                          </p:cTn>
                        </p:par>
                        <p:par>
                          <p:cTn id="12" fill="hold">
                            <p:stCondLst>
                              <p:cond delay="1500"/>
                            </p:stCondLst>
                            <p:childTnLst>
                              <p:par>
                                <p:cTn id="13" presetID="4" presetClass="entr" presetSubtype="16" fill="hold" grpId="0" nodeType="afterEffect">
                                  <p:stCondLst>
                                    <p:cond delay="500"/>
                                  </p:stCondLst>
                                  <p:childTnLst>
                                    <p:set>
                                      <p:cBhvr>
                                        <p:cTn id="14" dur="1" fill="hold">
                                          <p:stCondLst>
                                            <p:cond delay="0"/>
                                          </p:stCondLst>
                                        </p:cTn>
                                        <p:tgtEl>
                                          <p:spTgt spid="114693"/>
                                        </p:tgtEl>
                                        <p:attrNameLst>
                                          <p:attrName>style.visibility</p:attrName>
                                        </p:attrNameLst>
                                      </p:cBhvr>
                                      <p:to>
                                        <p:strVal val="visible"/>
                                      </p:to>
                                    </p:set>
                                    <p:animEffect transition="in" filter="box(in)">
                                      <p:cBhvr>
                                        <p:cTn id="15" dur="1000"/>
                                        <p:tgtEl>
                                          <p:spTgt spid="114693"/>
                                        </p:tgtEl>
                                      </p:cBhvr>
                                    </p:animEffect>
                                  </p:childTnLst>
                                </p:cTn>
                              </p:par>
                            </p:childTnLst>
                          </p:cTn>
                        </p:par>
                        <p:par>
                          <p:cTn id="16" fill="hold">
                            <p:stCondLst>
                              <p:cond delay="3000"/>
                            </p:stCondLst>
                            <p:childTnLst>
                              <p:par>
                                <p:cTn id="17" presetID="8" presetClass="entr" presetSubtype="16" fill="hold" grpId="0" nodeType="afterEffect">
                                  <p:stCondLst>
                                    <p:cond delay="0"/>
                                  </p:stCondLst>
                                  <p:childTnLst>
                                    <p:set>
                                      <p:cBhvr>
                                        <p:cTn id="18" dur="1" fill="hold">
                                          <p:stCondLst>
                                            <p:cond delay="0"/>
                                          </p:stCondLst>
                                        </p:cTn>
                                        <p:tgtEl>
                                          <p:spTgt spid="114694"/>
                                        </p:tgtEl>
                                        <p:attrNameLst>
                                          <p:attrName>style.visibility</p:attrName>
                                        </p:attrNameLst>
                                      </p:cBhvr>
                                      <p:to>
                                        <p:strVal val="visible"/>
                                      </p:to>
                                    </p:set>
                                    <p:animEffect transition="in" filter="diamond(in)">
                                      <p:cBhvr>
                                        <p:cTn id="19" dur="1000"/>
                                        <p:tgtEl>
                                          <p:spTgt spid="114694"/>
                                        </p:tgtEl>
                                      </p:cBhvr>
                                    </p:animEffect>
                                  </p:childTnLst>
                                </p:cTn>
                              </p:par>
                            </p:childTnLst>
                          </p:cTn>
                        </p:par>
                        <p:par>
                          <p:cTn id="20" fill="hold">
                            <p:stCondLst>
                              <p:cond delay="4000"/>
                            </p:stCondLst>
                            <p:childTnLst>
                              <p:par>
                                <p:cTn id="21" presetID="4" presetClass="entr" presetSubtype="16" fill="hold" grpId="0" nodeType="afterEffect">
                                  <p:stCondLst>
                                    <p:cond delay="0"/>
                                  </p:stCondLst>
                                  <p:childTnLst>
                                    <p:set>
                                      <p:cBhvr>
                                        <p:cTn id="22" dur="1" fill="hold">
                                          <p:stCondLst>
                                            <p:cond delay="0"/>
                                          </p:stCondLst>
                                        </p:cTn>
                                        <p:tgtEl>
                                          <p:spTgt spid="114695"/>
                                        </p:tgtEl>
                                        <p:attrNameLst>
                                          <p:attrName>style.visibility</p:attrName>
                                        </p:attrNameLst>
                                      </p:cBhvr>
                                      <p:to>
                                        <p:strVal val="visible"/>
                                      </p:to>
                                    </p:set>
                                    <p:animEffect transition="in" filter="box(in)">
                                      <p:cBhvr>
                                        <p:cTn id="23" dur="1000"/>
                                        <p:tgtEl>
                                          <p:spTgt spid="114695"/>
                                        </p:tgtEl>
                                      </p:cBhvr>
                                    </p:animEffect>
                                  </p:childTnLst>
                                </p:cTn>
                              </p:par>
                            </p:childTnLst>
                          </p:cTn>
                        </p:par>
                        <p:par>
                          <p:cTn id="24" fill="hold">
                            <p:stCondLst>
                              <p:cond delay="5000"/>
                            </p:stCondLst>
                            <p:childTnLst>
                              <p:par>
                                <p:cTn id="25" presetID="14" presetClass="entr" presetSubtype="10" fill="hold" grpId="0" nodeType="afterEffect">
                                  <p:stCondLst>
                                    <p:cond delay="500"/>
                                  </p:stCondLst>
                                  <p:childTnLst>
                                    <p:set>
                                      <p:cBhvr>
                                        <p:cTn id="26" dur="1" fill="hold">
                                          <p:stCondLst>
                                            <p:cond delay="0"/>
                                          </p:stCondLst>
                                        </p:cTn>
                                        <p:tgtEl>
                                          <p:spTgt spid="114701"/>
                                        </p:tgtEl>
                                        <p:attrNameLst>
                                          <p:attrName>style.visibility</p:attrName>
                                        </p:attrNameLst>
                                      </p:cBhvr>
                                      <p:to>
                                        <p:strVal val="visible"/>
                                      </p:to>
                                    </p:set>
                                    <p:animEffect transition="in" filter="randombar(horizontal)">
                                      <p:cBhvr>
                                        <p:cTn id="27" dur="1000"/>
                                        <p:tgtEl>
                                          <p:spTgt spid="114701"/>
                                        </p:tgtEl>
                                      </p:cBhvr>
                                    </p:animEffect>
                                  </p:childTnLst>
                                </p:cTn>
                              </p:par>
                            </p:childTnLst>
                          </p:cTn>
                        </p:par>
                        <p:par>
                          <p:cTn id="28" fill="hold">
                            <p:stCondLst>
                              <p:cond delay="6500"/>
                            </p:stCondLst>
                            <p:childTnLst>
                              <p:par>
                                <p:cTn id="29" presetID="5" presetClass="entr" presetSubtype="10" fill="hold" grpId="0" nodeType="afterEffect">
                                  <p:stCondLst>
                                    <p:cond delay="500"/>
                                  </p:stCondLst>
                                  <p:childTnLst>
                                    <p:set>
                                      <p:cBhvr>
                                        <p:cTn id="30" dur="1" fill="hold">
                                          <p:stCondLst>
                                            <p:cond delay="0"/>
                                          </p:stCondLst>
                                        </p:cTn>
                                        <p:tgtEl>
                                          <p:spTgt spid="114699"/>
                                        </p:tgtEl>
                                        <p:attrNameLst>
                                          <p:attrName>style.visibility</p:attrName>
                                        </p:attrNameLst>
                                      </p:cBhvr>
                                      <p:to>
                                        <p:strVal val="visible"/>
                                      </p:to>
                                    </p:set>
                                    <p:animEffect transition="in" filter="checkerboard(across)">
                                      <p:cBhvr>
                                        <p:cTn id="31" dur="500"/>
                                        <p:tgtEl>
                                          <p:spTgt spid="114699"/>
                                        </p:tgtEl>
                                      </p:cBhvr>
                                    </p:animEffect>
                                  </p:childTnLst>
                                </p:cTn>
                              </p:par>
                            </p:childTnLst>
                          </p:cTn>
                        </p:par>
                        <p:par>
                          <p:cTn id="32" fill="hold">
                            <p:stCondLst>
                              <p:cond delay="7500"/>
                            </p:stCondLst>
                            <p:childTnLst>
                              <p:par>
                                <p:cTn id="33" presetID="3" presetClass="entr" presetSubtype="10" fill="hold" grpId="0" nodeType="afterEffect">
                                  <p:stCondLst>
                                    <p:cond delay="1000"/>
                                  </p:stCondLst>
                                  <p:childTnLst>
                                    <p:set>
                                      <p:cBhvr>
                                        <p:cTn id="34" dur="1" fill="hold">
                                          <p:stCondLst>
                                            <p:cond delay="0"/>
                                          </p:stCondLst>
                                        </p:cTn>
                                        <p:tgtEl>
                                          <p:spTgt spid="114700"/>
                                        </p:tgtEl>
                                        <p:attrNameLst>
                                          <p:attrName>style.visibility</p:attrName>
                                        </p:attrNameLst>
                                      </p:cBhvr>
                                      <p:to>
                                        <p:strVal val="visible"/>
                                      </p:to>
                                    </p:set>
                                    <p:animEffect transition="in" filter="blinds(horizontal)">
                                      <p:cBhvr>
                                        <p:cTn id="35" dur="500"/>
                                        <p:tgtEl>
                                          <p:spTgt spid="114700"/>
                                        </p:tgtEl>
                                      </p:cBhvr>
                                    </p:animEffect>
                                  </p:childTnLst>
                                </p:cTn>
                              </p:par>
                            </p:childTnLst>
                          </p:cTn>
                        </p:par>
                        <p:par>
                          <p:cTn id="36" fill="hold">
                            <p:stCondLst>
                              <p:cond delay="9000"/>
                            </p:stCondLst>
                            <p:childTnLst>
                              <p:par>
                                <p:cTn id="37" presetID="4" presetClass="entr" presetSubtype="16" fill="hold" grpId="0" nodeType="afterEffect">
                                  <p:stCondLst>
                                    <p:cond delay="1000"/>
                                  </p:stCondLst>
                                  <p:childTnLst>
                                    <p:set>
                                      <p:cBhvr>
                                        <p:cTn id="38" dur="1" fill="hold">
                                          <p:stCondLst>
                                            <p:cond delay="0"/>
                                          </p:stCondLst>
                                        </p:cTn>
                                        <p:tgtEl>
                                          <p:spTgt spid="114696"/>
                                        </p:tgtEl>
                                        <p:attrNameLst>
                                          <p:attrName>style.visibility</p:attrName>
                                        </p:attrNameLst>
                                      </p:cBhvr>
                                      <p:to>
                                        <p:strVal val="visible"/>
                                      </p:to>
                                    </p:set>
                                    <p:animEffect transition="in" filter="box(in)">
                                      <p:cBhvr>
                                        <p:cTn id="39" dur="500"/>
                                        <p:tgtEl>
                                          <p:spTgt spid="114696"/>
                                        </p:tgtEl>
                                      </p:cBhvr>
                                    </p:animEffect>
                                  </p:childTnLst>
                                </p:cTn>
                              </p:par>
                            </p:childTnLst>
                          </p:cTn>
                        </p:par>
                        <p:par>
                          <p:cTn id="40" fill="hold">
                            <p:stCondLst>
                              <p:cond delay="10500"/>
                            </p:stCondLst>
                            <p:childTnLst>
                              <p:par>
                                <p:cTn id="41" presetID="9" presetClass="entr" presetSubtype="0" fill="hold" grpId="0" nodeType="afterEffect">
                                  <p:stCondLst>
                                    <p:cond delay="500"/>
                                  </p:stCondLst>
                                  <p:childTnLst>
                                    <p:set>
                                      <p:cBhvr>
                                        <p:cTn id="42" dur="1" fill="hold">
                                          <p:stCondLst>
                                            <p:cond delay="0"/>
                                          </p:stCondLst>
                                        </p:cTn>
                                        <p:tgtEl>
                                          <p:spTgt spid="114698"/>
                                        </p:tgtEl>
                                        <p:attrNameLst>
                                          <p:attrName>style.visibility</p:attrName>
                                        </p:attrNameLst>
                                      </p:cBhvr>
                                      <p:to>
                                        <p:strVal val="visible"/>
                                      </p:to>
                                    </p:set>
                                    <p:animEffect transition="in" filter="dissolve">
                                      <p:cBhvr>
                                        <p:cTn id="43" dur="500"/>
                                        <p:tgtEl>
                                          <p:spTgt spid="114698"/>
                                        </p:tgtEl>
                                      </p:cBhvr>
                                    </p:animEffect>
                                  </p:childTnLst>
                                </p:cTn>
                              </p:par>
                            </p:childTnLst>
                          </p:cTn>
                        </p:par>
                        <p:par>
                          <p:cTn id="44" fill="hold">
                            <p:stCondLst>
                              <p:cond delay="11500"/>
                            </p:stCondLst>
                            <p:childTnLst>
                              <p:par>
                                <p:cTn id="45" presetID="4" presetClass="entr" presetSubtype="16" fill="hold" grpId="0" nodeType="afterEffect">
                                  <p:stCondLst>
                                    <p:cond delay="500"/>
                                  </p:stCondLst>
                                  <p:childTnLst>
                                    <p:set>
                                      <p:cBhvr>
                                        <p:cTn id="46" dur="1" fill="hold">
                                          <p:stCondLst>
                                            <p:cond delay="0"/>
                                          </p:stCondLst>
                                        </p:cTn>
                                        <p:tgtEl>
                                          <p:spTgt spid="114702"/>
                                        </p:tgtEl>
                                        <p:attrNameLst>
                                          <p:attrName>style.visibility</p:attrName>
                                        </p:attrNameLst>
                                      </p:cBhvr>
                                      <p:to>
                                        <p:strVal val="visible"/>
                                      </p:to>
                                    </p:set>
                                    <p:animEffect transition="in" filter="box(in)">
                                      <p:cBhvr>
                                        <p:cTn id="47" dur="500"/>
                                        <p:tgtEl>
                                          <p:spTgt spid="114702"/>
                                        </p:tgtEl>
                                      </p:cBhvr>
                                    </p:animEffect>
                                  </p:childTnLst>
                                </p:cTn>
                              </p:par>
                            </p:childTnLst>
                          </p:cTn>
                        </p:par>
                        <p:par>
                          <p:cTn id="48" fill="hold">
                            <p:stCondLst>
                              <p:cond delay="12500"/>
                            </p:stCondLst>
                            <p:childTnLst>
                              <p:par>
                                <p:cTn id="49" presetID="8" presetClass="entr" presetSubtype="16" fill="hold" grpId="0" nodeType="afterEffect">
                                  <p:stCondLst>
                                    <p:cond delay="500"/>
                                  </p:stCondLst>
                                  <p:childTnLst>
                                    <p:set>
                                      <p:cBhvr>
                                        <p:cTn id="50" dur="1" fill="hold">
                                          <p:stCondLst>
                                            <p:cond delay="0"/>
                                          </p:stCondLst>
                                        </p:cTn>
                                        <p:tgtEl>
                                          <p:spTgt spid="114703"/>
                                        </p:tgtEl>
                                        <p:attrNameLst>
                                          <p:attrName>style.visibility</p:attrName>
                                        </p:attrNameLst>
                                      </p:cBhvr>
                                      <p:to>
                                        <p:strVal val="visible"/>
                                      </p:to>
                                    </p:set>
                                    <p:animEffect transition="in" filter="diamond(in)">
                                      <p:cBhvr>
                                        <p:cTn id="51" dur="2000"/>
                                        <p:tgtEl>
                                          <p:spTgt spid="114703"/>
                                        </p:tgtEl>
                                      </p:cBhvr>
                                    </p:animEffect>
                                  </p:childTnLst>
                                </p:cTn>
                              </p:par>
                            </p:childTnLst>
                          </p:cTn>
                        </p:par>
                        <p:par>
                          <p:cTn id="52" fill="hold">
                            <p:stCondLst>
                              <p:cond delay="15000"/>
                            </p:stCondLst>
                            <p:childTnLst>
                              <p:par>
                                <p:cTn id="53" presetID="5" presetClass="entr" presetSubtype="10" fill="hold" grpId="0" nodeType="afterEffect">
                                  <p:stCondLst>
                                    <p:cond delay="500"/>
                                  </p:stCondLst>
                                  <p:childTnLst>
                                    <p:set>
                                      <p:cBhvr>
                                        <p:cTn id="54" dur="1" fill="hold">
                                          <p:stCondLst>
                                            <p:cond delay="0"/>
                                          </p:stCondLst>
                                        </p:cTn>
                                        <p:tgtEl>
                                          <p:spTgt spid="114697"/>
                                        </p:tgtEl>
                                        <p:attrNameLst>
                                          <p:attrName>style.visibility</p:attrName>
                                        </p:attrNameLst>
                                      </p:cBhvr>
                                      <p:to>
                                        <p:strVal val="visible"/>
                                      </p:to>
                                    </p:set>
                                    <p:animEffect transition="in" filter="checkerboard(across)">
                                      <p:cBhvr>
                                        <p:cTn id="55" dur="500"/>
                                        <p:tgtEl>
                                          <p:spTgt spid="114697"/>
                                        </p:tgtEl>
                                      </p:cBhvr>
                                    </p:animEffect>
                                  </p:childTnLst>
                                </p:cTn>
                              </p:par>
                            </p:childTnLst>
                          </p:cTn>
                        </p:par>
                        <p:par>
                          <p:cTn id="56" fill="hold">
                            <p:stCondLst>
                              <p:cond delay="16000"/>
                            </p:stCondLst>
                            <p:childTnLst>
                              <p:par>
                                <p:cTn id="57" presetID="6" presetClass="entr" presetSubtype="16" fill="hold" grpId="0" nodeType="afterEffect">
                                  <p:stCondLst>
                                    <p:cond delay="500"/>
                                  </p:stCondLst>
                                  <p:childTnLst>
                                    <p:set>
                                      <p:cBhvr>
                                        <p:cTn id="58" dur="1" fill="hold">
                                          <p:stCondLst>
                                            <p:cond delay="0"/>
                                          </p:stCondLst>
                                        </p:cTn>
                                        <p:tgtEl>
                                          <p:spTgt spid="114704"/>
                                        </p:tgtEl>
                                        <p:attrNameLst>
                                          <p:attrName>style.visibility</p:attrName>
                                        </p:attrNameLst>
                                      </p:cBhvr>
                                      <p:to>
                                        <p:strVal val="visible"/>
                                      </p:to>
                                    </p:set>
                                    <p:animEffect transition="in" filter="circle(in)">
                                      <p:cBhvr>
                                        <p:cTn id="59" dur="2000"/>
                                        <p:tgtEl>
                                          <p:spTgt spid="114704"/>
                                        </p:tgtEl>
                                      </p:cBhvr>
                                    </p:animEffect>
                                  </p:childTnLst>
                                </p:cTn>
                              </p:par>
                            </p:childTnLst>
                          </p:cTn>
                        </p:par>
                        <p:par>
                          <p:cTn id="60" fill="hold">
                            <p:stCondLst>
                              <p:cond delay="18500"/>
                            </p:stCondLst>
                            <p:childTnLst>
                              <p:par>
                                <p:cTn id="61" presetID="6" presetClass="entr" presetSubtype="16" fill="hold" grpId="0" nodeType="afterEffect">
                                  <p:stCondLst>
                                    <p:cond delay="500"/>
                                  </p:stCondLst>
                                  <p:childTnLst>
                                    <p:set>
                                      <p:cBhvr>
                                        <p:cTn id="62" dur="1" fill="hold">
                                          <p:stCondLst>
                                            <p:cond delay="0"/>
                                          </p:stCondLst>
                                        </p:cTn>
                                        <p:tgtEl>
                                          <p:spTgt spid="114705"/>
                                        </p:tgtEl>
                                        <p:attrNameLst>
                                          <p:attrName>style.visibility</p:attrName>
                                        </p:attrNameLst>
                                      </p:cBhvr>
                                      <p:to>
                                        <p:strVal val="visible"/>
                                      </p:to>
                                    </p:set>
                                    <p:animEffect transition="in" filter="circle(in)">
                                      <p:cBhvr>
                                        <p:cTn id="63" dur="2000"/>
                                        <p:tgtEl>
                                          <p:spTgt spid="114705"/>
                                        </p:tgtEl>
                                      </p:cBhvr>
                                    </p:animEffect>
                                  </p:childTnLst>
                                </p:cTn>
                              </p:par>
                            </p:childTnLst>
                          </p:cTn>
                        </p:par>
                        <p:par>
                          <p:cTn id="64" fill="hold">
                            <p:stCondLst>
                              <p:cond delay="21000"/>
                            </p:stCondLst>
                            <p:childTnLst>
                              <p:par>
                                <p:cTn id="65" presetID="9" presetClass="entr" presetSubtype="0" fill="hold" grpId="0" nodeType="afterEffect">
                                  <p:stCondLst>
                                    <p:cond delay="500"/>
                                  </p:stCondLst>
                                  <p:childTnLst>
                                    <p:set>
                                      <p:cBhvr>
                                        <p:cTn id="66" dur="1" fill="hold">
                                          <p:stCondLst>
                                            <p:cond delay="0"/>
                                          </p:stCondLst>
                                        </p:cTn>
                                        <p:tgtEl>
                                          <p:spTgt spid="114706"/>
                                        </p:tgtEl>
                                        <p:attrNameLst>
                                          <p:attrName>style.visibility</p:attrName>
                                        </p:attrNameLst>
                                      </p:cBhvr>
                                      <p:to>
                                        <p:strVal val="visible"/>
                                      </p:to>
                                    </p:set>
                                    <p:animEffect transition="in" filter="dissolve">
                                      <p:cBhvr>
                                        <p:cTn id="67" dur="500"/>
                                        <p:tgtEl>
                                          <p:spTgt spid="114706"/>
                                        </p:tgtEl>
                                      </p:cBhvr>
                                    </p:animEffect>
                                  </p:childTnLst>
                                </p:cTn>
                              </p:par>
                            </p:childTnLst>
                          </p:cTn>
                        </p:par>
                        <p:par>
                          <p:cTn id="68" fill="hold">
                            <p:stCondLst>
                              <p:cond delay="22000"/>
                            </p:stCondLst>
                            <p:childTnLst>
                              <p:par>
                                <p:cTn id="69" presetID="3" presetClass="entr" presetSubtype="10" fill="hold" grpId="0" nodeType="afterEffect">
                                  <p:stCondLst>
                                    <p:cond delay="500"/>
                                  </p:stCondLst>
                                  <p:childTnLst>
                                    <p:set>
                                      <p:cBhvr>
                                        <p:cTn id="70" dur="1" fill="hold">
                                          <p:stCondLst>
                                            <p:cond delay="0"/>
                                          </p:stCondLst>
                                        </p:cTn>
                                        <p:tgtEl>
                                          <p:spTgt spid="114707"/>
                                        </p:tgtEl>
                                        <p:attrNameLst>
                                          <p:attrName>style.visibility</p:attrName>
                                        </p:attrNameLst>
                                      </p:cBhvr>
                                      <p:to>
                                        <p:strVal val="visible"/>
                                      </p:to>
                                    </p:set>
                                    <p:animEffect transition="in" filter="blinds(horizontal)">
                                      <p:cBhvr>
                                        <p:cTn id="71" dur="500"/>
                                        <p:tgtEl>
                                          <p:spTgt spid="114707"/>
                                        </p:tgtEl>
                                      </p:cBhvr>
                                    </p:animEffect>
                                  </p:childTnLst>
                                </p:cTn>
                              </p:par>
                            </p:childTnLst>
                          </p:cTn>
                        </p:par>
                        <p:par>
                          <p:cTn id="72" fill="hold">
                            <p:stCondLst>
                              <p:cond delay="23000"/>
                            </p:stCondLst>
                            <p:childTnLst>
                              <p:par>
                                <p:cTn id="73" presetID="23" presetClass="entr" presetSubtype="16" fill="hold" grpId="0" nodeType="afterEffect">
                                  <p:stCondLst>
                                    <p:cond delay="500"/>
                                  </p:stCondLst>
                                  <p:childTnLst>
                                    <p:set>
                                      <p:cBhvr>
                                        <p:cTn id="74" dur="1" fill="hold">
                                          <p:stCondLst>
                                            <p:cond delay="0"/>
                                          </p:stCondLst>
                                        </p:cTn>
                                        <p:tgtEl>
                                          <p:spTgt spid="114708"/>
                                        </p:tgtEl>
                                        <p:attrNameLst>
                                          <p:attrName>style.visibility</p:attrName>
                                        </p:attrNameLst>
                                      </p:cBhvr>
                                      <p:to>
                                        <p:strVal val="visible"/>
                                      </p:to>
                                    </p:set>
                                    <p:anim calcmode="lin" valueType="num">
                                      <p:cBhvr>
                                        <p:cTn id="75" dur="500" fill="hold"/>
                                        <p:tgtEl>
                                          <p:spTgt spid="114708"/>
                                        </p:tgtEl>
                                        <p:attrNameLst>
                                          <p:attrName>ppt_w</p:attrName>
                                        </p:attrNameLst>
                                      </p:cBhvr>
                                      <p:tavLst>
                                        <p:tav tm="0">
                                          <p:val>
                                            <p:fltVal val="0.000000"/>
                                          </p:val>
                                        </p:tav>
                                        <p:tav tm="100000">
                                          <p:val>
                                            <p:strVal val="#ppt_w"/>
                                          </p:val>
                                        </p:tav>
                                      </p:tavLst>
                                    </p:anim>
                                    <p:anim calcmode="lin" valueType="num">
                                      <p:cBhvr>
                                        <p:cTn id="76" dur="500" fill="hold"/>
                                        <p:tgtEl>
                                          <p:spTgt spid="114708"/>
                                        </p:tgtEl>
                                        <p:attrNameLst>
                                          <p:attrName>ppt_h</p:attrName>
                                        </p:attrNameLst>
                                      </p:cBhvr>
                                      <p:tavLst>
                                        <p:tav tm="0">
                                          <p:val>
                                            <p:fltVal val="0.00000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114709"/>
                                        </p:tgtEl>
                                        <p:attrNameLst>
                                          <p:attrName>style.visibility</p:attrName>
                                        </p:attrNameLst>
                                      </p:cBhvr>
                                      <p:to>
                                        <p:strVal val="visible"/>
                                      </p:to>
                                    </p:set>
                                    <p:animEffect transition="in" filter="blinds(horizontal)">
                                      <p:cBhvr>
                                        <p:cTn id="81" dur="500"/>
                                        <p:tgtEl>
                                          <p:spTgt spid="114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p:bldP spid="114692" grpId="0" bldLvl="0" animBg="1"/>
      <p:bldP spid="114693" grpId="0"/>
      <p:bldP spid="114694" grpId="0"/>
      <p:bldP spid="114695" grpId="0"/>
      <p:bldP spid="114696" grpId="0" bldLvl="0" animBg="1"/>
      <p:bldP spid="114697" grpId="0"/>
      <p:bldP spid="114698" grpId="0" bldLvl="0" animBg="1"/>
      <p:bldP spid="114699" grpId="0"/>
      <p:bldP spid="114700" grpId="0"/>
      <p:bldP spid="114701" grpId="0" bldLvl="0" animBg="1"/>
      <p:bldP spid="114702" grpId="0"/>
      <p:bldP spid="114703" grpId="0"/>
      <p:bldP spid="114704" grpId="0" bldLvl="0" animBg="1"/>
      <p:bldP spid="114705" grpId="0"/>
      <p:bldP spid="114706" grpId="0"/>
      <p:bldP spid="114707" grpId="0" bldLvl="0" animBg="1"/>
      <p:bldP spid="114708" grpId="0"/>
      <p:bldP spid="11470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9570" name="Text Box 2"/>
          <p:cNvSpPr txBox="1"/>
          <p:nvPr/>
        </p:nvSpPr>
        <p:spPr>
          <a:xfrm>
            <a:off x="1271323" y="637646"/>
            <a:ext cx="6601354" cy="4713605"/>
          </a:xfrm>
          <a:prstGeom prst="rect">
            <a:avLst/>
          </a:prstGeom>
          <a:noFill/>
          <a:ln w="9525">
            <a:noFill/>
          </a:ln>
        </p:spPr>
        <p:txBody>
          <a:bodyPr anchor="t">
            <a:spAutoFit/>
          </a:bodyPr>
          <a:p>
            <a:pPr>
              <a:buSzTx/>
            </a:pPr>
            <a:r>
              <a:rPr lang="zh-CN" altLang="en-US" sz="3000" dirty="0">
                <a:solidFill>
                  <a:srgbClr val="FF00FF"/>
                </a:solidFill>
                <a:latin typeface="Times New Roman" panose="02020603050405020304" pitchFamily="18" charset="0"/>
                <a:ea typeface="华文新魏" pitchFamily="2" charset="-122"/>
              </a:rPr>
              <a:t>　 </a:t>
            </a:r>
            <a:r>
              <a:rPr lang="zh-CN" altLang="en-US" sz="3335" b="1" dirty="0">
                <a:solidFill>
                  <a:schemeClr val="accent2"/>
                </a:solidFill>
                <a:latin typeface="宋体" panose="02010600030101010101" pitchFamily="2" charset="-122"/>
                <a:ea typeface="宋体" panose="02010600030101010101" pitchFamily="2" charset="-122"/>
              </a:rPr>
              <a:t>“一切景语皆情语。” 文中的景物表面看都是秋的真实色彩，实际是北国的秋在作者心中的投影。是自然界的</a:t>
            </a:r>
            <a:r>
              <a:rPr lang="zh-CN" altLang="en-US" sz="3335" b="1" dirty="0">
                <a:solidFill>
                  <a:srgbClr val="F9455F"/>
                </a:solidFill>
                <a:latin typeface="宋体" panose="02010600030101010101" pitchFamily="2" charset="-122"/>
                <a:ea typeface="宋体" panose="02010600030101010101" pitchFamily="2" charset="-122"/>
              </a:rPr>
              <a:t>客观色彩</a:t>
            </a:r>
            <a:r>
              <a:rPr lang="zh-CN" altLang="en-US" sz="3335" b="1" dirty="0">
                <a:solidFill>
                  <a:schemeClr val="accent2"/>
                </a:solidFill>
                <a:latin typeface="宋体" panose="02010600030101010101" pitchFamily="2" charset="-122"/>
                <a:ea typeface="宋体" panose="02010600030101010101" pitchFamily="2" charset="-122"/>
              </a:rPr>
              <a:t>与作者内心的</a:t>
            </a:r>
            <a:r>
              <a:rPr lang="zh-CN" altLang="en-US" sz="3335" b="1" dirty="0">
                <a:solidFill>
                  <a:srgbClr val="F9455F"/>
                </a:solidFill>
                <a:latin typeface="宋体" panose="02010600030101010101" pitchFamily="2" charset="-122"/>
                <a:ea typeface="宋体" panose="02010600030101010101" pitchFamily="2" charset="-122"/>
              </a:rPr>
              <a:t>主观色彩</a:t>
            </a:r>
            <a:r>
              <a:rPr lang="zh-CN" altLang="en-US" sz="3335" b="1" dirty="0">
                <a:solidFill>
                  <a:schemeClr val="accent2"/>
                </a:solidFill>
                <a:latin typeface="宋体" panose="02010600030101010101" pitchFamily="2" charset="-122"/>
                <a:ea typeface="宋体" panose="02010600030101010101" pitchFamily="2" charset="-122"/>
              </a:rPr>
              <a:t>的自然融合。</a:t>
            </a:r>
            <a:r>
              <a:rPr lang="zh-CN" altLang="en-US" sz="3335" b="1" dirty="0">
                <a:latin typeface="宋体" panose="02010600030101010101" pitchFamily="2" charset="-122"/>
                <a:ea typeface="宋体" panose="02010600030101010101" pitchFamily="2" charset="-122"/>
              </a:rPr>
              <a:t>五幅画面都染了冷色调，表现作者心中的悲凉，也体现了作者</a:t>
            </a:r>
            <a:r>
              <a:rPr lang="zh-CN" altLang="en-US" sz="3335" b="1" dirty="0">
                <a:solidFill>
                  <a:srgbClr val="F9455F"/>
                </a:solidFill>
                <a:latin typeface="宋体" panose="02010600030101010101" pitchFamily="2" charset="-122"/>
                <a:ea typeface="宋体" panose="02010600030101010101" pitchFamily="2" charset="-122"/>
              </a:rPr>
              <a:t>对整个人生和时代的感悟。 </a:t>
            </a:r>
            <a:endParaRPr lang="zh-CN" altLang="en-US" sz="3335" b="1" dirty="0">
              <a:solidFill>
                <a:srgbClr val="F9455F"/>
              </a:solidFill>
              <a:latin typeface="宋体" panose="02010600030101010101" pitchFamily="2" charset="-122"/>
              <a:ea typeface="宋体" panose="02010600030101010101" pitchFamily="2" charset="-122"/>
            </a:endParaRPr>
          </a:p>
          <a:p>
            <a:pPr>
              <a:buSzTx/>
            </a:pPr>
            <a:r>
              <a:rPr lang="zh-CN" altLang="en-US" sz="3335" dirty="0">
                <a:latin typeface="华文细黑" charset="-122"/>
                <a:ea typeface="华文细黑" charset="-122"/>
              </a:rPr>
              <a:t>　</a:t>
            </a:r>
            <a:endParaRPr lang="zh-CN" altLang="en-US" sz="3335" dirty="0">
              <a:latin typeface="华文细黑" charset="-122"/>
              <a:ea typeface="华文细黑" charset="-122"/>
            </a:endParaRPr>
          </a:p>
        </p:txBody>
      </p:sp>
    </p:spTree>
  </p:cSld>
  <p:clrMapOvr>
    <a:masterClrMapping/>
  </p:clrMapOvr>
  <p:transition spd="slow">
    <p:wipe dir="d"/>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9570"/>
                                        </p:tgtEl>
                                        <p:attrNameLst>
                                          <p:attrName>style.visibility</p:attrName>
                                        </p:attrNameLst>
                                      </p:cBhvr>
                                      <p:to>
                                        <p:strVal val="visible"/>
                                      </p:to>
                                    </p:set>
                                    <p:animEffect transition="in" filter="wipe(up)">
                                      <p:cBhvr>
                                        <p:cTn id="7" dur="500"/>
                                        <p:tgtEl>
                                          <p:spTgt spid="109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0179" name="Rectangle 3"/>
          <p:cNvSpPr>
            <a:spLocks noGrp="1" noRot="1" noChangeArrowheads="1"/>
          </p:cNvSpPr>
          <p:nvPr>
            <p:ph type="body" idx="1"/>
          </p:nvPr>
        </p:nvSpPr>
        <p:spPr>
          <a:xfrm>
            <a:off x="851958" y="877094"/>
            <a:ext cx="7440083" cy="4012407"/>
          </a:xfrm>
        </p:spPr>
        <p:txBody>
          <a:bodyPr vert="horz" wrap="square" lIns="76199" tIns="38099" rIns="76199" bIns="38099"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Char char="§"/>
              <a:defRPr/>
            </a:pPr>
            <a:r>
              <a:rPr kumimoji="0" lang="zh-CN" sz="3000" b="1" i="0" u="none" strike="noStrike" kern="0" cap="none" spc="0" normalizeH="0" baseline="0" noProof="0" dirty="0" smtClean="0">
                <a:ln>
                  <a:noFill/>
                </a:ln>
                <a:solidFill>
                  <a:schemeClr val="tx1">
                    <a:lumMod val="95000"/>
                    <a:lumOff val="5000"/>
                  </a:schemeClr>
                </a:solidFill>
                <a:effectLst/>
                <a:uLnTx/>
                <a:uFillTx/>
                <a:latin typeface="华文新魏" pitchFamily="2" charset="-122"/>
                <a:ea typeface="华文新魏" pitchFamily="2" charset="-122"/>
                <a:cs typeface="+mn-cs"/>
              </a:rPr>
              <a:t>小结：</a:t>
            </a:r>
            <a:r>
              <a:rPr kumimoji="0" lang="en-US" altLang="zh-CN" sz="3000" b="1" i="0" u="none" strike="noStrike" kern="0" cap="none" spc="0" normalizeH="0" baseline="0" noProof="0" dirty="0" smtClean="0">
                <a:ln>
                  <a:noFill/>
                </a:ln>
                <a:solidFill>
                  <a:schemeClr val="tx1">
                    <a:lumMod val="95000"/>
                    <a:lumOff val="5000"/>
                  </a:schemeClr>
                </a:solidFill>
                <a:effectLst/>
                <a:uLnTx/>
                <a:uFillTx/>
                <a:latin typeface="华文新魏" pitchFamily="2" charset="-122"/>
                <a:ea typeface="华文新魏" pitchFamily="2" charset="-122"/>
                <a:cs typeface="+mn-cs"/>
              </a:rPr>
              <a:t>1</a:t>
            </a:r>
            <a:r>
              <a:rPr kumimoji="0" lang="zh-CN" altLang="en-US" sz="3000" b="1" i="0" u="none" strike="noStrike" kern="0" cap="none" spc="0" normalizeH="0" baseline="0" noProof="0" dirty="0" smtClean="0">
                <a:ln>
                  <a:noFill/>
                </a:ln>
                <a:solidFill>
                  <a:schemeClr val="tx1">
                    <a:lumMod val="95000"/>
                    <a:lumOff val="5000"/>
                  </a:schemeClr>
                </a:solidFill>
                <a:effectLst/>
                <a:uLnTx/>
                <a:uFillTx/>
                <a:latin typeface="华文新魏" pitchFamily="2" charset="-122"/>
                <a:ea typeface="华文新魏" pitchFamily="2" charset="-122"/>
                <a:cs typeface="+mn-cs"/>
              </a:rPr>
              <a:t>、</a:t>
            </a:r>
            <a:r>
              <a:rPr kumimoji="0" lang="zh-CN" sz="3000" b="1" i="0" u="none" strike="noStrike" kern="0" cap="none" spc="0" normalizeH="0" baseline="0" noProof="0" dirty="0" smtClean="0">
                <a:ln>
                  <a:noFill/>
                </a:ln>
                <a:solidFill>
                  <a:schemeClr val="tx1">
                    <a:lumMod val="95000"/>
                    <a:lumOff val="5000"/>
                  </a:schemeClr>
                </a:solidFill>
                <a:effectLst/>
                <a:uLnTx/>
                <a:uFillTx/>
                <a:latin typeface="华文新魏" pitchFamily="2" charset="-122"/>
                <a:ea typeface="华文新魏" pitchFamily="2" charset="-122"/>
                <a:cs typeface="+mn-cs"/>
              </a:rPr>
              <a:t>相同的秋天，不同的人有着不同的感受。</a:t>
            </a:r>
            <a:endParaRPr kumimoji="0" lang="zh-CN" sz="3000" b="1" i="0" u="none" strike="noStrike" kern="0" cap="none" spc="0" normalizeH="0" baseline="0" noProof="0" dirty="0" smtClean="0">
              <a:ln>
                <a:noFill/>
              </a:ln>
              <a:solidFill>
                <a:schemeClr val="tx1">
                  <a:lumMod val="95000"/>
                  <a:lumOff val="5000"/>
                </a:schemeClr>
              </a:solidFill>
              <a:effectLst/>
              <a:uLnTx/>
              <a:uFillTx/>
              <a:latin typeface="华文新魏" pitchFamily="2" charset="-122"/>
              <a:ea typeface="华文新魏"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Char char="§"/>
              <a:defRPr/>
            </a:pPr>
            <a:r>
              <a:rPr kumimoji="0" lang="zh-CN" altLang="zh-CN" sz="2665" b="1" i="0" u="none" strike="noStrike" kern="0" cap="none" spc="0" normalizeH="0" baseline="0" noProof="0" dirty="0" smtClean="0">
                <a:ln>
                  <a:noFill/>
                </a:ln>
                <a:solidFill>
                  <a:schemeClr val="tx1"/>
                </a:solidFill>
                <a:effectLst/>
                <a:uLnTx/>
                <a:uFillTx/>
                <a:latin typeface="+mn-lt"/>
                <a:ea typeface="+mn-ea"/>
                <a:cs typeface="+mn-cs"/>
              </a:rPr>
              <a:t>            </a:t>
            </a:r>
            <a:r>
              <a:rPr kumimoji="0" lang="en-US" altLang="zh-CN" sz="2665" b="1" i="0" u="none" strike="noStrike" kern="0" cap="none" spc="0" normalizeH="0" baseline="0" noProof="0" dirty="0" smtClean="0">
                <a:ln>
                  <a:noFill/>
                </a:ln>
                <a:solidFill>
                  <a:schemeClr val="tx1"/>
                </a:solidFill>
                <a:effectLst/>
                <a:uLnTx/>
                <a:uFillTx/>
                <a:latin typeface="+mn-lt"/>
                <a:ea typeface="+mn-ea"/>
                <a:cs typeface="+mn-cs"/>
              </a:rPr>
              <a:t>2</a:t>
            </a:r>
            <a:r>
              <a:rPr kumimoji="0" lang="zh-CN" altLang="en-US" sz="2665" b="1" i="0" u="none" strike="noStrike" kern="0" cap="none" spc="0" normalizeH="0" baseline="0" noProof="0" dirty="0" smtClean="0">
                <a:ln>
                  <a:noFill/>
                </a:ln>
                <a:solidFill>
                  <a:schemeClr val="tx1"/>
                </a:solidFill>
                <a:effectLst/>
                <a:uLnTx/>
                <a:uFillTx/>
                <a:latin typeface="+mn-lt"/>
                <a:ea typeface="+mn-ea"/>
                <a:cs typeface="+mn-cs"/>
              </a:rPr>
              <a:t>、通过《故都的秋》的学习，我们可以看出当时抗日战争时期，人们内心的苦闷与悲凉，对美好生活的向往。</a:t>
            </a:r>
            <a:endParaRPr kumimoji="0" lang="zh-CN" altLang="en-US" sz="2665"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Char char="§"/>
              <a:defRPr/>
            </a:pPr>
            <a:r>
              <a:rPr kumimoji="0" lang="zh-CN" altLang="en-US" sz="2665" b="1" i="0" u="none" strike="noStrike" kern="0" cap="none" spc="0" normalizeH="0" baseline="0" noProof="0" dirty="0" smtClean="0">
                <a:ln>
                  <a:noFill/>
                </a:ln>
                <a:solidFill>
                  <a:schemeClr val="tx1"/>
                </a:solidFill>
                <a:effectLst/>
                <a:uLnTx/>
                <a:uFillTx/>
                <a:latin typeface="+mn-lt"/>
                <a:ea typeface="+mn-ea"/>
                <a:cs typeface="+mn-cs"/>
              </a:rPr>
              <a:t>            </a:t>
            </a:r>
            <a:r>
              <a:rPr kumimoji="0" lang="en-US" altLang="zh-CN" sz="2665" b="1" i="0" u="none" strike="noStrike" kern="0" cap="none" spc="0" normalizeH="0" baseline="0" noProof="0" dirty="0" smtClean="0">
                <a:ln>
                  <a:noFill/>
                </a:ln>
                <a:solidFill>
                  <a:schemeClr val="tx1"/>
                </a:solidFill>
                <a:effectLst/>
                <a:uLnTx/>
                <a:uFillTx/>
                <a:latin typeface="+mn-lt"/>
                <a:ea typeface="+mn-ea"/>
                <a:cs typeface="+mn-cs"/>
              </a:rPr>
              <a:t>3</a:t>
            </a:r>
            <a:r>
              <a:rPr kumimoji="0" lang="zh-CN" altLang="en-US" sz="2665" b="1" i="0" u="none" strike="noStrike" kern="0" cap="none" spc="0" normalizeH="0" baseline="0" noProof="0" dirty="0" smtClean="0">
                <a:ln>
                  <a:noFill/>
                </a:ln>
                <a:solidFill>
                  <a:schemeClr val="tx1"/>
                </a:solidFill>
                <a:effectLst/>
                <a:uLnTx/>
                <a:uFillTx/>
                <a:latin typeface="+mn-lt"/>
                <a:ea typeface="+mn-ea"/>
                <a:cs typeface="+mn-cs"/>
              </a:rPr>
              <a:t>、</a:t>
            </a:r>
            <a:r>
              <a:rPr kumimoji="0" lang="zh-CN" altLang="en-US" sz="2665" b="1" i="0" u="none" strike="noStrike" kern="0" cap="none" spc="0" normalizeH="0" baseline="0" noProof="0" dirty="0" smtClean="0">
                <a:ln>
                  <a:noFill/>
                </a:ln>
                <a:solidFill>
                  <a:schemeClr val="tx1"/>
                </a:solidFill>
                <a:effectLst/>
                <a:uLnTx/>
                <a:uFillTx/>
                <a:latin typeface="+mn-lt"/>
                <a:ea typeface="+mn-ea"/>
                <a:cs typeface="+mn-cs"/>
              </a:rPr>
              <a:t>在新时代中国特色社会主义的今天，我们更应该争惜这美好的生活，好好学习，为实现中国梦而努力奋斗</a:t>
            </a:r>
            <a:r>
              <a:rPr kumimoji="0" lang="en-US" altLang="zh-CN" sz="2665" b="1" i="0" u="none" strike="noStrike" kern="0" cap="none" spc="0" normalizeH="0" baseline="0" noProof="0" dirty="0" smtClean="0">
                <a:ln>
                  <a:noFill/>
                </a:ln>
                <a:solidFill>
                  <a:schemeClr val="tx1"/>
                </a:solidFill>
                <a:effectLst/>
                <a:uLnTx/>
                <a:uFillTx/>
                <a:latin typeface="+mn-lt"/>
                <a:ea typeface="+mn-ea"/>
                <a:cs typeface="+mn-cs"/>
              </a:rPr>
              <a:t>!</a:t>
            </a:r>
            <a:r>
              <a:rPr kumimoji="0" lang="zh-CN" altLang="zh-CN" sz="2665" b="1" i="0" u="none" strike="noStrike" kern="0" cap="none" spc="0" normalizeH="0" baseline="0" noProof="0" dirty="0" smtClean="0">
                <a:ln>
                  <a:noFill/>
                </a:ln>
                <a:solidFill>
                  <a:schemeClr val="tx1"/>
                </a:solidFill>
                <a:effectLst/>
                <a:uLnTx/>
                <a:uFillTx/>
                <a:latin typeface="+mn-lt"/>
                <a:ea typeface="+mn-ea"/>
                <a:cs typeface="+mn-cs"/>
              </a:rPr>
              <a:t>     </a:t>
            </a:r>
            <a:endParaRPr kumimoji="0" lang="zh-CN" altLang="zh-CN" sz="2665" b="1" i="0" u="none" strike="noStrike" kern="0" cap="none" spc="0" normalizeH="0" baseline="0" noProof="0" dirty="0" smtClean="0">
              <a:ln>
                <a:noFill/>
              </a:ln>
              <a:solidFill>
                <a:schemeClr val="tx1"/>
              </a:solidFill>
              <a:effectLst/>
              <a:uLnTx/>
              <a:uFillTx/>
              <a:latin typeface="+mn-lt"/>
              <a:ea typeface="+mn-ea"/>
              <a:cs typeface="+mn-cs"/>
            </a:endParaRPr>
          </a:p>
        </p:txBody>
      </p:sp>
      <p:sp>
        <p:nvSpPr>
          <p:cNvPr id="27650" name="页脚占位符 5"/>
          <p:cNvSpPr txBox="1">
            <a:spLocks noGrp="1"/>
          </p:cNvSpPr>
          <p:nvPr/>
        </p:nvSpPr>
        <p:spPr>
          <a:xfrm>
            <a:off x="3365500" y="5143500"/>
            <a:ext cx="2413000" cy="396875"/>
          </a:xfrm>
          <a:prstGeom prst="rect">
            <a:avLst/>
          </a:prstGeom>
          <a:noFill/>
          <a:ln w="9525">
            <a:noFill/>
          </a:ln>
        </p:spPr>
        <p:txBody>
          <a:bodyPr anchor="t"/>
          <a:p>
            <a:pPr algn="ctr"/>
            <a:endParaRPr lang="zh-CN" altLang="en-US" sz="1165" dirty="0">
              <a:latin typeface="Arial" panose="020B0604020202020204" pitchFamily="34" charset="0"/>
              <a:ea typeface="宋体" panose="02010600030101010101" pitchFamily="2" charset="-122"/>
            </a:endParaRPr>
          </a:p>
        </p:txBody>
      </p:sp>
    </p:spTree>
  </p:cSld>
  <p:clrMapOvr>
    <a:masterClrMapping/>
  </p:clrMapOvr>
  <p:transition spd="slow">
    <p:wipe dir="d"/>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indefinite" fill="hold">
                                          <p:stCondLst>
                                            <p:cond delay="0"/>
                                          </p:stCondLst>
                                        </p:cTn>
                                        <p:tgtEl>
                                          <p:spTgt spid="50179">
                                            <p:txEl>
                                              <p:charRg st="0" end="89"/>
                                            </p:txEl>
                                          </p:spTgt>
                                        </p:tgtEl>
                                        <p:attrNameLst>
                                          <p:attrName>style.visibility</p:attrName>
                                        </p:attrNameLst>
                                      </p:cBhvr>
                                      <p:to>
                                        <p:strVal val="visible"/>
                                      </p:to>
                                    </p:set>
                                    <p:animEffect transition="in" filter="fade">
                                      <p:cBhvr>
                                        <p:cTn id="7" dur="1000"/>
                                        <p:tgtEl>
                                          <p:spTgt spid="50179">
                                            <p:txEl>
                                              <p:charRg st="0" end="89"/>
                                            </p:txEl>
                                          </p:spTgt>
                                        </p:tgtEl>
                                      </p:cBhvr>
                                    </p:animEffect>
                                    <p:anim calcmode="lin" valueType="num">
                                      <p:cBhvr>
                                        <p:cTn id="8" dur="1000" fill="hold"/>
                                        <p:tgtEl>
                                          <p:spTgt spid="50179">
                                            <p:txEl>
                                              <p:charRg st="0" end="89"/>
                                            </p:txEl>
                                          </p:spTgt>
                                        </p:tgtEl>
                                        <p:attrNameLst>
                                          <p:attrName>ppt_x</p:attrName>
                                        </p:attrNameLst>
                                      </p:cBhvr>
                                      <p:tavLst>
                                        <p:tav tm="0">
                                          <p:val>
                                            <p:strVal val="#ppt_x"/>
                                          </p:val>
                                        </p:tav>
                                        <p:tav tm="100000">
                                          <p:val>
                                            <p:strVal val="#ppt_x"/>
                                          </p:val>
                                        </p:tav>
                                      </p:tavLst>
                                    </p:anim>
                                    <p:anim calcmode="lin" valueType="num">
                                      <p:cBhvr>
                                        <p:cTn id="9" dur="897" decel="100000" fill="hold"/>
                                        <p:tgtEl>
                                          <p:spTgt spid="50179">
                                            <p:txEl>
                                              <p:charRg st="0" end="89"/>
                                            </p:txEl>
                                          </p:spTgt>
                                        </p:tgtEl>
                                        <p:attrNameLst>
                                          <p:attrName>ppt_y</p:attrName>
                                        </p:attrNameLst>
                                      </p:cBhvr>
                                      <p:tavLst>
                                        <p:tav tm="0">
                                          <p:val>
                                            <p:strVal val="#ppt_y+1"/>
                                          </p:val>
                                        </p:tav>
                                        <p:tav tm="100000">
                                          <p:val>
                                            <p:strVal val="#ppt_y-.03"/>
                                          </p:val>
                                        </p:tav>
                                      </p:tavLst>
                                    </p:anim>
                                    <p:anim calcmode="lin" valueType="num">
                                      <p:cBhvr>
                                        <p:cTn id="10" dur="97" accel="100000" fill="hold">
                                          <p:stCondLst>
                                            <p:cond delay="897"/>
                                          </p:stCondLst>
                                        </p:cTn>
                                        <p:tgtEl>
                                          <p:spTgt spid="50179">
                                            <p:txEl>
                                              <p:charRg st="0" end="89"/>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indefinite" fill="hold">
                                          <p:stCondLst>
                                            <p:cond delay="0"/>
                                          </p:stCondLst>
                                        </p:cTn>
                                        <p:tgtEl>
                                          <p:spTgt spid="50179">
                                            <p:txEl>
                                              <p:charRg st="1" end="1"/>
                                            </p:txEl>
                                          </p:spTgt>
                                        </p:tgtEl>
                                        <p:attrNameLst>
                                          <p:attrName>style.visibility</p:attrName>
                                        </p:attrNameLst>
                                      </p:cBhvr>
                                      <p:to>
                                        <p:strVal val="visible"/>
                                      </p:to>
                                    </p:set>
                                    <p:animEffect transition="in" filter="fade">
                                      <p:cBhvr>
                                        <p:cTn id="15" dur="1000"/>
                                        <p:tgtEl>
                                          <p:spTgt spid="50179">
                                            <p:txEl>
                                              <p:charRg st="1" end="1"/>
                                            </p:txEl>
                                          </p:spTgt>
                                        </p:tgtEl>
                                      </p:cBhvr>
                                    </p:animEffect>
                                    <p:anim calcmode="lin" valueType="num">
                                      <p:cBhvr>
                                        <p:cTn id="16" dur="1000" fill="hold"/>
                                        <p:tgtEl>
                                          <p:spTgt spid="50179">
                                            <p:txEl>
                                              <p:charRg st="1" end="1"/>
                                            </p:txEl>
                                          </p:spTgt>
                                        </p:tgtEl>
                                        <p:attrNameLst>
                                          <p:attrName>ppt_x</p:attrName>
                                        </p:attrNameLst>
                                      </p:cBhvr>
                                      <p:tavLst>
                                        <p:tav tm="0">
                                          <p:val>
                                            <p:strVal val="#ppt_x"/>
                                          </p:val>
                                        </p:tav>
                                        <p:tav tm="100000">
                                          <p:val>
                                            <p:strVal val="#ppt_x"/>
                                          </p:val>
                                        </p:tav>
                                      </p:tavLst>
                                    </p:anim>
                                    <p:anim calcmode="lin" valueType="num">
                                      <p:cBhvr>
                                        <p:cTn id="17" dur="897" decel="100000" fill="hold"/>
                                        <p:tgtEl>
                                          <p:spTgt spid="50179">
                                            <p:txEl>
                                              <p:charRg st="1" end="1"/>
                                            </p:txEl>
                                          </p:spTgt>
                                        </p:tgtEl>
                                        <p:attrNameLst>
                                          <p:attrName>ppt_y</p:attrName>
                                        </p:attrNameLst>
                                      </p:cBhvr>
                                      <p:tavLst>
                                        <p:tav tm="0">
                                          <p:val>
                                            <p:strVal val="#ppt_y+1"/>
                                          </p:val>
                                        </p:tav>
                                        <p:tav tm="100000">
                                          <p:val>
                                            <p:strVal val="#ppt_y-.03"/>
                                          </p:val>
                                        </p:tav>
                                      </p:tavLst>
                                    </p:anim>
                                    <p:anim calcmode="lin" valueType="num">
                                      <p:cBhvr>
                                        <p:cTn id="18" dur="97" accel="100000" fill="hold">
                                          <p:stCondLst>
                                            <p:cond delay="897"/>
                                          </p:stCondLst>
                                        </p:cTn>
                                        <p:tgtEl>
                                          <p:spTgt spid="50179">
                                            <p:txEl>
                                              <p:char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indefinite" fill="hold">
                                          <p:stCondLst>
                                            <p:cond delay="0"/>
                                          </p:stCondLst>
                                        </p:cTn>
                                        <p:tgtEl>
                                          <p:spTgt spid="50179">
                                            <p:txEl>
                                              <p:charRg st="2" end="2"/>
                                            </p:txEl>
                                          </p:spTgt>
                                        </p:tgtEl>
                                        <p:attrNameLst>
                                          <p:attrName>style.visibility</p:attrName>
                                        </p:attrNameLst>
                                      </p:cBhvr>
                                      <p:to>
                                        <p:strVal val="visible"/>
                                      </p:to>
                                    </p:set>
                                    <p:animEffect transition="in" filter="fade">
                                      <p:cBhvr>
                                        <p:cTn id="23" dur="1000"/>
                                        <p:tgtEl>
                                          <p:spTgt spid="50179">
                                            <p:txEl>
                                              <p:charRg st="2" end="2"/>
                                            </p:txEl>
                                          </p:spTgt>
                                        </p:tgtEl>
                                      </p:cBhvr>
                                    </p:animEffect>
                                    <p:anim calcmode="lin" valueType="num">
                                      <p:cBhvr>
                                        <p:cTn id="24" dur="1000" fill="hold"/>
                                        <p:tgtEl>
                                          <p:spTgt spid="50179">
                                            <p:txEl>
                                              <p:charRg st="2" end="2"/>
                                            </p:txEl>
                                          </p:spTgt>
                                        </p:tgtEl>
                                        <p:attrNameLst>
                                          <p:attrName>ppt_x</p:attrName>
                                        </p:attrNameLst>
                                      </p:cBhvr>
                                      <p:tavLst>
                                        <p:tav tm="0">
                                          <p:val>
                                            <p:strVal val="#ppt_x"/>
                                          </p:val>
                                        </p:tav>
                                        <p:tav tm="100000">
                                          <p:val>
                                            <p:strVal val="#ppt_x"/>
                                          </p:val>
                                        </p:tav>
                                      </p:tavLst>
                                    </p:anim>
                                    <p:anim calcmode="lin" valueType="num">
                                      <p:cBhvr>
                                        <p:cTn id="25" dur="897" decel="100000" fill="hold"/>
                                        <p:tgtEl>
                                          <p:spTgt spid="50179">
                                            <p:txEl>
                                              <p:charRg st="2" end="2"/>
                                            </p:txEl>
                                          </p:spTgt>
                                        </p:tgtEl>
                                        <p:attrNameLst>
                                          <p:attrName>ppt_y</p:attrName>
                                        </p:attrNameLst>
                                      </p:cBhvr>
                                      <p:tavLst>
                                        <p:tav tm="0">
                                          <p:val>
                                            <p:strVal val="#ppt_y+1"/>
                                          </p:val>
                                        </p:tav>
                                        <p:tav tm="100000">
                                          <p:val>
                                            <p:strVal val="#ppt_y-.03"/>
                                          </p:val>
                                        </p:tav>
                                      </p:tavLst>
                                    </p:anim>
                                    <p:anim calcmode="lin" valueType="num">
                                      <p:cBhvr>
                                        <p:cTn id="26" dur="97" accel="100000" fill="hold">
                                          <p:stCondLst>
                                            <p:cond delay="897"/>
                                          </p:stCondLst>
                                        </p:cTn>
                                        <p:tgtEl>
                                          <p:spTgt spid="50179">
                                            <p:txEl>
                                              <p:char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ctrTitle"/>
          </p:nvPr>
        </p:nvSpPr>
        <p:spPr>
          <a:xfrm>
            <a:off x="971021" y="997479"/>
            <a:ext cx="7201958" cy="3120761"/>
          </a:xfrm>
        </p:spPr>
        <p:txBody>
          <a:bodyPr vert="horz" wrap="square" lIns="76199" tIns="38099" rIns="76199" bIns="38099"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000" b="1" i="0" u="none" strike="noStrike" kern="0" cap="none" spc="0" normalizeH="0" baseline="0" noProof="0" dirty="0" smtClean="0">
                <a:ln>
                  <a:noFill/>
                </a:ln>
                <a:solidFill>
                  <a:srgbClr val="C00000"/>
                </a:solidFill>
                <a:effectLst/>
                <a:uLnTx/>
                <a:uFillTx/>
                <a:latin typeface="+mn-ea"/>
                <a:ea typeface="+mn-ea"/>
                <a:cs typeface="+mj-cs"/>
              </a:rPr>
              <a:t>作业：</a:t>
            </a:r>
            <a:br>
              <a:rPr kumimoji="0" lang="en-US" altLang="zh-CN" sz="3335" b="1" i="0" u="none" strike="noStrike" kern="0" cap="none" spc="0" normalizeH="0" baseline="0" noProof="0" dirty="0" smtClean="0">
                <a:ln>
                  <a:noFill/>
                </a:ln>
                <a:solidFill>
                  <a:schemeClr val="tx1"/>
                </a:solidFill>
                <a:effectLst/>
                <a:uLnTx/>
                <a:uFillTx/>
                <a:latin typeface="+mn-ea"/>
                <a:ea typeface="+mn-ea"/>
                <a:cs typeface="+mj-cs"/>
              </a:rPr>
            </a:br>
            <a:r>
              <a:rPr kumimoji="0" lang="en-US" altLang="zh-CN" sz="3335" b="1" i="0" u="none" strike="noStrike" kern="0" cap="none" spc="0" normalizeH="0" baseline="0" noProof="0" dirty="0" smtClean="0">
                <a:ln>
                  <a:noFill/>
                </a:ln>
                <a:solidFill>
                  <a:schemeClr val="tx1"/>
                </a:solidFill>
                <a:effectLst/>
                <a:uLnTx/>
                <a:uFillTx/>
                <a:latin typeface="+mn-ea"/>
                <a:ea typeface="+mn-ea"/>
                <a:cs typeface="+mj-cs"/>
              </a:rPr>
              <a:t>       </a:t>
            </a:r>
            <a:r>
              <a:rPr kumimoji="0" lang="zh-CN" altLang="en-US" sz="3000" b="1" i="0" u="none" strike="noStrike" kern="0" cap="none" spc="0" normalizeH="0" baseline="0" noProof="0" dirty="0" smtClean="0">
                <a:ln>
                  <a:noFill/>
                </a:ln>
                <a:solidFill>
                  <a:schemeClr val="tx1"/>
                </a:solidFill>
                <a:effectLst/>
                <a:uLnTx/>
                <a:uFillTx/>
                <a:latin typeface="+mn-ea"/>
                <a:ea typeface="+mn-ea"/>
                <a:cs typeface="+mj-cs"/>
              </a:rPr>
              <a:t>完成本课练习册中的相关习题。</a:t>
            </a:r>
            <a:br>
              <a:rPr kumimoji="0" lang="en-US" altLang="zh-CN" sz="3000" b="1" i="0" u="none" strike="noStrike" kern="0" cap="none" spc="0" normalizeH="0" baseline="0" noProof="0" dirty="0" smtClean="0">
                <a:ln>
                  <a:noFill/>
                </a:ln>
                <a:solidFill>
                  <a:schemeClr val="tx1"/>
                </a:solidFill>
                <a:effectLst/>
                <a:uLnTx/>
                <a:uFillTx/>
                <a:latin typeface="+mn-ea"/>
                <a:ea typeface="+mn-ea"/>
                <a:cs typeface="+mj-cs"/>
              </a:rPr>
            </a:br>
            <a:r>
              <a:rPr kumimoji="0" lang="en-US" altLang="zh-CN" sz="3000" b="1" i="0" u="none" strike="noStrike" kern="0" cap="none" spc="0" normalizeH="0" baseline="0" noProof="0" dirty="0" smtClean="0">
                <a:ln>
                  <a:noFill/>
                </a:ln>
                <a:solidFill>
                  <a:schemeClr val="tx1"/>
                </a:solidFill>
                <a:effectLst/>
                <a:uLnTx/>
                <a:uFillTx/>
                <a:latin typeface="+mn-ea"/>
                <a:ea typeface="+mn-ea"/>
                <a:cs typeface="+mj-cs"/>
              </a:rPr>
              <a:t>  </a:t>
            </a:r>
            <a:endParaRPr kumimoji="0" lang="zh-CN" altLang="en-US" sz="3000" b="1" i="0" u="none" strike="noStrike" kern="0" cap="none" spc="0" normalizeH="0" baseline="0" noProof="0" dirty="0">
              <a:ln>
                <a:noFill/>
              </a:ln>
              <a:solidFill>
                <a:schemeClr val="tx1"/>
              </a:solidFill>
              <a:effectLst/>
              <a:uLnTx/>
              <a:uFillTx/>
              <a:latin typeface="+mn-ea"/>
              <a:ea typeface="+mn-ea"/>
              <a:cs typeface="+mj-cs"/>
            </a:endParaRPr>
          </a:p>
        </p:txBody>
      </p:sp>
    </p:spTree>
  </p:cSld>
  <p:clrMapOvr>
    <a:masterClrMapping/>
  </p:clrMapOvr>
  <p:transition spd="slow">
    <p:wipe dir="d"/>
    <p:sndAc>
      <p:stSnd>
        <p:snd r:embed="rId2" name="chimes.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1746" name="Rectangle 2"/>
          <p:cNvSpPr>
            <a:spLocks noChangeArrowheads="1"/>
          </p:cNvSpPr>
          <p:nvPr/>
        </p:nvSpPr>
        <p:spPr bwMode="auto">
          <a:xfrm>
            <a:off x="3311261" y="337344"/>
            <a:ext cx="4861719" cy="5131435"/>
          </a:xfrm>
          <a:prstGeom prst="rect">
            <a:avLst/>
          </a:prstGeom>
          <a:noFill/>
          <a:ln w="9525">
            <a:noFill/>
            <a:miter lim="800000"/>
          </a:ln>
        </p:spPr>
        <p:txBody>
          <a:bodyPr>
            <a:spAutoFit/>
          </a:bodyPr>
          <a:lstStyle/>
          <a:p>
            <a:pPr marL="0" marR="0" lvl="0" indent="0" algn="l" defTabSz="914400" rtl="0" eaLnBrk="1" fontAlgn="base" latinLnBrk="0" hangingPunct="1">
              <a:lnSpc>
                <a:spcPct val="140000"/>
              </a:lnSpc>
              <a:spcBef>
                <a:spcPct val="0"/>
              </a:spcBef>
              <a:spcAft>
                <a:spcPct val="0"/>
              </a:spcAft>
              <a:buClrTx/>
              <a:buSzTx/>
              <a:buFont typeface="Arial" panose="020B0604020202020204" pitchFamily="34" charset="0"/>
              <a:buNone/>
              <a:defRPr/>
            </a:pPr>
            <a:r>
              <a:rPr kumimoji="0" lang="zh-CN" altLang="en-US" sz="2335" b="1" i="0" u="none" strike="noStrike" kern="1200" cap="none" spc="0" normalizeH="0" baseline="0" noProof="0" dirty="0">
                <a:ln>
                  <a:noFill/>
                </a:ln>
                <a:solidFill>
                  <a:schemeClr val="tx1"/>
                </a:solidFill>
                <a:effectLst/>
                <a:uLnTx/>
                <a:uFillTx/>
                <a:latin typeface="+mn-ea"/>
                <a:ea typeface="+mn-ea"/>
                <a:cs typeface="+mn-cs"/>
              </a:rPr>
              <a:t>  解题：“故都”两字表明</a:t>
            </a:r>
            <a:r>
              <a:rPr kumimoji="0" lang="zh-CN" altLang="en-US" sz="2335" b="1" i="0" u="none" strike="noStrike" kern="1200" cap="none" spc="0" normalizeH="0" baseline="0" noProof="0" dirty="0">
                <a:ln>
                  <a:noFill/>
                </a:ln>
                <a:solidFill>
                  <a:srgbClr val="FF0000"/>
                </a:solidFill>
                <a:effectLst/>
                <a:uLnTx/>
                <a:uFillTx/>
                <a:latin typeface="+mn-ea"/>
                <a:ea typeface="+mn-ea"/>
                <a:cs typeface="+mn-cs"/>
              </a:rPr>
              <a:t>描写的地点</a:t>
            </a:r>
            <a:r>
              <a:rPr kumimoji="0" lang="zh-CN" altLang="en-US" sz="2335" b="1" i="0" u="none" strike="noStrike" kern="1200" cap="none" spc="0" normalizeH="0" baseline="0" noProof="0" dirty="0">
                <a:ln>
                  <a:noFill/>
                </a:ln>
                <a:solidFill>
                  <a:schemeClr val="tx1"/>
                </a:solidFill>
                <a:effectLst/>
                <a:uLnTx/>
                <a:uFillTx/>
                <a:latin typeface="+mn-ea"/>
                <a:ea typeface="+mn-ea"/>
                <a:cs typeface="+mn-cs"/>
              </a:rPr>
              <a:t>，</a:t>
            </a:r>
            <a:r>
              <a:rPr kumimoji="1" lang="zh-CN" altLang="en-US" sz="2335"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作者用“故都”而不用北平或北京</a:t>
            </a:r>
            <a:r>
              <a:rPr kumimoji="0" lang="zh-CN" altLang="en-US" sz="2335" b="1" i="0" u="none" strike="noStrike" kern="1200" cap="none" spc="0" normalizeH="0" baseline="0" noProof="0" dirty="0">
                <a:ln>
                  <a:noFill/>
                </a:ln>
                <a:solidFill>
                  <a:schemeClr val="tx1"/>
                </a:solidFill>
                <a:effectLst/>
                <a:uLnTx/>
                <a:uFillTx/>
                <a:latin typeface="+mn-ea"/>
                <a:ea typeface="+mn-ea"/>
                <a:cs typeface="+mn-cs"/>
              </a:rPr>
              <a:t>暗含一种文化底蕴。“秋”字明确</a:t>
            </a:r>
            <a:r>
              <a:rPr kumimoji="0" lang="zh-CN" altLang="en-US" sz="2335" b="1" i="0" u="none" strike="noStrike" kern="1200" cap="none" spc="0" normalizeH="0" baseline="0" noProof="0" dirty="0">
                <a:ln>
                  <a:noFill/>
                </a:ln>
                <a:solidFill>
                  <a:srgbClr val="FF0000"/>
                </a:solidFill>
                <a:effectLst/>
                <a:uLnTx/>
                <a:uFillTx/>
                <a:latin typeface="+mn-ea"/>
                <a:ea typeface="+mn-ea"/>
                <a:cs typeface="+mn-cs"/>
              </a:rPr>
              <a:t>描写的内容</a:t>
            </a:r>
            <a:r>
              <a:rPr kumimoji="0" lang="en-US" sz="2335"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335" b="1" i="0" u="none" strike="noStrike" kern="1200" cap="none" spc="0" normalizeH="0" baseline="0" noProof="0" dirty="0">
                <a:ln>
                  <a:noFill/>
                </a:ln>
                <a:solidFill>
                  <a:schemeClr val="tx1"/>
                </a:solidFill>
                <a:effectLst/>
                <a:uLnTx/>
                <a:uFillTx/>
                <a:latin typeface="+mn-ea"/>
                <a:ea typeface="+mn-ea"/>
                <a:cs typeface="+mn-cs"/>
              </a:rPr>
              <a:t>围绕秋景抒发内心感受。</a:t>
            </a:r>
            <a:endParaRPr kumimoji="0" lang="zh-CN" altLang="en-US" sz="2335"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40000"/>
              </a:lnSpc>
              <a:spcBef>
                <a:spcPct val="0"/>
              </a:spcBef>
              <a:spcAft>
                <a:spcPct val="0"/>
              </a:spcAft>
              <a:buClrTx/>
              <a:buSzTx/>
              <a:buFont typeface="Arial" panose="020B0604020202020204" pitchFamily="34" charset="0"/>
              <a:buNone/>
              <a:defRPr/>
            </a:pPr>
            <a:r>
              <a:rPr kumimoji="0" lang="zh-CN" altLang="en-US" sz="2335" b="1" i="0" u="none" strike="noStrike" kern="1200" cap="none" spc="0" normalizeH="0" baseline="0" noProof="0" dirty="0">
                <a:ln>
                  <a:noFill/>
                </a:ln>
                <a:solidFill>
                  <a:schemeClr val="tx1"/>
                </a:solidFill>
                <a:effectLst/>
                <a:uLnTx/>
                <a:uFillTx/>
                <a:latin typeface="+mn-ea"/>
                <a:ea typeface="+mn-ea"/>
                <a:cs typeface="+mn-cs"/>
              </a:rPr>
              <a:t>    题目很深沉，故都与秋结合在一起，暗含着人文景观与自然景观相融合的一种境界；更有一种</a:t>
            </a:r>
            <a:r>
              <a:rPr kumimoji="0" lang="zh-CN" altLang="en-US" sz="2335" b="1" i="0" u="none" strike="noStrike" kern="1200" cap="none" spc="0" normalizeH="0" baseline="0" noProof="0" dirty="0">
                <a:ln>
                  <a:noFill/>
                </a:ln>
                <a:solidFill>
                  <a:srgbClr val="FF0000"/>
                </a:solidFill>
                <a:effectLst/>
                <a:uLnTx/>
                <a:uFillTx/>
                <a:latin typeface="+mn-ea"/>
                <a:ea typeface="+mn-ea"/>
                <a:cs typeface="+mn-cs"/>
              </a:rPr>
              <a:t>文化底蕴</a:t>
            </a:r>
            <a:r>
              <a:rPr kumimoji="0" lang="zh-CN" altLang="en-US" sz="2335" b="1" i="0" u="none" strike="noStrike" kern="1200" cap="none" spc="0" normalizeH="0" baseline="0" noProof="0" dirty="0">
                <a:ln>
                  <a:noFill/>
                </a:ln>
                <a:solidFill>
                  <a:schemeClr val="tx1"/>
                </a:solidFill>
                <a:effectLst/>
                <a:uLnTx/>
                <a:uFillTx/>
                <a:latin typeface="+mn-ea"/>
                <a:ea typeface="+mn-ea"/>
                <a:cs typeface="+mn-cs"/>
              </a:rPr>
              <a:t>和</a:t>
            </a:r>
            <a:r>
              <a:rPr kumimoji="0" lang="zh-CN" altLang="en-US" sz="2335" b="1" i="0" u="none" strike="noStrike" kern="1200" cap="none" spc="0" normalizeH="0" baseline="0" noProof="0" dirty="0">
                <a:ln>
                  <a:noFill/>
                </a:ln>
                <a:solidFill>
                  <a:srgbClr val="FF0000"/>
                </a:solidFill>
                <a:effectLst/>
                <a:uLnTx/>
                <a:uFillTx/>
                <a:latin typeface="+mn-ea"/>
                <a:ea typeface="+mn-ea"/>
                <a:cs typeface="+mn-cs"/>
              </a:rPr>
              <a:t>历史沧桑感</a:t>
            </a:r>
            <a:r>
              <a:rPr kumimoji="0" lang="zh-CN" altLang="en-US" sz="2335" b="1" i="0" u="none" strike="noStrike" kern="1200" cap="none" spc="0" normalizeH="0" baseline="0" noProof="0" dirty="0">
                <a:ln>
                  <a:noFill/>
                </a:ln>
                <a:solidFill>
                  <a:schemeClr val="tx1"/>
                </a:solidFill>
                <a:effectLst/>
                <a:uLnTx/>
                <a:uFillTx/>
                <a:latin typeface="+mn-ea"/>
                <a:ea typeface="+mn-ea"/>
                <a:cs typeface="+mn-cs"/>
              </a:rPr>
              <a:t>，也包含有深切的</a:t>
            </a:r>
            <a:r>
              <a:rPr kumimoji="0" lang="zh-CN" altLang="en-US" sz="2335" b="1" i="0" u="none" strike="noStrike" kern="1200" cap="none" spc="0" normalizeH="0" baseline="0" noProof="0" dirty="0">
                <a:ln>
                  <a:noFill/>
                </a:ln>
                <a:solidFill>
                  <a:srgbClr val="FF0000"/>
                </a:solidFill>
                <a:effectLst/>
                <a:uLnTx/>
                <a:uFillTx/>
                <a:latin typeface="+mn-ea"/>
                <a:ea typeface="+mn-ea"/>
                <a:cs typeface="+mn-cs"/>
              </a:rPr>
              <a:t>眷恋之情</a:t>
            </a:r>
            <a:r>
              <a:rPr kumimoji="0" lang="zh-CN" altLang="en-US" sz="2335"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335" b="1" i="0" u="none" strike="noStrike" kern="1200" cap="none" spc="0" normalizeH="0" baseline="0" noProof="0" dirty="0">
              <a:ln>
                <a:noFill/>
              </a:ln>
              <a:solidFill>
                <a:schemeClr val="tx1"/>
              </a:solidFill>
              <a:effectLst/>
              <a:uLnTx/>
              <a:uFillTx/>
              <a:latin typeface="+mn-ea"/>
              <a:ea typeface="+mn-ea"/>
              <a:cs typeface="+mn-cs"/>
            </a:endParaRPr>
          </a:p>
        </p:txBody>
      </p:sp>
      <p:pic>
        <p:nvPicPr>
          <p:cNvPr id="7170" name="Picture 3" descr="14"/>
          <p:cNvPicPr>
            <a:picLocks noChangeAspect="1"/>
          </p:cNvPicPr>
          <p:nvPr/>
        </p:nvPicPr>
        <p:blipFill>
          <a:blip r:embed="rId2"/>
          <a:stretch>
            <a:fillRect/>
          </a:stretch>
        </p:blipFill>
        <p:spPr>
          <a:xfrm>
            <a:off x="762000" y="216958"/>
            <a:ext cx="2489729" cy="5126303"/>
          </a:xfrm>
          <a:prstGeom prst="rect">
            <a:avLst/>
          </a:prstGeom>
          <a:noFill/>
          <a:ln w="9525">
            <a:noFill/>
          </a:ln>
        </p:spPr>
      </p:pic>
      <p:sp>
        <p:nvSpPr>
          <p:cNvPr id="7171" name="页脚占位符 5"/>
          <p:cNvSpPr txBox="1">
            <a:spLocks noGrp="1"/>
          </p:cNvSpPr>
          <p:nvPr/>
        </p:nvSpPr>
        <p:spPr>
          <a:xfrm>
            <a:off x="3365500" y="5143500"/>
            <a:ext cx="2413000" cy="396875"/>
          </a:xfrm>
          <a:prstGeom prst="rect">
            <a:avLst/>
          </a:prstGeom>
          <a:noFill/>
          <a:ln w="9525">
            <a:noFill/>
          </a:ln>
        </p:spPr>
        <p:txBody>
          <a:bodyPr anchor="t"/>
          <a:p>
            <a:pPr algn="ctr"/>
            <a:endParaRPr lang="zh-CN" altLang="en-US" sz="1165" dirty="0">
              <a:latin typeface="Arial" panose="020B0604020202020204" pitchFamily="34" charset="0"/>
              <a:ea typeface="宋体" panose="02010600030101010101" pitchFamily="2" charset="-122"/>
            </a:endParaRPr>
          </a:p>
        </p:txBody>
      </p:sp>
    </p:spTree>
  </p:cSld>
  <p:clrMapOvr>
    <a:masterClrMapping/>
  </p:clrMapOvr>
  <p:transition spd="slow">
    <p:wipe dir="d"/>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6">
                                            <p:txEl>
                                              <p:charRg st="0" end="67"/>
                                            </p:txEl>
                                          </p:spTgt>
                                        </p:tgtEl>
                                        <p:attrNameLst>
                                          <p:attrName>style.visibility</p:attrName>
                                        </p:attrNameLst>
                                      </p:cBhvr>
                                      <p:to>
                                        <p:strVal val="visible"/>
                                      </p:to>
                                    </p:set>
                                    <p:anim calcmode="lin" valueType="num">
                                      <p:cBhvr additive="base">
                                        <p:cTn id="7" dur="500" fill="hold"/>
                                        <p:tgtEl>
                                          <p:spTgt spid="31746">
                                            <p:txEl>
                                              <p:charRg st="0" end="6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charRg st="0" end="6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746">
                                            <p:txEl>
                                              <p:charRg st="67" end="136"/>
                                            </p:txEl>
                                          </p:spTgt>
                                        </p:tgtEl>
                                        <p:attrNameLst>
                                          <p:attrName>style.visibility</p:attrName>
                                        </p:attrNameLst>
                                      </p:cBhvr>
                                      <p:to>
                                        <p:strVal val="visible"/>
                                      </p:to>
                                    </p:set>
                                    <p:anim calcmode="lin" valueType="num">
                                      <p:cBhvr additive="base">
                                        <p:cTn id="11" dur="500" fill="hold"/>
                                        <p:tgtEl>
                                          <p:spTgt spid="31746">
                                            <p:txEl>
                                              <p:charRg st="67" end="13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1746">
                                            <p:txEl>
                                              <p:charRg st="67" end="13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6386" name="Rectangle 2"/>
          <p:cNvSpPr/>
          <p:nvPr/>
        </p:nvSpPr>
        <p:spPr>
          <a:xfrm>
            <a:off x="971021" y="319776"/>
            <a:ext cx="7093479" cy="5046345"/>
          </a:xfrm>
          <a:prstGeom prst="rect">
            <a:avLst/>
          </a:prstGeom>
          <a:solidFill>
            <a:schemeClr val="accent1">
              <a:alpha val="50195"/>
            </a:schemeClr>
          </a:solidFill>
          <a:ln w="9525">
            <a:noFill/>
          </a:ln>
        </p:spPr>
        <p:txBody>
          <a:bodyPr lIns="74999" rIns="74999" anchor="ctr">
            <a:spAutoFit/>
          </a:bodyPr>
          <a:p>
            <a:pPr>
              <a:lnSpc>
                <a:spcPct val="115000"/>
              </a:lnSpc>
            </a:pPr>
            <a:r>
              <a:rPr lang="zh-CN" altLang="en-US" sz="3000" b="1" dirty="0">
                <a:solidFill>
                  <a:srgbClr val="000099"/>
                </a:solidFill>
                <a:latin typeface="宋体" panose="02010600030101010101" pitchFamily="2" charset="-122"/>
                <a:ea typeface="宋体" panose="02010600030101010101" pitchFamily="2" charset="-122"/>
              </a:rPr>
              <a:t>郁达夫</a:t>
            </a:r>
            <a:r>
              <a:rPr lang="en-US" altLang="zh-CN" sz="2500" b="1" dirty="0">
                <a:latin typeface="楷体_GB2312" charset="-122"/>
                <a:ea typeface="楷体_GB2312" charset="-122"/>
              </a:rPr>
              <a:t>(1895-1945)</a:t>
            </a:r>
            <a:endParaRPr lang="zh-CN" altLang="en-US" sz="2500" b="1" dirty="0">
              <a:latin typeface="楷体_GB2312" charset="-122"/>
              <a:ea typeface="楷体_GB2312" charset="-122"/>
            </a:endParaRPr>
          </a:p>
          <a:p>
            <a:pPr>
              <a:lnSpc>
                <a:spcPct val="115000"/>
              </a:lnSpc>
            </a:pPr>
            <a:r>
              <a:rPr lang="zh-CN" altLang="en-US" sz="2500" b="1" dirty="0">
                <a:latin typeface="楷体_GB2312" charset="-122"/>
                <a:ea typeface="楷体_GB2312" charset="-122"/>
              </a:rPr>
              <a:t>  </a:t>
            </a:r>
            <a:r>
              <a:rPr lang="zh-CN" altLang="en-US" sz="2500" b="1" dirty="0">
                <a:solidFill>
                  <a:srgbClr val="FF0000"/>
                </a:solidFill>
                <a:latin typeface="楷体_GB2312" charset="-122"/>
                <a:ea typeface="楷体_GB2312" charset="-122"/>
              </a:rPr>
              <a:t>原名郁文</a:t>
            </a:r>
            <a:r>
              <a:rPr lang="zh-CN" altLang="en-US" sz="2500" b="1" dirty="0">
                <a:latin typeface="楷体_GB2312" charset="-122"/>
                <a:ea typeface="楷体_GB2312" charset="-122"/>
              </a:rPr>
              <a:t>，浙江富阳人。</a:t>
            </a:r>
            <a:r>
              <a:rPr lang="en-US" altLang="zh-CN" sz="2500" b="1" dirty="0">
                <a:latin typeface="楷体_GB2312" charset="-122"/>
                <a:ea typeface="楷体_GB2312" charset="-122"/>
              </a:rPr>
              <a:t>1913</a:t>
            </a:r>
            <a:r>
              <a:rPr lang="zh-CN" altLang="en-US" sz="2500" b="1" dirty="0">
                <a:latin typeface="楷体_GB2312" charset="-122"/>
                <a:ea typeface="楷体_GB2312" charset="-122"/>
              </a:rPr>
              <a:t>年</a:t>
            </a:r>
            <a:endParaRPr lang="zh-CN" altLang="en-US" sz="2500" b="1" dirty="0">
              <a:latin typeface="楷体_GB2312" charset="-122"/>
              <a:ea typeface="楷体_GB2312" charset="-122"/>
            </a:endParaRPr>
          </a:p>
          <a:p>
            <a:pPr>
              <a:lnSpc>
                <a:spcPct val="115000"/>
              </a:lnSpc>
            </a:pPr>
            <a:r>
              <a:rPr lang="zh-CN" altLang="en-US" sz="2500" b="1" dirty="0">
                <a:latin typeface="楷体_GB2312" charset="-122"/>
                <a:ea typeface="楷体_GB2312" charset="-122"/>
              </a:rPr>
              <a:t>赴日留学，</a:t>
            </a:r>
            <a:r>
              <a:rPr lang="en-US" altLang="zh-CN" sz="2500" b="1" dirty="0">
                <a:latin typeface="楷体_GB2312" charset="-122"/>
                <a:ea typeface="楷体_GB2312" charset="-122"/>
              </a:rPr>
              <a:t>1921</a:t>
            </a:r>
            <a:r>
              <a:rPr lang="zh-CN" altLang="en-US" sz="2500" b="1" dirty="0">
                <a:latin typeface="楷体_GB2312" charset="-122"/>
                <a:ea typeface="楷体_GB2312" charset="-122"/>
              </a:rPr>
              <a:t>年参与发起成立</a:t>
            </a:r>
            <a:r>
              <a:rPr lang="zh-CN" altLang="en-US" sz="2500" b="1" dirty="0">
                <a:solidFill>
                  <a:srgbClr val="FF0000"/>
                </a:solidFill>
                <a:latin typeface="楷体_GB2312" charset="-122"/>
                <a:ea typeface="楷体_GB2312" charset="-122"/>
              </a:rPr>
              <a:t>创</a:t>
            </a:r>
            <a:endParaRPr lang="zh-CN" altLang="en-US" sz="2500" b="1" dirty="0">
              <a:solidFill>
                <a:srgbClr val="FF0000"/>
              </a:solidFill>
              <a:latin typeface="楷体_GB2312" charset="-122"/>
              <a:ea typeface="楷体_GB2312" charset="-122"/>
            </a:endParaRPr>
          </a:p>
          <a:p>
            <a:pPr>
              <a:lnSpc>
                <a:spcPct val="115000"/>
              </a:lnSpc>
            </a:pPr>
            <a:r>
              <a:rPr lang="zh-CN" altLang="en-US" sz="2500" b="1" dirty="0">
                <a:solidFill>
                  <a:srgbClr val="FF0000"/>
                </a:solidFill>
                <a:latin typeface="楷体_GB2312" charset="-122"/>
                <a:ea typeface="楷体_GB2312" charset="-122"/>
              </a:rPr>
              <a:t>造社</a:t>
            </a:r>
            <a:r>
              <a:rPr lang="zh-CN" altLang="en-US" sz="2500" b="1" dirty="0">
                <a:latin typeface="楷体_GB2312" charset="-122"/>
                <a:ea typeface="楷体_GB2312" charset="-122"/>
              </a:rPr>
              <a:t>。</a:t>
            </a:r>
            <a:r>
              <a:rPr lang="en-US" altLang="zh-CN" sz="2500" b="1" dirty="0">
                <a:latin typeface="楷体_GB2312" charset="-122"/>
                <a:ea typeface="楷体_GB2312" charset="-122"/>
              </a:rPr>
              <a:t>1922</a:t>
            </a:r>
            <a:r>
              <a:rPr lang="zh-CN" altLang="en-US" sz="2500" b="1" dirty="0">
                <a:latin typeface="楷体_GB2312" charset="-122"/>
                <a:ea typeface="楷体_GB2312" charset="-122"/>
              </a:rPr>
              <a:t>年毕业于东京帝国大学。</a:t>
            </a:r>
            <a:endParaRPr lang="zh-CN" altLang="en-US" sz="2500" b="1" dirty="0">
              <a:latin typeface="楷体_GB2312" charset="-122"/>
              <a:ea typeface="楷体_GB2312" charset="-122"/>
            </a:endParaRPr>
          </a:p>
          <a:p>
            <a:pPr>
              <a:lnSpc>
                <a:spcPct val="115000"/>
              </a:lnSpc>
            </a:pPr>
            <a:r>
              <a:rPr lang="zh-CN" altLang="en-US" sz="2500" b="1" dirty="0">
                <a:latin typeface="楷体_GB2312" charset="-122"/>
                <a:ea typeface="楷体_GB2312" charset="-122"/>
              </a:rPr>
              <a:t>回国后编</a:t>
            </a:r>
            <a:r>
              <a:rPr lang="en-US" altLang="zh-CN" sz="2500" b="1" dirty="0">
                <a:latin typeface="楷体_GB2312" charset="-122"/>
                <a:ea typeface="楷体_GB2312" charset="-122"/>
              </a:rPr>
              <a:t>《</a:t>
            </a:r>
            <a:r>
              <a:rPr lang="zh-CN" altLang="en-US" sz="2500" b="1" dirty="0">
                <a:latin typeface="楷体_GB2312" charset="-122"/>
                <a:ea typeface="楷体_GB2312" charset="-122"/>
              </a:rPr>
              <a:t>创造</a:t>
            </a:r>
            <a:r>
              <a:rPr lang="en-US" altLang="zh-CN" sz="2500" b="1" dirty="0">
                <a:latin typeface="楷体_GB2312" charset="-122"/>
                <a:ea typeface="楷体_GB2312" charset="-122"/>
              </a:rPr>
              <a:t>》</a:t>
            </a:r>
            <a:r>
              <a:rPr lang="zh-CN" altLang="en-US" sz="2500" b="1" dirty="0">
                <a:latin typeface="楷体_GB2312" charset="-122"/>
                <a:ea typeface="楷体_GB2312" charset="-122"/>
              </a:rPr>
              <a:t>季刊、</a:t>
            </a:r>
            <a:r>
              <a:rPr lang="en-US" altLang="zh-CN" sz="2500" b="1" dirty="0">
                <a:latin typeface="楷体_GB2312" charset="-122"/>
                <a:ea typeface="楷体_GB2312" charset="-122"/>
              </a:rPr>
              <a:t>《</a:t>
            </a:r>
            <a:r>
              <a:rPr lang="zh-CN" altLang="en-US" sz="2500" b="1" dirty="0">
                <a:latin typeface="楷体_GB2312" charset="-122"/>
                <a:ea typeface="楷体_GB2312" charset="-122"/>
              </a:rPr>
              <a:t>创造周</a:t>
            </a:r>
            <a:endParaRPr lang="zh-CN" altLang="en-US" sz="2500" b="1" dirty="0">
              <a:latin typeface="楷体_GB2312" charset="-122"/>
              <a:ea typeface="楷体_GB2312" charset="-122"/>
            </a:endParaRPr>
          </a:p>
          <a:p>
            <a:pPr>
              <a:lnSpc>
                <a:spcPct val="115000"/>
              </a:lnSpc>
            </a:pPr>
            <a:r>
              <a:rPr lang="zh-CN" altLang="en-US" sz="2500" b="1" dirty="0">
                <a:latin typeface="楷体_GB2312" charset="-122"/>
                <a:ea typeface="楷体_GB2312" charset="-122"/>
              </a:rPr>
              <a:t>报</a:t>
            </a:r>
            <a:r>
              <a:rPr lang="en-US" altLang="zh-CN" sz="2500" b="1" dirty="0">
                <a:latin typeface="楷体_GB2312" charset="-122"/>
                <a:ea typeface="楷体_GB2312" charset="-122"/>
              </a:rPr>
              <a:t>》</a:t>
            </a:r>
            <a:r>
              <a:rPr lang="zh-CN" altLang="en-US" sz="2500" b="1" dirty="0">
                <a:latin typeface="楷体_GB2312" charset="-122"/>
                <a:ea typeface="楷体_GB2312" charset="-122"/>
              </a:rPr>
              <a:t>等刊物。</a:t>
            </a:r>
            <a:r>
              <a:rPr lang="en-US" altLang="zh-CN" sz="2500" b="1" dirty="0">
                <a:latin typeface="楷体_GB2312" charset="-122"/>
                <a:ea typeface="楷体_GB2312" charset="-122"/>
              </a:rPr>
              <a:t>1923</a:t>
            </a:r>
            <a:r>
              <a:rPr lang="zh-CN" altLang="en-US" sz="2500" b="1" dirty="0">
                <a:latin typeface="楷体_GB2312" charset="-122"/>
                <a:ea typeface="楷体_GB2312" charset="-122"/>
              </a:rPr>
              <a:t>年起先后在北京大学、武昌师范大学等校任教。</a:t>
            </a:r>
            <a:r>
              <a:rPr lang="en-US" altLang="zh-CN" sz="2500" b="1" dirty="0">
                <a:latin typeface="楷体_GB2312" charset="-122"/>
                <a:ea typeface="楷体_GB2312" charset="-122"/>
              </a:rPr>
              <a:t>1930</a:t>
            </a:r>
            <a:r>
              <a:rPr lang="zh-CN" altLang="en-US" sz="2500" b="1" dirty="0">
                <a:latin typeface="楷体_GB2312" charset="-122"/>
                <a:ea typeface="楷体_GB2312" charset="-122"/>
              </a:rPr>
              <a:t>年参加</a:t>
            </a:r>
            <a:r>
              <a:rPr lang="zh-CN" altLang="en-US" sz="2500" b="1" dirty="0">
                <a:solidFill>
                  <a:srgbClr val="FF0000"/>
                </a:solidFill>
                <a:latin typeface="楷体_GB2312" charset="-122"/>
                <a:ea typeface="楷体_GB2312" charset="-122"/>
              </a:rPr>
              <a:t>中国左翼作家联盟</a:t>
            </a:r>
            <a:r>
              <a:rPr lang="zh-CN" altLang="en-US" sz="2500" b="1" dirty="0">
                <a:latin typeface="楷体_GB2312" charset="-122"/>
                <a:ea typeface="楷体_GB2312" charset="-122"/>
              </a:rPr>
              <a:t>。</a:t>
            </a:r>
            <a:r>
              <a:rPr lang="en-US" altLang="zh-CN" sz="2500" b="1" dirty="0">
                <a:latin typeface="楷体_GB2312" charset="-122"/>
                <a:ea typeface="楷体_GB2312" charset="-122"/>
              </a:rPr>
              <a:t>1938</a:t>
            </a:r>
            <a:r>
              <a:rPr lang="zh-CN" altLang="en-US" sz="2500" b="1" dirty="0">
                <a:latin typeface="楷体_GB2312" charset="-122"/>
                <a:ea typeface="楷体_GB2312" charset="-122"/>
              </a:rPr>
              <a:t>年底赴新加坡，从事报刊编辑和抗日救亡工作。</a:t>
            </a:r>
            <a:r>
              <a:rPr lang="en-US" altLang="zh-CN" sz="2500" b="1" dirty="0">
                <a:latin typeface="楷体_GB2312" charset="-122"/>
                <a:ea typeface="楷体_GB2312" charset="-122"/>
              </a:rPr>
              <a:t>1945</a:t>
            </a:r>
            <a:r>
              <a:rPr lang="zh-CN" altLang="en-US" sz="2500" b="1" dirty="0">
                <a:latin typeface="楷体_GB2312" charset="-122"/>
                <a:ea typeface="楷体_GB2312" charset="-122"/>
              </a:rPr>
              <a:t>年日本投降后</a:t>
            </a:r>
            <a:r>
              <a:rPr lang="zh-CN" altLang="en-US" sz="2500" b="1" dirty="0">
                <a:solidFill>
                  <a:srgbClr val="FF0000"/>
                </a:solidFill>
                <a:latin typeface="楷体_GB2312" charset="-122"/>
                <a:ea typeface="楷体_GB2312" charset="-122"/>
              </a:rPr>
              <a:t>被日军宪兵杀害</a:t>
            </a:r>
            <a:r>
              <a:rPr lang="zh-CN" altLang="en-US" sz="2500" b="1" dirty="0">
                <a:latin typeface="楷体_GB2312" charset="-122"/>
                <a:ea typeface="楷体_GB2312" charset="-122"/>
              </a:rPr>
              <a:t>。</a:t>
            </a:r>
            <a:r>
              <a:rPr lang="en-US" altLang="zh-CN" sz="2500" b="1" dirty="0">
                <a:latin typeface="楷体_GB2312" charset="-122"/>
                <a:ea typeface="楷体_GB2312" charset="-122"/>
              </a:rPr>
              <a:t>1952</a:t>
            </a:r>
            <a:r>
              <a:rPr lang="zh-CN" altLang="en-US" sz="2500" b="1" dirty="0">
                <a:latin typeface="楷体_GB2312" charset="-122"/>
                <a:ea typeface="楷体_GB2312" charset="-122"/>
              </a:rPr>
              <a:t>年，被中央人民政府追认为</a:t>
            </a:r>
            <a:r>
              <a:rPr lang="zh-CN" altLang="en-US" sz="2500" b="1" dirty="0">
                <a:latin typeface="宋体" panose="02010600030101010101" pitchFamily="2" charset="-122"/>
                <a:ea typeface="楷体_GB2312" charset="-122"/>
              </a:rPr>
              <a:t>“</a:t>
            </a:r>
            <a:r>
              <a:rPr lang="zh-CN" altLang="en-US" sz="2500" b="1" dirty="0">
                <a:solidFill>
                  <a:srgbClr val="FF0000"/>
                </a:solidFill>
                <a:latin typeface="楷体_GB2312" charset="-122"/>
                <a:ea typeface="楷体_GB2312" charset="-122"/>
              </a:rPr>
              <a:t>为民族解放殉难的烈士</a:t>
            </a:r>
            <a:r>
              <a:rPr lang="zh-CN" altLang="en-US" sz="2500" b="1" dirty="0">
                <a:latin typeface="宋体" panose="02010600030101010101" pitchFamily="2" charset="-122"/>
                <a:ea typeface="楷体_GB2312" charset="-122"/>
              </a:rPr>
              <a:t>”</a:t>
            </a:r>
            <a:r>
              <a:rPr lang="zh-CN" altLang="en-US" sz="2500" b="1" dirty="0">
                <a:latin typeface="楷体_GB2312" charset="-122"/>
                <a:ea typeface="楷体_GB2312" charset="-122"/>
              </a:rPr>
              <a:t>。</a:t>
            </a:r>
            <a:endParaRPr lang="zh-CN" altLang="en-US" sz="2500" b="1" dirty="0">
              <a:latin typeface="楷体_GB2312" charset="-122"/>
              <a:ea typeface="楷体_GB2312" charset="-122"/>
            </a:endParaRPr>
          </a:p>
        </p:txBody>
      </p:sp>
      <p:pic>
        <p:nvPicPr>
          <p:cNvPr id="8194" name="Picture 3" descr="u=3949911977,1047645515&amp;gp=2">
            <a:hlinkClick r:id="rId2"/>
          </p:cNvPr>
          <p:cNvPicPr>
            <a:picLocks noChangeAspect="1"/>
          </p:cNvPicPr>
          <p:nvPr/>
        </p:nvPicPr>
        <p:blipFill>
          <a:blip r:embed="rId3"/>
          <a:srcRect b="406"/>
          <a:stretch>
            <a:fillRect/>
          </a:stretch>
        </p:blipFill>
        <p:spPr>
          <a:xfrm>
            <a:off x="6223000" y="317500"/>
            <a:ext cx="1841500" cy="2349500"/>
          </a:xfrm>
          <a:prstGeom prst="rect">
            <a:avLst/>
          </a:prstGeom>
          <a:noFill/>
          <a:ln w="9525">
            <a:noFill/>
          </a:ln>
        </p:spPr>
      </p:pic>
      <p:sp>
        <p:nvSpPr>
          <p:cNvPr id="8195" name="页脚占位符 5"/>
          <p:cNvSpPr txBox="1">
            <a:spLocks noGrp="1"/>
          </p:cNvSpPr>
          <p:nvPr/>
        </p:nvSpPr>
        <p:spPr>
          <a:xfrm>
            <a:off x="3365500" y="5143500"/>
            <a:ext cx="2413000" cy="396875"/>
          </a:xfrm>
          <a:prstGeom prst="rect">
            <a:avLst/>
          </a:prstGeom>
          <a:noFill/>
          <a:ln w="9525">
            <a:noFill/>
          </a:ln>
        </p:spPr>
        <p:txBody>
          <a:bodyPr anchor="t"/>
          <a:p>
            <a:pPr algn="ctr"/>
            <a:endParaRPr lang="zh-CN" altLang="en-US" sz="1165" dirty="0">
              <a:latin typeface="Arial" panose="020B0604020202020204" pitchFamily="34" charset="0"/>
              <a:ea typeface="宋体" panose="02010600030101010101" pitchFamily="2" charset="-122"/>
            </a:endParaRPr>
          </a:p>
        </p:txBody>
      </p:sp>
    </p:spTree>
  </p:cSld>
  <p:clrMapOvr>
    <a:masterClrMapping/>
  </p:clrMapOvr>
  <p:transition spd="slow">
    <p:wipe dir="d"/>
    <p:sndAc>
      <p:stSnd>
        <p:snd r:embed="rId4"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ipe(up)">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9458" name="Text Box 2"/>
          <p:cNvSpPr txBox="1"/>
          <p:nvPr/>
        </p:nvSpPr>
        <p:spPr>
          <a:xfrm>
            <a:off x="1143000" y="337344"/>
            <a:ext cx="6921500" cy="4759960"/>
          </a:xfrm>
          <a:prstGeom prst="rect">
            <a:avLst/>
          </a:prstGeom>
          <a:solidFill>
            <a:schemeClr val="accent1">
              <a:alpha val="50195"/>
            </a:schemeClr>
          </a:solidFill>
          <a:ln w="9525">
            <a:noFill/>
          </a:ln>
        </p:spPr>
        <p:txBody>
          <a:bodyPr anchor="t">
            <a:spAutoFit/>
          </a:bodyPr>
          <a:p>
            <a:r>
              <a:rPr lang="zh-CN" altLang="en-US" sz="3000" b="1" dirty="0">
                <a:solidFill>
                  <a:srgbClr val="000099"/>
                </a:solidFill>
                <a:latin typeface="宋体" panose="02010600030101010101" pitchFamily="2" charset="-122"/>
                <a:ea typeface="宋体" panose="02010600030101010101" pitchFamily="2" charset="-122"/>
              </a:rPr>
              <a:t>          </a:t>
            </a:r>
            <a:r>
              <a:rPr lang="zh-CN" altLang="en-US" sz="3000" b="1" dirty="0">
                <a:solidFill>
                  <a:srgbClr val="FF0000"/>
                </a:solidFill>
                <a:latin typeface="华文琥珀" pitchFamily="2" charset="-122"/>
                <a:ea typeface="华文琥珀" pitchFamily="2" charset="-122"/>
              </a:rPr>
              <a:t>郁达夫代表作</a:t>
            </a:r>
            <a:endParaRPr lang="zh-CN" altLang="en-US" sz="3000" b="1" dirty="0">
              <a:solidFill>
                <a:srgbClr val="FF0000"/>
              </a:solidFill>
              <a:latin typeface="华文琥珀" pitchFamily="2" charset="-122"/>
              <a:ea typeface="华文琥珀" pitchFamily="2" charset="-122"/>
            </a:endParaRPr>
          </a:p>
          <a:p>
            <a:endParaRPr lang="zh-CN" altLang="en-US" sz="1000" b="1" dirty="0">
              <a:solidFill>
                <a:srgbClr val="000099"/>
              </a:solidFill>
              <a:latin typeface="宋体" panose="02010600030101010101" pitchFamily="2" charset="-122"/>
              <a:ea typeface="宋体" panose="02010600030101010101" pitchFamily="2" charset="-122"/>
            </a:endParaRPr>
          </a:p>
          <a:p>
            <a:r>
              <a:rPr lang="zh-CN" altLang="en-US" sz="2500" b="1" dirty="0">
                <a:solidFill>
                  <a:srgbClr val="6600FF"/>
                </a:solidFill>
                <a:latin typeface="宋体" panose="02010600030101010101" pitchFamily="2" charset="-122"/>
                <a:ea typeface="宋体" panose="02010600030101010101" pitchFamily="2" charset="-122"/>
              </a:rPr>
              <a:t> </a:t>
            </a:r>
            <a:r>
              <a:rPr lang="zh-CN" altLang="en-US" sz="2500" b="1" dirty="0">
                <a:latin typeface="宋体" panose="02010600030101010101" pitchFamily="2" charset="-122"/>
                <a:ea typeface="宋体" panose="02010600030101010101" pitchFamily="2" charset="-122"/>
              </a:rPr>
              <a:t>短篇小说：</a:t>
            </a:r>
            <a:r>
              <a:rPr lang="en-US" altLang="zh-CN" sz="2500" b="1" dirty="0">
                <a:solidFill>
                  <a:schemeClr val="tx2"/>
                </a:solidFill>
                <a:latin typeface="楷体_GB2312" charset="-122"/>
                <a:ea typeface="楷体_GB2312" charset="-122"/>
              </a:rPr>
              <a:t>《</a:t>
            </a:r>
            <a:r>
              <a:rPr lang="zh-CN" altLang="en-US" sz="2500" b="1" dirty="0">
                <a:solidFill>
                  <a:schemeClr val="tx2"/>
                </a:solidFill>
                <a:latin typeface="楷体_GB2312" charset="-122"/>
                <a:ea typeface="楷体_GB2312" charset="-122"/>
              </a:rPr>
              <a:t>沉沦</a:t>
            </a:r>
            <a:r>
              <a:rPr lang="en-US" altLang="zh-CN" sz="2500" b="1" dirty="0">
                <a:solidFill>
                  <a:schemeClr val="tx2"/>
                </a:solidFill>
                <a:latin typeface="楷体_GB2312" charset="-122"/>
                <a:ea typeface="楷体_GB2312" charset="-122"/>
              </a:rPr>
              <a:t>》《</a:t>
            </a:r>
            <a:r>
              <a:rPr lang="zh-CN" altLang="en-US" sz="2500" b="1" dirty="0">
                <a:solidFill>
                  <a:schemeClr val="tx2"/>
                </a:solidFill>
                <a:latin typeface="楷体_GB2312" charset="-122"/>
                <a:ea typeface="楷体_GB2312" charset="-122"/>
              </a:rPr>
              <a:t>春风沉醉 的晚上</a:t>
            </a:r>
            <a:r>
              <a:rPr lang="en-US" altLang="zh-CN" sz="2500" b="1" dirty="0">
                <a:solidFill>
                  <a:schemeClr val="tx2"/>
                </a:solidFill>
                <a:latin typeface="楷体_GB2312" charset="-122"/>
                <a:ea typeface="楷体_GB2312" charset="-122"/>
              </a:rPr>
              <a:t>》</a:t>
            </a:r>
            <a:endParaRPr lang="en-US" altLang="zh-CN" sz="2500" b="1" dirty="0">
              <a:solidFill>
                <a:schemeClr val="tx2"/>
              </a:solidFill>
              <a:latin typeface="楷体_GB2312" charset="-122"/>
              <a:ea typeface="楷体_GB2312" charset="-122"/>
            </a:endParaRPr>
          </a:p>
          <a:p>
            <a:r>
              <a:rPr lang="en-US" altLang="zh-CN" sz="2500" b="1" dirty="0">
                <a:solidFill>
                  <a:schemeClr val="tx2"/>
                </a:solidFill>
                <a:latin typeface="楷体_GB2312" charset="-122"/>
                <a:ea typeface="楷体_GB2312" charset="-122"/>
              </a:rPr>
              <a:t>                   《</a:t>
            </a:r>
            <a:r>
              <a:rPr lang="zh-CN" altLang="en-US" sz="2500" b="1" dirty="0">
                <a:solidFill>
                  <a:schemeClr val="tx2"/>
                </a:solidFill>
                <a:latin typeface="楷体_GB2312" charset="-122"/>
                <a:ea typeface="楷体_GB2312" charset="-122"/>
              </a:rPr>
              <a:t>薄奠</a:t>
            </a:r>
            <a:r>
              <a:rPr lang="en-US" altLang="zh-CN" sz="2500" b="1" dirty="0">
                <a:solidFill>
                  <a:schemeClr val="tx2"/>
                </a:solidFill>
                <a:latin typeface="楷体_GB2312" charset="-122"/>
                <a:ea typeface="楷体_GB2312" charset="-122"/>
              </a:rPr>
              <a:t>》《</a:t>
            </a:r>
            <a:r>
              <a:rPr lang="zh-CN" altLang="en-US" sz="2500" b="1" dirty="0">
                <a:solidFill>
                  <a:schemeClr val="tx2"/>
                </a:solidFill>
                <a:latin typeface="楷体_GB2312" charset="-122"/>
                <a:ea typeface="楷体_GB2312" charset="-122"/>
              </a:rPr>
              <a:t>迟桂花</a:t>
            </a:r>
            <a:r>
              <a:rPr lang="en-US" altLang="zh-CN" sz="2500" b="1" dirty="0">
                <a:solidFill>
                  <a:schemeClr val="tx2"/>
                </a:solidFill>
                <a:latin typeface="楷体_GB2312" charset="-122"/>
                <a:ea typeface="楷体_GB2312" charset="-122"/>
              </a:rPr>
              <a:t>》</a:t>
            </a:r>
            <a:endParaRPr lang="en-US" altLang="zh-CN" sz="2500" b="1" dirty="0">
              <a:solidFill>
                <a:schemeClr val="tx2"/>
              </a:solidFill>
              <a:latin typeface="楷体_GB2312" charset="-122"/>
              <a:ea typeface="楷体_GB2312" charset="-122"/>
            </a:endParaRPr>
          </a:p>
          <a:p>
            <a:r>
              <a:rPr lang="en-US" altLang="zh-CN" sz="2500" b="1" dirty="0">
                <a:latin typeface="宋体" panose="02010600030101010101" pitchFamily="2" charset="-122"/>
                <a:ea typeface="宋体" panose="02010600030101010101" pitchFamily="2" charset="-122"/>
              </a:rPr>
              <a:t> </a:t>
            </a:r>
            <a:r>
              <a:rPr lang="zh-CN" altLang="en-US" sz="2500" b="1" dirty="0">
                <a:latin typeface="宋体" panose="02010600030101010101" pitchFamily="2" charset="-122"/>
                <a:ea typeface="宋体" panose="02010600030101010101" pitchFamily="2" charset="-122"/>
              </a:rPr>
              <a:t>中篇小说：</a:t>
            </a:r>
            <a:r>
              <a:rPr lang="en-US" altLang="zh-CN" sz="2500" b="1" dirty="0">
                <a:solidFill>
                  <a:schemeClr val="tx2"/>
                </a:solidFill>
                <a:latin typeface="楷体_GB2312" charset="-122"/>
                <a:ea typeface="楷体_GB2312" charset="-122"/>
              </a:rPr>
              <a:t>《</a:t>
            </a:r>
            <a:r>
              <a:rPr lang="zh-CN" altLang="en-US" sz="2500" b="1" dirty="0">
                <a:solidFill>
                  <a:schemeClr val="tx2"/>
                </a:solidFill>
                <a:latin typeface="楷体_GB2312" charset="-122"/>
                <a:ea typeface="楷体_GB2312" charset="-122"/>
              </a:rPr>
              <a:t>迷羊</a:t>
            </a:r>
            <a:r>
              <a:rPr lang="en-US" altLang="zh-CN" sz="2500" b="1" dirty="0">
                <a:solidFill>
                  <a:schemeClr val="tx2"/>
                </a:solidFill>
                <a:latin typeface="楷体_GB2312" charset="-122"/>
                <a:ea typeface="楷体_GB2312" charset="-122"/>
              </a:rPr>
              <a:t>》《</a:t>
            </a:r>
            <a:r>
              <a:rPr lang="zh-CN" altLang="en-US" sz="2500" b="1" dirty="0">
                <a:solidFill>
                  <a:schemeClr val="tx2"/>
                </a:solidFill>
                <a:latin typeface="楷体_GB2312" charset="-122"/>
                <a:ea typeface="楷体_GB2312" charset="-122"/>
              </a:rPr>
              <a:t>她是一个弱女子</a:t>
            </a:r>
            <a:r>
              <a:rPr lang="en-US" altLang="zh-CN" sz="2500" b="1" dirty="0">
                <a:solidFill>
                  <a:schemeClr val="tx2"/>
                </a:solidFill>
                <a:latin typeface="楷体_GB2312" charset="-122"/>
                <a:ea typeface="楷体_GB2312" charset="-122"/>
              </a:rPr>
              <a:t>》</a:t>
            </a:r>
            <a:endParaRPr lang="en-US" altLang="zh-CN" sz="2500" b="1" dirty="0">
              <a:solidFill>
                <a:schemeClr val="tx2"/>
              </a:solidFill>
              <a:latin typeface="楷体_GB2312" charset="-122"/>
              <a:ea typeface="楷体_GB2312" charset="-122"/>
            </a:endParaRPr>
          </a:p>
          <a:p>
            <a:r>
              <a:rPr lang="en-US" altLang="zh-CN" sz="2500" b="1" dirty="0">
                <a:solidFill>
                  <a:schemeClr val="tx2"/>
                </a:solidFill>
                <a:latin typeface="楷体_GB2312" charset="-122"/>
                <a:ea typeface="楷体_GB2312" charset="-122"/>
              </a:rPr>
              <a:t>                   《</a:t>
            </a:r>
            <a:r>
              <a:rPr lang="zh-CN" altLang="en-US" sz="2500" b="1" dirty="0">
                <a:solidFill>
                  <a:schemeClr val="tx2"/>
                </a:solidFill>
                <a:latin typeface="楷体_GB2312" charset="-122"/>
                <a:ea typeface="楷体_GB2312" charset="-122"/>
              </a:rPr>
              <a:t>出奔</a:t>
            </a:r>
            <a:r>
              <a:rPr lang="en-US" altLang="zh-CN" sz="2500" b="1" dirty="0">
                <a:solidFill>
                  <a:schemeClr val="tx2"/>
                </a:solidFill>
                <a:latin typeface="楷体_GB2312" charset="-122"/>
                <a:ea typeface="楷体_GB2312" charset="-122"/>
              </a:rPr>
              <a:t>》</a:t>
            </a:r>
            <a:endParaRPr lang="en-US" altLang="zh-CN" sz="2500" b="1" dirty="0">
              <a:solidFill>
                <a:schemeClr val="tx2"/>
              </a:solidFill>
              <a:latin typeface="宋体" panose="02010600030101010101" pitchFamily="2" charset="-122"/>
              <a:ea typeface="宋体" panose="02010600030101010101" pitchFamily="2" charset="-122"/>
            </a:endParaRPr>
          </a:p>
          <a:p>
            <a:r>
              <a:rPr lang="en-US" altLang="zh-CN" sz="2500" b="1" dirty="0">
                <a:latin typeface="宋体" panose="02010600030101010101" pitchFamily="2" charset="-122"/>
                <a:ea typeface="宋体" panose="02010600030101010101" pitchFamily="2" charset="-122"/>
              </a:rPr>
              <a:t> </a:t>
            </a:r>
            <a:r>
              <a:rPr lang="zh-CN" altLang="en-US" sz="2500" b="1" dirty="0">
                <a:latin typeface="宋体" panose="02010600030101010101" pitchFamily="2" charset="-122"/>
                <a:ea typeface="宋体" panose="02010600030101010101" pitchFamily="2" charset="-122"/>
              </a:rPr>
              <a:t>散文：</a:t>
            </a:r>
            <a:r>
              <a:rPr lang="en-US" altLang="zh-CN" sz="2500" b="1" dirty="0">
                <a:solidFill>
                  <a:schemeClr val="tx2"/>
                </a:solidFill>
                <a:latin typeface="楷体_GB2312" charset="-122"/>
                <a:ea typeface="楷体_GB2312" charset="-122"/>
              </a:rPr>
              <a:t>《</a:t>
            </a:r>
            <a:r>
              <a:rPr lang="zh-CN" altLang="en-US" sz="2500" b="1" dirty="0">
                <a:solidFill>
                  <a:schemeClr val="tx2"/>
                </a:solidFill>
                <a:latin typeface="楷体_GB2312" charset="-122"/>
                <a:ea typeface="楷体_GB2312" charset="-122"/>
              </a:rPr>
              <a:t>故都的秋</a:t>
            </a:r>
            <a:r>
              <a:rPr lang="en-US" altLang="zh-CN" sz="2500" b="1" dirty="0">
                <a:solidFill>
                  <a:schemeClr val="tx2"/>
                </a:solidFill>
                <a:latin typeface="楷体_GB2312" charset="-122"/>
                <a:ea typeface="楷体_GB2312" charset="-122"/>
              </a:rPr>
              <a:t>》《</a:t>
            </a:r>
            <a:r>
              <a:rPr lang="zh-CN" altLang="en-US" sz="2500" b="1" dirty="0">
                <a:solidFill>
                  <a:schemeClr val="tx2"/>
                </a:solidFill>
                <a:latin typeface="楷体_GB2312" charset="-122"/>
                <a:ea typeface="楷体_GB2312" charset="-122"/>
              </a:rPr>
              <a:t>北平的四季</a:t>
            </a:r>
            <a:r>
              <a:rPr lang="en-US" altLang="zh-CN" sz="2500" b="1" dirty="0">
                <a:solidFill>
                  <a:schemeClr val="tx2"/>
                </a:solidFill>
                <a:latin typeface="楷体_GB2312" charset="-122"/>
                <a:ea typeface="楷体_GB2312" charset="-122"/>
              </a:rPr>
              <a:t>》</a:t>
            </a:r>
            <a:endParaRPr lang="en-US" altLang="zh-CN" sz="2500" b="1" dirty="0">
              <a:solidFill>
                <a:schemeClr val="tx2"/>
              </a:solidFill>
              <a:latin typeface="楷体_GB2312" charset="-122"/>
              <a:ea typeface="楷体_GB2312" charset="-122"/>
            </a:endParaRPr>
          </a:p>
          <a:p>
            <a:r>
              <a:rPr lang="en-US" altLang="zh-CN" sz="1335" b="1" dirty="0">
                <a:solidFill>
                  <a:srgbClr val="0000FF"/>
                </a:solidFill>
                <a:latin typeface="宋体" panose="02010600030101010101" pitchFamily="2" charset="-122"/>
                <a:ea typeface="宋体" panose="02010600030101010101" pitchFamily="2" charset="-122"/>
              </a:rPr>
              <a:t>  </a:t>
            </a:r>
            <a:endParaRPr lang="en-US" altLang="zh-CN" sz="1335" b="1" dirty="0">
              <a:solidFill>
                <a:srgbClr val="0000FF"/>
              </a:solidFill>
              <a:latin typeface="宋体" panose="02010600030101010101" pitchFamily="2" charset="-122"/>
              <a:ea typeface="宋体" panose="02010600030101010101" pitchFamily="2" charset="-122"/>
            </a:endParaRPr>
          </a:p>
          <a:p>
            <a:r>
              <a:rPr lang="en-US" altLang="zh-CN" sz="2500" b="1" dirty="0">
                <a:solidFill>
                  <a:srgbClr val="0000FF"/>
                </a:solidFill>
                <a:latin typeface="宋体" panose="02010600030101010101" pitchFamily="2" charset="-122"/>
                <a:ea typeface="宋体" panose="02010600030101010101" pitchFamily="2" charset="-122"/>
              </a:rPr>
              <a:t>  </a:t>
            </a:r>
            <a:r>
              <a:rPr lang="zh-CN" altLang="en-US" sz="2500" b="1" dirty="0">
                <a:latin typeface="华文新魏" pitchFamily="2" charset="-122"/>
                <a:ea typeface="华文新魏" pitchFamily="2" charset="-122"/>
              </a:rPr>
              <a:t>郁达夫的散文带有鲜明的自叙性质，充满了热情、浓郁、清新的情韵，毫不遮掩地表现了一个富有才情的知识分子在动乱社会里的苦闷心境，展现出一幅幅</a:t>
            </a:r>
            <a:r>
              <a:rPr lang="zh-CN" altLang="en-US" sz="2500" b="1" dirty="0">
                <a:solidFill>
                  <a:srgbClr val="FF0000"/>
                </a:solidFill>
                <a:latin typeface="华文新魏" pitchFamily="2" charset="-122"/>
                <a:ea typeface="华文新魏" pitchFamily="2" charset="-122"/>
              </a:rPr>
              <a:t>感伤、忧郁</a:t>
            </a:r>
            <a:r>
              <a:rPr lang="zh-CN" altLang="en-US" sz="2500" b="1" dirty="0">
                <a:latin typeface="华文新魏" pitchFamily="2" charset="-122"/>
                <a:ea typeface="华文新魏" pitchFamily="2" charset="-122"/>
              </a:rPr>
              <a:t>而又秀丽、隽永的</a:t>
            </a:r>
            <a:r>
              <a:rPr lang="zh-CN" altLang="en-US" sz="2500" b="1" dirty="0">
                <a:solidFill>
                  <a:srgbClr val="FF0000"/>
                </a:solidFill>
                <a:latin typeface="华文新魏" pitchFamily="2" charset="-122"/>
                <a:ea typeface="华文新魏" pitchFamily="2" charset="-122"/>
              </a:rPr>
              <a:t>情景交融</a:t>
            </a:r>
            <a:r>
              <a:rPr lang="zh-CN" altLang="en-US" sz="2500" b="1" dirty="0">
                <a:latin typeface="华文新魏" pitchFamily="2" charset="-122"/>
                <a:ea typeface="华文新魏" pitchFamily="2" charset="-122"/>
              </a:rPr>
              <a:t>的画面。</a:t>
            </a:r>
            <a:endParaRPr lang="zh-CN" altLang="en-US" sz="2500" b="1" dirty="0">
              <a:latin typeface="华文新魏" pitchFamily="2" charset="-122"/>
              <a:ea typeface="华文新魏" pitchFamily="2" charset="-122"/>
            </a:endParaRPr>
          </a:p>
        </p:txBody>
      </p:sp>
      <p:sp>
        <p:nvSpPr>
          <p:cNvPr id="9218" name="页脚占位符 5"/>
          <p:cNvSpPr txBox="1">
            <a:spLocks noGrp="1"/>
          </p:cNvSpPr>
          <p:nvPr/>
        </p:nvSpPr>
        <p:spPr>
          <a:xfrm>
            <a:off x="3365500" y="5143500"/>
            <a:ext cx="2413000" cy="396875"/>
          </a:xfrm>
          <a:prstGeom prst="rect">
            <a:avLst/>
          </a:prstGeom>
          <a:noFill/>
          <a:ln w="9525">
            <a:noFill/>
          </a:ln>
        </p:spPr>
        <p:txBody>
          <a:bodyPr anchor="t"/>
          <a:p>
            <a:pPr algn="ctr"/>
            <a:endParaRPr lang="zh-CN" altLang="en-US" sz="1165" dirty="0">
              <a:latin typeface="Arial" panose="020B0604020202020204" pitchFamily="34" charset="0"/>
              <a:ea typeface="宋体" panose="02010600030101010101" pitchFamily="2" charset="-122"/>
            </a:endParaRPr>
          </a:p>
        </p:txBody>
      </p:sp>
    </p:spTree>
  </p:cSld>
  <p:clrMapOvr>
    <a:masterClrMapping/>
  </p:clrMapOvr>
  <p:transition spd="slow">
    <p:wipe dir="d"/>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9458">
                                            <p:txEl>
                                              <p:charRg st="0" end="17"/>
                                            </p:txEl>
                                          </p:spTgt>
                                        </p:tgtEl>
                                        <p:attrNameLst>
                                          <p:attrName>style.visibility</p:attrName>
                                        </p:attrNameLst>
                                      </p:cBhvr>
                                      <p:to>
                                        <p:strVal val="visible"/>
                                      </p:to>
                                    </p:set>
                                    <p:animEffect transition="in" filter="wipe(up)">
                                      <p:cBhvr>
                                        <p:cTn id="7" dur="500"/>
                                        <p:tgtEl>
                                          <p:spTgt spid="19458">
                                            <p:txEl>
                                              <p:charRg st="0" end="17"/>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458">
                                            <p:txEl>
                                              <p:charRg st="18" end="39"/>
                                            </p:txEl>
                                          </p:spTgt>
                                        </p:tgtEl>
                                        <p:attrNameLst>
                                          <p:attrName>style.visibility</p:attrName>
                                        </p:attrNameLst>
                                      </p:cBhvr>
                                      <p:to>
                                        <p:strVal val="visible"/>
                                      </p:to>
                                    </p:set>
                                    <p:animEffect transition="in" filter="wipe(up)">
                                      <p:cBhvr>
                                        <p:cTn id="11" dur="500"/>
                                        <p:tgtEl>
                                          <p:spTgt spid="19458">
                                            <p:txEl>
                                              <p:charRg st="18" end="39"/>
                                            </p:txEl>
                                          </p:spTgt>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9458">
                                            <p:txEl>
                                              <p:charRg st="39" end="68"/>
                                            </p:txEl>
                                          </p:spTgt>
                                        </p:tgtEl>
                                        <p:attrNameLst>
                                          <p:attrName>style.visibility</p:attrName>
                                        </p:attrNameLst>
                                      </p:cBhvr>
                                      <p:to>
                                        <p:strVal val="visible"/>
                                      </p:to>
                                    </p:set>
                                    <p:animEffect transition="in" filter="wipe(up)">
                                      <p:cBhvr>
                                        <p:cTn id="15" dur="500"/>
                                        <p:tgtEl>
                                          <p:spTgt spid="19458">
                                            <p:txEl>
                                              <p:charRg st="39" end="68"/>
                                            </p:txEl>
                                          </p:spTgt>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9458">
                                            <p:txEl>
                                              <p:charRg st="68" end="88"/>
                                            </p:txEl>
                                          </p:spTgt>
                                        </p:tgtEl>
                                        <p:attrNameLst>
                                          <p:attrName>style.visibility</p:attrName>
                                        </p:attrNameLst>
                                      </p:cBhvr>
                                      <p:to>
                                        <p:strVal val="visible"/>
                                      </p:to>
                                    </p:set>
                                    <p:animEffect transition="in" filter="wipe(up)">
                                      <p:cBhvr>
                                        <p:cTn id="19" dur="500"/>
                                        <p:tgtEl>
                                          <p:spTgt spid="19458">
                                            <p:txEl>
                                              <p:charRg st="68" end="88"/>
                                            </p:txEl>
                                          </p:spTgt>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9458">
                                            <p:txEl>
                                              <p:charRg st="88" end="112"/>
                                            </p:txEl>
                                          </p:spTgt>
                                        </p:tgtEl>
                                        <p:attrNameLst>
                                          <p:attrName>style.visibility</p:attrName>
                                        </p:attrNameLst>
                                      </p:cBhvr>
                                      <p:to>
                                        <p:strVal val="visible"/>
                                      </p:to>
                                    </p:set>
                                    <p:animEffect transition="in" filter="wipe(up)">
                                      <p:cBhvr>
                                        <p:cTn id="23" dur="500"/>
                                        <p:tgtEl>
                                          <p:spTgt spid="19458">
                                            <p:txEl>
                                              <p:charRg st="88" end="112"/>
                                            </p:txEl>
                                          </p:spTgt>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9458">
                                            <p:txEl>
                                              <p:charRg st="112" end="130"/>
                                            </p:txEl>
                                          </p:spTgt>
                                        </p:tgtEl>
                                        <p:attrNameLst>
                                          <p:attrName>style.visibility</p:attrName>
                                        </p:attrNameLst>
                                      </p:cBhvr>
                                      <p:to>
                                        <p:strVal val="visible"/>
                                      </p:to>
                                    </p:set>
                                    <p:animEffect transition="in" filter="wipe(up)">
                                      <p:cBhvr>
                                        <p:cTn id="27" dur="500"/>
                                        <p:tgtEl>
                                          <p:spTgt spid="19458">
                                            <p:txEl>
                                              <p:charRg st="112" end="13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9458">
                                            <p:txEl>
                                              <p:charRg st="133" end="225"/>
                                            </p:txEl>
                                          </p:spTgt>
                                        </p:tgtEl>
                                        <p:attrNameLst>
                                          <p:attrName>style.visibility</p:attrName>
                                        </p:attrNameLst>
                                      </p:cBhvr>
                                      <p:to>
                                        <p:strVal val="visible"/>
                                      </p:to>
                                    </p:set>
                                    <p:animEffect transition="in" filter="wipe(up)">
                                      <p:cBhvr>
                                        <p:cTn id="32" dur="500"/>
                                        <p:tgtEl>
                                          <p:spTgt spid="19458">
                                            <p:txEl>
                                              <p:charRg st="133" end="2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241" name="Rectangle 2"/>
          <p:cNvSpPr/>
          <p:nvPr/>
        </p:nvSpPr>
        <p:spPr>
          <a:xfrm>
            <a:off x="5111750" y="285750"/>
            <a:ext cx="4159250" cy="5143500"/>
          </a:xfrm>
          <a:prstGeom prst="rect">
            <a:avLst/>
          </a:prstGeom>
          <a:solidFill>
            <a:schemeClr val="accent1">
              <a:alpha val="50195"/>
            </a:schemeClr>
          </a:solidFill>
          <a:ln w="9525" cap="flat" cmpd="sng">
            <a:solidFill>
              <a:schemeClr val="tx1"/>
            </a:solidFill>
            <a:prstDash val="solid"/>
            <a:miter/>
            <a:headEnd type="none" w="med" len="med"/>
            <a:tailEnd type="none" w="med" len="med"/>
          </a:ln>
        </p:spPr>
        <p:txBody>
          <a:bodyPr wrap="none" anchor="ctr"/>
          <a:p>
            <a:endParaRPr lang="zh-CN" altLang="en-US" sz="1500" dirty="0">
              <a:latin typeface="Arial" panose="020B0604020202020204" pitchFamily="34" charset="0"/>
              <a:ea typeface="宋体" panose="02010600030101010101" pitchFamily="2" charset="-122"/>
            </a:endParaRPr>
          </a:p>
        </p:txBody>
      </p:sp>
      <p:sp>
        <p:nvSpPr>
          <p:cNvPr id="10242" name="Rectangle 5"/>
          <p:cNvSpPr/>
          <p:nvPr/>
        </p:nvSpPr>
        <p:spPr>
          <a:xfrm>
            <a:off x="1270000" y="254000"/>
            <a:ext cx="2733146" cy="655320"/>
          </a:xfrm>
          <a:prstGeom prst="rect">
            <a:avLst/>
          </a:prstGeom>
          <a:noFill/>
          <a:ln w="9525">
            <a:noFill/>
          </a:ln>
        </p:spPr>
        <p:txBody>
          <a:bodyPr anchor="t">
            <a:spAutoFit/>
          </a:bodyPr>
          <a:p>
            <a:r>
              <a:rPr lang="zh-CN" altLang="en-US" sz="3665" dirty="0">
                <a:solidFill>
                  <a:srgbClr val="800000"/>
                </a:solidFill>
                <a:latin typeface="Arial" panose="020B0604020202020204" pitchFamily="34" charset="0"/>
                <a:ea typeface="隶书" pitchFamily="1" charset="-122"/>
              </a:rPr>
              <a:t>写作背景</a:t>
            </a:r>
            <a:endParaRPr lang="zh-CN" altLang="en-US" sz="3665" dirty="0">
              <a:solidFill>
                <a:srgbClr val="800000"/>
              </a:solidFill>
              <a:latin typeface="Arial" panose="020B0604020202020204" pitchFamily="34" charset="0"/>
              <a:ea typeface="隶书" pitchFamily="1" charset="-122"/>
            </a:endParaRPr>
          </a:p>
        </p:txBody>
      </p:sp>
      <p:sp>
        <p:nvSpPr>
          <p:cNvPr id="10243" name="Rectangle 6"/>
          <p:cNvSpPr/>
          <p:nvPr/>
        </p:nvSpPr>
        <p:spPr>
          <a:xfrm>
            <a:off x="231140" y="1112520"/>
            <a:ext cx="4664075" cy="4030980"/>
          </a:xfrm>
          <a:prstGeom prst="rect">
            <a:avLst/>
          </a:prstGeom>
          <a:noFill/>
          <a:ln w="9525">
            <a:noFill/>
          </a:ln>
        </p:spPr>
        <p:txBody>
          <a:bodyPr wrap="square" anchor="t">
            <a:spAutoFit/>
          </a:bodyPr>
          <a:p>
            <a:pPr>
              <a:lnSpc>
                <a:spcPct val="120000"/>
              </a:lnSpc>
              <a:spcBef>
                <a:spcPct val="50000"/>
              </a:spcBef>
            </a:pPr>
            <a:r>
              <a:rPr lang="zh-CN" altLang="en-US" sz="2665" b="1" dirty="0">
                <a:solidFill>
                  <a:schemeClr val="tx2"/>
                </a:solidFill>
                <a:latin typeface="华文新魏" pitchFamily="2" charset="-122"/>
                <a:ea typeface="华文新魏" pitchFamily="2" charset="-122"/>
              </a:rPr>
              <a:t>  </a:t>
            </a:r>
            <a:r>
              <a:rPr lang="zh-CN" altLang="en-US" sz="2665" b="1" dirty="0">
                <a:latin typeface="华文新魏" pitchFamily="2" charset="-122"/>
                <a:ea typeface="华文新魏" pitchFamily="2" charset="-122"/>
              </a:rPr>
              <a:t>此文写作于</a:t>
            </a:r>
            <a:r>
              <a:rPr lang="en-US" altLang="zh-CN" sz="2665" b="1" dirty="0">
                <a:latin typeface="华文新魏" pitchFamily="2" charset="-122"/>
                <a:ea typeface="华文新魏" pitchFamily="2" charset="-122"/>
              </a:rPr>
              <a:t>1934</a:t>
            </a:r>
            <a:r>
              <a:rPr lang="zh-CN" altLang="en-US" sz="2665" b="1" dirty="0">
                <a:latin typeface="华文新魏" pitchFamily="2" charset="-122"/>
                <a:ea typeface="华文新魏" pitchFamily="2" charset="-122"/>
              </a:rPr>
              <a:t>年，此时的中国，连年战乱，民不聊生。在生活上，郁达夫也是居无定所，颠沛流离，饱受人生愁苦和哀痛。因此，作者描写的心中的“</a:t>
            </a:r>
            <a:r>
              <a:rPr lang="zh-CN" altLang="en-US" sz="2665" b="1" dirty="0">
                <a:solidFill>
                  <a:srgbClr val="FF0000"/>
                </a:solidFill>
                <a:latin typeface="华文新魏" pitchFamily="2" charset="-122"/>
                <a:ea typeface="华文新魏" pitchFamily="2" charset="-122"/>
              </a:rPr>
              <a:t>悲凉</a:t>
            </a:r>
            <a:r>
              <a:rPr lang="zh-CN" altLang="en-US" sz="2665" b="1" dirty="0">
                <a:latin typeface="华文新魏" pitchFamily="2" charset="-122"/>
                <a:ea typeface="华文新魏" pitchFamily="2" charset="-122"/>
              </a:rPr>
              <a:t>”已不仅是故都赏景的心态，而是对整个人生的感受。</a:t>
            </a:r>
            <a:endParaRPr lang="zh-CN" altLang="en-US" sz="2665" b="1" dirty="0">
              <a:latin typeface="华文新魏" pitchFamily="2" charset="-122"/>
              <a:ea typeface="华文新魏" pitchFamily="2" charset="-122"/>
            </a:endParaRPr>
          </a:p>
        </p:txBody>
      </p:sp>
      <p:sp>
        <p:nvSpPr>
          <p:cNvPr id="10245" name="页脚占位符 7"/>
          <p:cNvSpPr txBox="1">
            <a:spLocks noGrp="1"/>
          </p:cNvSpPr>
          <p:nvPr/>
        </p:nvSpPr>
        <p:spPr>
          <a:xfrm>
            <a:off x="3365500" y="5143500"/>
            <a:ext cx="2413000" cy="396875"/>
          </a:xfrm>
          <a:prstGeom prst="rect">
            <a:avLst/>
          </a:prstGeom>
          <a:noFill/>
          <a:ln w="9525">
            <a:noFill/>
          </a:ln>
        </p:spPr>
        <p:txBody>
          <a:bodyPr anchor="t"/>
          <a:p>
            <a:pPr algn="ctr"/>
            <a:endParaRPr lang="zh-CN" altLang="en-US" sz="1165" dirty="0">
              <a:latin typeface="Arial" panose="020B0604020202020204" pitchFamily="34" charset="0"/>
              <a:ea typeface="宋体" panose="02010600030101010101" pitchFamily="2" charset="-122"/>
            </a:endParaRPr>
          </a:p>
        </p:txBody>
      </p:sp>
      <p:pic>
        <p:nvPicPr>
          <p:cNvPr id="2" name="图片 1"/>
          <p:cNvPicPr>
            <a:picLocks noChangeAspect="1"/>
          </p:cNvPicPr>
          <p:nvPr>
            <p:custDataLst>
              <p:tags r:id="rId2"/>
            </p:custDataLst>
          </p:nvPr>
        </p:nvPicPr>
        <p:blipFill>
          <a:blip r:embed="rId3"/>
          <a:stretch>
            <a:fillRect/>
          </a:stretch>
        </p:blipFill>
        <p:spPr>
          <a:xfrm>
            <a:off x="5890895" y="445135"/>
            <a:ext cx="2899410" cy="4201795"/>
          </a:xfrm>
          <a:prstGeom prst="rect">
            <a:avLst/>
          </a:prstGeom>
        </p:spPr>
      </p:pic>
    </p:spTree>
  </p:cSld>
  <p:clrMapOvr>
    <a:masterClrMapping/>
  </p:clrMapOvr>
  <p:transition spd="slow">
    <p:wipe dir="d"/>
    <p:sndAc>
      <p:stSnd>
        <p:snd r:embed="rId4"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1265" name="Rectangle 2"/>
          <p:cNvSpPr>
            <a:spLocks noGrp="1" noRot="1"/>
          </p:cNvSpPr>
          <p:nvPr>
            <p:ph type="title"/>
          </p:nvPr>
        </p:nvSpPr>
        <p:spPr>
          <a:xfrm>
            <a:off x="1451240" y="0"/>
            <a:ext cx="6477000" cy="620448"/>
          </a:xfrm>
        </p:spPr>
        <p:txBody>
          <a:bodyPr vert="horz" wrap="square" lIns="76199" tIns="38099" rIns="76199" bIns="38099" anchor="ctr">
            <a:normAutofit fontScale="90000"/>
          </a:bodyPr>
          <a:p>
            <a:r>
              <a:rPr lang="zh-CN" altLang="en-US" sz="5000" b="1" dirty="0"/>
              <a:t>识记字音</a:t>
            </a:r>
            <a:endParaRPr lang="zh-CN" altLang="en-US" sz="5000" b="1" dirty="0"/>
          </a:p>
        </p:txBody>
      </p:sp>
      <p:sp>
        <p:nvSpPr>
          <p:cNvPr id="11266" name="Rectangle 3"/>
          <p:cNvSpPr>
            <a:spLocks noGrp="1" noRot="1"/>
          </p:cNvSpPr>
          <p:nvPr>
            <p:ph idx="1"/>
          </p:nvPr>
        </p:nvSpPr>
        <p:spPr>
          <a:xfrm>
            <a:off x="1195917" y="817563"/>
            <a:ext cx="7694083" cy="4242594"/>
          </a:xfrm>
        </p:spPr>
        <p:txBody>
          <a:bodyPr vert="horz" wrap="square" lIns="76199" tIns="38099" rIns="76199" bIns="38099" anchor="t">
            <a:normAutofit fontScale="70000"/>
          </a:bodyPr>
          <a:p>
            <a:r>
              <a:rPr lang="zh-CN" altLang="en-US" sz="3335" b="1" dirty="0"/>
              <a:t>混混</a:t>
            </a:r>
            <a:r>
              <a:rPr lang="zh-CN" altLang="en-US" sz="3335" b="1" dirty="0">
                <a:solidFill>
                  <a:schemeClr val="hlink"/>
                </a:solidFill>
              </a:rPr>
              <a:t>沌沌</a:t>
            </a:r>
            <a:r>
              <a:rPr lang="zh-CN" altLang="en-US" sz="3335" b="1" dirty="0"/>
              <a:t>（     ）  潭</a:t>
            </a:r>
            <a:r>
              <a:rPr lang="zh-CN" altLang="en-US" sz="3335" b="1" dirty="0">
                <a:solidFill>
                  <a:schemeClr val="hlink"/>
                </a:solidFill>
              </a:rPr>
              <a:t>柘</a:t>
            </a:r>
            <a:r>
              <a:rPr lang="zh-CN" altLang="en-US" sz="3335" b="1" dirty="0"/>
              <a:t>寺（     ）</a:t>
            </a:r>
            <a:endParaRPr lang="zh-CN" altLang="en-US" sz="3335" b="1" dirty="0"/>
          </a:p>
          <a:p>
            <a:r>
              <a:rPr lang="zh-CN" altLang="en-US" sz="3335" b="1" dirty="0">
                <a:solidFill>
                  <a:schemeClr val="hlink"/>
                </a:solidFill>
              </a:rPr>
              <a:t>槐</a:t>
            </a:r>
            <a:r>
              <a:rPr lang="zh-CN" altLang="en-US" sz="3335" b="1" dirty="0"/>
              <a:t>树（      ）  </a:t>
            </a:r>
            <a:r>
              <a:rPr lang="zh-CN" altLang="en-US" sz="3335" b="1" dirty="0">
                <a:solidFill>
                  <a:schemeClr val="hlink"/>
                </a:solidFill>
              </a:rPr>
              <a:t>扫帚</a:t>
            </a:r>
            <a:r>
              <a:rPr lang="zh-CN" altLang="en-US" sz="3335" b="1" dirty="0"/>
              <a:t>（              ）   </a:t>
            </a:r>
            <a:endParaRPr lang="zh-CN" altLang="en-US" sz="3335" b="1" dirty="0"/>
          </a:p>
          <a:p>
            <a:r>
              <a:rPr lang="zh-CN" altLang="en-US" sz="3335" b="1" dirty="0"/>
              <a:t>落</a:t>
            </a:r>
            <a:r>
              <a:rPr lang="zh-CN" altLang="en-US" sz="3335" b="1" dirty="0">
                <a:solidFill>
                  <a:schemeClr val="hlink"/>
                </a:solidFill>
              </a:rPr>
              <a:t>蕊</a:t>
            </a:r>
            <a:r>
              <a:rPr lang="zh-CN" altLang="en-US" sz="3335" b="1" dirty="0"/>
              <a:t>（      ）    一</a:t>
            </a:r>
            <a:r>
              <a:rPr lang="zh-CN" altLang="en-US" sz="3335" b="1" dirty="0">
                <a:solidFill>
                  <a:schemeClr val="hlink"/>
                </a:solidFill>
              </a:rPr>
              <a:t>椽</a:t>
            </a:r>
            <a:r>
              <a:rPr lang="zh-CN" altLang="en-US" sz="3335" b="1" dirty="0"/>
              <a:t>破屋（       ） </a:t>
            </a:r>
            <a:endParaRPr lang="zh-CN" altLang="en-US" sz="3335" b="1" dirty="0"/>
          </a:p>
          <a:p>
            <a:r>
              <a:rPr lang="zh-CN" altLang="en-US" sz="3335" b="1" dirty="0">
                <a:solidFill>
                  <a:schemeClr val="hlink"/>
                </a:solidFill>
              </a:rPr>
              <a:t>廿</a:t>
            </a:r>
            <a:r>
              <a:rPr lang="zh-CN" altLang="en-US" sz="3335" b="1" dirty="0"/>
              <a:t>四桥（     ）  </a:t>
            </a:r>
            <a:r>
              <a:rPr lang="zh-CN" altLang="en-US" sz="3335" b="1" dirty="0">
                <a:solidFill>
                  <a:schemeClr val="hlink"/>
                </a:solidFill>
              </a:rPr>
              <a:t>蟋蟀</a:t>
            </a:r>
            <a:r>
              <a:rPr lang="zh-CN" altLang="en-US" sz="3335" b="1" dirty="0"/>
              <a:t>（            ）  </a:t>
            </a:r>
            <a:endParaRPr lang="zh-CN" altLang="en-US" sz="3335" b="1" dirty="0"/>
          </a:p>
          <a:p>
            <a:r>
              <a:rPr lang="zh-CN" altLang="en-US" sz="3335" b="1" dirty="0">
                <a:solidFill>
                  <a:schemeClr val="hlink"/>
                </a:solidFill>
              </a:rPr>
              <a:t>嘶</a:t>
            </a:r>
            <a:r>
              <a:rPr lang="zh-CN" altLang="en-US" sz="3335" b="1" dirty="0"/>
              <a:t>叫（     ）      房</a:t>
            </a:r>
            <a:r>
              <a:rPr lang="zh-CN" altLang="en-US" sz="3335" b="1" dirty="0">
                <a:solidFill>
                  <a:schemeClr val="hlink"/>
                </a:solidFill>
              </a:rPr>
              <a:t>檩</a:t>
            </a:r>
            <a:r>
              <a:rPr lang="zh-CN" altLang="en-US" sz="3335" b="1" dirty="0"/>
              <a:t>（      ）</a:t>
            </a:r>
            <a:endParaRPr lang="zh-CN" altLang="en-US" sz="3335" b="1" dirty="0"/>
          </a:p>
          <a:p>
            <a:r>
              <a:rPr lang="zh-CN" altLang="en-US" sz="3335" b="1" dirty="0"/>
              <a:t>平平</a:t>
            </a:r>
            <a:r>
              <a:rPr lang="zh-CN" altLang="en-US" sz="3335" b="1" dirty="0">
                <a:solidFill>
                  <a:schemeClr val="hlink"/>
                </a:solidFill>
              </a:rPr>
              <a:t>仄仄</a:t>
            </a:r>
            <a:r>
              <a:rPr lang="zh-CN" altLang="en-US" sz="3335" b="1" dirty="0"/>
              <a:t>（     ）  普</a:t>
            </a:r>
            <a:r>
              <a:rPr lang="zh-CN" altLang="en-US" sz="3335" b="1" dirty="0">
                <a:solidFill>
                  <a:schemeClr val="hlink"/>
                </a:solidFill>
              </a:rPr>
              <a:t>陀</a:t>
            </a:r>
            <a:r>
              <a:rPr lang="zh-CN" altLang="en-US" sz="3335" b="1" dirty="0"/>
              <a:t>寺（     ）  </a:t>
            </a:r>
            <a:endParaRPr lang="zh-CN" altLang="en-US" sz="3335" b="1" dirty="0"/>
          </a:p>
          <a:p>
            <a:r>
              <a:rPr lang="zh-CN" altLang="en-US" sz="3335" b="1" dirty="0">
                <a:solidFill>
                  <a:schemeClr val="hlink"/>
                </a:solidFill>
              </a:rPr>
              <a:t>譬</a:t>
            </a:r>
            <a:r>
              <a:rPr lang="zh-CN" altLang="en-US" sz="3335" b="1" dirty="0"/>
              <a:t>如（      ）</a:t>
            </a:r>
            <a:r>
              <a:rPr lang="zh-CN" altLang="en-US" sz="3335" b="1" dirty="0">
                <a:solidFill>
                  <a:schemeClr val="hlink"/>
                </a:solidFill>
              </a:rPr>
              <a:t>颓</a:t>
            </a:r>
            <a:r>
              <a:rPr lang="zh-CN" altLang="en-US" sz="3335" b="1" dirty="0"/>
              <a:t>废（     ）</a:t>
            </a:r>
            <a:r>
              <a:rPr lang="zh-CN" altLang="en-US" sz="3335" b="1" dirty="0">
                <a:solidFill>
                  <a:schemeClr val="hlink"/>
                </a:solidFill>
              </a:rPr>
              <a:t>鲈</a:t>
            </a:r>
            <a:r>
              <a:rPr lang="zh-CN" altLang="en-US" sz="3335" b="1" dirty="0"/>
              <a:t>鱼（ 　）</a:t>
            </a:r>
            <a:endParaRPr lang="zh-CN" altLang="en-US" sz="3335" b="1" dirty="0"/>
          </a:p>
        </p:txBody>
      </p:sp>
      <p:sp>
        <p:nvSpPr>
          <p:cNvPr id="17412" name="Text Box 4"/>
          <p:cNvSpPr txBox="1"/>
          <p:nvPr/>
        </p:nvSpPr>
        <p:spPr>
          <a:xfrm>
            <a:off x="2832100" y="825500"/>
            <a:ext cx="1260740"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dùn</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13" name="Text Box 5"/>
          <p:cNvSpPr txBox="1"/>
          <p:nvPr/>
        </p:nvSpPr>
        <p:spPr>
          <a:xfrm>
            <a:off x="5057140" y="817880"/>
            <a:ext cx="779198"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zhè</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14" name="Text Box 6"/>
          <p:cNvSpPr txBox="1"/>
          <p:nvPr/>
        </p:nvSpPr>
        <p:spPr>
          <a:xfrm>
            <a:off x="2195883" y="1479074"/>
            <a:ext cx="1260739"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huái</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15" name="Text Box 7"/>
          <p:cNvSpPr txBox="1"/>
          <p:nvPr/>
        </p:nvSpPr>
        <p:spPr>
          <a:xfrm>
            <a:off x="4186767" y="1479074"/>
            <a:ext cx="2520157" cy="553085"/>
          </a:xfrm>
          <a:prstGeom prst="rect">
            <a:avLst/>
          </a:prstGeom>
          <a:noFill/>
          <a:ln w="9525">
            <a:noFill/>
          </a:ln>
        </p:spPr>
        <p:txBody>
          <a:bodyPr anchor="t">
            <a:spAutoFit/>
          </a:bodyPr>
          <a:p>
            <a:pPr>
              <a:spcBef>
                <a:spcPct val="50000"/>
              </a:spcBef>
            </a:pPr>
            <a:r>
              <a:rPr lang="en-US" altLang="zh-CN" sz="3000" dirty="0">
                <a:solidFill>
                  <a:srgbClr val="FF0000"/>
                </a:solidFill>
                <a:latin typeface="Times New Roman" panose="02020603050405020304" pitchFamily="18" charset="0"/>
                <a:ea typeface="宋体" panose="02010600030101010101" pitchFamily="2" charset="-122"/>
              </a:rPr>
              <a:t>sào zhou</a:t>
            </a:r>
            <a:endParaRPr lang="en-US" altLang="zh-CN" sz="3000" dirty="0">
              <a:solidFill>
                <a:srgbClr val="FF0000"/>
              </a:solidFill>
              <a:latin typeface="Times New Roman" panose="02020603050405020304" pitchFamily="18" charset="0"/>
              <a:ea typeface="宋体" panose="02010600030101010101" pitchFamily="2" charset="-122"/>
            </a:endParaRPr>
          </a:p>
        </p:txBody>
      </p:sp>
      <p:sp>
        <p:nvSpPr>
          <p:cNvPr id="17416" name="Text Box 8"/>
          <p:cNvSpPr txBox="1"/>
          <p:nvPr/>
        </p:nvSpPr>
        <p:spPr>
          <a:xfrm>
            <a:off x="2399559" y="2064914"/>
            <a:ext cx="1260740"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ruǐ</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17" name="Text Box 9"/>
          <p:cNvSpPr txBox="1"/>
          <p:nvPr/>
        </p:nvSpPr>
        <p:spPr>
          <a:xfrm>
            <a:off x="5057140" y="2032000"/>
            <a:ext cx="1260740"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chuán</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18" name="Text Box 10"/>
          <p:cNvSpPr txBox="1"/>
          <p:nvPr/>
        </p:nvSpPr>
        <p:spPr>
          <a:xfrm>
            <a:off x="2474754" y="2618053"/>
            <a:ext cx="1260739"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niàn</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19" name="Text Box 11"/>
          <p:cNvSpPr txBox="1"/>
          <p:nvPr/>
        </p:nvSpPr>
        <p:spPr>
          <a:xfrm>
            <a:off x="4517073" y="2662503"/>
            <a:ext cx="2340240"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xī shuài</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20" name="Text Box 12"/>
          <p:cNvSpPr txBox="1"/>
          <p:nvPr/>
        </p:nvSpPr>
        <p:spPr>
          <a:xfrm>
            <a:off x="2195566" y="3238288"/>
            <a:ext cx="1260739"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sī</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21" name="Text Box 13"/>
          <p:cNvSpPr txBox="1"/>
          <p:nvPr/>
        </p:nvSpPr>
        <p:spPr>
          <a:xfrm>
            <a:off x="4517390" y="3238500"/>
            <a:ext cx="1260740"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lǐn</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22" name="Text Box 14"/>
          <p:cNvSpPr txBox="1"/>
          <p:nvPr/>
        </p:nvSpPr>
        <p:spPr>
          <a:xfrm>
            <a:off x="2925763" y="3791268"/>
            <a:ext cx="1260740"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zè</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23" name="Text Box 15"/>
          <p:cNvSpPr txBox="1"/>
          <p:nvPr/>
        </p:nvSpPr>
        <p:spPr>
          <a:xfrm>
            <a:off x="5057140" y="3681095"/>
            <a:ext cx="1260740"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tuó</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24" name="Text Box 16"/>
          <p:cNvSpPr txBox="1"/>
          <p:nvPr/>
        </p:nvSpPr>
        <p:spPr>
          <a:xfrm>
            <a:off x="2308490" y="4344829"/>
            <a:ext cx="1260739"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pì</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25" name="Text Box 17"/>
          <p:cNvSpPr txBox="1"/>
          <p:nvPr/>
        </p:nvSpPr>
        <p:spPr>
          <a:xfrm>
            <a:off x="4092734" y="4344723"/>
            <a:ext cx="1260739"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tuí</a:t>
            </a:r>
            <a:endParaRPr lang="en-US" altLang="zh-CN" sz="3000" dirty="0">
              <a:solidFill>
                <a:srgbClr val="FF0000"/>
              </a:solidFill>
              <a:latin typeface="宋体" panose="02010600030101010101" pitchFamily="2" charset="-122"/>
              <a:ea typeface="宋体" panose="02010600030101010101" pitchFamily="2" charset="-122"/>
            </a:endParaRPr>
          </a:p>
        </p:txBody>
      </p:sp>
      <p:sp>
        <p:nvSpPr>
          <p:cNvPr id="17426" name="Text Box 18"/>
          <p:cNvSpPr txBox="1"/>
          <p:nvPr/>
        </p:nvSpPr>
        <p:spPr>
          <a:xfrm>
            <a:off x="5836073" y="4398063"/>
            <a:ext cx="1260740" cy="553085"/>
          </a:xfrm>
          <a:prstGeom prst="rect">
            <a:avLst/>
          </a:prstGeom>
          <a:noFill/>
          <a:ln w="9525">
            <a:noFill/>
          </a:ln>
        </p:spPr>
        <p:txBody>
          <a:bodyPr anchor="t">
            <a:spAutoFit/>
          </a:bodyPr>
          <a:p>
            <a:pPr>
              <a:spcBef>
                <a:spcPct val="50000"/>
              </a:spcBef>
            </a:pPr>
            <a:r>
              <a:rPr lang="en-US" altLang="zh-CN" sz="3000" dirty="0">
                <a:solidFill>
                  <a:srgbClr val="FF0000"/>
                </a:solidFill>
                <a:latin typeface="宋体" panose="02010600030101010101" pitchFamily="2" charset="-122"/>
                <a:ea typeface="宋体" panose="02010600030101010101" pitchFamily="2" charset="-122"/>
              </a:rPr>
              <a:t>lú</a:t>
            </a:r>
            <a:endParaRPr lang="zh-CN" altLang="en-US" sz="3000" dirty="0">
              <a:latin typeface="宋体" panose="02010600030101010101" pitchFamily="2" charset="-122"/>
              <a:ea typeface="宋体" panose="02010600030101010101" pitchFamily="2" charset="-122"/>
            </a:endParaRPr>
          </a:p>
        </p:txBody>
      </p:sp>
    </p:spTree>
  </p:cSld>
  <p:clrMapOvr>
    <a:masterClrMapping/>
  </p:clrMapOvr>
  <p:transition spd="slow">
    <p:wipe dir="d"/>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2">
                                            <p:txEl>
                                              <p:charRg st="0" end="4"/>
                                            </p:txEl>
                                          </p:spTgt>
                                        </p:tgtEl>
                                        <p:attrNameLst>
                                          <p:attrName>style.visibility</p:attrName>
                                        </p:attrNameLst>
                                      </p:cBhvr>
                                      <p:to>
                                        <p:strVal val="visible"/>
                                      </p:to>
                                    </p:set>
                                    <p:animEffect transition="in" filter="blinds(horizontal)">
                                      <p:cBhvr>
                                        <p:cTn id="7" dur="500"/>
                                        <p:tgtEl>
                                          <p:spTgt spid="17412">
                                            <p:txEl>
                                              <p:charRg st="0"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413">
                                            <p:txEl>
                                              <p:charRg st="0" end="4"/>
                                            </p:txEl>
                                          </p:spTgt>
                                        </p:tgtEl>
                                        <p:attrNameLst>
                                          <p:attrName>style.visibility</p:attrName>
                                        </p:attrNameLst>
                                      </p:cBhvr>
                                      <p:to>
                                        <p:strVal val="visible"/>
                                      </p:to>
                                    </p:set>
                                    <p:animEffect transition="in" filter="blinds(horizontal)">
                                      <p:cBhvr>
                                        <p:cTn id="12" dur="500"/>
                                        <p:tgtEl>
                                          <p:spTgt spid="17413">
                                            <p:txEl>
                                              <p:charRg st="0"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414">
                                            <p:txEl>
                                              <p:charRg st="0" end="5"/>
                                            </p:txEl>
                                          </p:spTgt>
                                        </p:tgtEl>
                                        <p:attrNameLst>
                                          <p:attrName>style.visibility</p:attrName>
                                        </p:attrNameLst>
                                      </p:cBhvr>
                                      <p:to>
                                        <p:strVal val="visible"/>
                                      </p:to>
                                    </p:set>
                                    <p:animEffect transition="in" filter="blinds(horizontal)">
                                      <p:cBhvr>
                                        <p:cTn id="17" dur="500"/>
                                        <p:tgtEl>
                                          <p:spTgt spid="17414">
                                            <p:txEl>
                                              <p:charRg st="0"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7415">
                                            <p:txEl>
                                              <p:charRg st="0" end="9"/>
                                            </p:txEl>
                                          </p:spTgt>
                                        </p:tgtEl>
                                        <p:attrNameLst>
                                          <p:attrName>style.visibility</p:attrName>
                                        </p:attrNameLst>
                                      </p:cBhvr>
                                      <p:to>
                                        <p:strVal val="visible"/>
                                      </p:to>
                                    </p:set>
                                    <p:animEffect transition="in" filter="blinds(horizontal)">
                                      <p:cBhvr>
                                        <p:cTn id="22" dur="500"/>
                                        <p:tgtEl>
                                          <p:spTgt spid="17415">
                                            <p:txEl>
                                              <p:charRg st="0"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7416">
                                            <p:txEl>
                                              <p:charRg st="0" end="4"/>
                                            </p:txEl>
                                          </p:spTgt>
                                        </p:tgtEl>
                                        <p:attrNameLst>
                                          <p:attrName>style.visibility</p:attrName>
                                        </p:attrNameLst>
                                      </p:cBhvr>
                                      <p:to>
                                        <p:strVal val="visible"/>
                                      </p:to>
                                    </p:set>
                                    <p:animEffect transition="in" filter="blinds(horizontal)">
                                      <p:cBhvr>
                                        <p:cTn id="27" dur="500"/>
                                        <p:tgtEl>
                                          <p:spTgt spid="17416">
                                            <p:txEl>
                                              <p:charRg st="0"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7417">
                                            <p:txEl>
                                              <p:charRg st="0" end="6"/>
                                            </p:txEl>
                                          </p:spTgt>
                                        </p:tgtEl>
                                        <p:attrNameLst>
                                          <p:attrName>style.visibility</p:attrName>
                                        </p:attrNameLst>
                                      </p:cBhvr>
                                      <p:to>
                                        <p:strVal val="visible"/>
                                      </p:to>
                                    </p:set>
                                    <p:animEffect transition="in" filter="blinds(horizontal)">
                                      <p:cBhvr>
                                        <p:cTn id="32" dur="500"/>
                                        <p:tgtEl>
                                          <p:spTgt spid="17417">
                                            <p:txEl>
                                              <p:charRg st="0"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7418">
                                            <p:txEl>
                                              <p:charRg st="0" end="5"/>
                                            </p:txEl>
                                          </p:spTgt>
                                        </p:tgtEl>
                                        <p:attrNameLst>
                                          <p:attrName>style.visibility</p:attrName>
                                        </p:attrNameLst>
                                      </p:cBhvr>
                                      <p:to>
                                        <p:strVal val="visible"/>
                                      </p:to>
                                    </p:set>
                                    <p:animEffect transition="in" filter="blinds(horizontal)">
                                      <p:cBhvr>
                                        <p:cTn id="37" dur="500"/>
                                        <p:tgtEl>
                                          <p:spTgt spid="17418">
                                            <p:txEl>
                                              <p:charRg st="0"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7419">
                                            <p:txEl>
                                              <p:charRg st="0" end="9"/>
                                            </p:txEl>
                                          </p:spTgt>
                                        </p:tgtEl>
                                        <p:attrNameLst>
                                          <p:attrName>style.visibility</p:attrName>
                                        </p:attrNameLst>
                                      </p:cBhvr>
                                      <p:to>
                                        <p:strVal val="visible"/>
                                      </p:to>
                                    </p:set>
                                    <p:animEffect transition="in" filter="blinds(horizontal)">
                                      <p:cBhvr>
                                        <p:cTn id="42" dur="500"/>
                                        <p:tgtEl>
                                          <p:spTgt spid="17419">
                                            <p:txEl>
                                              <p:charRg st="0"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7420">
                                            <p:txEl>
                                              <p:charRg st="0" end="3"/>
                                            </p:txEl>
                                          </p:spTgt>
                                        </p:tgtEl>
                                        <p:attrNameLst>
                                          <p:attrName>style.visibility</p:attrName>
                                        </p:attrNameLst>
                                      </p:cBhvr>
                                      <p:to>
                                        <p:strVal val="visible"/>
                                      </p:to>
                                    </p:set>
                                    <p:animEffect transition="in" filter="blinds(horizontal)">
                                      <p:cBhvr>
                                        <p:cTn id="47" dur="500"/>
                                        <p:tgtEl>
                                          <p:spTgt spid="17420">
                                            <p:txEl>
                                              <p:charRg st="0"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7421">
                                            <p:txEl>
                                              <p:charRg st="0" end="4"/>
                                            </p:txEl>
                                          </p:spTgt>
                                        </p:tgtEl>
                                        <p:attrNameLst>
                                          <p:attrName>style.visibility</p:attrName>
                                        </p:attrNameLst>
                                      </p:cBhvr>
                                      <p:to>
                                        <p:strVal val="visible"/>
                                      </p:to>
                                    </p:set>
                                    <p:animEffect transition="in" filter="blinds(horizontal)">
                                      <p:cBhvr>
                                        <p:cTn id="52" dur="500"/>
                                        <p:tgtEl>
                                          <p:spTgt spid="17421">
                                            <p:txEl>
                                              <p:charRg st="0"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7422">
                                            <p:txEl>
                                              <p:charRg st="0" end="3"/>
                                            </p:txEl>
                                          </p:spTgt>
                                        </p:tgtEl>
                                        <p:attrNameLst>
                                          <p:attrName>style.visibility</p:attrName>
                                        </p:attrNameLst>
                                      </p:cBhvr>
                                      <p:to>
                                        <p:strVal val="visible"/>
                                      </p:to>
                                    </p:set>
                                    <p:animEffect transition="in" filter="blinds(horizontal)">
                                      <p:cBhvr>
                                        <p:cTn id="57" dur="500"/>
                                        <p:tgtEl>
                                          <p:spTgt spid="17422">
                                            <p:txEl>
                                              <p:charRg st="0"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7423">
                                            <p:txEl>
                                              <p:charRg st="0" end="4"/>
                                            </p:txEl>
                                          </p:spTgt>
                                        </p:tgtEl>
                                        <p:attrNameLst>
                                          <p:attrName>style.visibility</p:attrName>
                                        </p:attrNameLst>
                                      </p:cBhvr>
                                      <p:to>
                                        <p:strVal val="visible"/>
                                      </p:to>
                                    </p:set>
                                    <p:animEffect transition="in" filter="blinds(horizontal)">
                                      <p:cBhvr>
                                        <p:cTn id="62" dur="500"/>
                                        <p:tgtEl>
                                          <p:spTgt spid="17423">
                                            <p:txEl>
                                              <p:charRg st="0"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7424">
                                            <p:txEl>
                                              <p:charRg st="0" end="3"/>
                                            </p:txEl>
                                          </p:spTgt>
                                        </p:tgtEl>
                                        <p:attrNameLst>
                                          <p:attrName>style.visibility</p:attrName>
                                        </p:attrNameLst>
                                      </p:cBhvr>
                                      <p:to>
                                        <p:strVal val="visible"/>
                                      </p:to>
                                    </p:set>
                                    <p:animEffect transition="in" filter="blinds(horizontal)">
                                      <p:cBhvr>
                                        <p:cTn id="67" dur="500"/>
                                        <p:tgtEl>
                                          <p:spTgt spid="17424">
                                            <p:txEl>
                                              <p:charRg st="0" end="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7425">
                                            <p:txEl>
                                              <p:charRg st="0" end="4"/>
                                            </p:txEl>
                                          </p:spTgt>
                                        </p:tgtEl>
                                        <p:attrNameLst>
                                          <p:attrName>style.visibility</p:attrName>
                                        </p:attrNameLst>
                                      </p:cBhvr>
                                      <p:to>
                                        <p:strVal val="visible"/>
                                      </p:to>
                                    </p:set>
                                    <p:animEffect transition="in" filter="blinds(horizontal)">
                                      <p:cBhvr>
                                        <p:cTn id="72" dur="500"/>
                                        <p:tgtEl>
                                          <p:spTgt spid="17425">
                                            <p:txEl>
                                              <p:charRg st="0" end="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7426">
                                            <p:txEl>
                                              <p:charRg st="0" end="3"/>
                                            </p:txEl>
                                          </p:spTgt>
                                        </p:tgtEl>
                                        <p:attrNameLst>
                                          <p:attrName>style.visibility</p:attrName>
                                        </p:attrNameLst>
                                      </p:cBhvr>
                                      <p:to>
                                        <p:strVal val="visible"/>
                                      </p:to>
                                    </p:set>
                                    <p:animEffect transition="in" filter="blinds(horizontal)">
                                      <p:cBhvr>
                                        <p:cTn id="77" dur="500"/>
                                        <p:tgtEl>
                                          <p:spTgt spid="17426">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7042" name="Text Box 2"/>
          <p:cNvSpPr txBox="1"/>
          <p:nvPr/>
        </p:nvSpPr>
        <p:spPr>
          <a:xfrm>
            <a:off x="4992688" y="2436813"/>
            <a:ext cx="3540125" cy="1706880"/>
          </a:xfrm>
          <a:prstGeom prst="rect">
            <a:avLst/>
          </a:prstGeom>
          <a:noFill/>
          <a:ln w="9525">
            <a:noFill/>
          </a:ln>
        </p:spPr>
        <p:txBody>
          <a:bodyPr anchor="t">
            <a:spAutoFit/>
          </a:bodyPr>
          <a:p>
            <a:pPr>
              <a:spcBef>
                <a:spcPct val="50000"/>
              </a:spcBef>
            </a:pPr>
            <a:r>
              <a:rPr lang="zh-CN" altLang="en-US" sz="4500" dirty="0">
                <a:solidFill>
                  <a:schemeClr val="accent2"/>
                </a:solidFill>
                <a:latin typeface="Times New Roman" panose="02020603050405020304" pitchFamily="18" charset="0"/>
                <a:ea typeface="华文新魏" pitchFamily="2" charset="-122"/>
              </a:rPr>
              <a:t>关键词语：</a:t>
            </a:r>
            <a:endParaRPr lang="zh-CN" altLang="en-US" sz="4500" dirty="0">
              <a:solidFill>
                <a:schemeClr val="accent2"/>
              </a:solidFill>
              <a:latin typeface="Times New Roman" panose="02020603050405020304" pitchFamily="18" charset="0"/>
              <a:ea typeface="华文新魏" pitchFamily="2" charset="-122"/>
            </a:endParaRPr>
          </a:p>
          <a:p>
            <a:pPr>
              <a:spcBef>
                <a:spcPct val="50000"/>
              </a:spcBef>
            </a:pPr>
            <a:r>
              <a:rPr lang="zh-CN" altLang="en-US" sz="4000" dirty="0">
                <a:solidFill>
                  <a:srgbClr val="FF0000"/>
                </a:solidFill>
                <a:latin typeface="Times New Roman" panose="02020603050405020304" pitchFamily="18" charset="0"/>
                <a:ea typeface="华文新魏" pitchFamily="2" charset="-122"/>
              </a:rPr>
              <a:t>清、静、悲凉</a:t>
            </a:r>
            <a:endParaRPr lang="zh-CN" altLang="en-US" sz="4000" dirty="0">
              <a:solidFill>
                <a:srgbClr val="FF0000"/>
              </a:solidFill>
              <a:latin typeface="Times New Roman" panose="02020603050405020304" pitchFamily="18" charset="0"/>
              <a:ea typeface="华文新魏" pitchFamily="2" charset="-122"/>
            </a:endParaRPr>
          </a:p>
        </p:txBody>
      </p:sp>
      <p:pic>
        <p:nvPicPr>
          <p:cNvPr id="12290" name="Picture 3" descr="SF134"/>
          <p:cNvPicPr>
            <a:picLocks noChangeAspect="1"/>
          </p:cNvPicPr>
          <p:nvPr/>
        </p:nvPicPr>
        <p:blipFill>
          <a:blip r:embed="rId2"/>
          <a:stretch>
            <a:fillRect/>
          </a:stretch>
        </p:blipFill>
        <p:spPr>
          <a:xfrm>
            <a:off x="762000" y="2632604"/>
            <a:ext cx="4110303" cy="3082396"/>
          </a:xfrm>
          <a:prstGeom prst="rect">
            <a:avLst/>
          </a:prstGeom>
          <a:noFill/>
          <a:ln w="9525">
            <a:noFill/>
          </a:ln>
        </p:spPr>
      </p:pic>
      <p:sp>
        <p:nvSpPr>
          <p:cNvPr id="87044" name="Text Box 4"/>
          <p:cNvSpPr txBox="1"/>
          <p:nvPr/>
        </p:nvSpPr>
        <p:spPr>
          <a:xfrm>
            <a:off x="1031875" y="216958"/>
            <a:ext cx="7080250" cy="2194560"/>
          </a:xfrm>
          <a:prstGeom prst="rect">
            <a:avLst/>
          </a:prstGeom>
          <a:noFill/>
          <a:ln w="9525">
            <a:noFill/>
          </a:ln>
        </p:spPr>
        <p:txBody>
          <a:bodyPr anchor="t">
            <a:spAutoFit/>
          </a:bodyPr>
          <a:p>
            <a:pPr>
              <a:spcBef>
                <a:spcPct val="50000"/>
              </a:spcBef>
            </a:pPr>
            <a:r>
              <a:rPr lang="zh-CN" altLang="en-US" sz="3665" dirty="0">
                <a:solidFill>
                  <a:srgbClr val="FF0000"/>
                </a:solidFill>
                <a:latin typeface="华文行楷" pitchFamily="2" charset="-122"/>
                <a:ea typeface="华文行楷" pitchFamily="2" charset="-122"/>
              </a:rPr>
              <a:t>思考题：</a:t>
            </a:r>
            <a:endParaRPr lang="zh-CN" altLang="en-US" sz="3665" dirty="0">
              <a:solidFill>
                <a:srgbClr val="FF0000"/>
              </a:solidFill>
              <a:latin typeface="华文行楷" pitchFamily="2" charset="-122"/>
              <a:ea typeface="华文行楷" pitchFamily="2" charset="-122"/>
            </a:endParaRPr>
          </a:p>
          <a:p>
            <a:pPr>
              <a:spcBef>
                <a:spcPct val="50000"/>
              </a:spcBef>
            </a:pPr>
            <a:r>
              <a:rPr lang="zh-CN" altLang="en-US" sz="4000" dirty="0">
                <a:solidFill>
                  <a:srgbClr val="0000FF"/>
                </a:solidFill>
                <a:latin typeface="华文行楷" pitchFamily="2" charset="-122"/>
                <a:ea typeface="华文行楷" pitchFamily="2" charset="-122"/>
              </a:rPr>
              <a:t>故都的秋是怎样的</a:t>
            </a:r>
            <a:r>
              <a:rPr lang="en-US" altLang="zh-CN" sz="4000" dirty="0">
                <a:solidFill>
                  <a:srgbClr val="0000FF"/>
                </a:solidFill>
                <a:latin typeface="华文行楷" pitchFamily="2" charset="-122"/>
                <a:ea typeface="华文行楷" pitchFamily="2" charset="-122"/>
              </a:rPr>
              <a:t>? </a:t>
            </a:r>
            <a:r>
              <a:rPr lang="zh-CN" altLang="en-US" sz="4000" dirty="0">
                <a:solidFill>
                  <a:srgbClr val="0000FF"/>
                </a:solidFill>
                <a:latin typeface="华文行楷" pitchFamily="2" charset="-122"/>
                <a:ea typeface="华文行楷" pitchFamily="2" charset="-122"/>
              </a:rPr>
              <a:t>请找出总体概括故都秋天的特点的词语。</a:t>
            </a:r>
            <a:endParaRPr lang="zh-CN" altLang="en-US" sz="3000" dirty="0">
              <a:latin typeface="华文行楷" pitchFamily="2" charset="-122"/>
              <a:ea typeface="华文行楷" pitchFamily="2" charset="-122"/>
            </a:endParaRPr>
          </a:p>
        </p:txBody>
      </p:sp>
      <p:sp>
        <p:nvSpPr>
          <p:cNvPr id="87045" name="Text Box 5"/>
          <p:cNvSpPr txBox="1"/>
          <p:nvPr/>
        </p:nvSpPr>
        <p:spPr>
          <a:xfrm>
            <a:off x="6012657" y="4537604"/>
            <a:ext cx="1199886" cy="706755"/>
          </a:xfrm>
          <a:prstGeom prst="rect">
            <a:avLst/>
          </a:prstGeom>
          <a:solidFill>
            <a:srgbClr val="FFFF00"/>
          </a:solidFill>
          <a:ln w="9525">
            <a:noFill/>
          </a:ln>
        </p:spPr>
        <p:txBody>
          <a:bodyPr anchor="t">
            <a:spAutoFit/>
            <a:scene3d>
              <a:camera prst="orthographicFront"/>
              <a:lightRig rig="threePt" dir="t"/>
            </a:scene3d>
          </a:bodyPr>
          <a:p>
            <a:pPr>
              <a:spcBef>
                <a:spcPct val="50000"/>
              </a:spcBef>
            </a:pPr>
            <a:r>
              <a:rPr lang="zh-CN" altLang="en-US" sz="4000" noProof="1" dirty="0">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cs"/>
              </a:rPr>
              <a:t>文眼</a:t>
            </a:r>
            <a:endParaRPr lang="zh-CN" altLang="en-US" sz="4000" noProof="1" dirty="0">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spTree>
  </p:cSld>
  <p:clrMapOvr>
    <a:masterClrMapping/>
  </p:clrMapOvr>
  <p:transition spd="slow">
    <p:wipe dir="d"/>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7044"/>
                                        </p:tgtEl>
                                        <p:attrNameLst>
                                          <p:attrName>style.visibility</p:attrName>
                                        </p:attrNameLst>
                                      </p:cBhvr>
                                      <p:to>
                                        <p:strVal val="visible"/>
                                      </p:to>
                                    </p:set>
                                    <p:animEffect transition="in" filter="blinds(horizontal)">
                                      <p:cBhvr>
                                        <p:cTn id="7" dur="500"/>
                                        <p:tgtEl>
                                          <p:spTgt spid="8704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7042"/>
                                        </p:tgtEl>
                                        <p:attrNameLst>
                                          <p:attrName>style.visibility</p:attrName>
                                        </p:attrNameLst>
                                      </p:cBhvr>
                                      <p:to>
                                        <p:strVal val="visible"/>
                                      </p:to>
                                    </p:set>
                                    <p:animEffect transition="in" filter="blinds(horizontal)">
                                      <p:cBhvr>
                                        <p:cTn id="12" dur="500"/>
                                        <p:tgtEl>
                                          <p:spTgt spid="87042"/>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87045"/>
                                        </p:tgtEl>
                                        <p:attrNameLst>
                                          <p:attrName>style.visibility</p:attrName>
                                        </p:attrNameLst>
                                      </p:cBhvr>
                                      <p:to>
                                        <p:strVal val="visible"/>
                                      </p:to>
                                    </p:set>
                                    <p:animEffect transition="in" filter="wipe(down)">
                                      <p:cBhvr>
                                        <p:cTn id="17" dur="580">
                                          <p:stCondLst>
                                            <p:cond delay="0"/>
                                          </p:stCondLst>
                                        </p:cTn>
                                        <p:tgtEl>
                                          <p:spTgt spid="87045"/>
                                        </p:tgtEl>
                                      </p:cBhvr>
                                    </p:animEffect>
                                    <p:anim calcmode="lin" valueType="num">
                                      <p:cBhvr>
                                        <p:cTn id="18" dur="1822" tmFilter="0,0; 0.14,0.36; 0.43,0.73; 0.71,0.91; 1.0,1.0">
                                          <p:stCondLst>
                                            <p:cond delay="0"/>
                                          </p:stCondLst>
                                        </p:cTn>
                                        <p:tgtEl>
                                          <p:spTgt spid="87045"/>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87045"/>
                                        </p:tgtEl>
                                        <p:attrNameLst>
                                          <p:attrName>ppt_y</p:attrName>
                                        </p:attrNameLst>
                                      </p:cBhvr>
                                      <p:tavLst>
                                        <p:tav tm="0" fmla="#ppt_y-sin(pi*$)/3">
                                          <p:val>
                                            <p:fltVal val="0.500000"/>
                                          </p:val>
                                        </p:tav>
                                        <p:tav tm="100000">
                                          <p:val>
                                            <p:fltVal val="1.000000"/>
                                          </p:val>
                                        </p:tav>
                                      </p:tavLst>
                                    </p:anim>
                                    <p:anim calcmode="lin" valueType="num">
                                      <p:cBhvr>
                                        <p:cTn id="20" dur="664" tmFilter="0, 0; 0.125,0.2665; 0.25,0.4; 0.375,0.465; 0.5,0.5;  0.625,0.535; 0.75,0.6; 0.875,0.7335; 1,1">
                                          <p:stCondLst>
                                            <p:cond delay="664"/>
                                          </p:stCondLst>
                                        </p:cTn>
                                        <p:tgtEl>
                                          <p:spTgt spid="87045"/>
                                        </p:tgtEl>
                                        <p:attrNameLst>
                                          <p:attrName>ppt_y</p:attrName>
                                        </p:attrNameLst>
                                      </p:cBhvr>
                                      <p:tavLst>
                                        <p:tav tm="0" fmla="#ppt_y-sin(pi*$)/9">
                                          <p:val>
                                            <p:fltVal val="0.000000"/>
                                          </p:val>
                                        </p:tav>
                                        <p:tav tm="100000">
                                          <p:val>
                                            <p:fltVal val="1.000000"/>
                                          </p:val>
                                        </p:tav>
                                      </p:tavLst>
                                    </p:anim>
                                    <p:anim calcmode="lin" valueType="num">
                                      <p:cBhvr>
                                        <p:cTn id="21" dur="332" tmFilter="0, 0; 0.125,0.2665; 0.25,0.4; 0.375,0.465; 0.5,0.5;  0.625,0.535; 0.75,0.6; 0.875,0.7335; 1,1">
                                          <p:stCondLst>
                                            <p:cond delay="1324"/>
                                          </p:stCondLst>
                                        </p:cTn>
                                        <p:tgtEl>
                                          <p:spTgt spid="87045"/>
                                        </p:tgtEl>
                                        <p:attrNameLst>
                                          <p:attrName>ppt_y</p:attrName>
                                        </p:attrNameLst>
                                      </p:cBhvr>
                                      <p:tavLst>
                                        <p:tav tm="0" fmla="#ppt_y-sin(pi*$)/27">
                                          <p:val>
                                            <p:fltVal val="0.000000"/>
                                          </p:val>
                                        </p:tav>
                                        <p:tav tm="100000">
                                          <p:val>
                                            <p:fltVal val="1.000000"/>
                                          </p:val>
                                        </p:tav>
                                      </p:tavLst>
                                    </p:anim>
                                    <p:anim calcmode="lin" valueType="num">
                                      <p:cBhvr>
                                        <p:cTn id="22" dur="164" tmFilter="0, 0; 0.125,0.2665; 0.25,0.4; 0.375,0.465; 0.5,0.5;  0.625,0.535; 0.75,0.6; 0.875,0.7335; 1,1">
                                          <p:stCondLst>
                                            <p:cond delay="1656"/>
                                          </p:stCondLst>
                                        </p:cTn>
                                        <p:tgtEl>
                                          <p:spTgt spid="87045"/>
                                        </p:tgtEl>
                                        <p:attrNameLst>
                                          <p:attrName>ppt_y</p:attrName>
                                        </p:attrNameLst>
                                      </p:cBhvr>
                                      <p:tavLst>
                                        <p:tav tm="0" fmla="#ppt_y-sin(pi*$)/81">
                                          <p:val>
                                            <p:fltVal val="0.000000"/>
                                          </p:val>
                                        </p:tav>
                                        <p:tav tm="100000">
                                          <p:val>
                                            <p:fltVal val="1.000000"/>
                                          </p:val>
                                        </p:tav>
                                      </p:tavLst>
                                    </p:anim>
                                    <p:animScale>
                                      <p:cBhvr>
                                        <p:cTn id="23" dur="26">
                                          <p:stCondLst>
                                            <p:cond delay="650"/>
                                          </p:stCondLst>
                                        </p:cTn>
                                        <p:tgtEl>
                                          <p:spTgt spid="87045"/>
                                        </p:tgtEl>
                                      </p:cBhvr>
                                      <p:to x="100000" y="60000"/>
                                    </p:animScale>
                                    <p:animScale>
                                      <p:cBhvr>
                                        <p:cTn id="24" dur="166" decel="50000">
                                          <p:stCondLst>
                                            <p:cond delay="676"/>
                                          </p:stCondLst>
                                        </p:cTn>
                                        <p:tgtEl>
                                          <p:spTgt spid="87045"/>
                                        </p:tgtEl>
                                      </p:cBhvr>
                                      <p:to x="100000" y="100000"/>
                                    </p:animScale>
                                    <p:animScale>
                                      <p:cBhvr>
                                        <p:cTn id="25" dur="26">
                                          <p:stCondLst>
                                            <p:cond delay="1312"/>
                                          </p:stCondLst>
                                        </p:cTn>
                                        <p:tgtEl>
                                          <p:spTgt spid="87045"/>
                                        </p:tgtEl>
                                      </p:cBhvr>
                                      <p:to x="100000" y="80000"/>
                                    </p:animScale>
                                    <p:animScale>
                                      <p:cBhvr>
                                        <p:cTn id="26" dur="166" decel="50000">
                                          <p:stCondLst>
                                            <p:cond delay="1338"/>
                                          </p:stCondLst>
                                        </p:cTn>
                                        <p:tgtEl>
                                          <p:spTgt spid="87045"/>
                                        </p:tgtEl>
                                      </p:cBhvr>
                                      <p:to x="100000" y="100000"/>
                                    </p:animScale>
                                    <p:animScale>
                                      <p:cBhvr>
                                        <p:cTn id="27" dur="26">
                                          <p:stCondLst>
                                            <p:cond delay="1642"/>
                                          </p:stCondLst>
                                        </p:cTn>
                                        <p:tgtEl>
                                          <p:spTgt spid="87045"/>
                                        </p:tgtEl>
                                      </p:cBhvr>
                                      <p:to x="100000" y="90000"/>
                                    </p:animScale>
                                    <p:animScale>
                                      <p:cBhvr>
                                        <p:cTn id="28" dur="166" decel="50000">
                                          <p:stCondLst>
                                            <p:cond delay="1668"/>
                                          </p:stCondLst>
                                        </p:cTn>
                                        <p:tgtEl>
                                          <p:spTgt spid="87045"/>
                                        </p:tgtEl>
                                      </p:cBhvr>
                                      <p:to x="100000" y="100000"/>
                                    </p:animScale>
                                    <p:animScale>
                                      <p:cBhvr>
                                        <p:cTn id="29" dur="26">
                                          <p:stCondLst>
                                            <p:cond delay="1808"/>
                                          </p:stCondLst>
                                        </p:cTn>
                                        <p:tgtEl>
                                          <p:spTgt spid="87045"/>
                                        </p:tgtEl>
                                      </p:cBhvr>
                                      <p:to x="100000" y="95000"/>
                                    </p:animScale>
                                    <p:animScale>
                                      <p:cBhvr>
                                        <p:cTn id="30" dur="166" decel="50000">
                                          <p:stCondLst>
                                            <p:cond delay="1834"/>
                                          </p:stCondLst>
                                        </p:cTn>
                                        <p:tgtEl>
                                          <p:spTgt spid="8704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p:bldP spid="87044" grpId="0"/>
      <p:bldP spid="8704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9090" name="Text Box 2"/>
          <p:cNvSpPr txBox="1"/>
          <p:nvPr/>
        </p:nvSpPr>
        <p:spPr>
          <a:xfrm>
            <a:off x="1152261" y="216958"/>
            <a:ext cx="6921500" cy="1374775"/>
          </a:xfrm>
          <a:prstGeom prst="rect">
            <a:avLst/>
          </a:prstGeom>
          <a:noFill/>
          <a:ln w="9525">
            <a:noFill/>
          </a:ln>
        </p:spPr>
        <p:txBody>
          <a:bodyPr anchor="t">
            <a:spAutoFit/>
          </a:bodyPr>
          <a:p>
            <a:pPr>
              <a:spcBef>
                <a:spcPct val="50000"/>
              </a:spcBef>
            </a:pPr>
            <a:r>
              <a:rPr lang="zh-CN" altLang="en-US" sz="3335" dirty="0">
                <a:solidFill>
                  <a:srgbClr val="FF0000"/>
                </a:solidFill>
                <a:latin typeface="方正姚体" charset="-122"/>
                <a:ea typeface="方正姚体" charset="-122"/>
              </a:rPr>
              <a:t>思考题：</a:t>
            </a:r>
            <a:endParaRPr lang="zh-CN" altLang="en-US" sz="3335" dirty="0">
              <a:solidFill>
                <a:srgbClr val="FF0000"/>
              </a:solidFill>
              <a:latin typeface="方正姚体" charset="-122"/>
              <a:ea typeface="方正姚体" charset="-122"/>
            </a:endParaRPr>
          </a:p>
          <a:p>
            <a:pPr>
              <a:spcBef>
                <a:spcPct val="50000"/>
              </a:spcBef>
            </a:pPr>
            <a:r>
              <a:rPr lang="en-US" altLang="zh-CN" sz="3335" dirty="0">
                <a:latin typeface="方正姚体" charset="-122"/>
                <a:ea typeface="方正姚体" charset="-122"/>
              </a:rPr>
              <a:t>1</a:t>
            </a:r>
            <a:r>
              <a:rPr lang="zh-CN" altLang="en-US" sz="3335" dirty="0">
                <a:latin typeface="方正姚体" charset="-122"/>
                <a:ea typeface="方正姚体" charset="-122"/>
              </a:rPr>
              <a:t>到</a:t>
            </a:r>
            <a:r>
              <a:rPr lang="en-US" altLang="zh-CN" sz="3335" dirty="0">
                <a:latin typeface="方正姚体" charset="-122"/>
                <a:ea typeface="方正姚体" charset="-122"/>
              </a:rPr>
              <a:t>2</a:t>
            </a:r>
            <a:r>
              <a:rPr lang="zh-CN" altLang="en-US" sz="3335" dirty="0">
                <a:latin typeface="方正姚体" charset="-122"/>
                <a:ea typeface="方正姚体" charset="-122"/>
              </a:rPr>
              <a:t>段写的是什么？用什么手法？</a:t>
            </a:r>
            <a:endParaRPr lang="zh-CN" altLang="en-US" sz="3335" dirty="0">
              <a:latin typeface="方正姚体" charset="-122"/>
              <a:ea typeface="方正姚体" charset="-122"/>
            </a:endParaRPr>
          </a:p>
        </p:txBody>
      </p:sp>
      <p:sp>
        <p:nvSpPr>
          <p:cNvPr id="89091" name="Text Box 3"/>
          <p:cNvSpPr txBox="1"/>
          <p:nvPr/>
        </p:nvSpPr>
        <p:spPr>
          <a:xfrm>
            <a:off x="762000" y="2618053"/>
            <a:ext cx="3270250" cy="1476375"/>
          </a:xfrm>
          <a:prstGeom prst="rect">
            <a:avLst/>
          </a:prstGeom>
          <a:noFill/>
          <a:ln w="9525">
            <a:noFill/>
          </a:ln>
        </p:spPr>
        <p:txBody>
          <a:bodyPr anchor="t">
            <a:spAutoFit/>
          </a:bodyPr>
          <a:p>
            <a:pPr>
              <a:spcBef>
                <a:spcPct val="50000"/>
              </a:spcBef>
            </a:pPr>
            <a:r>
              <a:rPr lang="zh-CN" altLang="en-US" sz="4500" dirty="0">
                <a:solidFill>
                  <a:srgbClr val="FF0066"/>
                </a:solidFill>
                <a:latin typeface="Times New Roman" panose="02020603050405020304" pitchFamily="18" charset="0"/>
                <a:ea typeface="宋体" panose="02010600030101010101" pitchFamily="2" charset="-122"/>
              </a:rPr>
              <a:t>北国秋和南国秋的比较。</a:t>
            </a:r>
            <a:endParaRPr lang="zh-CN" altLang="en-US" sz="4500" dirty="0">
              <a:solidFill>
                <a:srgbClr val="FF0066"/>
              </a:solidFill>
              <a:latin typeface="Times New Roman" panose="02020603050405020304" pitchFamily="18" charset="0"/>
              <a:ea typeface="宋体" panose="02010600030101010101" pitchFamily="2" charset="-122"/>
            </a:endParaRPr>
          </a:p>
        </p:txBody>
      </p:sp>
      <p:pic>
        <p:nvPicPr>
          <p:cNvPr id="13315" name="Picture 4" descr="柳树"/>
          <p:cNvPicPr>
            <a:picLocks noChangeAspect="1"/>
          </p:cNvPicPr>
          <p:nvPr/>
        </p:nvPicPr>
        <p:blipFill>
          <a:blip r:embed="rId2"/>
          <a:stretch>
            <a:fillRect/>
          </a:stretch>
        </p:blipFill>
        <p:spPr>
          <a:xfrm>
            <a:off x="4108979" y="2076979"/>
            <a:ext cx="4273021" cy="3638021"/>
          </a:xfrm>
          <a:prstGeom prst="rect">
            <a:avLst/>
          </a:prstGeom>
          <a:noFill/>
          <a:ln w="9525">
            <a:noFill/>
          </a:ln>
        </p:spPr>
      </p:pic>
    </p:spTree>
  </p:cSld>
  <p:clrMapOvr>
    <a:masterClrMapping/>
  </p:clrMapOvr>
  <p:transition spd="slow">
    <p:wipe dir="d"/>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9090"/>
                                        </p:tgtEl>
                                        <p:attrNameLst>
                                          <p:attrName>style.visibility</p:attrName>
                                        </p:attrNameLst>
                                      </p:cBhvr>
                                      <p:to>
                                        <p:strVal val="visible"/>
                                      </p:to>
                                    </p:set>
                                    <p:animEffect transition="in" filter="blinds(horizontal)">
                                      <p:cBhvr>
                                        <p:cTn id="7" dur="500"/>
                                        <p:tgtEl>
                                          <p:spTgt spid="890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9091"/>
                                        </p:tgtEl>
                                        <p:attrNameLst>
                                          <p:attrName>style.visibility</p:attrName>
                                        </p:attrNameLst>
                                      </p:cBhvr>
                                      <p:to>
                                        <p:strVal val="visible"/>
                                      </p:to>
                                    </p:set>
                                    <p:animEffect transition="in" filter="blinds(horizontal)">
                                      <p:cBhvr>
                                        <p:cTn id="12" dur="500"/>
                                        <p:tgtEl>
                                          <p:spTgt spid="89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p:bldP spid="8909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0114" name="Text Box 2"/>
          <p:cNvSpPr txBox="1"/>
          <p:nvPr/>
        </p:nvSpPr>
        <p:spPr>
          <a:xfrm>
            <a:off x="1079500" y="508000"/>
            <a:ext cx="7112000" cy="911860"/>
          </a:xfrm>
          <a:prstGeom prst="rect">
            <a:avLst/>
          </a:prstGeom>
          <a:noFill/>
          <a:ln w="9525">
            <a:noFill/>
          </a:ln>
        </p:spPr>
        <p:txBody>
          <a:bodyPr anchor="t">
            <a:spAutoFit/>
          </a:bodyPr>
          <a:p>
            <a:r>
              <a:rPr lang="zh-CN" altLang="en-US" sz="2665" dirty="0">
                <a:solidFill>
                  <a:srgbClr val="FF3300"/>
                </a:solidFill>
                <a:latin typeface="Times New Roman" panose="02020603050405020304" pitchFamily="18" charset="0"/>
                <a:ea typeface="幼圆" pitchFamily="1" charset="-122"/>
              </a:rPr>
              <a:t>      纵观全文，用最简练的文字概括北国和南国秋的特点。文中为何多次提到南国之秋？</a:t>
            </a:r>
            <a:endParaRPr lang="zh-CN" altLang="en-US" sz="2665" dirty="0">
              <a:solidFill>
                <a:srgbClr val="FF3300"/>
              </a:solidFill>
              <a:latin typeface="Times New Roman" panose="02020603050405020304" pitchFamily="18" charset="0"/>
              <a:ea typeface="幼圆" pitchFamily="1" charset="-122"/>
            </a:endParaRPr>
          </a:p>
        </p:txBody>
      </p:sp>
      <p:sp>
        <p:nvSpPr>
          <p:cNvPr id="90115" name="Text Box 3"/>
          <p:cNvSpPr txBox="1"/>
          <p:nvPr/>
        </p:nvSpPr>
        <p:spPr>
          <a:xfrm>
            <a:off x="1211792" y="1524000"/>
            <a:ext cx="6344708" cy="1660525"/>
          </a:xfrm>
          <a:prstGeom prst="rect">
            <a:avLst/>
          </a:prstGeom>
          <a:noFill/>
          <a:ln w="9525">
            <a:noFill/>
          </a:ln>
        </p:spPr>
        <p:txBody>
          <a:bodyPr anchor="t">
            <a:spAutoFit/>
          </a:bodyPr>
          <a:p>
            <a:pPr>
              <a:buSzTx/>
            </a:pPr>
            <a:r>
              <a:rPr lang="zh-CN" altLang="en-US" sz="3000" dirty="0">
                <a:solidFill>
                  <a:schemeClr val="accent2"/>
                </a:solidFill>
                <a:latin typeface="Times New Roman" panose="02020603050405020304" pitchFamily="18" charset="0"/>
                <a:ea typeface="宋体" panose="02010600030101010101" pitchFamily="2" charset="-122"/>
              </a:rPr>
              <a:t>  </a:t>
            </a:r>
            <a:r>
              <a:rPr lang="zh-CN" altLang="en-US" sz="3000" dirty="0">
                <a:solidFill>
                  <a:srgbClr val="0D0D0D"/>
                </a:solidFill>
                <a:latin typeface="Times New Roman" panose="02020603050405020304" pitchFamily="18" charset="0"/>
                <a:ea typeface="宋体" panose="02010600030101010101" pitchFamily="2" charset="-122"/>
              </a:rPr>
              <a:t>北国秋</a:t>
            </a:r>
            <a:r>
              <a:rPr lang="en-US" altLang="zh-CN" sz="3000" dirty="0">
                <a:solidFill>
                  <a:srgbClr val="0D0D0D"/>
                </a:solidFill>
                <a:latin typeface="Times New Roman" panose="02020603050405020304" pitchFamily="18" charset="0"/>
                <a:ea typeface="宋体" panose="02010600030101010101" pitchFamily="2" charset="-122"/>
              </a:rPr>
              <a:t>——</a:t>
            </a:r>
            <a:r>
              <a:rPr lang="zh-CN" altLang="en-US" sz="3000" dirty="0">
                <a:solidFill>
                  <a:srgbClr val="0D0D0D"/>
                </a:solidFill>
                <a:latin typeface="Times New Roman" panose="02020603050405020304" pitchFamily="18" charset="0"/>
                <a:ea typeface="宋体" panose="02010600030101010101" pitchFamily="2" charset="-122"/>
              </a:rPr>
              <a:t>清、静、悲凉  （文眼）</a:t>
            </a:r>
            <a:endParaRPr lang="zh-CN" altLang="en-US" sz="3000" dirty="0">
              <a:solidFill>
                <a:srgbClr val="0D0D0D"/>
              </a:solidFill>
              <a:latin typeface="Times New Roman" panose="02020603050405020304" pitchFamily="18" charset="0"/>
              <a:ea typeface="宋体" panose="02010600030101010101" pitchFamily="2" charset="-122"/>
            </a:endParaRPr>
          </a:p>
          <a:p>
            <a:pPr>
              <a:spcBef>
                <a:spcPct val="20000"/>
              </a:spcBef>
              <a:buSzTx/>
            </a:pPr>
            <a:r>
              <a:rPr lang="zh-CN" altLang="en-US" sz="3000" dirty="0">
                <a:solidFill>
                  <a:srgbClr val="0D0D0D"/>
                </a:solidFill>
                <a:latin typeface="Times New Roman" panose="02020603050405020304" pitchFamily="18" charset="0"/>
                <a:ea typeface="宋体" panose="02010600030101010101" pitchFamily="2" charset="-122"/>
              </a:rPr>
              <a:t>  南国秋</a:t>
            </a:r>
            <a:r>
              <a:rPr lang="en-US" altLang="zh-CN" sz="3000" dirty="0">
                <a:solidFill>
                  <a:srgbClr val="0D0D0D"/>
                </a:solidFill>
                <a:latin typeface="Times New Roman" panose="02020603050405020304" pitchFamily="18" charset="0"/>
                <a:ea typeface="宋体" panose="02010600030101010101" pitchFamily="2" charset="-122"/>
              </a:rPr>
              <a:t>——</a:t>
            </a:r>
            <a:r>
              <a:rPr lang="zh-CN" altLang="en-US" sz="3000" dirty="0">
                <a:solidFill>
                  <a:srgbClr val="0D0D0D"/>
                </a:solidFill>
                <a:latin typeface="Times New Roman" panose="02020603050405020304" pitchFamily="18" charset="0"/>
                <a:ea typeface="宋体" panose="02010600030101010101" pitchFamily="2" charset="-122"/>
              </a:rPr>
              <a:t>慢、润、淡</a:t>
            </a:r>
            <a:endParaRPr lang="zh-CN" altLang="en-US" sz="3000" dirty="0">
              <a:solidFill>
                <a:srgbClr val="0D0D0D"/>
              </a:solidFill>
              <a:latin typeface="Times New Roman" panose="02020603050405020304" pitchFamily="18" charset="0"/>
              <a:ea typeface="宋体" panose="02010600030101010101" pitchFamily="2" charset="-122"/>
            </a:endParaRPr>
          </a:p>
          <a:p>
            <a:pPr>
              <a:spcBef>
                <a:spcPct val="20000"/>
              </a:spcBef>
              <a:buSzTx/>
            </a:pPr>
            <a:endParaRPr lang="zh-CN" altLang="en-US" sz="3000" dirty="0">
              <a:solidFill>
                <a:srgbClr val="4848F6"/>
              </a:solidFill>
              <a:latin typeface="Times New Roman" panose="02020603050405020304" pitchFamily="18" charset="0"/>
              <a:ea typeface="宋体" panose="02010600030101010101" pitchFamily="2" charset="-122"/>
            </a:endParaRPr>
          </a:p>
        </p:txBody>
      </p:sp>
      <p:sp>
        <p:nvSpPr>
          <p:cNvPr id="14339" name="Text Box 4"/>
          <p:cNvSpPr txBox="1"/>
          <p:nvPr/>
        </p:nvSpPr>
        <p:spPr>
          <a:xfrm>
            <a:off x="2590271" y="4144698"/>
            <a:ext cx="2870729" cy="398780"/>
          </a:xfrm>
          <a:prstGeom prst="rect">
            <a:avLst/>
          </a:prstGeom>
          <a:noFill/>
          <a:ln w="9525">
            <a:noFill/>
          </a:ln>
        </p:spPr>
        <p:txBody>
          <a:bodyPr anchor="t">
            <a:spAutoFit/>
          </a:bodyPr>
          <a:p>
            <a:endParaRPr lang="zh-CN" altLang="en-US" sz="2000" dirty="0">
              <a:latin typeface="Times New Roman" panose="02020603050405020304" pitchFamily="18" charset="0"/>
              <a:ea typeface="宋体" panose="02010600030101010101" pitchFamily="2" charset="-122"/>
            </a:endParaRPr>
          </a:p>
        </p:txBody>
      </p:sp>
      <p:sp>
        <p:nvSpPr>
          <p:cNvPr id="14340" name="Text Box 6"/>
          <p:cNvSpPr txBox="1"/>
          <p:nvPr/>
        </p:nvSpPr>
        <p:spPr>
          <a:xfrm>
            <a:off x="2717271" y="3890698"/>
            <a:ext cx="3061229" cy="398780"/>
          </a:xfrm>
          <a:prstGeom prst="rect">
            <a:avLst/>
          </a:prstGeom>
          <a:noFill/>
          <a:ln w="9525">
            <a:noFill/>
          </a:ln>
        </p:spPr>
        <p:txBody>
          <a:bodyPr anchor="t">
            <a:spAutoFit/>
          </a:bodyPr>
          <a:p>
            <a:endParaRPr lang="zh-CN" altLang="en-US" sz="2000" dirty="0">
              <a:latin typeface="Times New Roman" panose="02020603050405020304" pitchFamily="18" charset="0"/>
              <a:ea typeface="宋体" panose="02010600030101010101" pitchFamily="2" charset="-122"/>
            </a:endParaRPr>
          </a:p>
        </p:txBody>
      </p:sp>
      <p:sp>
        <p:nvSpPr>
          <p:cNvPr id="90119" name="Rectangle 7"/>
          <p:cNvSpPr>
            <a:spLocks noChangeArrowheads="1"/>
          </p:cNvSpPr>
          <p:nvPr/>
        </p:nvSpPr>
        <p:spPr bwMode="auto">
          <a:xfrm>
            <a:off x="889000" y="2857500"/>
            <a:ext cx="6985000" cy="137350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1" lang="zh-CN" altLang="en-US" sz="3000" b="0"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      </a:t>
            </a:r>
            <a:r>
              <a:rPr kumimoji="1" lang="zh-CN" altLang="en-US" sz="2665"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宋体" panose="02010600030101010101" pitchFamily="2" charset="-122"/>
                <a:cs typeface="+mn-cs"/>
              </a:rPr>
              <a:t>多次提南国之秋是为了烘托对比北国秋的特点，点出北国之秋味的醇厚、浓郁。表现对故都之秋的依恋之情。</a:t>
            </a:r>
            <a:endParaRPr kumimoji="1" lang="zh-CN" altLang="en-US" sz="2665"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spd="slow">
    <p:wipe dir="d"/>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0114"/>
                                        </p:tgtEl>
                                        <p:attrNameLst>
                                          <p:attrName>style.visibility</p:attrName>
                                        </p:attrNameLst>
                                      </p:cBhvr>
                                      <p:to>
                                        <p:strVal val="visible"/>
                                      </p:to>
                                    </p:set>
                                    <p:anim calcmode="lin" valueType="num">
                                      <p:cBhvr additive="base">
                                        <p:cTn id="7" dur="500" fill="hold"/>
                                        <p:tgtEl>
                                          <p:spTgt spid="90114"/>
                                        </p:tgtEl>
                                        <p:attrNameLst>
                                          <p:attrName>ppt_x</p:attrName>
                                        </p:attrNameLst>
                                      </p:cBhvr>
                                      <p:tavLst>
                                        <p:tav tm="0">
                                          <p:val>
                                            <p:strVal val="0-#ppt_w/2"/>
                                          </p:val>
                                        </p:tav>
                                        <p:tav tm="100000">
                                          <p:val>
                                            <p:strVal val="#ppt_x"/>
                                          </p:val>
                                        </p:tav>
                                      </p:tavLst>
                                    </p:anim>
                                    <p:anim calcmode="lin" valueType="num">
                                      <p:cBhvr additive="base">
                                        <p:cTn id="8" dur="500" fill="hold"/>
                                        <p:tgtEl>
                                          <p:spTgt spid="901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0115"/>
                                        </p:tgtEl>
                                        <p:attrNameLst>
                                          <p:attrName>style.visibility</p:attrName>
                                        </p:attrNameLst>
                                      </p:cBhvr>
                                      <p:to>
                                        <p:strVal val="visible"/>
                                      </p:to>
                                    </p:set>
                                    <p:anim calcmode="lin" valueType="num">
                                      <p:cBhvr additive="base">
                                        <p:cTn id="13" dur="500" fill="hold"/>
                                        <p:tgtEl>
                                          <p:spTgt spid="90115"/>
                                        </p:tgtEl>
                                        <p:attrNameLst>
                                          <p:attrName>ppt_x</p:attrName>
                                        </p:attrNameLst>
                                      </p:cBhvr>
                                      <p:tavLst>
                                        <p:tav tm="0">
                                          <p:val>
                                            <p:strVal val="0-#ppt_w/2"/>
                                          </p:val>
                                        </p:tav>
                                        <p:tav tm="100000">
                                          <p:val>
                                            <p:strVal val="#ppt_x"/>
                                          </p:val>
                                        </p:tav>
                                      </p:tavLst>
                                    </p:anim>
                                    <p:anim calcmode="lin" valueType="num">
                                      <p:cBhvr additive="base">
                                        <p:cTn id="14" dur="500" fill="hold"/>
                                        <p:tgtEl>
                                          <p:spTgt spid="901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0119"/>
                                        </p:tgtEl>
                                        <p:attrNameLst>
                                          <p:attrName>style.visibility</p:attrName>
                                        </p:attrNameLst>
                                      </p:cBhvr>
                                      <p:to>
                                        <p:strVal val="visible"/>
                                      </p:to>
                                    </p:set>
                                    <p:anim calcmode="lin" valueType="num">
                                      <p:cBhvr additive="base">
                                        <p:cTn id="19" dur="500" fill="hold"/>
                                        <p:tgtEl>
                                          <p:spTgt spid="90119"/>
                                        </p:tgtEl>
                                        <p:attrNameLst>
                                          <p:attrName>ppt_x</p:attrName>
                                        </p:attrNameLst>
                                      </p:cBhvr>
                                      <p:tavLst>
                                        <p:tav tm="0">
                                          <p:val>
                                            <p:strVal val="0-#ppt_w/2"/>
                                          </p:val>
                                        </p:tav>
                                        <p:tav tm="100000">
                                          <p:val>
                                            <p:strVal val="#ppt_x"/>
                                          </p:val>
                                        </p:tav>
                                      </p:tavLst>
                                    </p:anim>
                                    <p:anim calcmode="lin" valueType="num">
                                      <p:cBhvr additive="base">
                                        <p:cTn id="20" dur="500" fill="hold"/>
                                        <p:tgtEl>
                                          <p:spTgt spid="90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5" grpId="0"/>
      <p:bldP spid="90119"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PLACING_PICTURE_USER_VIEWPORT" val="{&quot;height&quot;:4500,&quot;width&quot;:310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2127</Words>
  <Application>WPS 演示</Application>
  <PresentationFormat>宽屏</PresentationFormat>
  <Paragraphs>153</Paragraphs>
  <Slides>17</Slides>
  <Notes>4</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17</vt:i4>
      </vt:variant>
    </vt:vector>
  </HeadingPairs>
  <TitlesOfParts>
    <vt:vector size="41" baseType="lpstr">
      <vt:lpstr>Arial</vt:lpstr>
      <vt:lpstr>宋体</vt:lpstr>
      <vt:lpstr>Wingdings</vt:lpstr>
      <vt:lpstr>微软雅黑</vt:lpstr>
      <vt:lpstr>Wingdings</vt:lpstr>
      <vt:lpstr>Times New Roman</vt:lpstr>
      <vt:lpstr>Arial Narrow</vt:lpstr>
      <vt:lpstr>仿宋_GB2312</vt:lpstr>
      <vt:lpstr>ˎ̥</vt:lpstr>
      <vt:lpstr>楷体_GB2312</vt:lpstr>
      <vt:lpstr>新宋体</vt:lpstr>
      <vt:lpstr>华文琥珀</vt:lpstr>
      <vt:lpstr>华文新魏</vt:lpstr>
      <vt:lpstr>隶书</vt:lpstr>
      <vt:lpstr>华文行楷</vt:lpstr>
      <vt:lpstr>方正姚体</vt:lpstr>
      <vt:lpstr>幼圆</vt:lpstr>
      <vt:lpstr>华文细黑</vt:lpstr>
      <vt:lpstr>仿宋</vt:lpstr>
      <vt:lpstr>Segoe Print</vt:lpstr>
      <vt:lpstr>Arial Unicode MS</vt:lpstr>
      <vt:lpstr>Calibri</vt:lpstr>
      <vt:lpstr>Segoe UI</vt:lpstr>
      <vt:lpstr>Office 主题​​</vt:lpstr>
      <vt:lpstr>PowerPoint 演示文稿</vt:lpstr>
      <vt:lpstr>PowerPoint 演示文稿</vt:lpstr>
      <vt:lpstr>PowerPoint 演示文稿</vt:lpstr>
      <vt:lpstr>PowerPoint 演示文稿</vt:lpstr>
      <vt:lpstr>PowerPoint 演示文稿</vt:lpstr>
      <vt:lpstr>识记字音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作业：        完成本课练习册中的相关习题。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Administrator</cp:lastModifiedBy>
  <cp:revision>156</cp:revision>
  <dcterms:created xsi:type="dcterms:W3CDTF">2019-06-19T02:08:00Z</dcterms:created>
  <dcterms:modified xsi:type="dcterms:W3CDTF">2022-03-24T12:16:28Z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