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70" r:id="rId4"/>
    <p:sldMasterId id="2147483706" r:id="rId5"/>
    <p:sldMasterId id="2147483740" r:id="rId6"/>
    <p:sldMasterId id="2147483774" r:id="rId7"/>
    <p:sldMasterId id="2147483809" r:id="rId8"/>
    <p:sldMasterId id="2147483844" r:id="rId9"/>
    <p:sldMasterId id="2147483879" r:id="rId10"/>
  </p:sldMasterIdLst>
  <p:notesMasterIdLst>
    <p:notesMasterId r:id="rId25"/>
  </p:notesMasterIdLst>
  <p:sldIdLst>
    <p:sldId id="339" r:id="rId11"/>
    <p:sldId id="827" r:id="rId12"/>
    <p:sldId id="828" r:id="rId13"/>
    <p:sldId id="829" r:id="rId14"/>
    <p:sldId id="342" r:id="rId15"/>
    <p:sldId id="890" r:id="rId16"/>
    <p:sldId id="891" r:id="rId17"/>
    <p:sldId id="893" r:id="rId18"/>
    <p:sldId id="892" r:id="rId19"/>
    <p:sldId id="895" r:id="rId20"/>
    <p:sldId id="1117" r:id="rId21"/>
    <p:sldId id="896" r:id="rId22"/>
    <p:sldId id="897" r:id="rId23"/>
    <p:sldId id="898" r:id="rId24"/>
    <p:sldId id="954" r:id="rId26"/>
    <p:sldId id="957" r:id="rId27"/>
    <p:sldId id="956" r:id="rId28"/>
    <p:sldId id="955" r:id="rId29"/>
    <p:sldId id="958" r:id="rId30"/>
    <p:sldId id="1012" r:id="rId31"/>
    <p:sldId id="1118" r:id="rId32"/>
    <p:sldId id="1254" r:id="rId33"/>
    <p:sldId id="1120" r:id="rId34"/>
    <p:sldId id="1123" r:id="rId35"/>
    <p:sldId id="1121" r:id="rId36"/>
    <p:sldId id="1210" r:id="rId37"/>
    <p:sldId id="1237" r:id="rId38"/>
    <p:sldId id="1238" r:id="rId39"/>
    <p:sldId id="1281" r:id="rId40"/>
    <p:sldId id="1239" r:id="rId41"/>
    <p:sldId id="1258" r:id="rId42"/>
    <p:sldId id="383" r:id="rId43"/>
    <p:sldId id="1244" r:id="rId44"/>
    <p:sldId id="1245" r:id="rId45"/>
    <p:sldId id="1247" r:id="rId46"/>
    <p:sldId id="1277" r:id="rId47"/>
    <p:sldId id="1278" r:id="rId48"/>
    <p:sldId id="1280" r:id="rId49"/>
    <p:sldId id="1314" r:id="rId50"/>
    <p:sldId id="1300" r:id="rId51"/>
    <p:sldId id="397" r:id="rId52"/>
    <p:sldId id="1316" r:id="rId53"/>
    <p:sldId id="1317" r:id="rId54"/>
    <p:sldId id="1330" r:id="rId55"/>
    <p:sldId id="1342" r:id="rId56"/>
    <p:sldId id="1343" r:id="rId57"/>
    <p:sldId id="407" r:id="rId58"/>
    <p:sldId id="1347" r:id="rId5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f49cd311-441f-4cba-9d60-fd7df54257cc}">
          <p14:sldIdLst>
            <p14:sldId id="339"/>
            <p14:sldId id="827"/>
            <p14:sldId id="828"/>
            <p14:sldId id="829"/>
            <p14:sldId id="342"/>
            <p14:sldId id="890"/>
            <p14:sldId id="891"/>
            <p14:sldId id="893"/>
            <p14:sldId id="892"/>
            <p14:sldId id="895"/>
            <p14:sldId id="1117"/>
            <p14:sldId id="896"/>
            <p14:sldId id="897"/>
            <p14:sldId id="898"/>
            <p14:sldId id="954"/>
            <p14:sldId id="957"/>
            <p14:sldId id="956"/>
            <p14:sldId id="955"/>
            <p14:sldId id="958"/>
            <p14:sldId id="1012"/>
            <p14:sldId id="1118"/>
            <p14:sldId id="1254"/>
            <p14:sldId id="1120"/>
            <p14:sldId id="1123"/>
            <p14:sldId id="1121"/>
            <p14:sldId id="1210"/>
            <p14:sldId id="1237"/>
            <p14:sldId id="1238"/>
            <p14:sldId id="1281"/>
            <p14:sldId id="1239"/>
            <p14:sldId id="1258"/>
            <p14:sldId id="383"/>
            <p14:sldId id="1244"/>
            <p14:sldId id="1245"/>
            <p14:sldId id="1247"/>
            <p14:sldId id="1277"/>
            <p14:sldId id="1278"/>
            <p14:sldId id="1280"/>
            <p14:sldId id="1314"/>
            <p14:sldId id="1300"/>
            <p14:sldId id="397"/>
            <p14:sldId id="1316"/>
            <p14:sldId id="1317"/>
            <p14:sldId id="1330"/>
            <p14:sldId id="1342"/>
            <p14:sldId id="1343"/>
            <p14:sldId id="407"/>
            <p14:sldId id="1347"/>
          </p14:sldIdLst>
        </p14:section>
        <p14:section name="无标题节" id="{249944ef-4e9c-4761-8adf-7ab24be1a212}">
          <p14:sldIdLst/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iao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509" y="-62"/>
      </p:cViewPr>
      <p:guideLst>
        <p:guide orient="horz" pos="2324"/>
        <p:guide pos="271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17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3" Type="http://schemas.openxmlformats.org/officeDocument/2006/relationships/commentAuthors" Target="commentAuthors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48.xml"/><Relationship Id="rId58" Type="http://schemas.openxmlformats.org/officeDocument/2006/relationships/slide" Target="slides/slide47.xml"/><Relationship Id="rId57" Type="http://schemas.openxmlformats.org/officeDocument/2006/relationships/slide" Target="slides/slide46.xml"/><Relationship Id="rId56" Type="http://schemas.openxmlformats.org/officeDocument/2006/relationships/slide" Target="slides/slide45.xml"/><Relationship Id="rId55" Type="http://schemas.openxmlformats.org/officeDocument/2006/relationships/slide" Target="slides/slide44.xml"/><Relationship Id="rId54" Type="http://schemas.openxmlformats.org/officeDocument/2006/relationships/slide" Target="slides/slide43.xml"/><Relationship Id="rId53" Type="http://schemas.openxmlformats.org/officeDocument/2006/relationships/slide" Target="slides/slide42.xml"/><Relationship Id="rId52" Type="http://schemas.openxmlformats.org/officeDocument/2006/relationships/slide" Target="slides/slide41.xml"/><Relationship Id="rId51" Type="http://schemas.openxmlformats.org/officeDocument/2006/relationships/slide" Target="slides/slide40.xml"/><Relationship Id="rId50" Type="http://schemas.openxmlformats.org/officeDocument/2006/relationships/slide" Target="slides/slide39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38.xml"/><Relationship Id="rId48" Type="http://schemas.openxmlformats.org/officeDocument/2006/relationships/slide" Target="slides/slide37.xml"/><Relationship Id="rId47" Type="http://schemas.openxmlformats.org/officeDocument/2006/relationships/slide" Target="slides/slide36.xml"/><Relationship Id="rId46" Type="http://schemas.openxmlformats.org/officeDocument/2006/relationships/slide" Target="slides/slide35.xml"/><Relationship Id="rId45" Type="http://schemas.openxmlformats.org/officeDocument/2006/relationships/slide" Target="slides/slide34.xml"/><Relationship Id="rId44" Type="http://schemas.openxmlformats.org/officeDocument/2006/relationships/slide" Target="slides/slide33.xml"/><Relationship Id="rId43" Type="http://schemas.openxmlformats.org/officeDocument/2006/relationships/slide" Target="slides/slide32.xml"/><Relationship Id="rId42" Type="http://schemas.openxmlformats.org/officeDocument/2006/relationships/slide" Target="slides/slide31.xml"/><Relationship Id="rId41" Type="http://schemas.openxmlformats.org/officeDocument/2006/relationships/slide" Target="slides/slide30.xml"/><Relationship Id="rId40" Type="http://schemas.openxmlformats.org/officeDocument/2006/relationships/slide" Target="slides/slide29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8.xml"/><Relationship Id="rId38" Type="http://schemas.openxmlformats.org/officeDocument/2006/relationships/slide" Target="slides/slide27.xml"/><Relationship Id="rId37" Type="http://schemas.openxmlformats.org/officeDocument/2006/relationships/slide" Target="slides/slide26.xml"/><Relationship Id="rId36" Type="http://schemas.openxmlformats.org/officeDocument/2006/relationships/slide" Target="slides/slide25.xml"/><Relationship Id="rId35" Type="http://schemas.openxmlformats.org/officeDocument/2006/relationships/slide" Target="slides/slide24.xml"/><Relationship Id="rId34" Type="http://schemas.openxmlformats.org/officeDocument/2006/relationships/slide" Target="slides/slide23.xml"/><Relationship Id="rId33" Type="http://schemas.openxmlformats.org/officeDocument/2006/relationships/slide" Target="slides/slide22.xml"/><Relationship Id="rId32" Type="http://schemas.openxmlformats.org/officeDocument/2006/relationships/slide" Target="slides/slide21.xml"/><Relationship Id="rId31" Type="http://schemas.openxmlformats.org/officeDocument/2006/relationships/slide" Target="slides/slide20.xml"/><Relationship Id="rId30" Type="http://schemas.openxmlformats.org/officeDocument/2006/relationships/slide" Target="slides/slide19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8.xml"/><Relationship Id="rId28" Type="http://schemas.openxmlformats.org/officeDocument/2006/relationships/slide" Target="slides/slide17.xml"/><Relationship Id="rId27" Type="http://schemas.openxmlformats.org/officeDocument/2006/relationships/slide" Target="slides/slide16.xml"/><Relationship Id="rId26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buFont typeface="Arial" panose="020B0604020202020204" pitchFamily="34" charset="0"/>
              <a:buNone/>
              <a:defRPr sz="120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3443489-AF20-46E8-A6DB-4594EC5C185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290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9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3.xml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1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02412" y="2308881"/>
            <a:ext cx="8139178" cy="899167"/>
          </a:xfrm>
        </p:spPr>
        <p:txBody>
          <a:bodyPr rIns="25400" anchor="t"/>
          <a:lstStyle>
            <a:lvl1pPr algn="ctr">
              <a:defRPr sz="405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02444" y="3565525"/>
            <a:ext cx="8139113" cy="801370"/>
          </a:xfrm>
        </p:spPr>
        <p:txBody>
          <a:bodyPr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页脚占位符 1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>
                <a:latin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>
                <a:latin typeface="+mn-ea"/>
              </a:defRPr>
            </a:lvl1pPr>
          </a:lstStyle>
          <a:p>
            <a:pPr>
              <a:defRPr/>
            </a:pPr>
            <a:fld id="{EF161AFB-875D-4FC9-B04B-D4A6EDD63671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4" name="页脚占位符 2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9760F-F5A4-44ED-B4D7-F7FA7174EB5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10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5" name="燕尾形 15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>
              <a:defRPr sz="10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B2F5A84-A08D-4567-9ADE-05B188D050CA}" type="datetime3">
              <a:rPr lang="zh-CN" altLang="en-US"/>
            </a:fld>
            <a:endParaRPr lang="en-US" altLang="zh-CN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92CEF-5C4D-4B4A-BAC4-78DFC7BB9CFB}" type="slidenum">
              <a:rPr lang="en-US" altLang="zh-CN"/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>
              <a:defRPr sz="10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516B787-70A3-48FC-8D04-4B3BDC792D14}" type="datetime3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A5648-C5C7-49E6-A82E-A9882CB8423D}" type="slidenum">
              <a:rPr lang="en-US" altLang="zh-CN"/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6789738"/>
            <a:ext cx="9144000" cy="6826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kumimoji="1" lang="zh-CN" altLang="en-US" noProof="1"/>
          </a:p>
        </p:txBody>
      </p:sp>
      <p:pic>
        <p:nvPicPr>
          <p:cNvPr id="3" name="图片 4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 rot="3239541">
            <a:off x="8189913" y="5945187"/>
            <a:ext cx="9334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1275" y="5689600"/>
            <a:ext cx="4984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6"/>
          <p:cNvSpPr/>
          <p:nvPr/>
        </p:nvSpPr>
        <p:spPr>
          <a:xfrm>
            <a:off x="5940425" y="0"/>
            <a:ext cx="1177925" cy="4984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  <a:defRPr/>
            </a:pPr>
            <a:r>
              <a:rPr lang="en-US" altLang="zh-CN" sz="2800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16 </a:t>
            </a:r>
            <a:r>
              <a:rPr lang="zh-CN" altLang="en-US" sz="2800" dirty="0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猫</a:t>
            </a:r>
            <a:r>
              <a:rPr lang="en-US" altLang="zh-CN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en-US" altLang="zh-CN">
              <a:solidFill>
                <a:srgbClr val="A1111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3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366000" y="74613"/>
            <a:ext cx="14351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>
              <a:defRPr sz="10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414ADE6-FD38-4E10-A100-B580CC563CFD}" type="datetime3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7DB68-17BA-4E45-AB50-04E1F187F9DB}" type="slidenum">
              <a:rPr lang="en-US" altLang="zh-CN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>
              <a:defRPr sz="10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11B4C2C-D73F-4C61-BB96-E4281E53EB23}" type="datetime3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2CFAA-D91D-4669-BA57-00747E49012F}" type="slidenum">
              <a:rPr lang="en-US" altLang="zh-CN"/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2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209BA-8CCD-48BF-8325-02116631652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6BD4BE9-B270-4A3F-86B9-487BE9DED2E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>
              <a:defRPr sz="10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647DA0C-E413-4087-9C97-02BCF8280DE7}" type="datetime3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1938A-9D92-497D-A0E1-5CCD83EC35FF}" type="slidenum">
              <a:rPr lang="en-US" altLang="zh-CN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6789738"/>
            <a:ext cx="9144000" cy="6826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kumimoji="1" lang="zh-CN" altLang="en-US" noProof="1"/>
          </a:p>
        </p:txBody>
      </p:sp>
      <p:pic>
        <p:nvPicPr>
          <p:cNvPr id="3" name="图片 4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 rot="3239541">
            <a:off x="8189913" y="5945187"/>
            <a:ext cx="9334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1275" y="5689600"/>
            <a:ext cx="4984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6"/>
          <p:cNvSpPr/>
          <p:nvPr/>
        </p:nvSpPr>
        <p:spPr>
          <a:xfrm>
            <a:off x="5940425" y="0"/>
            <a:ext cx="1177925" cy="4984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  <a:defRPr/>
            </a:pPr>
            <a:r>
              <a:rPr lang="en-US" altLang="zh-CN" sz="2800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16 </a:t>
            </a:r>
            <a:r>
              <a:rPr lang="zh-CN" altLang="en-US" sz="2800" dirty="0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猫</a:t>
            </a:r>
            <a:r>
              <a:rPr lang="en-US" altLang="zh-CN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en-US" altLang="zh-CN">
              <a:solidFill>
                <a:srgbClr val="A1111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3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366000" y="74613"/>
            <a:ext cx="14351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10"/>
          <p:cNvSpPr/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ea typeface="宋体" panose="02010600030101010101" pitchFamily="2" charset="-122"/>
            </a:endParaRPr>
          </a:p>
        </p:txBody>
      </p:sp>
      <p:sp>
        <p:nvSpPr>
          <p:cNvPr id="6" name="任意多边形 15"/>
          <p:cNvSpPr/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ea typeface="宋体" panose="02010600030101010101" pitchFamily="2" charset="-122"/>
            </a:endParaRPr>
          </a:p>
        </p:txBody>
      </p:sp>
      <p:sp>
        <p:nvSpPr>
          <p:cNvPr id="7" name="直角三角形 16"/>
          <p:cNvSpPr/>
          <p:nvPr/>
        </p:nvSpPr>
        <p:spPr bwMode="auto">
          <a:xfrm>
            <a:off x="-6042" y="5791253"/>
            <a:ext cx="3402288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8" name="直接连接符 18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燕尾形 19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燕尾形 20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0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>
              <a:defRPr sz="100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84EA7E9-C42F-4651-A4B0-95A2E84A4AB8}" type="datetime3">
              <a:rPr lang="zh-CN" altLang="en-US"/>
            </a:fld>
            <a:endParaRPr lang="en-US" altLang="zh-CN"/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5EA76-4642-41E0-B6A1-2020292A4E7F}" type="slidenum">
              <a:rPr lang="en-US" altLang="zh-CN"/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页脚占位符 2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677BC-B93E-4D12-98EA-EC26AB80DBE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31680C9-54D1-4250-A186-407BC440A78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页脚占位符 2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31AC4-655F-46F1-A286-DA696734756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6789738"/>
            <a:ext cx="9144000" cy="6826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kumimoji="1" lang="zh-CN" altLang="en-US" noProof="1"/>
          </a:p>
        </p:txBody>
      </p:sp>
      <p:pic>
        <p:nvPicPr>
          <p:cNvPr id="3" name="图片 4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 rot="3239541">
            <a:off x="8189913" y="5945187"/>
            <a:ext cx="9334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1275" y="5689600"/>
            <a:ext cx="4984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6"/>
          <p:cNvSpPr/>
          <p:nvPr/>
        </p:nvSpPr>
        <p:spPr>
          <a:xfrm>
            <a:off x="5940425" y="0"/>
            <a:ext cx="1177925" cy="4984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  <a:defRPr/>
            </a:pPr>
            <a:r>
              <a:rPr lang="en-US" altLang="zh-CN" sz="2800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16 </a:t>
            </a:r>
            <a:r>
              <a:rPr lang="zh-CN" altLang="en-US" sz="2800" dirty="0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猫</a:t>
            </a:r>
            <a:r>
              <a:rPr lang="en-US" altLang="zh-CN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en-US" altLang="zh-CN">
              <a:solidFill>
                <a:srgbClr val="A1111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3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366000" y="74613"/>
            <a:ext cx="14351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581225"/>
            <a:ext cx="8139178" cy="648000"/>
          </a:xfrm>
        </p:spPr>
        <p:txBody>
          <a:bodyPr/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</p:nvPr>
        </p:nvSpPr>
        <p:spPr>
          <a:xfrm>
            <a:off x="502444" y="1508125"/>
            <a:ext cx="8139113" cy="474916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>
                <a:latin typeface="+mn-ea"/>
              </a:defRPr>
            </a:lvl1pPr>
          </a:lstStyle>
          <a:p>
            <a:pPr>
              <a:defRPr/>
            </a:pPr>
            <a:fld id="{7E641F08-423B-42EA-A3D4-05A65AB24DA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1538" y="862013"/>
            <a:ext cx="8162925" cy="762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2813" y="1905000"/>
            <a:ext cx="3978275" cy="4191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43488" y="1905000"/>
            <a:ext cx="3979862" cy="4191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1152525" y="62865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E17A524-B1DF-4477-B0EA-65F00D452780}" type="datetime1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590925" y="6286500"/>
            <a:ext cx="2895600" cy="457200"/>
          </a:xfrm>
        </p:spPr>
        <p:txBody>
          <a:bodyPr wrap="square" lIns="91440" tIns="45720" rIns="91440" bIns="45720" numCol="1" anchor="t" anchorCtr="0" compatLnSpc="1"/>
          <a:lstStyle>
            <a:lvl1pPr algn="l" eaLnBrk="0" hangingPunct="0">
              <a:defRPr sz="16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zh-CN"/>
              <a:t>该资料由西风瘦马友情提供</a:t>
            </a: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19925" y="6286500"/>
            <a:ext cx="1905000" cy="457200"/>
          </a:xfrm>
        </p:spPr>
        <p:txBody>
          <a:bodyPr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7E58021-589B-46E6-B0DF-447D06547E1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push/>
  </p:transition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EBC7873-7744-4A57-8E64-37287C43BBA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6789738"/>
            <a:ext cx="9144000" cy="6826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kumimoji="1" lang="zh-CN" altLang="en-US" noProof="1"/>
          </a:p>
        </p:txBody>
      </p:sp>
      <p:pic>
        <p:nvPicPr>
          <p:cNvPr id="3" name="图片 4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 rot="3239541">
            <a:off x="8189913" y="5945187"/>
            <a:ext cx="9334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1275" y="5689600"/>
            <a:ext cx="4984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6"/>
          <p:cNvSpPr/>
          <p:nvPr/>
        </p:nvSpPr>
        <p:spPr>
          <a:xfrm>
            <a:off x="5940425" y="0"/>
            <a:ext cx="1177925" cy="4984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  <a:defRPr/>
            </a:pPr>
            <a:r>
              <a:rPr lang="en-US" altLang="zh-CN" sz="2800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16 </a:t>
            </a:r>
            <a:r>
              <a:rPr lang="zh-CN" altLang="en-US" sz="2800" dirty="0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猫</a:t>
            </a:r>
            <a:r>
              <a:rPr lang="en-US" altLang="zh-CN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en-US" altLang="zh-CN">
              <a:solidFill>
                <a:srgbClr val="A1111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3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366000" y="74613"/>
            <a:ext cx="14351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3FF3E90-BF13-4A95-9393-B0D0D74B77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6789738"/>
            <a:ext cx="9144000" cy="6826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kumimoji="1" lang="zh-CN" altLang="en-US" noProof="1"/>
          </a:p>
        </p:txBody>
      </p:sp>
      <p:pic>
        <p:nvPicPr>
          <p:cNvPr id="3" name="图片 4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 rot="3239541">
            <a:off x="8189913" y="5945187"/>
            <a:ext cx="9334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1275" y="5689600"/>
            <a:ext cx="4984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6"/>
          <p:cNvSpPr/>
          <p:nvPr/>
        </p:nvSpPr>
        <p:spPr>
          <a:xfrm>
            <a:off x="5940425" y="0"/>
            <a:ext cx="1177925" cy="4984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  <a:defRPr/>
            </a:pPr>
            <a:r>
              <a:rPr lang="en-US" altLang="zh-CN" sz="2800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16 </a:t>
            </a:r>
            <a:r>
              <a:rPr lang="zh-CN" altLang="en-US" sz="2800" dirty="0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猫</a:t>
            </a:r>
            <a:r>
              <a:rPr lang="en-US" altLang="zh-CN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en-US" altLang="zh-CN">
              <a:solidFill>
                <a:srgbClr val="A1111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3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366000" y="74613"/>
            <a:ext cx="14351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30079" y="727710"/>
            <a:ext cx="2948940" cy="1115060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3853815" y="727710"/>
            <a:ext cx="4629150" cy="5403215"/>
          </a:xfrm>
        </p:spPr>
        <p:txBody>
          <a:bodyPr/>
          <a:lstStyle>
            <a:lvl1pPr>
              <a:defRPr sz="1800">
                <a:latin typeface="+mn-ea"/>
                <a:ea typeface="+mn-ea"/>
              </a:defRPr>
            </a:lvl1pPr>
            <a:lvl2pPr marL="342900" indent="0">
              <a:buNone/>
              <a:defRPr sz="1800">
                <a:latin typeface="+mn-ea"/>
                <a:ea typeface="+mn-ea"/>
              </a:defRPr>
            </a:lvl2pPr>
            <a:lvl3pPr>
              <a:defRPr sz="18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/>
          </p:nvPr>
        </p:nvSpPr>
        <p:spPr>
          <a:xfrm>
            <a:off x="630079" y="2239645"/>
            <a:ext cx="2948940" cy="3891915"/>
          </a:xfrm>
        </p:spPr>
        <p:txBody>
          <a:bodyPr/>
          <a:lstStyle>
            <a:lvl1pPr marL="257175" indent="-257175">
              <a:buFont typeface="Arial" panose="020B0604020202020204" pitchFamily="34" charset="0"/>
              <a:buChar char="•"/>
              <a:defRPr sz="1800">
                <a:latin typeface="+mn-ea"/>
                <a:ea typeface="+mn-ea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>
                <a:latin typeface="+mn-ea"/>
              </a:defRPr>
            </a:lvl1pPr>
          </a:lstStyle>
          <a:p>
            <a:pPr>
              <a:defRPr/>
            </a:pPr>
            <a:fld id="{19F55F94-7C40-4669-A7CE-A2D01AD982B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502444" y="5605145"/>
            <a:ext cx="8139113" cy="558165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502444" y="641350"/>
            <a:ext cx="8139113" cy="4556125"/>
          </a:xfrm>
        </p:spPr>
        <p:txBody>
          <a:bodyPr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3429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单击此处编辑母版文本样式</a:t>
            </a:r>
            <a:endParaRPr lang="zh-CN" altLang="en-US" dirty="0">
              <a:sym typeface="+mn-ea"/>
            </a:endParaRPr>
          </a:p>
        </p:txBody>
      </p:sp>
      <p:sp>
        <p:nvSpPr>
          <p:cNvPr id="4" name="页脚占位符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>
                <a:latin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>
                <a:latin typeface="+mn-ea"/>
              </a:defRPr>
            </a:lvl1pPr>
          </a:lstStyle>
          <a:p>
            <a:pPr>
              <a:defRPr/>
            </a:pPr>
            <a:fld id="{0F0F9181-A4DE-4340-A56F-6B3F6173049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0" y="0"/>
            <a:ext cx="9147334" cy="6868160"/>
          </a:xfrm>
        </p:spPr>
        <p:txBody>
          <a:bodyPr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3429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单击此处编辑母版文本样式</a:t>
            </a:r>
            <a:endParaRPr lang="zh-CN" altLang="en-US" dirty="0">
              <a:sym typeface="+mn-ea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>
                <a:latin typeface="+mn-ea"/>
              </a:defRPr>
            </a:lvl1pPr>
          </a:lstStyle>
          <a:p>
            <a:pPr>
              <a:defRPr/>
            </a:pPr>
            <a:fld id="{130E678E-D1CD-4636-AE98-01FECB917E3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E8258FD-014F-41BE-88C4-B00CE514967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half" idx="2"/>
          </p:nvPr>
        </p:nvSpPr>
        <p:spPr>
          <a:xfrm>
            <a:off x="350996" y="565150"/>
            <a:ext cx="4050030" cy="5727700"/>
          </a:xfrm>
        </p:spPr>
        <p:txBody>
          <a:bodyPr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单击此处编辑母版文本样式</a:t>
            </a:r>
            <a:endParaRPr lang="zh-CN" altLang="en-US"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13"/>
          </p:nvPr>
        </p:nvSpPr>
        <p:spPr>
          <a:xfrm>
            <a:off x="4715828" y="565150"/>
            <a:ext cx="4050030" cy="5727700"/>
          </a:xfrm>
        </p:spPr>
        <p:txBody>
          <a:bodyPr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单击此处编辑母版文本样式</a:t>
            </a:r>
            <a:endParaRPr lang="zh-CN" altLang="en-US" dirty="0">
              <a:sym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 smtClean="0">
                <a:latin typeface="+mn-ea"/>
              </a:defRPr>
            </a:lvl1pPr>
          </a:lstStyle>
          <a:p>
            <a:pPr>
              <a:defRPr/>
            </a:pPr>
            <a:fld id="{1EDC798E-CD43-40DE-A80E-4D045FF1AC5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6789738"/>
            <a:ext cx="9144000" cy="6826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kumimoji="1" lang="zh-CN" altLang="en-US" noProof="1"/>
          </a:p>
        </p:txBody>
      </p:sp>
      <p:pic>
        <p:nvPicPr>
          <p:cNvPr id="3" name="图片 4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 rot="3239541">
            <a:off x="8189913" y="5945187"/>
            <a:ext cx="9334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1275" y="5689600"/>
            <a:ext cx="4984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6"/>
          <p:cNvSpPr/>
          <p:nvPr/>
        </p:nvSpPr>
        <p:spPr>
          <a:xfrm>
            <a:off x="5940425" y="0"/>
            <a:ext cx="1177925" cy="4984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  <a:defRPr/>
            </a:pPr>
            <a:r>
              <a:rPr lang="en-US" altLang="zh-CN" sz="2800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16 </a:t>
            </a:r>
            <a:r>
              <a:rPr lang="zh-CN" altLang="en-US" sz="2800" dirty="0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猫</a:t>
            </a:r>
            <a:r>
              <a:rPr lang="en-US" altLang="zh-CN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en-US" altLang="zh-CN">
              <a:solidFill>
                <a:srgbClr val="A1111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3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366000" y="74613"/>
            <a:ext cx="14351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623591"/>
            <a:ext cx="8139178" cy="899167"/>
          </a:xfrm>
        </p:spPr>
        <p:txBody>
          <a:bodyPr rIns="25400"/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lang="zh-CN" altLang="en-US"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>
                <a:latin typeface="+mn-ea"/>
              </a:defRPr>
            </a:lvl1pPr>
          </a:lstStyle>
          <a:p>
            <a:pPr>
              <a:defRPr/>
            </a:pPr>
            <a:fld id="{589B4CCA-354F-4826-88CD-DEF4FCDB352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>
                <a:latin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>
                <a:latin typeface="+mn-ea"/>
              </a:defRPr>
            </a:lvl1pPr>
          </a:lstStyle>
          <a:p>
            <a:pPr>
              <a:defRPr/>
            </a:pPr>
            <a:fld id="{128F71B8-27DB-44FA-AC7B-70863781B8E1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10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组合 15"/>
          <p:cNvGrpSpPr/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任意多边形 16"/>
            <p:cNvSpPr/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ea typeface="宋体" panose="02010600030101010101" pitchFamily="2" charset="-122"/>
              </a:endParaRPr>
            </a:p>
          </p:txBody>
        </p:sp>
        <p:sp>
          <p:nvSpPr>
            <p:cNvPr id="7" name="任意多边形 18"/>
            <p:cNvSpPr/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ea typeface="宋体" panose="02010600030101010101" pitchFamily="2" charset="-122"/>
              </a:endParaRPr>
            </a:p>
          </p:txBody>
        </p:sp>
        <p:sp>
          <p:nvSpPr>
            <p:cNvPr id="8" name="任意多边形 19"/>
            <p:cNvSpPr/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直接连接符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11" name="日期占位符 29"/>
          <p:cNvSpPr>
            <a:spLocks noGrp="1"/>
          </p:cNvSpPr>
          <p:nvPr>
            <p:ph type="dt" sz="half" idx="10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>
              <a:defRPr sz="1000">
                <a:solidFill>
                  <a:srgbClr val="FFFFFF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E0C8653-9CC8-4619-892B-FB5644E53526}" type="datetime3">
              <a:rPr lang="zh-CN" altLang="en-US"/>
            </a:fld>
            <a:endParaRPr lang="en-US" altLang="zh-CN"/>
          </a:p>
        </p:txBody>
      </p:sp>
      <p:sp>
        <p:nvSpPr>
          <p:cNvPr id="12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F641BCB-0FD6-4C25-8EB0-6567B4C1B66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6789738"/>
            <a:ext cx="9144000" cy="6826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kumimoji="1" lang="zh-CN" altLang="en-US" noProof="1"/>
          </a:p>
        </p:txBody>
      </p:sp>
      <p:pic>
        <p:nvPicPr>
          <p:cNvPr id="3" name="图片 4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 rot="3239541">
            <a:off x="8189913" y="5945187"/>
            <a:ext cx="9334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1275" y="5689600"/>
            <a:ext cx="4984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6"/>
          <p:cNvSpPr/>
          <p:nvPr/>
        </p:nvSpPr>
        <p:spPr>
          <a:xfrm>
            <a:off x="5940425" y="0"/>
            <a:ext cx="1177925" cy="4984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  <a:defRPr/>
            </a:pPr>
            <a:r>
              <a:rPr lang="en-US" altLang="zh-CN" sz="2800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16 </a:t>
            </a:r>
            <a:r>
              <a:rPr lang="zh-CN" altLang="en-US" sz="2800" dirty="0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猫</a:t>
            </a:r>
            <a:r>
              <a:rPr lang="en-US" altLang="zh-CN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en-US" altLang="zh-CN">
              <a:solidFill>
                <a:srgbClr val="A1111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3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366000" y="74613"/>
            <a:ext cx="14351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4" Type="http://schemas.openxmlformats.org/officeDocument/2006/relationships/theme" Target="../theme/theme2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8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9" Type="http://schemas.openxmlformats.org/officeDocument/2006/relationships/theme" Target="../theme/theme3.xml"/><Relationship Id="rId38" Type="http://schemas.openxmlformats.org/officeDocument/2006/relationships/image" Target="../media/image4.png"/><Relationship Id="rId37" Type="http://schemas.openxmlformats.org/officeDocument/2006/relationships/image" Target="../media/image3.png"/><Relationship Id="rId36" Type="http://schemas.openxmlformats.org/officeDocument/2006/relationships/image" Target="../media/image2.png"/><Relationship Id="rId35" Type="http://schemas.openxmlformats.org/officeDocument/2006/relationships/slideLayout" Target="../slideLayouts/slideLayout55.xml"/><Relationship Id="rId34" Type="http://schemas.openxmlformats.org/officeDocument/2006/relationships/slideLayout" Target="../slideLayouts/slideLayout54.xml"/><Relationship Id="rId33" Type="http://schemas.openxmlformats.org/officeDocument/2006/relationships/slideLayout" Target="../slideLayouts/slideLayout53.xml"/><Relationship Id="rId32" Type="http://schemas.openxmlformats.org/officeDocument/2006/relationships/slideLayout" Target="../slideLayouts/slideLayout52.xml"/><Relationship Id="rId31" Type="http://schemas.openxmlformats.org/officeDocument/2006/relationships/slideLayout" Target="../slideLayouts/slideLayout51.xml"/><Relationship Id="rId30" Type="http://schemas.openxmlformats.org/officeDocument/2006/relationships/slideLayout" Target="../slideLayouts/slideLayout50.xml"/><Relationship Id="rId3" Type="http://schemas.openxmlformats.org/officeDocument/2006/relationships/slideLayout" Target="../slideLayouts/slideLayout23.xml"/><Relationship Id="rId29" Type="http://schemas.openxmlformats.org/officeDocument/2006/relationships/slideLayout" Target="../slideLayouts/slideLayout49.xml"/><Relationship Id="rId28" Type="http://schemas.openxmlformats.org/officeDocument/2006/relationships/slideLayout" Target="../slideLayouts/slideLayout48.xml"/><Relationship Id="rId27" Type="http://schemas.openxmlformats.org/officeDocument/2006/relationships/slideLayout" Target="../slideLayouts/slideLayout47.xml"/><Relationship Id="rId26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45.xml"/><Relationship Id="rId24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42.xml"/><Relationship Id="rId21" Type="http://schemas.openxmlformats.org/officeDocument/2006/relationships/slideLayout" Target="../slideLayouts/slideLayout41.xml"/><Relationship Id="rId20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7" Type="http://schemas.openxmlformats.org/officeDocument/2006/relationships/theme" Target="../theme/theme4.xml"/><Relationship Id="rId36" Type="http://schemas.openxmlformats.org/officeDocument/2006/relationships/image" Target="../media/image4.png"/><Relationship Id="rId35" Type="http://schemas.openxmlformats.org/officeDocument/2006/relationships/image" Target="../media/image3.png"/><Relationship Id="rId34" Type="http://schemas.openxmlformats.org/officeDocument/2006/relationships/image" Target="../media/image2.png"/><Relationship Id="rId33" Type="http://schemas.openxmlformats.org/officeDocument/2006/relationships/slideLayout" Target="../slideLayouts/slideLayout88.xml"/><Relationship Id="rId32" Type="http://schemas.openxmlformats.org/officeDocument/2006/relationships/slideLayout" Target="../slideLayouts/slideLayout87.xml"/><Relationship Id="rId31" Type="http://schemas.openxmlformats.org/officeDocument/2006/relationships/slideLayout" Target="../slideLayouts/slideLayout86.xml"/><Relationship Id="rId30" Type="http://schemas.openxmlformats.org/officeDocument/2006/relationships/slideLayout" Target="../slideLayouts/slideLayout85.xml"/><Relationship Id="rId3" Type="http://schemas.openxmlformats.org/officeDocument/2006/relationships/slideLayout" Target="../slideLayouts/slideLayout58.xml"/><Relationship Id="rId29" Type="http://schemas.openxmlformats.org/officeDocument/2006/relationships/slideLayout" Target="../slideLayouts/slideLayout84.xml"/><Relationship Id="rId28" Type="http://schemas.openxmlformats.org/officeDocument/2006/relationships/slideLayout" Target="../slideLayouts/slideLayout83.xml"/><Relationship Id="rId27" Type="http://schemas.openxmlformats.org/officeDocument/2006/relationships/slideLayout" Target="../slideLayouts/slideLayout82.xml"/><Relationship Id="rId26" Type="http://schemas.openxmlformats.org/officeDocument/2006/relationships/slideLayout" Target="../slideLayouts/slideLayout81.xml"/><Relationship Id="rId25" Type="http://schemas.openxmlformats.org/officeDocument/2006/relationships/slideLayout" Target="../slideLayouts/slideLayout80.xml"/><Relationship Id="rId24" Type="http://schemas.openxmlformats.org/officeDocument/2006/relationships/slideLayout" Target="../slideLayouts/slideLayout79.xml"/><Relationship Id="rId23" Type="http://schemas.openxmlformats.org/officeDocument/2006/relationships/slideLayout" Target="../slideLayouts/slideLayout78.xml"/><Relationship Id="rId22" Type="http://schemas.openxmlformats.org/officeDocument/2006/relationships/slideLayout" Target="../slideLayouts/slideLayout77.xml"/><Relationship Id="rId21" Type="http://schemas.openxmlformats.org/officeDocument/2006/relationships/slideLayout" Target="../slideLayouts/slideLayout76.xml"/><Relationship Id="rId20" Type="http://schemas.openxmlformats.org/officeDocument/2006/relationships/slideLayout" Target="../slideLayouts/slideLayout75.xml"/><Relationship Id="rId2" Type="http://schemas.openxmlformats.org/officeDocument/2006/relationships/slideLayout" Target="../slideLayouts/slideLayout57.xml"/><Relationship Id="rId19" Type="http://schemas.openxmlformats.org/officeDocument/2006/relationships/slideLayout" Target="../slideLayouts/slideLayout74.xml"/><Relationship Id="rId18" Type="http://schemas.openxmlformats.org/officeDocument/2006/relationships/slideLayout" Target="../slideLayouts/slideLayout73.xml"/><Relationship Id="rId17" Type="http://schemas.openxmlformats.org/officeDocument/2006/relationships/slideLayout" Target="../slideLayouts/slideLayout72.xml"/><Relationship Id="rId16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7.xml"/><Relationship Id="rId8" Type="http://schemas.openxmlformats.org/officeDocument/2006/relationships/slideLayout" Target="../slideLayouts/slideLayout96.xml"/><Relationship Id="rId7" Type="http://schemas.openxmlformats.org/officeDocument/2006/relationships/slideLayout" Target="../slideLayouts/slideLayout95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4" Type="http://schemas.openxmlformats.org/officeDocument/2006/relationships/slideLayout" Target="../slideLayouts/slideLayout92.xml"/><Relationship Id="rId37" Type="http://schemas.openxmlformats.org/officeDocument/2006/relationships/theme" Target="../theme/theme5.xml"/><Relationship Id="rId36" Type="http://schemas.openxmlformats.org/officeDocument/2006/relationships/image" Target="../media/image4.png"/><Relationship Id="rId35" Type="http://schemas.openxmlformats.org/officeDocument/2006/relationships/image" Target="../media/image3.png"/><Relationship Id="rId34" Type="http://schemas.openxmlformats.org/officeDocument/2006/relationships/image" Target="../media/image2.png"/><Relationship Id="rId33" Type="http://schemas.openxmlformats.org/officeDocument/2006/relationships/slideLayout" Target="../slideLayouts/slideLayout121.xml"/><Relationship Id="rId32" Type="http://schemas.openxmlformats.org/officeDocument/2006/relationships/slideLayout" Target="../slideLayouts/slideLayout120.xml"/><Relationship Id="rId31" Type="http://schemas.openxmlformats.org/officeDocument/2006/relationships/slideLayout" Target="../slideLayouts/slideLayout119.xml"/><Relationship Id="rId30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91.xml"/><Relationship Id="rId29" Type="http://schemas.openxmlformats.org/officeDocument/2006/relationships/slideLayout" Target="../slideLayouts/slideLayout117.xml"/><Relationship Id="rId28" Type="http://schemas.openxmlformats.org/officeDocument/2006/relationships/slideLayout" Target="../slideLayouts/slideLayout116.xml"/><Relationship Id="rId27" Type="http://schemas.openxmlformats.org/officeDocument/2006/relationships/slideLayout" Target="../slideLayouts/slideLayout115.xml"/><Relationship Id="rId26" Type="http://schemas.openxmlformats.org/officeDocument/2006/relationships/slideLayout" Target="../slideLayouts/slideLayout114.xml"/><Relationship Id="rId25" Type="http://schemas.openxmlformats.org/officeDocument/2006/relationships/slideLayout" Target="../slideLayouts/slideLayout113.xml"/><Relationship Id="rId24" Type="http://schemas.openxmlformats.org/officeDocument/2006/relationships/slideLayout" Target="../slideLayouts/slideLayout112.xml"/><Relationship Id="rId23" Type="http://schemas.openxmlformats.org/officeDocument/2006/relationships/slideLayout" Target="../slideLayouts/slideLayout111.xml"/><Relationship Id="rId22" Type="http://schemas.openxmlformats.org/officeDocument/2006/relationships/slideLayout" Target="../slideLayouts/slideLayout110.xml"/><Relationship Id="rId21" Type="http://schemas.openxmlformats.org/officeDocument/2006/relationships/slideLayout" Target="../slideLayouts/slideLayout109.xml"/><Relationship Id="rId20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90.xml"/><Relationship Id="rId19" Type="http://schemas.openxmlformats.org/officeDocument/2006/relationships/slideLayout" Target="../slideLayouts/slideLayout107.xml"/><Relationship Id="rId18" Type="http://schemas.openxmlformats.org/officeDocument/2006/relationships/slideLayout" Target="../slideLayouts/slideLayout106.xml"/><Relationship Id="rId17" Type="http://schemas.openxmlformats.org/officeDocument/2006/relationships/slideLayout" Target="../slideLayouts/slideLayout105.xml"/><Relationship Id="rId16" Type="http://schemas.openxmlformats.org/officeDocument/2006/relationships/slideLayout" Target="../slideLayouts/slideLayout104.xml"/><Relationship Id="rId15" Type="http://schemas.openxmlformats.org/officeDocument/2006/relationships/slideLayout" Target="../slideLayouts/slideLayout103.xml"/><Relationship Id="rId14" Type="http://schemas.openxmlformats.org/officeDocument/2006/relationships/slideLayout" Target="../slideLayouts/slideLayout102.xml"/><Relationship Id="rId13" Type="http://schemas.openxmlformats.org/officeDocument/2006/relationships/slideLayout" Target="../slideLayouts/slideLayout101.xml"/><Relationship Id="rId12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98.xml"/><Relationship Id="rId1" Type="http://schemas.openxmlformats.org/officeDocument/2006/relationships/slideLayout" Target="../slideLayouts/slideLayout89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0.xml"/><Relationship Id="rId8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5.xml"/><Relationship Id="rId38" Type="http://schemas.openxmlformats.org/officeDocument/2006/relationships/theme" Target="../theme/theme6.xml"/><Relationship Id="rId37" Type="http://schemas.openxmlformats.org/officeDocument/2006/relationships/image" Target="../media/image4.png"/><Relationship Id="rId36" Type="http://schemas.openxmlformats.org/officeDocument/2006/relationships/image" Target="../media/image3.png"/><Relationship Id="rId35" Type="http://schemas.openxmlformats.org/officeDocument/2006/relationships/image" Target="../media/image2.png"/><Relationship Id="rId34" Type="http://schemas.openxmlformats.org/officeDocument/2006/relationships/slideLayout" Target="../slideLayouts/slideLayout155.xml"/><Relationship Id="rId33" Type="http://schemas.openxmlformats.org/officeDocument/2006/relationships/slideLayout" Target="../slideLayouts/slideLayout154.xml"/><Relationship Id="rId32" Type="http://schemas.openxmlformats.org/officeDocument/2006/relationships/slideLayout" Target="../slideLayouts/slideLayout153.xml"/><Relationship Id="rId31" Type="http://schemas.openxmlformats.org/officeDocument/2006/relationships/slideLayout" Target="../slideLayouts/slideLayout152.xml"/><Relationship Id="rId30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24.xml"/><Relationship Id="rId29" Type="http://schemas.openxmlformats.org/officeDocument/2006/relationships/slideLayout" Target="../slideLayouts/slideLayout150.xml"/><Relationship Id="rId28" Type="http://schemas.openxmlformats.org/officeDocument/2006/relationships/slideLayout" Target="../slideLayouts/slideLayout149.xml"/><Relationship Id="rId27" Type="http://schemas.openxmlformats.org/officeDocument/2006/relationships/slideLayout" Target="../slideLayouts/slideLayout148.xml"/><Relationship Id="rId26" Type="http://schemas.openxmlformats.org/officeDocument/2006/relationships/slideLayout" Target="../slideLayouts/slideLayout147.xml"/><Relationship Id="rId25" Type="http://schemas.openxmlformats.org/officeDocument/2006/relationships/slideLayout" Target="../slideLayouts/slideLayout146.xml"/><Relationship Id="rId24" Type="http://schemas.openxmlformats.org/officeDocument/2006/relationships/slideLayout" Target="../slideLayouts/slideLayout145.xml"/><Relationship Id="rId23" Type="http://schemas.openxmlformats.org/officeDocument/2006/relationships/slideLayout" Target="../slideLayouts/slideLayout144.xml"/><Relationship Id="rId22" Type="http://schemas.openxmlformats.org/officeDocument/2006/relationships/slideLayout" Target="../slideLayouts/slideLayout143.xml"/><Relationship Id="rId21" Type="http://schemas.openxmlformats.org/officeDocument/2006/relationships/slideLayout" Target="../slideLayouts/slideLayout142.xml"/><Relationship Id="rId20" Type="http://schemas.openxmlformats.org/officeDocument/2006/relationships/slideLayout" Target="../slideLayouts/slideLayout141.xml"/><Relationship Id="rId2" Type="http://schemas.openxmlformats.org/officeDocument/2006/relationships/slideLayout" Target="../slideLayouts/slideLayout123.xml"/><Relationship Id="rId19" Type="http://schemas.openxmlformats.org/officeDocument/2006/relationships/slideLayout" Target="../slideLayouts/slideLayout140.xml"/><Relationship Id="rId18" Type="http://schemas.openxmlformats.org/officeDocument/2006/relationships/slideLayout" Target="../slideLayouts/slideLayout139.xml"/><Relationship Id="rId17" Type="http://schemas.openxmlformats.org/officeDocument/2006/relationships/slideLayout" Target="../slideLayouts/slideLayout138.xml"/><Relationship Id="rId16" Type="http://schemas.openxmlformats.org/officeDocument/2006/relationships/slideLayout" Target="../slideLayouts/slideLayout137.xml"/><Relationship Id="rId15" Type="http://schemas.openxmlformats.org/officeDocument/2006/relationships/slideLayout" Target="../slideLayouts/slideLayout136.xml"/><Relationship Id="rId14" Type="http://schemas.openxmlformats.org/officeDocument/2006/relationships/slideLayout" Target="../slideLayouts/slideLayout135.xml"/><Relationship Id="rId13" Type="http://schemas.openxmlformats.org/officeDocument/2006/relationships/slideLayout" Target="../slideLayouts/slideLayout134.xml"/><Relationship Id="rId12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22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4.xml"/><Relationship Id="rId8" Type="http://schemas.openxmlformats.org/officeDocument/2006/relationships/slideLayout" Target="../slideLayouts/slideLayout163.xml"/><Relationship Id="rId7" Type="http://schemas.openxmlformats.org/officeDocument/2006/relationships/slideLayout" Target="../slideLayouts/slideLayout162.xml"/><Relationship Id="rId6" Type="http://schemas.openxmlformats.org/officeDocument/2006/relationships/slideLayout" Target="../slideLayouts/slideLayout161.xml"/><Relationship Id="rId5" Type="http://schemas.openxmlformats.org/officeDocument/2006/relationships/slideLayout" Target="../slideLayouts/slideLayout160.xml"/><Relationship Id="rId4" Type="http://schemas.openxmlformats.org/officeDocument/2006/relationships/slideLayout" Target="../slideLayouts/slideLayout159.xml"/><Relationship Id="rId38" Type="http://schemas.openxmlformats.org/officeDocument/2006/relationships/theme" Target="../theme/theme7.xml"/><Relationship Id="rId37" Type="http://schemas.openxmlformats.org/officeDocument/2006/relationships/image" Target="../media/image4.png"/><Relationship Id="rId36" Type="http://schemas.openxmlformats.org/officeDocument/2006/relationships/image" Target="../media/image3.png"/><Relationship Id="rId35" Type="http://schemas.openxmlformats.org/officeDocument/2006/relationships/image" Target="../media/image2.png"/><Relationship Id="rId34" Type="http://schemas.openxmlformats.org/officeDocument/2006/relationships/slideLayout" Target="../slideLayouts/slideLayout189.xml"/><Relationship Id="rId33" Type="http://schemas.openxmlformats.org/officeDocument/2006/relationships/slideLayout" Target="../slideLayouts/slideLayout188.xml"/><Relationship Id="rId32" Type="http://schemas.openxmlformats.org/officeDocument/2006/relationships/slideLayout" Target="../slideLayouts/slideLayout187.xml"/><Relationship Id="rId31" Type="http://schemas.openxmlformats.org/officeDocument/2006/relationships/slideLayout" Target="../slideLayouts/slideLayout186.xml"/><Relationship Id="rId30" Type="http://schemas.openxmlformats.org/officeDocument/2006/relationships/slideLayout" Target="../slideLayouts/slideLayout185.xml"/><Relationship Id="rId3" Type="http://schemas.openxmlformats.org/officeDocument/2006/relationships/slideLayout" Target="../slideLayouts/slideLayout158.xml"/><Relationship Id="rId29" Type="http://schemas.openxmlformats.org/officeDocument/2006/relationships/slideLayout" Target="../slideLayouts/slideLayout184.xml"/><Relationship Id="rId28" Type="http://schemas.openxmlformats.org/officeDocument/2006/relationships/slideLayout" Target="../slideLayouts/slideLayout183.xml"/><Relationship Id="rId27" Type="http://schemas.openxmlformats.org/officeDocument/2006/relationships/slideLayout" Target="../slideLayouts/slideLayout182.xml"/><Relationship Id="rId26" Type="http://schemas.openxmlformats.org/officeDocument/2006/relationships/slideLayout" Target="../slideLayouts/slideLayout181.xml"/><Relationship Id="rId25" Type="http://schemas.openxmlformats.org/officeDocument/2006/relationships/slideLayout" Target="../slideLayouts/slideLayout180.xml"/><Relationship Id="rId24" Type="http://schemas.openxmlformats.org/officeDocument/2006/relationships/slideLayout" Target="../slideLayouts/slideLayout179.xml"/><Relationship Id="rId23" Type="http://schemas.openxmlformats.org/officeDocument/2006/relationships/slideLayout" Target="../slideLayouts/slideLayout178.xml"/><Relationship Id="rId22" Type="http://schemas.openxmlformats.org/officeDocument/2006/relationships/slideLayout" Target="../slideLayouts/slideLayout177.xml"/><Relationship Id="rId21" Type="http://schemas.openxmlformats.org/officeDocument/2006/relationships/slideLayout" Target="../slideLayouts/slideLayout176.xml"/><Relationship Id="rId20" Type="http://schemas.openxmlformats.org/officeDocument/2006/relationships/slideLayout" Target="../slideLayouts/slideLayout175.xml"/><Relationship Id="rId2" Type="http://schemas.openxmlformats.org/officeDocument/2006/relationships/slideLayout" Target="../slideLayouts/slideLayout157.xml"/><Relationship Id="rId19" Type="http://schemas.openxmlformats.org/officeDocument/2006/relationships/slideLayout" Target="../slideLayouts/slideLayout174.xml"/><Relationship Id="rId18" Type="http://schemas.openxmlformats.org/officeDocument/2006/relationships/slideLayout" Target="../slideLayouts/slideLayout173.xml"/><Relationship Id="rId17" Type="http://schemas.openxmlformats.org/officeDocument/2006/relationships/slideLayout" Target="../slideLayouts/slideLayout172.xml"/><Relationship Id="rId16" Type="http://schemas.openxmlformats.org/officeDocument/2006/relationships/slideLayout" Target="../slideLayouts/slideLayout171.xml"/><Relationship Id="rId15" Type="http://schemas.openxmlformats.org/officeDocument/2006/relationships/slideLayout" Target="../slideLayouts/slideLayout170.xml"/><Relationship Id="rId14" Type="http://schemas.openxmlformats.org/officeDocument/2006/relationships/slideLayout" Target="../slideLayouts/slideLayout169.xml"/><Relationship Id="rId13" Type="http://schemas.openxmlformats.org/officeDocument/2006/relationships/slideLayout" Target="../slideLayouts/slideLayout168.xml"/><Relationship Id="rId12" Type="http://schemas.openxmlformats.org/officeDocument/2006/relationships/slideLayout" Target="../slideLayouts/slideLayout167.xml"/><Relationship Id="rId11" Type="http://schemas.openxmlformats.org/officeDocument/2006/relationships/slideLayout" Target="../slideLayouts/slideLayout166.xml"/><Relationship Id="rId10" Type="http://schemas.openxmlformats.org/officeDocument/2006/relationships/slideLayout" Target="../slideLayouts/slideLayout165.xml"/><Relationship Id="rId1" Type="http://schemas.openxmlformats.org/officeDocument/2006/relationships/slideLayout" Target="../slideLayouts/slideLayout156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8.xml"/><Relationship Id="rId8" Type="http://schemas.openxmlformats.org/officeDocument/2006/relationships/slideLayout" Target="../slideLayouts/slideLayout197.xml"/><Relationship Id="rId7" Type="http://schemas.openxmlformats.org/officeDocument/2006/relationships/slideLayout" Target="../slideLayouts/slideLayout196.xml"/><Relationship Id="rId6" Type="http://schemas.openxmlformats.org/officeDocument/2006/relationships/slideLayout" Target="../slideLayouts/slideLayout195.xml"/><Relationship Id="rId5" Type="http://schemas.openxmlformats.org/officeDocument/2006/relationships/slideLayout" Target="../slideLayouts/slideLayout194.xml"/><Relationship Id="rId4" Type="http://schemas.openxmlformats.org/officeDocument/2006/relationships/slideLayout" Target="../slideLayouts/slideLayout193.xml"/><Relationship Id="rId38" Type="http://schemas.openxmlformats.org/officeDocument/2006/relationships/theme" Target="../theme/theme8.xml"/><Relationship Id="rId37" Type="http://schemas.openxmlformats.org/officeDocument/2006/relationships/image" Target="../media/image4.png"/><Relationship Id="rId36" Type="http://schemas.openxmlformats.org/officeDocument/2006/relationships/image" Target="../media/image3.png"/><Relationship Id="rId35" Type="http://schemas.openxmlformats.org/officeDocument/2006/relationships/image" Target="../media/image2.png"/><Relationship Id="rId34" Type="http://schemas.openxmlformats.org/officeDocument/2006/relationships/slideLayout" Target="../slideLayouts/slideLayout223.xml"/><Relationship Id="rId33" Type="http://schemas.openxmlformats.org/officeDocument/2006/relationships/slideLayout" Target="../slideLayouts/slideLayout222.xml"/><Relationship Id="rId32" Type="http://schemas.openxmlformats.org/officeDocument/2006/relationships/slideLayout" Target="../slideLayouts/slideLayout221.xml"/><Relationship Id="rId31" Type="http://schemas.openxmlformats.org/officeDocument/2006/relationships/slideLayout" Target="../slideLayouts/slideLayout220.xml"/><Relationship Id="rId30" Type="http://schemas.openxmlformats.org/officeDocument/2006/relationships/slideLayout" Target="../slideLayouts/slideLayout219.xml"/><Relationship Id="rId3" Type="http://schemas.openxmlformats.org/officeDocument/2006/relationships/slideLayout" Target="../slideLayouts/slideLayout192.xml"/><Relationship Id="rId29" Type="http://schemas.openxmlformats.org/officeDocument/2006/relationships/slideLayout" Target="../slideLayouts/slideLayout218.xml"/><Relationship Id="rId28" Type="http://schemas.openxmlformats.org/officeDocument/2006/relationships/slideLayout" Target="../slideLayouts/slideLayout217.xml"/><Relationship Id="rId27" Type="http://schemas.openxmlformats.org/officeDocument/2006/relationships/slideLayout" Target="../slideLayouts/slideLayout216.xml"/><Relationship Id="rId26" Type="http://schemas.openxmlformats.org/officeDocument/2006/relationships/slideLayout" Target="../slideLayouts/slideLayout215.xml"/><Relationship Id="rId25" Type="http://schemas.openxmlformats.org/officeDocument/2006/relationships/slideLayout" Target="../slideLayouts/slideLayout214.xml"/><Relationship Id="rId24" Type="http://schemas.openxmlformats.org/officeDocument/2006/relationships/slideLayout" Target="../slideLayouts/slideLayout213.xml"/><Relationship Id="rId23" Type="http://schemas.openxmlformats.org/officeDocument/2006/relationships/slideLayout" Target="../slideLayouts/slideLayout212.xml"/><Relationship Id="rId22" Type="http://schemas.openxmlformats.org/officeDocument/2006/relationships/slideLayout" Target="../slideLayouts/slideLayout211.xml"/><Relationship Id="rId21" Type="http://schemas.openxmlformats.org/officeDocument/2006/relationships/slideLayout" Target="../slideLayouts/slideLayout210.xml"/><Relationship Id="rId20" Type="http://schemas.openxmlformats.org/officeDocument/2006/relationships/slideLayout" Target="../slideLayouts/slideLayout209.xml"/><Relationship Id="rId2" Type="http://schemas.openxmlformats.org/officeDocument/2006/relationships/slideLayout" Target="../slideLayouts/slideLayout191.xml"/><Relationship Id="rId19" Type="http://schemas.openxmlformats.org/officeDocument/2006/relationships/slideLayout" Target="../slideLayouts/slideLayout208.xml"/><Relationship Id="rId18" Type="http://schemas.openxmlformats.org/officeDocument/2006/relationships/slideLayout" Target="../slideLayouts/slideLayout207.xml"/><Relationship Id="rId17" Type="http://schemas.openxmlformats.org/officeDocument/2006/relationships/slideLayout" Target="../slideLayouts/slideLayout206.xml"/><Relationship Id="rId16" Type="http://schemas.openxmlformats.org/officeDocument/2006/relationships/slideLayout" Target="../slideLayouts/slideLayout205.xml"/><Relationship Id="rId15" Type="http://schemas.openxmlformats.org/officeDocument/2006/relationships/slideLayout" Target="../slideLayouts/slideLayout204.xml"/><Relationship Id="rId14" Type="http://schemas.openxmlformats.org/officeDocument/2006/relationships/slideLayout" Target="../slideLayouts/slideLayout203.xml"/><Relationship Id="rId13" Type="http://schemas.openxmlformats.org/officeDocument/2006/relationships/slideLayout" Target="../slideLayouts/slideLayout202.xml"/><Relationship Id="rId12" Type="http://schemas.openxmlformats.org/officeDocument/2006/relationships/slideLayout" Target="../slideLayouts/slideLayout201.xml"/><Relationship Id="rId11" Type="http://schemas.openxmlformats.org/officeDocument/2006/relationships/slideLayout" Target="../slideLayouts/slideLayout200.xml"/><Relationship Id="rId10" Type="http://schemas.openxmlformats.org/officeDocument/2006/relationships/slideLayout" Target="../slideLayouts/slideLayout199.xml"/><Relationship Id="rId1" Type="http://schemas.openxmlformats.org/officeDocument/2006/relationships/slideLayout" Target="../slideLayouts/slideLayout190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2.xml"/><Relationship Id="rId8" Type="http://schemas.openxmlformats.org/officeDocument/2006/relationships/slideLayout" Target="../slideLayouts/slideLayout231.xml"/><Relationship Id="rId7" Type="http://schemas.openxmlformats.org/officeDocument/2006/relationships/slideLayout" Target="../slideLayouts/slideLayout230.xml"/><Relationship Id="rId6" Type="http://schemas.openxmlformats.org/officeDocument/2006/relationships/slideLayout" Target="../slideLayouts/slideLayout229.xml"/><Relationship Id="rId5" Type="http://schemas.openxmlformats.org/officeDocument/2006/relationships/slideLayout" Target="../slideLayouts/slideLayout228.xml"/><Relationship Id="rId4" Type="http://schemas.openxmlformats.org/officeDocument/2006/relationships/slideLayout" Target="../slideLayouts/slideLayout227.xml"/><Relationship Id="rId38" Type="http://schemas.openxmlformats.org/officeDocument/2006/relationships/theme" Target="../theme/theme9.xml"/><Relationship Id="rId37" Type="http://schemas.openxmlformats.org/officeDocument/2006/relationships/image" Target="../media/image4.png"/><Relationship Id="rId36" Type="http://schemas.openxmlformats.org/officeDocument/2006/relationships/image" Target="../media/image3.png"/><Relationship Id="rId35" Type="http://schemas.openxmlformats.org/officeDocument/2006/relationships/image" Target="../media/image2.png"/><Relationship Id="rId34" Type="http://schemas.openxmlformats.org/officeDocument/2006/relationships/slideLayout" Target="../slideLayouts/slideLayout257.xml"/><Relationship Id="rId33" Type="http://schemas.openxmlformats.org/officeDocument/2006/relationships/slideLayout" Target="../slideLayouts/slideLayout256.xml"/><Relationship Id="rId32" Type="http://schemas.openxmlformats.org/officeDocument/2006/relationships/slideLayout" Target="../slideLayouts/slideLayout255.xml"/><Relationship Id="rId31" Type="http://schemas.openxmlformats.org/officeDocument/2006/relationships/slideLayout" Target="../slideLayouts/slideLayout254.xml"/><Relationship Id="rId30" Type="http://schemas.openxmlformats.org/officeDocument/2006/relationships/slideLayout" Target="../slideLayouts/slideLayout253.xml"/><Relationship Id="rId3" Type="http://schemas.openxmlformats.org/officeDocument/2006/relationships/slideLayout" Target="../slideLayouts/slideLayout226.xml"/><Relationship Id="rId29" Type="http://schemas.openxmlformats.org/officeDocument/2006/relationships/slideLayout" Target="../slideLayouts/slideLayout252.xml"/><Relationship Id="rId28" Type="http://schemas.openxmlformats.org/officeDocument/2006/relationships/slideLayout" Target="../slideLayouts/slideLayout251.xml"/><Relationship Id="rId27" Type="http://schemas.openxmlformats.org/officeDocument/2006/relationships/slideLayout" Target="../slideLayouts/slideLayout250.xml"/><Relationship Id="rId26" Type="http://schemas.openxmlformats.org/officeDocument/2006/relationships/slideLayout" Target="../slideLayouts/slideLayout249.xml"/><Relationship Id="rId25" Type="http://schemas.openxmlformats.org/officeDocument/2006/relationships/slideLayout" Target="../slideLayouts/slideLayout248.xml"/><Relationship Id="rId24" Type="http://schemas.openxmlformats.org/officeDocument/2006/relationships/slideLayout" Target="../slideLayouts/slideLayout247.xml"/><Relationship Id="rId23" Type="http://schemas.openxmlformats.org/officeDocument/2006/relationships/slideLayout" Target="../slideLayouts/slideLayout246.xml"/><Relationship Id="rId22" Type="http://schemas.openxmlformats.org/officeDocument/2006/relationships/slideLayout" Target="../slideLayouts/slideLayout245.xml"/><Relationship Id="rId21" Type="http://schemas.openxmlformats.org/officeDocument/2006/relationships/slideLayout" Target="../slideLayouts/slideLayout244.xml"/><Relationship Id="rId20" Type="http://schemas.openxmlformats.org/officeDocument/2006/relationships/slideLayout" Target="../slideLayouts/slideLayout243.xml"/><Relationship Id="rId2" Type="http://schemas.openxmlformats.org/officeDocument/2006/relationships/slideLayout" Target="../slideLayouts/slideLayout225.xml"/><Relationship Id="rId19" Type="http://schemas.openxmlformats.org/officeDocument/2006/relationships/slideLayout" Target="../slideLayouts/slideLayout242.xml"/><Relationship Id="rId18" Type="http://schemas.openxmlformats.org/officeDocument/2006/relationships/slideLayout" Target="../slideLayouts/slideLayout241.xml"/><Relationship Id="rId17" Type="http://schemas.openxmlformats.org/officeDocument/2006/relationships/slideLayout" Target="../slideLayouts/slideLayout240.xml"/><Relationship Id="rId16" Type="http://schemas.openxmlformats.org/officeDocument/2006/relationships/slideLayout" Target="../slideLayouts/slideLayout239.xml"/><Relationship Id="rId15" Type="http://schemas.openxmlformats.org/officeDocument/2006/relationships/slideLayout" Target="../slideLayouts/slideLayout238.xml"/><Relationship Id="rId14" Type="http://schemas.openxmlformats.org/officeDocument/2006/relationships/slideLayout" Target="../slideLayouts/slideLayout237.xml"/><Relationship Id="rId13" Type="http://schemas.openxmlformats.org/officeDocument/2006/relationships/slideLayout" Target="../slideLayouts/slideLayout236.xml"/><Relationship Id="rId12" Type="http://schemas.openxmlformats.org/officeDocument/2006/relationships/slideLayout" Target="../slideLayouts/slideLayout235.xml"/><Relationship Id="rId11" Type="http://schemas.openxmlformats.org/officeDocument/2006/relationships/slideLayout" Target="../slideLayouts/slideLayout234.xml"/><Relationship Id="rId10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smtClean="0">
                <a:solidFill>
                  <a:schemeClr val="tx1">
                    <a:tint val="75000"/>
                  </a:schemeClr>
                </a:solidFill>
                <a:latin typeface="+mn-ea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C83F32C-6215-4C0C-B400-C99FC342F4B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dirty="0">
                <a:solidFill>
                  <a:schemeClr val="tx1">
                    <a:tint val="75000"/>
                  </a:schemeClr>
                </a:solidFill>
                <a:latin typeface="+mn-ea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smtClean="0">
                <a:solidFill>
                  <a:schemeClr val="tx1">
                    <a:tint val="75000"/>
                  </a:schemeClr>
                </a:solidFill>
                <a:latin typeface="+mn-ea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67F3E86-26F9-4A81-9A54-FE29F0686E0F}" type="slidenum">
              <a:rPr lang="zh-CN" altLang="en-US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8" name="标题 7"/>
          <p:cNvSpPr>
            <a:spLocks noGrp="1"/>
          </p:cNvSpPr>
          <p:nvPr>
            <p:ph type="title" hasCustomPrompt="1"/>
          </p:nvPr>
        </p:nvSpPr>
        <p:spPr>
          <a:xfrm>
            <a:off x="501650" y="581025"/>
            <a:ext cx="8140700" cy="6477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idx="1" hasCustomPrompt="1"/>
          </p:nvPr>
        </p:nvSpPr>
        <p:spPr>
          <a:xfrm>
            <a:off x="503238" y="1508125"/>
            <a:ext cx="8139112" cy="47498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fontAlgn="base">
        <a:spcBef>
          <a:spcPct val="0"/>
        </a:spcBef>
        <a:spcAft>
          <a:spcPct val="0"/>
        </a:spcAft>
        <a:defRPr sz="2100" b="1" kern="1200" spc="200">
          <a:solidFill>
            <a:schemeClr val="tx1"/>
          </a:solidFill>
          <a:latin typeface="+mn-ea"/>
          <a:ea typeface="+mn-ea"/>
          <a:cs typeface="+mj-cs"/>
        </a:defRPr>
      </a:lvl1pPr>
      <a:lvl2pPr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1714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kern="1200" spc="150">
          <a:solidFill>
            <a:schemeClr val="tx1"/>
          </a:solidFill>
          <a:latin typeface="+mn-ea"/>
          <a:ea typeface="+mn-ea"/>
          <a:cs typeface="+mn-cs"/>
        </a:defRPr>
      </a:lvl1pPr>
      <a:lvl2pPr marL="5143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 spc="15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kern="1200" spc="150">
          <a:solidFill>
            <a:schemeClr val="tx1"/>
          </a:solidFill>
          <a:latin typeface="+mn-ea"/>
          <a:ea typeface="+mn-ea"/>
          <a:cs typeface="+mn-cs"/>
        </a:defRPr>
      </a:lvl3pPr>
      <a:lvl4pPr marL="12001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kern="1200" spc="150">
          <a:solidFill>
            <a:schemeClr val="tx1"/>
          </a:solidFill>
          <a:latin typeface="+mn-ea"/>
          <a:ea typeface="+mn-ea"/>
          <a:cs typeface="+mn-cs"/>
        </a:defRPr>
      </a:lvl4pPr>
      <a:lvl5pPr marL="15430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kern="1200" spc="150">
          <a:solidFill>
            <a:schemeClr val="tx1"/>
          </a:solidFill>
          <a:latin typeface="+mn-ea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ea typeface="宋体" panose="02010600030101010101" pitchFamily="2" charset="-122"/>
            </a:endParaRPr>
          </a:p>
        </p:txBody>
      </p:sp>
      <p:sp>
        <p:nvSpPr>
          <p:cNvPr id="12" name="任意多边形 11"/>
          <p:cNvSpPr/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ea typeface="宋体" panose="02010600030101010101" pitchFamily="2" charset="-122"/>
            </a:endParaRPr>
          </a:p>
        </p:txBody>
      </p:sp>
      <p:sp>
        <p:nvSpPr>
          <p:cNvPr id="14" name="直角三角形 13"/>
          <p:cNvSpPr/>
          <p:nvPr/>
        </p:nvSpPr>
        <p:spPr bwMode="auto">
          <a:xfrm>
            <a:off x="-6042" y="5791253"/>
            <a:ext cx="3402288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10249" name="文本占位符 29"/>
          <p:cNvSpPr>
            <a:spLocks noGrp="1"/>
          </p:cNvSpPr>
          <p:nvPr>
            <p:ph type="body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>
              <a:buFont typeface="Arial" panose="020B0604020202020204" pitchFamily="34" charset="0"/>
              <a:buNone/>
              <a:defRPr sz="100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9AFD473-A4F0-452D-99D6-D1351DA86A5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  <a:ea typeface="黑体" panose="020106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  <a:ea typeface="黑体" panose="020106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  <a:ea typeface="黑体" panose="020106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  <a:ea typeface="黑体" panose="0201060906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  <a:ea typeface="黑体" panose="0201060906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  <a:ea typeface="黑体" panose="0201060906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  <a:ea typeface="黑体" panose="0201060906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  <a:ea typeface="黑体" panose="02010609060101010101" pitchFamily="49" charset="-122"/>
        </a:defRPr>
      </a:lvl9pPr>
    </p:titleStyle>
    <p:bodyStyle>
      <a:lvl1pPr marL="365125" indent="-255905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anose="05040102010807070707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030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155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anose="05020102010507070707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89738"/>
            <a:ext cx="9144000" cy="6826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kumimoji="1" lang="zh-CN" altLang="en-US" noProof="1"/>
          </a:p>
        </p:txBody>
      </p:sp>
      <p:pic>
        <p:nvPicPr>
          <p:cNvPr id="23555" name="图片 4"/>
          <p:cNvPicPr>
            <a:picLocks noChangeAspect="1"/>
          </p:cNvPicPr>
          <p:nvPr userDrawn="1"/>
        </p:nvPicPr>
        <p:blipFill>
          <a:blip r:embed="rId36"/>
          <a:srcRect/>
          <a:stretch>
            <a:fillRect/>
          </a:stretch>
        </p:blipFill>
        <p:spPr bwMode="auto">
          <a:xfrm rot="3239541">
            <a:off x="8189913" y="5945187"/>
            <a:ext cx="9334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图片 5"/>
          <p:cNvPicPr>
            <a:picLocks noChangeAspect="1"/>
          </p:cNvPicPr>
          <p:nvPr userDrawn="1"/>
        </p:nvPicPr>
        <p:blipFill>
          <a:blip r:embed="rId37"/>
          <a:srcRect/>
          <a:stretch>
            <a:fillRect/>
          </a:stretch>
        </p:blipFill>
        <p:spPr bwMode="auto">
          <a:xfrm>
            <a:off x="41275" y="5689600"/>
            <a:ext cx="4984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557" name="组合 5"/>
          <p:cNvGrpSpPr/>
          <p:nvPr userDrawn="1"/>
        </p:nvGrpSpPr>
        <p:grpSpPr bwMode="auto">
          <a:xfrm>
            <a:off x="5724525" y="74613"/>
            <a:ext cx="3348038" cy="752475"/>
            <a:chOff x="5724087" y="55245"/>
            <a:chExt cx="3348793" cy="565785"/>
          </a:xfrm>
        </p:grpSpPr>
        <p:sp>
          <p:nvSpPr>
            <p:cNvPr id="2054" name="矩形 6"/>
            <p:cNvSpPr/>
            <p:nvPr userDrawn="1"/>
          </p:nvSpPr>
          <p:spPr>
            <a:xfrm>
              <a:off x="5724087" y="69569"/>
              <a:ext cx="2041985" cy="3748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68580" tIns="34290" rIns="68580" bIns="34290"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altLang="zh-CN" sz="2800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22 </a:t>
              </a:r>
              <a:r>
                <a:rPr lang="zh-CN" altLang="en-US" dirty="0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寓言四则</a:t>
              </a:r>
              <a:r>
                <a:rPr lang="en-US" altLang="zh-CN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/</a:t>
              </a:r>
              <a:endParaRPr lang="en-US" altLang="zh-CN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23559" name="图片 3"/>
            <p:cNvPicPr>
              <a:picLocks noChangeAspect="1"/>
            </p:cNvPicPr>
            <p:nvPr userDrawn="1"/>
          </p:nvPicPr>
          <p:blipFill>
            <a:blip r:embed="rId38"/>
            <a:srcRect/>
            <a:stretch>
              <a:fillRect/>
            </a:stretch>
          </p:blipFill>
          <p:spPr bwMode="auto">
            <a:xfrm>
              <a:off x="7637145" y="55245"/>
              <a:ext cx="1435735" cy="565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684" r:id="rId14"/>
    <p:sldLayoutId id="2147483685" r:id="rId15"/>
    <p:sldLayoutId id="2147483686" r:id="rId16"/>
    <p:sldLayoutId id="2147483687" r:id="rId17"/>
    <p:sldLayoutId id="2147483688" r:id="rId18"/>
    <p:sldLayoutId id="2147483689" r:id="rId19"/>
    <p:sldLayoutId id="2147483690" r:id="rId20"/>
    <p:sldLayoutId id="2147483691" r:id="rId21"/>
    <p:sldLayoutId id="2147483692" r:id="rId22"/>
    <p:sldLayoutId id="2147483693" r:id="rId23"/>
    <p:sldLayoutId id="2147483694" r:id="rId24"/>
    <p:sldLayoutId id="2147483695" r:id="rId25"/>
    <p:sldLayoutId id="2147483696" r:id="rId26"/>
    <p:sldLayoutId id="2147483697" r:id="rId27"/>
    <p:sldLayoutId id="2147483698" r:id="rId28"/>
    <p:sldLayoutId id="2147483699" r:id="rId29"/>
    <p:sldLayoutId id="2147483700" r:id="rId30"/>
    <p:sldLayoutId id="2147483701" r:id="rId31"/>
    <p:sldLayoutId id="2147483702" r:id="rId32"/>
    <p:sldLayoutId id="2147483703" r:id="rId33"/>
    <p:sldLayoutId id="2147483704" r:id="rId34"/>
    <p:sldLayoutId id="2147483705" r:id="rId35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89738"/>
            <a:ext cx="9144000" cy="6826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kumimoji="1" lang="zh-CN" altLang="en-US" noProof="1"/>
          </a:p>
        </p:txBody>
      </p:sp>
      <p:pic>
        <p:nvPicPr>
          <p:cNvPr id="59395" name="图片 4"/>
          <p:cNvPicPr>
            <a:picLocks noChangeAspect="1"/>
          </p:cNvPicPr>
          <p:nvPr userDrawn="1"/>
        </p:nvPicPr>
        <p:blipFill>
          <a:blip r:embed="rId34"/>
          <a:srcRect/>
          <a:stretch>
            <a:fillRect/>
          </a:stretch>
        </p:blipFill>
        <p:spPr bwMode="auto">
          <a:xfrm rot="3239541">
            <a:off x="8189913" y="5945187"/>
            <a:ext cx="9334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图片 5"/>
          <p:cNvPicPr>
            <a:picLocks noChangeAspect="1"/>
          </p:cNvPicPr>
          <p:nvPr userDrawn="1"/>
        </p:nvPicPr>
        <p:blipFill>
          <a:blip r:embed="rId35"/>
          <a:srcRect/>
          <a:stretch>
            <a:fillRect/>
          </a:stretch>
        </p:blipFill>
        <p:spPr bwMode="auto">
          <a:xfrm>
            <a:off x="41275" y="5689600"/>
            <a:ext cx="4984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9397" name="组合 5"/>
          <p:cNvGrpSpPr/>
          <p:nvPr userDrawn="1"/>
        </p:nvGrpSpPr>
        <p:grpSpPr bwMode="auto">
          <a:xfrm>
            <a:off x="5724525" y="74613"/>
            <a:ext cx="3348038" cy="752475"/>
            <a:chOff x="5724087" y="55245"/>
            <a:chExt cx="3348793" cy="565785"/>
          </a:xfrm>
        </p:grpSpPr>
        <p:sp>
          <p:nvSpPr>
            <p:cNvPr id="3078" name="矩形 6"/>
            <p:cNvSpPr/>
            <p:nvPr userDrawn="1"/>
          </p:nvSpPr>
          <p:spPr>
            <a:xfrm>
              <a:off x="5724087" y="69569"/>
              <a:ext cx="2041985" cy="3748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68580" tIns="34290" rIns="68580" bIns="34290"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altLang="zh-CN" sz="2800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22 </a:t>
              </a:r>
              <a:r>
                <a:rPr lang="zh-CN" altLang="en-US" dirty="0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寓言四则</a:t>
              </a:r>
              <a:r>
                <a:rPr lang="en-US" altLang="zh-CN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/</a:t>
              </a:r>
              <a:endParaRPr lang="en-US" altLang="zh-CN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59399" name="图片 3"/>
            <p:cNvPicPr>
              <a:picLocks noChangeAspect="1"/>
            </p:cNvPicPr>
            <p:nvPr userDrawn="1"/>
          </p:nvPicPr>
          <p:blipFill>
            <a:blip r:embed="rId36"/>
            <a:srcRect/>
            <a:stretch>
              <a:fillRect/>
            </a:stretch>
          </p:blipFill>
          <p:spPr bwMode="auto">
            <a:xfrm>
              <a:off x="7637145" y="55245"/>
              <a:ext cx="1435735" cy="565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  <p:sldLayoutId id="2147483723" r:id="rId17"/>
    <p:sldLayoutId id="2147483724" r:id="rId18"/>
    <p:sldLayoutId id="2147483725" r:id="rId19"/>
    <p:sldLayoutId id="2147483726" r:id="rId20"/>
    <p:sldLayoutId id="2147483727" r:id="rId21"/>
    <p:sldLayoutId id="2147483728" r:id="rId22"/>
    <p:sldLayoutId id="2147483729" r:id="rId23"/>
    <p:sldLayoutId id="2147483730" r:id="rId24"/>
    <p:sldLayoutId id="2147483731" r:id="rId25"/>
    <p:sldLayoutId id="2147483732" r:id="rId26"/>
    <p:sldLayoutId id="2147483733" r:id="rId27"/>
    <p:sldLayoutId id="2147483734" r:id="rId28"/>
    <p:sldLayoutId id="2147483735" r:id="rId29"/>
    <p:sldLayoutId id="2147483736" r:id="rId30"/>
    <p:sldLayoutId id="2147483737" r:id="rId31"/>
    <p:sldLayoutId id="2147483738" r:id="rId32"/>
    <p:sldLayoutId id="2147483739" r:id="rId33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89738"/>
            <a:ext cx="9144000" cy="6826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kumimoji="1" lang="zh-CN" altLang="en-US" noProof="1"/>
          </a:p>
        </p:txBody>
      </p:sp>
      <p:pic>
        <p:nvPicPr>
          <p:cNvPr id="94211" name="图片 4"/>
          <p:cNvPicPr>
            <a:picLocks noChangeAspect="1"/>
          </p:cNvPicPr>
          <p:nvPr userDrawn="1"/>
        </p:nvPicPr>
        <p:blipFill>
          <a:blip r:embed="rId34"/>
          <a:srcRect/>
          <a:stretch>
            <a:fillRect/>
          </a:stretch>
        </p:blipFill>
        <p:spPr bwMode="auto">
          <a:xfrm rot="3239541">
            <a:off x="8189913" y="5945187"/>
            <a:ext cx="9334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2" name="图片 5"/>
          <p:cNvPicPr>
            <a:picLocks noChangeAspect="1"/>
          </p:cNvPicPr>
          <p:nvPr userDrawn="1"/>
        </p:nvPicPr>
        <p:blipFill>
          <a:blip r:embed="rId35"/>
          <a:srcRect/>
          <a:stretch>
            <a:fillRect/>
          </a:stretch>
        </p:blipFill>
        <p:spPr bwMode="auto">
          <a:xfrm>
            <a:off x="41275" y="5689600"/>
            <a:ext cx="4984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4213" name="组合 5"/>
          <p:cNvGrpSpPr/>
          <p:nvPr userDrawn="1"/>
        </p:nvGrpSpPr>
        <p:grpSpPr bwMode="auto">
          <a:xfrm>
            <a:off x="5724525" y="74613"/>
            <a:ext cx="3348038" cy="752475"/>
            <a:chOff x="5724087" y="55245"/>
            <a:chExt cx="3348793" cy="565785"/>
          </a:xfrm>
        </p:grpSpPr>
        <p:sp>
          <p:nvSpPr>
            <p:cNvPr id="4102" name="矩形 6"/>
            <p:cNvSpPr/>
            <p:nvPr userDrawn="1"/>
          </p:nvSpPr>
          <p:spPr>
            <a:xfrm>
              <a:off x="5724087" y="69569"/>
              <a:ext cx="2041985" cy="3748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68580" tIns="34290" rIns="68580" bIns="34290"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altLang="zh-CN" sz="2800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22 </a:t>
              </a:r>
              <a:r>
                <a:rPr lang="zh-CN" altLang="en-US" dirty="0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寓言四则</a:t>
              </a:r>
              <a:r>
                <a:rPr lang="en-US" altLang="zh-CN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/</a:t>
              </a:r>
              <a:endParaRPr lang="en-US" altLang="zh-CN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94215" name="图片 3"/>
            <p:cNvPicPr>
              <a:picLocks noChangeAspect="1"/>
            </p:cNvPicPr>
            <p:nvPr userDrawn="1"/>
          </p:nvPicPr>
          <p:blipFill>
            <a:blip r:embed="rId36"/>
            <a:srcRect/>
            <a:stretch>
              <a:fillRect/>
            </a:stretch>
          </p:blipFill>
          <p:spPr bwMode="auto">
            <a:xfrm>
              <a:off x="7637145" y="55245"/>
              <a:ext cx="1435735" cy="565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  <p:sldLayoutId id="2147483753" r:id="rId13"/>
    <p:sldLayoutId id="2147483754" r:id="rId14"/>
    <p:sldLayoutId id="2147483755" r:id="rId15"/>
    <p:sldLayoutId id="2147483756" r:id="rId16"/>
    <p:sldLayoutId id="2147483757" r:id="rId17"/>
    <p:sldLayoutId id="2147483758" r:id="rId18"/>
    <p:sldLayoutId id="2147483759" r:id="rId19"/>
    <p:sldLayoutId id="2147483760" r:id="rId20"/>
    <p:sldLayoutId id="2147483761" r:id="rId21"/>
    <p:sldLayoutId id="2147483762" r:id="rId22"/>
    <p:sldLayoutId id="2147483763" r:id="rId23"/>
    <p:sldLayoutId id="2147483764" r:id="rId24"/>
    <p:sldLayoutId id="2147483765" r:id="rId25"/>
    <p:sldLayoutId id="2147483766" r:id="rId26"/>
    <p:sldLayoutId id="2147483767" r:id="rId27"/>
    <p:sldLayoutId id="2147483768" r:id="rId28"/>
    <p:sldLayoutId id="2147483769" r:id="rId29"/>
    <p:sldLayoutId id="2147483770" r:id="rId30"/>
    <p:sldLayoutId id="2147483771" r:id="rId31"/>
    <p:sldLayoutId id="2147483772" r:id="rId32"/>
    <p:sldLayoutId id="2147483773" r:id="rId33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89738"/>
            <a:ext cx="9144000" cy="6826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kumimoji="1" lang="zh-CN" altLang="en-US" noProof="1"/>
          </a:p>
        </p:txBody>
      </p:sp>
      <p:pic>
        <p:nvPicPr>
          <p:cNvPr id="129027" name="图片 4"/>
          <p:cNvPicPr>
            <a:picLocks noChangeAspect="1"/>
          </p:cNvPicPr>
          <p:nvPr userDrawn="1"/>
        </p:nvPicPr>
        <p:blipFill>
          <a:blip r:embed="rId35"/>
          <a:srcRect/>
          <a:stretch>
            <a:fillRect/>
          </a:stretch>
        </p:blipFill>
        <p:spPr bwMode="auto">
          <a:xfrm rot="3239541">
            <a:off x="8189913" y="5945187"/>
            <a:ext cx="9334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28" name="图片 5"/>
          <p:cNvPicPr>
            <a:picLocks noChangeAspect="1"/>
          </p:cNvPicPr>
          <p:nvPr userDrawn="1"/>
        </p:nvPicPr>
        <p:blipFill>
          <a:blip r:embed="rId36"/>
          <a:srcRect/>
          <a:stretch>
            <a:fillRect/>
          </a:stretch>
        </p:blipFill>
        <p:spPr bwMode="auto">
          <a:xfrm>
            <a:off x="41275" y="5689600"/>
            <a:ext cx="4984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9029" name="组合 5"/>
          <p:cNvGrpSpPr/>
          <p:nvPr userDrawn="1"/>
        </p:nvGrpSpPr>
        <p:grpSpPr bwMode="auto">
          <a:xfrm>
            <a:off x="5724525" y="74613"/>
            <a:ext cx="3348038" cy="752475"/>
            <a:chOff x="5724087" y="55245"/>
            <a:chExt cx="3348793" cy="565785"/>
          </a:xfrm>
        </p:grpSpPr>
        <p:sp>
          <p:nvSpPr>
            <p:cNvPr id="5126" name="矩形 6"/>
            <p:cNvSpPr/>
            <p:nvPr userDrawn="1"/>
          </p:nvSpPr>
          <p:spPr>
            <a:xfrm>
              <a:off x="5724087" y="69569"/>
              <a:ext cx="2041985" cy="3748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68580" tIns="34290" rIns="68580" bIns="34290"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altLang="zh-CN" sz="2800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22 </a:t>
              </a:r>
              <a:r>
                <a:rPr lang="zh-CN" altLang="en-US" dirty="0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寓言四则</a:t>
              </a:r>
              <a:r>
                <a:rPr lang="en-US" altLang="zh-CN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/</a:t>
              </a:r>
              <a:endParaRPr lang="en-US" altLang="zh-CN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29031" name="图片 3"/>
            <p:cNvPicPr>
              <a:picLocks noChangeAspect="1"/>
            </p:cNvPicPr>
            <p:nvPr userDrawn="1"/>
          </p:nvPicPr>
          <p:blipFill>
            <a:blip r:embed="rId37"/>
            <a:srcRect/>
            <a:stretch>
              <a:fillRect/>
            </a:stretch>
          </p:blipFill>
          <p:spPr bwMode="auto">
            <a:xfrm>
              <a:off x="7637145" y="55245"/>
              <a:ext cx="1435735" cy="565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  <p:sldLayoutId id="2147483792" r:id="rId18"/>
    <p:sldLayoutId id="2147483793" r:id="rId19"/>
    <p:sldLayoutId id="2147483794" r:id="rId20"/>
    <p:sldLayoutId id="2147483795" r:id="rId21"/>
    <p:sldLayoutId id="2147483796" r:id="rId22"/>
    <p:sldLayoutId id="2147483797" r:id="rId23"/>
    <p:sldLayoutId id="2147483798" r:id="rId24"/>
    <p:sldLayoutId id="2147483799" r:id="rId25"/>
    <p:sldLayoutId id="2147483800" r:id="rId26"/>
    <p:sldLayoutId id="2147483801" r:id="rId27"/>
    <p:sldLayoutId id="2147483802" r:id="rId28"/>
    <p:sldLayoutId id="2147483803" r:id="rId29"/>
    <p:sldLayoutId id="2147483804" r:id="rId30"/>
    <p:sldLayoutId id="2147483805" r:id="rId31"/>
    <p:sldLayoutId id="2147483806" r:id="rId32"/>
    <p:sldLayoutId id="2147483807" r:id="rId33"/>
    <p:sldLayoutId id="2147483808" r:id="rId34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89738"/>
            <a:ext cx="9144000" cy="6826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kumimoji="1" lang="zh-CN" altLang="en-US" noProof="1"/>
          </a:p>
        </p:txBody>
      </p:sp>
      <p:pic>
        <p:nvPicPr>
          <p:cNvPr id="164867" name="图片 4"/>
          <p:cNvPicPr>
            <a:picLocks noChangeAspect="1"/>
          </p:cNvPicPr>
          <p:nvPr userDrawn="1"/>
        </p:nvPicPr>
        <p:blipFill>
          <a:blip r:embed="rId35"/>
          <a:srcRect/>
          <a:stretch>
            <a:fillRect/>
          </a:stretch>
        </p:blipFill>
        <p:spPr bwMode="auto">
          <a:xfrm rot="3239541">
            <a:off x="8189913" y="5945187"/>
            <a:ext cx="9334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68" name="图片 5"/>
          <p:cNvPicPr>
            <a:picLocks noChangeAspect="1"/>
          </p:cNvPicPr>
          <p:nvPr userDrawn="1"/>
        </p:nvPicPr>
        <p:blipFill>
          <a:blip r:embed="rId36"/>
          <a:srcRect/>
          <a:stretch>
            <a:fillRect/>
          </a:stretch>
        </p:blipFill>
        <p:spPr bwMode="auto">
          <a:xfrm>
            <a:off x="41275" y="5689600"/>
            <a:ext cx="4984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4869" name="组合 5"/>
          <p:cNvGrpSpPr/>
          <p:nvPr userDrawn="1"/>
        </p:nvGrpSpPr>
        <p:grpSpPr bwMode="auto">
          <a:xfrm>
            <a:off x="5724525" y="74613"/>
            <a:ext cx="3348038" cy="752475"/>
            <a:chOff x="5724087" y="55245"/>
            <a:chExt cx="3348793" cy="565785"/>
          </a:xfrm>
        </p:grpSpPr>
        <p:sp>
          <p:nvSpPr>
            <p:cNvPr id="6150" name="矩形 6"/>
            <p:cNvSpPr/>
            <p:nvPr userDrawn="1"/>
          </p:nvSpPr>
          <p:spPr>
            <a:xfrm>
              <a:off x="5724087" y="69569"/>
              <a:ext cx="2041985" cy="3748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68580" tIns="34290" rIns="68580" bIns="34290"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altLang="zh-CN" sz="2800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22 </a:t>
              </a:r>
              <a:r>
                <a:rPr lang="zh-CN" altLang="en-US" dirty="0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寓言四则</a:t>
              </a:r>
              <a:r>
                <a:rPr lang="en-US" altLang="zh-CN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/</a:t>
              </a:r>
              <a:endParaRPr lang="en-US" altLang="zh-CN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64871" name="图片 3"/>
            <p:cNvPicPr>
              <a:picLocks noChangeAspect="1"/>
            </p:cNvPicPr>
            <p:nvPr userDrawn="1"/>
          </p:nvPicPr>
          <p:blipFill>
            <a:blip r:embed="rId37"/>
            <a:srcRect/>
            <a:stretch>
              <a:fillRect/>
            </a:stretch>
          </p:blipFill>
          <p:spPr bwMode="auto">
            <a:xfrm>
              <a:off x="7637145" y="55245"/>
              <a:ext cx="1435735" cy="565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  <p:sldLayoutId id="2147483821" r:id="rId12"/>
    <p:sldLayoutId id="2147483822" r:id="rId13"/>
    <p:sldLayoutId id="2147483823" r:id="rId14"/>
    <p:sldLayoutId id="2147483824" r:id="rId15"/>
    <p:sldLayoutId id="2147483825" r:id="rId16"/>
    <p:sldLayoutId id="2147483826" r:id="rId17"/>
    <p:sldLayoutId id="2147483827" r:id="rId18"/>
    <p:sldLayoutId id="2147483828" r:id="rId19"/>
    <p:sldLayoutId id="2147483829" r:id="rId20"/>
    <p:sldLayoutId id="2147483830" r:id="rId21"/>
    <p:sldLayoutId id="2147483831" r:id="rId22"/>
    <p:sldLayoutId id="2147483832" r:id="rId23"/>
    <p:sldLayoutId id="2147483833" r:id="rId24"/>
    <p:sldLayoutId id="2147483834" r:id="rId25"/>
    <p:sldLayoutId id="2147483835" r:id="rId26"/>
    <p:sldLayoutId id="2147483836" r:id="rId27"/>
    <p:sldLayoutId id="2147483837" r:id="rId28"/>
    <p:sldLayoutId id="2147483838" r:id="rId29"/>
    <p:sldLayoutId id="2147483839" r:id="rId30"/>
    <p:sldLayoutId id="2147483840" r:id="rId31"/>
    <p:sldLayoutId id="2147483841" r:id="rId32"/>
    <p:sldLayoutId id="2147483842" r:id="rId33"/>
    <p:sldLayoutId id="2147483843" r:id="rId34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89738"/>
            <a:ext cx="9144000" cy="6826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kumimoji="1" lang="zh-CN" altLang="en-US" noProof="1"/>
          </a:p>
        </p:txBody>
      </p:sp>
      <p:pic>
        <p:nvPicPr>
          <p:cNvPr id="200707" name="图片 4"/>
          <p:cNvPicPr>
            <a:picLocks noChangeAspect="1"/>
          </p:cNvPicPr>
          <p:nvPr userDrawn="1"/>
        </p:nvPicPr>
        <p:blipFill>
          <a:blip r:embed="rId35"/>
          <a:srcRect/>
          <a:stretch>
            <a:fillRect/>
          </a:stretch>
        </p:blipFill>
        <p:spPr bwMode="auto">
          <a:xfrm rot="3239541">
            <a:off x="8189913" y="5945187"/>
            <a:ext cx="9334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0708" name="图片 5"/>
          <p:cNvPicPr>
            <a:picLocks noChangeAspect="1"/>
          </p:cNvPicPr>
          <p:nvPr userDrawn="1"/>
        </p:nvPicPr>
        <p:blipFill>
          <a:blip r:embed="rId36"/>
          <a:srcRect/>
          <a:stretch>
            <a:fillRect/>
          </a:stretch>
        </p:blipFill>
        <p:spPr bwMode="auto">
          <a:xfrm>
            <a:off x="41275" y="5689600"/>
            <a:ext cx="4984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0709" name="组合 5"/>
          <p:cNvGrpSpPr/>
          <p:nvPr userDrawn="1"/>
        </p:nvGrpSpPr>
        <p:grpSpPr bwMode="auto">
          <a:xfrm>
            <a:off x="5724525" y="74613"/>
            <a:ext cx="3348038" cy="752475"/>
            <a:chOff x="5724087" y="55245"/>
            <a:chExt cx="3348793" cy="565785"/>
          </a:xfrm>
        </p:grpSpPr>
        <p:sp>
          <p:nvSpPr>
            <p:cNvPr id="7174" name="矩形 6"/>
            <p:cNvSpPr/>
            <p:nvPr userDrawn="1"/>
          </p:nvSpPr>
          <p:spPr>
            <a:xfrm>
              <a:off x="5724087" y="69569"/>
              <a:ext cx="2041985" cy="3748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68580" tIns="34290" rIns="68580" bIns="34290"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altLang="zh-CN" sz="2800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22 </a:t>
              </a:r>
              <a:r>
                <a:rPr lang="zh-CN" altLang="en-US" dirty="0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寓言四则</a:t>
              </a:r>
              <a:r>
                <a:rPr lang="en-US" altLang="zh-CN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/</a:t>
              </a:r>
              <a:endParaRPr lang="en-US" altLang="zh-CN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200711" name="图片 3"/>
            <p:cNvPicPr>
              <a:picLocks noChangeAspect="1"/>
            </p:cNvPicPr>
            <p:nvPr userDrawn="1"/>
          </p:nvPicPr>
          <p:blipFill>
            <a:blip r:embed="rId37"/>
            <a:srcRect/>
            <a:stretch>
              <a:fillRect/>
            </a:stretch>
          </p:blipFill>
          <p:spPr bwMode="auto">
            <a:xfrm>
              <a:off x="7637145" y="55245"/>
              <a:ext cx="1435735" cy="565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  <p:sldLayoutId id="2147483856" r:id="rId12"/>
    <p:sldLayoutId id="2147483857" r:id="rId13"/>
    <p:sldLayoutId id="2147483858" r:id="rId14"/>
    <p:sldLayoutId id="2147483859" r:id="rId15"/>
    <p:sldLayoutId id="2147483860" r:id="rId16"/>
    <p:sldLayoutId id="2147483861" r:id="rId17"/>
    <p:sldLayoutId id="2147483862" r:id="rId18"/>
    <p:sldLayoutId id="2147483863" r:id="rId19"/>
    <p:sldLayoutId id="2147483864" r:id="rId20"/>
    <p:sldLayoutId id="2147483865" r:id="rId21"/>
    <p:sldLayoutId id="2147483866" r:id="rId22"/>
    <p:sldLayoutId id="2147483867" r:id="rId23"/>
    <p:sldLayoutId id="2147483868" r:id="rId24"/>
    <p:sldLayoutId id="2147483869" r:id="rId25"/>
    <p:sldLayoutId id="2147483870" r:id="rId26"/>
    <p:sldLayoutId id="2147483871" r:id="rId27"/>
    <p:sldLayoutId id="2147483872" r:id="rId28"/>
    <p:sldLayoutId id="2147483873" r:id="rId29"/>
    <p:sldLayoutId id="2147483874" r:id="rId30"/>
    <p:sldLayoutId id="2147483875" r:id="rId31"/>
    <p:sldLayoutId id="2147483876" r:id="rId32"/>
    <p:sldLayoutId id="2147483877" r:id="rId33"/>
    <p:sldLayoutId id="2147483878" r:id="rId34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89738"/>
            <a:ext cx="9144000" cy="6826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kumimoji="1" lang="zh-CN" altLang="en-US" noProof="1"/>
          </a:p>
        </p:txBody>
      </p:sp>
      <p:pic>
        <p:nvPicPr>
          <p:cNvPr id="236547" name="图片 4"/>
          <p:cNvPicPr>
            <a:picLocks noChangeAspect="1"/>
          </p:cNvPicPr>
          <p:nvPr userDrawn="1"/>
        </p:nvPicPr>
        <p:blipFill>
          <a:blip r:embed="rId35"/>
          <a:srcRect/>
          <a:stretch>
            <a:fillRect/>
          </a:stretch>
        </p:blipFill>
        <p:spPr bwMode="auto">
          <a:xfrm rot="3239541">
            <a:off x="8189913" y="5945187"/>
            <a:ext cx="9334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548" name="图片 5"/>
          <p:cNvPicPr>
            <a:picLocks noChangeAspect="1"/>
          </p:cNvPicPr>
          <p:nvPr userDrawn="1"/>
        </p:nvPicPr>
        <p:blipFill>
          <a:blip r:embed="rId36"/>
          <a:srcRect/>
          <a:stretch>
            <a:fillRect/>
          </a:stretch>
        </p:blipFill>
        <p:spPr bwMode="auto">
          <a:xfrm>
            <a:off x="41275" y="5689600"/>
            <a:ext cx="4984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6549" name="组合 5"/>
          <p:cNvGrpSpPr/>
          <p:nvPr userDrawn="1"/>
        </p:nvGrpSpPr>
        <p:grpSpPr bwMode="auto">
          <a:xfrm>
            <a:off x="5724525" y="74613"/>
            <a:ext cx="3348038" cy="752475"/>
            <a:chOff x="5724087" y="55245"/>
            <a:chExt cx="3348793" cy="565785"/>
          </a:xfrm>
        </p:grpSpPr>
        <p:sp>
          <p:nvSpPr>
            <p:cNvPr id="8198" name="矩形 6"/>
            <p:cNvSpPr/>
            <p:nvPr userDrawn="1"/>
          </p:nvSpPr>
          <p:spPr>
            <a:xfrm>
              <a:off x="5724087" y="69569"/>
              <a:ext cx="2041985" cy="3748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68580" tIns="34290" rIns="68580" bIns="34290"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altLang="zh-CN" sz="2800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22 </a:t>
              </a:r>
              <a:r>
                <a:rPr lang="zh-CN" altLang="en-US" dirty="0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寓言四则</a:t>
              </a:r>
              <a:r>
                <a:rPr lang="en-US" altLang="zh-CN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/</a:t>
              </a:r>
              <a:endParaRPr lang="en-US" altLang="zh-CN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236551" name="图片 3"/>
            <p:cNvPicPr>
              <a:picLocks noChangeAspect="1"/>
            </p:cNvPicPr>
            <p:nvPr userDrawn="1"/>
          </p:nvPicPr>
          <p:blipFill>
            <a:blip r:embed="rId37"/>
            <a:srcRect/>
            <a:stretch>
              <a:fillRect/>
            </a:stretch>
          </p:blipFill>
          <p:spPr bwMode="auto">
            <a:xfrm>
              <a:off x="7637145" y="55245"/>
              <a:ext cx="1435735" cy="565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883" r:id="rId4"/>
    <p:sldLayoutId id="2147483884" r:id="rId5"/>
    <p:sldLayoutId id="2147483885" r:id="rId6"/>
    <p:sldLayoutId id="2147483886" r:id="rId7"/>
    <p:sldLayoutId id="2147483887" r:id="rId8"/>
    <p:sldLayoutId id="2147483888" r:id="rId9"/>
    <p:sldLayoutId id="2147483889" r:id="rId10"/>
    <p:sldLayoutId id="2147483890" r:id="rId11"/>
    <p:sldLayoutId id="2147483891" r:id="rId12"/>
    <p:sldLayoutId id="2147483892" r:id="rId13"/>
    <p:sldLayoutId id="2147483893" r:id="rId14"/>
    <p:sldLayoutId id="2147483894" r:id="rId15"/>
    <p:sldLayoutId id="2147483895" r:id="rId16"/>
    <p:sldLayoutId id="2147483896" r:id="rId17"/>
    <p:sldLayoutId id="2147483897" r:id="rId18"/>
    <p:sldLayoutId id="2147483898" r:id="rId19"/>
    <p:sldLayoutId id="2147483899" r:id="rId20"/>
    <p:sldLayoutId id="2147483900" r:id="rId21"/>
    <p:sldLayoutId id="2147483901" r:id="rId22"/>
    <p:sldLayoutId id="2147483902" r:id="rId23"/>
    <p:sldLayoutId id="2147483903" r:id="rId24"/>
    <p:sldLayoutId id="2147483904" r:id="rId25"/>
    <p:sldLayoutId id="2147483905" r:id="rId26"/>
    <p:sldLayoutId id="2147483906" r:id="rId27"/>
    <p:sldLayoutId id="2147483907" r:id="rId28"/>
    <p:sldLayoutId id="2147483908" r:id="rId29"/>
    <p:sldLayoutId id="2147483909" r:id="rId30"/>
    <p:sldLayoutId id="2147483910" r:id="rId31"/>
    <p:sldLayoutId id="2147483911" r:id="rId32"/>
    <p:sldLayoutId id="2147483912" r:id="rId33"/>
    <p:sldLayoutId id="2147483913" r:id="rId34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7.png"/><Relationship Id="rId2" Type="http://schemas.microsoft.com/office/2007/relationships/media" Target="file:///G:\&#20809;&#30424;2019\&#21021;&#20013;&#35821;&#25991;\&#19971;&#35821;&#19978;\&#25945;&#23398;&#35838;&#20214;\&#31532;&#20845;&#21333;&#20803;\22%20&#23507;&#35328;&#22235;&#21017;\&#31359;&#20117;&#24471;&#19968;&#20154;.mp3" TargetMode="External"/><Relationship Id="rId1" Type="http://schemas.openxmlformats.org/officeDocument/2006/relationships/audio" Target="file:///G:\&#20809;&#30424;2019\&#21021;&#20013;&#35821;&#25991;\&#19971;&#35821;&#19978;\&#25945;&#23398;&#35838;&#20214;\&#31532;&#20845;&#21333;&#20803;\22%20&#23507;&#35328;&#22235;&#21017;\&#31359;&#20117;&#24471;&#19968;&#20154;.mp3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7.png"/><Relationship Id="rId2" Type="http://schemas.microsoft.com/office/2007/relationships/media" Target="file:///G:\&#20809;&#30424;2019\&#21021;&#20013;&#35821;&#25991;\&#19971;&#35821;&#19978;\&#25945;&#23398;&#35838;&#20214;\&#31532;&#20845;&#21333;&#20803;\22%20&#23507;&#35328;&#22235;&#21017;\&#26462;&#20154;&#24551;&#22825;.mp3" TargetMode="External"/><Relationship Id="rId1" Type="http://schemas.openxmlformats.org/officeDocument/2006/relationships/audio" Target="file:///G:\&#20809;&#30424;2019\&#21021;&#20013;&#35821;&#25991;\&#19971;&#35821;&#19978;\&#25945;&#23398;&#35838;&#20214;\&#31532;&#20845;&#21333;&#20803;\22%20&#23507;&#35328;&#22235;&#21017;\&#26462;&#20154;&#24551;&#22825;.mp3" TargetMode="Externa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48"/>
          <p:cNvSpPr txBox="1"/>
          <p:nvPr/>
        </p:nvSpPr>
        <p:spPr>
          <a:xfrm>
            <a:off x="2401570" y="2614295"/>
            <a:ext cx="4473575" cy="852805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5100" b="1" noProof="1">
                <a:latin typeface="宋体" panose="02010600030101010101" pitchFamily="2" charset="-122"/>
                <a:ea typeface="Kaiti SC"/>
                <a:cs typeface="Kaiti SC"/>
              </a:rPr>
              <a:t>22  </a:t>
            </a:r>
            <a:r>
              <a:rPr lang="zh-CN" altLang="en-US" sz="5100" b="1" noProof="1">
                <a:latin typeface="宋体" panose="02010600030101010101" pitchFamily="2" charset="-122"/>
                <a:ea typeface="Kaiti SC"/>
                <a:cs typeface="Kaiti SC"/>
              </a:rPr>
              <a:t>寓言四则</a:t>
            </a:r>
            <a:endParaRPr lang="zh-CN" altLang="en-US" sz="5100" b="1" noProof="1">
              <a:latin typeface="宋体" panose="02010600030101010101" pitchFamily="2" charset="-122"/>
              <a:ea typeface="Kaiti SC"/>
              <a:cs typeface="Kaiti SC"/>
            </a:endParaRPr>
          </a:p>
        </p:txBody>
      </p:sp>
    </p:spTree>
  </p:cSld>
  <p:clrMapOvr>
    <a:masterClrMapping/>
  </p:clrMapOvr>
  <p:transition spd="slow"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AutoShape 2"/>
          <p:cNvSpPr/>
          <p:nvPr/>
        </p:nvSpPr>
        <p:spPr>
          <a:xfrm>
            <a:off x="296545" y="930910"/>
            <a:ext cx="8075295" cy="69215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/>
          <a:p>
            <a:pPr>
              <a:defRPr/>
            </a:pPr>
            <a:r>
              <a:rPr lang="zh-CN" altLang="en-US" sz="3200" dirty="0">
                <a:latin typeface="Calibri" panose="020F0502020204030204" charset="0"/>
                <a:ea typeface="黑体" panose="02010609060101010101" pitchFamily="49" charset="-122"/>
              </a:rPr>
              <a:t>三、阅读《蚊子和狮子》</a:t>
            </a:r>
            <a:r>
              <a:rPr lang="en-US" altLang="zh-CN" sz="3200" b="1">
                <a:latin typeface="Arial" panose="020B0604020202020204" pitchFamily="34" charset="0"/>
                <a:ea typeface="+mn-ea"/>
                <a:sym typeface="+mn-ea"/>
              </a:rPr>
              <a:t>,</a:t>
            </a:r>
            <a:r>
              <a:rPr lang="zh-CN" altLang="en-US" sz="3200" dirty="0">
                <a:latin typeface="Calibri" panose="020F0502020204030204" charset="0"/>
                <a:ea typeface="黑体" panose="02010609060101010101" pitchFamily="49" charset="-122"/>
              </a:rPr>
              <a:t>多角度阐述</a:t>
            </a:r>
            <a:r>
              <a:rPr lang="zh-CN" altLang="en-US" sz="3200" dirty="0">
                <a:latin typeface="Calibri" panose="020F0502020204030204" charset="0"/>
                <a:ea typeface="黑体" panose="02010609060101010101" pitchFamily="49" charset="-122"/>
              </a:rPr>
              <a:t>寓意</a:t>
            </a:r>
            <a:endParaRPr lang="zh-CN" altLang="en-US" sz="3200" dirty="0">
              <a:latin typeface="Calibri" panose="020F0502020204030204" charset="0"/>
              <a:ea typeface="黑体" panose="02010609060101010101" pitchFamily="49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/>
        </p:nvSpPr>
        <p:spPr>
          <a:xfrm>
            <a:off x="411480" y="1557020"/>
            <a:ext cx="8266430" cy="22415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</a:t>
            </a:r>
            <a:r>
              <a:rPr kumimoji="0" lang="zh-CN" altLang="en-US" sz="2800" b="1" i="0" u="none" strike="noStrike" cap="none" spc="0" normalizeH="0" baseline="0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删除寓言结尾的寓意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cap="none" spc="0" normalizeH="0" baseline="0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在情节梳理的基础上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cap="none" spc="0" normalizeH="0" baseline="0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根据自己的理解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cap="none" spc="0" normalizeH="0" baseline="0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理出适用于类似情况的一般说法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cap="none" spc="0" normalizeH="0" baseline="0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而不限于寓言中的人、物或事。模仿结尾“这个故事适用于······的人”或用“这则寓言告诉我们·····”“···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···</a:t>
            </a:r>
            <a:r>
              <a:rPr kumimoji="0" lang="zh-CN" altLang="en-US" sz="2800" b="1" i="0" u="none" strike="noStrike" cap="none" spc="0" normalizeH="0" baseline="0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的经历提醒我们······”等句式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cap="none" spc="0" normalizeH="0" baseline="0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重新拟写寓意。</a:t>
            </a:r>
            <a:endParaRPr kumimoji="0" lang="zh-CN" altLang="en-US" sz="2800" b="1" i="0" u="none" strike="noStrike" cap="none" spc="0" normalizeH="0" baseline="0" noProof="1"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800" b="1" i="0" u="none" strike="noStrike" kern="1200" cap="none" spc="0" normalizeH="0" baseline="0" noProof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05460" y="3890010"/>
            <a:ext cx="7772400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120000"/>
              </a:lnSpc>
            </a:pPr>
            <a:r>
              <a:rPr sz="2800" b="1">
                <a:latin typeface="宋体" panose="02010600030101010101" pitchFamily="2" charset="-122"/>
              </a:rPr>
              <a:t>1.</a:t>
            </a:r>
            <a:r>
              <a:rPr sz="2800" b="1"/>
              <a:t>阅读《蚊子和狮子》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用一句话概括故事。</a:t>
            </a:r>
            <a:endParaRPr sz="2800" b="1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05460" y="4605338"/>
            <a:ext cx="58261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l"/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sym typeface="+mn-ea"/>
              </a:rPr>
              <a:t>   </a:t>
            </a:r>
            <a:r>
              <a:rPr lang="zh-CN" altLang="en-US" sz="2800" b="1">
                <a:solidFill>
                  <a:srgbClr val="0000FF"/>
                </a:solidFill>
              </a:rPr>
              <a:t>蚊子战胜了狮子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</a:rPr>
              <a:t>却败给了蜘蛛</a:t>
            </a:r>
            <a:r>
              <a:rPr lang="zh-CN" altLang="en-US" sz="2800" b="1">
                <a:latin typeface="黑体" panose="02010609060101010101" pitchFamily="49" charset="-122"/>
                <a:sym typeface="+mn-ea"/>
              </a:rPr>
              <a:t>。</a:t>
            </a:r>
            <a:endParaRPr lang="zh-CN" altLang="en-US" sz="2800" b="1">
              <a:latin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717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12750" y="1234440"/>
            <a:ext cx="8435340" cy="1212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90000"/>
              </a:lnSpc>
            </a:pPr>
            <a:r>
              <a:rPr lang="en-US" altLang="zh-CN" sz="2700" b="1" dirty="0">
                <a:latin typeface="宋体" panose="02010600030101010101" pitchFamily="2" charset="-122"/>
                <a:sym typeface="+mn-ea"/>
              </a:rPr>
              <a:t>2.</a:t>
            </a:r>
            <a:r>
              <a:rPr lang="zh-CN" altLang="en-US" sz="2700" b="1" dirty="0">
                <a:latin typeface="宋体" panose="02010600030101010101" pitchFamily="2" charset="-122"/>
                <a:sym typeface="+mn-ea"/>
              </a:rPr>
              <a:t>《蚊子和狮子》两次写到蚊子</a:t>
            </a:r>
            <a:r>
              <a:rPr lang="en-US" altLang="zh-CN" sz="27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27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吹喇叭</a:t>
            </a:r>
            <a:r>
              <a:rPr lang="en-US" altLang="zh-CN" sz="27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700" b="1"/>
              <a:t>将蚊子</a:t>
            </a:r>
            <a:r>
              <a:rPr lang="en-US" altLang="zh-CN" sz="27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27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嗡嗡</a:t>
            </a:r>
            <a:r>
              <a:rPr lang="en-US" altLang="zh-CN" sz="27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27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叫的形象拟人化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,结合加点词,体会蚊子两次</a:t>
            </a:r>
            <a:r>
              <a:rPr lang="en-US" altLang="zh-CN" sz="27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27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吹喇叭</a:t>
            </a:r>
            <a:r>
              <a:rPr lang="en-US" altLang="zh-CN" sz="27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27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不同的心理。</a:t>
            </a:r>
            <a:endParaRPr lang="en-US" altLang="zh-CN" sz="2700" b="1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12115" y="2447290"/>
            <a:ext cx="8536305" cy="9836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None/>
            </a:pPr>
            <a:r>
              <a:rPr lang="zh-CN" altLang="en-US" b="1">
                <a:latin typeface="黑体" panose="02010609060101010101" pitchFamily="49" charset="-122"/>
                <a:sym typeface="+mn-ea"/>
              </a:rPr>
              <a:t>蚊子吹着喇叭冲过去</a:t>
            </a:r>
            <a:r>
              <a:rPr lang="zh-CN" altLang="en-US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>
                <a:latin typeface="黑体" panose="02010609060101010101" pitchFamily="49" charset="-122"/>
                <a:sym typeface="+mn-ea"/>
              </a:rPr>
              <a:t>专咬狮子鼻子周围没有毛的地方。</a:t>
            </a:r>
            <a:endParaRPr lang="zh-CN" altLang="en-US" b="1">
              <a:latin typeface="黑体" panose="02010609060101010101" pitchFamily="49" charset="-122"/>
              <a:sym typeface="+mn-ea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None/>
            </a:pPr>
            <a:r>
              <a:rPr lang="zh-CN" altLang="en-US" b="1">
                <a:latin typeface="黑体" panose="02010609060101010101" pitchFamily="49" charset="-122"/>
                <a:sym typeface="+mn-ea"/>
              </a:rPr>
              <a:t>蚊子战胜了狮子</a:t>
            </a:r>
            <a:r>
              <a:rPr lang="zh-CN" altLang="en-US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>
                <a:latin typeface="黑体" panose="02010609060101010101" pitchFamily="49" charset="-122"/>
                <a:sym typeface="+mn-ea"/>
              </a:rPr>
              <a:t>又吹起喇叭</a:t>
            </a:r>
            <a:r>
              <a:rPr lang="zh-CN" altLang="en-US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>
                <a:latin typeface="黑体" panose="02010609060101010101" pitchFamily="49" charset="-122"/>
                <a:sym typeface="+mn-ea"/>
              </a:rPr>
              <a:t>唱着凯歌飞走</a:t>
            </a:r>
            <a:r>
              <a:rPr lang="zh-CN" altLang="en-US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>
                <a:latin typeface="黑体" panose="02010609060101010101" pitchFamily="49" charset="-122"/>
                <a:sym typeface="+mn-ea"/>
              </a:rPr>
              <a:t>却被蜘蛛网粘住了</a:t>
            </a:r>
            <a:r>
              <a:rPr lang="zh-CN" altLang="en-US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。</a:t>
            </a:r>
            <a:endParaRPr lang="en-US" altLang="zh-CN" b="1">
              <a:latin typeface="宋体" panose="02010600030101010101" pitchFamily="2" charset="-122"/>
            </a:endParaRPr>
          </a:p>
        </p:txBody>
      </p:sp>
      <p:sp>
        <p:nvSpPr>
          <p:cNvPr id="20483" name="矩形 22540"/>
          <p:cNvSpPr/>
          <p:nvPr/>
        </p:nvSpPr>
        <p:spPr>
          <a:xfrm>
            <a:off x="3267393" y="2679065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r>
              <a:rPr lang="en-US" altLang="zh-CN" b="1">
                <a:latin typeface="Arial" panose="020B0604020202020204" pitchFamily="34" charset="0"/>
                <a:ea typeface="黑体" panose="02010609060101010101" pitchFamily="49" charset="-122"/>
              </a:rPr>
              <a:t>﹒</a:t>
            </a:r>
            <a:endParaRPr lang="zh-CN" altLang="en-US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矩形 22540"/>
          <p:cNvSpPr/>
          <p:nvPr/>
        </p:nvSpPr>
        <p:spPr>
          <a:xfrm>
            <a:off x="4282758" y="3198495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r>
              <a:rPr lang="en-US" altLang="zh-CN" b="1">
                <a:latin typeface="Arial" panose="020B0604020202020204" pitchFamily="34" charset="0"/>
                <a:ea typeface="黑体" panose="02010609060101010101" pitchFamily="49" charset="-122"/>
              </a:rPr>
              <a:t>﹒</a:t>
            </a:r>
            <a:endParaRPr lang="zh-CN" altLang="en-US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492" name="矩形 22540"/>
          <p:cNvSpPr/>
          <p:nvPr/>
        </p:nvSpPr>
        <p:spPr>
          <a:xfrm>
            <a:off x="2292350" y="2678748"/>
            <a:ext cx="541338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22540"/>
          <p:cNvSpPr/>
          <p:nvPr/>
        </p:nvSpPr>
        <p:spPr>
          <a:xfrm>
            <a:off x="7743190" y="3198813"/>
            <a:ext cx="541338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360998" y="3550603"/>
            <a:ext cx="7989887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b="1">
                <a:solidFill>
                  <a:srgbClr val="0000FF"/>
                </a:solidFill>
                <a:sym typeface="+mn-ea"/>
              </a:rPr>
              <a:t>第一次吹喇叭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,蚊子吹响了进军的号角,充满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自信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,面对强敌,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勇敢无畏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,并且</a:t>
            </a:r>
            <a:r>
              <a:rPr lang="zh-CN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善用智谋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以己之长攻彼之短</a:t>
            </a:r>
            <a:r>
              <a:rPr lang="zh-CN" altLang="zh-CN" b="1">
                <a:sym typeface="宋体" panose="02010600030101010101" pitchFamily="2" charset="-122"/>
              </a:rPr>
              <a:t>,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取得了胜利</a:t>
            </a:r>
            <a:r>
              <a:rPr lang="zh-CN" altLang="en-US" b="1">
                <a:solidFill>
                  <a:srgbClr val="0000FF"/>
                </a:solidFill>
                <a:sym typeface="+mn-ea"/>
              </a:rPr>
              <a:t>。</a:t>
            </a:r>
            <a:endParaRPr lang="zh-CN" altLang="en-US" b="1">
              <a:solidFill>
                <a:srgbClr val="0000FF"/>
              </a:solidFill>
              <a:sym typeface="+mn-ea"/>
            </a:endParaRPr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362585" y="4542473"/>
            <a:ext cx="798830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b="1">
                <a:solidFill>
                  <a:srgbClr val="0000FF"/>
                </a:solidFill>
                <a:sym typeface="+mn-ea"/>
              </a:rPr>
              <a:t>第二次吹喇叭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,蚊子在战胜强敌后高唱凯歌,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得意忘形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自我膨胀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落入了蛛网</a:t>
            </a:r>
            <a:r>
              <a:rPr lang="zh-CN" altLang="en-US" b="1">
                <a:solidFill>
                  <a:srgbClr val="0000FF"/>
                </a:solidFill>
                <a:sym typeface="+mn-ea"/>
              </a:rPr>
              <a:t>。</a:t>
            </a:r>
            <a:endParaRPr lang="zh-CN" altLang="en-US" b="1">
              <a:solidFill>
                <a:srgbClr val="0000FF"/>
              </a:solidFill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13715" y="1376680"/>
            <a:ext cx="8278495" cy="3538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</a:pPr>
            <a:r>
              <a:rPr lang="en-US" sz="2800" b="1">
                <a:latin typeface="宋体" panose="02010600030101010101" pitchFamily="2" charset="-122"/>
              </a:rPr>
              <a:t>3</a:t>
            </a:r>
            <a:r>
              <a:rPr sz="2800" b="1">
                <a:latin typeface="宋体" panose="02010600030101010101" pitchFamily="2" charset="-122"/>
              </a:rPr>
              <a:t>.</a:t>
            </a:r>
            <a:r>
              <a:rPr sz="2800" b="1"/>
              <a:t>运用方法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为《蚊子和狮子》重拟寓意。</a:t>
            </a:r>
            <a:endParaRPr sz="2800" b="1"/>
          </a:p>
          <a:p>
            <a:pPr algn="l">
              <a:lnSpc>
                <a:spcPct val="100000"/>
              </a:lnSpc>
            </a:pPr>
            <a:r>
              <a:rPr sz="2800" b="1"/>
              <a:t>方法提示：</a:t>
            </a:r>
            <a:endParaRPr sz="2800" b="1"/>
          </a:p>
          <a:p>
            <a:pPr algn="l">
              <a:lnSpc>
                <a:spcPct val="100000"/>
              </a:lnSpc>
            </a:pPr>
            <a:r>
              <a:rPr sz="2800" b="1"/>
              <a:t>（</a:t>
            </a:r>
            <a:r>
              <a:rPr sz="2800" b="1">
                <a:latin typeface="宋体" panose="02010600030101010101" pitchFamily="2" charset="-122"/>
              </a:rPr>
              <a:t>1)</a:t>
            </a:r>
            <a:r>
              <a:rPr sz="2800" b="1"/>
              <a:t>要对寓言故事中的人物、人物之间的关系及故事情节进行分析。</a:t>
            </a:r>
            <a:endParaRPr sz="2800" b="1"/>
          </a:p>
          <a:p>
            <a:pPr algn="l">
              <a:lnSpc>
                <a:spcPct val="100000"/>
              </a:lnSpc>
            </a:pPr>
            <a:r>
              <a:rPr sz="2800" b="1"/>
              <a:t>（</a:t>
            </a:r>
            <a:r>
              <a:rPr sz="2800" b="1">
                <a:solidFill>
                  <a:schemeClr val="tx1"/>
                </a:solidFill>
                <a:uFillTx/>
                <a:latin typeface="宋体" panose="02010600030101010101" pitchFamily="2" charset="-122"/>
                <a:cs typeface="+mn-lt"/>
              </a:rPr>
              <a:t>2)</a:t>
            </a:r>
            <a:r>
              <a:rPr sz="2800" b="1"/>
              <a:t>明确寓言中有几类人物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可以试着从各人物出发提炼寓意。</a:t>
            </a:r>
            <a:endParaRPr sz="2800" b="1"/>
          </a:p>
          <a:p>
            <a:pPr algn="l">
              <a:lnSpc>
                <a:spcPct val="100000"/>
              </a:lnSpc>
            </a:pPr>
            <a:r>
              <a:rPr sz="2800" b="1"/>
              <a:t>（</a:t>
            </a:r>
            <a:r>
              <a:rPr sz="2800" b="1">
                <a:solidFill>
                  <a:schemeClr val="tx1"/>
                </a:solidFill>
                <a:uFillTx/>
                <a:latin typeface="宋体" panose="02010600030101010101" pitchFamily="2" charset="-122"/>
              </a:rPr>
              <a:t>3)</a:t>
            </a:r>
            <a:r>
              <a:rPr sz="2800" b="1"/>
              <a:t>可以对同一个人物（情节）进行正反两方面的分析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提炼寓意。</a:t>
            </a:r>
            <a:endParaRPr sz="2800" b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33070" y="306705"/>
            <a:ext cx="8278495" cy="31076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</a:pPr>
            <a:r>
              <a:rPr sz="2800" b="1"/>
              <a:t>示例：</a:t>
            </a:r>
            <a:endParaRPr sz="2800" b="1"/>
          </a:p>
          <a:p>
            <a:pPr algn="ctr">
              <a:lnSpc>
                <a:spcPct val="100000"/>
              </a:lnSpc>
            </a:pPr>
            <a:r>
              <a:rPr sz="2800" b="1"/>
              <a:t>狐假虎威</a:t>
            </a:r>
            <a:endParaRPr sz="2800" b="1"/>
          </a:p>
          <a:p>
            <a:pPr algn="l">
              <a:lnSpc>
                <a:spcPct val="100000"/>
              </a:lnSpc>
            </a:pPr>
            <a:r>
              <a:rPr sz="2800" b="1"/>
              <a:t>        虎求百兽而食之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得</a:t>
            </a:r>
            <a:r>
              <a:rPr sz="2800" b="1">
                <a:sym typeface="+mn-ea"/>
              </a:rPr>
              <a:t>狐</a:t>
            </a:r>
            <a:r>
              <a:rPr sz="2800" b="1"/>
              <a:t>。狐曰</a:t>
            </a:r>
            <a:r>
              <a:rPr lang="zh-CN" altLang="en-US" sz="2800" b="1">
                <a:sym typeface="微软雅黑" panose="020B0503020204020204" pitchFamily="34" charset="-122"/>
              </a:rPr>
              <a:t>:</a:t>
            </a:r>
            <a:r>
              <a:rPr lang="zh-CN" altLang="en-US" sz="28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sz="2800" b="1"/>
              <a:t>子无敢食我也！天帝使我</a:t>
            </a:r>
            <a:r>
              <a:rPr lang="zh-CN" sz="2800" b="1"/>
              <a:t>长百兽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今子食我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是</a:t>
            </a:r>
            <a:r>
              <a:rPr lang="zh-CN" sz="2800" b="1"/>
              <a:t>逆</a:t>
            </a:r>
            <a:r>
              <a:rPr sz="2800" b="1"/>
              <a:t>天帝之命也</a:t>
            </a:r>
            <a:r>
              <a:rPr lang="zh-CN" sz="2800" b="1"/>
              <a:t>。</a:t>
            </a:r>
            <a:r>
              <a:rPr sz="2800" b="1"/>
              <a:t>子以我</a:t>
            </a:r>
            <a:r>
              <a:rPr lang="zh-CN" sz="2800" b="1"/>
              <a:t>为</a:t>
            </a:r>
            <a:r>
              <a:rPr sz="2800" b="1"/>
              <a:t>不信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吾</a:t>
            </a:r>
            <a:r>
              <a:rPr lang="zh-CN" sz="2800" b="1"/>
              <a:t>为</a:t>
            </a:r>
            <a:r>
              <a:rPr sz="2800" b="1"/>
              <a:t>子先行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子随我后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/>
              <a:t>观</a:t>
            </a:r>
            <a:r>
              <a:rPr sz="2800" b="1">
                <a:sym typeface="+mn-ea"/>
              </a:rPr>
              <a:t>百兽</a:t>
            </a:r>
            <a:r>
              <a:rPr sz="2800" b="1"/>
              <a:t>之见我</a:t>
            </a:r>
            <a:r>
              <a:rPr lang="zh-CN" sz="2800" b="1"/>
              <a:t>而敢</a:t>
            </a:r>
            <a:r>
              <a:rPr sz="2800" b="1"/>
              <a:t>不走乎？</a:t>
            </a:r>
            <a:r>
              <a:rPr lang="en-US" altLang="zh-CN" sz="2800" b="1">
                <a:uFillTx/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sz="2800" b="1"/>
              <a:t>虎以为然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故</a:t>
            </a:r>
            <a:r>
              <a:rPr lang="zh-CN" sz="2800" b="1"/>
              <a:t>遂</a:t>
            </a:r>
            <a:r>
              <a:rPr sz="2800" b="1"/>
              <a:t>与之行；</a:t>
            </a:r>
            <a:r>
              <a:rPr lang="zh-CN" sz="2800" b="1">
                <a:sym typeface="+mn-ea"/>
              </a:rPr>
              <a:t>兽</a:t>
            </a:r>
            <a:r>
              <a:rPr sz="2800" b="1"/>
              <a:t>见之皆走。虎不知兽</a:t>
            </a:r>
            <a:r>
              <a:rPr lang="zh-CN" sz="2800" b="1"/>
              <a:t>畏</a:t>
            </a:r>
            <a:r>
              <a:rPr sz="2800" b="1"/>
              <a:t>己而走也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以</a:t>
            </a:r>
            <a:r>
              <a:rPr lang="zh-CN" sz="2800" b="1"/>
              <a:t>为</a:t>
            </a:r>
            <a:r>
              <a:rPr lang="zh-CN" sz="2800" b="1">
                <a:sym typeface="+mn-ea"/>
              </a:rPr>
              <a:t>畏</a:t>
            </a:r>
            <a:r>
              <a:rPr sz="2800" b="1">
                <a:sym typeface="+mn-ea"/>
              </a:rPr>
              <a:t>狐</a:t>
            </a:r>
            <a:r>
              <a:rPr lang="zh-CN" sz="2800" b="1"/>
              <a:t>也。</a:t>
            </a:r>
            <a:endParaRPr lang="zh-CN" sz="2800" b="1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83845" y="3499485"/>
            <a:ext cx="8620125" cy="18503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110000"/>
              </a:lnSpc>
            </a:pPr>
            <a:r>
              <a:rPr lang="zh-CN" sz="2600" b="1">
                <a:latin typeface="宋体" panose="02010600030101010101" pitchFamily="2" charset="-122"/>
              </a:rPr>
              <a:t>寓意</a:t>
            </a:r>
            <a:r>
              <a:rPr sz="2600" b="1"/>
              <a:t>：</a:t>
            </a:r>
            <a:endParaRPr sz="2600" b="1"/>
          </a:p>
          <a:p>
            <a:pPr algn="l">
              <a:lnSpc>
                <a:spcPct val="110000"/>
              </a:lnSpc>
            </a:pPr>
            <a:r>
              <a:rPr lang="zh-CN" altLang="en-US" sz="2600" b="1">
                <a:solidFill>
                  <a:srgbClr val="0000FF"/>
                </a:solidFill>
                <a:uFillTx/>
                <a:latin typeface="黑体" panose="02010609060101010101" pitchFamily="49" charset="-122"/>
                <a:sym typeface="+mn-ea"/>
              </a:rPr>
              <a:t>①这则故事讽刺了仗势欺人而无实际本领的人</a:t>
            </a:r>
            <a:r>
              <a:rPr sz="2600" b="1">
                <a:solidFill>
                  <a:srgbClr val="0000FF"/>
                </a:solidFill>
                <a:uFillTx/>
              </a:rPr>
              <a:t>。</a:t>
            </a:r>
            <a:endParaRPr sz="2600" b="1">
              <a:solidFill>
                <a:srgbClr val="0000FF"/>
              </a:solidFill>
              <a:uFillTx/>
            </a:endParaRPr>
          </a:p>
          <a:p>
            <a:pPr algn="l">
              <a:lnSpc>
                <a:spcPct val="110000"/>
              </a:lnSpc>
            </a:pPr>
            <a:r>
              <a:rPr lang="zh-CN" altLang="en-US" sz="2600" b="1">
                <a:solidFill>
                  <a:srgbClr val="0000FF"/>
                </a:solidFill>
                <a:uFillTx/>
                <a:latin typeface="黑体" panose="02010609060101010101" pitchFamily="49" charset="-122"/>
                <a:sym typeface="+mn-ea"/>
              </a:rPr>
              <a:t>②狐狸的做法启发我们可以借助外物来达到自己的目的</a:t>
            </a:r>
            <a:r>
              <a:rPr sz="2600" b="1">
                <a:solidFill>
                  <a:srgbClr val="0000FF"/>
                </a:solidFill>
                <a:uFillTx/>
              </a:rPr>
              <a:t>。</a:t>
            </a:r>
            <a:endParaRPr sz="2600" b="1">
              <a:solidFill>
                <a:srgbClr val="0000FF"/>
              </a:solidFill>
              <a:uFillTx/>
            </a:endParaRPr>
          </a:p>
          <a:p>
            <a:pPr algn="l">
              <a:lnSpc>
                <a:spcPct val="110000"/>
              </a:lnSpc>
            </a:pPr>
            <a:r>
              <a:rPr lang="zh-CN" altLang="en-US" sz="2600" b="1">
                <a:solidFill>
                  <a:srgbClr val="0000FF"/>
                </a:solidFill>
                <a:uFillTx/>
                <a:latin typeface="黑体" panose="02010609060101010101" pitchFamily="49" charset="-122"/>
                <a:sym typeface="+mn-ea"/>
              </a:rPr>
              <a:t>③这则故事讽刺了强暴而昏庸</a:t>
            </a:r>
            <a:r>
              <a:rPr lang="zh-CN" altLang="en-US" sz="26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0000FF"/>
                </a:solidFill>
                <a:uFillTx/>
                <a:latin typeface="黑体" panose="02010609060101010101" pitchFamily="49" charset="-122"/>
                <a:sym typeface="+mn-ea"/>
              </a:rPr>
              <a:t>被小人利用而不能觉悟的人</a:t>
            </a:r>
            <a:r>
              <a:rPr sz="2600" b="1">
                <a:solidFill>
                  <a:srgbClr val="0000FF"/>
                </a:solidFill>
                <a:uFillTx/>
              </a:rPr>
              <a:t>。</a:t>
            </a:r>
            <a:endParaRPr sz="2600" b="1">
              <a:solidFill>
                <a:srgbClr val="0000FF"/>
              </a:solidFill>
              <a:uFillTx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33375" y="273685"/>
            <a:ext cx="8278495" cy="478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90000"/>
              </a:lnSpc>
            </a:pPr>
            <a:r>
              <a:rPr sz="2800" b="1"/>
              <a:t>（</a:t>
            </a:r>
            <a:r>
              <a:rPr sz="2800" b="1">
                <a:latin typeface="宋体" panose="02010600030101010101" pitchFamily="2" charset="-122"/>
              </a:rPr>
              <a:t>1)</a:t>
            </a:r>
            <a:r>
              <a:rPr lang="zh-CN" altLang="en-US" sz="2800" b="1">
                <a:latin typeface="黑体" panose="02010609060101010101" pitchFamily="49" charset="-122"/>
                <a:sym typeface="+mn-ea"/>
              </a:rPr>
              <a:t>从蚊子角度分析。</a:t>
            </a:r>
            <a:endParaRPr sz="2800" b="1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32435" y="751840"/>
            <a:ext cx="8443595" cy="2568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0000FF"/>
                </a:solidFill>
                <a:uFillTx/>
                <a:latin typeface="黑体" panose="02010609060101010101" pitchFamily="49" charset="-122"/>
                <a:sym typeface="+mn-ea"/>
              </a:rPr>
              <a:t>①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不畏惧对方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善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用智谋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以己之长攻彼之短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就能取得胜利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sym typeface="+mn-ea"/>
              </a:rPr>
              <a:t>。（依据：蚊子用语言挑衅狮子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sym typeface="+mn-ea"/>
              </a:rPr>
              <a:t>毫不畏惧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sym typeface="+mn-ea"/>
              </a:rPr>
              <a:t>又专门去咬狮子鼻子周围不长毛的地方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sym typeface="+mn-ea"/>
              </a:rPr>
              <a:t>最后战胜了狮子）</a:t>
            </a:r>
            <a:endParaRPr lang="zh-CN" altLang="en-US" sz="2800" b="1">
              <a:latin typeface="黑体" panose="02010609060101010101" pitchFamily="49" charset="-122"/>
              <a:sym typeface="+mn-ea"/>
            </a:endParaRPr>
          </a:p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0000FF"/>
                </a:solidFill>
                <a:uFillTx/>
                <a:latin typeface="黑体" panose="02010609060101010101" pitchFamily="49" charset="-122"/>
                <a:sym typeface="+mn-ea"/>
              </a:rPr>
              <a:t>②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骄兵必败</a:t>
            </a:r>
            <a:r>
              <a:rPr sz="2800" b="1">
                <a:solidFill>
                  <a:srgbClr val="0000FF"/>
                </a:solidFill>
                <a:uFillTx/>
              </a:rPr>
              <a:t>。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sym typeface="+mn-ea"/>
              </a:rPr>
              <a:t>（依据：蚊子打败狮子之后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sym typeface="+mn-ea"/>
              </a:rPr>
              <a:t>唱着凯歌、吹着喇叭飞走了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sym typeface="+mn-ea"/>
              </a:rPr>
              <a:t>表明蚊子骄傲了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sym typeface="+mn-ea"/>
              </a:rPr>
              <a:t>得意忘形了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sym typeface="+mn-ea"/>
              </a:rPr>
              <a:t>最后撞到了蜘蛛网上）</a:t>
            </a:r>
            <a:endParaRPr lang="zh-CN" altLang="en-US" sz="2800" b="1">
              <a:solidFill>
                <a:srgbClr val="0000FF"/>
              </a:solidFill>
              <a:uFillTx/>
              <a:latin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32435" y="3522980"/>
            <a:ext cx="8278495" cy="478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90000"/>
              </a:lnSpc>
            </a:pPr>
            <a:r>
              <a:rPr sz="2800" b="1"/>
              <a:t>（</a:t>
            </a:r>
            <a:r>
              <a:rPr lang="en-US" sz="2800" b="1">
                <a:latin typeface="宋体" panose="02010600030101010101" pitchFamily="2" charset="-122"/>
              </a:rPr>
              <a:t>2</a:t>
            </a:r>
            <a:r>
              <a:rPr sz="2800" b="1">
                <a:latin typeface="宋体" panose="02010600030101010101" pitchFamily="2" charset="-122"/>
              </a:rPr>
              <a:t>)</a:t>
            </a:r>
            <a:r>
              <a:rPr lang="zh-CN" altLang="en-US" sz="2800" b="1">
                <a:latin typeface="黑体" panose="02010609060101010101" pitchFamily="49" charset="-122"/>
                <a:sym typeface="+mn-ea"/>
              </a:rPr>
              <a:t>从狮子角度分析。</a:t>
            </a:r>
            <a:endParaRPr sz="2800" b="1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32435" y="4062730"/>
            <a:ext cx="8443595" cy="2568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0000FF"/>
                </a:solidFill>
                <a:uFillTx/>
                <a:latin typeface="黑体" panose="02010609060101010101" pitchFamily="49" charset="-122"/>
                <a:sym typeface="+mn-ea"/>
              </a:rPr>
              <a:t>①</a:t>
            </a:r>
            <a:r>
              <a:rPr lang="zh-CN" altLang="en-US" sz="2800" b="1">
                <a:solidFill>
                  <a:srgbClr val="0000FF"/>
                </a:solidFill>
              </a:rPr>
              <a:t>遇事不动脑子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</a:rPr>
              <a:t>鲁莽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</a:rPr>
              <a:t>气急败坏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</a:rPr>
              <a:t>即使有再强的实力也无济于事。</a:t>
            </a:r>
            <a:endParaRPr lang="zh-CN" altLang="en-US" sz="2800" b="1"/>
          </a:p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0000FF"/>
                </a:solidFill>
                <a:uFillTx/>
                <a:latin typeface="黑体" panose="02010609060101010101" pitchFamily="49" charset="-122"/>
                <a:sym typeface="+mn-ea"/>
              </a:rPr>
              <a:t>②</a:t>
            </a: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人与人之间的较量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比的</a:t>
            </a:r>
            <a:r>
              <a:rPr sz="2800" b="1">
                <a:solidFill>
                  <a:srgbClr val="0000FF"/>
                </a:solidFill>
              </a:rPr>
              <a:t>不是块头</a:t>
            </a:r>
            <a:r>
              <a:rPr lang="zh-CN" sz="2800" b="1">
                <a:solidFill>
                  <a:srgbClr val="0000FF"/>
                </a:solidFill>
              </a:rPr>
              <a:t>、</a:t>
            </a:r>
            <a:r>
              <a:rPr sz="2800" b="1">
                <a:solidFill>
                  <a:srgbClr val="0000FF"/>
                </a:solidFill>
              </a:rPr>
              <a:t>财富、狠劲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FF"/>
                </a:solidFill>
              </a:rPr>
              <a:t>而</a:t>
            </a: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是脑子</a:t>
            </a:r>
            <a:r>
              <a:rPr lang="zh-CN" sz="2800" b="1">
                <a:solidFill>
                  <a:srgbClr val="0000FF"/>
                </a:solidFill>
              </a:rPr>
              <a:t>。（</a:t>
            </a:r>
            <a:r>
              <a:rPr sz="2800" b="1">
                <a:solidFill>
                  <a:srgbClr val="0000FF"/>
                </a:solidFill>
              </a:rPr>
              <a:t>依据</a:t>
            </a:r>
            <a:r>
              <a:rPr lang="zh-CN" sz="2800" b="1">
                <a:solidFill>
                  <a:srgbClr val="0000FF"/>
                </a:solidFill>
              </a:rPr>
              <a:t>：</a:t>
            </a:r>
            <a:r>
              <a:rPr sz="2800" b="1">
                <a:solidFill>
                  <a:srgbClr val="0000FF"/>
                </a:solidFill>
              </a:rPr>
              <a:t>体型比</a:t>
            </a:r>
            <a:r>
              <a:rPr lang="zh-CN" sz="2800" b="1">
                <a:solidFill>
                  <a:srgbClr val="0000FF"/>
                </a:solidFill>
              </a:rPr>
              <a:t>蚊子</a:t>
            </a:r>
            <a:r>
              <a:rPr sz="2800" b="1">
                <a:solidFill>
                  <a:srgbClr val="0000FF"/>
                </a:solidFill>
              </a:rPr>
              <a:t>大出许多的狮子在面对蚊子的攻击时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0000FF"/>
                </a:solidFill>
              </a:rPr>
              <a:t>只会用爪子抓自己的脸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0000FF"/>
                </a:solidFill>
              </a:rPr>
              <a:t>结果把脸都抓破了）</a:t>
            </a:r>
            <a:endParaRPr sz="28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33070" y="1268730"/>
            <a:ext cx="8278495" cy="478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90000"/>
              </a:lnSpc>
            </a:pPr>
            <a:r>
              <a:rPr sz="2800" b="1"/>
              <a:t>（</a:t>
            </a:r>
            <a:r>
              <a:rPr lang="en-US" sz="2800" b="1">
                <a:latin typeface="宋体" panose="02010600030101010101" pitchFamily="2" charset="-122"/>
              </a:rPr>
              <a:t>3</a:t>
            </a:r>
            <a:r>
              <a:rPr sz="2800" b="1">
                <a:latin typeface="宋体" panose="02010600030101010101" pitchFamily="2" charset="-122"/>
              </a:rPr>
              <a:t>)</a:t>
            </a:r>
            <a:r>
              <a:rPr lang="zh-CN" altLang="en-US" sz="2800" b="1">
                <a:latin typeface="黑体" panose="02010609060101010101" pitchFamily="49" charset="-122"/>
                <a:sym typeface="+mn-ea"/>
              </a:rPr>
              <a:t>从蜘蛛角度分析。</a:t>
            </a:r>
            <a:endParaRPr sz="2800" b="1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07060" y="1746885"/>
            <a:ext cx="8443595" cy="8655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抓住时机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就可一招制敌</a:t>
            </a:r>
            <a:r>
              <a:rPr lang="zh-CN" altLang="en-US" sz="2800" b="1">
                <a:solidFill>
                  <a:srgbClr val="0000FF"/>
                </a:solidFill>
              </a:rPr>
              <a:t>。（依据：蜘蛛在蚊子唱着凯歌时用网粘住了蚊子）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33070" y="3070860"/>
            <a:ext cx="8278495" cy="478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90000"/>
              </a:lnSpc>
            </a:pPr>
            <a:r>
              <a:rPr sz="2800" b="1"/>
              <a:t>（</a:t>
            </a:r>
            <a:r>
              <a:rPr lang="en-US" sz="2800" b="1">
                <a:latin typeface="宋体" panose="02010600030101010101" pitchFamily="2" charset="-122"/>
              </a:rPr>
              <a:t>4</a:t>
            </a:r>
            <a:r>
              <a:rPr sz="2800" b="1">
                <a:latin typeface="宋体" panose="02010600030101010101" pitchFamily="2" charset="-122"/>
              </a:rPr>
              <a:t>)</a:t>
            </a:r>
            <a:r>
              <a:rPr lang="zh-CN" altLang="en-US" sz="2800" b="1">
                <a:latin typeface="黑体" panose="02010609060101010101" pitchFamily="49" charset="-122"/>
                <a:sym typeface="+mn-ea"/>
              </a:rPr>
              <a:t>从蚊子、狮子、蜘蛛三者关系看。</a:t>
            </a:r>
            <a:endParaRPr lang="zh-CN" altLang="en-US" sz="2800" b="1">
              <a:latin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07060" y="3549015"/>
            <a:ext cx="8011160" cy="12528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世界上没有真正的弱者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强与弱只是相对的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在一定条件下能相互转换</a:t>
            </a:r>
            <a:r>
              <a:rPr lang="zh-CN" altLang="en-US" sz="2800" b="1">
                <a:solidFill>
                  <a:srgbClr val="0000FF"/>
                </a:solidFill>
              </a:rPr>
              <a:t>。 (依据：蚊子战胜了狮子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</a:rPr>
              <a:t>却被蜘蛛网粘住了）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22275" y="389255"/>
            <a:ext cx="7906385" cy="20275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90000"/>
              </a:lnSpc>
            </a:pPr>
            <a:r>
              <a:rPr lang="en-US" sz="2800" b="1">
                <a:latin typeface="宋体" panose="02010600030101010101" pitchFamily="2" charset="-122"/>
              </a:rPr>
              <a:t>4</a:t>
            </a:r>
            <a:r>
              <a:rPr sz="2800" b="1">
                <a:latin typeface="宋体" panose="02010600030101010101" pitchFamily="2" charset="-122"/>
              </a:rPr>
              <a:t>.</a:t>
            </a:r>
            <a:r>
              <a:rPr sz="2800" b="1"/>
              <a:t>改写、续写情节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改变寓意。</a:t>
            </a:r>
            <a:endParaRPr sz="2800" b="1"/>
          </a:p>
          <a:p>
            <a:pPr algn="l">
              <a:lnSpc>
                <a:spcPct val="90000"/>
              </a:lnSpc>
            </a:pPr>
            <a:r>
              <a:rPr sz="2800" b="1"/>
              <a:t>改写寓言并不是随意改变情节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而是确定一个新的</a:t>
            </a:r>
            <a:r>
              <a:rPr lang="zh-CN" sz="2800" b="1"/>
              <a:t>寓意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再根据这个新的</a:t>
            </a:r>
            <a:r>
              <a:rPr lang="zh-CN" sz="2800" b="1"/>
              <a:t>寓意</a:t>
            </a:r>
            <a:r>
              <a:rPr sz="2800" b="1"/>
              <a:t>来改变</a:t>
            </a:r>
            <a:r>
              <a:rPr lang="zh-CN" sz="2800" b="1"/>
              <a:t>情节</a:t>
            </a:r>
            <a:r>
              <a:rPr sz="2800" b="1"/>
              <a:t>。</a:t>
            </a:r>
            <a:endParaRPr sz="2800" b="1"/>
          </a:p>
          <a:p>
            <a:pPr algn="l">
              <a:lnSpc>
                <a:spcPct val="90000"/>
              </a:lnSpc>
            </a:pPr>
            <a:r>
              <a:rPr lang="zh-CN" sz="2800" b="1"/>
              <a:t>（</a:t>
            </a:r>
            <a:r>
              <a:rPr lang="en-US" altLang="zh-CN" sz="2800" b="1">
                <a:latin typeface="宋体" panose="02010600030101010101" pitchFamily="2" charset="-122"/>
              </a:rPr>
              <a:t>1</a:t>
            </a:r>
            <a:r>
              <a:rPr lang="zh-CN" sz="2800" b="1"/>
              <a:t>）</a:t>
            </a:r>
            <a:r>
              <a:rPr sz="2800" b="1">
                <a:sym typeface="+mn-ea"/>
              </a:rPr>
              <a:t>根据</a:t>
            </a:r>
            <a:r>
              <a:rPr lang="zh-CN" sz="2800" b="1">
                <a:sym typeface="+mn-ea"/>
              </a:rPr>
              <a:t>寓意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ym typeface="+mn-ea"/>
              </a:rPr>
              <a:t>改</a:t>
            </a:r>
            <a:r>
              <a:rPr lang="zh-CN" sz="2800" b="1">
                <a:sym typeface="+mn-ea"/>
              </a:rPr>
              <a:t>动寓言</a:t>
            </a:r>
            <a:r>
              <a:rPr lang="zh-CN" sz="2800" b="1">
                <a:sym typeface="+mn-ea"/>
              </a:rPr>
              <a:t>情节</a:t>
            </a:r>
            <a:r>
              <a:rPr sz="2800" b="1">
                <a:sym typeface="+mn-ea"/>
              </a:rPr>
              <a:t>。</a:t>
            </a:r>
            <a:endParaRPr sz="2800" b="1">
              <a:sym typeface="+mn-ea"/>
            </a:endParaRPr>
          </a:p>
          <a:p>
            <a:pPr algn="l">
              <a:lnSpc>
                <a:spcPct val="90000"/>
              </a:lnSpc>
            </a:pPr>
            <a:r>
              <a:rPr lang="zh-CN" sz="2800" b="1"/>
              <a:t>寓意：以小胜大靠智取。</a:t>
            </a:r>
            <a:endParaRPr lang="zh-CN" sz="2800" b="1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72440" y="2414905"/>
            <a:ext cx="8095615" cy="20275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0000FF"/>
                </a:solidFill>
              </a:rPr>
              <a:t>改动《蚊子和狮子》：                                                             蚊子径直朝狮子飞过去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</a:rPr>
              <a:t>趁狮子没有准备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</a:rPr>
              <a:t>张嘴就咬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</a:rPr>
              <a:t>而且专咬狮子鼻子周围没毛的地方。狮子气得用爪子把自己的脸都抓破了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</a:rPr>
              <a:t>也没抓住蚊子。蚊子战胜了狮子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</a:rPr>
              <a:t>就吹着喇叭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</a:rPr>
              <a:t>唱着凯歌飞走了。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284674" name="文本框 1"/>
          <p:cNvSpPr txBox="1">
            <a:spLocks noChangeArrowheads="1"/>
          </p:cNvSpPr>
          <p:nvPr/>
        </p:nvSpPr>
        <p:spPr bwMode="auto">
          <a:xfrm>
            <a:off x="422275" y="4514850"/>
            <a:ext cx="8430260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800" b="1"/>
              <a:t>        </a:t>
            </a:r>
            <a:r>
              <a:rPr lang="zh-CN" sz="2800" b="1"/>
              <a:t>去掉了蚊子向狮子宣战和取胜后得意忘形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/>
              <a:t>撞在蜘蛛网上被蜘蛛吃掉这两个情节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/>
              <a:t>那么原文中讽刺蚊子之意便不存在了。</a:t>
            </a:r>
            <a:endParaRPr lang="zh-CN" sz="2800" b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4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4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467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54990" y="1724660"/>
            <a:ext cx="7906385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</a:pPr>
            <a:r>
              <a:rPr lang="zh-CN" sz="2800" b="1"/>
              <a:t>（</a:t>
            </a:r>
            <a:r>
              <a:rPr lang="en-US" altLang="zh-CN" sz="2800" b="1">
                <a:latin typeface="宋体" panose="02010600030101010101" pitchFamily="2" charset="-122"/>
              </a:rPr>
              <a:t>2</a:t>
            </a:r>
            <a:r>
              <a:rPr lang="zh-CN" sz="2800" b="1"/>
              <a:t>）</a:t>
            </a:r>
            <a:r>
              <a:rPr sz="2800" b="1"/>
              <a:t>发挥想象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续写寓言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让寓意发生变化。</a:t>
            </a:r>
            <a:endParaRPr sz="2800" b="1"/>
          </a:p>
          <a:p>
            <a:pPr algn="l">
              <a:lnSpc>
                <a:spcPct val="100000"/>
              </a:lnSpc>
            </a:pPr>
            <a:r>
              <a:rPr sz="2800" b="1"/>
              <a:t>        蚊子战胜了狮子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吹着喇叭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唱着凯歌飞走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却被蜘蛛网粘住了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以后会发生什么故事呢？</a:t>
            </a:r>
            <a:endParaRPr sz="2800" b="1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60375" y="3108325"/>
            <a:ext cx="809561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0000FF"/>
                </a:solidFill>
              </a:rPr>
              <a:t>提示：</a:t>
            </a:r>
            <a:r>
              <a:rPr lang="zh-CN" altLang="en-US" sz="2800" b="1">
                <a:solidFill>
                  <a:schemeClr val="tx1"/>
                </a:solidFill>
              </a:rPr>
              <a:t>请先考虑你想用这个故事告诉我们什么道理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</a:rPr>
              <a:t>然后据此续写故事。</a:t>
            </a:r>
            <a:endParaRPr lang="zh-CN" altLang="en-US" sz="28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4035" name="AutoShape 2"/>
          <p:cNvSpPr/>
          <p:nvPr/>
        </p:nvSpPr>
        <p:spPr>
          <a:xfrm>
            <a:off x="296545" y="930910"/>
            <a:ext cx="8075295" cy="69215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/>
          <a:p>
            <a:pPr>
              <a:defRPr/>
            </a:pPr>
            <a:r>
              <a:rPr lang="zh-CN" altLang="en-US" sz="3200" dirty="0">
                <a:latin typeface="Calibri" panose="020F0502020204030204" charset="0"/>
                <a:ea typeface="黑体" panose="02010609060101010101" pitchFamily="49" charset="-122"/>
              </a:rPr>
              <a:t>四、</a:t>
            </a:r>
            <a:r>
              <a:rPr sz="3200">
                <a:latin typeface="黑体" panose="02010609060101010101" pitchFamily="49" charset="-122"/>
                <a:ea typeface="黑体" panose="02010609060101010101" pitchFamily="49" charset="-122"/>
              </a:rPr>
              <a:t>课堂小结及作业</a:t>
            </a:r>
            <a:endParaRPr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18490" y="1623060"/>
            <a:ext cx="7906385" cy="357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90000"/>
              </a:lnSpc>
            </a:pPr>
            <a:r>
              <a:rPr lang="en-US" sz="2800" b="1">
                <a:latin typeface="宋体" panose="02010600030101010101" pitchFamily="2" charset="-122"/>
              </a:rPr>
              <a:t>1</a:t>
            </a:r>
            <a:r>
              <a:rPr sz="2800" b="1">
                <a:latin typeface="宋体" panose="02010600030101010101" pitchFamily="2" charset="-122"/>
              </a:rPr>
              <a:t>.</a:t>
            </a:r>
            <a:r>
              <a:rPr lang="zh-CN" sz="2800" b="1"/>
              <a:t>小结：通过这堂课的学习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/>
              <a:t>你对寓言这种文体又有了哪些新的认识？</a:t>
            </a:r>
            <a:endParaRPr lang="zh-CN" sz="2800" b="1"/>
          </a:p>
          <a:p>
            <a:pPr algn="l">
              <a:lnSpc>
                <a:spcPct val="90000"/>
              </a:lnSpc>
            </a:pPr>
            <a:endParaRPr lang="zh-CN" sz="2800" b="1"/>
          </a:p>
          <a:p>
            <a:pPr algn="l">
              <a:lnSpc>
                <a:spcPct val="90000"/>
              </a:lnSpc>
            </a:pPr>
            <a:endParaRPr lang="zh-CN" sz="2800" b="1"/>
          </a:p>
          <a:p>
            <a:pPr algn="l">
              <a:lnSpc>
                <a:spcPct val="90000"/>
              </a:lnSpc>
            </a:pPr>
            <a:endParaRPr lang="zh-CN" sz="2800" b="1"/>
          </a:p>
          <a:p>
            <a:pPr algn="l">
              <a:lnSpc>
                <a:spcPct val="90000"/>
              </a:lnSpc>
            </a:pPr>
            <a:endParaRPr lang="zh-CN" sz="2800" b="1"/>
          </a:p>
          <a:p>
            <a:pPr algn="l">
              <a:lnSpc>
                <a:spcPct val="90000"/>
              </a:lnSpc>
            </a:pPr>
            <a:endParaRPr lang="zh-CN" sz="2800" b="1"/>
          </a:p>
          <a:p>
            <a:pPr algn="l">
              <a:lnSpc>
                <a:spcPct val="9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2.拓展作业：阅读《伊索寓言》及钱锺书的《读〈伊索寓言〉</a:t>
            </a:r>
            <a:r>
              <a:rPr lang="zh-CN" altLang="en-US" sz="2800" b="1">
                <a:latin typeface="宋体" panose="02010600030101010101" pitchFamily="2" charset="-122"/>
              </a:rPr>
              <a:t>》</a:t>
            </a:r>
            <a:r>
              <a:rPr lang="en-US" altLang="zh-CN" sz="2800" b="1">
                <a:latin typeface="宋体" panose="02010600030101010101" pitchFamily="2" charset="-122"/>
              </a:rPr>
              <a:t>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18490" y="2418080"/>
            <a:ext cx="8278495" cy="19862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110000"/>
              </a:lnSpc>
            </a:pPr>
            <a:r>
              <a:rPr sz="2800" b="1">
                <a:solidFill>
                  <a:srgbClr val="0000FF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（1)</a:t>
            </a:r>
            <a:r>
              <a:rPr sz="2800" b="1">
                <a:solidFill>
                  <a:srgbClr val="0000FF"/>
                </a:solidFill>
                <a:uFillTx/>
              </a:rPr>
              <a:t>寓言是作者通过讲故事的方式来讲道理的文体。</a:t>
            </a:r>
            <a:endParaRPr sz="2800" b="1">
              <a:solidFill>
                <a:srgbClr val="0000FF"/>
              </a:solidFill>
              <a:uFillTx/>
            </a:endParaRPr>
          </a:p>
          <a:p>
            <a:pPr algn="l">
              <a:lnSpc>
                <a:spcPct val="110000"/>
              </a:lnSpc>
            </a:pPr>
            <a:r>
              <a:rPr sz="2800" b="1">
                <a:solidFill>
                  <a:srgbClr val="0000FF"/>
                </a:solidFill>
                <a:uFillTx/>
              </a:rPr>
              <a:t>（</a:t>
            </a:r>
            <a:r>
              <a:rPr sz="2800" b="1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2)</a:t>
            </a:r>
            <a:r>
              <a:rPr sz="2800" b="1">
                <a:solidFill>
                  <a:srgbClr val="0000FF"/>
                </a:solidFill>
                <a:uFillTx/>
              </a:rPr>
              <a:t>一则寓言的寓意不是单一的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0000FF"/>
                </a:solidFill>
                <a:uFillTx/>
              </a:rPr>
              <a:t>可以通过品味细节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0000FF"/>
                </a:solidFill>
                <a:uFillTx/>
              </a:rPr>
              <a:t>分析故事情节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0000FF"/>
                </a:solidFill>
                <a:uFillTx/>
              </a:rPr>
              <a:t>从不同角度提炼寓意。</a:t>
            </a:r>
            <a:endParaRPr sz="2800" b="1">
              <a:solidFill>
                <a:srgbClr val="0000FF"/>
              </a:solidFill>
              <a:uFillTx/>
            </a:endParaRPr>
          </a:p>
          <a:p>
            <a:pPr algn="l">
              <a:lnSpc>
                <a:spcPct val="110000"/>
              </a:lnSpc>
            </a:pPr>
            <a:r>
              <a:rPr sz="2800" b="1">
                <a:solidFill>
                  <a:srgbClr val="0000FF"/>
                </a:solidFill>
                <a:uFillTx/>
              </a:rPr>
              <a:t>（</a:t>
            </a:r>
            <a:r>
              <a:rPr sz="2800" b="1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3)</a:t>
            </a:r>
            <a:r>
              <a:rPr sz="2800" b="1">
                <a:solidFill>
                  <a:srgbClr val="0000FF"/>
                </a:solidFill>
                <a:uFillTx/>
              </a:rPr>
              <a:t>寓言故事是通过情节来突出寓意的。</a:t>
            </a:r>
            <a:endParaRPr sz="2800" b="1">
              <a:solidFill>
                <a:srgbClr val="0000FF"/>
              </a:solidFill>
              <a:uFillTx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4273" name="Rectangle 2"/>
          <p:cNvSpPr>
            <a:spLocks noGrp="1"/>
          </p:cNvSpPr>
          <p:nvPr/>
        </p:nvSpPr>
        <p:spPr>
          <a:xfrm>
            <a:off x="139065" y="729933"/>
            <a:ext cx="1908175" cy="7651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3200" b="1" dirty="0">
                <a:latin typeface="Calibri" panose="020F0502020204030204" charset="0"/>
                <a:ea typeface="黑体" panose="02010609060101010101" pitchFamily="49" charset="-122"/>
              </a:rPr>
              <a:t>板书设计</a:t>
            </a:r>
            <a:endParaRPr lang="zh-CN" altLang="en-US" sz="3200" b="1" dirty="0">
              <a:latin typeface="Calibri" panose="020F0502020204030204" charset="0"/>
              <a:ea typeface="黑体" panose="02010609060101010101" pitchFamily="49" charset="-122"/>
            </a:endParaRPr>
          </a:p>
        </p:txBody>
      </p:sp>
      <p:sp>
        <p:nvSpPr>
          <p:cNvPr id="54274" name="文本框 2"/>
          <p:cNvSpPr txBox="1"/>
          <p:nvPr/>
        </p:nvSpPr>
        <p:spPr>
          <a:xfrm>
            <a:off x="255905" y="3216275"/>
            <a:ext cx="9740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寓言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78" name="文本框 2"/>
          <p:cNvSpPr txBox="1"/>
          <p:nvPr/>
        </p:nvSpPr>
        <p:spPr>
          <a:xfrm>
            <a:off x="1326833" y="2324100"/>
            <a:ext cx="6249987" cy="2330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篇幅：短小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结构：故事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寓意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手法：夸张、拟人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目的：用故事说理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81" name="文本框 9"/>
          <p:cNvSpPr txBox="1"/>
          <p:nvPr/>
        </p:nvSpPr>
        <p:spPr>
          <a:xfrm>
            <a:off x="4655185" y="2419350"/>
            <a:ext cx="1986280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赫耳墨斯和雕像者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23" name="左大括号 2"/>
          <p:cNvSpPr/>
          <p:nvPr/>
        </p:nvSpPr>
        <p:spPr bwMode="auto">
          <a:xfrm>
            <a:off x="1156335" y="2468880"/>
            <a:ext cx="170815" cy="2016125"/>
          </a:xfrm>
          <a:prstGeom prst="leftBrace">
            <a:avLst>
              <a:gd name="adj1" fmla="val 104690"/>
              <a:gd name="adj2" fmla="val 50000"/>
            </a:avLst>
          </a:prstGeom>
          <a:noFill/>
          <a:ln w="28575">
            <a:solidFill>
              <a:srgbClr val="000000"/>
            </a:solidFill>
            <a:round/>
          </a:ln>
        </p:spPr>
        <p:txBody>
          <a:bodyPr wrap="none" anchor="ctr"/>
          <a:p>
            <a:pPr algn="ctr" eaLnBrk="0" hangingPunct="0"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9"/>
          <p:cNvSpPr txBox="1"/>
          <p:nvPr/>
        </p:nvSpPr>
        <p:spPr>
          <a:xfrm>
            <a:off x="4655185" y="3503930"/>
            <a:ext cx="19862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蚊子和狮子</a:t>
            </a:r>
            <a:endParaRPr lang="zh-CN" altLang="en-US" b="1"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6726555" y="2419350"/>
            <a:ext cx="2362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多角度理解寓意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9"/>
          <p:cNvSpPr txBox="1"/>
          <p:nvPr/>
        </p:nvSpPr>
        <p:spPr>
          <a:xfrm>
            <a:off x="6699250" y="3503930"/>
            <a:ext cx="2417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情节改变寓意</a:t>
            </a:r>
            <a:endParaRPr lang="zh-CN" altLang="en-US" b="1"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2"/>
          <p:cNvSpPr>
            <a:spLocks noGrp="1"/>
          </p:cNvSpPr>
          <p:nvPr/>
        </p:nvSpPr>
        <p:spPr bwMode="auto">
          <a:xfrm>
            <a:off x="396875" y="720725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Rectangle 3"/>
          <p:cNvSpPr>
            <a:spLocks noGrp="1"/>
          </p:cNvSpPr>
          <p:nvPr/>
        </p:nvSpPr>
        <p:spPr>
          <a:xfrm>
            <a:off x="325438" y="1955800"/>
            <a:ext cx="8374062" cy="21748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zh-CN" altLang="zh-CN" sz="32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32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自主阅读这四则寓言</a:t>
            </a:r>
            <a:r>
              <a:rPr lang="en-US" altLang="zh-CN" sz="32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了解不同的寓意</a:t>
            </a:r>
            <a:r>
              <a:rPr lang="zh-CN" altLang="en-US" sz="32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zh-CN" altLang="zh-CN" sz="32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32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鼓励学生多角度理解寓言的寓意</a:t>
            </a:r>
            <a:r>
              <a:rPr lang="en-US" altLang="zh-CN" sz="32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培养发散思维能力</a:t>
            </a:r>
            <a:r>
              <a:rPr lang="zh-CN" altLang="en-US" sz="32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zh-CN" sz="3200" b="1" noProof="1"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3.</a:t>
            </a:r>
            <a:r>
              <a:rPr lang="zh-CN" altLang="en-US" sz="3200" b="1" noProof="1"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积累常见的文言实词</a:t>
            </a:r>
            <a:r>
              <a:rPr lang="zh-CN" altLang="en-US" sz="32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200" b="1" noProof="1"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zh-CN" altLang="en-US" sz="3200" b="1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7" name="Text Box 2"/>
          <p:cNvSpPr txBox="1">
            <a:spLocks noChangeArrowheads="1"/>
          </p:cNvSpPr>
          <p:nvPr/>
        </p:nvSpPr>
        <p:spPr bwMode="auto">
          <a:xfrm>
            <a:off x="3059113" y="2781300"/>
            <a:ext cx="3097212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400" b="1">
                <a:latin typeface="Arial" panose="020B0604020202020204" pitchFamily="34" charset="0"/>
                <a:ea typeface="楷体_GB2312"/>
                <a:cs typeface="楷体_GB2312"/>
              </a:rPr>
              <a:t>第二课时</a:t>
            </a:r>
            <a:endParaRPr lang="zh-CN" altLang="en-US" sz="5400" b="1">
              <a:latin typeface="Arial" panose="020B0604020202020204" pitchFamily="34" charset="0"/>
              <a:ea typeface="楷体_GB2312"/>
              <a:cs typeface="楷体_GB2312"/>
            </a:endParaRPr>
          </a:p>
        </p:txBody>
      </p:sp>
    </p:spTree>
  </p:cSld>
  <p:clrMapOvr>
    <a:masterClrMapping/>
  </p:clrMapOvr>
  <p:transition spd="slow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57200" y="2100580"/>
            <a:ext cx="7906385" cy="19862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11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sz="2800" b="1">
                <a:latin typeface="宋体" panose="02010600030101010101" pitchFamily="2" charset="-122"/>
              </a:rPr>
              <a:t>春秋战国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/>
              <a:t>百家争鸣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/>
              <a:t>不少论述思想的作品中都善于用寓言</a:t>
            </a:r>
            <a:r>
              <a:rPr lang="zh-CN" sz="2800" b="1">
                <a:solidFill>
                  <a:srgbClr val="FF0000"/>
                </a:solidFill>
              </a:rPr>
              <a:t>劝谕或讽刺</a:t>
            </a:r>
            <a:r>
              <a:rPr lang="zh-CN" sz="2800" b="1"/>
              <a:t>。今天我们就来学习其中的两则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/>
              <a:t>希望通过这两篇古代寓言的学习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/>
              <a:t>进一步学习阅读寓言的方法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/>
              <a:t>感受寓言的现实意义。</a:t>
            </a:r>
            <a:endParaRPr lang="zh-CN" sz="2800" b="1"/>
          </a:p>
        </p:txBody>
      </p:sp>
      <p:sp>
        <p:nvSpPr>
          <p:cNvPr id="44035" name="AutoShape 2"/>
          <p:cNvSpPr/>
          <p:nvPr/>
        </p:nvSpPr>
        <p:spPr>
          <a:xfrm>
            <a:off x="457200" y="1408430"/>
            <a:ext cx="6254750" cy="69215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/>
          <a:p>
            <a:pPr>
              <a:defRPr/>
            </a:pPr>
            <a:r>
              <a:rPr lang="zh-CN" altLang="en-US" sz="3200" dirty="0">
                <a:latin typeface="Calibri" panose="020F0502020204030204" charset="0"/>
                <a:ea typeface="黑体" panose="02010609060101010101" pitchFamily="49" charset="-122"/>
              </a:rPr>
              <a:t>一、</a:t>
            </a:r>
            <a:r>
              <a:rPr lang="zh-CN" sz="3200" dirty="0">
                <a:latin typeface="Calibri" panose="020F0502020204030204" charset="0"/>
                <a:ea typeface="黑体" panose="02010609060101010101" pitchFamily="49" charset="-122"/>
              </a:rPr>
              <a:t>导入</a:t>
            </a:r>
            <a:endParaRPr lang="zh-CN" sz="3200" dirty="0">
              <a:latin typeface="Calibri" panose="020F050202020403020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5058" name="内容占位符 2"/>
          <p:cNvSpPr>
            <a:spLocks noGrp="1"/>
          </p:cNvSpPr>
          <p:nvPr>
            <p:ph idx="4294967295"/>
          </p:nvPr>
        </p:nvSpPr>
        <p:spPr>
          <a:xfrm>
            <a:off x="3632200" y="942340"/>
            <a:ext cx="5267325" cy="2475230"/>
          </a:xfrm>
        </p:spPr>
        <p:txBody>
          <a:bodyPr anchor="t"/>
          <a:p>
            <a:pPr marL="0" indent="0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《吕氏春秋》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又称《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吕览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先秦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杂家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代表著作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战国末年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秦相吕不韦集合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门客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共同编写而成。全书</a:t>
            </a: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26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卷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纪、 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览、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论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共</a:t>
            </a: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160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篇。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1533" y="3665538"/>
            <a:ext cx="3713162" cy="287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8" y="1027430"/>
            <a:ext cx="3181350" cy="2474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208280" y="3665855"/>
            <a:ext cx="3667125" cy="25317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吕不韦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卫国濮阳人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战国末年著名商人、政治家、思想家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官至秦国丞相。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3" name="Rectangle 4"/>
          <p:cNvSpPr/>
          <p:nvPr/>
        </p:nvSpPr>
        <p:spPr>
          <a:xfrm>
            <a:off x="458788" y="447993"/>
            <a:ext cx="18097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DotumChe" pitchFamily="49" charset="-127"/>
                <a:ea typeface="华文行楷" panose="02010800040101010101" pitchFamily="2" charset="-122"/>
              </a:rPr>
              <a:t>作家作品</a:t>
            </a:r>
            <a:endParaRPr lang="zh-CN" altLang="en-US" sz="3200" b="1" dirty="0">
              <a:solidFill>
                <a:srgbClr val="FF0000"/>
              </a:solidFill>
              <a:latin typeface="DotumChe" pitchFamily="49" charset="-127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charRg st="0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058">
                                            <p:txEl>
                                              <p:charRg st="0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058">
                                            <p:txEl>
                                              <p:charRg st="0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build="p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4035" name="AutoShape 2"/>
          <p:cNvSpPr/>
          <p:nvPr/>
        </p:nvSpPr>
        <p:spPr>
          <a:xfrm>
            <a:off x="296545" y="1138555"/>
            <a:ext cx="6254750" cy="69215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/>
          <a:p>
            <a:pPr>
              <a:defRPr/>
            </a:pPr>
            <a:r>
              <a:rPr lang="zh-CN" altLang="en-US" sz="3200" dirty="0">
                <a:latin typeface="Calibri" panose="020F0502020204030204" charset="0"/>
                <a:ea typeface="黑体" panose="02010609060101010101" pitchFamily="49" charset="-122"/>
              </a:rPr>
              <a:t>二、自主阅读</a:t>
            </a:r>
            <a:r>
              <a:rPr lang="en-US" altLang="zh-CN" sz="3200" b="1">
                <a:latin typeface="Arial" panose="020B0604020202020204" pitchFamily="34" charset="0"/>
                <a:ea typeface="+mn-ea"/>
                <a:sym typeface="+mn-ea"/>
              </a:rPr>
              <a:t>,</a:t>
            </a:r>
            <a:r>
              <a:rPr lang="zh-CN" altLang="en-US" sz="3200" dirty="0">
                <a:latin typeface="Calibri" panose="020F0502020204030204" charset="0"/>
                <a:ea typeface="黑体" panose="02010609060101010101" pitchFamily="49" charset="-122"/>
              </a:rPr>
              <a:t>疏通文意</a:t>
            </a:r>
            <a:endParaRPr lang="zh-CN" altLang="en-US" sz="3200" dirty="0">
              <a:latin typeface="Calibri" panose="020F0502020204030204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90550" y="1830705"/>
            <a:ext cx="8278495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</a:pPr>
            <a:r>
              <a:rPr lang="en-US" sz="2800" b="1">
                <a:latin typeface="宋体" panose="02010600030101010101" pitchFamily="2" charset="-122"/>
              </a:rPr>
              <a:t>1</a:t>
            </a:r>
            <a:r>
              <a:rPr sz="2800" b="1">
                <a:latin typeface="宋体" panose="02010600030101010101" pitchFamily="2" charset="-122"/>
              </a:rPr>
              <a:t>.</a:t>
            </a:r>
            <a:r>
              <a:rPr sz="2800" b="1"/>
              <a:t>根据下面的提示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开展自主阅读。</a:t>
            </a:r>
            <a:endParaRPr sz="2800" b="1"/>
          </a:p>
          <a:p>
            <a:pPr algn="l">
              <a:lnSpc>
                <a:spcPct val="100000"/>
              </a:lnSpc>
            </a:pPr>
            <a:r>
              <a:rPr sz="2800" b="1"/>
              <a:t>（</a:t>
            </a:r>
            <a:r>
              <a:rPr sz="2800" b="1">
                <a:latin typeface="宋体" panose="02010600030101010101" pitchFamily="2" charset="-122"/>
              </a:rPr>
              <a:t>1)</a:t>
            </a:r>
            <a:r>
              <a:rPr sz="2800" b="1"/>
              <a:t>读一读原文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力求读准字音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读准节奏。</a:t>
            </a:r>
            <a:endParaRPr sz="2800" b="1"/>
          </a:p>
          <a:p>
            <a:pPr algn="l">
              <a:lnSpc>
                <a:spcPct val="100000"/>
              </a:lnSpc>
            </a:pPr>
            <a:r>
              <a:rPr sz="2800" b="1"/>
              <a:t>（</a:t>
            </a:r>
            <a:r>
              <a:rPr sz="2800" b="1">
                <a:latin typeface="宋体" panose="02010600030101010101" pitchFamily="2" charset="-122"/>
              </a:rPr>
              <a:t>2)</a:t>
            </a:r>
            <a:r>
              <a:rPr sz="2800" b="1"/>
              <a:t>结合课下注释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/>
              <a:t>口译课文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/>
              <a:t>不会翻译</a:t>
            </a:r>
            <a:r>
              <a:rPr sz="2800" b="1"/>
              <a:t>的地方可以和同学</a:t>
            </a:r>
            <a:r>
              <a:rPr lang="zh-CN" sz="2800" b="1"/>
              <a:t>讨论</a:t>
            </a:r>
            <a:r>
              <a:rPr sz="2800" b="1"/>
              <a:t>。</a:t>
            </a:r>
            <a:endParaRPr sz="2800" b="1"/>
          </a:p>
          <a:p>
            <a:pPr algn="l">
              <a:lnSpc>
                <a:spcPct val="100000"/>
              </a:lnSpc>
            </a:pPr>
            <a:r>
              <a:rPr sz="2800" b="1"/>
              <a:t>（</a:t>
            </a:r>
            <a:r>
              <a:rPr sz="2800" b="1">
                <a:latin typeface="宋体" panose="02010600030101010101" pitchFamily="2" charset="-122"/>
              </a:rPr>
              <a:t>3)</a:t>
            </a:r>
            <a:r>
              <a:rPr sz="2800" b="1">
                <a:sym typeface="+mn-ea"/>
              </a:rPr>
              <a:t>注意积累</a:t>
            </a:r>
            <a:r>
              <a:rPr sz="2800" b="1"/>
              <a:t>生字词：字音</a:t>
            </a:r>
            <a:r>
              <a:rPr 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或</a:t>
            </a:r>
            <a:r>
              <a:rPr sz="2800" b="1"/>
              <a:t>字义。</a:t>
            </a:r>
            <a:endParaRPr sz="2800" b="1"/>
          </a:p>
          <a:p>
            <a:pPr algn="l">
              <a:lnSpc>
                <a:spcPct val="100000"/>
              </a:lnSpc>
            </a:pPr>
            <a:r>
              <a:rPr sz="2800" b="1"/>
              <a:t>（</a:t>
            </a:r>
            <a:r>
              <a:rPr sz="2800" b="1">
                <a:latin typeface="宋体" panose="02010600030101010101" pitchFamily="2" charset="-122"/>
              </a:rPr>
              <a:t>4)</a:t>
            </a:r>
            <a:r>
              <a:rPr sz="2800" b="1"/>
              <a:t>用方框标注出寓言中的人物。</a:t>
            </a:r>
            <a:endParaRPr sz="2800" b="1"/>
          </a:p>
        </p:txBody>
      </p:sp>
    </p:spTree>
  </p:cSld>
  <p:clrMapOvr>
    <a:masterClrMapping/>
  </p:clrMapOvr>
  <p:transition spd="slow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文本框 3"/>
          <p:cNvSpPr txBox="1">
            <a:spLocks noChangeArrowheads="1"/>
          </p:cNvSpPr>
          <p:nvPr/>
        </p:nvSpPr>
        <p:spPr bwMode="auto">
          <a:xfrm>
            <a:off x="527685" y="987425"/>
            <a:ext cx="722439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听读课文</a:t>
            </a:r>
            <a:r>
              <a:rPr lang="zh-CN" sz="2800" b="1">
                <a:latin typeface="宋体" panose="02010600030101010101" pitchFamily="2" charset="-122"/>
                <a:sym typeface="+mn-ea"/>
              </a:rPr>
              <a:t>《穿井得一人</a:t>
            </a:r>
            <a:r>
              <a:rPr lang="zh-CN" altLang="en-US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ym typeface="+mn-ea"/>
              </a:rPr>
              <a:t>读准字音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ym typeface="+mn-ea"/>
              </a:rPr>
              <a:t>读准节奏</a:t>
            </a:r>
            <a:r>
              <a:rPr lang="zh-CN" altLang="en-US" sz="2800" b="1">
                <a:latin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00035" name="文本框 4"/>
          <p:cNvSpPr txBox="1">
            <a:spLocks noChangeArrowheads="1"/>
          </p:cNvSpPr>
          <p:nvPr/>
        </p:nvSpPr>
        <p:spPr bwMode="auto">
          <a:xfrm>
            <a:off x="453390" y="1594485"/>
            <a:ext cx="8203565" cy="30918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宋之丁氏</a:t>
            </a:r>
            <a:r>
              <a:rPr lang="zh-CN" altLang="en-US" sz="26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家无井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而出溉汲</a:t>
            </a:r>
            <a:r>
              <a:rPr lang="zh-CN" altLang="en-US" sz="26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常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一人居外。及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其家穿井</a:t>
            </a:r>
            <a:r>
              <a:rPr lang="zh-CN" altLang="en-US" sz="26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告人曰</a:t>
            </a:r>
            <a:r>
              <a:rPr lang="zh-CN" altLang="en-US" sz="2600" b="1">
                <a:sym typeface="微软雅黑" panose="020B0503020204020204" pitchFamily="34" charset="-122"/>
              </a:rPr>
              <a:t>:</a:t>
            </a:r>
            <a:r>
              <a:rPr lang="zh-CN" altLang="en-US" sz="26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吾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穿井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得一人。</a:t>
            </a:r>
            <a:r>
              <a:rPr lang="en-US" altLang="zh-CN" sz="2600" b="1">
                <a:uFillTx/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闻而传之者</a:t>
            </a:r>
            <a:r>
              <a:rPr lang="zh-CN" altLang="en-US" sz="2600" b="1">
                <a:sym typeface="微软雅黑" panose="020B0503020204020204" pitchFamily="34" charset="-122"/>
              </a:rPr>
              <a:t>:</a:t>
            </a:r>
            <a:r>
              <a:rPr lang="zh-CN" altLang="en-US" sz="26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丁氏穿井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得一人。</a:t>
            </a:r>
            <a:r>
              <a:rPr lang="en-US" altLang="zh-CN" sz="2600" b="1">
                <a:uFillTx/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国人道之</a:t>
            </a:r>
            <a:r>
              <a:rPr lang="zh-CN" altLang="en-US" sz="26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闻之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于宋君。宋君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令人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问之于丁氏。丁氏对曰</a:t>
            </a:r>
            <a:r>
              <a:rPr lang="zh-CN" altLang="en-US" sz="2600" b="1">
                <a:sym typeface="微软雅黑" panose="020B0503020204020204" pitchFamily="34" charset="-122"/>
              </a:rPr>
              <a:t>:</a:t>
            </a:r>
            <a:r>
              <a:rPr lang="zh-CN" altLang="en-US" sz="26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一人之使</a:t>
            </a:r>
            <a:r>
              <a:rPr lang="zh-CN" altLang="en-US" sz="26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非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得一人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于井中也。</a:t>
            </a:r>
            <a:r>
              <a:rPr lang="en-US" altLang="zh-CN" sz="2600" b="1">
                <a:uFillTx/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求闻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之若此</a:t>
            </a:r>
            <a:r>
              <a:rPr lang="zh-CN" altLang="en-US" sz="26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不若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无闻也。</a:t>
            </a:r>
            <a:endParaRPr lang="zh-CN" altLang="en-US" sz="2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9881" name="穿井得一人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801293" y="109601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98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300" fill="hold"/>
                                        <p:tgtEl>
                                          <p:spTgt spid="798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88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881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56895" y="280035"/>
            <a:ext cx="4622165" cy="478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90000"/>
              </a:lnSpc>
            </a:pPr>
            <a:r>
              <a:rPr lang="en-US" sz="2800" b="1">
                <a:latin typeface="宋体" panose="02010600030101010101" pitchFamily="2" charset="-122"/>
              </a:rPr>
              <a:t>2</a:t>
            </a:r>
            <a:r>
              <a:rPr sz="2800" b="1">
                <a:latin typeface="宋体" panose="02010600030101010101" pitchFamily="2" charset="-122"/>
              </a:rPr>
              <a:t>.</a:t>
            </a:r>
            <a:r>
              <a:rPr lang="zh-CN" sz="2800" b="1"/>
              <a:t>检查学习效果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/>
              <a:t>快速抢答</a:t>
            </a:r>
            <a:r>
              <a:rPr sz="2800" b="1"/>
              <a:t>。</a:t>
            </a:r>
            <a:endParaRPr sz="2800" b="1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78765" y="758190"/>
            <a:ext cx="8718550" cy="351853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  <a:miter lim="800000"/>
          </a:ln>
        </p:spPr>
        <p:txBody>
          <a:bodyPr wrap="square">
            <a:spAutoFit/>
          </a:bodyPr>
          <a:p>
            <a:pPr algn="ctr">
              <a:lnSpc>
                <a:spcPct val="90000"/>
              </a:lnSpc>
            </a:pPr>
            <a:endParaRPr lang="zh-CN" sz="800" b="1">
              <a:latin typeface="宋体" panose="02010600030101010101" pitchFamily="2" charset="-122"/>
            </a:endParaRPr>
          </a:p>
          <a:p>
            <a:pPr algn="ctr">
              <a:lnSpc>
                <a:spcPct val="110000"/>
              </a:lnSpc>
            </a:pPr>
            <a:r>
              <a:rPr lang="zh-CN" sz="2800" b="1">
                <a:latin typeface="宋体" panose="02010600030101010101" pitchFamily="2" charset="-122"/>
              </a:rPr>
              <a:t>《穿井得一人》字音字义积累小卡片</a:t>
            </a:r>
            <a:endParaRPr lang="zh-CN" sz="2800" b="1">
              <a:latin typeface="宋体" panose="02010600030101010101" pitchFamily="2" charset="-122"/>
            </a:endParaRPr>
          </a:p>
          <a:p>
            <a:pPr algn="l">
              <a:lnSpc>
                <a:spcPct val="110000"/>
              </a:lnSpc>
            </a:pPr>
            <a:r>
              <a:rPr lang="zh-CN" sz="2800" b="1"/>
              <a:t>字音：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溉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（   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汲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（   ）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字义：</a:t>
            </a:r>
            <a:r>
              <a:rPr lang="zh-CN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穿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井得一人     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家无井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出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溉汲</a:t>
            </a:r>
            <a:r>
              <a:rPr lang="zh-CN" altLang="en-US" sz="2800" b="1" u="sng">
                <a:latin typeface="宋体" panose="02010600030101010101" pitchFamily="2" charset="-122"/>
                <a:sym typeface="+mn-ea"/>
              </a:rPr>
              <a:t>      </a:t>
            </a:r>
            <a:r>
              <a:rPr lang="zh-CN" altLang="en-US" sz="2800" b="1" u="sng">
                <a:latin typeface="宋体" panose="02010600030101010101" pitchFamily="2" charset="-122"/>
                <a:sym typeface="+mn-ea"/>
              </a:rPr>
              <a:t>       </a:t>
            </a:r>
            <a:r>
              <a:rPr lang="zh-CN" altLang="en-US" sz="2800" b="1" u="sng">
                <a:latin typeface="宋体" panose="02010600030101010101" pitchFamily="2" charset="-122"/>
                <a:sym typeface="+mn-ea"/>
              </a:rPr>
              <a:t>       </a:t>
            </a:r>
            <a:r>
              <a:rPr lang="zh-CN" sz="2800" b="1" u="sng">
                <a:solidFill>
                  <a:schemeClr val="tx1"/>
                </a:solidFill>
                <a:uFillTx/>
                <a:latin typeface="宋体" panose="02010600030101010101" pitchFamily="2" charset="-122"/>
                <a:sym typeface="+mn-ea"/>
              </a:rPr>
              <a:t>  </a:t>
            </a:r>
            <a:r>
              <a:rPr lang="zh-CN" sz="2800" b="1" u="sng">
                <a:latin typeface="宋体" panose="02010600030101010101" pitchFamily="2" charset="-122"/>
                <a:sym typeface="+mn-ea"/>
              </a:rPr>
              <a:t>  </a:t>
            </a:r>
            <a:r>
              <a:rPr lang="zh-CN" sz="2800" b="1" u="sng">
                <a:solidFill>
                  <a:schemeClr val="tx1"/>
                </a:solidFill>
                <a:uFillTx/>
                <a:latin typeface="宋体" panose="02010600030101010101" pitchFamily="2" charset="-122"/>
                <a:sym typeface="+mn-ea"/>
              </a:rPr>
              <a:t>  </a:t>
            </a:r>
            <a:r>
              <a:rPr lang="zh-CN" sz="2800" b="1">
                <a:latin typeface="宋体" panose="02010600030101010101" pitchFamily="2" charset="-122"/>
                <a:sym typeface="+mn-ea"/>
              </a:rPr>
              <a:t>   </a:t>
            </a:r>
            <a:endParaRPr lang="zh-CN" sz="2800" b="1">
              <a:latin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zh-CN" sz="2800" b="1">
                <a:latin typeface="宋体" panose="02010600030101010101" pitchFamily="2" charset="-122"/>
                <a:sym typeface="+mn-ea"/>
              </a:rPr>
              <a:t>      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其家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穿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井        有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而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传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之者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国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道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          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于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宋君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丁氏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曰          得一人之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使</a:t>
            </a:r>
            <a:endParaRPr lang="zh-CN" altLang="en-US" sz="2800" b="1" u="sng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求闻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若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此        不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若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无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也</a:t>
            </a:r>
            <a:endParaRPr lang="zh-CN" sz="2800" b="1"/>
          </a:p>
        </p:txBody>
      </p:sp>
      <p:sp>
        <p:nvSpPr>
          <p:cNvPr id="20506" name="矩形 39"/>
          <p:cNvSpPr>
            <a:spLocks noChangeArrowheads="1"/>
          </p:cNvSpPr>
          <p:nvPr/>
        </p:nvSpPr>
        <p:spPr bwMode="auto">
          <a:xfrm>
            <a:off x="2136140" y="1399540"/>
            <a:ext cx="252349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g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ài      jí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362" name="文本框 3"/>
          <p:cNvSpPr txBox="1"/>
          <p:nvPr/>
        </p:nvSpPr>
        <p:spPr>
          <a:xfrm>
            <a:off x="556578" y="4382453"/>
            <a:ext cx="295275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而传之者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之于宋君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之若此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若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无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人道之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80410" y="4382770"/>
            <a:ext cx="9982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听说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75318" y="4762818"/>
            <a:ext cx="1558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使知道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75635" y="5194935"/>
            <a:ext cx="9950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传闻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75635" y="5654040"/>
            <a:ext cx="9982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听到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1307" name="左大括号 11"/>
          <p:cNvSpPr/>
          <p:nvPr/>
        </p:nvSpPr>
        <p:spPr bwMode="auto">
          <a:xfrm flipH="1">
            <a:off x="4425950" y="4555490"/>
            <a:ext cx="159385" cy="1484630"/>
          </a:xfrm>
          <a:prstGeom prst="leftBrace">
            <a:avLst>
              <a:gd name="adj1" fmla="val 104382"/>
              <a:gd name="adj2" fmla="val 49310"/>
            </a:avLst>
          </a:prstGeom>
          <a:noFill/>
          <a:ln w="28575">
            <a:solidFill>
              <a:srgbClr val="000000"/>
            </a:solidFill>
            <a:round/>
          </a:ln>
        </p:spPr>
        <p:txBody>
          <a:bodyPr wrap="none" anchor="ctr"/>
          <a:p>
            <a:pPr algn="ctr" eaLnBrk="0" hangingPunct="0"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34560" y="5036820"/>
            <a:ext cx="16376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一字多义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34043" y="6105843"/>
            <a:ext cx="15255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国都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63440" y="6106160"/>
            <a:ext cx="17799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古今异义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1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1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6" grpId="0"/>
      <p:bldP spid="15362" grpId="0"/>
      <p:bldP spid="5" grpId="0"/>
      <p:bldP spid="6" grpId="0"/>
      <p:bldP spid="7" grpId="0"/>
      <p:bldP spid="4" grpId="0"/>
      <p:bldP spid="311307" grpId="0" animBg="1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4035" name="AutoShape 2"/>
          <p:cNvSpPr/>
          <p:nvPr/>
        </p:nvSpPr>
        <p:spPr>
          <a:xfrm>
            <a:off x="296545" y="1138555"/>
            <a:ext cx="6254750" cy="69215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/>
          <a:p>
            <a:pPr>
              <a:defRPr/>
            </a:pPr>
            <a:r>
              <a:rPr lang="zh-CN" altLang="en-US" sz="3200" dirty="0">
                <a:latin typeface="Calibri" panose="020F0502020204030204" charset="0"/>
                <a:ea typeface="黑体" panose="02010609060101010101" pitchFamily="49" charset="-122"/>
              </a:rPr>
              <a:t>三、</a:t>
            </a:r>
            <a:r>
              <a:rPr lang="zh-CN" sz="3200" dirty="0">
                <a:latin typeface="Calibri" panose="020F0502020204030204" charset="0"/>
                <a:ea typeface="黑体" panose="02010609060101010101" pitchFamily="49" charset="-122"/>
              </a:rPr>
              <a:t>依据</a:t>
            </a:r>
            <a:r>
              <a:rPr lang="zh-CN" altLang="en-US" sz="3200" dirty="0">
                <a:latin typeface="Calibri" panose="020F0502020204030204" charset="0"/>
                <a:ea typeface="黑体" panose="02010609060101010101" pitchFamily="49" charset="-122"/>
              </a:rPr>
              <a:t>文意</a:t>
            </a:r>
            <a:r>
              <a:rPr lang="en-US" altLang="zh-CN" sz="3200" b="1">
                <a:latin typeface="Arial" panose="020B0604020202020204" pitchFamily="34" charset="0"/>
                <a:ea typeface="+mn-ea"/>
                <a:sym typeface="+mn-ea"/>
              </a:rPr>
              <a:t>,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理解寓意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90550" y="1830705"/>
            <a:ext cx="8278495" cy="3538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</a:pPr>
            <a:r>
              <a:rPr lang="en-US" sz="2800" b="1">
                <a:latin typeface="宋体" panose="02010600030101010101" pitchFamily="2" charset="-122"/>
              </a:rPr>
              <a:t>1</a:t>
            </a:r>
            <a:r>
              <a:rPr sz="2800" b="1">
                <a:latin typeface="宋体" panose="02010600030101010101" pitchFamily="2" charset="-122"/>
              </a:rPr>
              <a:t>.</a:t>
            </a:r>
            <a:r>
              <a:rPr lang="zh-CN" sz="2800" b="1"/>
              <a:t>演一演：丁氏等人如何说</a:t>
            </a:r>
            <a:r>
              <a:rPr sz="2800" b="1"/>
              <a:t>。</a:t>
            </a:r>
            <a:endParaRPr sz="2800" b="1"/>
          </a:p>
          <a:p>
            <a:pPr algn="l">
              <a:lnSpc>
                <a:spcPct val="100000"/>
              </a:lnSpc>
            </a:pPr>
            <a:r>
              <a:rPr sz="2800" b="1"/>
              <a:t> </a:t>
            </a:r>
            <a:r>
              <a:rPr lang="zh-CN" sz="2800" b="1"/>
              <a:t>角色演绎</a:t>
            </a:r>
            <a:r>
              <a:rPr lang="zh-CN" sz="2800" b="1">
                <a:latin typeface="宋体" panose="02010600030101010101" pitchFamily="2" charset="-122"/>
                <a:sym typeface="+mn-ea"/>
              </a:rPr>
              <a:t>《穿井得一人》这个故事。</a:t>
            </a:r>
            <a:endParaRPr lang="zh-CN" sz="2800" b="1"/>
          </a:p>
          <a:p>
            <a:pPr algn="l">
              <a:lnSpc>
                <a:spcPct val="100000"/>
              </a:lnSpc>
            </a:pPr>
            <a:r>
              <a:rPr lang="zh-CN" sz="2800" b="1"/>
              <a:t>    提示：</a:t>
            </a:r>
            <a:endParaRPr sz="2800" b="1"/>
          </a:p>
          <a:p>
            <a:pPr algn="l">
              <a:lnSpc>
                <a:spcPct val="100000"/>
              </a:lnSpc>
            </a:pPr>
            <a:r>
              <a:rPr sz="2800" b="1"/>
              <a:t>    ①</a:t>
            </a:r>
            <a:r>
              <a:rPr lang="zh-CN" sz="2800" b="1"/>
              <a:t>注意</a:t>
            </a:r>
            <a:r>
              <a:rPr lang="zh-CN" sz="2800" b="1">
                <a:sym typeface="+mn-ea"/>
              </a:rPr>
              <a:t>丁氏、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闻而传之者、国人等说话时的神态、语气</a:t>
            </a:r>
            <a:r>
              <a:rPr sz="2800" b="1"/>
              <a:t>。</a:t>
            </a:r>
            <a:endParaRPr sz="2800" b="1"/>
          </a:p>
          <a:p>
            <a:pPr algn="l">
              <a:lnSpc>
                <a:spcPct val="100000"/>
              </a:lnSpc>
            </a:pPr>
            <a:r>
              <a:rPr sz="2800" b="1"/>
              <a:t>    ②</a:t>
            </a:r>
            <a:r>
              <a:rPr lang="zh-CN" sz="2800" b="1"/>
              <a:t>在保证原文意思的基础上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/>
              <a:t>可以适当添加符合语境的人物语言</a:t>
            </a:r>
            <a:r>
              <a:rPr sz="2800" b="1"/>
              <a:t>。</a:t>
            </a:r>
            <a:endParaRPr sz="2800" b="1"/>
          </a:p>
          <a:p>
            <a:pPr algn="l">
              <a:lnSpc>
                <a:spcPct val="100000"/>
              </a:lnSpc>
            </a:pPr>
            <a:r>
              <a:rPr sz="2800" b="1"/>
              <a:t>    ③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闻而传之者、国人可以有多个人</a:t>
            </a:r>
            <a:r>
              <a:rPr sz="2800" b="1"/>
              <a:t>。</a:t>
            </a:r>
            <a:endParaRPr sz="2800" b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75260" y="835660"/>
            <a:ext cx="8435975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</a:pPr>
            <a:r>
              <a:rPr lang="en-US" sz="2800" b="1">
                <a:latin typeface="宋体" panose="02010600030101010101" pitchFamily="2" charset="-122"/>
              </a:rPr>
              <a:t>2</a:t>
            </a:r>
            <a:r>
              <a:rPr sz="2800" b="1">
                <a:latin typeface="宋体" panose="02010600030101010101" pitchFamily="2" charset="-122"/>
              </a:rPr>
              <a:t>.</a:t>
            </a:r>
            <a:r>
              <a:rPr lang="zh-CN" sz="2800" b="1"/>
              <a:t>判一判</a:t>
            </a:r>
            <a:r>
              <a:rPr lang="zh-CN" sz="2800" b="1"/>
              <a:t>：谣言传播谁之责</a:t>
            </a:r>
            <a:r>
              <a:rPr sz="2800" b="1"/>
              <a:t>。</a:t>
            </a:r>
            <a:endParaRPr sz="2800" b="1"/>
          </a:p>
          <a:p>
            <a:pPr algn="l">
              <a:lnSpc>
                <a:spcPct val="100000"/>
              </a:lnSpc>
            </a:pPr>
            <a:r>
              <a:rPr sz="2800" b="1"/>
              <a:t>       </a:t>
            </a:r>
            <a:r>
              <a:rPr lang="zh-CN" sz="2800" b="1"/>
              <a:t>宋君对这次谣言的传播十分生气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/>
              <a:t>他决定进行追责。如果你是断案大臣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/>
              <a:t>你觉得谁应该为这起</a:t>
            </a:r>
            <a:r>
              <a:rPr lang="zh-CN" sz="2800" b="1">
                <a:sym typeface="+mn-ea"/>
              </a:rPr>
              <a:t>谣</a:t>
            </a:r>
            <a:r>
              <a:rPr lang="zh-CN" sz="2800" b="1"/>
              <a:t>言负责？</a:t>
            </a:r>
            <a:endParaRPr sz="2800" b="1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25425" y="3272790"/>
            <a:ext cx="8436610" cy="246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2800" b="1"/>
              <a:t>       </a:t>
            </a:r>
            <a:r>
              <a:rPr sz="2800" b="1"/>
              <a:t>①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丁氏。他是谣言的缘起。对挖井后节省了一个人的劳力一事</a:t>
            </a:r>
            <a:r>
              <a:rPr lang="zh-CN" altLang="zh-CN" sz="2800" b="1">
                <a:solidFill>
                  <a:srgbClr val="FF0000"/>
                </a:solidFill>
                <a:sym typeface="宋体" panose="02010600030101010101" pitchFamily="2" charset="-122"/>
              </a:rPr>
              <a:t>表述不清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sym typeface="宋体" panose="02010600030101010101" pitchFamily="2" charset="-122"/>
              </a:rPr>
              <a:t>产生歧义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。</a:t>
            </a:r>
            <a:endParaRPr sz="2800" b="1"/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sz="2800" b="1"/>
              <a:t>       ②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闻而传之者。他</a:t>
            </a:r>
            <a:r>
              <a:rPr lang="zh-CN" altLang="zh-CN" sz="2800" b="1">
                <a:solidFill>
                  <a:srgbClr val="FF0000"/>
                </a:solidFill>
                <a:sym typeface="宋体" panose="02010600030101010101" pitchFamily="2" charset="-122"/>
              </a:rPr>
              <a:t>未经调查分析就传播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开去。</a:t>
            </a:r>
            <a:endParaRPr sz="2800" b="1"/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sz="2800" b="1"/>
              <a:t>       ③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国人。大家似乎也</a:t>
            </a:r>
            <a:r>
              <a:rPr lang="zh-CN" altLang="zh-CN" sz="2800" b="1">
                <a:solidFill>
                  <a:srgbClr val="FF0000"/>
                </a:solidFill>
                <a:sym typeface="宋体" panose="02010600030101010101" pitchFamily="2" charset="-122"/>
              </a:rPr>
              <a:t>乐于接受这种离奇的传闻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才越传越广。</a:t>
            </a:r>
            <a:endParaRPr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1179195" y="2167890"/>
            <a:ext cx="642778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求闻之若此，不若无闻也。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250825" y="2762568"/>
            <a:ext cx="886206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p>
            <a:pPr algn="l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像这样以讹传讹、道听途说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还不如什么都没听到的好。</a:t>
            </a:r>
            <a:r>
              <a:rPr lang="zh-CN" altLang="en-US" sz="10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 </a:t>
            </a:r>
            <a:endParaRPr lang="zh-CN" altLang="en-US" sz="100">
              <a:solidFill>
                <a:srgbClr val="0000FF"/>
              </a:solidFill>
              <a:uFillTx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25425" y="1731010"/>
            <a:ext cx="843597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</a:pPr>
            <a:r>
              <a:rPr sz="2800" b="1">
                <a:latin typeface="宋体" panose="02010600030101010101" pitchFamily="2" charset="-122"/>
              </a:rPr>
              <a:t>3.</a:t>
            </a:r>
            <a:r>
              <a:rPr sz="2800" b="1"/>
              <a:t>议一议：宋君缘何能止谣。</a:t>
            </a:r>
            <a:endParaRPr sz="2800" b="1"/>
          </a:p>
          <a:p>
            <a:pPr algn="l">
              <a:lnSpc>
                <a:spcPct val="100000"/>
              </a:lnSpc>
            </a:pPr>
            <a:r>
              <a:rPr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</a:rPr>
              <a:t>        “</a:t>
            </a:r>
            <a:r>
              <a:rPr lang="zh-CN" sz="2800" b="1">
                <a:sym typeface="+mn-ea"/>
              </a:rPr>
              <a:t>谣</a:t>
            </a:r>
            <a:r>
              <a:rPr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</a:rPr>
              <a:t>言止于智者”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宋君为什么能止住这次谣言呢？</a:t>
            </a:r>
            <a:endParaRPr sz="2800" b="1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25425" y="2684145"/>
            <a:ext cx="8585835" cy="1641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2800" b="1"/>
              <a:t>       </a:t>
            </a:r>
            <a:r>
              <a:rPr sz="2800" b="1"/>
              <a:t>①</a:t>
            </a:r>
            <a:r>
              <a:rPr 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宋君</a:t>
            </a:r>
            <a:r>
              <a:rPr lang="zh-CN" sz="2800" b="1">
                <a:solidFill>
                  <a:srgbClr val="FF0000"/>
                </a:solidFill>
                <a:sym typeface="宋体" panose="02010600030101010101" pitchFamily="2" charset="-122"/>
              </a:rPr>
              <a:t>身份地位的特殊性、权威性</a:t>
            </a:r>
            <a:r>
              <a:rPr 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；</a:t>
            </a:r>
            <a:endParaRPr lang="zh-CN" sz="2800" b="1">
              <a:solidFill>
                <a:srgbClr val="0000FF"/>
              </a:solidFill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sz="2800" b="1"/>
              <a:t>       ②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宋君</a:t>
            </a:r>
            <a:r>
              <a:rPr lang="zh-CN" altLang="zh-CN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“令人问之于丁氏”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不轻信传闻,</a:t>
            </a:r>
            <a:r>
              <a:rPr lang="zh-CN" altLang="zh-CN" sz="2800" b="1">
                <a:solidFill>
                  <a:srgbClr val="FF0000"/>
                </a:solidFill>
                <a:sym typeface="宋体" panose="02010600030101010101" pitchFamily="2" charset="-122"/>
              </a:rPr>
              <a:t>实地探访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sym typeface="宋体" panose="02010600030101010101" pitchFamily="2" charset="-122"/>
              </a:rPr>
              <a:t>调查事件源头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sym typeface="宋体" panose="02010600030101010101" pitchFamily="2" charset="-122"/>
              </a:rPr>
              <a:t>获得真相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。</a:t>
            </a:r>
            <a:endParaRPr sz="2800" b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文本框 2"/>
          <p:cNvSpPr txBox="1">
            <a:spLocks noChangeArrowheads="1"/>
          </p:cNvSpPr>
          <p:nvPr/>
        </p:nvSpPr>
        <p:spPr bwMode="auto">
          <a:xfrm>
            <a:off x="340360" y="1539875"/>
            <a:ext cx="8545830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  <a:sym typeface="微软雅黑" panose="020B0503020204020204" pitchFamily="34" charset="-122"/>
              </a:rPr>
              <a:t>这个故事告诉我们什么道理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（</a:t>
            </a:r>
            <a:r>
              <a:rPr lang="zh-CN" altLang="en-US" sz="2800" b="1">
                <a:latin typeface="宋体" panose="02010600030101010101" pitchFamily="2" charset="-122"/>
                <a:sym typeface="微软雅黑" panose="020B0503020204020204" pitchFamily="34" charset="-122"/>
              </a:rPr>
              <a:t>该如何对待传闻）？ </a:t>
            </a:r>
            <a:endParaRPr lang="zh-CN" altLang="en-US" sz="2800" b="1"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15925" y="3102293"/>
            <a:ext cx="8137525" cy="1038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不要轻信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传闻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不要传播未经自己调查、分析、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甄别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的话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54025" y="2387600"/>
            <a:ext cx="7880350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说话要准确清晰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防止歧义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77825" y="4227195"/>
            <a:ext cx="8175625" cy="1038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对传闻要以审慎的态度进行调查、分析和甄别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去伪存真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7" name="Text Box 2"/>
          <p:cNvSpPr txBox="1">
            <a:spLocks noChangeArrowheads="1"/>
          </p:cNvSpPr>
          <p:nvPr/>
        </p:nvSpPr>
        <p:spPr bwMode="auto">
          <a:xfrm>
            <a:off x="3059113" y="2781300"/>
            <a:ext cx="3097212" cy="922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400" b="1">
                <a:latin typeface="Arial" panose="020B0604020202020204" pitchFamily="34" charset="0"/>
                <a:ea typeface="楷体_GB2312"/>
                <a:cs typeface="楷体_GB2312"/>
              </a:rPr>
              <a:t>第一课时</a:t>
            </a:r>
            <a:endParaRPr lang="zh-CN" altLang="en-US" sz="5400" b="1">
              <a:latin typeface="Arial" panose="020B0604020202020204" pitchFamily="34" charset="0"/>
              <a:ea typeface="楷体_GB2312"/>
              <a:cs typeface="楷体_GB2312"/>
            </a:endParaRPr>
          </a:p>
        </p:txBody>
      </p:sp>
    </p:spTree>
  </p:cSld>
  <p:clrMapOvr>
    <a:masterClrMapping/>
  </p:clrMapOvr>
  <p:transition spd="slow"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67640" y="810260"/>
            <a:ext cx="843597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</a:pPr>
            <a:r>
              <a:rPr lang="en-US" sz="2800" b="1">
                <a:latin typeface="宋体" panose="02010600030101010101" pitchFamily="2" charset="-122"/>
              </a:rPr>
              <a:t>4</a:t>
            </a:r>
            <a:r>
              <a:rPr sz="2800" b="1">
                <a:latin typeface="宋体" panose="02010600030101010101" pitchFamily="2" charset="-122"/>
              </a:rPr>
              <a:t>.</a:t>
            </a:r>
            <a:r>
              <a:rPr sz="2800" b="1"/>
              <a:t>说一说：现实</a:t>
            </a:r>
            <a:r>
              <a:rPr lang="zh-CN" sz="2800" b="1">
                <a:sym typeface="+mn-ea"/>
              </a:rPr>
              <a:t>谣</a:t>
            </a:r>
            <a:r>
              <a:rPr sz="2800" b="1"/>
              <a:t>言如何止。</a:t>
            </a:r>
            <a:endParaRPr sz="2800" b="1"/>
          </a:p>
        </p:txBody>
      </p:sp>
      <p:sp>
        <p:nvSpPr>
          <p:cNvPr id="6" name="内容占位符 2"/>
          <p:cNvSpPr txBox="1">
            <a:spLocks noChangeArrowheads="1"/>
          </p:cNvSpPr>
          <p:nvPr/>
        </p:nvSpPr>
        <p:spPr bwMode="auto">
          <a:xfrm>
            <a:off x="242570" y="1390650"/>
            <a:ext cx="8540750" cy="2646045"/>
          </a:xfrm>
          <a:prstGeom prst="rect">
            <a:avLst/>
          </a:prstGeom>
          <a:solidFill>
            <a:schemeClr val="bg1"/>
          </a:solidFill>
          <a:ln w="28575" cap="rnd" cmpd="thinThick">
            <a:noFill/>
            <a:prstDash val="lgDashDot"/>
            <a:miter lim="800000"/>
          </a:ln>
        </p:spPr>
        <p:txBody>
          <a:bodyPr/>
          <a:p>
            <a:pPr marL="0" indent="0">
              <a:lnSpc>
                <a:spcPct val="100000"/>
              </a:lnSpc>
              <a:spcBef>
                <a:spcPts val="1200"/>
              </a:spcBef>
              <a:buClr>
                <a:srgbClr val="028694"/>
              </a:buClr>
              <a:buSzPct val="85000"/>
              <a:buFont typeface="Wingdings" panose="05000000000000000000" pitchFamily="2" charset="2"/>
              <a:buNone/>
            </a:pPr>
            <a:r>
              <a:rPr lang="en-US" altLang="zh-CN" sz="2800" b="1">
                <a:latin typeface="Arial Narrow" panose="020B0606020202030204" pitchFamily="34" charset="0"/>
                <a:ea typeface="楷体" panose="02010609060101010101" pitchFamily="49" charset="-122"/>
                <a:sym typeface="微软雅黑" panose="020B0503020204020204" pitchFamily="34" charset="-122"/>
              </a:rPr>
              <a:t>         </a:t>
            </a:r>
            <a:r>
              <a:rPr lang="zh-CN" altLang="en-US" sz="2800" b="1">
                <a:latin typeface="Arial Narrow" panose="020B0606020202030204" pitchFamily="34" charset="0"/>
                <a:ea typeface="楷体" panose="02010609060101010101" pitchFamily="49" charset="-122"/>
                <a:sym typeface="微软雅黑" panose="020B0503020204020204" pitchFamily="34" charset="-122"/>
              </a:rPr>
              <a:t>这则寓言选自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《吕氏春秋·慎行论·察传》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latin typeface="Arial Narrow" panose="020B0606020202030204" pitchFamily="34" charset="0"/>
                <a:ea typeface="楷体" panose="02010609060101010101" pitchFamily="49" charset="-122"/>
                <a:sym typeface="微软雅黑" panose="020B0503020204020204" pitchFamily="34" charset="-122"/>
              </a:rPr>
              <a:t> “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察传</a:t>
            </a:r>
            <a:r>
              <a:rPr lang="en-US" altLang="zh-CN" sz="2800" b="1">
                <a:latin typeface="Arial Narrow" panose="020B0606020202030204" pitchFamily="34" charset="0"/>
                <a:ea typeface="楷体" panose="02010609060101010101" pitchFamily="49" charset="-122"/>
                <a:sym typeface="微软雅黑" panose="020B0503020204020204" pitchFamily="34" charset="-122"/>
              </a:rPr>
              <a:t>”</a:t>
            </a:r>
            <a:r>
              <a:rPr lang="zh-CN" altLang="en-US" sz="2800" b="1">
                <a:latin typeface="Arial Narrow" panose="020B0606020202030204" pitchFamily="34" charset="0"/>
                <a:ea typeface="楷体" panose="02010609060101010101" pitchFamily="49" charset="-122"/>
                <a:sym typeface="微软雅黑" panose="020B0503020204020204" pitchFamily="34" charset="-122"/>
              </a:rPr>
              <a:t>就是</a:t>
            </a:r>
            <a:r>
              <a:rPr lang="zh-CN" altLang="en-US" sz="28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明察传闻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之意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告知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我们</a:t>
            </a:r>
            <a:r>
              <a:rPr lang="zh-CN" altLang="en-US" sz="28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对于传闻要谨慎对待，多做调查研究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这样才不至于成为</a:t>
            </a:r>
            <a:r>
              <a:rPr lang="zh-CN" altLang="en-US" sz="28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 noProof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愚者</a:t>
            </a:r>
            <a:r>
              <a:rPr lang="zh-CN" altLang="en-US" sz="28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避免谣言带来的危害。自媒体时代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利用灵活无序的网络传播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谣言传播速度更快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影响面更广。那么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我们应该如何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避免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穿井得一人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的现象发生呢？大家说一说：</a:t>
            </a:r>
            <a:endParaRPr lang="zh-CN" altLang="en-US" sz="28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32435" y="4036060"/>
            <a:ext cx="8278495" cy="15125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110000"/>
              </a:lnSpc>
            </a:pPr>
            <a:r>
              <a:rPr sz="2800" b="1"/>
              <a:t>（</a:t>
            </a:r>
            <a:r>
              <a:rPr sz="2800" b="1">
                <a:latin typeface="宋体" panose="02010600030101010101" pitchFamily="2" charset="-122"/>
              </a:rPr>
              <a:t>1)</a:t>
            </a:r>
            <a:r>
              <a:rPr sz="2800" b="1"/>
              <a:t>你听到的传闻中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最后证实是谣言的事例。</a:t>
            </a:r>
            <a:endParaRPr sz="2800" b="1"/>
          </a:p>
          <a:p>
            <a:pPr algn="l">
              <a:lnSpc>
                <a:spcPct val="110000"/>
              </a:lnSpc>
            </a:pPr>
            <a:r>
              <a:rPr sz="2800" b="1"/>
              <a:t>（</a:t>
            </a:r>
            <a:r>
              <a:rPr sz="2800" b="1">
                <a:latin typeface="宋体" panose="02010600030101010101" pitchFamily="2" charset="-122"/>
              </a:rPr>
              <a:t>2)</a:t>
            </a:r>
            <a:r>
              <a:rPr sz="2800" b="1"/>
              <a:t>事例中止住谣言传播的“智者”。</a:t>
            </a:r>
            <a:endParaRPr sz="2800" b="1"/>
          </a:p>
          <a:p>
            <a:pPr algn="l">
              <a:lnSpc>
                <a:spcPct val="110000"/>
              </a:lnSpc>
            </a:pPr>
            <a:r>
              <a:rPr sz="2800" b="1"/>
              <a:t>（</a:t>
            </a:r>
            <a:r>
              <a:rPr sz="2800" b="1">
                <a:latin typeface="宋体" panose="02010600030101010101" pitchFamily="2" charset="-122"/>
              </a:rPr>
              <a:t>3)</a:t>
            </a:r>
            <a:r>
              <a:rPr sz="2800" b="1"/>
              <a:t>你从事例中得到的启示。</a:t>
            </a:r>
            <a:endParaRPr sz="2800" b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3" name="标题 1"/>
          <p:cNvSpPr>
            <a:spLocks noGrp="1"/>
          </p:cNvSpPr>
          <p:nvPr>
            <p:ph type="title" idx="4294967295"/>
          </p:nvPr>
        </p:nvSpPr>
        <p:spPr>
          <a:xfrm>
            <a:off x="2615565" y="898525"/>
            <a:ext cx="3768725" cy="808038"/>
          </a:xfrm>
        </p:spPr>
        <p:txBody>
          <a:bodyPr anchor="ctr"/>
          <a:p>
            <a:r>
              <a:rPr lang="zh-CN" altLang="en-US" sz="3200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对我们生活的意义</a:t>
            </a:r>
            <a:endParaRPr lang="zh-CN" altLang="en-US" sz="3200" dirty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7815" y="3590925"/>
            <a:ext cx="839279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由此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我们看待事物要持</a:t>
            </a:r>
            <a:r>
              <a:rPr lang="en-US" altLang="zh-CN" sz="2800" b="1" u="sng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_____________</a:t>
            </a:r>
            <a:r>
              <a:rPr lang="en-US" altLang="zh-CN" sz="2800" b="1" u="sng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__  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精神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这样才能获得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_____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7893" name="文本框 3"/>
          <p:cNvSpPr txBox="1"/>
          <p:nvPr/>
        </p:nvSpPr>
        <p:spPr>
          <a:xfrm>
            <a:off x="4749165" y="3540760"/>
            <a:ext cx="32683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质疑、批判、求实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7" name="文本框 4"/>
          <p:cNvSpPr txBox="1"/>
          <p:nvPr/>
        </p:nvSpPr>
        <p:spPr>
          <a:xfrm>
            <a:off x="3022283" y="4062413"/>
            <a:ext cx="97631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真知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2" name="Rectangle 4"/>
          <p:cNvSpPr/>
          <p:nvPr/>
        </p:nvSpPr>
        <p:spPr>
          <a:xfrm>
            <a:off x="297498" y="4973003"/>
            <a:ext cx="8302625" cy="9531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1" latinLnBrk="0" hangingPunct="1">
              <a:lnSpc>
                <a:spcPct val="100000"/>
              </a:lnSpc>
            </a:pPr>
            <a:r>
              <a:rPr lang="en-US" altLang="zh-CN" sz="21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在今天来看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寓言故事不仅仅是教导孩子的故事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更是时时警戒成人的故事。</a:t>
            </a:r>
            <a:endParaRPr lang="zh-CN" altLang="en-US" sz="28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97815" y="2305050"/>
            <a:ext cx="831469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对传闻要以审慎的态度进行调查、分析和甄别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去伪存真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不要轻信盲从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更不能以讹传讹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309250" name="文本框 2"/>
          <p:cNvSpPr txBox="1">
            <a:spLocks noChangeArrowheads="1"/>
          </p:cNvSpPr>
          <p:nvPr/>
        </p:nvSpPr>
        <p:spPr bwMode="auto">
          <a:xfrm>
            <a:off x="364490" y="1646555"/>
            <a:ext cx="8545830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  <a:sym typeface="微软雅黑" panose="020B0503020204020204" pitchFamily="34" charset="-122"/>
              </a:rPr>
              <a:t>在我们的生活中是否也有过类似的情况呢？ </a:t>
            </a:r>
            <a:endParaRPr lang="zh-CN" altLang="en-US" sz="2800" b="1"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7893" grpId="0"/>
      <p:bldP spid="20487" grpId="0"/>
      <p:bldP spid="27652" grpId="0" bldLvl="0" animBg="1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文本框 1"/>
          <p:cNvSpPr txBox="1">
            <a:spLocks noChangeArrowheads="1"/>
          </p:cNvSpPr>
          <p:nvPr/>
        </p:nvSpPr>
        <p:spPr bwMode="auto">
          <a:xfrm>
            <a:off x="179388" y="2832100"/>
            <a:ext cx="208438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穿井得一人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1299" name="左大括号 3"/>
          <p:cNvSpPr/>
          <p:nvPr/>
        </p:nvSpPr>
        <p:spPr bwMode="auto">
          <a:xfrm>
            <a:off x="1781175" y="2162175"/>
            <a:ext cx="215900" cy="1800225"/>
          </a:xfrm>
          <a:prstGeom prst="leftBrace">
            <a:avLst>
              <a:gd name="adj1" fmla="val 104691"/>
              <a:gd name="adj2" fmla="val 50000"/>
            </a:avLst>
          </a:prstGeom>
          <a:noFill/>
          <a:ln w="28575">
            <a:solidFill>
              <a:srgbClr val="000000"/>
            </a:solidFill>
            <a:round/>
          </a:ln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1300" name="文本框 2"/>
          <p:cNvSpPr txBox="1">
            <a:spLocks noChangeArrowheads="1"/>
          </p:cNvSpPr>
          <p:nvPr/>
        </p:nvSpPr>
        <p:spPr bwMode="auto">
          <a:xfrm>
            <a:off x="1997075" y="1890713"/>
            <a:ext cx="118586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起因：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1301" name="文本框 4"/>
          <p:cNvSpPr txBox="1">
            <a:spLocks noChangeArrowheads="1"/>
          </p:cNvSpPr>
          <p:nvPr/>
        </p:nvSpPr>
        <p:spPr bwMode="auto">
          <a:xfrm>
            <a:off x="1997075" y="2832100"/>
            <a:ext cx="118586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误传：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1302" name="文本框 5"/>
          <p:cNvSpPr txBox="1">
            <a:spLocks noChangeArrowheads="1"/>
          </p:cNvSpPr>
          <p:nvPr/>
        </p:nvSpPr>
        <p:spPr bwMode="auto">
          <a:xfrm>
            <a:off x="1997075" y="3760788"/>
            <a:ext cx="118586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真相：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1303" name="文本框 6"/>
          <p:cNvSpPr txBox="1">
            <a:spLocks noChangeArrowheads="1"/>
          </p:cNvSpPr>
          <p:nvPr/>
        </p:nvSpPr>
        <p:spPr bwMode="auto">
          <a:xfrm>
            <a:off x="2889250" y="1890713"/>
            <a:ext cx="21034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丁家挖井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1304" name="文本框 8"/>
          <p:cNvSpPr txBox="1">
            <a:spLocks noChangeArrowheads="1"/>
          </p:cNvSpPr>
          <p:nvPr/>
        </p:nvSpPr>
        <p:spPr bwMode="auto">
          <a:xfrm>
            <a:off x="2889250" y="3760788"/>
            <a:ext cx="418941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挖井得到了一个人的劳动力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1305" name="文本框 9"/>
          <p:cNvSpPr txBox="1">
            <a:spLocks noChangeArrowheads="1"/>
          </p:cNvSpPr>
          <p:nvPr/>
        </p:nvSpPr>
        <p:spPr bwMode="auto">
          <a:xfrm>
            <a:off x="2889250" y="2832100"/>
            <a:ext cx="377031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丁家打井    挖出一人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1306" name="文本框 10"/>
          <p:cNvSpPr txBox="1">
            <a:spLocks noChangeArrowheads="1"/>
          </p:cNvSpPr>
          <p:nvPr/>
        </p:nvSpPr>
        <p:spPr bwMode="auto">
          <a:xfrm>
            <a:off x="4427538" y="1890713"/>
            <a:ext cx="26511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告人：穿井得一人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1307" name="左大括号 11"/>
          <p:cNvSpPr/>
          <p:nvPr/>
        </p:nvSpPr>
        <p:spPr bwMode="auto">
          <a:xfrm flipH="1">
            <a:off x="6943725" y="2162175"/>
            <a:ext cx="242888" cy="1800225"/>
          </a:xfrm>
          <a:prstGeom prst="leftBrace">
            <a:avLst>
              <a:gd name="adj1" fmla="val 104382"/>
              <a:gd name="adj2" fmla="val 49310"/>
            </a:avLst>
          </a:prstGeom>
          <a:noFill/>
          <a:ln w="28575">
            <a:solidFill>
              <a:srgbClr val="000000"/>
            </a:solidFill>
            <a:round/>
          </a:ln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1308" name="文本框 13"/>
          <p:cNvSpPr txBox="1">
            <a:spLocks noChangeArrowheads="1"/>
          </p:cNvSpPr>
          <p:nvPr/>
        </p:nvSpPr>
        <p:spPr bwMode="auto">
          <a:xfrm>
            <a:off x="7237730" y="2646680"/>
            <a:ext cx="153797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对传闻要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分析甄别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54273" name="Rectangle 2"/>
          <p:cNvSpPr>
            <a:spLocks noGrp="1"/>
          </p:cNvSpPr>
          <p:nvPr/>
        </p:nvSpPr>
        <p:spPr>
          <a:xfrm>
            <a:off x="139065" y="729933"/>
            <a:ext cx="1908175" cy="7651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3200" b="1" dirty="0">
                <a:latin typeface="Calibri" panose="020F0502020204030204" charset="0"/>
                <a:ea typeface="黑体" panose="02010609060101010101" pitchFamily="49" charset="-122"/>
              </a:rPr>
              <a:t>板书设计</a:t>
            </a:r>
            <a:endParaRPr lang="zh-CN" altLang="en-US" sz="3200" b="1" dirty="0">
              <a:latin typeface="Calibri" panose="020F050202020403020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7" name="TextBox 10"/>
          <p:cNvSpPr txBox="1">
            <a:spLocks noChangeArrowheads="1"/>
          </p:cNvSpPr>
          <p:nvPr/>
        </p:nvSpPr>
        <p:spPr bwMode="auto">
          <a:xfrm>
            <a:off x="461963" y="2027555"/>
            <a:ext cx="8220075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【甲】穿井得一人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2808" name="矩形 1"/>
          <p:cNvSpPr>
            <a:spLocks noChangeArrowheads="1"/>
          </p:cNvSpPr>
          <p:nvPr/>
        </p:nvSpPr>
        <p:spPr bwMode="auto">
          <a:xfrm>
            <a:off x="771525" y="1447165"/>
            <a:ext cx="600202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阅读下面的文言语段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完成下列练习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zh-CN" altLang="zh-CN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32809" name="矩形 5"/>
          <p:cNvSpPr>
            <a:spLocks noChangeArrowheads="1"/>
          </p:cNvSpPr>
          <p:nvPr/>
        </p:nvSpPr>
        <p:spPr bwMode="auto">
          <a:xfrm>
            <a:off x="232410" y="2634933"/>
            <a:ext cx="8358188" cy="31921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【乙】荆人</a:t>
            </a:r>
            <a:r>
              <a:rPr lang="en-US" altLang="zh-CN" sz="2800" b="1" baseline="30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涉澭</a:t>
            </a:r>
            <a:endParaRPr lang="zh-CN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荆人欲袭宋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使人先表</a:t>
            </a:r>
            <a:r>
              <a:rPr lang="en-US" altLang="zh-CN" sz="2800" b="1" baseline="30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澭水。澭水暴益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荆人弗知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循表而夜涉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溺死者千有余人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军惊而坏都舍。向其先表之时可导也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今水已变而益多矣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荆人尚犹循表而导之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此其所以败也。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(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选自《吕氏春秋》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【注释】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荆人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楚国人。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给水的深度做标志。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5" name="AutoShape 2"/>
          <p:cNvSpPr/>
          <p:nvPr/>
        </p:nvSpPr>
        <p:spPr>
          <a:xfrm>
            <a:off x="147320" y="813435"/>
            <a:ext cx="2806065" cy="69215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/>
          <a:p>
            <a:pPr>
              <a:defRPr/>
            </a:pPr>
            <a:r>
              <a:rPr lang="zh-CN" altLang="en-US" sz="3200" dirty="0">
                <a:latin typeface="Calibri" panose="020F0502020204030204" charset="0"/>
                <a:ea typeface="黑体" panose="02010609060101010101" pitchFamily="49" charset="-122"/>
              </a:rPr>
              <a:t>四、</a:t>
            </a:r>
            <a:r>
              <a:rPr lang="zh-CN" sz="3200" dirty="0">
                <a:latin typeface="Calibri" panose="020F0502020204030204" charset="0"/>
                <a:ea typeface="黑体" panose="02010609060101010101" pitchFamily="49" charset="-122"/>
              </a:rPr>
              <a:t>对比阅读</a:t>
            </a:r>
            <a:endParaRPr lang="zh-CN" sz="32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5" name="矩形 1"/>
          <p:cNvSpPr>
            <a:spLocks noChangeArrowheads="1"/>
          </p:cNvSpPr>
          <p:nvPr/>
        </p:nvSpPr>
        <p:spPr bwMode="auto">
          <a:xfrm>
            <a:off x="611505" y="845185"/>
            <a:ext cx="6771005" cy="19862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家无井而出</a:t>
            </a:r>
            <a:r>
              <a:rPr lang="zh-CN" altLang="zh-CN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溉汲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　　　　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)       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zh-CN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及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其家穿井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　　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向其</a:t>
            </a:r>
            <a:r>
              <a:rPr lang="zh-CN" altLang="zh-CN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表之时可导也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)  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荆人尚犹循表而</a:t>
            </a:r>
            <a:r>
              <a:rPr lang="zh-CN" altLang="zh-CN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导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)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925253" y="894715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打水浇田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168968" y="135890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等到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18038" y="1806575"/>
            <a:ext cx="181768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先前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以前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618355" y="2309495"/>
            <a:ext cx="163703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引导渡河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3831" name="矩形 12"/>
          <p:cNvSpPr>
            <a:spLocks noChangeArrowheads="1"/>
          </p:cNvSpPr>
          <p:nvPr/>
        </p:nvSpPr>
        <p:spPr bwMode="auto">
          <a:xfrm>
            <a:off x="348298" y="372745"/>
            <a:ext cx="48323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解释下列句中加线的词语。</a:t>
            </a: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35877" name="矩形 3"/>
          <p:cNvSpPr>
            <a:spLocks noChangeArrowheads="1"/>
          </p:cNvSpPr>
          <p:nvPr/>
        </p:nvSpPr>
        <p:spPr bwMode="auto">
          <a:xfrm>
            <a:off x="348298" y="2922270"/>
            <a:ext cx="5189855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用现代汉语翻译下面的句子。</a:t>
            </a: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35873" name="矩形 1"/>
          <p:cNvSpPr>
            <a:spLocks noChangeArrowheads="1"/>
          </p:cNvSpPr>
          <p:nvPr/>
        </p:nvSpPr>
        <p:spPr bwMode="auto">
          <a:xfrm>
            <a:off x="611188" y="3565208"/>
            <a:ext cx="6357937" cy="1641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求闻之若此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不若无闻也。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(2)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荆人欲袭宋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使人先表澭水。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158750" y="4132898"/>
            <a:ext cx="8553450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p>
            <a:pPr algn="l">
              <a:buFont typeface="Arial" panose="020B0604020202020204" pitchFamily="34" charset="0"/>
              <a:buNone/>
            </a:pPr>
            <a:r>
              <a:rPr lang="zh-CN" altLang="en-US" sz="2700" b="1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像这样以讹传讹、道听途说</a:t>
            </a:r>
            <a:r>
              <a:rPr lang="zh-CN" altLang="en-US" sz="27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还不如什么都没听到的好。</a:t>
            </a:r>
            <a:r>
              <a:rPr lang="zh-CN" altLang="en-US" sz="10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 </a:t>
            </a:r>
            <a:endParaRPr lang="zh-CN" altLang="en-US" sz="100">
              <a:solidFill>
                <a:srgbClr val="0000FF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122555" y="5214303"/>
            <a:ext cx="8898255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p>
            <a:pPr algn="l">
              <a:buFont typeface="Arial" panose="020B0604020202020204" pitchFamily="34" charset="0"/>
              <a:buNone/>
            </a:pPr>
            <a:r>
              <a:rPr lang="zh-CN" altLang="en-US" sz="2700" b="1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楚国人想偷袭宋国</a:t>
            </a:r>
            <a:r>
              <a:rPr lang="zh-CN" altLang="en-US" sz="27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派人事先测量澭水的深浅并做了标志。</a:t>
            </a:r>
            <a:r>
              <a:rPr lang="zh-CN" altLang="en-US" sz="270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 </a:t>
            </a:r>
            <a:endParaRPr lang="zh-CN" altLang="en-US" sz="2700">
              <a:solidFill>
                <a:srgbClr val="0000FF"/>
              </a:solidFill>
              <a:uFillTx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7" name="矩形 1"/>
          <p:cNvSpPr>
            <a:spLocks noChangeArrowheads="1"/>
          </p:cNvSpPr>
          <p:nvPr/>
        </p:nvSpPr>
        <p:spPr bwMode="auto">
          <a:xfrm>
            <a:off x="539750" y="1598930"/>
            <a:ext cx="740664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3.</a:t>
            </a:r>
            <a:r>
              <a:rPr lang="zh-CN" altLang="zh-CN" sz="2800" b="1">
                <a:latin typeface="宋体" panose="02010600030101010101" pitchFamily="2" charset="-122"/>
              </a:rPr>
              <a:t>甲、乙两个语段分别带给我们怎样的启示</a:t>
            </a:r>
            <a:r>
              <a:rPr lang="en-US" altLang="zh-CN" sz="2800" b="1">
                <a:latin typeface="宋体" panose="02010600030101010101" pitchFamily="2" charset="-122"/>
              </a:rPr>
              <a:t>?</a:t>
            </a:r>
            <a:endParaRPr lang="zh-CN" altLang="zh-CN" sz="2800" b="1">
              <a:latin typeface="宋体" panose="02010600030101010101" pitchFamily="2" charset="-122"/>
            </a:endParaRPr>
          </a:p>
        </p:txBody>
      </p:sp>
      <p:sp>
        <p:nvSpPr>
          <p:cNvPr id="3" name="文本框 10"/>
          <p:cNvSpPr txBox="1">
            <a:spLocks noChangeArrowheads="1"/>
          </p:cNvSpPr>
          <p:nvPr/>
        </p:nvSpPr>
        <p:spPr bwMode="auto">
          <a:xfrm>
            <a:off x="539433" y="2332990"/>
            <a:ext cx="7715250" cy="1814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latinLnBrk="0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甲文告诉我们对传闻要进行调查、分析、甄别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不要轻信盲从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。   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 eaLnBrk="1" latinLnBrk="0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 乙文告诉我们事物是变化发展的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人的认识必须与时俱进。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7" name="Text Box 2"/>
          <p:cNvSpPr txBox="1">
            <a:spLocks noChangeArrowheads="1"/>
          </p:cNvSpPr>
          <p:nvPr/>
        </p:nvSpPr>
        <p:spPr bwMode="auto">
          <a:xfrm>
            <a:off x="3059113" y="2781300"/>
            <a:ext cx="3097212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400" b="1">
                <a:latin typeface="Arial" panose="020B0604020202020204" pitchFamily="34" charset="0"/>
                <a:ea typeface="楷体_GB2312"/>
                <a:cs typeface="楷体_GB2312"/>
              </a:rPr>
              <a:t>第三课时</a:t>
            </a:r>
            <a:endParaRPr lang="zh-CN" altLang="en-US" sz="5400" b="1">
              <a:latin typeface="Arial" panose="020B0604020202020204" pitchFamily="34" charset="0"/>
              <a:ea typeface="楷体_GB2312"/>
              <a:cs typeface="楷体_GB2312"/>
            </a:endParaRPr>
          </a:p>
        </p:txBody>
      </p:sp>
    </p:spTree>
  </p:cSld>
  <p:clrMapOvr>
    <a:masterClrMapping/>
  </p:clrMapOvr>
  <p:transition spd="slow">
    <p:rand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4035" name="AutoShape 2"/>
          <p:cNvSpPr/>
          <p:nvPr/>
        </p:nvSpPr>
        <p:spPr>
          <a:xfrm>
            <a:off x="221615" y="201295"/>
            <a:ext cx="6254750" cy="69215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/>
          <a:p>
            <a:pPr>
              <a:defRPr/>
            </a:pPr>
            <a:r>
              <a:rPr lang="zh-CN" altLang="en-US" sz="3200" dirty="0">
                <a:latin typeface="Calibri" panose="020F0502020204030204" charset="0"/>
                <a:ea typeface="黑体" panose="02010609060101010101" pitchFamily="49" charset="-122"/>
              </a:rPr>
              <a:t>一、自主阅读</a:t>
            </a:r>
            <a:r>
              <a:rPr lang="en-US" altLang="zh-CN" sz="3200" b="1">
                <a:latin typeface="Arial" panose="020B0604020202020204" pitchFamily="34" charset="0"/>
                <a:ea typeface="+mn-ea"/>
                <a:sym typeface="+mn-ea"/>
              </a:rPr>
              <a:t>,</a:t>
            </a:r>
            <a:r>
              <a:rPr lang="zh-CN" altLang="en-US" sz="3200" dirty="0">
                <a:latin typeface="Calibri" panose="020F0502020204030204" charset="0"/>
                <a:ea typeface="黑体" panose="02010609060101010101" pitchFamily="49" charset="-122"/>
              </a:rPr>
              <a:t>疏通文意</a:t>
            </a:r>
            <a:endParaRPr lang="zh-CN" altLang="en-US" sz="3200" dirty="0">
              <a:latin typeface="Calibri" panose="020F0502020204030204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49885" y="835660"/>
            <a:ext cx="827849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</a:pPr>
            <a:r>
              <a:rPr lang="en-US" sz="2800" b="1">
                <a:latin typeface="宋体" panose="02010600030101010101" pitchFamily="2" charset="-122"/>
              </a:rPr>
              <a:t>1</a:t>
            </a:r>
            <a:r>
              <a:rPr sz="2800" b="1">
                <a:latin typeface="宋体" panose="02010600030101010101" pitchFamily="2" charset="-122"/>
              </a:rPr>
              <a:t>.</a:t>
            </a:r>
            <a:r>
              <a:rPr sz="2800" b="1"/>
              <a:t>根据下面的提示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开展自主阅读。</a:t>
            </a:r>
            <a:endParaRPr sz="2800" b="1"/>
          </a:p>
        </p:txBody>
      </p:sp>
      <p:sp>
        <p:nvSpPr>
          <p:cNvPr id="300034" name="文本框 3"/>
          <p:cNvSpPr txBox="1">
            <a:spLocks noChangeArrowheads="1"/>
          </p:cNvSpPr>
          <p:nvPr/>
        </p:nvSpPr>
        <p:spPr bwMode="auto">
          <a:xfrm>
            <a:off x="540385" y="1357630"/>
            <a:ext cx="71342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听读课文《杞人忧天》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ym typeface="+mn-ea"/>
              </a:rPr>
              <a:t>读准字音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ym typeface="+mn-ea"/>
              </a:rPr>
              <a:t>读准节奏</a:t>
            </a:r>
            <a:r>
              <a:rPr lang="zh-CN" altLang="en-US" sz="2800" b="1">
                <a:latin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99337" name="杞人忧天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774623" y="146621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4371" name="文本框 4"/>
          <p:cNvSpPr txBox="1">
            <a:spLocks noChangeArrowheads="1"/>
          </p:cNvSpPr>
          <p:nvPr/>
        </p:nvSpPr>
        <p:spPr bwMode="auto">
          <a:xfrm>
            <a:off x="131128" y="1879600"/>
            <a:ext cx="8715375" cy="4490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杞国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有人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忧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天地崩坠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亡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所寄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废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寝食者。</a:t>
            </a:r>
            <a:endParaRPr lang="en-US" altLang="zh-CN" sz="2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又有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忧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彼之所忧者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往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晓之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曰</a:t>
            </a:r>
            <a:r>
              <a:rPr lang="zh-CN" altLang="en-US" sz="2600" b="1">
                <a:sym typeface="微软雅黑" panose="020B0503020204020204" pitchFamily="34" charset="-122"/>
              </a:rPr>
              <a:t>:</a:t>
            </a:r>
            <a:r>
              <a:rPr lang="zh-CN" altLang="en-US" sz="26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积气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耳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亡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亡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气。若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屈伸呼吸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终日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在天中行止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奈何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忧崩坠乎？</a:t>
            </a:r>
            <a:r>
              <a:rPr lang="en-US" altLang="zh-CN" sz="2600" b="1">
                <a:uFillTx/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2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其人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曰</a:t>
            </a:r>
            <a:r>
              <a:rPr lang="zh-CN" altLang="en-US" sz="2600" b="1">
                <a:sym typeface="微软雅黑" panose="020B0503020204020204" pitchFamily="34" charset="-122"/>
              </a:rPr>
              <a:t>:</a:t>
            </a:r>
            <a:r>
              <a:rPr lang="zh-CN" altLang="en-US" sz="26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果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积气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日月星宿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不当坠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耶？</a:t>
            </a:r>
            <a:r>
              <a:rPr lang="en-US" altLang="zh-CN" sz="2600" b="1">
                <a:uFillTx/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2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晓之者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曰</a:t>
            </a:r>
            <a:r>
              <a:rPr lang="zh-CN" altLang="en-US" sz="2600" b="1">
                <a:sym typeface="微软雅黑" panose="020B0503020204020204" pitchFamily="34" charset="-122"/>
              </a:rPr>
              <a:t>:</a:t>
            </a:r>
            <a:r>
              <a:rPr lang="zh-CN" altLang="en-US" sz="26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日月星宿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亦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积气中之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有光耀者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只使坠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亦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有所中伤。</a:t>
            </a:r>
            <a:r>
              <a:rPr lang="en-US" altLang="zh-CN" sz="2600" b="1">
                <a:uFillTx/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2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其人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曰</a:t>
            </a:r>
            <a:r>
              <a:rPr lang="zh-CN" altLang="en-US" sz="2600" b="1">
                <a:sym typeface="微软雅黑" panose="020B0503020204020204" pitchFamily="34" charset="-122"/>
              </a:rPr>
              <a:t>:</a:t>
            </a:r>
            <a:r>
              <a:rPr lang="zh-CN" altLang="en-US" sz="26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奈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地坏何？</a:t>
            </a:r>
            <a:r>
              <a:rPr lang="en-US" altLang="zh-CN" sz="2600" b="1">
                <a:uFillTx/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2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晓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者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曰</a:t>
            </a:r>
            <a:r>
              <a:rPr lang="zh-CN" altLang="en-US" sz="2600" b="1">
                <a:sym typeface="微软雅黑" panose="020B0503020204020204" pitchFamily="34" charset="-122"/>
              </a:rPr>
              <a:t>:</a:t>
            </a:r>
            <a:r>
              <a:rPr lang="zh-CN" altLang="en-US" sz="26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积块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耳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充塞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四虚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亡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亡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块。若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躇步跐蹈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终日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在地上行止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奈何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忧其坏？”</a:t>
            </a:r>
            <a:endParaRPr lang="zh-CN" altLang="en-US" sz="2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其人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舍然大喜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晓之者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亦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舍然大喜。</a:t>
            </a:r>
            <a:endParaRPr lang="zh-CN" altLang="en-US" sz="2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0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0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4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4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93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" fill="hold"/>
                                        <p:tgtEl>
                                          <p:spTgt spid="993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337"/>
                  </p:tgtEl>
                </p:cond>
              </p:nextCondLst>
            </p:seq>
            <p:audio>
              <p:cMediaNode numSld="2">
                <p:cTn id="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9337"/>
                </p:tgtEl>
              </p:cMediaNode>
            </p:audio>
          </p:childTnLst>
        </p:cTn>
      </p:par>
    </p:tnLst>
    <p:bldLst>
      <p:bldP spid="300034" grpId="0"/>
      <p:bldP spid="31437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78130" y="1095375"/>
            <a:ext cx="8718550" cy="494030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  <a:miter lim="800000"/>
          </a:ln>
        </p:spPr>
        <p:txBody>
          <a:bodyPr wrap="square">
            <a:spAutoFit/>
          </a:bodyPr>
          <a:p>
            <a:pPr algn="ctr">
              <a:lnSpc>
                <a:spcPct val="90000"/>
              </a:lnSpc>
            </a:pPr>
            <a:endParaRPr lang="zh-CN" sz="800" b="1">
              <a:latin typeface="宋体" panose="02010600030101010101" pitchFamily="2" charset="-122"/>
            </a:endParaRPr>
          </a:p>
          <a:p>
            <a:pPr algn="ctr">
              <a:lnSpc>
                <a:spcPct val="110000"/>
              </a:lnSpc>
            </a:pPr>
            <a:r>
              <a:rPr 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杞人忧天</a:t>
            </a:r>
            <a:r>
              <a:rPr lang="zh-CN" sz="2800" b="1">
                <a:latin typeface="宋体" panose="02010600030101010101" pitchFamily="2" charset="-122"/>
              </a:rPr>
              <a:t>》字音字义积累小卡片</a:t>
            </a:r>
            <a:endParaRPr lang="zh-CN" sz="2800" b="1">
              <a:latin typeface="宋体" panose="02010600030101010101" pitchFamily="2" charset="-122"/>
            </a:endParaRPr>
          </a:p>
          <a:p>
            <a:pPr algn="l">
              <a:lnSpc>
                <a:spcPct val="110000"/>
              </a:lnSpc>
            </a:pPr>
            <a:r>
              <a:rPr lang="zh-CN" sz="2800" b="1"/>
              <a:t>字音：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杞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（  ）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崩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坠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（   ）  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身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亡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所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寄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（   ）    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  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星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宿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（    ）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耶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（   ）    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中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伤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（     ）     </a:t>
            </a:r>
            <a:endParaRPr lang="zh-CN" altLang="en-US" sz="2800" b="1">
              <a:latin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宋体" panose="02010600030101010101" pitchFamily="2" charset="-122"/>
                <a:sym typeface="+mn-ea"/>
              </a:rPr>
              <a:t>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充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塞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（   ） 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躇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步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跐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蹈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（       ） 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舍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然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（   ）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字义：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身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亡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所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寄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     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因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往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晓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</a:t>
            </a:r>
            <a:r>
              <a:rPr lang="zh-CN" altLang="en-US" sz="2800" b="1" u="sng">
                <a:latin typeface="宋体" panose="02010600030101010101" pitchFamily="2" charset="-122"/>
                <a:sym typeface="+mn-ea"/>
              </a:rPr>
              <a:t>      </a:t>
            </a:r>
            <a:r>
              <a:rPr lang="zh-CN" altLang="en-US" sz="2800" b="1" u="sng">
                <a:latin typeface="宋体" panose="02010600030101010101" pitchFamily="2" charset="-122"/>
                <a:sym typeface="+mn-ea"/>
              </a:rPr>
              <a:t>       </a:t>
            </a:r>
            <a:r>
              <a:rPr lang="zh-CN" altLang="en-US" sz="2800" b="1" u="sng">
                <a:latin typeface="宋体" panose="02010600030101010101" pitchFamily="2" charset="-122"/>
                <a:sym typeface="+mn-ea"/>
              </a:rPr>
              <a:t>       </a:t>
            </a:r>
            <a:r>
              <a:rPr lang="zh-CN" sz="2800" b="1" u="sng">
                <a:solidFill>
                  <a:schemeClr val="tx1"/>
                </a:solidFill>
                <a:uFillTx/>
                <a:latin typeface="宋体" panose="02010600030101010101" pitchFamily="2" charset="-122"/>
                <a:sym typeface="+mn-ea"/>
              </a:rPr>
              <a:t>  </a:t>
            </a:r>
            <a:r>
              <a:rPr lang="zh-CN" sz="2800" b="1" u="sng">
                <a:latin typeface="宋体" panose="02010600030101010101" pitchFamily="2" charset="-122"/>
                <a:sym typeface="+mn-ea"/>
              </a:rPr>
              <a:t>  </a:t>
            </a:r>
            <a:r>
              <a:rPr lang="zh-CN" sz="2800" b="1" u="sng">
                <a:solidFill>
                  <a:schemeClr val="tx1"/>
                </a:solidFill>
                <a:uFillTx/>
                <a:latin typeface="宋体" panose="02010600030101010101" pitchFamily="2" charset="-122"/>
                <a:sym typeface="+mn-ea"/>
              </a:rPr>
              <a:t>  </a:t>
            </a:r>
            <a:r>
              <a:rPr lang="zh-CN" sz="2800" b="1">
                <a:latin typeface="宋体" panose="02010600030101010101" pitchFamily="2" charset="-122"/>
                <a:sym typeface="+mn-ea"/>
              </a:rPr>
              <a:t>   </a:t>
            </a:r>
            <a:endParaRPr lang="zh-CN" sz="2800" b="1">
              <a:latin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zh-CN" sz="2800" b="1">
                <a:latin typeface="宋体" panose="02010600030101010101" pitchFamily="2" charset="-122"/>
                <a:sym typeface="+mn-ea"/>
              </a:rPr>
              <a:t>      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若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屈伸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呼吸        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终日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在天中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行止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积气          不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当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坠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耶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只使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坠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奈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地坏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何</a:t>
            </a:r>
            <a:endParaRPr lang="zh-CN" altLang="en-US" sz="2800" b="1" u="sng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积块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耳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躇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步跐蹈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舍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然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大喜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0506" name="矩形 39"/>
          <p:cNvSpPr>
            <a:spLocks noChangeArrowheads="1"/>
          </p:cNvSpPr>
          <p:nvPr/>
        </p:nvSpPr>
        <p:spPr bwMode="auto">
          <a:xfrm>
            <a:off x="2336165" y="1641475"/>
            <a:ext cx="6660515" cy="15125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qǐ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           </a:t>
            </a:r>
            <a:r>
              <a:rPr lang="en-US" altLang="zh-CN" sz="2800" dirty="0">
                <a:solidFill>
                  <a:srgbClr val="FF0000"/>
                </a:solidFill>
                <a:ea typeface="Arial Unicode MS" pitchFamily="34" charset="-122"/>
                <a:sym typeface="+mn-ea"/>
              </a:rPr>
              <a:t>zhuì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              w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ú           xiù          </a:t>
            </a:r>
            <a:r>
              <a:rPr lang="en-GB" altLang="zh-CN" sz="2800" dirty="0">
                <a:solidFill>
                  <a:srgbClr val="FF0000"/>
                </a:solidFill>
                <a:ea typeface="微软雅黑" panose="020B0503020204020204" pitchFamily="34" charset="-122"/>
                <a:sym typeface="+mn-ea"/>
              </a:rPr>
              <a:t>y</a:t>
            </a:r>
            <a:r>
              <a:rPr lang="en-GB" altLang="en-US" sz="2800" dirty="0">
                <a:solidFill>
                  <a:srgbClr val="FF0000"/>
                </a:solidFill>
                <a:ea typeface="楷体" panose="02010609060101010101" pitchFamily="49" charset="-122"/>
                <a:sym typeface="+mn-ea"/>
              </a:rPr>
              <a:t>é                        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zhòn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ɡ          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GB" altLang="en-US" sz="2800" dirty="0">
                <a:solidFill>
                  <a:srgbClr val="FF0000"/>
                </a:solidFill>
                <a:ea typeface="微软雅黑" panose="020B0503020204020204" pitchFamily="34" charset="-122"/>
                <a:sym typeface="+mn-ea"/>
              </a:rPr>
              <a:t>sè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                        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chú  cǐ         shì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32130" y="545465"/>
            <a:ext cx="4622165" cy="478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90000"/>
              </a:lnSpc>
            </a:pPr>
            <a:r>
              <a:rPr lang="en-US" sz="2800" b="1">
                <a:latin typeface="宋体" panose="02010600030101010101" pitchFamily="2" charset="-122"/>
              </a:rPr>
              <a:t>2</a:t>
            </a:r>
            <a:r>
              <a:rPr sz="2800" b="1">
                <a:latin typeface="宋体" panose="02010600030101010101" pitchFamily="2" charset="-122"/>
              </a:rPr>
              <a:t>.</a:t>
            </a:r>
            <a:r>
              <a:rPr lang="zh-CN" sz="2800" b="1"/>
              <a:t>检查学习效果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/>
              <a:t>快速抢答</a:t>
            </a:r>
            <a:r>
              <a:rPr sz="2800" b="1"/>
              <a:t>。</a:t>
            </a:r>
            <a:endParaRPr sz="2800" b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5" name="矩形 3"/>
          <p:cNvSpPr/>
          <p:nvPr/>
        </p:nvSpPr>
        <p:spPr>
          <a:xfrm>
            <a:off x="495618" y="1098550"/>
            <a:ext cx="7231062" cy="11245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身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亡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所寄（               ）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其人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舍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然大喜（                  ）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Text Box 18"/>
          <p:cNvSpPr txBox="1"/>
          <p:nvPr/>
        </p:nvSpPr>
        <p:spPr>
          <a:xfrm>
            <a:off x="2646363" y="1198245"/>
            <a:ext cx="292893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</a:rPr>
              <a:t>同“无”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</a:rPr>
              <a:t>没有</a:t>
            </a:r>
            <a:endParaRPr lang="zh-CN" altLang="en-US" sz="2800" b="1" dirty="0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7" name="Text Box 18"/>
          <p:cNvSpPr txBox="1"/>
          <p:nvPr/>
        </p:nvSpPr>
        <p:spPr>
          <a:xfrm>
            <a:off x="3134360" y="1645920"/>
            <a:ext cx="3363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同“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释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解除、消除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1508" name="Rectangle 4"/>
          <p:cNvSpPr/>
          <p:nvPr/>
        </p:nvSpPr>
        <p:spPr>
          <a:xfrm>
            <a:off x="495618" y="613728"/>
            <a:ext cx="14033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DotumChe" pitchFamily="49" charset="-127"/>
                <a:ea typeface="华文行楷" panose="02010800040101010101" pitchFamily="2" charset="-122"/>
              </a:rPr>
              <a:t>通假字</a:t>
            </a:r>
            <a:endParaRPr lang="zh-CN" altLang="en-US" sz="3200" b="1" dirty="0">
              <a:solidFill>
                <a:srgbClr val="FF0000"/>
              </a:solidFill>
              <a:latin typeface="DotumChe" pitchFamily="49" charset="-127"/>
              <a:ea typeface="华文行楷" panose="02010800040101010101" pitchFamily="2" charset="-122"/>
            </a:endParaRPr>
          </a:p>
        </p:txBody>
      </p:sp>
      <p:sp>
        <p:nvSpPr>
          <p:cNvPr id="22544" name="Rectangle 4"/>
          <p:cNvSpPr/>
          <p:nvPr/>
        </p:nvSpPr>
        <p:spPr>
          <a:xfrm>
            <a:off x="395288" y="3041968"/>
            <a:ext cx="1811337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DotumChe" pitchFamily="49" charset="-127"/>
                <a:ea typeface="华文行楷" panose="02010800040101010101" pitchFamily="2" charset="-122"/>
              </a:rPr>
              <a:t>一词多义</a:t>
            </a:r>
            <a:endParaRPr lang="zh-CN" altLang="en-US" sz="3200" b="1" dirty="0">
              <a:solidFill>
                <a:srgbClr val="FF0000"/>
              </a:solidFill>
              <a:latin typeface="DotumChe" pitchFamily="49" charset="-127"/>
              <a:ea typeface="华文行楷" panose="02010800040101010101" pitchFamily="2" charset="-122"/>
            </a:endParaRPr>
          </a:p>
        </p:txBody>
      </p:sp>
      <p:sp>
        <p:nvSpPr>
          <p:cNvPr id="22533" name="Text Box 26"/>
          <p:cNvSpPr txBox="1"/>
          <p:nvPr/>
        </p:nvSpPr>
        <p:spPr>
          <a:xfrm>
            <a:off x="395605" y="3813175"/>
            <a:ext cx="13036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</a:rPr>
              <a:t>奈何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2532" name="左大括号 13"/>
          <p:cNvSpPr/>
          <p:nvPr/>
        </p:nvSpPr>
        <p:spPr>
          <a:xfrm>
            <a:off x="1233805" y="3702050"/>
            <a:ext cx="135255" cy="902970"/>
          </a:xfrm>
          <a:prstGeom prst="leftBrace">
            <a:avLst>
              <a:gd name="adj1" fmla="val 609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en-US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4" name="Text Box 14"/>
          <p:cNvSpPr txBox="1"/>
          <p:nvPr/>
        </p:nvSpPr>
        <p:spPr>
          <a:xfrm>
            <a:off x="1318895" y="3547745"/>
            <a:ext cx="5772785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奈何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忧崩坠乎（        ）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奈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地坏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何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（            ）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3" name="Text Box 18"/>
          <p:cNvSpPr txBox="1"/>
          <p:nvPr/>
        </p:nvSpPr>
        <p:spPr>
          <a:xfrm>
            <a:off x="3956685" y="3626485"/>
            <a:ext cx="14547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为什么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Text Box 20"/>
          <p:cNvSpPr txBox="1"/>
          <p:nvPr/>
        </p:nvSpPr>
        <p:spPr>
          <a:xfrm>
            <a:off x="3476625" y="4236720"/>
            <a:ext cx="12687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怎么办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Text Box 26"/>
          <p:cNvSpPr txBox="1"/>
          <p:nvPr/>
        </p:nvSpPr>
        <p:spPr>
          <a:xfrm>
            <a:off x="595630" y="5196840"/>
            <a:ext cx="6388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</a:rPr>
              <a:t>舍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" name="左大括号 13"/>
          <p:cNvSpPr/>
          <p:nvPr/>
        </p:nvSpPr>
        <p:spPr>
          <a:xfrm>
            <a:off x="1183640" y="5006340"/>
            <a:ext cx="135255" cy="902970"/>
          </a:xfrm>
          <a:prstGeom prst="leftBrace">
            <a:avLst>
              <a:gd name="adj1" fmla="val 609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en-US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0" name="Text Box 14"/>
          <p:cNvSpPr txBox="1"/>
          <p:nvPr/>
        </p:nvSpPr>
        <p:spPr>
          <a:xfrm>
            <a:off x="1234440" y="4852353"/>
            <a:ext cx="6292850" cy="1210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舍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然大喜（                 ）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太丘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舍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去（            ）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Text Box 18"/>
          <p:cNvSpPr txBox="1"/>
          <p:nvPr/>
        </p:nvSpPr>
        <p:spPr>
          <a:xfrm>
            <a:off x="3134360" y="4939665"/>
            <a:ext cx="3363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同“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释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解除、消除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3503" name="Text Box 18"/>
          <p:cNvSpPr txBox="1"/>
          <p:nvPr/>
        </p:nvSpPr>
        <p:spPr>
          <a:xfrm>
            <a:off x="3584575" y="5523230"/>
            <a:ext cx="9715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舍弃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7" grpId="0" bldLvl="0"/>
      <p:bldP spid="21508" grpId="0"/>
      <p:bldP spid="21505" grpId="0"/>
      <p:bldP spid="22544" grpId="0"/>
      <p:bldP spid="22533" grpId="0"/>
      <p:bldP spid="22532" grpId="0" animBg="1"/>
      <p:bldP spid="22534" grpId="0"/>
      <p:bldP spid="23" grpId="0" bldLvl="0"/>
      <p:bldP spid="24" grpId="0" bldLvl="0"/>
      <p:bldP spid="2" grpId="0"/>
      <p:bldP spid="3" grpId="0" bldLvl="0" animBg="1"/>
      <p:bldP spid="4" grpId="0" bldLvl="0"/>
      <p:bldP spid="63503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AutoShape 2"/>
          <p:cNvSpPr/>
          <p:nvPr/>
        </p:nvSpPr>
        <p:spPr>
          <a:xfrm>
            <a:off x="221615" y="350520"/>
            <a:ext cx="6254750" cy="69215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/>
          <a:lstStyle/>
          <a:p>
            <a:pPr>
              <a:defRPr/>
            </a:pPr>
            <a:r>
              <a:rPr lang="zh-CN" altLang="en-US" sz="3200" dirty="0">
                <a:latin typeface="Calibri" panose="020F0502020204030204" charset="0"/>
                <a:ea typeface="黑体" panose="02010609060101010101" pitchFamily="49" charset="-122"/>
              </a:rPr>
              <a:t>一、调动阅读经验</a:t>
            </a:r>
            <a:r>
              <a:rPr lang="en-US" altLang="zh-CN" sz="3200" b="1">
                <a:latin typeface="Arial" panose="020B0604020202020204" pitchFamily="34" charset="0"/>
                <a:ea typeface="+mn-ea"/>
                <a:sym typeface="+mn-ea"/>
              </a:rPr>
              <a:t>,</a:t>
            </a:r>
            <a:r>
              <a:rPr lang="zh-CN" altLang="en-US" sz="3200" dirty="0">
                <a:latin typeface="Calibri" panose="020F0502020204030204" charset="0"/>
                <a:ea typeface="黑体" panose="02010609060101010101" pitchFamily="49" charset="-122"/>
              </a:rPr>
              <a:t>了解寓言特点</a:t>
            </a:r>
            <a:endParaRPr lang="zh-CN" altLang="en-US" sz="3200" dirty="0">
              <a:latin typeface="Calibri" panose="020F0502020204030204" charset="0"/>
              <a:ea typeface="黑体" panose="02010609060101010101" pitchFamily="49" charset="-122"/>
            </a:endParaRPr>
          </a:p>
        </p:txBody>
      </p:sp>
      <p:graphicFrame>
        <p:nvGraphicFramePr>
          <p:cNvPr id="276523" name="Group 4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87948" y="2338388"/>
          <a:ext cx="8943340" cy="2940050"/>
        </p:xfrm>
        <a:graphic>
          <a:graphicData uri="http://schemas.openxmlformats.org/drawingml/2006/table">
            <a:tbl>
              <a:tblPr/>
              <a:tblGrid>
                <a:gridCol w="2073275"/>
                <a:gridCol w="3397250"/>
                <a:gridCol w="3472815"/>
              </a:tblGrid>
              <a:tr h="554355">
                <a:tc>
                  <a:txBody>
                    <a:bodyPr/>
                    <a:lstStyle/>
                    <a:p>
                      <a:pPr marL="0" marR="0" lvl="0" indent="0" algn="ctr" defTabSz="6858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寓言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寓意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寓言特点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1380">
                <a:tc>
                  <a:txBody>
                    <a:bodyPr/>
                    <a:lstStyle/>
                    <a:p>
                      <a:pPr marL="0" marR="0" lvl="0" indent="0" algn="l" defTabSz="685800" rtl="0" eaLnBrk="0" fontAlgn="base" latinLnBrk="0" hangingPunct="0">
                        <a:lnSpc>
                          <a:spcPct val="16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《农夫与蛇》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恶人的本性是不会改变的</a:t>
                      </a:r>
                      <a:r>
                        <a:rPr lang="en-US" altLang="zh-CN" sz="2400" b="1"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我们不该对恶人施善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6858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480">
                <a:tc>
                  <a:txBody>
                    <a:bodyPr/>
                    <a:lstStyle/>
                    <a:p>
                      <a:pPr marL="0" marR="0" lvl="0" indent="0" algn="l" defTabSz="6858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711835">
                <a:tc>
                  <a:txBody>
                    <a:bodyPr/>
                    <a:lstStyle/>
                    <a:p>
                      <a:pPr marL="0" marR="0" lvl="0" indent="0" algn="l" defTabSz="6858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8265" y="3864610"/>
            <a:ext cx="205295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buFont typeface="Arial" panose="020B0604020202020204" pitchFamily="34" charset="0"/>
              <a:buNone/>
            </a:pPr>
            <a:r>
              <a:rPr lang="zh-CN" altLang="en-US" b="1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sym typeface="+mn-ea"/>
              </a:rPr>
              <a:t>《守株待兔》</a:t>
            </a:r>
            <a:endParaRPr lang="zh-CN" altLang="en-US" b="1" smtClean="0">
              <a:ln>
                <a:noFill/>
              </a:ln>
              <a:solidFill>
                <a:srgbClr val="FF0000"/>
              </a:solidFill>
              <a:effectLst/>
              <a:latin typeface="宋体" panose="02010600030101010101" pitchFamily="2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141220" y="3771265"/>
            <a:ext cx="337947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不能把事情的偶然性当做普遍性</a:t>
            </a:r>
            <a:endParaRPr lang="zh-CN" altLang="en-US" b="1" smtClean="0">
              <a:ln>
                <a:noFill/>
              </a:ln>
              <a:solidFill>
                <a:srgbClr val="0000FF"/>
              </a:solidFill>
              <a:effectLst/>
              <a:latin typeface="宋体" panose="02010600030101010101" pitchFamily="2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141220" y="4509770"/>
            <a:ext cx="337883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buFont typeface="Arial" panose="020B0604020202020204" pitchFamily="34" charset="0"/>
              <a:buNone/>
            </a:pPr>
            <a:r>
              <a:rPr lang="zh-CN" altLang="en-US" b="1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sym typeface="+mn-ea"/>
              </a:rPr>
              <a:t>做了多余的事</a:t>
            </a:r>
            <a:r>
              <a:rPr lang="en-US" altLang="zh-CN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sym typeface="+mn-ea"/>
              </a:rPr>
              <a:t>反而</a:t>
            </a:r>
            <a:r>
              <a:rPr lang="zh-CN" altLang="en-US" b="1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sym typeface="+mn-ea"/>
              </a:rPr>
              <a:t>会把事情弄砸</a:t>
            </a:r>
            <a:endParaRPr lang="zh-CN" altLang="en-US" b="1" smtClean="0">
              <a:ln>
                <a:noFill/>
              </a:ln>
              <a:solidFill>
                <a:srgbClr val="0000FF"/>
              </a:solidFill>
              <a:effectLst/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7" name="Rectangle 3"/>
          <p:cNvSpPr>
            <a:spLocks noGrp="1"/>
          </p:cNvSpPr>
          <p:nvPr/>
        </p:nvSpPr>
        <p:spPr>
          <a:xfrm>
            <a:off x="495300" y="909955"/>
            <a:ext cx="8348980" cy="130683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l" fontAlgn="base">
              <a:spcBef>
                <a:spcPct val="20000"/>
              </a:spcBef>
            </a:pPr>
            <a:r>
              <a:rPr lang="en-US" altLang="zh-CN" sz="28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endParaRPr lang="zh-CN" altLang="en-US" sz="2800" b="1" strike="noStrike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520690" y="2971800"/>
            <a:ext cx="3432810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故事</a:t>
            </a:r>
            <a:r>
              <a:rPr lang="zh-CN" altLang="en-US" b="1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短小</a:t>
            </a:r>
            <a:r>
              <a:rPr lang="zh-CN" altLang="en-US" b="1">
                <a:solidFill>
                  <a:srgbClr val="0000FF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、寓意</a:t>
            </a:r>
            <a:r>
              <a:rPr lang="zh-CN" altLang="en-US" b="1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深刻</a:t>
            </a:r>
            <a:r>
              <a:rPr lang="zh-CN" b="1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zh-CN" altLang="en-US" b="1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劝谕或</a:t>
            </a:r>
            <a:r>
              <a:rPr lang="zh-CN" altLang="en-US" b="1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讽刺）</a:t>
            </a:r>
            <a:r>
              <a:rPr lang="en-US" altLang="zh-CN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常运用夸张和拟人等手法。</a:t>
            </a:r>
            <a:r>
              <a:rPr lang="zh-CN" altLang="en-US" b="1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主人公可以是人</a:t>
            </a:r>
            <a:r>
              <a:rPr lang="en-US" altLang="zh-CN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也可以是拟人化的动植物或其他事物</a:t>
            </a:r>
            <a:r>
              <a:rPr lang="zh-CN" altLang="en-US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b="1">
              <a:solidFill>
                <a:srgbClr val="0000FF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/>
        </p:nvSpPr>
        <p:spPr>
          <a:xfrm>
            <a:off x="320675" y="909955"/>
            <a:ext cx="8523605" cy="142049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今天我们要学习的文体是寓言。大家以前一定读过不少寓言故事</a:t>
            </a:r>
            <a:r>
              <a:rPr kumimoji="0" lang="en-US" altLang="zh-CN" sz="28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有哪些特别有趣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给你留下过深刻印象的呢？讲给同学听听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并总结归纳寓言的特点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</a:t>
            </a:r>
            <a:endParaRPr kumimoji="0" lang="zh-CN" altLang="en-US" sz="3200" b="1" i="0" u="none" strike="noStrike" kern="1200" cap="none" spc="0" normalizeH="0" baseline="0" noProof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3200" b="1" i="0" u="none" strike="noStrike" kern="1200" cap="none" spc="0" normalizeH="0" baseline="0" noProof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8265" y="4692650"/>
            <a:ext cx="205295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buFont typeface="Arial" panose="020B0604020202020204" pitchFamily="34" charset="0"/>
              <a:buNone/>
            </a:pPr>
            <a:r>
              <a:rPr lang="zh-CN" altLang="en-US" b="1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sym typeface="+mn-ea"/>
              </a:rPr>
              <a:t>《画蛇添足》</a:t>
            </a:r>
            <a:endParaRPr lang="zh-CN" altLang="en-US" b="1" smtClean="0">
              <a:ln>
                <a:noFill/>
              </a:ln>
              <a:solidFill>
                <a:srgbClr val="FF0000"/>
              </a:solidFill>
              <a:effectLst/>
              <a:latin typeface="宋体" panose="02010600030101010101" pitchFamily="2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4035" name="AutoShape 2"/>
          <p:cNvSpPr/>
          <p:nvPr/>
        </p:nvSpPr>
        <p:spPr>
          <a:xfrm>
            <a:off x="221615" y="906145"/>
            <a:ext cx="6254750" cy="69215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/>
          <a:p>
            <a:pPr>
              <a:defRPr/>
            </a:pPr>
            <a:r>
              <a:rPr lang="zh-CN" altLang="en-US" sz="3200" dirty="0">
                <a:latin typeface="Calibri" panose="020F0502020204030204" charset="0"/>
                <a:ea typeface="黑体" panose="02010609060101010101" pitchFamily="49" charset="-122"/>
              </a:rPr>
              <a:t>二、明列子意图</a:t>
            </a:r>
            <a:r>
              <a:rPr lang="en-US" altLang="zh-CN" sz="3200" b="1">
                <a:latin typeface="Arial" panose="020B0604020202020204" pitchFamily="34" charset="0"/>
                <a:ea typeface="+mn-ea"/>
                <a:sym typeface="+mn-ea"/>
              </a:rPr>
              <a:t>,</a:t>
            </a:r>
            <a:r>
              <a:rPr lang="zh-CN" altLang="en-US" sz="3200" dirty="0">
                <a:latin typeface="Calibri" panose="020F0502020204030204" charset="0"/>
                <a:ea typeface="黑体" panose="02010609060101010101" pitchFamily="49" charset="-122"/>
              </a:rPr>
              <a:t>探现实意义</a:t>
            </a:r>
            <a:endParaRPr lang="zh-CN" altLang="en-US" sz="3200" dirty="0">
              <a:latin typeface="Calibri" panose="020F0502020204030204" charset="0"/>
              <a:ea typeface="黑体" panose="02010609060101010101" pitchFamily="49" charset="-122"/>
            </a:endParaRPr>
          </a:p>
        </p:txBody>
      </p:sp>
      <p:sp>
        <p:nvSpPr>
          <p:cNvPr id="39940" name="Rectangle 3"/>
          <p:cNvSpPr>
            <a:spLocks noRot="1"/>
          </p:cNvSpPr>
          <p:nvPr/>
        </p:nvSpPr>
        <p:spPr>
          <a:xfrm>
            <a:off x="221615" y="1681480"/>
            <a:ext cx="8700770" cy="305879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《杞人忧天》选自《列子·天瑞》。</a:t>
            </a:r>
            <a:r>
              <a:rPr lang="en-US" altLang="zh-CN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列子</a:t>
            </a:r>
            <a:r>
              <a:rPr lang="zh-CN" altLang="en-US" sz="2700" b="1" dirty="0">
                <a:latin typeface="宋体" panose="02010600030101010101" pitchFamily="2" charset="-122"/>
                <a:sym typeface="+mn-ea"/>
              </a:rPr>
              <a:t>·天瑞</a:t>
            </a:r>
            <a:r>
              <a:rPr lang="en-US" altLang="zh-CN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共</a:t>
            </a:r>
            <a:r>
              <a:rPr lang="zh-CN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有十四章组成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7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杞人忧天</a:t>
            </a:r>
            <a:r>
              <a:rPr lang="en-US" altLang="zh-CN" sz="27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这个故事出自第十二章的节选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   活动一：变身故事中人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还原对话现场。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   请同桌两人用原文或自己的话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一位变身</a:t>
            </a:r>
            <a:r>
              <a:rPr lang="zh-CN" altLang="en-US" sz="27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“杞人”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一位变身</a:t>
            </a:r>
            <a:r>
              <a:rPr lang="zh-CN" altLang="en-US" sz="27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“晓之者”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还原对话现场。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   提示：杞人（忧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担心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忧心忡忡）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晓之者（晓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开导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胸有成竹）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0" name="文本框 8"/>
          <p:cNvSpPr txBox="1">
            <a:spLocks noChangeArrowheads="1"/>
          </p:cNvSpPr>
          <p:nvPr/>
        </p:nvSpPr>
        <p:spPr bwMode="auto">
          <a:xfrm>
            <a:off x="290195" y="700405"/>
            <a:ext cx="8435975" cy="9372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  <a:sym typeface="微软雅黑" panose="020B0503020204020204" pitchFamily="34" charset="-122"/>
              </a:rPr>
              <a:t>    </a:t>
            </a:r>
            <a:r>
              <a:rPr lang="zh-CN" altLang="en-US" sz="2700" b="1">
                <a:latin typeface="宋体" panose="02010600030101010101" pitchFamily="2" charset="-122"/>
                <a:sym typeface="微软雅黑" panose="020B0503020204020204" pitchFamily="34" charset="-122"/>
              </a:rPr>
              <a:t>请你根据上下文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宋体" panose="02010600030101010101" pitchFamily="2" charset="-122"/>
                <a:sym typeface="微软雅黑" panose="020B0503020204020204" pitchFamily="34" charset="-122"/>
              </a:rPr>
              <a:t>揣测人物的语气或情态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宋体" panose="02010600030101010101" pitchFamily="2" charset="-122"/>
                <a:sym typeface="微软雅黑" panose="020B0503020204020204" pitchFamily="34" charset="-122"/>
              </a:rPr>
              <a:t>补充完整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700" b="1">
                <a:sym typeface="宋体" panose="02010600030101010101" pitchFamily="2" charset="-122"/>
              </a:rPr>
              <a:t>使之与</a:t>
            </a:r>
            <a:r>
              <a:rPr lang="zh-CN" altLang="en-US" sz="2700" b="1">
                <a:latin typeface="宋体" panose="02010600030101010101" pitchFamily="2" charset="-122"/>
                <a:sym typeface="+mn-ea"/>
              </a:rPr>
              <a:t>人物性格相符。</a:t>
            </a:r>
            <a:endParaRPr lang="zh-CN" altLang="en-US" sz="2700" b="1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324612" name="矩形 96258"/>
          <p:cNvSpPr>
            <a:spLocks noChangeArrowheads="1"/>
          </p:cNvSpPr>
          <p:nvPr/>
        </p:nvSpPr>
        <p:spPr bwMode="auto">
          <a:xfrm>
            <a:off x="290830" y="1790700"/>
            <a:ext cx="8505190" cy="4076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700" b="1">
                <a:sym typeface="+mn-ea"/>
              </a:rPr>
              <a:t>晓之者</a:t>
            </a:r>
            <a:r>
              <a:rPr lang="zh-CN" altLang="en-US" sz="2700" b="1">
                <a:latin typeface="黑体" panose="02010609060101010101" pitchFamily="49" charset="-122"/>
                <a:sym typeface="+mn-ea"/>
              </a:rPr>
              <a:t>（     ）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曰</a:t>
            </a:r>
            <a:r>
              <a:rPr lang="zh-CN" altLang="en-US" sz="2700" b="1">
                <a:sym typeface="微软雅黑" panose="020B0503020204020204" pitchFamily="34" charset="-122"/>
              </a:rPr>
              <a:t>:</a:t>
            </a:r>
            <a:r>
              <a:rPr lang="zh-CN" altLang="en-US" sz="27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天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积气耳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亡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处</a:t>
            </a:r>
            <a:r>
              <a:rPr lang="zh-CN" altLang="en-US" sz="27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亡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气。若屈伸呼吸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终日在天中行止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奈何忧崩坠乎？</a:t>
            </a:r>
            <a:r>
              <a:rPr lang="en-US" altLang="zh-CN" sz="2700" b="1">
                <a:uFillTx/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2700" b="1">
              <a:uFillTx/>
              <a:latin typeface="宋体" panose="02010600030101010101" pitchFamily="2" charset="-122"/>
              <a:cs typeface="宋体" panose="02010600030101010101" pitchFamily="2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700" b="1"/>
              <a:t>其人</a:t>
            </a:r>
            <a:r>
              <a:rPr lang="zh-CN" altLang="en-US" sz="2700" b="1">
                <a:latin typeface="黑体" panose="02010609060101010101" pitchFamily="49" charset="-122"/>
              </a:rPr>
              <a:t>（         ）曰</a:t>
            </a:r>
            <a:r>
              <a:rPr lang="zh-CN" altLang="en-US" sz="2700" b="1">
                <a:sym typeface="微软雅黑" panose="020B0503020204020204" pitchFamily="34" charset="-122"/>
              </a:rPr>
              <a:t>:</a:t>
            </a:r>
            <a:r>
              <a:rPr lang="zh-CN" altLang="en-US" sz="27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2700" b="1">
                <a:latin typeface="黑体" panose="02010609060101010101" pitchFamily="49" charset="-122"/>
              </a:rPr>
              <a:t>天果积气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黑体" panose="02010609060101010101" pitchFamily="49" charset="-122"/>
              </a:rPr>
              <a:t>日月星宿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黑体" panose="02010609060101010101" pitchFamily="49" charset="-122"/>
              </a:rPr>
              <a:t>不当坠耶？</a:t>
            </a:r>
            <a:r>
              <a:rPr lang="en-US" altLang="zh-CN" sz="2700" b="1">
                <a:uFillTx/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2700" b="1">
              <a:ea typeface="PMingLiU-ExtB" panose="02020500000000000000" pitchFamily="18" charset="-120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700" b="1"/>
              <a:t>晓之者</a:t>
            </a:r>
            <a:r>
              <a:rPr lang="zh-CN" altLang="en-US" sz="2700" b="1">
                <a:latin typeface="黑体" panose="02010609060101010101" pitchFamily="49" charset="-122"/>
              </a:rPr>
              <a:t>（       ）</a:t>
            </a:r>
            <a:r>
              <a:rPr lang="zh-CN" altLang="en-US" sz="2700" b="1">
                <a:latin typeface="黑体" panose="02010609060101010101" pitchFamily="49" charset="-122"/>
                <a:sym typeface="+mn-ea"/>
              </a:rPr>
              <a:t>曰</a:t>
            </a:r>
            <a:r>
              <a:rPr lang="zh-CN" altLang="en-US" sz="2700" b="1">
                <a:sym typeface="微软雅黑" panose="020B0503020204020204" pitchFamily="34" charset="-122"/>
              </a:rPr>
              <a:t>:</a:t>
            </a:r>
            <a:r>
              <a:rPr lang="zh-CN" altLang="en-US" sz="27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2700" b="1"/>
              <a:t>日月星宿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亦积气中之有光耀者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只使坠</a:t>
            </a:r>
            <a:r>
              <a:rPr lang="zh-CN" altLang="zh-CN" sz="2700" b="1"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亦不能有所中伤</a:t>
            </a:r>
            <a:r>
              <a:rPr lang="zh-CN" altLang="en-US" sz="2700" b="1">
                <a:latin typeface="黑体" panose="02010609060101010101" pitchFamily="49" charset="-122"/>
              </a:rPr>
              <a:t>。</a:t>
            </a:r>
            <a:r>
              <a:rPr lang="en-US" altLang="zh-CN" sz="2700" b="1">
                <a:uFillTx/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2700" b="1">
              <a:ea typeface="PMingLiU-ExtB" panose="02020500000000000000" pitchFamily="18" charset="-120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700" b="1">
                <a:sym typeface="+mn-ea"/>
              </a:rPr>
              <a:t>其人</a:t>
            </a:r>
            <a:r>
              <a:rPr lang="zh-CN" altLang="en-US" sz="2700" b="1">
                <a:latin typeface="黑体" panose="02010609060101010101" pitchFamily="49" charset="-122"/>
                <a:sym typeface="+mn-ea"/>
              </a:rPr>
              <a:t>（     ）曰</a:t>
            </a:r>
            <a:r>
              <a:rPr lang="zh-CN" altLang="en-US" sz="2700" b="1">
                <a:sym typeface="微软雅黑" panose="020B0503020204020204" pitchFamily="34" charset="-122"/>
              </a:rPr>
              <a:t>:</a:t>
            </a:r>
            <a:r>
              <a:rPr lang="zh-CN" altLang="en-US" sz="2700" b="1">
                <a:ea typeface="PMingLiU-ExtB" panose="02020500000000000000" pitchFamily="18" charset="-120"/>
                <a:sym typeface="微软雅黑" panose="020B0503020204020204" pitchFamily="34" charset="-122"/>
              </a:rPr>
              <a:t>“奈地坏何？</a:t>
            </a:r>
            <a:r>
              <a:rPr lang="en-US" altLang="zh-CN" sz="2700" b="1">
                <a:uFillTx/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2700" b="1">
              <a:ea typeface="PMingLiU-ExtB" panose="02020500000000000000" pitchFamily="18" charset="-120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700" b="1">
                <a:sym typeface="+mn-ea"/>
              </a:rPr>
              <a:t>晓之者</a:t>
            </a:r>
            <a:r>
              <a:rPr lang="zh-CN" altLang="en-US" sz="2700" b="1">
                <a:latin typeface="黑体" panose="02010609060101010101" pitchFamily="49" charset="-122"/>
                <a:sym typeface="+mn-ea"/>
              </a:rPr>
              <a:t>（         ）曰</a:t>
            </a:r>
            <a:r>
              <a:rPr lang="zh-CN" altLang="en-US" sz="2700" b="1">
                <a:sym typeface="微软雅黑" panose="020B0503020204020204" pitchFamily="34" charset="-122"/>
              </a:rPr>
              <a:t>:</a:t>
            </a:r>
            <a:r>
              <a:rPr lang="zh-CN" altLang="en-US" sz="27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2700" b="1"/>
              <a:t>地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积块耳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充塞四虚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亡处亡块。若躇步跐蹈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终日在地上行止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奈何忧其坏？</a:t>
            </a:r>
            <a:r>
              <a:rPr lang="en-US" altLang="zh-CN" sz="2700" b="1">
                <a:uFillTx/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2700" b="1"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36725" y="1889760"/>
            <a:ext cx="894080" cy="478155"/>
          </a:xfrm>
          <a:prstGeom prst="rect">
            <a:avLst/>
          </a:prstGeom>
          <a:solidFill>
            <a:schemeClr val="bg1"/>
          </a:solidFill>
          <a:ln w="28575" cap="rnd" cmpd="thinThick">
            <a:noFill/>
            <a:prstDash val="lgDashDot"/>
          </a:ln>
        </p:spPr>
        <p:txBody>
          <a:bodyPr wrap="none">
            <a:spAutoFit/>
          </a:bodyPr>
          <a:p>
            <a:pPr fontAlgn="auto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耐心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80808" y="2828925"/>
            <a:ext cx="1605280" cy="478155"/>
          </a:xfrm>
          <a:prstGeom prst="rect">
            <a:avLst/>
          </a:prstGeom>
          <a:solidFill>
            <a:schemeClr val="bg1"/>
          </a:solidFill>
          <a:ln w="28575" cap="rnd" cmpd="thinThick">
            <a:noFill/>
            <a:prstDash val="lgDashDot"/>
          </a:ln>
        </p:spPr>
        <p:txBody>
          <a:bodyPr wrap="none">
            <a:spAutoFit/>
          </a:bodyPr>
          <a:p>
            <a:pPr fontAlgn="auto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忧心忡忡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36725" y="3307080"/>
            <a:ext cx="1249680" cy="478155"/>
          </a:xfrm>
          <a:prstGeom prst="rect">
            <a:avLst/>
          </a:prstGeom>
          <a:solidFill>
            <a:schemeClr val="bg1"/>
          </a:solidFill>
          <a:ln w="28575" cap="rnd" cmpd="thinThick">
            <a:noFill/>
            <a:prstDash val="lgDashDot"/>
          </a:ln>
        </p:spPr>
        <p:txBody>
          <a:bodyPr wrap="none">
            <a:spAutoFit/>
          </a:bodyPr>
          <a:p>
            <a:pPr fontAlgn="auto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自信地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80808" y="4310380"/>
            <a:ext cx="893762" cy="477838"/>
          </a:xfrm>
          <a:prstGeom prst="rect">
            <a:avLst/>
          </a:prstGeom>
          <a:solidFill>
            <a:schemeClr val="bg1"/>
          </a:solidFill>
          <a:ln w="28575" cap="rnd" cmpd="thinThick">
            <a:noFill/>
            <a:prstDash val="lgDashDot"/>
          </a:ln>
        </p:spPr>
        <p:txBody>
          <a:bodyPr wrap="none">
            <a:spAutoFit/>
          </a:bodyPr>
          <a:p>
            <a:pPr fontAlgn="auto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担心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36408" y="4788535"/>
            <a:ext cx="1605280" cy="478155"/>
          </a:xfrm>
          <a:prstGeom prst="rect">
            <a:avLst/>
          </a:prstGeom>
          <a:solidFill>
            <a:schemeClr val="bg1"/>
          </a:solidFill>
          <a:ln w="28575" cap="rnd" cmpd="thinThick">
            <a:noFill/>
            <a:prstDash val="lgDashDot"/>
          </a:ln>
        </p:spPr>
        <p:txBody>
          <a:bodyPr wrap="none">
            <a:spAutoFit/>
          </a:bodyPr>
          <a:p>
            <a:pPr fontAlgn="auto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胸有成竹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9940" name="Rectangle 3"/>
          <p:cNvSpPr>
            <a:spLocks noRot="1"/>
          </p:cNvSpPr>
          <p:nvPr/>
        </p:nvSpPr>
        <p:spPr>
          <a:xfrm>
            <a:off x="154940" y="1557020"/>
            <a:ext cx="8700770" cy="237871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活动二</a:t>
            </a:r>
            <a:r>
              <a:rPr lang="zh-CN" altLang="en-US" sz="2700" b="1"/>
              <a:t>：链接出处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探究寓言语境义。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700" b="1"/>
              <a:t>教师引导：中国古代寓言不像《伊索寓言》独立成篇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它往往出自某篇文章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是文章的组成部分。《穿井得一人》和《杞人忧天》都是文章的节选。《杞人忧天》节选自《列子·天瑞》。把寓言放回原文语境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可以帮助我们了解寓言在文中的寓意。</a:t>
            </a:r>
            <a:endParaRPr lang="zh-CN" altLang="en-US" sz="2700" b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9940" name="Rectangle 3"/>
          <p:cNvSpPr>
            <a:spLocks noRot="1"/>
          </p:cNvSpPr>
          <p:nvPr/>
        </p:nvSpPr>
        <p:spPr>
          <a:xfrm>
            <a:off x="221615" y="603250"/>
            <a:ext cx="8700770" cy="803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700" b="1"/>
              <a:t>出示《列子·天瑞》第十二章的后半节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学生小组合作通读这一部分的内容。</a:t>
            </a:r>
            <a:endParaRPr lang="zh-CN" altLang="en-US" sz="2700" b="1"/>
          </a:p>
        </p:txBody>
      </p:sp>
      <p:sp>
        <p:nvSpPr>
          <p:cNvPr id="2" name="Rectangle 3"/>
          <p:cNvSpPr>
            <a:spLocks noRot="1"/>
          </p:cNvSpPr>
          <p:nvPr/>
        </p:nvSpPr>
        <p:spPr>
          <a:xfrm>
            <a:off x="221615" y="1564005"/>
            <a:ext cx="8609965" cy="43021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600" b="1"/>
              <a:t>长庐子①闻而笑之曰</a:t>
            </a:r>
            <a:r>
              <a:rPr lang="zh-CN" altLang="en-US" sz="2600" b="1">
                <a:sym typeface="微软雅黑" panose="020B0503020204020204" pitchFamily="34" charset="-122"/>
              </a:rPr>
              <a:t>:</a:t>
            </a:r>
            <a:r>
              <a:rPr lang="zh-CN" altLang="en-US" sz="26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2600" b="1"/>
              <a:t>虹霓也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/>
              <a:t>云雾也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/>
              <a:t>风雨也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/>
              <a:t>四时也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/>
              <a:t>此积气之成乎天者也。山岳也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/>
              <a:t>河海也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/>
              <a:t>金石也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/>
              <a:t>火木也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/>
              <a:t>此积形之成乎地者也。知积气也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/>
              <a:t>知积块也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/>
              <a:t>奚谓不坏？夫天地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/>
              <a:t>空中之一细物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/>
              <a:t>有中之最巨者。难终难穷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/>
              <a:t>此固然矣；难测难识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/>
              <a:t>此固然矣。忧其坏者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/>
              <a:t>诚为大远；言其不坏者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/>
              <a:t>亦为未是。天地不得不坏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/>
              <a:t>则会归于坏。遇其坏时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/>
              <a:t>奚为不忧哉？</a:t>
            </a:r>
            <a:r>
              <a:rPr lang="en-US" altLang="zh-CN" sz="26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”</a:t>
            </a:r>
            <a:endParaRPr lang="zh-CN" altLang="en-US" sz="2700" b="1"/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600" b="1"/>
              <a:t>       子列子闻而笑曰</a:t>
            </a:r>
            <a:r>
              <a:rPr lang="zh-CN" altLang="en-US" sz="2600" b="1">
                <a:sym typeface="微软雅黑" panose="020B0503020204020204" pitchFamily="34" charset="-122"/>
              </a:rPr>
              <a:t>:</a:t>
            </a:r>
            <a:r>
              <a:rPr lang="zh-CN" altLang="en-US" sz="26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2600" b="1"/>
              <a:t>言天地坏者亦谬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/>
              <a:t>言天地不坏者亦谬。坏与不坏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/>
              <a:t>吾所不能知也。虽然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/>
              <a:t>彼一也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/>
              <a:t>此一也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/>
              <a:t>故生不知死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/>
              <a:t>死不知生；来不知去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/>
              <a:t>去不知来。坏与不坏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/>
              <a:t>吾何容心哉？</a:t>
            </a:r>
            <a:r>
              <a:rPr lang="en-US" altLang="zh-CN" sz="26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”</a:t>
            </a:r>
            <a:endParaRPr lang="zh-CN" altLang="en-US" sz="2600" b="1"/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600" b="1"/>
              <a:t>【注】①长庐子</a:t>
            </a:r>
            <a:r>
              <a:rPr lang="zh-CN" altLang="en-US" sz="2600" b="1">
                <a:sym typeface="微软雅黑" panose="020B0503020204020204" pitchFamily="34" charset="-122"/>
              </a:rPr>
              <a:t>:</a:t>
            </a:r>
            <a:r>
              <a:rPr lang="zh-CN" altLang="en-US" sz="2600" b="1"/>
              <a:t>又作</a:t>
            </a:r>
            <a:r>
              <a:rPr lang="zh-CN" altLang="en-US" sz="26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2600" b="1"/>
              <a:t>长卢子</a:t>
            </a:r>
            <a:r>
              <a:rPr lang="en-US" altLang="zh-CN" sz="26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/>
              <a:t>楚国人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/>
              <a:t>曾著书九篇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/>
              <a:t>属道家一流。②奚</a:t>
            </a:r>
            <a:r>
              <a:rPr lang="zh-CN" altLang="en-US" sz="2600" b="1">
                <a:sym typeface="微软雅黑" panose="020B0503020204020204" pitchFamily="34" charset="-122"/>
              </a:rPr>
              <a:t>:</a:t>
            </a:r>
            <a:r>
              <a:rPr lang="zh-CN" altLang="en-US" sz="2600" b="1"/>
              <a:t>何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/>
              <a:t>为什么。</a:t>
            </a:r>
            <a:endParaRPr lang="zh-CN" altLang="en-US" sz="2600" b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Rectangle 3"/>
          <p:cNvSpPr>
            <a:spLocks noRot="1"/>
          </p:cNvSpPr>
          <p:nvPr/>
        </p:nvSpPr>
        <p:spPr>
          <a:xfrm>
            <a:off x="72390" y="577215"/>
            <a:ext cx="8849360" cy="43021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sz="2600" b="1"/>
              <a:t>长庐子听说后笑着说</a:t>
            </a:r>
            <a:r>
              <a:rPr lang="zh-CN" altLang="en-US" sz="2600" b="1">
                <a:sym typeface="微软雅黑" panose="020B0503020204020204" pitchFamily="34" charset="-122"/>
              </a:rPr>
              <a:t>:</a:t>
            </a:r>
            <a:r>
              <a:rPr lang="zh-CN" altLang="en-US" sz="26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sz="2600" b="1"/>
              <a:t>虹霓呀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/>
              <a:t>云雾呀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/>
              <a:t>风雨呀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/>
              <a:t>四季呀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/>
              <a:t>这些是气在天上积聚而形成的。山岳呀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/>
              <a:t>河海呀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/>
              <a:t>金石呀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/>
              <a:t>火木呀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/>
              <a:t>这些是有形之物在地上积聚而形成的。知道它们是气的积聚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/>
              <a:t>是土块的积聚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/>
              <a:t>为什么说它不会毁坏呢？天地是宇宙中的一个小物体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/>
              <a:t>但却是有形之物中最巨大的东西。难以终结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/>
              <a:t>难以穷究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/>
              <a:t>这是必然的；难以观测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/>
              <a:t>难以认识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/>
              <a:t>也是必然的。担忧它会崩陷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/>
              <a:t>确实离正确的认识太远；说它不会崩陷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/>
              <a:t>也是不正确的。天地不可能不毁坏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/>
              <a:t>最终总会毁坏的。遇到它毁坏时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/>
              <a:t>怎么能不担忧呢？</a:t>
            </a:r>
            <a:r>
              <a:rPr lang="en-US" altLang="zh-CN" sz="26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”</a:t>
            </a:r>
            <a:r>
              <a:rPr sz="2600" b="1"/>
              <a:t>        </a:t>
            </a:r>
            <a:endParaRPr sz="2600" b="1"/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sz="2600" b="1"/>
              <a:t>        列子听到后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/>
              <a:t>笑着说</a:t>
            </a:r>
            <a:r>
              <a:rPr lang="zh-CN" altLang="en-US" sz="2600" b="1">
                <a:sym typeface="微软雅黑" panose="020B0503020204020204" pitchFamily="34" charset="-122"/>
              </a:rPr>
              <a:t>:</a:t>
            </a:r>
            <a:r>
              <a:rPr lang="zh-CN" altLang="en-US" sz="26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sz="2600" b="1"/>
              <a:t>说天地会毁坏的意见是荒谬的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/>
              <a:t>说天地不会毁坏的意见也是荒谬的。毁坏与不毁坏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/>
              <a:t>是我们不可能知道的事情。即使这样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/>
              <a:t>毁坏是一种可能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/>
              <a:t>不毁坏也是一种可能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/>
              <a:t>所以出生不知道死亡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/>
              <a:t>死亡不知道出生；来不知道去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/>
              <a:t>去不知道来。毁坏与不毁坏</a:t>
            </a:r>
            <a:r>
              <a:rPr lang="zh-CN" altLang="en-US" sz="2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600" b="1"/>
              <a:t>我为什么要放在心上呢？</a:t>
            </a:r>
            <a:r>
              <a:rPr lang="en-US" altLang="zh-CN" sz="26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”</a:t>
            </a:r>
            <a:endParaRPr sz="2600" b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9940" name="Rectangle 3"/>
          <p:cNvSpPr>
            <a:spLocks noRot="1"/>
          </p:cNvSpPr>
          <p:nvPr/>
        </p:nvSpPr>
        <p:spPr>
          <a:xfrm>
            <a:off x="278765" y="1150620"/>
            <a:ext cx="8344535" cy="111887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en-US" altLang="zh-CN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用自己的话说说文中</a:t>
            </a:r>
            <a:r>
              <a:rPr sz="2700" b="1">
                <a:sym typeface="+mn-ea"/>
              </a:rPr>
              <a:t>长庐子</a:t>
            </a:r>
            <a:r>
              <a:rPr lang="zh-CN" sz="2700" b="1">
                <a:sym typeface="+mn-ea"/>
              </a:rPr>
              <a:t>、列子对</a:t>
            </a:r>
            <a:r>
              <a:rPr lang="en-US" altLang="zh-CN" sz="27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2700" b="1">
                <a:sym typeface="+mn-ea"/>
              </a:rPr>
              <a:t>杞人忧天</a:t>
            </a:r>
            <a:r>
              <a:rPr lang="en-US" altLang="zh-CN" sz="27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2700" b="1"/>
              <a:t>的不同态度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思考</a:t>
            </a:r>
            <a:r>
              <a:rPr lang="en-US" altLang="zh-CN" sz="27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2700" b="1">
                <a:sym typeface="+mn-ea"/>
              </a:rPr>
              <a:t>杞人忧天</a:t>
            </a:r>
            <a:r>
              <a:rPr lang="en-US" altLang="zh-CN" sz="27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这个</a:t>
            </a:r>
            <a:r>
              <a:rPr lang="zh-CN" altLang="en-US" sz="2700" b="1"/>
              <a:t>寓言故事在文中的用意。</a:t>
            </a:r>
            <a:endParaRPr lang="zh-CN" altLang="en-US" sz="2700" b="1"/>
          </a:p>
        </p:txBody>
      </p:sp>
      <p:sp>
        <p:nvSpPr>
          <p:cNvPr id="2" name="Rectangle 3"/>
          <p:cNvSpPr>
            <a:spLocks noRot="1"/>
          </p:cNvSpPr>
          <p:nvPr/>
        </p:nvSpPr>
        <p:spPr>
          <a:xfrm>
            <a:off x="360045" y="2269490"/>
            <a:ext cx="8344535" cy="111887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700" b="1">
                <a:solidFill>
                  <a:srgbClr val="0000FF"/>
                </a:solidFill>
                <a:uFillTx/>
              </a:rPr>
              <a:t>长庐子认为天地万物都会毁灭</a:t>
            </a:r>
            <a:r>
              <a:rPr lang="zh-CN" altLang="en-US" sz="27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FF"/>
                </a:solidFill>
                <a:uFillTx/>
              </a:rPr>
              <a:t>但是只用在真的明确知道会毁灭时担忧就可以了。</a:t>
            </a:r>
            <a:endParaRPr lang="zh-CN" altLang="en-US" sz="2700" b="1">
              <a:solidFill>
                <a:srgbClr val="0000FF"/>
              </a:solidFill>
              <a:uFillTx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700" b="1"/>
              <a:t>        </a:t>
            </a:r>
            <a:r>
              <a:rPr lang="zh-CN" altLang="en-US" sz="2700" b="1">
                <a:solidFill>
                  <a:srgbClr val="0000FF"/>
                </a:solidFill>
              </a:rPr>
              <a:t>列子持不可知论</a:t>
            </a:r>
            <a:r>
              <a:rPr lang="zh-CN" altLang="en-US" sz="27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,认为</a:t>
            </a:r>
            <a:r>
              <a:rPr lang="zh-CN" altLang="en-US" sz="2700" b="1">
                <a:solidFill>
                  <a:srgbClr val="0000FF"/>
                </a:solidFill>
              </a:rPr>
              <a:t>未来有种种的可能性</a:t>
            </a:r>
            <a:r>
              <a:rPr lang="zh-CN" altLang="en-US" sz="27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FF"/>
                </a:solidFill>
              </a:rPr>
              <a:t>把握当前</a:t>
            </a:r>
            <a:r>
              <a:rPr lang="zh-CN" altLang="en-US" sz="27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FF"/>
                </a:solidFill>
              </a:rPr>
              <a:t>对未来不必放在心上。</a:t>
            </a:r>
            <a:endParaRPr lang="zh-CN" altLang="en-US" sz="2700" b="1">
              <a:solidFill>
                <a:srgbClr val="0000FF"/>
              </a:solidFill>
            </a:endParaRPr>
          </a:p>
        </p:txBody>
      </p:sp>
      <p:sp>
        <p:nvSpPr>
          <p:cNvPr id="36866" name="Text Box 4"/>
          <p:cNvSpPr txBox="1"/>
          <p:nvPr/>
        </p:nvSpPr>
        <p:spPr>
          <a:xfrm>
            <a:off x="360045" y="4509770"/>
            <a:ext cx="8074025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不要毫无根据、没有必要的忧虑（庸人自忧）。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9940" name="Rectangle 3"/>
          <p:cNvSpPr>
            <a:spLocks noRot="1"/>
          </p:cNvSpPr>
          <p:nvPr/>
        </p:nvSpPr>
        <p:spPr>
          <a:xfrm>
            <a:off x="221615" y="487045"/>
            <a:ext cx="8700770" cy="204660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活动三</a:t>
            </a:r>
            <a:r>
              <a:rPr lang="zh-CN" altLang="en-US" sz="2700" b="1"/>
              <a:t>：联系现实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寓意新解。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700" b="1"/>
              <a:t>列子是</a:t>
            </a:r>
            <a:r>
              <a:rPr lang="zh-CN" altLang="en-US" sz="2700" b="1">
                <a:solidFill>
                  <a:srgbClr val="FF0000"/>
                </a:solidFill>
              </a:rPr>
              <a:t>战国</a:t>
            </a:r>
            <a:r>
              <a:rPr lang="zh-CN" altLang="en-US" sz="2700" b="1"/>
              <a:t>前期</a:t>
            </a:r>
            <a:r>
              <a:rPr lang="zh-CN" altLang="en-US" sz="2700" b="1">
                <a:solidFill>
                  <a:srgbClr val="FF0000"/>
                </a:solidFill>
              </a:rPr>
              <a:t>道家</a:t>
            </a:r>
            <a:r>
              <a:rPr lang="zh-CN" altLang="en-US" sz="2700" b="1"/>
              <a:t>代表人物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他的思想和老庄的顺应自然的思想相近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链接之后我们发现原文就是借</a:t>
            </a:r>
            <a:r>
              <a:rPr lang="en-US" altLang="zh-CN" sz="27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2700" b="1">
                <a:sym typeface="+mn-ea"/>
              </a:rPr>
              <a:t>杞人忧天</a:t>
            </a:r>
            <a:r>
              <a:rPr lang="en-US" altLang="zh-CN" sz="27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2700" b="1"/>
              <a:t>这个故事来表达列子的思想。请大家联系生活实际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/>
              <a:t>谈谈你对</a:t>
            </a:r>
            <a:r>
              <a:rPr lang="en-US" altLang="zh-CN" sz="27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2700" b="1">
                <a:sym typeface="+mn-ea"/>
              </a:rPr>
              <a:t>杞人忧天</a:t>
            </a:r>
            <a:r>
              <a:rPr lang="en-US" altLang="zh-CN" sz="27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2700" b="1"/>
              <a:t>的看法。</a:t>
            </a:r>
            <a:endParaRPr lang="zh-CN" altLang="en-US" sz="2700" b="1"/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374015" y="2533333"/>
            <a:ext cx="8118475" cy="1814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indent="457200" eaLnBrk="0" hangingPunct="0">
              <a:lnSpc>
                <a:spcPct val="10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杞人担心</a:t>
            </a:r>
            <a:r>
              <a:rPr lang="en-US" altLang="zh-CN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天地崩坠</a:t>
            </a:r>
            <a:r>
              <a:rPr lang="en-US" altLang="zh-CN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一种积极发现生活中的问题并且勤于探究的良好表现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r>
              <a:rPr lang="en-US" altLang="zh-CN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忧天</a:t>
            </a:r>
            <a:r>
              <a:rPr lang="en-US" altLang="zh-CN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体现了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一种忧患意识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居安思危便可积极补救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防患于未然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。如环境问题应该引起我们的高度重视。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28707" name="文本框 1"/>
          <p:cNvSpPr txBox="1">
            <a:spLocks noChangeArrowheads="1"/>
          </p:cNvSpPr>
          <p:nvPr/>
        </p:nvSpPr>
        <p:spPr bwMode="auto">
          <a:xfrm>
            <a:off x="534988" y="4546918"/>
            <a:ext cx="8305800" cy="1447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杞人可笑主要是因为他缺乏起码的常识和经验。启示我们要努力学习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发奋读书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知识武装自己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不要闹出这样低级的笑话来。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8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8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32870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文本框 1"/>
          <p:cNvSpPr txBox="1">
            <a:spLocks noChangeArrowheads="1"/>
          </p:cNvSpPr>
          <p:nvPr/>
        </p:nvSpPr>
        <p:spPr bwMode="auto">
          <a:xfrm>
            <a:off x="373063" y="2735263"/>
            <a:ext cx="1208087" cy="952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杞人忧天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683" name="左大括号 3"/>
          <p:cNvSpPr/>
          <p:nvPr/>
        </p:nvSpPr>
        <p:spPr bwMode="auto">
          <a:xfrm>
            <a:off x="1365250" y="2120900"/>
            <a:ext cx="215900" cy="2193925"/>
          </a:xfrm>
          <a:prstGeom prst="leftBrace">
            <a:avLst>
              <a:gd name="adj1" fmla="val 104581"/>
              <a:gd name="adj2" fmla="val 50000"/>
            </a:avLst>
          </a:prstGeom>
          <a:noFill/>
          <a:ln w="28575">
            <a:solidFill>
              <a:srgbClr val="000000"/>
            </a:solidFill>
            <a:round/>
          </a:ln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684" name="文本框 2"/>
          <p:cNvSpPr txBox="1">
            <a:spLocks noChangeArrowheads="1"/>
          </p:cNvSpPr>
          <p:nvPr/>
        </p:nvSpPr>
        <p:spPr bwMode="auto">
          <a:xfrm>
            <a:off x="1581150" y="1905000"/>
            <a:ext cx="4329113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杞人： 忧天地崩坠</a:t>
            </a:r>
            <a:r>
              <a:rPr lang="zh-CN" altLang="en-US" b="1"/>
              <a:t>，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       身亡所寄，废寝食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685" name="文本框 4"/>
          <p:cNvSpPr txBox="1">
            <a:spLocks noChangeArrowheads="1"/>
          </p:cNvSpPr>
          <p:nvPr/>
        </p:nvSpPr>
        <p:spPr bwMode="auto">
          <a:xfrm>
            <a:off x="1644650" y="3116263"/>
            <a:ext cx="12001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晓之者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686" name="左大括号 5"/>
          <p:cNvSpPr/>
          <p:nvPr/>
        </p:nvSpPr>
        <p:spPr bwMode="auto">
          <a:xfrm>
            <a:off x="2717800" y="2955925"/>
            <a:ext cx="127000" cy="781050"/>
          </a:xfrm>
          <a:prstGeom prst="leftBrace">
            <a:avLst>
              <a:gd name="adj1" fmla="val 105034"/>
              <a:gd name="adj2" fmla="val 50000"/>
            </a:avLst>
          </a:prstGeom>
          <a:noFill/>
          <a:ln w="28575">
            <a:solidFill>
              <a:srgbClr val="000000"/>
            </a:solidFill>
            <a:round/>
          </a:ln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687" name="文本框 6"/>
          <p:cNvSpPr txBox="1">
            <a:spLocks noChangeArrowheads="1"/>
          </p:cNvSpPr>
          <p:nvPr/>
        </p:nvSpPr>
        <p:spPr bwMode="auto">
          <a:xfrm>
            <a:off x="2844800" y="2747963"/>
            <a:ext cx="3644900" cy="1198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天，积气耳，在天中行止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地，积块耳，在地上行止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688" name="文本框 7"/>
          <p:cNvSpPr txBox="1">
            <a:spLocks noChangeArrowheads="1"/>
          </p:cNvSpPr>
          <p:nvPr/>
        </p:nvSpPr>
        <p:spPr bwMode="auto">
          <a:xfrm>
            <a:off x="1670050" y="4222750"/>
            <a:ext cx="424021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杞人与晓之者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皆舍然大喜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689" name="左大括号 8"/>
          <p:cNvSpPr/>
          <p:nvPr/>
        </p:nvSpPr>
        <p:spPr bwMode="auto">
          <a:xfrm flipH="1">
            <a:off x="6378575" y="2908300"/>
            <a:ext cx="111125" cy="781050"/>
          </a:xfrm>
          <a:prstGeom prst="leftBrace">
            <a:avLst>
              <a:gd name="adj1" fmla="val 104973"/>
              <a:gd name="adj2" fmla="val 50000"/>
            </a:avLst>
          </a:prstGeom>
          <a:noFill/>
          <a:ln w="28575">
            <a:solidFill>
              <a:srgbClr val="000000"/>
            </a:solidFill>
            <a:round/>
          </a:ln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690" name="左大括号 9"/>
          <p:cNvSpPr/>
          <p:nvPr/>
        </p:nvSpPr>
        <p:spPr bwMode="auto">
          <a:xfrm flipH="1">
            <a:off x="5167313" y="2006600"/>
            <a:ext cx="114300" cy="679450"/>
          </a:xfrm>
          <a:prstGeom prst="leftBrace">
            <a:avLst>
              <a:gd name="adj1" fmla="val 105074"/>
              <a:gd name="adj2" fmla="val 50000"/>
            </a:avLst>
          </a:prstGeom>
          <a:noFill/>
          <a:ln w="28575">
            <a:solidFill>
              <a:srgbClr val="000000"/>
            </a:solidFill>
            <a:round/>
          </a:ln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691" name="文本框 10"/>
          <p:cNvSpPr txBox="1">
            <a:spLocks noChangeArrowheads="1"/>
          </p:cNvSpPr>
          <p:nvPr/>
        </p:nvSpPr>
        <p:spPr bwMode="auto">
          <a:xfrm>
            <a:off x="5281613" y="2146300"/>
            <a:ext cx="200025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毫无根据的担忧</a:t>
            </a:r>
            <a:endParaRPr lang="zh-CN" altLang="en-US" sz="2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692" name="文本框 11"/>
          <p:cNvSpPr txBox="1">
            <a:spLocks noChangeArrowheads="1"/>
          </p:cNvSpPr>
          <p:nvPr/>
        </p:nvSpPr>
        <p:spPr bwMode="auto">
          <a:xfrm>
            <a:off x="6489700" y="3030538"/>
            <a:ext cx="762000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不会崩坠</a:t>
            </a:r>
            <a:endParaRPr lang="zh-CN" altLang="en-US" sz="2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693" name="左大括号 12"/>
          <p:cNvSpPr/>
          <p:nvPr/>
        </p:nvSpPr>
        <p:spPr bwMode="auto">
          <a:xfrm flipH="1">
            <a:off x="7150100" y="2146300"/>
            <a:ext cx="242888" cy="2193925"/>
          </a:xfrm>
          <a:prstGeom prst="leftBrace">
            <a:avLst>
              <a:gd name="adj1" fmla="val 104252"/>
              <a:gd name="adj2" fmla="val 50000"/>
            </a:avLst>
          </a:prstGeom>
          <a:noFill/>
          <a:ln w="28575">
            <a:solidFill>
              <a:srgbClr val="000000"/>
            </a:solidFill>
            <a:round/>
          </a:ln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694" name="文本框 14"/>
          <p:cNvSpPr txBox="1">
            <a:spLocks noChangeArrowheads="1"/>
          </p:cNvSpPr>
          <p:nvPr/>
        </p:nvSpPr>
        <p:spPr bwMode="auto">
          <a:xfrm>
            <a:off x="7486015" y="2447925"/>
            <a:ext cx="613410" cy="1539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庸人自</a:t>
            </a:r>
            <a:r>
              <a: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忧</a:t>
            </a:r>
            <a:endParaRPr 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695" name="文本框 99"/>
          <p:cNvSpPr txBox="1">
            <a:spLocks noChangeArrowheads="1"/>
          </p:cNvSpPr>
          <p:nvPr/>
        </p:nvSpPr>
        <p:spPr bwMode="auto">
          <a:xfrm>
            <a:off x="2844800" y="4682808"/>
            <a:ext cx="456406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</a:rPr>
              <a:t>由</a:t>
            </a:r>
            <a:r>
              <a:rPr lang="zh-CN" altLang="en-US" b="1">
                <a:solidFill>
                  <a:srgbClr val="FF0000"/>
                </a:solidFill>
                <a:latin typeface="Arial Narrow" panose="020B0606020202030204" pitchFamily="34" charset="0"/>
                <a:ea typeface="SimSun-ExtB" panose="02010609060101010101" pitchFamily="49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</a:rPr>
              <a:t>忧</a:t>
            </a:r>
            <a:r>
              <a:rPr lang="zh-CN" altLang="en-US" b="1">
                <a:solidFill>
                  <a:srgbClr val="FF0000"/>
                </a:solidFill>
                <a:ea typeface="SimSun-ExtB" panose="02010609060101010101" pitchFamily="49" charset="-122"/>
              </a:rPr>
              <a:t>”</a:t>
            </a:r>
            <a:r>
              <a:rPr lang="zh-CN" altLang="en-US" b="1">
                <a:solidFill>
                  <a:srgbClr val="FF0000"/>
                </a:solidFill>
              </a:rPr>
              <a:t>到</a:t>
            </a:r>
            <a:r>
              <a:rPr lang="zh-CN" altLang="en-US" b="1">
                <a:solidFill>
                  <a:srgbClr val="FF0000"/>
                </a:solidFill>
                <a:ea typeface="SimSun-ExtB" panose="02010609060101010101" pitchFamily="49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</a:rPr>
              <a:t>喜</a:t>
            </a:r>
            <a:r>
              <a:rPr lang="zh-CN" altLang="en-US" b="1">
                <a:solidFill>
                  <a:srgbClr val="FF0000"/>
                </a:solidFill>
                <a:ea typeface="SimSun-ExtB" panose="02010609060101010101" pitchFamily="49" charset="-122"/>
              </a:rPr>
              <a:t>”</a:t>
            </a:r>
            <a:r>
              <a:rPr lang="zh-CN" altLang="en-US" b="1">
                <a:solidFill>
                  <a:srgbClr val="FF0000"/>
                </a:solidFill>
              </a:rPr>
              <a:t>的心理变化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54273" name="Rectangle 2"/>
          <p:cNvSpPr>
            <a:spLocks noGrp="1"/>
          </p:cNvSpPr>
          <p:nvPr/>
        </p:nvSpPr>
        <p:spPr>
          <a:xfrm>
            <a:off x="139065" y="729933"/>
            <a:ext cx="1908175" cy="7651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3200" b="1" dirty="0">
                <a:latin typeface="Calibri" panose="020F0502020204030204" charset="0"/>
                <a:ea typeface="黑体" panose="02010609060101010101" pitchFamily="49" charset="-122"/>
              </a:rPr>
              <a:t>板书设计</a:t>
            </a:r>
            <a:endParaRPr lang="zh-CN" altLang="en-US" sz="3200" b="1" dirty="0">
              <a:latin typeface="Calibri" panose="020F050202020403020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4035" name="AutoShape 2"/>
          <p:cNvSpPr/>
          <p:nvPr/>
        </p:nvSpPr>
        <p:spPr>
          <a:xfrm>
            <a:off x="246380" y="1063625"/>
            <a:ext cx="6254750" cy="69215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/>
          <a:p>
            <a:pPr>
              <a:defRPr/>
            </a:pPr>
            <a:r>
              <a:rPr lang="zh-CN" altLang="en-US" sz="3200" dirty="0">
                <a:latin typeface="Calibri" panose="020F0502020204030204" charset="0"/>
                <a:ea typeface="黑体" panose="02010609060101010101" pitchFamily="49" charset="-122"/>
              </a:rPr>
              <a:t>三、课堂小结</a:t>
            </a:r>
            <a:endParaRPr lang="zh-CN" altLang="en-US" sz="3200" dirty="0">
              <a:latin typeface="Calibri" panose="020F0502020204030204" charset="0"/>
              <a:ea typeface="黑体" panose="02010609060101010101" pitchFamily="49" charset="-122"/>
            </a:endParaRPr>
          </a:p>
        </p:txBody>
      </p:sp>
      <p:sp>
        <p:nvSpPr>
          <p:cNvPr id="39940" name="Rectangle 3"/>
          <p:cNvSpPr>
            <a:spLocks noRot="1"/>
          </p:cNvSpPr>
          <p:nvPr/>
        </p:nvSpPr>
        <p:spPr>
          <a:xfrm>
            <a:off x="316865" y="1755775"/>
            <a:ext cx="8510270" cy="252857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en-US" altLang="zh-CN" sz="27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中国古代寓言是传递我们古人思想、智慧的重要方式。阅读古代寓言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我们可以将寓言故事放回到古人的语境当中去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这样我们才能更清晰地知道这个寓言的创作初衷。我们也要在寓言与现实之间建立联结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发掘出寓言的另外一些意义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达成寓言的个性化解读。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AutoShape 2"/>
          <p:cNvSpPr/>
          <p:nvPr/>
        </p:nvSpPr>
        <p:spPr>
          <a:xfrm>
            <a:off x="296545" y="1138555"/>
            <a:ext cx="6254750" cy="69215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/>
          <a:p>
            <a:pPr>
              <a:defRPr/>
            </a:pPr>
            <a:r>
              <a:rPr lang="zh-CN" altLang="en-US" sz="3200" dirty="0">
                <a:latin typeface="Calibri" panose="020F0502020204030204" charset="0"/>
                <a:ea typeface="黑体" panose="02010609060101010101" pitchFamily="49" charset="-122"/>
              </a:rPr>
              <a:t>二、分析故事情节</a:t>
            </a:r>
            <a:r>
              <a:rPr lang="en-US" altLang="zh-CN" sz="3200" b="1">
                <a:latin typeface="Arial" panose="020B0604020202020204" pitchFamily="34" charset="0"/>
                <a:ea typeface="+mn-ea"/>
                <a:sym typeface="+mn-ea"/>
              </a:rPr>
              <a:t>,</a:t>
            </a:r>
            <a:r>
              <a:rPr lang="zh-CN" altLang="en-US" sz="3200" dirty="0">
                <a:latin typeface="Calibri" panose="020F0502020204030204" charset="0"/>
                <a:ea typeface="黑体" panose="02010609060101010101" pitchFamily="49" charset="-122"/>
              </a:rPr>
              <a:t>理解</a:t>
            </a:r>
            <a:r>
              <a:rPr lang="zh-CN" altLang="en-US" sz="3200" dirty="0">
                <a:latin typeface="Calibri" panose="020F0502020204030204" charset="0"/>
                <a:ea typeface="黑体" panose="02010609060101010101" pitchFamily="49" charset="-122"/>
              </a:rPr>
              <a:t>寓言寓意</a:t>
            </a:r>
            <a:endParaRPr lang="zh-CN" altLang="en-US" sz="3200" dirty="0">
              <a:latin typeface="Calibri" panose="020F0502020204030204" charset="0"/>
              <a:ea typeface="黑体" panose="02010609060101010101" pitchFamily="49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/>
        </p:nvSpPr>
        <p:spPr>
          <a:xfrm>
            <a:off x="354330" y="1781175"/>
            <a:ext cx="8440420" cy="27463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《伊索寓言》具有高超的语言技巧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在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形象生动、短小精悍的故事中蕴含着深刻的道理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往往在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最后用一句精练的话点明寓意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。《伊索寓言》的译者白山先生曾在书的序言中说</a:t>
            </a:r>
            <a:r>
              <a:rPr lang="zh-CN" altLang="en-US" sz="2800" b="1">
                <a:sym typeface="微软雅黑" panose="020B0503020204020204" pitchFamily="34" charset="-122"/>
              </a:rPr>
              <a:t>:</a:t>
            </a:r>
            <a:r>
              <a:rPr lang="zh-CN" altLang="en-US" sz="28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有些寓言后面的‘教训’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现在看起来则显得牵强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我们在阅读时不妨只从寓言故事出发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而不必用这些教训来理解故事。”</a:t>
            </a:r>
            <a:endParaRPr kumimoji="0" lang="zh-CN" altLang="en-US" sz="3200" b="1" i="0" u="none" strike="noStrike" kern="1200" cap="none" spc="0" normalizeH="0" baseline="0" noProof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3200" b="1" i="0" u="none" strike="noStrike" kern="1200" cap="none" spc="0" normalizeH="0" baseline="0" noProof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内容占位符 2"/>
          <p:cNvSpPr>
            <a:spLocks noGrp="1"/>
          </p:cNvSpPr>
          <p:nvPr/>
        </p:nvSpPr>
        <p:spPr>
          <a:xfrm>
            <a:off x="219710" y="768985"/>
            <a:ext cx="8688705" cy="259651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8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自读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《赫耳墨斯和雕像者》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整体感知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</a:t>
            </a:r>
            <a:endParaRPr kumimoji="0" lang="zh-CN" altLang="en-US" sz="2800" b="1" i="0" u="none" strike="noStrike" kern="1200" cap="none" spc="0" normalizeH="0" baseline="0" noProof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自读提示：</a:t>
            </a:r>
            <a:endParaRPr kumimoji="0" lang="zh-CN" altLang="en-US" sz="2800" b="1" i="0" u="none" strike="noStrike" kern="1200" cap="none" spc="0" normalizeH="0" baseline="0" noProof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（</a:t>
            </a:r>
            <a:r>
              <a:rPr kumimoji="0" lang="en-US" altLang="zh-CN" sz="28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1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）用方框标注出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故事人物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用横线标注出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关键词语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。阅读时别忽略了课下注释的信息。</a:t>
            </a:r>
            <a:endParaRPr kumimoji="0" lang="zh-CN" altLang="en-US" sz="2800" b="1" i="0" u="none" strike="noStrike" kern="1200" cap="none" spc="0" normalizeH="0" baseline="0" noProof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（</a:t>
            </a:r>
            <a:r>
              <a:rPr kumimoji="0" lang="en-US" altLang="zh-CN" sz="28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2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）</a:t>
            </a:r>
            <a:r>
              <a:rPr kumimoji="0" lang="zh-CN" altLang="en-US" sz="2800" b="1" i="0" u="none" strike="noStrike" cap="none" spc="0" normalizeH="0" baseline="0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根据下列问题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cap="none" spc="0" normalizeH="0" baseline="0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尝试用自问自答的方式完成故事情节的梳理。</a:t>
            </a:r>
            <a:endParaRPr kumimoji="0" lang="zh-CN" altLang="en-US" sz="3200" b="1" i="0" u="none" strike="noStrike" kern="1200" cap="none" spc="0" normalizeH="0" baseline="0" noProof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90550" y="3540125"/>
            <a:ext cx="60744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①故事主干：谁；干什么。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90550" y="4206240"/>
            <a:ext cx="764095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②主要情节：为什么问；怎么问；结果如何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2800" b="1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内容占位符 2"/>
          <p:cNvSpPr>
            <a:spLocks noGrp="1"/>
          </p:cNvSpPr>
          <p:nvPr/>
        </p:nvSpPr>
        <p:spPr>
          <a:xfrm>
            <a:off x="132080" y="308610"/>
            <a:ext cx="9011920" cy="219011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7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</a:t>
            </a:r>
            <a:r>
              <a:rPr kumimoji="0" lang="zh-CN" altLang="en-US" sz="27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品味细节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7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理解寓意（导学二）。</a:t>
            </a:r>
            <a:endParaRPr kumimoji="0" lang="zh-CN" altLang="en-US" sz="2700" b="1" i="0" u="none" strike="noStrike" kern="1200" cap="none" spc="0" normalizeH="0" baseline="0" noProof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7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《赫耳墨斯和雕像者》采用</a:t>
            </a:r>
            <a:r>
              <a:rPr kumimoji="0" lang="zh-CN" altLang="en-US" sz="2700" b="1" i="0" u="none" strike="noStrike" kern="1200" cap="none" spc="0" normalizeH="0" baseline="0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对话描写</a:t>
            </a:r>
            <a:r>
              <a:rPr kumimoji="0" lang="zh-CN" altLang="en-US" sz="27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展示故事情节。故事情节主要由赫耳墨斯和雕像者之间的</a:t>
            </a:r>
            <a:r>
              <a:rPr kumimoji="0" lang="zh-CN" altLang="en-US" sz="2700" b="1" i="0" u="none" strike="noStrike" kern="1200" cap="none" spc="0" normalizeH="0" baseline="0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三问三答</a:t>
            </a:r>
            <a:r>
              <a:rPr kumimoji="0" lang="zh-CN" altLang="en-US" sz="27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构成。</a:t>
            </a:r>
            <a:endParaRPr kumimoji="0" lang="zh-CN" altLang="en-US" sz="2700" b="1" i="0" u="none" strike="noStrike" kern="1200" cap="none" spc="0" normalizeH="0" baseline="0" noProof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7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小组合作：描摩赫耳墨斯的“三问”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27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补写对话中赫耳墨斯</a:t>
            </a:r>
            <a:endParaRPr kumimoji="0" lang="zh-CN" altLang="en-US" sz="2700" b="1" i="0" u="none" strike="noStrike" kern="1200" cap="none" spc="0" normalizeH="0" baseline="0" noProof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7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的心理活动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,体会人物的性格,并</a:t>
            </a:r>
            <a:r>
              <a:rPr kumimoji="0" lang="zh-CN" altLang="en-US" sz="27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尝试读出人物的心理变化。</a:t>
            </a:r>
            <a:endParaRPr kumimoji="0" lang="zh-CN" altLang="en-US" sz="2700" b="1" i="0" u="none" strike="noStrike" kern="1200" cap="none" spc="0" normalizeH="0" baseline="0" noProof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284675" name="矩形 96258"/>
          <p:cNvSpPr>
            <a:spLocks noChangeArrowheads="1"/>
          </p:cNvSpPr>
          <p:nvPr/>
        </p:nvSpPr>
        <p:spPr bwMode="auto">
          <a:xfrm>
            <a:off x="198120" y="2448560"/>
            <a:ext cx="8629650" cy="3830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eaLnBrk="1" latinLnBrk="0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700" b="1">
                <a:latin typeface="黑体" panose="02010609060101010101" pitchFamily="49" charset="-122"/>
              </a:rPr>
              <a:t>（一问）他看见宙斯的雕像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,（</a:t>
            </a:r>
            <a:r>
              <a:rPr lang="zh-CN" altLang="en-US" sz="2700" b="1">
                <a:latin typeface="黑体" panose="02010609060101010101" pitchFamily="49" charset="-122"/>
              </a:rPr>
              <a:t>① ）问道</a:t>
            </a:r>
            <a:r>
              <a:rPr lang="zh-CN" altLang="en-US" sz="2700" b="1">
                <a:sym typeface="微软雅黑" panose="020B0503020204020204" pitchFamily="34" charset="-122"/>
              </a:rPr>
              <a:t>:</a:t>
            </a:r>
            <a:r>
              <a:rPr lang="zh-CN" altLang="en-US" sz="27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2700" b="1">
                <a:latin typeface="黑体" panose="02010609060101010101" pitchFamily="49" charset="-122"/>
              </a:rPr>
              <a:t>值多少钱？</a:t>
            </a:r>
            <a:r>
              <a:rPr lang="en-US" altLang="zh-CN" sz="2700" b="1">
                <a:solidFill>
                  <a:schemeClr val="tx1"/>
                </a:solidFill>
                <a:uFillTx/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”     </a:t>
            </a:r>
            <a:r>
              <a:rPr lang="zh-CN" altLang="en-US" sz="2700" b="1">
                <a:latin typeface="黑体" panose="02010609060101010101" pitchFamily="49" charset="-122"/>
              </a:rPr>
              <a:t>雕像者说</a:t>
            </a:r>
            <a:r>
              <a:rPr lang="zh-CN" altLang="en-US" sz="2700" b="1">
                <a:sym typeface="微软雅黑" panose="020B0503020204020204" pitchFamily="34" charset="-122"/>
              </a:rPr>
              <a:t>:</a:t>
            </a:r>
            <a:r>
              <a:rPr lang="zh-CN" altLang="en-US" sz="27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2700" b="1">
                <a:latin typeface="黑体" panose="02010609060101010101" pitchFamily="49" charset="-122"/>
              </a:rPr>
              <a:t>一个银元。</a:t>
            </a:r>
            <a:r>
              <a:rPr lang="en-US" altLang="zh-CN" sz="2700" b="1">
                <a:uFillTx/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2700" b="1">
              <a:uFillTx/>
              <a:latin typeface="Arial" panose="020B0604020202020204" pitchFamily="34" charset="0"/>
              <a:ea typeface="PMingLiU-ExtB" panose="02020500000000000000" pitchFamily="18" charset="-120"/>
              <a:sym typeface="微软雅黑" panose="020B0503020204020204" pitchFamily="34" charset="-122"/>
            </a:endParaRPr>
          </a:p>
          <a:p>
            <a:pPr eaLnBrk="1" latinLnBrk="0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700" b="1">
                <a:sym typeface="微软雅黑" panose="020B0503020204020204" pitchFamily="34" charset="-122"/>
              </a:rPr>
              <a:t>（二问）</a:t>
            </a:r>
            <a:r>
              <a:rPr lang="zh-CN" altLang="en-US" sz="2700" b="1">
                <a:latin typeface="黑体" panose="02010609060101010101" pitchFamily="49" charset="-122"/>
              </a:rPr>
              <a:t>赫耳墨斯又笑着（② ）问道</a:t>
            </a:r>
            <a:r>
              <a:rPr lang="zh-CN" altLang="en-US" sz="2700" b="1">
                <a:sym typeface="微软雅黑" panose="020B0503020204020204" pitchFamily="34" charset="-122"/>
              </a:rPr>
              <a:t>:</a:t>
            </a:r>
            <a:r>
              <a:rPr lang="zh-CN" altLang="en-US" sz="27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2700" b="1">
                <a:latin typeface="黑体" panose="02010609060101010101" pitchFamily="49" charset="-122"/>
              </a:rPr>
              <a:t>赫拉的雕像值多少钱？</a:t>
            </a:r>
            <a:r>
              <a:rPr lang="en-US" altLang="zh-CN" sz="2700" b="1">
                <a:uFillTx/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sz="2700" b="1">
                <a:latin typeface="黑体" panose="02010609060101010101" pitchFamily="49" charset="-122"/>
              </a:rPr>
              <a:t>雕像者说</a:t>
            </a:r>
            <a:r>
              <a:rPr lang="zh-CN" altLang="en-US" sz="2700" b="1">
                <a:sym typeface="微软雅黑" panose="020B0503020204020204" pitchFamily="34" charset="-122"/>
              </a:rPr>
              <a:t>:</a:t>
            </a:r>
            <a:r>
              <a:rPr lang="zh-CN" altLang="en-US" sz="27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2700" b="1">
                <a:latin typeface="黑体" panose="02010609060101010101" pitchFamily="49" charset="-122"/>
              </a:rPr>
              <a:t>还要贵一点。</a:t>
            </a:r>
            <a:r>
              <a:rPr lang="en-US" altLang="zh-CN" sz="2700" b="1">
                <a:uFillTx/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2700" b="1">
              <a:uFillTx/>
              <a:latin typeface="Arial" panose="020B0604020202020204" pitchFamily="34" charset="0"/>
              <a:ea typeface="PMingLiU-ExtB" panose="02020500000000000000" pitchFamily="18" charset="-120"/>
              <a:sym typeface="微软雅黑" panose="020B0503020204020204" pitchFamily="34" charset="-122"/>
            </a:endParaRPr>
          </a:p>
          <a:p>
            <a:pPr eaLnBrk="1" latinLnBrk="0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700" b="1">
                <a:sym typeface="微软雅黑" panose="020B0503020204020204" pitchFamily="34" charset="-122"/>
              </a:rPr>
              <a:t>（三问）</a:t>
            </a:r>
            <a:r>
              <a:rPr lang="zh-CN" altLang="en-US" sz="2700" b="1">
                <a:latin typeface="黑体" panose="02010609060101010101" pitchFamily="49" charset="-122"/>
              </a:rPr>
              <a:t>后来</a:t>
            </a:r>
            <a:r>
              <a:rPr lang="zh-CN" altLang="zh-CN" sz="2700" b="1"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黑体" panose="02010609060101010101" pitchFamily="49" charset="-122"/>
              </a:rPr>
              <a:t>赫耳墨斯</a:t>
            </a:r>
            <a:r>
              <a:rPr lang="en-US" altLang="zh-CN" sz="2700" b="1"/>
              <a:t>看见自己的雕像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700" b="1"/>
              <a:t>心想他身为神使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700" b="1"/>
              <a:t>又是商人的庇护神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700" b="1"/>
              <a:t>人们对他会更尊重些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黑体" panose="02010609060101010101" pitchFamily="49" charset="-122"/>
              </a:rPr>
              <a:t>于是问道</a:t>
            </a:r>
            <a:r>
              <a:rPr lang="zh-CN" altLang="en-US" sz="2700" b="1">
                <a:sym typeface="微软雅黑" panose="020B0503020204020204" pitchFamily="34" charset="-122"/>
              </a:rPr>
              <a:t>:</a:t>
            </a:r>
            <a:r>
              <a:rPr lang="zh-CN" altLang="en-US" sz="27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2700" b="1">
                <a:latin typeface="黑体" panose="02010609060101010101" pitchFamily="49" charset="-122"/>
              </a:rPr>
              <a:t>这个值多少钱？</a:t>
            </a:r>
            <a:r>
              <a:rPr lang="en-US" altLang="zh-CN" sz="2700" b="1">
                <a:uFillTx/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en-US" altLang="zh-CN" sz="2700" b="1">
                <a:ea typeface="PMingLiU-ExtB" panose="02020500000000000000" pitchFamily="18" charset="-120"/>
                <a:sym typeface="微软雅黑" panose="020B0503020204020204" pitchFamily="34" charset="-122"/>
              </a:rPr>
              <a:t>雕像者回答说</a:t>
            </a:r>
            <a:r>
              <a:rPr lang="zh-CN" altLang="en-US" sz="2700" b="1">
                <a:sym typeface="微软雅黑" panose="020B0503020204020204" pitchFamily="34" charset="-122"/>
              </a:rPr>
              <a:t>:</a:t>
            </a:r>
            <a:r>
              <a:rPr lang="zh-CN" altLang="en-US" sz="27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en-US" altLang="zh-CN" sz="2700" b="1">
                <a:ea typeface="PMingLiU-ExtB" panose="02020500000000000000" pitchFamily="18" charset="-120"/>
                <a:sym typeface="微软雅黑" panose="020B0503020204020204" pitchFamily="34" charset="-122"/>
              </a:rPr>
              <a:t>假如你买了那两个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700" b="1">
                <a:ea typeface="PMingLiU-ExtB" panose="02020500000000000000" pitchFamily="18" charset="-120"/>
                <a:sym typeface="微软雅黑" panose="020B0503020204020204" pitchFamily="34" charset="-122"/>
              </a:rPr>
              <a:t>这个算添头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700" b="1">
                <a:ea typeface="PMingLiU-ExtB" panose="02020500000000000000" pitchFamily="18" charset="-120"/>
                <a:sym typeface="微软雅黑" panose="020B0503020204020204" pitchFamily="34" charset="-122"/>
              </a:rPr>
              <a:t>白送。</a:t>
            </a:r>
            <a:r>
              <a:rPr lang="en-US" altLang="zh-CN" sz="2700" b="1">
                <a:uFillTx/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sz="2700" b="1">
                <a:sym typeface="微软雅黑" panose="020B0503020204020204" pitchFamily="34" charset="-122"/>
              </a:rPr>
              <a:t>（</a:t>
            </a:r>
            <a:r>
              <a:rPr lang="zh-CN" altLang="en-US" sz="2700" b="1">
                <a:latin typeface="黑体" panose="02010609060101010101" pitchFamily="49" charset="-122"/>
                <a:sym typeface="+mn-ea"/>
              </a:rPr>
              <a:t>③</a:t>
            </a:r>
            <a:r>
              <a:rPr lang="zh-CN" altLang="en-US" sz="2700" b="1">
                <a:sym typeface="微软雅黑" panose="020B0503020204020204" pitchFamily="34" charset="-122"/>
              </a:rPr>
              <a:t>                                                ）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赫耳墨斯是一个</a:t>
            </a:r>
            <a:r>
              <a:rPr lang="zh-CN" altLang="en-US" sz="2700" b="1">
                <a:sym typeface="微软雅黑" panose="020B0503020204020204" pitchFamily="34" charset="-122"/>
              </a:rPr>
              <a:t>④</a:t>
            </a:r>
            <a:r>
              <a:rPr lang="zh-CN" altLang="en-US" sz="2700" b="1" u="sng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                                            </a:t>
            </a:r>
            <a:r>
              <a:rPr lang="zh-CN" altLang="en-US" sz="27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的人。</a:t>
            </a:r>
            <a:endParaRPr lang="zh-CN" altLang="en-US" sz="2700" b="1"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4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4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4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4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4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4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27025" y="804228"/>
            <a:ext cx="8113395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700" b="1">
                <a:latin typeface="黑体" panose="02010609060101010101" pitchFamily="49" charset="-122"/>
                <a:sym typeface="+mn-ea"/>
              </a:rPr>
              <a:t>①</a:t>
            </a:r>
            <a:r>
              <a:rPr lang="zh-CN" altLang="en-US" sz="2700" b="1">
                <a:solidFill>
                  <a:srgbClr val="0000FF"/>
                </a:solidFill>
                <a:latin typeface="黑体" panose="02010609060101010101" pitchFamily="49" charset="-122"/>
                <a:sym typeface="+mn-ea"/>
              </a:rPr>
              <a:t>人们对我有多尊重呢？我还是先问问宙斯的价格。</a:t>
            </a:r>
            <a:endParaRPr lang="zh-CN" altLang="en-US" sz="2700" b="1">
              <a:solidFill>
                <a:srgbClr val="0000FF"/>
              </a:solidFill>
              <a:latin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27025" y="1660525"/>
            <a:ext cx="8248015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700" b="1">
                <a:latin typeface="黑体" panose="02010609060101010101" pitchFamily="49" charset="-122"/>
                <a:sym typeface="+mn-ea"/>
              </a:rPr>
              <a:t>②</a:t>
            </a:r>
            <a:r>
              <a:rPr lang="zh-CN" altLang="en-US" sz="2700" b="1">
                <a:solidFill>
                  <a:srgbClr val="0000FF"/>
                </a:solidFill>
                <a:latin typeface="黑体" panose="02010609060101010101" pitchFamily="49" charset="-122"/>
                <a:sym typeface="+mn-ea"/>
              </a:rPr>
              <a:t>宙斯看来也不过如此</a:t>
            </a:r>
            <a:r>
              <a:rPr lang="zh-CN" altLang="en-US" sz="27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FF"/>
                </a:solidFill>
                <a:latin typeface="黑体" panose="02010609060101010101" pitchFamily="49" charset="-122"/>
                <a:sym typeface="+mn-ea"/>
              </a:rPr>
              <a:t>我在人间得到的尊重一定高于他</a:t>
            </a:r>
            <a:r>
              <a:rPr lang="zh-CN" altLang="en-US" sz="27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FF"/>
                </a:solidFill>
                <a:latin typeface="黑体" panose="02010609060101010101" pitchFamily="49" charset="-122"/>
                <a:sym typeface="+mn-ea"/>
              </a:rPr>
              <a:t>再问问赫拉的雕像。</a:t>
            </a:r>
            <a:endParaRPr lang="zh-CN" altLang="en-US" sz="2700" b="1">
              <a:solidFill>
                <a:srgbClr val="0000FF"/>
              </a:solidFill>
              <a:latin typeface="黑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27025" y="2793365"/>
            <a:ext cx="831723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700" b="1">
                <a:sym typeface="微软雅黑" panose="020B0503020204020204" pitchFamily="34" charset="-122"/>
              </a:rPr>
              <a:t>③</a:t>
            </a:r>
            <a:r>
              <a:rPr lang="zh-CN" altLang="en-US" sz="2700" b="1">
                <a:solidFill>
                  <a:srgbClr val="0000FF"/>
                </a:solidFill>
                <a:sym typeface="微软雅黑" panose="020B0503020204020204" pitchFamily="34" charset="-122"/>
              </a:rPr>
              <a:t>什么？！添头！我是商人的庇护神啊</a:t>
            </a:r>
            <a:r>
              <a:rPr lang="zh-CN" altLang="en-US" sz="27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FF"/>
                </a:solidFill>
                <a:sym typeface="微软雅黑" panose="020B0503020204020204" pitchFamily="34" charset="-122"/>
              </a:rPr>
              <a:t>为什么会这样？ 真是自讨没趣啊！</a:t>
            </a:r>
            <a:endParaRPr lang="zh-CN" altLang="en-US" sz="2700" b="1">
              <a:solidFill>
                <a:srgbClr val="0000FF"/>
              </a:solidFill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27025" y="3972560"/>
            <a:ext cx="7910830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700" b="1">
                <a:sym typeface="微软雅黑" panose="020B0503020204020204" pitchFamily="34" charset="-122"/>
              </a:rPr>
              <a:t>④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爱慕虚荣、自命不凡</a:t>
            </a:r>
            <a:r>
              <a:rPr lang="zh-CN" altLang="en-US" sz="2700" b="1">
                <a:solidFill>
                  <a:srgbClr val="FF0000"/>
                </a:solidFill>
                <a:sym typeface="微软雅黑" panose="020B0503020204020204" pitchFamily="34" charset="-122"/>
              </a:rPr>
              <a:t>（</a:t>
            </a:r>
            <a:r>
              <a:rPr lang="zh-CN" altLang="en-US" sz="2700" b="1">
                <a:solidFill>
                  <a:srgbClr val="FF0000"/>
                </a:solidFill>
                <a:sym typeface="微软雅黑" panose="020B0503020204020204" pitchFamily="34" charset="-122"/>
              </a:rPr>
              <a:t>妄自尊大）、不务正业</a:t>
            </a:r>
            <a:endParaRPr lang="zh-CN" altLang="en-US" sz="2700" b="1">
              <a:solidFill>
                <a:srgbClr val="FF0000"/>
              </a:solidFill>
              <a:sym typeface="微软雅黑" panose="020B0503020204020204" pitchFamily="34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/>
        </p:nvSpPr>
        <p:spPr>
          <a:xfrm>
            <a:off x="251460" y="3972560"/>
            <a:ext cx="8730615" cy="68961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700" b="1" i="0" u="none" strike="noStrike" kern="1200" cap="none" spc="0" normalizeH="0" baseline="0" noProof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文本框 1"/>
          <p:cNvSpPr txBox="1">
            <a:spLocks noChangeArrowheads="1"/>
          </p:cNvSpPr>
          <p:nvPr/>
        </p:nvSpPr>
        <p:spPr bwMode="auto">
          <a:xfrm>
            <a:off x="398145" y="1048385"/>
            <a:ext cx="827913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追问：</a:t>
            </a:r>
            <a:r>
              <a:rPr lang="zh-CN" altLang="zh-CN" sz="2800" b="1">
                <a:sym typeface="宋体" panose="02010600030101010101" pitchFamily="2" charset="-122"/>
              </a:rPr>
              <a:t>在洞悉赫耳墨斯的心理之后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</a:rPr>
              <a:t>你想对</a:t>
            </a:r>
            <a:r>
              <a:rPr lang="zh-CN" altLang="zh-CN" sz="2800" b="1">
                <a:sym typeface="宋体" panose="02010600030101010101" pitchFamily="2" charset="-122"/>
              </a:rPr>
              <a:t>赫耳墨斯说什么呢？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98145" y="2206308"/>
            <a:ext cx="824992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l"/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sym typeface="+mn-ea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sym typeface="+mn-ea"/>
              </a:rPr>
              <a:t>虚荣心就像泡沫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,很快就会破灭,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sym typeface="+mn-ea"/>
              </a:rPr>
              <a:t>让你遭遇尴尬</a:t>
            </a:r>
            <a:r>
              <a:rPr lang="zh-CN" altLang="en-US" sz="2800" b="1">
                <a:latin typeface="黑体" panose="02010609060101010101" pitchFamily="49" charset="-122"/>
                <a:sym typeface="+mn-ea"/>
              </a:rPr>
              <a:t>。</a:t>
            </a:r>
            <a:endParaRPr lang="zh-CN" altLang="en-US" sz="2800" b="1">
              <a:latin typeface="黑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98145" y="2838768"/>
            <a:ext cx="850836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l"/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sym typeface="+mn-ea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sym typeface="+mn-ea"/>
              </a:rPr>
              <a:t>不要在乎雕像的价格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sym typeface="+mn-ea"/>
              </a:rPr>
              <a:t>尊重不一定体现在价格上</a:t>
            </a:r>
            <a:r>
              <a:rPr lang="zh-CN" altLang="en-US" sz="2800" b="1">
                <a:latin typeface="黑体" panose="02010609060101010101" pitchFamily="49" charset="-122"/>
                <a:sym typeface="+mn-ea"/>
              </a:rPr>
              <a:t>。</a:t>
            </a:r>
            <a:endParaRPr lang="zh-CN" altLang="en-US" sz="2800" b="1">
              <a:latin typeface="黑体" panose="02010609060101010101" pitchFamily="49" charset="-122"/>
              <a:sym typeface="+mn-ea"/>
            </a:endParaRP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368935" y="4000500"/>
            <a:ext cx="827913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</a:rPr>
              <a:t>课中小结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68935" y="4685665"/>
            <a:ext cx="7772400" cy="11245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sym typeface="+mn-ea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sym typeface="+mn-ea"/>
              </a:rPr>
              <a:t>阅读寓言要抓住故事中的细节进行揣摩分析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,把握寓言的讽刺意义,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sym typeface="+mn-ea"/>
              </a:rPr>
              <a:t>深刻理解寓意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sym typeface="+mn-ea"/>
              </a:rPr>
              <a:t>。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5" grpId="0"/>
    </p:bldLst>
  </p:timing>
</p:sld>
</file>

<file path=ppt/tags/tag1.xml><?xml version="1.0" encoding="utf-8"?>
<p:tagLst xmlns:p="http://schemas.openxmlformats.org/presentationml/2006/main">
  <p:tag name="KSO_WM_UNIT_TABLE_BEAUTIFY" val="smartTable{87af4c38-0b82-4a72-b277-f271fb30681c}"/>
  <p:tag name="TABLE_ENDDRAG_ORIGIN_RECT" val="704*228"/>
  <p:tag name="TABLE_ENDDRAG_RECT" val="6*184*704*228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noFill/>
        </a:ln>
      </a:spPr>
      <a:bodyPr wrap="none">
        <a:spAutoFit/>
      </a:bodyPr>
      <a:lstStyle>
        <a:defPPr>
          <a:defRPr lang="zh-CN" altLang="en-US" sz="3000" b="1" dirty="0">
            <a:latin typeface="华文新魏" panose="02010800040101010101" pitchFamily="2" charset="-122"/>
            <a:ea typeface="华文新魏" panose="02010800040101010101" pitchFamily="2" charset="-122"/>
          </a:defRPr>
        </a:defPPr>
      </a:lstStyle>
    </a:spDef>
    <a:txDef>
      <a:spPr>
        <a:solidFill>
          <a:srgbClr val="F2F5D7"/>
        </a:solidFill>
        <a:ln w="9525">
          <a:noFill/>
          <a:miter lim="800000"/>
        </a:ln>
      </a:spPr>
      <a:bodyPr wrap="square">
        <a:spAutoFit/>
      </a:bodyPr>
      <a:lstStyle>
        <a:defPPr>
          <a:buFont typeface="Arial" panose="020B0604020202020204" pitchFamily="34" charset="0"/>
          <a:buNone/>
          <a:defRPr lang="zh-CN" altLang="zh-CN" b="1">
            <a:solidFill>
              <a:srgbClr val="0000FF"/>
            </a:solidFill>
            <a:sym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4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5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6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solidFill>
          <a:schemeClr val="bg1"/>
        </a:solidFill>
        <a:ln w="28575" cap="rnd" cmpd="thinThick">
          <a:gradFill flip="none" rotWithShape="1">
            <a:gsLst>
              <a:gs pos="0">
                <a:schemeClr val="accent1">
                  <a:lumMod val="5000"/>
                  <a:lumOff val="95000"/>
                  <a:alpha val="91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prstDash val="lgDashDot"/>
        </a:ln>
      </a:spPr>
      <a:bodyPr>
        <a:normAutofit/>
      </a:bodyPr>
      <a:lstStyle>
        <a:defPPr marL="182880" marR="0" indent="-182880" algn="l" defTabSz="913765" rtl="0" eaLnBrk="1" fontAlgn="auto" latinLnBrk="0" hangingPunct="1">
          <a:lnSpc>
            <a:spcPct val="120000"/>
          </a:lnSpc>
          <a:spcAft>
            <a:spcPts val="0"/>
          </a:spcAft>
          <a:buClr>
            <a:schemeClr val="accent1">
              <a:lumMod val="75000"/>
            </a:schemeClr>
          </a:buClr>
          <a:buFont typeface="Wingdings" panose="05000000000000000000" pitchFamily="2" charset="2"/>
          <a:buChar char="§"/>
          <a:defRPr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7956</Words>
  <Application>WPS 演示</Application>
  <PresentationFormat>全屏显示(4:3)</PresentationFormat>
  <Paragraphs>495</Paragraphs>
  <Slides>48</Slides>
  <Notes>2</Notes>
  <HiddenSlides>0</HiddenSlides>
  <MMClips>2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48</vt:i4>
      </vt:variant>
    </vt:vector>
  </HeadingPairs>
  <TitlesOfParts>
    <vt:vector size="85" baseType="lpstr">
      <vt:lpstr>Arial</vt:lpstr>
      <vt:lpstr>宋体</vt:lpstr>
      <vt:lpstr>Wingdings</vt:lpstr>
      <vt:lpstr>Times New Roman</vt:lpstr>
      <vt:lpstr>微软雅黑</vt:lpstr>
      <vt:lpstr>Lucida Sans Unicode</vt:lpstr>
      <vt:lpstr>黑体</vt:lpstr>
      <vt:lpstr>Wingdings 3</vt:lpstr>
      <vt:lpstr>Verdana</vt:lpstr>
      <vt:lpstr>Wingdings 2</vt:lpstr>
      <vt:lpstr>Wingdings 2</vt:lpstr>
      <vt:lpstr>华文新魏</vt:lpstr>
      <vt:lpstr>Impact</vt:lpstr>
      <vt:lpstr>Kaiti SC</vt:lpstr>
      <vt:lpstr>Segoe Print</vt:lpstr>
      <vt:lpstr>楷体</vt:lpstr>
      <vt:lpstr>SimSun-ExtB</vt:lpstr>
      <vt:lpstr>楷体_GB2312</vt:lpstr>
      <vt:lpstr>新宋体</vt:lpstr>
      <vt:lpstr>Calibri</vt:lpstr>
      <vt:lpstr>PMingLiU-ExtB</vt:lpstr>
      <vt:lpstr>Arial Unicode MS</vt:lpstr>
      <vt:lpstr>DotumChe</vt:lpstr>
      <vt:lpstr>Malgun Gothic</vt:lpstr>
      <vt:lpstr>华文行楷</vt:lpstr>
      <vt:lpstr>Arial Narrow</vt:lpstr>
      <vt:lpstr>Arial Unicode MS</vt:lpstr>
      <vt:lpstr>Sitka Display</vt:lpstr>
      <vt:lpstr>webwppDefTheme</vt:lpstr>
      <vt:lpstr>聚合</vt:lpstr>
      <vt:lpstr>《七彩课堂》课件模板（新）</vt:lpstr>
      <vt:lpstr>1_《七彩课堂》课件模板（新）</vt:lpstr>
      <vt:lpstr>2_《七彩课堂》课件模板（新）</vt:lpstr>
      <vt:lpstr>3_《七彩课堂》课件模板（新）</vt:lpstr>
      <vt:lpstr>4_《七彩课堂》课件模板（新）</vt:lpstr>
      <vt:lpstr>5_《七彩课堂》课件模板（新）</vt:lpstr>
      <vt:lpstr>6_《七彩课堂》课件模板（新）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对我们生活的意义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寓言四则</dc:title>
  <dc:creator>黄红政</dc:creator>
  <cp:lastModifiedBy>dell</cp:lastModifiedBy>
  <cp:revision>123</cp:revision>
  <dcterms:created xsi:type="dcterms:W3CDTF">2020-01-06T17:44:00Z</dcterms:created>
  <dcterms:modified xsi:type="dcterms:W3CDTF">2020-12-10T13:35:44Z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