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375" r:id="rId4"/>
    <p:sldId id="295" r:id="rId5"/>
    <p:sldId id="382" r:id="rId6"/>
    <p:sldId id="384" r:id="rId7"/>
    <p:sldId id="385" r:id="rId8"/>
    <p:sldId id="298" r:id="rId9"/>
    <p:sldId id="383" r:id="rId10"/>
    <p:sldId id="392" r:id="rId11"/>
    <p:sldId id="388" r:id="rId12"/>
    <p:sldId id="389" r:id="rId13"/>
    <p:sldId id="391" r:id="rId14"/>
    <p:sldId id="395" r:id="rId15"/>
    <p:sldId id="393" r:id="rId16"/>
    <p:sldId id="396" r:id="rId17"/>
    <p:sldId id="397" r:id="rId18"/>
    <p:sldId id="398" r:id="rId19"/>
    <p:sldId id="394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E90A"/>
    <a:srgbClr val="B010A2"/>
    <a:srgbClr val="996633"/>
    <a:srgbClr val="FF0066"/>
    <a:srgbClr val="FFFF00"/>
    <a:srgbClr val="CCFF66"/>
    <a:srgbClr val="99FF66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36" y="-84"/>
      </p:cViewPr>
      <p:guideLst>
        <p:guide orient="horz" pos="2181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94142-FEF8-486C-8701-813DAB03FFDF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64065-70B7-4EE6-8DCC-AA1C8C36A3A7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67918-736F-4143-8B58-05451D5CAB02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96F19-338C-4B00-B6E7-82B5BDDD38D3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B9A62-C744-46BE-B2E7-BC3E3A116FDB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47AD8-DEAC-49E0-8E54-167148CDB182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E3E8F-BFCC-4847-99BF-28A0565E6983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C6A2F-B1D6-4BA3-9A69-29CDE7C8C34A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41C03-6C25-4652-AF86-BF37AD681B78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52611-0427-4AE5-8ECE-B4C8A3194765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BB492-BC93-4F02-9A70-A69585ABBBDF}" type="slidenum">
              <a:rPr lang="zh-CN" altLang="en-US"/>
            </a:fld>
            <a:endParaRPr lang="en-US" altLang="zh-CN"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noProof="1" dirty="0">
                <a:solidFill>
                  <a:srgbClr val="898989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E8C20ED4-FFCB-441B-9B2C-3CDC624A19A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ttzyw.com/ttg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2697798" y="3059748"/>
            <a:ext cx="3748087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学会抒情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92000">
              <a:srgbClr val="9EE256"/>
            </a:gs>
            <a:gs pos="100000">
              <a:srgbClr val="52762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/>
        </p:nvSpPr>
        <p:spPr bwMode="auto">
          <a:xfrm>
            <a:off x="1443038" y="525463"/>
            <a:ext cx="5719762" cy="857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/>
              <a:t>实战演练</a:t>
            </a:r>
            <a:r>
              <a:rPr lang="en-US" altLang="zh-CN" sz="4400"/>
              <a:t>----</a:t>
            </a:r>
            <a:r>
              <a:rPr lang="zh-CN" altLang="en-US" sz="4400"/>
              <a:t>直接抒情</a:t>
            </a:r>
            <a:endParaRPr lang="zh-CN" altLang="en-US" sz="4400"/>
          </a:p>
        </p:txBody>
      </p:sp>
      <p:pic>
        <p:nvPicPr>
          <p:cNvPr id="24579" name="图片 6" descr="奖状_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22888" y="1741488"/>
            <a:ext cx="3086100" cy="366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5" descr="f583e1f704294b5e902aa7efc3b7ec5c_t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1597025"/>
            <a:ext cx="3795713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文本框 7"/>
          <p:cNvSpPr txBox="1">
            <a:spLocks noChangeArrowheads="1"/>
          </p:cNvSpPr>
          <p:nvPr/>
        </p:nvSpPr>
        <p:spPr bwMode="auto">
          <a:xfrm>
            <a:off x="1601788" y="5562600"/>
            <a:ext cx="16224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/>
              <a:t>自豪</a:t>
            </a:r>
            <a:endParaRPr lang="zh-CN" altLang="en-US" sz="3600"/>
          </a:p>
        </p:txBody>
      </p:sp>
      <p:sp>
        <p:nvSpPr>
          <p:cNvPr id="24582" name="文本框 8"/>
          <p:cNvSpPr txBox="1">
            <a:spLocks noChangeArrowheads="1"/>
          </p:cNvSpPr>
          <p:nvPr/>
        </p:nvSpPr>
        <p:spPr bwMode="auto">
          <a:xfrm>
            <a:off x="6210300" y="5562600"/>
            <a:ext cx="131127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/>
              <a:t>激动</a:t>
            </a:r>
            <a:endParaRPr lang="zh-CN" altLang="en-US" sz="3600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995738" y="4581525"/>
            <a:ext cx="458787" cy="576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冷锋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100000">
              <a:srgbClr val="52762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67238" y="3857625"/>
            <a:ext cx="9525" cy="9525"/>
          </a:xfrm>
        </p:spPr>
      </p:pic>
      <p:sp>
        <p:nvSpPr>
          <p:cNvPr id="26627" name="标题 1"/>
          <p:cNvSpPr>
            <a:spLocks noGrp="1"/>
          </p:cNvSpPr>
          <p:nvPr/>
        </p:nvSpPr>
        <p:spPr bwMode="auto">
          <a:xfrm>
            <a:off x="457200" y="730250"/>
            <a:ext cx="8229600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628" name="文本框 1"/>
          <p:cNvSpPr txBox="1">
            <a:spLocks noChangeArrowheads="1"/>
          </p:cNvSpPr>
          <p:nvPr/>
        </p:nvSpPr>
        <p:spPr bwMode="auto">
          <a:xfrm>
            <a:off x="1577975" y="1306513"/>
            <a:ext cx="6616700" cy="768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三、名篇引领，间接抒情。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文本框 2"/>
          <p:cNvSpPr txBox="1">
            <a:spLocks noChangeArrowheads="1"/>
          </p:cNvSpPr>
          <p:nvPr/>
        </p:nvSpPr>
        <p:spPr bwMode="auto">
          <a:xfrm>
            <a:off x="1385888" y="3359150"/>
            <a:ext cx="6632575" cy="1555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同桌讨论：我们可以通过哪些方法间接抒情？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98000">
              <a:srgbClr val="9EE256"/>
            </a:gs>
            <a:gs pos="100000">
              <a:srgbClr val="52762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81875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间接抒情方法一</a:t>
            </a:r>
            <a:r>
              <a:rPr lang="zh-CN" altLang="en-US" smtClean="0">
                <a:solidFill>
                  <a:srgbClr val="FF0000"/>
                </a:solidFill>
              </a:rPr>
              <a:t>借景抒情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84213" y="1773238"/>
            <a:ext cx="7632700" cy="3925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1.</a:t>
            </a:r>
            <a:r>
              <a:rPr lang="zh-CN" altLang="en-US" sz="2400" b="1"/>
              <a:t>国破山河在，城春草木深。感时花溅泪，恨别鸟惊心。</a:t>
            </a: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en-US" altLang="zh-CN" sz="2400" b="1"/>
              <a:t>《</a:t>
            </a:r>
            <a:r>
              <a:rPr lang="zh-CN" altLang="en-US" sz="2400" b="1"/>
              <a:t>春望</a:t>
            </a:r>
            <a:r>
              <a:rPr lang="en-US" altLang="zh-CN" sz="2400" b="1"/>
              <a:t>》</a:t>
            </a:r>
            <a:r>
              <a:rPr lang="zh-CN" altLang="en-US" sz="2400" b="1"/>
              <a:t>中诗人杜甫通过“国破”“草木深”“花溅泪”“鸟惊心”等景物描写抒发亡国的愤恨。</a:t>
            </a: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en-US" altLang="zh-CN" sz="2400" b="1"/>
              <a:t>2.</a:t>
            </a:r>
            <a:r>
              <a:rPr lang="zh-CN" altLang="en-US" sz="2400" b="1"/>
              <a:t>这南方初春的田野，大块小块的新绿随意地铺着，有的浓，有的淡</a:t>
            </a:r>
            <a:r>
              <a:rPr lang="en-US" altLang="zh-CN" sz="2400" b="1"/>
              <a:t>;</a:t>
            </a:r>
            <a:r>
              <a:rPr lang="zh-CN" altLang="en-US" sz="2400" b="1"/>
              <a:t>树上的绿芽也密了</a:t>
            </a:r>
            <a:r>
              <a:rPr lang="en-US" altLang="zh-CN" sz="2400" b="1"/>
              <a:t>;</a:t>
            </a:r>
            <a:r>
              <a:rPr lang="zh-CN" altLang="en-US" sz="2400" b="1"/>
              <a:t>田野里的冬水也咕咕地起着水泡。这一切都使人想着一样东西</a:t>
            </a:r>
            <a:r>
              <a:rPr lang="en-US" altLang="zh-CN" sz="2400" b="1"/>
              <a:t>——</a:t>
            </a:r>
            <a:r>
              <a:rPr lang="zh-CN" altLang="en-US" sz="2400" b="1"/>
              <a:t>生命。 </a:t>
            </a:r>
            <a:r>
              <a:rPr lang="en-US" altLang="zh-CN" sz="2400" b="1"/>
              <a:t>——《</a:t>
            </a:r>
            <a:r>
              <a:rPr lang="zh-CN" altLang="en-US" sz="2400" b="1"/>
              <a:t>散步</a:t>
            </a:r>
            <a:r>
              <a:rPr lang="en-US" altLang="zh-CN" sz="2400" b="1"/>
              <a:t>》</a:t>
            </a:r>
            <a:r>
              <a:rPr lang="zh-CN" altLang="en-US" sz="2400" b="1"/>
              <a:t>通过对田野、绿芽、冬水等描写，展示了春天的浓厚气息，对生命力的赞美之情油然而生。</a:t>
            </a: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你还知道哪些借景抒情的例子？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7381875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间接抒情方法二</a:t>
            </a:r>
            <a:r>
              <a:rPr lang="zh-CN" altLang="en-US" smtClean="0">
                <a:solidFill>
                  <a:srgbClr val="FF0000"/>
                </a:solidFill>
              </a:rPr>
              <a:t>借事抒情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84213" y="1773238"/>
            <a:ext cx="7632700" cy="4149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那年冬天，祖母死了，父亲的差使也交卸了，正是祸不单行的日子。我从北京到徐州打算跟着父亲奔丧回家。到徐州见着父亲，看见满院狼藉的东西，又想起祖母，不禁簌簌地落下眼泪。</a:t>
            </a:r>
            <a:r>
              <a:rPr lang="en-US" altLang="zh-CN" sz="2800" b="1"/>
              <a:t>《</a:t>
            </a:r>
            <a:r>
              <a:rPr lang="zh-CN" altLang="en-US" sz="2800" b="1"/>
              <a:t>背影</a:t>
            </a:r>
            <a:r>
              <a:rPr lang="en-US" altLang="zh-CN" sz="2800" b="1"/>
              <a:t>》 </a:t>
            </a:r>
            <a:endParaRPr lang="en-US" altLang="zh-CN" sz="2800" b="1"/>
          </a:p>
          <a:p>
            <a:r>
              <a:rPr lang="zh-CN" altLang="en-US" sz="2800" b="1"/>
              <a:t>这段叙事从</a:t>
            </a:r>
            <a:r>
              <a:rPr lang="zh-CN" altLang="en-US" sz="2800" b="1">
                <a:solidFill>
                  <a:srgbClr val="FF0066"/>
                </a:solidFill>
              </a:rPr>
              <a:t>祖母离世</a:t>
            </a:r>
            <a:r>
              <a:rPr lang="zh-CN" altLang="en-US" sz="2800" b="1"/>
              <a:t>写到</a:t>
            </a:r>
            <a:r>
              <a:rPr lang="zh-CN" altLang="en-US" sz="2800" b="1">
                <a:solidFill>
                  <a:srgbClr val="FF0066"/>
                </a:solidFill>
              </a:rPr>
              <a:t>父亲丢了工作</a:t>
            </a:r>
            <a:r>
              <a:rPr lang="zh-CN" altLang="en-US" sz="2800" b="1"/>
              <a:t>，再到父子二人</a:t>
            </a:r>
            <a:r>
              <a:rPr lang="zh-CN" altLang="en-US" sz="2800" b="1">
                <a:solidFill>
                  <a:srgbClr val="FF0066"/>
                </a:solidFill>
              </a:rPr>
              <a:t>奔丧</a:t>
            </a:r>
            <a:r>
              <a:rPr lang="zh-CN" altLang="en-US" sz="2800" b="1"/>
              <a:t>回家，一连串的叙事表现家境破败的凄楚。 </a:t>
            </a:r>
            <a:endParaRPr lang="zh-CN" altLang="en-US" sz="2800" b="1"/>
          </a:p>
          <a:p>
            <a:pPr>
              <a:spcBef>
                <a:spcPct val="50000"/>
              </a:spcBef>
            </a:pP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标题 1"/>
          <p:cNvSpPr/>
          <p:nvPr/>
        </p:nvSpPr>
        <p:spPr bwMode="auto">
          <a:xfrm>
            <a:off x="468313" y="260350"/>
            <a:ext cx="7381875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/>
              <a:t>间接抒情方法三</a:t>
            </a:r>
            <a:r>
              <a:rPr lang="zh-CN" altLang="en-US" sz="4400">
                <a:solidFill>
                  <a:srgbClr val="FF0000"/>
                </a:solidFill>
              </a:rPr>
              <a:t>借物抒情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95288" y="1641475"/>
            <a:ext cx="8064500" cy="4170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当我躺在土地上的时候，当我仰望天上的星星，手里握着一把泥土的时候，或者当我回想起儿时的往事的时候</a:t>
            </a:r>
            <a:r>
              <a:rPr lang="en-US" altLang="zh-CN" sz="2400" b="1"/>
              <a:t>, </a:t>
            </a:r>
            <a:r>
              <a:rPr lang="zh-CN" altLang="en-US" sz="2400" b="1"/>
              <a:t>我想起那参天碧绿的</a:t>
            </a:r>
            <a:r>
              <a:rPr lang="zh-CN" altLang="en-US" sz="2400" b="1">
                <a:solidFill>
                  <a:srgbClr val="FF0066"/>
                </a:solidFill>
              </a:rPr>
              <a:t>白桦林</a:t>
            </a:r>
            <a:r>
              <a:rPr lang="zh-CN" altLang="en-US" sz="2400" b="1"/>
              <a:t>，标直漂亮的白桦树在原野上呻吟</a:t>
            </a:r>
            <a:r>
              <a:rPr lang="en-US" altLang="zh-CN" sz="2400" b="1"/>
              <a:t>;</a:t>
            </a:r>
            <a:r>
              <a:rPr lang="zh-CN" altLang="en-US" sz="2400" b="1"/>
              <a:t>我看见奔流似的</a:t>
            </a:r>
            <a:r>
              <a:rPr lang="zh-CN" altLang="en-US" sz="2400" b="1">
                <a:solidFill>
                  <a:srgbClr val="FF0066"/>
                </a:solidFill>
              </a:rPr>
              <a:t>马群</a:t>
            </a:r>
            <a:r>
              <a:rPr lang="zh-CN" altLang="en-US" sz="2400" b="1"/>
              <a:t>，听见</a:t>
            </a:r>
            <a:r>
              <a:rPr lang="zh-CN" altLang="en-US" sz="2400" b="1">
                <a:solidFill>
                  <a:srgbClr val="FF0066"/>
                </a:solidFill>
              </a:rPr>
              <a:t>蒙古狗</a:t>
            </a:r>
            <a:r>
              <a:rPr lang="zh-CN" altLang="en-US" sz="2400" b="1"/>
              <a:t>深夜的嗥鸣和皮鞭滚落在山涧里的脆响</a:t>
            </a:r>
            <a:r>
              <a:rPr lang="en-US" altLang="zh-CN" sz="2400" b="1"/>
              <a:t>;</a:t>
            </a:r>
            <a:r>
              <a:rPr lang="zh-CN" altLang="en-US" sz="2400" b="1"/>
              <a:t>我想起红布似的</a:t>
            </a:r>
            <a:r>
              <a:rPr lang="zh-CN" altLang="en-US" sz="2400" b="1">
                <a:solidFill>
                  <a:srgbClr val="FF0066"/>
                </a:solidFill>
              </a:rPr>
              <a:t>高粱</a:t>
            </a:r>
            <a:r>
              <a:rPr lang="zh-CN" altLang="en-US" sz="2400" b="1"/>
              <a:t>，金黄的</a:t>
            </a:r>
            <a:r>
              <a:rPr lang="zh-CN" altLang="en-US" sz="2400" b="1">
                <a:solidFill>
                  <a:srgbClr val="FF0066"/>
                </a:solidFill>
              </a:rPr>
              <a:t>豆粒</a:t>
            </a:r>
            <a:r>
              <a:rPr lang="zh-CN" altLang="en-US" sz="2400" b="1"/>
              <a:t>，黑色的</a:t>
            </a:r>
            <a:r>
              <a:rPr lang="zh-CN" altLang="en-US" sz="2400" b="1">
                <a:solidFill>
                  <a:srgbClr val="FF0066"/>
                </a:solidFill>
              </a:rPr>
              <a:t>土地</a:t>
            </a:r>
            <a:r>
              <a:rPr lang="zh-CN" altLang="en-US" sz="2400" b="1"/>
              <a:t>，红玉的脸庞，黑玉的眼睛，斑斓的</a:t>
            </a:r>
            <a:r>
              <a:rPr lang="zh-CN" altLang="en-US" sz="2400" b="1">
                <a:solidFill>
                  <a:srgbClr val="FF0066"/>
                </a:solidFill>
              </a:rPr>
              <a:t>山雕</a:t>
            </a:r>
            <a:r>
              <a:rPr lang="zh-CN" altLang="en-US" sz="2400" b="1"/>
              <a:t>，奔驰的</a:t>
            </a:r>
            <a:r>
              <a:rPr lang="zh-CN" altLang="en-US" sz="2400" b="1">
                <a:solidFill>
                  <a:srgbClr val="FF0066"/>
                </a:solidFill>
              </a:rPr>
              <a:t>鹿群</a:t>
            </a:r>
            <a:r>
              <a:rPr lang="zh-CN" altLang="en-US" sz="2400" b="1"/>
              <a:t>，带着松香气味的</a:t>
            </a:r>
            <a:r>
              <a:rPr lang="zh-CN" altLang="en-US" sz="2400" b="1">
                <a:solidFill>
                  <a:srgbClr val="FF0066"/>
                </a:solidFill>
              </a:rPr>
              <a:t>煤块</a:t>
            </a:r>
            <a:r>
              <a:rPr lang="zh-CN" altLang="en-US" sz="2400" b="1"/>
              <a:t>，带着赤色的</a:t>
            </a:r>
            <a:r>
              <a:rPr lang="zh-CN" altLang="en-US" sz="2400" b="1">
                <a:solidFill>
                  <a:srgbClr val="FF0066"/>
                </a:solidFill>
              </a:rPr>
              <a:t>足金</a:t>
            </a:r>
            <a:r>
              <a:rPr lang="en-US" altLang="zh-CN" sz="2400" b="1"/>
              <a:t>;</a:t>
            </a:r>
            <a:r>
              <a:rPr lang="zh-CN" altLang="en-US" sz="2400" b="1"/>
              <a:t>我想起幽远的车铃，晴天里</a:t>
            </a:r>
            <a:r>
              <a:rPr lang="zh-CN" altLang="en-US" sz="2400" b="1">
                <a:solidFill>
                  <a:srgbClr val="FF0066"/>
                </a:solidFill>
              </a:rPr>
              <a:t>马儿</a:t>
            </a:r>
            <a:r>
              <a:rPr lang="zh-CN" altLang="en-US" sz="2400" b="1"/>
              <a:t>戴着串铃在溜直的大道上跑着，狐仙姑深夜的谰语，原野上怪诞的狂风</a:t>
            </a:r>
            <a:r>
              <a:rPr lang="en-US" altLang="zh-CN" sz="2400" b="1"/>
              <a:t>……</a:t>
            </a:r>
            <a:endParaRPr lang="en-US" altLang="zh-CN" sz="2400" b="1"/>
          </a:p>
          <a:p>
            <a:r>
              <a:rPr lang="en-US" altLang="zh-CN" sz="2400" b="1"/>
              <a:t>——《</a:t>
            </a:r>
            <a:r>
              <a:rPr lang="zh-CN" altLang="en-US" sz="2400" b="1"/>
              <a:t>土地的誓言</a:t>
            </a:r>
            <a:r>
              <a:rPr lang="en-US" altLang="zh-CN" sz="2400" b="1"/>
              <a:t>》</a:t>
            </a:r>
            <a:endParaRPr lang="en-US" altLang="zh-CN" sz="2400" b="1"/>
          </a:p>
          <a:p>
            <a:r>
              <a:rPr lang="zh-CN" altLang="en-US" sz="2400" b="1"/>
              <a:t>借东北</a:t>
            </a:r>
            <a:r>
              <a:rPr lang="zh-CN" altLang="en-US" sz="2400" b="1" u="sng">
                <a:solidFill>
                  <a:srgbClr val="FF0066"/>
                </a:solidFill>
              </a:rPr>
              <a:t>特有物产</a:t>
            </a:r>
            <a:r>
              <a:rPr lang="zh-CN" altLang="en-US" sz="2400" b="1"/>
              <a:t>，抒发了对故乡的强烈的思念与爱恋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/>
          <p:nvPr/>
        </p:nvSpPr>
        <p:spPr bwMode="auto">
          <a:xfrm>
            <a:off x="468313" y="260350"/>
            <a:ext cx="7381875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/>
              <a:t>间接抒情方法四融情于理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611188" y="1916113"/>
            <a:ext cx="7561262" cy="37830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我曾屡次发现，每当我感到前途茫茫而灰心丧气时，只要记起很久以前我在那座小悬崖上所学到的经验，我便能应付一切。我提醒自己，不要想着远在下面的岩石，而要着眼于那最初的一小步，走了这一步再走下一步，直到抵达我所要到的地方。 </a:t>
            </a:r>
            <a:r>
              <a:rPr lang="en-US" altLang="zh-CN" sz="2800" b="1"/>
              <a:t>——《</a:t>
            </a:r>
            <a:r>
              <a:rPr lang="zh-CN" altLang="en-US" sz="2800" b="1"/>
              <a:t>走一步，再走一步</a:t>
            </a:r>
            <a:r>
              <a:rPr lang="en-US" altLang="zh-CN" sz="2800" b="1"/>
              <a:t>》</a:t>
            </a:r>
            <a:endParaRPr lang="en-US" altLang="zh-CN" sz="2800" b="1"/>
          </a:p>
          <a:p>
            <a:r>
              <a:rPr lang="zh-CN" altLang="en-US" sz="2800" b="1">
                <a:solidFill>
                  <a:srgbClr val="FF0066"/>
                </a:solidFill>
              </a:rPr>
              <a:t>融情于理就是在文章结尾抒情议论，表达自己的观点抒发自己的感情。</a:t>
            </a:r>
            <a:endParaRPr lang="zh-CN" altLang="en-US" sz="2800" b="1">
              <a:solidFill>
                <a:srgbClr val="FF0066"/>
              </a:solidFill>
            </a:endParaRPr>
          </a:p>
          <a:p>
            <a:endParaRPr lang="zh-CN" altLang="en-US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/>
          <p:nvPr/>
        </p:nvSpPr>
        <p:spPr bwMode="auto">
          <a:xfrm>
            <a:off x="468313" y="260350"/>
            <a:ext cx="7381875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/>
              <a:t>间接抒情方法五巧用修辞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187450" y="2349500"/>
            <a:ext cx="6769100" cy="39354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示例</a:t>
            </a:r>
            <a:r>
              <a:rPr lang="en-US" altLang="zh-CN" sz="2800" b="1"/>
              <a:t>1</a:t>
            </a:r>
            <a:r>
              <a:rPr lang="zh-CN" altLang="en-US" sz="2800" b="1"/>
              <a:t>：问君能有几多愁，恰似一江春水向东流。运用比喻将“愁”具体化、形象化。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/>
              <a:t>用比喻的修辞手法将表达的情感“愁”具体化、形象化。写出了愁的多，纷繁难解。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示例</a:t>
            </a:r>
            <a:r>
              <a:rPr lang="en-US" altLang="zh-CN" sz="2800" b="1"/>
              <a:t>2.</a:t>
            </a:r>
            <a:r>
              <a:rPr lang="zh-CN" altLang="en-US" sz="2800" b="1"/>
              <a:t>桃树、杏树、梨树，你不让我，我不让你，都开满了花赶趟儿。红的像火，粉的像霞，白的像雪。（比喻，拟人写出了花多、花艳，表达了作者的喜爱之情） </a:t>
            </a:r>
            <a:endParaRPr lang="en-US" altLang="zh-CN" sz="28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/>
          <p:nvPr/>
        </p:nvSpPr>
        <p:spPr bwMode="auto">
          <a:xfrm>
            <a:off x="468313" y="260350"/>
            <a:ext cx="7381875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/>
              <a:t>间接抒情方法六人物描写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68313" y="1700213"/>
            <a:ext cx="8353425" cy="4568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 肚子很饿，气力不够，但是必须鼓着勇气前进（心理描写） </a:t>
            </a:r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/>
              <a:t>在</a:t>
            </a:r>
            <a:r>
              <a:rPr lang="en-US" altLang="zh-CN" sz="2400"/>
              <a:t>“</a:t>
            </a:r>
            <a:r>
              <a:rPr lang="zh-CN" altLang="en-US" sz="2400"/>
              <a:t>之</a:t>
            </a:r>
            <a:r>
              <a:rPr lang="en-US" altLang="zh-CN" sz="2400"/>
              <a:t>”</a:t>
            </a:r>
            <a:r>
              <a:rPr lang="zh-CN" altLang="en-US" sz="2400"/>
              <a:t>字拐的路上一步一步地上去。向上看，火把在头顶上一点点排到天空</a:t>
            </a:r>
            <a:r>
              <a:rPr lang="en-US" altLang="zh-CN" sz="2400"/>
              <a:t>;</a:t>
            </a:r>
            <a:r>
              <a:rPr lang="zh-CN" altLang="en-US" sz="2400"/>
              <a:t>向下看，简直是绝壁，火把照着人的脸，就在脚底下。（动作描写） 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3.</a:t>
            </a:r>
            <a:r>
              <a:rPr lang="zh-CN" altLang="en-US" sz="2400"/>
              <a:t>就在这里睡觉</a:t>
            </a:r>
            <a:r>
              <a:rPr lang="en-US" altLang="zh-CN" sz="2400"/>
              <a:t>?</a:t>
            </a:r>
            <a:r>
              <a:rPr lang="zh-CN" altLang="en-US" sz="2400"/>
              <a:t> 路只有一尺来宽，半夜里一个翻身不就骨碌下去了么</a:t>
            </a:r>
            <a:r>
              <a:rPr lang="en-US" altLang="zh-CN" sz="2400"/>
              <a:t>?</a:t>
            </a:r>
            <a:r>
              <a:rPr lang="zh-CN" altLang="en-US" sz="2400"/>
              <a:t>而且路上的石头又非常不平，睡一晚准会疼死人。（心理描写）</a:t>
            </a:r>
            <a:endParaRPr lang="zh-CN" altLang="en-US" sz="2400"/>
          </a:p>
          <a:p>
            <a:r>
              <a:rPr lang="en-US" altLang="zh-CN" sz="2400"/>
              <a:t>4.</a:t>
            </a:r>
            <a:r>
              <a:rPr lang="zh-CN" altLang="en-US" sz="2400"/>
              <a:t>把毯子卷得更紧些</a:t>
            </a:r>
            <a:r>
              <a:rPr lang="en-US" altLang="zh-CN" sz="2400"/>
              <a:t>,</a:t>
            </a:r>
            <a:r>
              <a:rPr lang="zh-CN" altLang="en-US" sz="2400"/>
              <a:t>把身子蜷起来，还是睡不着（动作描写）</a:t>
            </a:r>
            <a:endParaRPr lang="zh-CN" altLang="en-US" sz="2400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 sz="2800" b="1"/>
              <a:t>通过多种</a:t>
            </a:r>
            <a:r>
              <a:rPr lang="zh-CN" altLang="en-US" sz="2800" b="1" u="sng">
                <a:solidFill>
                  <a:srgbClr val="FF0066"/>
                </a:solidFill>
              </a:rPr>
              <a:t>描写手法</a:t>
            </a:r>
            <a:r>
              <a:rPr lang="zh-CN" altLang="en-US" sz="2800" b="1"/>
              <a:t>写红军翻老山界时遇到的困难，表达作者对红军不怕困难的英雄主义和乐观主义精神的</a:t>
            </a:r>
            <a:r>
              <a:rPr lang="zh-CN" altLang="en-US" sz="2800" b="1" u="sng">
                <a:solidFill>
                  <a:srgbClr val="FF0066"/>
                </a:solidFill>
              </a:rPr>
              <a:t>赞美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1403350" y="692150"/>
            <a:ext cx="7200900" cy="1081088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四、小组作文，体验抒情</a:t>
            </a:r>
            <a:endParaRPr lang="zh-CN" altLang="en-US" smtClean="0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27088" y="2205038"/>
            <a:ext cx="7705725" cy="39957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/>
              <a:t>小组合作：</a:t>
            </a:r>
            <a:endParaRPr lang="zh-CN" altLang="en-US" sz="3200"/>
          </a:p>
          <a:p>
            <a:endParaRPr lang="zh-CN" altLang="en-US" sz="2800"/>
          </a:p>
          <a:p>
            <a:r>
              <a:rPr lang="zh-CN" altLang="en-US" sz="2800"/>
              <a:t>写一段话，抒发某种情感，如幸福、喜悦、伤心、渴望、自豪等。</a:t>
            </a:r>
            <a:r>
              <a:rPr lang="en-US" altLang="zh-CN" sz="2800"/>
              <a:t>200</a:t>
            </a:r>
            <a:r>
              <a:rPr lang="zh-CN" altLang="en-US" sz="2800"/>
              <a:t>字左右。</a:t>
            </a:r>
            <a:endParaRPr lang="zh-CN" altLang="en-US" sz="2800"/>
          </a:p>
          <a:p>
            <a:r>
              <a:rPr lang="zh-CN" altLang="en-US" sz="2800"/>
              <a:t>提示：</a:t>
            </a:r>
            <a:endParaRPr lang="zh-CN" altLang="en-US" sz="2800"/>
          </a:p>
          <a:p>
            <a:r>
              <a:rPr lang="en-US" altLang="zh-CN" sz="2800"/>
              <a:t>1.</a:t>
            </a:r>
            <a:r>
              <a:rPr lang="zh-CN" altLang="en-US" sz="2800"/>
              <a:t>可以描写场面、事物，也可以叙述</a:t>
            </a:r>
            <a:r>
              <a:rPr lang="zh-CN" altLang="en-US" sz="2800" u="sng">
                <a:hlinkClick r:id="rId1"/>
              </a:rPr>
              <a:t>故事</a:t>
            </a:r>
            <a:r>
              <a:rPr lang="zh-CN" altLang="en-US" sz="2800"/>
              <a:t>。情感的抒发要有内容，有凭借。</a:t>
            </a:r>
            <a:endParaRPr lang="zh-CN" altLang="en-US" sz="2800"/>
          </a:p>
          <a:p>
            <a:r>
              <a:rPr lang="en-US" altLang="zh-CN" sz="2800"/>
              <a:t>2.</a:t>
            </a:r>
            <a:r>
              <a:rPr lang="zh-CN" altLang="en-US" sz="2800"/>
              <a:t>根据内容特点和表达需要，选择合适的抒情方式。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582738" y="1250950"/>
            <a:ext cx="5978525" cy="1143000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【</a:t>
            </a:r>
            <a:r>
              <a:rPr lang="zh-CN" altLang="en-US" b="1" smtClean="0"/>
              <a:t>学习目标</a:t>
            </a:r>
            <a:r>
              <a:rPr lang="en-US" altLang="zh-CN" b="1" smtClean="0"/>
              <a:t>】</a:t>
            </a:r>
            <a:endParaRPr lang="en-US" altLang="zh-CN" b="1" smtClean="0"/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187450" y="2882900"/>
            <a:ext cx="6851650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1.了解抒情方</a:t>
            </a:r>
            <a:r>
              <a:rPr lang="zh-CN" altLang="en-US" sz="3600" b="1">
                <a:latin typeface="Arial" panose="020B0604020202020204" pitchFamily="34" charset="0"/>
              </a:rPr>
              <a:t>式。</a:t>
            </a:r>
            <a:endParaRPr lang="zh-CN" altLang="en-US" sz="3600" b="1">
              <a:latin typeface="Arial" panose="020B0604020202020204" pitchFamily="34" charset="0"/>
            </a:endParaRPr>
          </a:p>
          <a:p>
            <a:r>
              <a:rPr lang="en-US" altLang="zh-CN" sz="3600" b="1">
                <a:latin typeface="Arial" panose="020B0604020202020204" pitchFamily="34" charset="0"/>
              </a:rPr>
              <a:t>2.学习</a:t>
            </a:r>
            <a:r>
              <a:rPr lang="zh-CN" altLang="en-US" sz="3600" b="1">
                <a:latin typeface="Arial" panose="020B0604020202020204" pitchFamily="34" charset="0"/>
              </a:rPr>
              <a:t>不同的抒情方法。</a:t>
            </a:r>
            <a:endParaRPr lang="zh-CN" altLang="en-US" sz="3600" b="1">
              <a:latin typeface="Arial" panose="020B0604020202020204" pitchFamily="34" charset="0"/>
            </a:endParaRPr>
          </a:p>
          <a:p>
            <a:r>
              <a:rPr lang="en-US" altLang="zh-CN" sz="3600" b="1">
                <a:latin typeface="Arial" panose="020B0604020202020204" pitchFamily="34" charset="0"/>
              </a:rPr>
              <a:t>3.运用恰当的抒情方式</a:t>
            </a:r>
            <a:r>
              <a:rPr lang="zh-CN" altLang="en-US" sz="3600" b="1">
                <a:latin typeface="Arial" panose="020B0604020202020204" pitchFamily="34" charset="0"/>
              </a:rPr>
              <a:t>进行写作</a:t>
            </a:r>
            <a:r>
              <a:rPr lang="en-US" altLang="zh-CN" sz="3600">
                <a:latin typeface="Arial" panose="020B0604020202020204" pitchFamily="34" charset="0"/>
              </a:rPr>
              <a:t>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课堂流程</a:t>
            </a:r>
            <a:endParaRPr lang="zh-CN" altLang="en-US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 rot="21120000">
            <a:off x="4856163" y="2497138"/>
            <a:ext cx="1936750" cy="1735137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8" name="椭圆 7"/>
          <p:cNvSpPr/>
          <p:nvPr/>
        </p:nvSpPr>
        <p:spPr>
          <a:xfrm rot="360000">
            <a:off x="4286250" y="4121150"/>
            <a:ext cx="1936750" cy="1700213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0" name="椭圆 9"/>
          <p:cNvSpPr/>
          <p:nvPr/>
        </p:nvSpPr>
        <p:spPr>
          <a:xfrm rot="14220000">
            <a:off x="3094038" y="1879600"/>
            <a:ext cx="1936750" cy="1965325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1" name="椭圆 10"/>
          <p:cNvSpPr/>
          <p:nvPr/>
        </p:nvSpPr>
        <p:spPr>
          <a:xfrm rot="20880000">
            <a:off x="2457450" y="3638550"/>
            <a:ext cx="1936750" cy="1876425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" name="椭圆 8"/>
          <p:cNvSpPr/>
          <p:nvPr/>
        </p:nvSpPr>
        <p:spPr>
          <a:xfrm>
            <a:off x="3771900" y="3103563"/>
            <a:ext cx="1560513" cy="15462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367" name="文本框 11"/>
          <p:cNvSpPr txBox="1">
            <a:spLocks noChangeArrowheads="1"/>
          </p:cNvSpPr>
          <p:nvPr/>
        </p:nvSpPr>
        <p:spPr bwMode="auto">
          <a:xfrm>
            <a:off x="3771900" y="3616325"/>
            <a:ext cx="17430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学会抒情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8" name="文本框 12"/>
          <p:cNvSpPr txBox="1">
            <a:spLocks noChangeArrowheads="1"/>
          </p:cNvSpPr>
          <p:nvPr/>
        </p:nvSpPr>
        <p:spPr bwMode="auto">
          <a:xfrm>
            <a:off x="3116263" y="2460625"/>
            <a:ext cx="18907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初读了解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9" name="文本框 13"/>
          <p:cNvSpPr txBox="1">
            <a:spLocks noChangeArrowheads="1"/>
          </p:cNvSpPr>
          <p:nvPr/>
        </p:nvSpPr>
        <p:spPr bwMode="auto">
          <a:xfrm>
            <a:off x="5145088" y="3168650"/>
            <a:ext cx="17954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比较不同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0" name="文本框 14"/>
          <p:cNvSpPr txBox="1">
            <a:spLocks noChangeArrowheads="1"/>
          </p:cNvSpPr>
          <p:nvPr/>
        </p:nvSpPr>
        <p:spPr bwMode="auto">
          <a:xfrm>
            <a:off x="4467225" y="4775200"/>
            <a:ext cx="18383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名篇引领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1" name="文本框 15"/>
          <p:cNvSpPr txBox="1">
            <a:spLocks noChangeArrowheads="1"/>
          </p:cNvSpPr>
          <p:nvPr/>
        </p:nvSpPr>
        <p:spPr bwMode="auto">
          <a:xfrm>
            <a:off x="2479675" y="4459288"/>
            <a:ext cx="18923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小组作文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100000">
              <a:srgbClr val="9EE256"/>
            </a:gs>
          </a:gsLst>
          <a:lin ang="7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67238" y="3857625"/>
            <a:ext cx="9525" cy="9525"/>
          </a:xfrm>
        </p:spPr>
      </p:pic>
      <p:sp>
        <p:nvSpPr>
          <p:cNvPr id="17411" name="标题 1"/>
          <p:cNvSpPr>
            <a:spLocks noGrp="1"/>
          </p:cNvSpPr>
          <p:nvPr/>
        </p:nvSpPr>
        <p:spPr bwMode="auto">
          <a:xfrm>
            <a:off x="457200" y="730250"/>
            <a:ext cx="8229600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2" name="文本框 1"/>
          <p:cNvSpPr txBox="1">
            <a:spLocks noChangeArrowheads="1"/>
          </p:cNvSpPr>
          <p:nvPr/>
        </p:nvSpPr>
        <p:spPr bwMode="auto">
          <a:xfrm>
            <a:off x="1577975" y="1306513"/>
            <a:ext cx="6616700" cy="768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一、初读文本，了解抒情。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文本框 2"/>
          <p:cNvSpPr txBox="1">
            <a:spLocks noChangeArrowheads="1"/>
          </p:cNvSpPr>
          <p:nvPr/>
        </p:nvSpPr>
        <p:spPr bwMode="auto">
          <a:xfrm>
            <a:off x="2016125" y="3359150"/>
            <a:ext cx="5657850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阅读（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p44)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回答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什么是抒情？它分几类？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8AC42">
                <a:alpha val="100000"/>
              </a:srgbClr>
            </a:gs>
            <a:gs pos="0">
              <a:srgbClr val="78AC42">
                <a:alpha val="100000"/>
              </a:srgbClr>
            </a:gs>
            <a:gs pos="100000">
              <a:srgbClr val="9EE256"/>
            </a:gs>
            <a:gs pos="100000">
              <a:schemeClr val="accent3">
                <a:lumMod val="0"/>
                <a:lumOff val="100000"/>
                <a:alpha val="17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987425"/>
            <a:ext cx="7246938" cy="4397375"/>
          </a:xfrm>
        </p:spPr>
        <p:txBody>
          <a:bodyPr/>
          <a:lstStyle/>
          <a:p>
            <a:pPr algn="l" eaLnBrk="1" hangingPunct="1"/>
            <a:r>
              <a:rPr lang="en-US" altLang="zh-CN" sz="3600" smtClean="0">
                <a:solidFill>
                  <a:srgbClr val="FF0000"/>
                </a:solidFill>
                <a:latin typeface="迷你简齿轮"/>
                <a:ea typeface="迷你简齿轮"/>
                <a:cs typeface="Arial" panose="020B0604020202020204" pitchFamily="34" charset="0"/>
              </a:rPr>
              <a:t>            </a:t>
            </a:r>
            <a:r>
              <a:rPr lang="zh-CN" altLang="zh-CN" b="1" smtClean="0">
                <a:solidFill>
                  <a:srgbClr val="FF0000"/>
                </a:solidFill>
                <a:latin typeface="迷你简齿轮"/>
                <a:ea typeface="迷你简齿轮"/>
                <a:cs typeface="Arial" panose="020B0604020202020204" pitchFamily="34" charset="0"/>
              </a:rPr>
              <a:t>抒情</a:t>
            </a:r>
            <a:br>
              <a:rPr lang="zh-CN" altLang="en-US" sz="4000" b="1" smtClean="0">
                <a:solidFill>
                  <a:schemeClr val="tx2"/>
                </a:solidFill>
                <a:ea typeface="迷你简齿轮"/>
                <a:cs typeface="Arial" panose="020B0604020202020204" pitchFamily="34" charset="0"/>
              </a:rPr>
            </a:br>
            <a:r>
              <a:rPr lang="en-US" altLang="zh-CN" sz="3200" smtClean="0">
                <a:solidFill>
                  <a:schemeClr val="tx2"/>
                </a:solidFill>
                <a:ea typeface="迷你简齿轮"/>
                <a:cs typeface="Arial" panose="020B0604020202020204" pitchFamily="34" charset="0"/>
              </a:rPr>
              <a:t>       </a:t>
            </a:r>
            <a:br>
              <a:rPr lang="en-US" altLang="zh-CN" sz="3200" smtClean="0">
                <a:solidFill>
                  <a:schemeClr val="tx2"/>
                </a:solidFill>
                <a:ea typeface="迷你简齿轮"/>
                <a:cs typeface="Arial" panose="020B0604020202020204" pitchFamily="34" charset="0"/>
              </a:rPr>
            </a:br>
            <a:r>
              <a:rPr lang="zh-CN" altLang="en-US" sz="3600" b="1" smtClean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所谓抒情，顾名思义，就是抒发感情。我们写文章，总要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直接或间接地抒发和表露自己的感情</a:t>
            </a:r>
            <a:r>
              <a:rPr lang="zh-CN" altLang="en-US" sz="36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，用来</a:t>
            </a:r>
            <a:r>
              <a:rPr lang="zh-CN" altLang="en-US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感染读者引起感情的共鸣。</a:t>
            </a:r>
            <a:br>
              <a:rPr lang="en-US" altLang="zh-CN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</a:br>
            <a:r>
              <a:rPr lang="en-US" altLang="zh-CN" sz="3000" smtClean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       </a:t>
            </a:r>
            <a:endParaRPr lang="zh-CN" altLang="en-US" sz="3000" smtClean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100000">
              <a:srgbClr val="9EE25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67238" y="3857625"/>
            <a:ext cx="9525" cy="9525"/>
          </a:xfrm>
        </p:spPr>
      </p:pic>
      <p:sp>
        <p:nvSpPr>
          <p:cNvPr id="19459" name="标题 1"/>
          <p:cNvSpPr>
            <a:spLocks noGrp="1"/>
          </p:cNvSpPr>
          <p:nvPr/>
        </p:nvSpPr>
        <p:spPr bwMode="auto">
          <a:xfrm>
            <a:off x="457200" y="730250"/>
            <a:ext cx="8229600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1577975" y="1306513"/>
            <a:ext cx="6616700" cy="768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二、结合名篇，比较不同。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1385888" y="3359150"/>
            <a:ext cx="7073900" cy="1555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如何区分直接抒情或间接抒情？各有什么作用？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/>
        </p:nvSpPr>
        <p:spPr bwMode="auto">
          <a:xfrm>
            <a:off x="457200" y="525463"/>
            <a:ext cx="82296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抒情方式之一直接抒情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483" name="文本框 1"/>
          <p:cNvSpPr txBox="1">
            <a:spLocks noChangeArrowheads="1"/>
          </p:cNvSpPr>
          <p:nvPr/>
        </p:nvSpPr>
        <p:spPr bwMode="auto">
          <a:xfrm>
            <a:off x="665163" y="1651000"/>
            <a:ext cx="7412037" cy="265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ym typeface="+mn-ea"/>
              </a:rPr>
              <a:t>直接抒情，是直接、明朗地抒发感情。常常是作者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或文中人物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 u="sng">
                <a:solidFill>
                  <a:srgbClr val="FF0066"/>
                </a:solidFill>
                <a:sym typeface="+mn-ea"/>
              </a:rPr>
              <a:t>不借助任何外物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不借助别的手段</a:t>
            </a:r>
            <a:r>
              <a:rPr lang="en-US" altLang="zh-CN" sz="2800" b="1">
                <a:sym typeface="+mn-ea"/>
              </a:rPr>
              <a:t>——</a:t>
            </a:r>
            <a:r>
              <a:rPr lang="zh-CN" altLang="en-US" sz="2800" b="1">
                <a:sym typeface="+mn-ea"/>
              </a:rPr>
              <a:t>不结合叙述、描写等表现方法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而</a:t>
            </a:r>
            <a:r>
              <a:rPr lang="zh-CN" altLang="en-US" sz="2800" b="1" u="sng">
                <a:sym typeface="+mn-ea"/>
              </a:rPr>
              <a:t>运用</a:t>
            </a:r>
            <a:r>
              <a:rPr lang="zh-CN" altLang="en-US" sz="2800" b="1" u="sng">
                <a:solidFill>
                  <a:srgbClr val="FF0066"/>
                </a:solidFill>
                <a:sym typeface="+mn-ea"/>
              </a:rPr>
              <a:t>生动形象的语言</a:t>
            </a:r>
            <a:r>
              <a:rPr lang="en-US" altLang="zh-CN" sz="2800" b="1" u="sng">
                <a:sym typeface="+mn-ea"/>
              </a:rPr>
              <a:t>,</a:t>
            </a:r>
            <a:r>
              <a:rPr lang="zh-CN" altLang="en-US" sz="2800" b="1" u="sng">
                <a:sym typeface="+mn-ea"/>
              </a:rPr>
              <a:t>直诉肺腑、直抒胸臆</a:t>
            </a:r>
            <a:r>
              <a:rPr lang="en-US" altLang="zh-CN" sz="2800" b="1" u="sng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直接地表白自己感情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以感染读者。句子一般较简短。</a:t>
            </a:r>
            <a:endParaRPr lang="en-US" altLang="zh-CN" sz="2800" b="1"/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直接抒情的效果强烈、鲜明。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0484" name="文本框 2"/>
          <p:cNvSpPr txBox="1">
            <a:spLocks noChangeArrowheads="1"/>
          </p:cNvSpPr>
          <p:nvPr/>
        </p:nvSpPr>
        <p:spPr bwMode="auto">
          <a:xfrm>
            <a:off x="665163" y="4522788"/>
            <a:ext cx="7412037" cy="137318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ym typeface="+mn-ea"/>
              </a:rPr>
              <a:t>他，是口的巨人。他，是行的高标。</a:t>
            </a:r>
            <a:r>
              <a:rPr lang="en-US" altLang="zh-CN" sz="2800" b="1">
                <a:sym typeface="+mn-ea"/>
              </a:rPr>
              <a:t>《</a:t>
            </a:r>
            <a:r>
              <a:rPr lang="zh-CN" altLang="en-US" sz="2800" b="1">
                <a:sym typeface="+mn-ea"/>
              </a:rPr>
              <a:t>说和做</a:t>
            </a:r>
            <a:r>
              <a:rPr lang="en-US" altLang="zh-CN" sz="2800" b="1">
                <a:sym typeface="+mn-ea"/>
              </a:rPr>
              <a:t>》</a:t>
            </a:r>
            <a:endParaRPr lang="en-US" altLang="zh-CN" sz="2800" b="1"/>
          </a:p>
          <a:p>
            <a:r>
              <a:rPr lang="zh-CN" altLang="en-US" sz="2800" b="1">
                <a:sym typeface="+mn-ea"/>
              </a:rPr>
              <a:t>分析：语气强烈、通过比喻表达了对闻一多先生的赞美和景仰之情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/>
        </p:nvSpPr>
        <p:spPr bwMode="auto">
          <a:xfrm>
            <a:off x="560388" y="365125"/>
            <a:ext cx="82296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抒情方式之二间接抒情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 eaLnBrk="0" hangingPunct="0"/>
            <a:endParaRPr lang="zh-CN" alt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07" name="文本框 1"/>
          <p:cNvSpPr txBox="1">
            <a:spLocks noChangeArrowheads="1"/>
          </p:cNvSpPr>
          <p:nvPr/>
        </p:nvSpPr>
        <p:spPr bwMode="auto">
          <a:xfrm>
            <a:off x="611188" y="1365250"/>
            <a:ext cx="7848600" cy="2227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ym typeface="+mn-ea"/>
              </a:rPr>
              <a:t>间接抒情是与直接抒情相对而言的。它不像直接抒情那样直抒胸臆，它不直截了当地表达作者的内心情感</a:t>
            </a:r>
            <a:r>
              <a:rPr lang="en-US" altLang="zh-CN" sz="2800" b="1">
                <a:sym typeface="+mn-ea"/>
              </a:rPr>
              <a:t>,</a:t>
            </a:r>
            <a:r>
              <a:rPr lang="zh-CN" altLang="en-US" sz="2800" b="1">
                <a:sym typeface="+mn-ea"/>
              </a:rPr>
              <a:t>而是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借助各种外物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u="sng">
                <a:sym typeface="+mn-ea"/>
              </a:rPr>
              <a:t>含蓄委婉地加以表达。</a:t>
            </a:r>
            <a:endParaRPr lang="en-US" altLang="zh-CN" sz="2800" b="1" u="sng"/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间接抒情特点：含而不露、耐人寻味。句子较长。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1508" name="文本框 2"/>
          <p:cNvSpPr txBox="1">
            <a:spLocks noChangeArrowheads="1"/>
          </p:cNvSpPr>
          <p:nvPr/>
        </p:nvSpPr>
        <p:spPr bwMode="auto">
          <a:xfrm>
            <a:off x="865188" y="3609975"/>
            <a:ext cx="7138987" cy="26543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ym typeface="+mn-ea"/>
              </a:rPr>
              <a:t>我想起那参天碧绿的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白桦林</a:t>
            </a:r>
            <a:r>
              <a:rPr lang="zh-CN" altLang="en-US" sz="2800" b="1">
                <a:sym typeface="+mn-ea"/>
              </a:rPr>
              <a:t>，标直漂亮的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白桦树</a:t>
            </a:r>
            <a:r>
              <a:rPr lang="zh-CN" altLang="en-US" sz="2800" b="1">
                <a:sym typeface="+mn-ea"/>
              </a:rPr>
              <a:t>在原野上呻吟；我看见奔流似的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马群</a:t>
            </a:r>
            <a:r>
              <a:rPr lang="zh-CN" altLang="en-US" sz="2800" b="1">
                <a:sym typeface="+mn-ea"/>
              </a:rPr>
              <a:t>，深夜嗥鸣的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蒙古狗</a:t>
            </a:r>
            <a:r>
              <a:rPr lang="zh-CN" altLang="en-US" sz="2800" b="1">
                <a:sym typeface="+mn-ea"/>
              </a:rPr>
              <a:t>，我听见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皮鞭</a:t>
            </a:r>
            <a:r>
              <a:rPr lang="zh-CN" altLang="en-US" sz="2800" b="1">
                <a:sym typeface="+mn-ea"/>
              </a:rPr>
              <a:t>滚落在山涧里的脆响</a:t>
            </a:r>
            <a:r>
              <a:rPr lang="en-US" altLang="zh-CN" sz="2800" b="1">
                <a:sym typeface="+mn-ea"/>
              </a:rPr>
              <a:t>······         </a:t>
            </a:r>
            <a:r>
              <a:rPr lang="zh-CN" altLang="en-US" sz="2800" b="1">
                <a:sym typeface="+mn-ea"/>
              </a:rPr>
              <a:t>《土地的誓言》</a:t>
            </a:r>
            <a:endParaRPr lang="en-US" altLang="zh-CN" sz="2800" b="1"/>
          </a:p>
          <a:p>
            <a:r>
              <a:rPr lang="zh-CN" altLang="en-US" sz="2800" b="1">
                <a:sym typeface="+mn-ea"/>
              </a:rPr>
              <a:t>分析：文章借助富有关东气息的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事物</a:t>
            </a:r>
            <a:r>
              <a:rPr lang="zh-CN" altLang="en-US" sz="2800" b="1"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间接表达</a:t>
            </a:r>
            <a:r>
              <a:rPr lang="zh-CN" altLang="en-US" sz="2800" b="1">
                <a:sym typeface="+mn-ea"/>
              </a:rPr>
              <a:t>作者对故乡的炽热爱恋之情。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92999">
              <a:srgbClr val="9EE256"/>
            </a:gs>
            <a:gs pos="100000">
              <a:srgbClr val="52762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1820863" y="274638"/>
            <a:ext cx="4754562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直接抒情方法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31938"/>
            <a:ext cx="8229600" cy="4525962"/>
          </a:xfrm>
          <a:solidFill>
            <a:schemeClr val="bg1"/>
          </a:solidFill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一、直言肺腑（内心独白</a:t>
            </a:r>
            <a:r>
              <a:rPr lang="zh-CN" altLang="en-US" b="1" smtClean="0"/>
              <a:t>）</a:t>
            </a:r>
            <a:endParaRPr lang="zh-CN" altLang="en-US" b="1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/>
              <a:t>我的家乡真美啊！</a:t>
            </a:r>
            <a:endParaRPr lang="zh-CN" altLang="en-US" sz="2800" b="1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二、变化人称</a:t>
            </a:r>
            <a:endParaRPr lang="zh-CN" altLang="en-US" b="1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/>
              <a:t>没有人能够忘记</a:t>
            </a:r>
            <a:r>
              <a:rPr lang="zh-CN" altLang="en-US" sz="2800" b="1" u="sng" smtClean="0">
                <a:solidFill>
                  <a:srgbClr val="FF0066"/>
                </a:solidFill>
              </a:rPr>
              <a:t>她</a:t>
            </a:r>
            <a:r>
              <a:rPr lang="zh-CN" altLang="en-US" sz="2800" b="1" smtClean="0"/>
              <a:t>。我必定为她而战斗到底。我的家乡，</a:t>
            </a:r>
            <a:r>
              <a:rPr lang="zh-CN" altLang="en-US" sz="2800" b="1" u="sng" smtClean="0">
                <a:solidFill>
                  <a:srgbClr val="FF0066"/>
                </a:solidFill>
              </a:rPr>
              <a:t>你</a:t>
            </a:r>
            <a:r>
              <a:rPr lang="zh-CN" altLang="en-US" sz="2800" b="1" smtClean="0"/>
              <a:t>必须被解放!你必须站立!</a:t>
            </a:r>
            <a:endParaRPr lang="zh-CN" altLang="en-US" sz="2800" b="1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三、生动的语言</a:t>
            </a:r>
            <a:endParaRPr lang="zh-CN" altLang="en-US" b="1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/>
              <a:t>母亲啊，你是荷叶，我是红莲！（比喻）</a:t>
            </a:r>
            <a:endParaRPr lang="zh-CN" alt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7c16330b-6688-4b9e-ae2e-19360aad724f}"/>
</p:tagLst>
</file>

<file path=ppt/theme/theme1.xml><?xml version="1.0" encoding="utf-8"?>
<a:theme xmlns:a="http://schemas.openxmlformats.org/drawingml/2006/main" name="Office 主题">
  <a:themeElements>
    <a:clrScheme name="Office 主题 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1FED55"/>
      </a:accent1>
      <a:accent2>
        <a:srgbClr val="C0504D"/>
      </a:accent2>
      <a:accent3>
        <a:srgbClr val="FFFFFF"/>
      </a:accent3>
      <a:accent4>
        <a:srgbClr val="000000"/>
      </a:accent4>
      <a:accent5>
        <a:srgbClr val="ABF4B4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1FED55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BF4B4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2081</Words>
  <PresentationFormat>全屏显示(4:3)</PresentationFormat>
  <Paragraphs>125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黑体</vt:lpstr>
      <vt:lpstr>迷你简齿轮</vt:lpstr>
      <vt:lpstr>Segoe Print</vt:lpstr>
      <vt:lpstr>华文新魏</vt:lpstr>
      <vt:lpstr>微软雅黑</vt:lpstr>
      <vt:lpstr>Arial Unicode MS</vt:lpstr>
      <vt:lpstr>Office 主题</vt:lpstr>
      <vt:lpstr>PowerPoint 演示文稿</vt:lpstr>
      <vt:lpstr>【学习目标】</vt:lpstr>
      <vt:lpstr>课堂流程</vt:lpstr>
      <vt:lpstr>PowerPoint 演示文稿</vt:lpstr>
      <vt:lpstr>            抒情         所谓抒情，顾名思义，就是抒发感情。我们写文章，总要直接或间接地抒发和表露自己的感情，用来感染读者引起感情的共鸣。        </vt:lpstr>
      <vt:lpstr>PowerPoint 演示文稿</vt:lpstr>
      <vt:lpstr>PowerPoint 演示文稿</vt:lpstr>
      <vt:lpstr>PowerPoint 演示文稿</vt:lpstr>
      <vt:lpstr>直接抒情方法</vt:lpstr>
      <vt:lpstr>PowerPoint 演示文稿</vt:lpstr>
      <vt:lpstr>PowerPoint 演示文稿</vt:lpstr>
      <vt:lpstr>间接抒情方法一借景抒情</vt:lpstr>
      <vt:lpstr>间接抒情方法二借事抒情</vt:lpstr>
      <vt:lpstr>PowerPoint 演示文稿</vt:lpstr>
      <vt:lpstr>PowerPoint 演示文稿</vt:lpstr>
      <vt:lpstr>PowerPoint 演示文稿</vt:lpstr>
      <vt:lpstr>PowerPoint 演示文稿</vt:lpstr>
      <vt:lpstr>四、小组作文，体验抒情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2013-10-30T09:04:00Z</dcterms:created>
  <dcterms:modified xsi:type="dcterms:W3CDTF">2019-12-03T01:34:57Z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