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09" r:id="rId3"/>
    <p:sldId id="527" r:id="rId4"/>
    <p:sldId id="425" r:id="rId5"/>
    <p:sldId id="428" r:id="rId6"/>
    <p:sldId id="475" r:id="rId7"/>
    <p:sldId id="590" r:id="rId8"/>
    <p:sldId id="591" r:id="rId9"/>
    <p:sldId id="592" r:id="rId10"/>
    <p:sldId id="664" r:id="rId11"/>
    <p:sldId id="662" r:id="rId12"/>
    <p:sldId id="665" r:id="rId13"/>
    <p:sldId id="597" r:id="rId14"/>
    <p:sldId id="443" r:id="rId15"/>
    <p:sldId id="605" r:id="rId16"/>
    <p:sldId id="603" r:id="rId17"/>
    <p:sldId id="602" r:id="rId18"/>
    <p:sldId id="615" r:id="rId19"/>
    <p:sldId id="666" r:id="rId20"/>
    <p:sldId id="683" r:id="rId21"/>
    <p:sldId id="503" r:id="rId22"/>
    <p:sldId id="618" r:id="rId23"/>
    <p:sldId id="685" r:id="rId24"/>
    <p:sldId id="617" r:id="rId25"/>
    <p:sldId id="686" r:id="rId26"/>
    <p:sldId id="616" r:id="rId27"/>
    <p:sldId id="687" r:id="rId28"/>
    <p:sldId id="621" r:id="rId29"/>
    <p:sldId id="689" r:id="rId30"/>
    <p:sldId id="622" r:id="rId31"/>
    <p:sldId id="688" r:id="rId32"/>
    <p:sldId id="620" r:id="rId33"/>
    <p:sldId id="690" r:id="rId34"/>
    <p:sldId id="669" r:id="rId35"/>
    <p:sldId id="670" r:id="rId36"/>
    <p:sldId id="673" r:id="rId37"/>
    <p:sldId id="625" r:id="rId38"/>
    <p:sldId id="624" r:id="rId39"/>
    <p:sldId id="632" r:id="rId40"/>
    <p:sldId id="691" r:id="rId41"/>
    <p:sldId id="674" r:id="rId42"/>
    <p:sldId id="675" r:id="rId43"/>
    <p:sldId id="692" r:id="rId44"/>
    <p:sldId id="676" r:id="rId45"/>
    <p:sldId id="677" r:id="rId46"/>
    <p:sldId id="680" r:id="rId47"/>
    <p:sldId id="693" r:id="rId48"/>
    <p:sldId id="694" r:id="rId49"/>
    <p:sldId id="661" r:id="rId50"/>
    <p:sldId id="678" r:id="rId51"/>
  </p:sldIdLst>
  <p:sldSz cx="12192000" cy="6858000"/>
  <p:notesSz cx="6858000" cy="9144000"/>
  <p:custDataLst>
    <p:tags r:id="rId52"/>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p:restoredTop sz="94660"/>
  </p:normalViewPr>
  <p:slideViewPr>
    <p:cSldViewPr snapToGrid="0" showGuides="1">
      <p:cViewPr varScale="1">
        <p:scale>
          <a:sx n="114" d="100"/>
          <a:sy n="114" d="100"/>
        </p:scale>
        <p:origin x="-546" y="-108"/>
      </p:cViewPr>
      <p:guideLst>
        <p:guide orient="horz" pos="2129"/>
        <p:guide pos="3838"/>
      </p:guideLst>
    </p:cSldViewPr>
  </p:slideViewPr>
  <p:notesTextViewPr>
    <p:cViewPr>
      <p:scale>
        <a:sx n="3" d="2"/>
        <a:sy n="3" d="2"/>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tags" Target="tags/tag108.xml" /><Relationship Id="rId53" Type="http://schemas.openxmlformats.org/officeDocument/2006/relationships/presProps" Target="presProps.xml" /><Relationship Id="rId54" Type="http://schemas.openxmlformats.org/officeDocument/2006/relationships/viewProps" Target="viewProps.xml" /><Relationship Id="rId55" Type="http://schemas.openxmlformats.org/officeDocument/2006/relationships/theme" Target="theme/theme1.xml" /><Relationship Id="rId56"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ct val="0"/>
              </a:spcBef>
              <a:spcAft>
                <a:spcPct val="0"/>
              </a:spcAft>
              <a:buClrTx/>
              <a:buSzTx/>
              <a:buFontTx/>
              <a:buNone/>
              <a:defRPr/>
            </a:pPr>
            <a:fld id="{D2A48B96-639E-45A3-A0BA-2464DFDB1FAA}" type="datetimeFigureOut">
              <a:rPr kumimoji="0" lang="zh-CN" altLang="en-US" sz="1200" b="0" i="0" u="none" strike="noStrike" kern="1200" cap="none" spc="0" normalizeH="0" baseline="0" noProof="0" smtClean="0">
                <a:ln>
                  <a:noFill/>
                </a:ln>
                <a:solidFill>
                  <a:schemeClr val="tx1"/>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p>
            <a:pPr lvl="0" algn="r">
              <a:buNone/>
            </a:pPr>
            <a:fld id="{9A0DB2DC-4C9A-4742-B13C-FB6460FD3503}" type="slidenum">
              <a:rPr lang="zh-CN" altLang="en-US" sz="1200">
                <a:latin typeface="Calibri" pitchFamily="34" charset="0"/>
                <a:ea typeface="宋体" pitchFamily="2" charset="-122"/>
              </a:rPr>
              <a:t/>
            </a:fld>
            <a:endParaRPr lang="zh-CN" altLang="en-US" sz="1200">
              <a:latin typeface="Calibri" pitchFamily="34" charset="0"/>
              <a:ea typeface="宋体" pitchFamily="2" charset="-122"/>
            </a:endParaRPr>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tags" Target="../tags/tag48.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49.xml" /><Relationship Id="rId2" Type="http://schemas.openxmlformats.org/officeDocument/2006/relationships/tags" Target="../tags/tag50.xml" /><Relationship Id="rId3" Type="http://schemas.openxmlformats.org/officeDocument/2006/relationships/tags" Target="../tags/tag51.xml" /><Relationship Id="rId4" Type="http://schemas.openxmlformats.org/officeDocument/2006/relationships/tags" Target="../tags/tag52.xml" /><Relationship Id="rId5" Type="http://schemas.openxmlformats.org/officeDocument/2006/relationships/tags" Target="../tags/tag53.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1pPr>
            <a:lvl2pPr marL="685800" indent="-228600" defTabSz="914400" eaLnBrk="1" fontAlgn="auto" latinLnBrk="0" hangingPunct="1">
              <a:lnSpc>
                <a:spcPct val="120000"/>
              </a:lnSpc>
              <a:buFont typeface="Arial" pitchFamily="34" charset="0"/>
              <a:buChar char="●"/>
              <a:tabLst>
                <a:tab pos="1609725"/>
              </a:tabLst>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2pPr>
            <a:lvl3pPr marL="1143000" indent="-228600" eaLnBrk="1" fontAlgn="auto" latinLnBrk="0" hangingPunct="1">
              <a:lnSpc>
                <a:spcPct val="120000"/>
              </a:lnSpc>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3pPr>
            <a:lvl4pPr marL="1600200" indent="-228600" eaLnBrk="1" fontAlgn="auto" latinLnBrk="0" hangingPunct="1">
              <a:lnSpc>
                <a:spcPct val="120000"/>
              </a:lnSpc>
              <a:buFont typeface="Wingdings"/>
              <a:buChar char=""/>
              <a:defRPr sz="14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1" i="0" u="none" strike="noStrike" kern="1200" cap="none" spc="200" normalizeH="0" baseline="0" noProof="1">
                <a:solidFill>
                  <a:schemeClr val="tx1">
                    <a:lumMod val="75000"/>
                    <a:lumOff val="25000"/>
                  </a:schemeClr>
                </a:solidFill>
                <a:uFillTx/>
                <a:latin typeface="Arial"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4.xml" /><Relationship Id="rId13" Type="http://schemas.openxmlformats.org/officeDocument/2006/relationships/tags" Target="../tags/tag55.xml" /><Relationship Id="rId14" Type="http://schemas.openxmlformats.org/officeDocument/2006/relationships/tags" Target="../tags/tag56.xml" /><Relationship Id="rId15" Type="http://schemas.openxmlformats.org/officeDocument/2006/relationships/tags" Target="../tags/tag57.xml" /><Relationship Id="rId16" Type="http://schemas.openxmlformats.org/officeDocument/2006/relationships/tags" Target="../tags/tag58.xml"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8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itchFamily="34" charset="0"/>
        <a:buChar char="●"/>
        <a:tabLst>
          <a:tab pos="1609725"/>
        </a:tabLst>
        <a:defRPr sz="16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itchFamily="34" charset="0"/>
        <a:buChar char="●"/>
        <a:defRPr sz="16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a:buChar char=""/>
        <a:defRPr sz="14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itchFamily="34" charset="0"/>
        <a:buChar char="•"/>
        <a:defRPr sz="14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5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tags" Target="../tags/tag6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9.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0.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3.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6.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8.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9.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0.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1.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3.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4.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5.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6.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tags" Target="../tags/tag10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7.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074" name="标题 6"/>
          <p:cNvSpPr txBox="1"/>
          <p:nvPr/>
        </p:nvSpPr>
        <p:spPr>
          <a:xfrm>
            <a:off x="3277659" y="1849965"/>
            <a:ext cx="6162675" cy="1143000"/>
          </a:xfrm>
          <a:prstGeom prst="rect">
            <a:avLst/>
          </a:prstGeom>
          <a:noFill/>
          <a:ln w="9525">
            <a:noFill/>
          </a:ln>
        </p:spPr>
        <p:txBody>
          <a:bodyPr/>
          <a:lstStyle/>
          <a:p>
            <a:pPr>
              <a:lnSpc>
                <a:spcPct val="90000"/>
              </a:lnSpc>
            </a:pPr>
            <a:r>
              <a:rPr lang="en-US" altLang="zh-CN" sz="4800">
                <a:solidFill>
                  <a:srgbClr val="FFFF00"/>
                </a:solidFill>
                <a:latin typeface="黑体" panose="02010609060101010101" pitchFamily="49" charset="-122"/>
                <a:ea typeface="黑体" panose="02010609060101010101" pitchFamily="49" charset="-122"/>
              </a:rPr>
              <a:t> </a:t>
            </a:r>
            <a:r>
              <a:rPr lang="zh-CN" altLang="en-US" sz="4800">
                <a:solidFill>
                  <a:srgbClr val="FFFF00"/>
                </a:solidFill>
                <a:latin typeface="黑体" panose="02010609060101010101" pitchFamily="49" charset="-122"/>
                <a:ea typeface="黑体" panose="02010609060101010101" pitchFamily="49" charset="-122"/>
              </a:rPr>
              <a:t> </a:t>
            </a:r>
            <a:endParaRPr lang="zh-CN" altLang="en-US" sz="6000">
              <a:solidFill>
                <a:srgbClr val="FFFF00"/>
              </a:solidFill>
              <a:latin typeface="黑体" panose="02010609060101010101" pitchFamily="49" charset="-122"/>
              <a:ea typeface="黑体" panose="02010609060101010101" pitchFamily="49" charset="-122"/>
              <a:sym typeface="+mn-ea"/>
            </a:endParaRPr>
          </a:p>
        </p:txBody>
      </p:sp>
      <p:sp>
        <p:nvSpPr>
          <p:cNvPr id="8" name="副标题 2"/>
          <p:cNvSpPr txBox="1"/>
          <p:nvPr/>
        </p:nvSpPr>
        <p:spPr>
          <a:xfrm>
            <a:off x="3411536" y="3101975"/>
            <a:ext cx="5622925" cy="885825"/>
          </a:xfrm>
          <a:prstGeom prst="rect">
            <a:avLst/>
          </a:prstGeom>
        </p:spPr>
        <p:txBody>
          <a:bodyPr vert="horz" lIns="121917" tIns="60959" rIns="121917" bIns="60959"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803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523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43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63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83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ct val="0"/>
              </a:spcAft>
              <a:buClrTx/>
              <a:buSzTx/>
              <a:buFont typeface="Arial" pitchFamily="34" charset="0"/>
              <a:buNone/>
              <a:defRPr/>
            </a:pPr>
            <a:r>
              <a:rPr kumimoji="0" lang="zh-CN" altLang="en-US" sz="4000" b="0" i="0" u="none" strike="noStrike" kern="1200" cap="none" spc="0" normalizeH="0" baseline="0" noProof="0">
                <a:ln>
                  <a:noFill/>
                </a:ln>
                <a:solidFill>
                  <a:prstClr val="white">
                    <a:lumMod val="95000"/>
                  </a:prstClr>
                </a:solidFill>
                <a:effectLst/>
                <a:uLnTx/>
                <a:uFillTx/>
                <a:latin typeface="黑体" panose="02010609060101010101" pitchFamily="49" charset="-122"/>
                <a:ea typeface="黑体" panose="02010609060101010101" pitchFamily="49" charset="-122"/>
                <a:cs typeface="+mn-cs"/>
              </a:rPr>
              <a:t>高二年级  语文</a:t>
            </a:r>
            <a:endParaRPr kumimoji="0" lang="zh-CN" altLang="en-US" sz="4000" b="0" i="0" u="none" strike="noStrike" kern="1200" cap="none" spc="0" normalizeH="0" baseline="0" noProof="0">
              <a:ln>
                <a:noFill/>
              </a:ln>
              <a:solidFill>
                <a:prstClr val="white">
                  <a:lumMod val="95000"/>
                </a:prstClr>
              </a:solidFill>
              <a:effectLst/>
              <a:uLnTx/>
              <a:uFillTx/>
              <a:latin typeface="黑体" panose="02010609060101010101" pitchFamily="49" charset="-122"/>
              <a:ea typeface="黑体" panose="02010609060101010101" pitchFamily="49" charset="-122"/>
              <a:cs typeface="+mn-cs"/>
            </a:endParaRPr>
          </a:p>
        </p:txBody>
      </p:sp>
      <p:sp>
        <p:nvSpPr>
          <p:cNvPr id="2" name="矩形 1"/>
          <p:cNvSpPr/>
          <p:nvPr/>
        </p:nvSpPr>
        <p:spPr>
          <a:xfrm>
            <a:off x="3347852" y="1746270"/>
            <a:ext cx="5669280" cy="922020"/>
          </a:xfrm>
          <a:prstGeom prst="rect">
            <a:avLst/>
          </a:prstGeom>
        </p:spPr>
        <p:txBody>
          <a:bodyPr wrap="none">
            <a:spAutoFit/>
          </a:bodyPr>
          <a:lstStyle/>
          <a:p>
            <a:r>
              <a:rPr lang="zh-CN" altLang="en-US" sz="5400">
                <a:solidFill>
                  <a:srgbClr val="FFFF00"/>
                </a:solidFill>
                <a:latin typeface="黑体" panose="02010609060101010101" pitchFamily="49" charset="-122"/>
                <a:ea typeface="黑体" panose="02010609060101010101" pitchFamily="49" charset="-122"/>
              </a:rPr>
              <a:t>老人与海（节选）</a:t>
            </a:r>
          </a:p>
        </p:txBody>
      </p:sp>
    </p:spTree>
    <p:custDataLst>
      <p:tags r:id="rId2"/>
    </p:custData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139430" cy="4759325"/>
          </a:xfrm>
        </p:spPr>
        <p:txBody>
          <a:bodyPr lIns="90000" tIns="46800" rIns="90000" bIns="46800" rtlCol="0">
            <a:normAutofit/>
          </a:bodyPr>
          <a:lstStyle/>
          <a:p>
            <a:pPr marL="0" lvl="0" indent="0">
              <a:buNone/>
              <a:defRPr/>
            </a:pP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    富恩特斯</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出海很远捕到了一条大鱼，但由于这条鱼太大，在海上拖了很长时间，结果在归程中被鲨鱼袭击，回来时大马林鱼只剩下了一副骨架。</a:t>
            </a:r>
          </a:p>
          <a:p>
            <a:pPr marL="0" lvl="0" indent="0">
              <a:buNone/>
              <a:defRPr/>
            </a:pP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    于是</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海明威在</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乡绅</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杂志上发表了一篇名</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为“碧</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水之上：海湾来信”的散文，其中一段记叙了一位老人独自驾着小船出海捕鱼，捉到一条巨大的大马林鱼，但鱼的大部分被鲨鱼吃掉的故事。当时这件事就给了海明威很深的触动，并觉察到它是很好的小说素材，但却一直也没有机会动笔写</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它</a:t>
            </a:r>
            <a:r>
              <a:rPr lang="zh-CN" altLang="en-US" sz="280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endParaRPr lang="zh-CN" altLang="en-US" sz="280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139430" cy="4759325"/>
          </a:xfrm>
        </p:spPr>
        <p:txBody>
          <a:bodyPr lIns="90000" tIns="46800" rIns="90000" bIns="46800" rtlCol="0">
            <a:normAutofit/>
          </a:bodyPr>
          <a:lstStyle/>
          <a:p>
            <a:pPr marL="0" lvl="0" indent="0">
              <a:buNone/>
              <a:defRPr/>
            </a:pP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    在</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古巴哈瓦那郊区的别墅“观景社”，他开始动笔写</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老人与海</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。当海明威把手稿送给去古巴访问他的友人们传阅，博得了一致的赞美。海明威本人也认为这是他“这一辈子所能写得最好的一部作品”。</a:t>
            </a:r>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037590"/>
            <a:ext cx="8947150" cy="4759325"/>
          </a:xfrm>
        </p:spPr>
        <p:txBody>
          <a:bodyPr lIns="90000" tIns="46800" rIns="90000" bIns="46800" rtlCol="0">
            <a:normAutofit/>
          </a:bodyPr>
          <a:lstStyle/>
          <a:p>
            <a:pPr marL="0" lvl="0" indent="0">
              <a:lnSpc>
                <a:spcPct val="150000"/>
              </a:lnSpc>
              <a:buNone/>
              <a:defRPr/>
            </a:pPr>
            <a:r>
              <a:rPr lang="zh-CN" altLang="en-US" sz="3200" smtClean="0">
                <a:solidFill>
                  <a:srgbClr val="FFFF00"/>
                </a:solidFill>
                <a:latin typeface="黑体" panose="02010609060101010101" pitchFamily="49" charset="-122"/>
                <a:ea typeface="黑体" panose="02010609060101010101" pitchFamily="49" charset="-122"/>
                <a:cs typeface="黑体" panose="02010609060101010101" pitchFamily="49" charset="-122"/>
              </a:rPr>
              <a:t>梳理小说脉络</a:t>
            </a:r>
            <a:endPar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lvl="0" indent="0">
              <a:lnSpc>
                <a:spcPct val="150000"/>
              </a:lnSpc>
              <a:buNone/>
              <a:defRPr/>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小说节选部分共有五个回合</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endParaRPr lang="en-US" altLang="zh-CN" sz="2400" smtClean="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lvl="0" indent="0">
              <a:lnSpc>
                <a:spcPct val="150000"/>
              </a:lnSpc>
              <a:buNone/>
              <a:defRPr/>
            </a:pP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第一</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个回合：与一条灰鲭</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鲨斗</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，鱼叉被带走，绳子断了， 老人手受伤  ，大马林鱼被吃掉</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40</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磅。</a:t>
            </a:r>
          </a:p>
          <a:p>
            <a:pPr marL="0" lvl="0" indent="0">
              <a:lnSpc>
                <a:spcPct val="150000"/>
              </a:lnSpc>
              <a:buNone/>
              <a:defRPr/>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第二个回合：与两条加拉诺</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鲨斗</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，刀子钝了</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，老</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人手伤严重，大马林鱼被吃掉四分之一 。</a:t>
            </a:r>
          </a:p>
          <a:p>
            <a:pPr marL="0" lvl="0" indent="0">
              <a:lnSpc>
                <a:spcPct val="150000"/>
              </a:lnSpc>
              <a:buNone/>
              <a:defRPr/>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第三个回合：与一条铲鼻</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鲨斗</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，刀子折断。</a:t>
            </a:r>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800860"/>
            <a:ext cx="8842375" cy="4759325"/>
          </a:xfrm>
        </p:spPr>
        <p:txBody>
          <a:bodyPr lIns="90000" tIns="46800" rIns="90000" bIns="46800" rtlCol="0">
            <a:normAutofit/>
          </a:bodyPr>
          <a:lstStyle/>
          <a:p>
            <a:pPr marL="0" lvl="0" indent="0">
              <a:lnSpc>
                <a:spcPts val="4000"/>
              </a:lnSpc>
              <a:buNone/>
              <a:defRPr/>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第四个回合：用短棍击退两条加拉诺</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鲨</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手</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痛得厉害 ，大马林鱼半个身子被咬烂。 </a:t>
            </a:r>
          </a:p>
          <a:p>
            <a:pPr marL="0" lvl="0" indent="0">
              <a:lnSpc>
                <a:spcPts val="4000"/>
              </a:lnSpc>
              <a:buNone/>
              <a:defRPr/>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第五个回合：与群鲨鱼斗，短棍丢掉，</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舵</a:t>
            </a:r>
            <a:r>
              <a:rPr lang="zh-CN" altLang="en-US" sz="2400" b="1" smtClean="0">
                <a:solidFill>
                  <a:schemeClr val="bg1"/>
                </a:solidFill>
                <a:latin typeface="黑体" panose="02010609060101010101" pitchFamily="49" charset="-122"/>
                <a:ea typeface="黑体" panose="02010609060101010101" pitchFamily="49" charset="-122"/>
                <a:cs typeface="黑体" panose="02010609060101010101" pitchFamily="49" charset="-122"/>
              </a:rPr>
              <a:t>柄</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折</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了，极其疲乏，简直喘不过气，大马林鱼仅剩残骸。</a:t>
            </a:r>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9235"/>
            <a:ext cx="8947150" cy="4759325"/>
          </a:xfrm>
        </p:spPr>
        <p:txBody>
          <a:bodyPr lIns="90000" tIns="46800" rIns="90000" bIns="46800" rtlCol="0">
            <a:normAutofit/>
          </a:bodyPr>
          <a:lstStyle/>
          <a:p>
            <a:pPr marL="0" lvl="0" indent="0">
              <a:lnSpc>
                <a:spcPct val="150000"/>
              </a:lnSpc>
              <a:buNone/>
              <a:defRPr/>
            </a:pPr>
            <a:r>
              <a:rPr lang="zh-CN" altLang="en-US" sz="3200" smtClean="0">
                <a:solidFill>
                  <a:srgbClr val="FFFF00"/>
                </a:solidFill>
                <a:latin typeface="黑体" panose="02010609060101010101" pitchFamily="49" charset="-122"/>
                <a:ea typeface="黑体" panose="02010609060101010101" pitchFamily="49" charset="-122"/>
                <a:cs typeface="黑体" panose="02010609060101010101" pitchFamily="49" charset="-122"/>
              </a:rPr>
              <a:t>探讨</a:t>
            </a:r>
            <a:r>
              <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rPr>
              <a:t>象征</a:t>
            </a:r>
            <a:r>
              <a:rPr lang="zh-CN" altLang="en-US" sz="3200" smtClean="0">
                <a:solidFill>
                  <a:srgbClr val="FFFF00"/>
                </a:solidFill>
                <a:latin typeface="黑体" panose="02010609060101010101" pitchFamily="49" charset="-122"/>
                <a:ea typeface="黑体" panose="02010609060101010101" pitchFamily="49" charset="-122"/>
                <a:cs typeface="黑体" panose="02010609060101010101" pitchFamily="49" charset="-122"/>
              </a:rPr>
              <a:t>意味</a:t>
            </a:r>
            <a:endParaRPr lang="en-US" altLang="zh-CN" sz="3200" smtClean="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lvl="0" indent="0">
              <a:lnSpc>
                <a:spcPct val="150000"/>
              </a:lnSpc>
              <a:buNone/>
              <a:defRPr/>
            </a:pPr>
            <a:r>
              <a:rPr lang="en-US" altLang="zh-CN"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1.</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老人</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的形象极具概括性，他已经超越了一个人的存在，而成为了人生的一种象征。</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老人圣地亚哥</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就是“硬汉”的代表，有一种英雄气概，象征了完美的人格，一切有信仰的人们都</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将经受多灾多难的</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坎坷命运，最终在精神上获得胜利和永生</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endParaRPr lang="en-US" altLang="zh-CN" sz="2400" smtClean="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842375" cy="4759325"/>
          </a:xfrm>
        </p:spPr>
        <p:txBody>
          <a:bodyPr lIns="90000" tIns="46800" rIns="90000" bIns="46800" rtlCol="0">
            <a:normAutofit/>
          </a:bodyPr>
          <a:lstStyle/>
          <a:p>
            <a:pPr marL="0" lvl="0" indent="0">
              <a:lnSpc>
                <a:spcPts val="4000"/>
              </a:lnSpc>
              <a:buNone/>
              <a:defRPr/>
            </a:pPr>
            <a:r>
              <a:rPr lang="en-US" altLang="zh-CN"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2</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大海</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则是人生舞台的象征，它是我们生存的环境和人生的战场，它变幻莫测、时刻充满挑战，带给我们种种可能，让人充满期待。</a:t>
            </a:r>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842375" cy="4759325"/>
          </a:xfrm>
        </p:spPr>
        <p:txBody>
          <a:bodyPr lIns="90000" tIns="46800" rIns="90000" bIns="46800" rtlCol="0">
            <a:normAutofit/>
          </a:bodyPr>
          <a:lstStyle/>
          <a:p>
            <a:pPr marL="0" lvl="0" indent="0">
              <a:lnSpc>
                <a:spcPts val="4000"/>
              </a:lnSpc>
              <a:buNone/>
              <a:defRPr/>
            </a:pPr>
            <a:r>
              <a:rPr lang="en-US" altLang="zh-CN"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3</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鲨鱼</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代表着一切破坏性的力量，是阻止人们实现理想和目标的各种破坏力的集合，是各种邪恶势力的象征。是我们人生中的挫折、厄运和劫难的象征。人的一生不可能一帆风顺，走在人生路途中，不可避免我们都要遇到挫折，被厄运种种劫难所阻挠和困扰，只有经历与“鲨鱼”的较量，人才能成为强者，唱出最美的歌。 </a:t>
            </a:r>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842375" cy="4759325"/>
          </a:xfrm>
        </p:spPr>
        <p:txBody>
          <a:bodyPr lIns="90000" tIns="46800" rIns="90000" bIns="46800" rtlCol="0">
            <a:normAutofit/>
          </a:bodyPr>
          <a:lstStyle/>
          <a:p>
            <a:pPr marL="0" lvl="0" indent="0">
              <a:lnSpc>
                <a:spcPts val="4000"/>
              </a:lnSpc>
              <a:buNone/>
              <a:defRPr/>
            </a:pPr>
            <a:r>
              <a:rPr lang="en-US" altLang="zh-CN"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4</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大</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马林鱼则象征了人的理想，是人们追求的最高境界，但理想与现实总是有反差，人在追求理想的过程中必将遭受种种艰难险阻，但只要坚定自己的理想信念，经过千百次的锤炼，我们必将</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收获百折不挠的意志</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、永不服输的精神。</a:t>
            </a:r>
          </a:p>
          <a:p>
            <a:pPr marL="0" lvl="0" indent="0">
              <a:lnSpc>
                <a:spcPts val="4000"/>
              </a:lnSpc>
              <a:buNone/>
              <a:defRPr/>
            </a:pPr>
            <a:endPar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947150" cy="4759325"/>
          </a:xfrm>
        </p:spPr>
        <p:txBody>
          <a:bodyPr lIns="90000" tIns="46800" rIns="90000" bIns="46800" rtlCol="0">
            <a:normAutofit/>
          </a:bodyPr>
          <a:lstStyle/>
          <a:p>
            <a:pPr marL="0" lvl="0" indent="0">
              <a:lnSpc>
                <a:spcPct val="150000"/>
              </a:lnSpc>
              <a:buNone/>
              <a:defRPr/>
            </a:pPr>
            <a:r>
              <a:rPr lang="zh-CN" altLang="en-US" sz="3200" smtClean="0">
                <a:solidFill>
                  <a:srgbClr val="FFFF00"/>
                </a:solidFill>
                <a:latin typeface="黑体" panose="02010609060101010101" pitchFamily="49" charset="-122"/>
                <a:ea typeface="黑体" panose="02010609060101010101" pitchFamily="49" charset="-122"/>
                <a:cs typeface="黑体" panose="02010609060101010101" pitchFamily="49" charset="-122"/>
              </a:rPr>
              <a:t>分析人物形象</a:t>
            </a:r>
            <a:endParaRPr lang="en-US" altLang="zh-CN" sz="3200" smtClean="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lvl="0" indent="0">
              <a:lnSpc>
                <a:spcPct val="150000"/>
              </a:lnSpc>
              <a:buNone/>
              <a:defRPr/>
            </a:pPr>
            <a:r>
              <a:rPr lang="en-US" altLang="zh-CN"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1</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老人</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是在什么样的身体状况下搏斗的？斗争对象是什么样的</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endPar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666875"/>
            <a:ext cx="8947150" cy="4759325"/>
          </a:xfrm>
        </p:spPr>
        <p:txBody>
          <a:bodyPr lIns="90000" tIns="46800" rIns="90000" bIns="46800" rtlCol="0">
            <a:normAutofit/>
          </a:bodyPr>
          <a:lstStyle/>
          <a:p>
            <a:pPr marL="0" lvl="0" indent="0">
              <a:lnSpc>
                <a:spcPct val="150000"/>
              </a:lnSpc>
              <a:buNone/>
              <a:defRPr/>
            </a:pP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明确</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a:t>
            </a:r>
          </a:p>
          <a:p>
            <a:pPr marL="0" lvl="0" indent="0">
              <a:lnSpc>
                <a:spcPct val="150000"/>
              </a:lnSpc>
              <a:buNone/>
              <a:defRPr/>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老人：年老体衰  精疲力竭 头昏眼花  右手受伤 左手抽筋  没有食物 缺乏武器  孤立无援</a:t>
            </a:r>
          </a:p>
          <a:p>
            <a:pPr marL="0" lvl="0" indent="0">
              <a:lnSpc>
                <a:spcPct val="150000"/>
              </a:lnSpc>
              <a:buNone/>
              <a:defRPr/>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鲨鱼：接二连三 成群结队 凶残强悍</a:t>
            </a:r>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3505200" y="1457325"/>
            <a:ext cx="8686800" cy="4759325"/>
          </a:xfrm>
        </p:spPr>
        <p:txBody>
          <a:bodyPr lIns="90000" tIns="46800" rIns="90000" bIns="46800" rtlCol="0">
            <a:noAutofit/>
          </a:bodyPr>
          <a:lstStyle/>
          <a:p>
            <a:pPr marL="0" lvl="0" indent="0">
              <a:buNone/>
              <a:defRPr/>
            </a:pP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一艘船越过世界的尽头，驶向未知的大海，船头上悬挂着一面虽然饱经风雨剥蚀却依旧艳丽无比的旗帜，旗帜上，舞动着云龙一般的四个字闪闪发光</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超越极限！”作者海明威是这样评价他的作品</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老人与海</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的。</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老人与海</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获</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1954</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年诺贝尔文学奖，授奖委员会的评价是：勇气是海明威的中心主题</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endParaRPr lang="en-US" altLang="zh-CN" sz="2400" smtClean="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lvl="0" indent="0">
              <a:buNone/>
              <a:defRPr/>
            </a:pP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en-US" altLang="zh-CN"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老人与海</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写的是一个老人，展现的却是一个世界</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endParaRPr kumimoji="0" lang="en-US" altLang="zh-CN" sz="2400" b="0" i="0" u="none" strike="noStrike" kern="1200" cap="none" spc="150" normalizeH="0" baseline="0" noProof="1">
              <a:ln>
                <a:noFill/>
              </a:ln>
              <a:solidFill>
                <a:schemeClr val="bg1"/>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chemeClr val="bg1"/>
              </a:solidFill>
              <a:latin typeface="Arial" pitchFamily="34" charset="0"/>
              <a:ea typeface="宋体" pitchFamily="2" charset="-122"/>
            </a:endParaRPr>
          </a:p>
        </p:txBody>
      </p:sp>
      <p:sp>
        <p:nvSpPr>
          <p:cNvPr id="60419" name="文本框 4"/>
          <p:cNvSpPr txBox="1"/>
          <p:nvPr/>
        </p:nvSpPr>
        <p:spPr>
          <a:xfrm>
            <a:off x="1573213" y="1744663"/>
            <a:ext cx="8723312" cy="1198880"/>
          </a:xfrm>
          <a:prstGeom prst="rect">
            <a:avLst/>
          </a:prstGeom>
          <a:noFill/>
          <a:ln w="9525">
            <a:noFill/>
          </a:ln>
        </p:spPr>
        <p:txBody>
          <a:bodyPr>
            <a:spAutoFit/>
          </a:bodyPr>
          <a:lstStyle/>
          <a:p>
            <a:pPr indent="266700">
              <a:lnSpc>
                <a:spcPct val="150000"/>
              </a:lnSpc>
            </a:pPr>
            <a:r>
              <a:rPr lang="zh-CN" altLang="en-US" sz="2400" smtClean="0">
                <a:solidFill>
                  <a:schemeClr val="bg1"/>
                </a:solidFill>
                <a:latin typeface="黑体" panose="02010609060101010101" pitchFamily="49" charset="-122"/>
                <a:ea typeface="黑体" panose="02010609060101010101" pitchFamily="49" charset="-122"/>
              </a:rPr>
              <a:t>  </a:t>
            </a:r>
            <a:r>
              <a:rPr lang="en-US" altLang="zh-CN" sz="2400" smtClean="0">
                <a:solidFill>
                  <a:schemeClr val="bg1"/>
                </a:solidFill>
                <a:latin typeface="黑体" panose="02010609060101010101" pitchFamily="49" charset="-122"/>
                <a:ea typeface="黑体" panose="02010609060101010101" pitchFamily="49" charset="-122"/>
              </a:rPr>
              <a:t>2</a:t>
            </a:r>
            <a:r>
              <a:rPr lang="en-US" altLang="zh-CN" sz="2400">
                <a:solidFill>
                  <a:schemeClr val="bg1"/>
                </a:solidFill>
                <a:latin typeface="黑体" panose="02010609060101010101" pitchFamily="49" charset="-122"/>
                <a:ea typeface="黑体" panose="02010609060101010101" pitchFamily="49" charset="-122"/>
              </a:rPr>
              <a:t>.</a:t>
            </a:r>
            <a:r>
              <a:rPr lang="zh-CN" altLang="en-US" sz="2400" smtClean="0">
                <a:solidFill>
                  <a:schemeClr val="bg1"/>
                </a:solidFill>
                <a:latin typeface="黑体" panose="02010609060101010101" pitchFamily="49" charset="-122"/>
                <a:ea typeface="黑体" panose="02010609060101010101" pitchFamily="49" charset="-122"/>
              </a:rPr>
              <a:t>人物</a:t>
            </a:r>
            <a:r>
              <a:rPr lang="zh-CN" altLang="en-US" sz="2400">
                <a:solidFill>
                  <a:schemeClr val="bg1"/>
                </a:solidFill>
                <a:latin typeface="黑体" panose="02010609060101010101" pitchFamily="49" charset="-122"/>
                <a:ea typeface="黑体" panose="02010609060101010101" pitchFamily="49" charset="-122"/>
              </a:rPr>
              <a:t>内心独白的意义是什么？请举例分析。</a:t>
            </a:r>
          </a:p>
          <a:p>
            <a:pPr indent="266700">
              <a:lnSpc>
                <a:spcPct val="150000"/>
              </a:lnSpc>
            </a:pPr>
            <a:r>
              <a:rPr lang="zh-CN" altLang="en-US" sz="2400" smtClean="0">
                <a:solidFill>
                  <a:schemeClr val="bg1"/>
                </a:solidFill>
                <a:latin typeface="黑体" panose="02010609060101010101" pitchFamily="49" charset="-122"/>
                <a:ea typeface="黑体" panose="02010609060101010101" pitchFamily="49" charset="-122"/>
              </a:rPr>
              <a:t>  </a:t>
            </a:r>
            <a:endParaRPr lang="zh-CN" altLang="en-US" sz="2400">
              <a:solidFill>
                <a:schemeClr val="bg1"/>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1198880"/>
          </a:xfrm>
          <a:prstGeom prst="rect">
            <a:avLst/>
          </a:prstGeom>
          <a:noFill/>
          <a:ln w="9525">
            <a:noFill/>
          </a:ln>
        </p:spPr>
        <p:txBody>
          <a:bodyPr>
            <a:spAutoFit/>
          </a:bodyPr>
          <a:lstStyle/>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  </a:t>
            </a:r>
            <a:r>
              <a:rPr lang="zh-CN" altLang="en-US" sz="2400">
                <a:solidFill>
                  <a:srgbClr val="FFFFFF"/>
                </a:solidFill>
                <a:latin typeface="黑体" panose="02010609060101010101" pitchFamily="49" charset="-122"/>
                <a:ea typeface="黑体" panose="02010609060101010101" pitchFamily="49" charset="-122"/>
              </a:rPr>
              <a:t>（</a:t>
            </a:r>
            <a:r>
              <a:rPr lang="en-US" altLang="zh-CN" sz="2400">
                <a:solidFill>
                  <a:srgbClr val="FFFFFF"/>
                </a:solidFill>
                <a:latin typeface="黑体" panose="02010609060101010101" pitchFamily="49" charset="-122"/>
                <a:ea typeface="黑体" panose="02010609060101010101" pitchFamily="49" charset="-122"/>
              </a:rPr>
              <a:t>1</a:t>
            </a:r>
            <a:r>
              <a:rPr lang="zh-CN" altLang="en-US" sz="2400">
                <a:solidFill>
                  <a:srgbClr val="FFFFFF"/>
                </a:solidFill>
                <a:latin typeface="黑体" panose="02010609060101010101" pitchFamily="49" charset="-122"/>
                <a:ea typeface="黑体" panose="02010609060101010101" pitchFamily="49" charset="-122"/>
              </a:rPr>
              <a:t>）“但人不是为失败而生的，”他说，“一个人可以被毁灭，但不能被打败。</a:t>
            </a:r>
            <a:r>
              <a:rPr lang="zh-CN" altLang="en-US" sz="2400" smtClean="0">
                <a:solidFill>
                  <a:srgbClr val="FFFFFF"/>
                </a:solidFill>
                <a:latin typeface="黑体" panose="02010609060101010101" pitchFamily="49" charset="-122"/>
                <a:ea typeface="黑体" panose="02010609060101010101" pitchFamily="49" charset="-122"/>
              </a:rPr>
              <a:t>”</a:t>
            </a:r>
            <a:endParaRPr lang="zh-CN" altLang="en-US" sz="2400">
              <a:solidFill>
                <a:srgbClr val="FFFFFF"/>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2306955"/>
          </a:xfrm>
          <a:prstGeom prst="rect">
            <a:avLst/>
          </a:prstGeom>
          <a:noFill/>
          <a:ln w="9525">
            <a:noFill/>
          </a:ln>
        </p:spPr>
        <p:txBody>
          <a:bodyPr>
            <a:spAutoFit/>
          </a:bodyPr>
          <a:lstStyle/>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明确：</a:t>
            </a:r>
            <a:endParaRPr lang="en-US" altLang="zh-CN" sz="2400" smtClean="0">
              <a:solidFill>
                <a:srgbClr val="FFFFFF"/>
              </a:solidFill>
              <a:latin typeface="黑体" panose="02010609060101010101" pitchFamily="49" charset="-122"/>
              <a:ea typeface="黑体" panose="02010609060101010101" pitchFamily="49" charset="-122"/>
            </a:endParaRPr>
          </a:p>
          <a:p>
            <a:pPr indent="266700">
              <a:lnSpc>
                <a:spcPct val="150000"/>
              </a:lnSpc>
            </a:pPr>
            <a:r>
              <a:rPr lang="en-US" altLang="zh-CN" sz="2400">
                <a:solidFill>
                  <a:srgbClr val="FFFFFF"/>
                </a:solidFill>
                <a:latin typeface="黑体" panose="02010609060101010101" pitchFamily="49" charset="-122"/>
                <a:ea typeface="黑体" panose="02010609060101010101" pitchFamily="49" charset="-122"/>
              </a:rPr>
              <a:t> </a:t>
            </a:r>
            <a:r>
              <a:rPr lang="en-US" altLang="zh-CN" sz="2400" smtClean="0">
                <a:solidFill>
                  <a:srgbClr val="FFFFFF"/>
                </a:solidFill>
                <a:latin typeface="黑体" panose="02010609060101010101" pitchFamily="49" charset="-122"/>
                <a:ea typeface="黑体" panose="02010609060101010101" pitchFamily="49" charset="-122"/>
              </a:rPr>
              <a:t> </a:t>
            </a:r>
            <a:r>
              <a:rPr lang="zh-CN" altLang="en-US" sz="2400" smtClean="0">
                <a:solidFill>
                  <a:srgbClr val="FFFFFF"/>
                </a:solidFill>
                <a:latin typeface="黑体" panose="02010609060101010101" pitchFamily="49" charset="-122"/>
                <a:ea typeface="黑体" panose="02010609060101010101" pitchFamily="49" charset="-122"/>
              </a:rPr>
              <a:t>这</a:t>
            </a:r>
            <a:r>
              <a:rPr lang="zh-CN" altLang="en-US" sz="2400">
                <a:solidFill>
                  <a:srgbClr val="FFFFFF"/>
                </a:solidFill>
                <a:latin typeface="黑体" panose="02010609060101010101" pitchFamily="49" charset="-122"/>
                <a:ea typeface="黑体" panose="02010609060101010101" pitchFamily="49" charset="-122"/>
              </a:rPr>
              <a:t>段内心独白是对“硬汉精神”的高度概括，也是小说的主旨所在。也许一个人面对的挑战强大到足以把他的肉体毁灭，但是不能毁灭他的意志和精神</a:t>
            </a:r>
            <a:r>
              <a:rPr lang="zh-CN" altLang="en-US" sz="2400" smtClean="0">
                <a:solidFill>
                  <a:srgbClr val="FFFFFF"/>
                </a:solidFill>
                <a:latin typeface="黑体" panose="02010609060101010101" pitchFamily="49" charset="-122"/>
                <a:ea typeface="黑体" panose="02010609060101010101" pitchFamily="49" charset="-122"/>
              </a:rPr>
              <a:t>。</a:t>
            </a:r>
            <a:endParaRPr lang="en-US" altLang="zh-CN" sz="2400" smtClean="0">
              <a:solidFill>
                <a:srgbClr val="FFFFFF"/>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1198880"/>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a:t>
            </a:r>
            <a:r>
              <a:rPr lang="en-US" altLang="zh-CN" sz="2400">
                <a:solidFill>
                  <a:srgbClr val="FFFFFF"/>
                </a:solidFill>
                <a:latin typeface="黑体" panose="02010609060101010101" pitchFamily="49" charset="-122"/>
                <a:ea typeface="黑体" panose="02010609060101010101" pitchFamily="49" charset="-122"/>
              </a:rPr>
              <a:t>2</a:t>
            </a:r>
            <a:r>
              <a:rPr lang="zh-CN" altLang="en-US" sz="2400">
                <a:solidFill>
                  <a:srgbClr val="FFFFFF"/>
                </a:solidFill>
                <a:latin typeface="黑体" panose="02010609060101010101" pitchFamily="49" charset="-122"/>
                <a:ea typeface="黑体" panose="02010609060101010101" pitchFamily="49" charset="-122"/>
              </a:rPr>
              <a:t>）“别想这个啦。还是歇息歇息，让手好起来，保住剩下的鱼肉吧。和水里的血腥味比起来，我手上的根本不算什么。</a:t>
            </a:r>
            <a:r>
              <a:rPr lang="zh-CN" altLang="en-US" sz="2400" smtClean="0">
                <a:solidFill>
                  <a:srgbClr val="FFFFFF"/>
                </a:solidFill>
                <a:latin typeface="黑体" panose="02010609060101010101" pitchFamily="49" charset="-122"/>
                <a:ea typeface="黑体" panose="02010609060101010101" pitchFamily="49" charset="-122"/>
              </a:rPr>
              <a:t>”</a:t>
            </a:r>
            <a:endParaRPr lang="zh-CN" altLang="en-US" sz="2400">
              <a:solidFill>
                <a:srgbClr val="FFFFFF"/>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1753235"/>
          </a:xfrm>
          <a:prstGeom prst="rect">
            <a:avLst/>
          </a:prstGeom>
          <a:noFill/>
          <a:ln w="9525">
            <a:noFill/>
          </a:ln>
        </p:spPr>
        <p:txBody>
          <a:bodyPr>
            <a:spAutoFit/>
          </a:bodyPr>
          <a:lstStyle/>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明确：</a:t>
            </a:r>
            <a:endParaRPr lang="en-US" altLang="zh-CN" sz="2400" smtClean="0">
              <a:solidFill>
                <a:srgbClr val="FFFFFF"/>
              </a:solidFill>
              <a:latin typeface="黑体" panose="02010609060101010101" pitchFamily="49" charset="-122"/>
              <a:ea typeface="黑体" panose="02010609060101010101" pitchFamily="49" charset="-122"/>
            </a:endParaRPr>
          </a:p>
          <a:p>
            <a:pPr indent="266700">
              <a:lnSpc>
                <a:spcPct val="150000"/>
              </a:lnSpc>
            </a:pPr>
            <a:r>
              <a:rPr lang="en-US" altLang="zh-CN" sz="2400">
                <a:solidFill>
                  <a:srgbClr val="FFFFFF"/>
                </a:solidFill>
                <a:latin typeface="黑体" panose="02010609060101010101" pitchFamily="49" charset="-122"/>
                <a:ea typeface="黑体" panose="02010609060101010101" pitchFamily="49" charset="-122"/>
              </a:rPr>
              <a:t> </a:t>
            </a:r>
            <a:r>
              <a:rPr lang="en-US" altLang="zh-CN" sz="2400" smtClean="0">
                <a:solidFill>
                  <a:srgbClr val="FFFFFF"/>
                </a:solidFill>
                <a:latin typeface="黑体" panose="02010609060101010101" pitchFamily="49" charset="-122"/>
                <a:ea typeface="黑体" panose="02010609060101010101" pitchFamily="49" charset="-122"/>
              </a:rPr>
              <a:t> </a:t>
            </a:r>
            <a:r>
              <a:rPr lang="zh-CN" altLang="en-US" sz="2400" smtClean="0">
                <a:solidFill>
                  <a:srgbClr val="FFFFFF"/>
                </a:solidFill>
                <a:latin typeface="黑体" panose="02010609060101010101" pitchFamily="49" charset="-122"/>
                <a:ea typeface="黑体" panose="02010609060101010101" pitchFamily="49" charset="-122"/>
              </a:rPr>
              <a:t>这</a:t>
            </a:r>
            <a:r>
              <a:rPr lang="zh-CN" altLang="en-US" sz="2400">
                <a:solidFill>
                  <a:srgbClr val="FFFFFF"/>
                </a:solidFill>
                <a:latin typeface="黑体" panose="02010609060101010101" pitchFamily="49" charset="-122"/>
                <a:ea typeface="黑体" panose="02010609060101010101" pitchFamily="49" charset="-122"/>
              </a:rPr>
              <a:t>段是老人战胜了加拉诺</a:t>
            </a:r>
            <a:r>
              <a:rPr lang="zh-CN" altLang="en-US" sz="2400" smtClean="0">
                <a:solidFill>
                  <a:srgbClr val="FFFFFF"/>
                </a:solidFill>
                <a:latin typeface="黑体" panose="02010609060101010101" pitchFamily="49" charset="-122"/>
                <a:ea typeface="黑体" panose="02010609060101010101" pitchFamily="49" charset="-122"/>
              </a:rPr>
              <a:t>鲨后</a:t>
            </a:r>
            <a:r>
              <a:rPr lang="zh-CN" altLang="en-US" sz="2400">
                <a:solidFill>
                  <a:srgbClr val="FFFFFF"/>
                </a:solidFill>
                <a:latin typeface="黑体" panose="02010609060101010101" pitchFamily="49" charset="-122"/>
                <a:ea typeface="黑体" panose="02010609060101010101" pitchFamily="49" charset="-122"/>
              </a:rPr>
              <a:t>的心理活动，表现老人的豁达与乐观。</a:t>
            </a:r>
          </a:p>
        </p:txBody>
      </p:sp>
    </p:spTree>
    <p:custDataLst>
      <p:tags r:id="rId2"/>
    </p:custDataLst>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1198880"/>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a:t>
            </a:r>
            <a:r>
              <a:rPr lang="en-US" altLang="zh-CN" sz="2400">
                <a:solidFill>
                  <a:srgbClr val="FFFFFF"/>
                </a:solidFill>
                <a:latin typeface="黑体" panose="02010609060101010101" pitchFamily="49" charset="-122"/>
                <a:ea typeface="黑体" panose="02010609060101010101" pitchFamily="49" charset="-122"/>
              </a:rPr>
              <a:t>3</a:t>
            </a:r>
            <a:r>
              <a:rPr lang="zh-CN" altLang="en-US" sz="2400">
                <a:solidFill>
                  <a:srgbClr val="FFFFFF"/>
                </a:solidFill>
                <a:latin typeface="黑体" panose="02010609060101010101" pitchFamily="49" charset="-122"/>
                <a:ea typeface="黑体" panose="02010609060101010101" pitchFamily="49" charset="-122"/>
              </a:rPr>
              <a:t>）“他想，我太老了，没法用棍子打死鲨鱼了。不过只要手里还有短棍和舵柄，我就要试试看。</a:t>
            </a:r>
            <a:r>
              <a:rPr lang="zh-CN" altLang="en-US" sz="2400" smtClean="0">
                <a:solidFill>
                  <a:srgbClr val="FFFFFF"/>
                </a:solidFill>
                <a:latin typeface="黑体" panose="02010609060101010101" pitchFamily="49" charset="-122"/>
                <a:ea typeface="黑体" panose="02010609060101010101" pitchFamily="49" charset="-122"/>
              </a:rPr>
              <a:t>”</a:t>
            </a:r>
            <a:endParaRPr lang="zh-CN" altLang="en-US" sz="2400">
              <a:solidFill>
                <a:srgbClr val="FFFFFF"/>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1198880"/>
          </a:xfrm>
          <a:prstGeom prst="rect">
            <a:avLst/>
          </a:prstGeom>
          <a:noFill/>
          <a:ln w="9525">
            <a:noFill/>
          </a:ln>
        </p:spPr>
        <p:txBody>
          <a:bodyPr>
            <a:spAutoFit/>
          </a:bodyPr>
          <a:lstStyle/>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明确：</a:t>
            </a:r>
            <a:endParaRPr lang="en-US" altLang="zh-CN" sz="2400" smtClean="0">
              <a:solidFill>
                <a:srgbClr val="FFFFFF"/>
              </a:solidFill>
              <a:latin typeface="黑体" panose="02010609060101010101" pitchFamily="49" charset="-122"/>
              <a:ea typeface="黑体" panose="02010609060101010101" pitchFamily="49" charset="-122"/>
            </a:endParaRPr>
          </a:p>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老人</a:t>
            </a:r>
            <a:r>
              <a:rPr lang="zh-CN" altLang="en-US" sz="2400">
                <a:solidFill>
                  <a:srgbClr val="FFFFFF"/>
                </a:solidFill>
                <a:latin typeface="黑体" panose="02010609060101010101" pitchFamily="49" charset="-122"/>
                <a:ea typeface="黑体" panose="02010609060101010101" pitchFamily="49" charset="-122"/>
              </a:rPr>
              <a:t>在明知等待自己的是失败的结果的时候，仍然不服输。</a:t>
            </a:r>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1198880"/>
          </a:xfrm>
          <a:prstGeom prst="rect">
            <a:avLst/>
          </a:prstGeom>
          <a:noFill/>
          <a:ln w="9525">
            <a:noFill/>
          </a:ln>
        </p:spPr>
        <p:txBody>
          <a:bodyPr>
            <a:spAutoFit/>
          </a:bodyPr>
          <a:lstStyle/>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a:t>
            </a:r>
            <a:r>
              <a:rPr lang="en-US" altLang="zh-CN" sz="2400" smtClean="0">
                <a:solidFill>
                  <a:srgbClr val="FFFFFF"/>
                </a:solidFill>
                <a:latin typeface="黑体" panose="02010609060101010101" pitchFamily="49" charset="-122"/>
                <a:ea typeface="黑体" panose="02010609060101010101" pitchFamily="49" charset="-122"/>
              </a:rPr>
              <a:t>4</a:t>
            </a:r>
            <a:r>
              <a:rPr lang="zh-CN" altLang="en-US" sz="2400" smtClean="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“要是我用两只手抡起一根棒球棒，准能把第一条鲨鱼打死。就是现在也能行。</a:t>
            </a:r>
            <a:r>
              <a:rPr lang="zh-CN" altLang="en-US" sz="2400" smtClean="0">
                <a:solidFill>
                  <a:srgbClr val="FFFFFF"/>
                </a:solidFill>
                <a:latin typeface="黑体" panose="02010609060101010101" pitchFamily="49" charset="-122"/>
                <a:ea typeface="黑体" panose="02010609060101010101" pitchFamily="49" charset="-122"/>
              </a:rPr>
              <a:t>”</a:t>
            </a:r>
            <a:endParaRPr lang="zh-CN" altLang="en-US" sz="2400">
              <a:solidFill>
                <a:srgbClr val="FFFFFF"/>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1198880"/>
          </a:xfrm>
          <a:prstGeom prst="rect">
            <a:avLst/>
          </a:prstGeom>
          <a:noFill/>
          <a:ln w="9525">
            <a:noFill/>
          </a:ln>
        </p:spPr>
        <p:txBody>
          <a:bodyPr>
            <a:spAutoFit/>
          </a:bodyPr>
          <a:lstStyle/>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明确：</a:t>
            </a:r>
            <a:endParaRPr lang="en-US" altLang="zh-CN" sz="2400" smtClean="0">
              <a:solidFill>
                <a:srgbClr val="FFFFFF"/>
              </a:solidFill>
              <a:latin typeface="黑体" panose="02010609060101010101" pitchFamily="49" charset="-122"/>
              <a:ea typeface="黑体" panose="02010609060101010101" pitchFamily="49" charset="-122"/>
            </a:endParaRPr>
          </a:p>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体现</a:t>
            </a:r>
            <a:r>
              <a:rPr lang="zh-CN" altLang="en-US" sz="2400">
                <a:solidFill>
                  <a:srgbClr val="FFFFFF"/>
                </a:solidFill>
                <a:latin typeface="黑体" panose="02010609060101010101" pitchFamily="49" charset="-122"/>
                <a:ea typeface="黑体" panose="02010609060101010101" pitchFamily="49" charset="-122"/>
              </a:rPr>
              <a:t>了老人虽然年纪大了，仍然充满必胜的信心。</a:t>
            </a:r>
          </a:p>
        </p:txBody>
      </p:sp>
    </p:spTree>
    <p:custDataLst>
      <p:tags r:id="rId2"/>
    </p:custDataLst>
  </p:cSld>
  <p:clrMapOvr>
    <a:masterClrMapping/>
  </p:clrMapOvr>
  <p:transition/>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645160"/>
          </a:xfrm>
          <a:prstGeom prst="rect">
            <a:avLst/>
          </a:prstGeom>
          <a:noFill/>
          <a:ln w="9525">
            <a:noFill/>
          </a:ln>
        </p:spPr>
        <p:txBody>
          <a:bodyPr>
            <a:spAutoFit/>
          </a:bodyPr>
          <a:lstStyle/>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a:t>
            </a:r>
            <a:r>
              <a:rPr lang="en-US" altLang="zh-CN" sz="2400">
                <a:solidFill>
                  <a:srgbClr val="FFFFFF"/>
                </a:solidFill>
                <a:latin typeface="黑体" panose="02010609060101010101" pitchFamily="49" charset="-122"/>
                <a:ea typeface="黑体" panose="02010609060101010101" pitchFamily="49" charset="-122"/>
              </a:rPr>
              <a:t>5</a:t>
            </a:r>
            <a:r>
              <a:rPr lang="zh-CN" altLang="en-US" sz="2400" smtClean="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“跟它们斗，”他说，“我要跟它们一直斗到死。</a:t>
            </a:r>
            <a:r>
              <a:rPr lang="zh-CN" altLang="en-US" sz="2400" smtClean="0">
                <a:solidFill>
                  <a:srgbClr val="FFFFFF"/>
                </a:solidFill>
                <a:latin typeface="黑体" panose="02010609060101010101" pitchFamily="49" charset="-122"/>
                <a:ea typeface="黑体" panose="02010609060101010101" pitchFamily="49" charset="-122"/>
              </a:rPr>
              <a:t>”</a:t>
            </a:r>
            <a:endParaRPr lang="zh-CN" altLang="en-US" sz="2400">
              <a:solidFill>
                <a:srgbClr val="FFFFFF"/>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7979313" y="1716234"/>
            <a:ext cx="820738" cy="46037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资料</a:t>
            </a:r>
            <a:endParaRPr kumimoji="0" lang="zh-CN" altLang="zh-CN"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168637" y="1501630"/>
            <a:ext cx="4631414" cy="4739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818976" y="1623364"/>
            <a:ext cx="981075"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4"/>
    </p:custDataLst>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1753235"/>
          </a:xfrm>
          <a:prstGeom prst="rect">
            <a:avLst/>
          </a:prstGeom>
          <a:noFill/>
          <a:ln w="9525">
            <a:noFill/>
          </a:ln>
        </p:spPr>
        <p:txBody>
          <a:bodyPr>
            <a:spAutoFit/>
          </a:bodyPr>
          <a:lstStyle/>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明确：</a:t>
            </a:r>
            <a:endParaRPr lang="en-US" altLang="zh-CN" sz="2400" smtClean="0">
              <a:solidFill>
                <a:srgbClr val="FFFFFF"/>
              </a:solidFill>
              <a:latin typeface="黑体" panose="02010609060101010101" pitchFamily="49" charset="-122"/>
              <a:ea typeface="黑体" panose="02010609060101010101" pitchFamily="49" charset="-122"/>
            </a:endParaRPr>
          </a:p>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  这</a:t>
            </a:r>
            <a:r>
              <a:rPr lang="zh-CN" altLang="en-US" sz="2400">
                <a:solidFill>
                  <a:srgbClr val="FFFFFF"/>
                </a:solidFill>
                <a:latin typeface="黑体" panose="02010609060101010101" pitchFamily="49" charset="-122"/>
                <a:ea typeface="黑体" panose="02010609060101010101" pitchFamily="49" charset="-122"/>
              </a:rPr>
              <a:t>是想到夜里再来鲨鱼时，老人的自言自语，是老人对强敌的宣战，体现了老人的不屈意志。</a:t>
            </a:r>
          </a:p>
        </p:txBody>
      </p:sp>
    </p:spTree>
    <p:custDataLst>
      <p:tags r:id="rId2"/>
    </p:custDataLst>
  </p:cSld>
  <p:clrMapOvr>
    <a:masterClrMapping/>
  </p:clrMapOvr>
  <p:transition/>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1753235"/>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a:t>
            </a:r>
            <a:r>
              <a:rPr lang="en-US" altLang="zh-CN" sz="2400">
                <a:solidFill>
                  <a:srgbClr val="FFFFFF"/>
                </a:solidFill>
                <a:latin typeface="黑体" panose="02010609060101010101" pitchFamily="49" charset="-122"/>
                <a:ea typeface="黑体" panose="02010609060101010101" pitchFamily="49" charset="-122"/>
              </a:rPr>
              <a:t>6</a:t>
            </a:r>
            <a:r>
              <a:rPr lang="zh-CN" altLang="en-US" sz="2400">
                <a:solidFill>
                  <a:srgbClr val="FFFFFF"/>
                </a:solidFill>
                <a:latin typeface="黑体" panose="02010609060101010101" pitchFamily="49" charset="-122"/>
                <a:ea typeface="黑体" panose="02010609060101010101" pitchFamily="49" charset="-122"/>
              </a:rPr>
              <a:t>）“没有什么把我打垮，”他大声说，“都是因为我出海太远了。”</a:t>
            </a:r>
          </a:p>
          <a:p>
            <a:pPr indent="266700">
              <a:lnSpc>
                <a:spcPct val="150000"/>
              </a:lnSpc>
            </a:pPr>
            <a:endParaRPr lang="zh-CN" altLang="en-US" sz="2400">
              <a:solidFill>
                <a:srgbClr val="FFFFFF"/>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1753235"/>
          </a:xfrm>
          <a:prstGeom prst="rect">
            <a:avLst/>
          </a:prstGeom>
          <a:noFill/>
          <a:ln w="9525">
            <a:noFill/>
          </a:ln>
        </p:spPr>
        <p:txBody>
          <a:bodyPr>
            <a:spAutoFit/>
          </a:bodyPr>
          <a:lstStyle/>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明确：</a:t>
            </a:r>
            <a:endParaRPr lang="en-US" altLang="zh-CN" sz="2400" smtClean="0">
              <a:solidFill>
                <a:srgbClr val="FFFFFF"/>
              </a:solidFill>
              <a:latin typeface="黑体" panose="02010609060101010101" pitchFamily="49" charset="-122"/>
              <a:ea typeface="黑体" panose="02010609060101010101" pitchFamily="49" charset="-122"/>
            </a:endParaRPr>
          </a:p>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老人</a:t>
            </a:r>
            <a:r>
              <a:rPr lang="zh-CN" altLang="en-US" sz="2400">
                <a:solidFill>
                  <a:srgbClr val="FFFFFF"/>
                </a:solidFill>
                <a:latin typeface="黑体" panose="02010609060101010101" pitchFamily="49" charset="-122"/>
                <a:ea typeface="黑体" panose="02010609060101010101" pitchFamily="49" charset="-122"/>
              </a:rPr>
              <a:t>思考自己胜败的原因时，也总是朝着乐观的方面去想。</a:t>
            </a:r>
          </a:p>
          <a:p>
            <a:pPr indent="266700">
              <a:lnSpc>
                <a:spcPct val="150000"/>
              </a:lnSpc>
            </a:pPr>
            <a:endParaRPr lang="zh-CN" altLang="en-US" sz="2400">
              <a:solidFill>
                <a:srgbClr val="FFFFFF"/>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425881"/>
            <a:ext cx="8723312" cy="3969385"/>
          </a:xfrm>
          <a:prstGeom prst="rect">
            <a:avLst/>
          </a:prstGeom>
          <a:noFill/>
          <a:ln w="9525">
            <a:noFill/>
          </a:ln>
        </p:spPr>
        <p:txBody>
          <a:bodyPr>
            <a:spAutoFit/>
          </a:bodyPr>
          <a:lstStyle/>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  </a:t>
            </a:r>
            <a:r>
              <a:rPr lang="en-US" altLang="zh-CN" sz="2400" smtClean="0">
                <a:solidFill>
                  <a:srgbClr val="FFFFFF"/>
                </a:solidFill>
                <a:latin typeface="黑体" panose="02010609060101010101" pitchFamily="49" charset="-122"/>
                <a:ea typeface="黑体" panose="02010609060101010101" pitchFamily="49" charset="-122"/>
              </a:rPr>
              <a:t>3.</a:t>
            </a:r>
            <a:r>
              <a:rPr lang="zh-CN" altLang="en-US" sz="2400" smtClean="0">
                <a:solidFill>
                  <a:srgbClr val="FFFFFF"/>
                </a:solidFill>
                <a:latin typeface="黑体" panose="02010609060101010101" pitchFamily="49" charset="-122"/>
                <a:ea typeface="黑体" panose="02010609060101010101" pitchFamily="49" charset="-122"/>
              </a:rPr>
              <a:t>圣地亚哥</a:t>
            </a:r>
            <a:r>
              <a:rPr lang="zh-CN" altLang="en-US" sz="2400">
                <a:solidFill>
                  <a:srgbClr val="FFFFFF"/>
                </a:solidFill>
                <a:latin typeface="黑体" panose="02010609060101010101" pitchFamily="49" charset="-122"/>
                <a:ea typeface="黑体" panose="02010609060101010101" pitchFamily="49" charset="-122"/>
              </a:rPr>
              <a:t>是位怎样的老人？请谈谈你对作者笔下“硬汉形象”的理解</a:t>
            </a:r>
            <a:r>
              <a:rPr lang="zh-CN" altLang="en-US" sz="2400" smtClean="0">
                <a:solidFill>
                  <a:srgbClr val="FFFFFF"/>
                </a:solidFill>
                <a:latin typeface="黑体" panose="02010609060101010101" pitchFamily="49" charset="-122"/>
                <a:ea typeface="黑体" panose="02010609060101010101" pitchFamily="49" charset="-122"/>
              </a:rPr>
              <a:t>。</a:t>
            </a:r>
            <a:endParaRPr lang="en-US" altLang="zh-CN" sz="2400" smtClean="0">
              <a:solidFill>
                <a:srgbClr val="FFFFFF"/>
              </a:solidFill>
              <a:latin typeface="黑体" panose="02010609060101010101" pitchFamily="49" charset="-122"/>
              <a:ea typeface="黑体" panose="02010609060101010101" pitchFamily="49" charset="-122"/>
            </a:endParaRPr>
          </a:p>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明确</a:t>
            </a:r>
            <a:r>
              <a:rPr lang="zh-CN" altLang="en-US" sz="2400">
                <a:solidFill>
                  <a:srgbClr val="FFFFFF"/>
                </a:solidFill>
                <a:latin typeface="黑体" panose="02010609060101010101" pitchFamily="49" charset="-122"/>
                <a:ea typeface="黑体" panose="02010609060101010101" pitchFamily="49" charset="-122"/>
              </a:rPr>
              <a:t>：小说的主人公圣地亚哥坚强、刚毅、勇敢，面临厄运甚至绝境，都能无所畏惧。无论情况多么严重，困难多么巨大，死神多么可怕，他都不失掉斗争的勇气和决心，勇于向人类生命的极限挑战。体现了人自尊、自强的巨大精神力量。他是一个自强自信、敢于挑战的、永不屈服 、永不放弃的硬汉形象</a:t>
            </a:r>
            <a:r>
              <a:rPr lang="zh-CN" altLang="en-US" sz="2400" smtClean="0">
                <a:solidFill>
                  <a:srgbClr val="FFFFFF"/>
                </a:solidFill>
                <a:latin typeface="黑体" panose="02010609060101010101" pitchFamily="49" charset="-122"/>
                <a:ea typeface="黑体" panose="02010609060101010101" pitchFamily="49" charset="-122"/>
              </a:rPr>
              <a:t>。</a:t>
            </a:r>
            <a:endParaRPr lang="zh-CN" altLang="en-US" sz="2400">
              <a:solidFill>
                <a:srgbClr val="FFFFFF"/>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425881"/>
            <a:ext cx="8723312" cy="3415030"/>
          </a:xfrm>
          <a:prstGeom prst="rect">
            <a:avLst/>
          </a:prstGeom>
          <a:noFill/>
          <a:ln w="9525">
            <a:noFill/>
          </a:ln>
        </p:spPr>
        <p:txBody>
          <a:bodyPr>
            <a:spAutoFit/>
          </a:bodyPr>
          <a:lstStyle/>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  海明威</a:t>
            </a:r>
            <a:r>
              <a:rPr lang="zh-CN" altLang="en-US" sz="2400">
                <a:solidFill>
                  <a:srgbClr val="FFFFFF"/>
                </a:solidFill>
                <a:latin typeface="黑体" panose="02010609060101010101" pitchFamily="49" charset="-122"/>
                <a:ea typeface="黑体" panose="02010609060101010101" pitchFamily="49" charset="-122"/>
              </a:rPr>
              <a:t>在作品中塑造了一系列“硬汉”形象。他们多是拳击家、斗牛士、渔夫、猎人、战士等下层人物，生活贫困，屡受挫折，但他们始终保持旺盛的生命力和坚强的意志力，始终保持人的尊严和勇气。在他们身上，具有一种不屈不挠、坚定顽强，面对暴力和死亡而无所畏惧，身处逆境而不气馁的坚强性格。即使失败了，也要坦坦荡荡，不失重压下人的“优雅风度”。</a:t>
            </a:r>
          </a:p>
        </p:txBody>
      </p:sp>
    </p:spTree>
    <p:custDataLst>
      <p:tags r:id="rId2"/>
    </p:custDataLst>
  </p:cSld>
  <p:clrMapOvr>
    <a:masterClrMapping/>
  </p:clrMapOvr>
  <p:transition/>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947150" cy="4759325"/>
          </a:xfrm>
        </p:spPr>
        <p:txBody>
          <a:bodyPr lIns="90000" tIns="46800" rIns="90000" bIns="46800" rtlCol="0">
            <a:normAutofit lnSpcReduction="10000"/>
          </a:bodyPr>
          <a:lstStyle/>
          <a:p>
            <a:pPr marL="0" lvl="0" indent="0">
              <a:lnSpc>
                <a:spcPct val="150000"/>
              </a:lnSpc>
              <a:buNone/>
              <a:defRPr/>
            </a:pPr>
            <a:r>
              <a:rPr lang="zh-CN" altLang="en-US" sz="3200" smtClean="0">
                <a:solidFill>
                  <a:srgbClr val="FFFF00"/>
                </a:solidFill>
                <a:latin typeface="黑体" panose="02010609060101010101" pitchFamily="49" charset="-122"/>
                <a:ea typeface="黑体" panose="02010609060101010101" pitchFamily="49" charset="-122"/>
                <a:cs typeface="黑体" panose="02010609060101010101" pitchFamily="49" charset="-122"/>
              </a:rPr>
              <a:t>赏析</a:t>
            </a:r>
            <a:r>
              <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rPr>
              <a:t>语言</a:t>
            </a:r>
            <a:r>
              <a:rPr lang="zh-CN" altLang="en-US" sz="3200" smtClean="0">
                <a:solidFill>
                  <a:srgbClr val="FFFF00"/>
                </a:solidFill>
                <a:latin typeface="黑体" panose="02010609060101010101" pitchFamily="49" charset="-122"/>
                <a:ea typeface="黑体" panose="02010609060101010101" pitchFamily="49" charset="-122"/>
                <a:cs typeface="黑体" panose="02010609060101010101" pitchFamily="49" charset="-122"/>
              </a:rPr>
              <a:t>风格</a:t>
            </a:r>
            <a:endParaRPr lang="en-US" altLang="zh-CN" sz="3200" smtClean="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lvl="0" indent="0">
              <a:lnSpc>
                <a:spcPct val="150000"/>
              </a:lnSpc>
              <a:buNone/>
              <a:defRPr/>
            </a:pP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    人们</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称海明威的作品具有“电报式风格”， 他的笔调潇洒自然，毫无矫揉造作之处，也没有着意的渲染和概括，但却能尖锐地刻画出人物的内心世界，充分体现了自然主义的白描手法，丰富了小说的文学意蕴，使人产生一种“感情真者，其观物亦真”的感受。瑞典文学院院士霍尔斯陶穆称赞海明威：“</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老人与海</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是一部异常有力、无比简洁的作品，具有一种无可抗拒的美。” </a:t>
            </a:r>
          </a:p>
        </p:txBody>
      </p:sp>
    </p:spTree>
    <p:custDataLst>
      <p:tags r:id="rId2"/>
    </p:custDataLst>
  </p:cSld>
  <p:clrMapOvr>
    <a:masterClrMapping/>
  </p:clrMapOvr>
  <p:transition/>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2306955"/>
          </a:xfrm>
          <a:prstGeom prst="rect">
            <a:avLst/>
          </a:prstGeom>
          <a:noFill/>
          <a:ln w="9525">
            <a:noFill/>
          </a:ln>
        </p:spPr>
        <p:txBody>
          <a:bodyPr>
            <a:spAutoFit/>
          </a:bodyPr>
          <a:lstStyle/>
          <a:p>
            <a:pPr indent="266700">
              <a:lnSpc>
                <a:spcPct val="150000"/>
              </a:lnSpc>
            </a:pPr>
            <a:r>
              <a:rPr lang="en-US" altLang="zh-CN" sz="2400" smtClean="0">
                <a:solidFill>
                  <a:srgbClr val="FFFFFF"/>
                </a:solidFill>
                <a:latin typeface="黑体" panose="02010609060101010101" pitchFamily="49" charset="-122"/>
                <a:ea typeface="黑体" panose="02010609060101010101" pitchFamily="49" charset="-122"/>
              </a:rPr>
              <a:t>1</a:t>
            </a:r>
            <a:r>
              <a:rPr lang="en-US" altLang="zh-CN" sz="2400">
                <a:solidFill>
                  <a:srgbClr val="FFFFFF"/>
                </a:solidFill>
                <a:latin typeface="黑体" panose="02010609060101010101" pitchFamily="49" charset="-122"/>
                <a:ea typeface="黑体" panose="02010609060101010101" pitchFamily="49" charset="-122"/>
              </a:rPr>
              <a:t>.</a:t>
            </a:r>
            <a:r>
              <a:rPr lang="zh-CN" altLang="en-US" sz="2400" smtClean="0">
                <a:solidFill>
                  <a:srgbClr val="FFFFFF"/>
                </a:solidFill>
                <a:latin typeface="黑体" panose="02010609060101010101" pitchFamily="49" charset="-122"/>
                <a:ea typeface="黑体" panose="02010609060101010101" pitchFamily="49" charset="-122"/>
              </a:rPr>
              <a:t>结构</a:t>
            </a:r>
            <a:r>
              <a:rPr lang="zh-CN" altLang="en-US" sz="2400">
                <a:solidFill>
                  <a:srgbClr val="FFFFFF"/>
                </a:solidFill>
                <a:latin typeface="黑体" panose="02010609060101010101" pitchFamily="49" charset="-122"/>
                <a:ea typeface="黑体" panose="02010609060101010101" pitchFamily="49" charset="-122"/>
              </a:rPr>
              <a:t>上的单纯性，人物少到不能再少，情节不枝不蔓，主人公性格单一而鲜明</a:t>
            </a:r>
            <a:r>
              <a:rPr lang="zh-CN" altLang="en-US" sz="2400" smtClean="0">
                <a:solidFill>
                  <a:srgbClr val="FFFFFF"/>
                </a:solidFill>
                <a:latin typeface="黑体" panose="02010609060101010101" pitchFamily="49" charset="-122"/>
                <a:ea typeface="黑体" panose="02010609060101010101" pitchFamily="49" charset="-122"/>
              </a:rPr>
              <a:t>。</a:t>
            </a:r>
            <a:r>
              <a:rPr lang="zh-CN" altLang="en-US" sz="2400" b="1" smtClean="0">
                <a:solidFill>
                  <a:schemeClr val="bg1"/>
                </a:solidFill>
                <a:latin typeface="黑体" panose="02010609060101010101" pitchFamily="49" charset="-122"/>
                <a:ea typeface="黑体" panose="02010609060101010101" pitchFamily="49" charset="-122"/>
              </a:rPr>
              <a:t>课文</a:t>
            </a:r>
            <a:r>
              <a:rPr lang="zh-CN" altLang="en-US" sz="2400" smtClean="0">
                <a:solidFill>
                  <a:srgbClr val="FFFFFF"/>
                </a:solidFill>
                <a:latin typeface="黑体" panose="02010609060101010101" pitchFamily="49" charset="-122"/>
                <a:ea typeface="黑体" panose="02010609060101010101" pitchFamily="49" charset="-122"/>
              </a:rPr>
              <a:t>中直</a:t>
            </a:r>
            <a:r>
              <a:rPr lang="zh-CN" altLang="en-US" sz="2400">
                <a:solidFill>
                  <a:srgbClr val="FFFFFF"/>
                </a:solidFill>
                <a:latin typeface="黑体" panose="02010609060101010101" pitchFamily="49" charset="-122"/>
                <a:ea typeface="黑体" panose="02010609060101010101" pitchFamily="49" charset="-122"/>
              </a:rPr>
              <a:t>接出场的人物只有老</a:t>
            </a:r>
            <a:r>
              <a:rPr lang="zh-CN" altLang="en-US" sz="2400" smtClean="0">
                <a:solidFill>
                  <a:srgbClr val="FFFFFF"/>
                </a:solidFill>
                <a:latin typeface="黑体" panose="02010609060101010101" pitchFamily="49" charset="-122"/>
                <a:ea typeface="黑体" panose="02010609060101010101" pitchFamily="49" charset="-122"/>
              </a:rPr>
              <a:t>渔夫</a:t>
            </a:r>
            <a:r>
              <a:rPr lang="zh-CN" altLang="en-US" sz="2400" b="1" smtClean="0">
                <a:solidFill>
                  <a:schemeClr val="bg1"/>
                </a:solidFill>
                <a:latin typeface="黑体" panose="02010609060101010101" pitchFamily="49" charset="-122"/>
                <a:ea typeface="黑体" panose="02010609060101010101" pitchFamily="49" charset="-122"/>
              </a:rPr>
              <a:t>圣</a:t>
            </a:r>
            <a:r>
              <a:rPr lang="zh-CN" altLang="en-US" sz="2400" smtClean="0">
                <a:solidFill>
                  <a:srgbClr val="FFFFFF"/>
                </a:solidFill>
                <a:latin typeface="黑体" panose="02010609060101010101" pitchFamily="49" charset="-122"/>
                <a:ea typeface="黑体" panose="02010609060101010101" pitchFamily="49" charset="-122"/>
              </a:rPr>
              <a:t>地亚哥</a:t>
            </a:r>
            <a:r>
              <a:rPr lang="zh-CN" altLang="en-US" sz="2400">
                <a:solidFill>
                  <a:srgbClr val="FFFFFF"/>
                </a:solidFill>
                <a:latin typeface="黑体" panose="02010609060101010101" pitchFamily="49" charset="-122"/>
                <a:ea typeface="黑体" panose="02010609060101010101" pitchFamily="49" charset="-122"/>
              </a:rPr>
              <a:t>一个，情节也主要是围绕大马林鱼的捕获以及因此而引来的与鲨鱼之间的搏斗，可谓单纯而集中。</a:t>
            </a:r>
          </a:p>
        </p:txBody>
      </p:sp>
    </p:spTree>
    <p:custDataLst>
      <p:tags r:id="rId2"/>
    </p:custDataLst>
  </p:cSld>
  <p:clrMapOvr>
    <a:masterClrMapping/>
  </p:clrMapOvr>
  <p:transition/>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3415030"/>
          </a:xfrm>
          <a:prstGeom prst="rect">
            <a:avLst/>
          </a:prstGeom>
          <a:noFill/>
          <a:ln w="9525">
            <a:noFill/>
          </a:ln>
        </p:spPr>
        <p:txBody>
          <a:bodyPr>
            <a:spAutoFit/>
          </a:bodyPr>
          <a:lstStyle/>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  </a:t>
            </a:r>
            <a:r>
              <a:rPr lang="zh-CN" altLang="en-US" sz="2400">
                <a:solidFill>
                  <a:srgbClr val="FFFFFF"/>
                </a:solidFill>
                <a:latin typeface="黑体" panose="02010609060101010101" pitchFamily="49" charset="-122"/>
                <a:ea typeface="黑体" panose="02010609060101010101" pitchFamily="49" charset="-122"/>
              </a:rPr>
              <a:t>海明威曾经对</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老人与海</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的原稿进行了两百多次的校阅，他说，“</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老人与海</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本来可以写成一千多页那么长，小说里有村庄中的每个人物，以及他们怎么谋生，怎样出生，受教育，生孩子等一切过程</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然而他删去了所有别人写过的东西，删去了解释、讨论，甚至议论的部分，剪去了一切花花绿绿的比喻，清除了毫无生气的文章俗套，使小说单纯而集中。</a:t>
            </a:r>
          </a:p>
        </p:txBody>
      </p:sp>
    </p:spTree>
    <p:custDataLst>
      <p:tags r:id="rId2"/>
    </p:custDataLst>
  </p:cSld>
  <p:clrMapOvr>
    <a:masterClrMapping/>
  </p:clrMapOvr>
  <p:transition/>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667217" y="1317373"/>
            <a:ext cx="8723312" cy="2306955"/>
          </a:xfrm>
          <a:prstGeom prst="rect">
            <a:avLst/>
          </a:prstGeom>
          <a:noFill/>
          <a:ln w="9525">
            <a:noFill/>
          </a:ln>
        </p:spPr>
        <p:txBody>
          <a:bodyPr>
            <a:spAutoFit/>
          </a:bodyPr>
          <a:lstStyle/>
          <a:p>
            <a:pPr indent="266700">
              <a:lnSpc>
                <a:spcPct val="150000"/>
              </a:lnSpc>
            </a:pPr>
            <a:r>
              <a:rPr lang="en-US" altLang="zh-CN" sz="2400" smtClean="0">
                <a:solidFill>
                  <a:srgbClr val="FFFFFF"/>
                </a:solidFill>
                <a:latin typeface="黑体" panose="02010609060101010101" pitchFamily="49" charset="-122"/>
                <a:ea typeface="黑体" panose="02010609060101010101" pitchFamily="49" charset="-122"/>
              </a:rPr>
              <a:t>2</a:t>
            </a:r>
            <a:r>
              <a:rPr lang="en-US" altLang="zh-CN" sz="2400">
                <a:solidFill>
                  <a:srgbClr val="FFFFFF"/>
                </a:solidFill>
                <a:latin typeface="黑体" panose="02010609060101010101" pitchFamily="49" charset="-122"/>
                <a:ea typeface="黑体" panose="02010609060101010101" pitchFamily="49" charset="-122"/>
              </a:rPr>
              <a:t>.</a:t>
            </a:r>
            <a:r>
              <a:rPr lang="zh-CN" altLang="en-US" sz="2400" smtClean="0">
                <a:solidFill>
                  <a:srgbClr val="FFFFFF"/>
                </a:solidFill>
                <a:latin typeface="黑体" panose="02010609060101010101" pitchFamily="49" charset="-122"/>
                <a:ea typeface="黑体" panose="02010609060101010101" pitchFamily="49" charset="-122"/>
              </a:rPr>
              <a:t>避免</a:t>
            </a:r>
            <a:r>
              <a:rPr lang="zh-CN" altLang="en-US" sz="2400">
                <a:solidFill>
                  <a:srgbClr val="FFFFFF"/>
                </a:solidFill>
                <a:latin typeface="黑体" panose="02010609060101010101" pitchFamily="49" charset="-122"/>
                <a:ea typeface="黑体" panose="02010609060101010101" pitchFamily="49" charset="-122"/>
              </a:rPr>
              <a:t>使用过多的描写手法，避免过多地使用形容词特别是华丽的辞藻，尽量采用直截了当的叙述和生动鲜明的对话，因此，句子简短，语汇准确生动。</a:t>
            </a:r>
          </a:p>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  </a:t>
            </a:r>
            <a:endParaRPr lang="zh-CN" altLang="en-US" sz="2800">
              <a:solidFill>
                <a:schemeClr val="bg1"/>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667217" y="1317373"/>
            <a:ext cx="8723312" cy="3415030"/>
          </a:xfrm>
          <a:prstGeom prst="rect">
            <a:avLst/>
          </a:prstGeom>
          <a:noFill/>
          <a:ln w="9525">
            <a:noFill/>
          </a:ln>
        </p:spPr>
        <p:txBody>
          <a:bodyPr>
            <a:spAutoFit/>
          </a:bodyPr>
          <a:lstStyle/>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  在塑造</a:t>
            </a:r>
            <a:r>
              <a:rPr lang="zh-CN" altLang="en-US" sz="2400">
                <a:solidFill>
                  <a:srgbClr val="FFFFFF"/>
                </a:solidFill>
                <a:latin typeface="黑体" panose="02010609060101010101" pitchFamily="49" charset="-122"/>
                <a:ea typeface="黑体" panose="02010609060101010101" pitchFamily="49" charset="-122"/>
              </a:rPr>
              <a:t>圣</a:t>
            </a:r>
            <a:r>
              <a:rPr lang="zh-CN" altLang="en-US" sz="2400" smtClean="0">
                <a:solidFill>
                  <a:srgbClr val="FFFFFF"/>
                </a:solidFill>
                <a:latin typeface="黑体" panose="02010609060101010101" pitchFamily="49" charset="-122"/>
                <a:ea typeface="黑体" panose="02010609060101010101" pitchFamily="49" charset="-122"/>
              </a:rPr>
              <a:t>地亚哥</a:t>
            </a:r>
            <a:r>
              <a:rPr lang="zh-CN" altLang="en-US" sz="2400">
                <a:solidFill>
                  <a:srgbClr val="FFFFFF"/>
                </a:solidFill>
                <a:latin typeface="黑体" panose="02010609060101010101" pitchFamily="49" charset="-122"/>
                <a:ea typeface="黑体" panose="02010609060101010101" pitchFamily="49" charset="-122"/>
              </a:rPr>
              <a:t>这一形象时，他的笔力主要集中在真实而生动地再现老人与鲨鱼搏斗的场景上。鲨鱼来势凶猛，老人沉着迎战，机敏矫捷，都写得生动逼真。如写鲨鱼出现：“</a:t>
            </a:r>
            <a:r>
              <a:rPr lang="zh-CN" altLang="en-US" sz="2400" smtClean="0">
                <a:solidFill>
                  <a:srgbClr val="FFFFFF"/>
                </a:solidFill>
                <a:latin typeface="黑体" panose="02010609060101010101" pitchFamily="49" charset="-122"/>
                <a:ea typeface="黑体" panose="02010609060101010101" pitchFamily="49" charset="-122"/>
              </a:rPr>
              <a:t>当那一大片暗沉沉的血渐渐下沉，扩散到一</a:t>
            </a:r>
            <a:r>
              <a:rPr lang="zh-CN" altLang="en-US" sz="2400">
                <a:solidFill>
                  <a:srgbClr val="FFFFFF"/>
                </a:solidFill>
                <a:latin typeface="黑体" panose="02010609060101010101" pitchFamily="49" charset="-122"/>
                <a:ea typeface="黑体" panose="02010609060101010101" pitchFamily="49" charset="-122"/>
              </a:rPr>
              <a:t>英里深的</a:t>
            </a:r>
            <a:r>
              <a:rPr lang="zh-CN" altLang="en-US" sz="2400" smtClean="0">
                <a:solidFill>
                  <a:srgbClr val="FFFFFF"/>
                </a:solidFill>
                <a:latin typeface="黑体" panose="02010609060101010101" pitchFamily="49" charset="-122"/>
                <a:ea typeface="黑体" panose="02010609060101010101" pitchFamily="49" charset="-122"/>
              </a:rPr>
              <a:t>海水里的时候，它</a:t>
            </a:r>
            <a:r>
              <a:rPr lang="zh-CN" altLang="en-US" sz="2400">
                <a:solidFill>
                  <a:srgbClr val="FFFFFF"/>
                </a:solidFill>
                <a:latin typeface="黑体" panose="02010609060101010101" pitchFamily="49" charset="-122"/>
                <a:ea typeface="黑体" panose="02010609060101010101" pitchFamily="49" charset="-122"/>
              </a:rPr>
              <a:t>就</a:t>
            </a:r>
            <a:r>
              <a:rPr lang="zh-CN" altLang="en-US" sz="2400" smtClean="0">
                <a:solidFill>
                  <a:srgbClr val="FFFFFF"/>
                </a:solidFill>
                <a:latin typeface="黑体" panose="02010609060101010101" pitchFamily="49" charset="-122"/>
                <a:ea typeface="黑体" panose="02010609060101010101" pitchFamily="49" charset="-122"/>
              </a:rPr>
              <a:t>从深处游了上来</a:t>
            </a:r>
            <a:r>
              <a:rPr lang="zh-CN" altLang="en-US" sz="2400">
                <a:solidFill>
                  <a:srgbClr val="FFFFFF"/>
                </a:solidFill>
                <a:latin typeface="黑体" panose="02010609060101010101" pitchFamily="49" charset="-122"/>
                <a:ea typeface="黑体" panose="02010609060101010101" pitchFamily="49" charset="-122"/>
              </a:rPr>
              <a:t>。鲨鱼莽莽撞撞地一下子冲过来，划破了蓝色的水面，豁然出现在太阳底下。” </a:t>
            </a:r>
            <a:endParaRPr lang="zh-CN" altLang="en-US" sz="2800">
              <a:solidFill>
                <a:srgbClr val="FFFFFF"/>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314450"/>
            <a:ext cx="8235950" cy="4759325"/>
          </a:xfrm>
        </p:spPr>
        <p:txBody>
          <a:bodyPr lIns="90000" tIns="46800" rIns="90000" bIns="46800" rtlCol="0">
            <a:normAutofit/>
          </a:bodyPr>
          <a:lstStyle/>
          <a:p>
            <a:pPr marL="0" marR="0" lvl="0" indent="0" algn="l" defTabSz="914400" rtl="0" eaLnBrk="1" fontAlgn="auto" latinLnBrk="0" hangingPunct="1">
              <a:lnSpc>
                <a:spcPct val="100000"/>
              </a:lnSpc>
              <a:spcBef>
                <a:spcPct val="0"/>
              </a:spcBef>
              <a:spcAft>
                <a:spcPts val="1000"/>
              </a:spcAft>
              <a:buClrTx/>
              <a:buSzTx/>
              <a:buFont typeface="Arial" pitchFamily="34" charset="0"/>
              <a:buNone/>
              <a:defRPr/>
            </a:pPr>
            <a:r>
              <a:rPr kumimoji="0" lang="zh-CN" altLang="en-US" sz="3200" b="0" i="0" u="none" strike="noStrike" kern="1200" cap="none" spc="150" normalizeH="0" baseline="0" noProof="1">
                <a:ln>
                  <a:noFill/>
                </a:ln>
                <a:solidFill>
                  <a:srgbClr val="FFFF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知识要点  </a:t>
            </a:r>
            <a:r>
              <a:rPr kumimoji="0" lang="zh-CN" altLang="en-US" sz="3200" b="0" i="0" u="none" strike="noStrike" kern="1200" cap="none" spc="150" normalizeH="0" baseline="0" noProof="1">
                <a:ln>
                  <a:noFill/>
                </a:ln>
                <a:solidFill>
                  <a:schemeClr val="bg1"/>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     </a:t>
            </a:r>
            <a:endParaRPr kumimoji="0" lang="en-US" altLang="zh-CN" sz="3200" b="0" i="0" u="none" strike="noStrike" kern="1200" cap="none" spc="150" normalizeH="0" baseline="0" noProof="1">
              <a:ln>
                <a:noFill/>
              </a:ln>
              <a:solidFill>
                <a:schemeClr val="bg1"/>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lvl="0" indent="0">
              <a:lnSpc>
                <a:spcPct val="100000"/>
              </a:lnSpc>
              <a:buNone/>
              <a:defRPr/>
            </a:pP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                    关于作者</a:t>
            </a:r>
            <a:endParaRPr lang="en-US" altLang="zh-CN" sz="2400" smtClean="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lvl="0" indent="0">
              <a:lnSpc>
                <a:spcPct val="100000"/>
              </a:lnSpc>
              <a:buNone/>
              <a:defRPr/>
            </a:pP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    海明威</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，美国作家、记者，美国当代文学中最著名的作家之一，也是</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20</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世纪最著名的小说家之一。他出生于芝加哥郊区一个乡村医生家庭，从小喜欢钓鱼、打猎、音乐和绘画，</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18</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岁起进入报界，曾参加过两次世界大战，出生入死以致伤痕遍体，在第一次世界大战期间被授予银制勇敢勋章。</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1954</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年，他荣获诺贝尔文学奖。</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1961</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年，因不堪老年病痛的折磨，开枪自杀，走完了他辉煌的一生。 </a:t>
            </a:r>
            <a:endParaRPr kumimoji="0" lang="zh-CN" altLang="en-US" sz="2400" b="0" i="0" u="none" strike="noStrike" kern="1200" cap="none" spc="150" normalizeH="0" baseline="0" noProof="1">
              <a:ln>
                <a:noFill/>
              </a:ln>
              <a:solidFill>
                <a:schemeClr val="bg1"/>
              </a:solidFill>
              <a:effectLst/>
              <a:uLnTx/>
              <a:uFillTx/>
              <a:latin typeface="Arial" pitchFamily="34" charset="0"/>
              <a:ea typeface="微软雅黑" panose="020b0503020204020204" pitchFamily="34" charset="-122"/>
              <a:cs typeface="+mn-cs"/>
              <a:sym typeface="+mn-ea"/>
            </a:endParaRPr>
          </a:p>
        </p:txBody>
      </p:sp>
    </p:spTree>
    <p:custDataLst>
      <p:tags r:id="rId2"/>
    </p:custDataLst>
  </p:cSld>
  <p:clrMapOvr>
    <a:masterClrMapping/>
  </p:clrMapOvr>
  <p:transition/>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2306955"/>
          </a:xfrm>
          <a:prstGeom prst="rect">
            <a:avLst/>
          </a:prstGeom>
          <a:noFill/>
          <a:ln w="9525">
            <a:noFill/>
          </a:ln>
        </p:spPr>
        <p:txBody>
          <a:bodyPr>
            <a:spAutoFit/>
          </a:bodyPr>
          <a:lstStyle/>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  这</a:t>
            </a:r>
            <a:r>
              <a:rPr lang="zh-CN" altLang="en-US" sz="2400">
                <a:solidFill>
                  <a:srgbClr val="FFFFFF"/>
                </a:solidFill>
                <a:latin typeface="黑体" panose="02010609060101010101" pitchFamily="49" charset="-122"/>
                <a:ea typeface="黑体" panose="02010609060101010101" pitchFamily="49" charset="-122"/>
              </a:rPr>
              <a:t>段描写没有一个比喻句和形容词，但鲨鱼的凶猛、快捷，形势的紧迫却立刻展示在读者面前，清新洗练的叙述文字和反复锤炼的日常用语，使人读来有身临其境之感。文中对大海的描写粗犷简洁</a:t>
            </a:r>
            <a:r>
              <a:rPr lang="zh-CN" altLang="en-US" sz="2400" smtClean="0">
                <a:solidFill>
                  <a:srgbClr val="FFFFFF"/>
                </a:solidFill>
                <a:latin typeface="黑体" panose="02010609060101010101" pitchFamily="49" charset="-122"/>
                <a:ea typeface="黑体" panose="02010609060101010101" pitchFamily="49" charset="-122"/>
              </a:rPr>
              <a:t>，读</a:t>
            </a:r>
            <a:r>
              <a:rPr lang="zh-CN" altLang="en-US" sz="2400">
                <a:solidFill>
                  <a:srgbClr val="FFFFFF"/>
                </a:solidFill>
                <a:latin typeface="黑体" panose="02010609060101010101" pitchFamily="49" charset="-122"/>
                <a:ea typeface="黑体" panose="02010609060101010101" pitchFamily="49" charset="-122"/>
              </a:rPr>
              <a:t>来令人心旷神怡，美不胜收。</a:t>
            </a:r>
          </a:p>
        </p:txBody>
      </p:sp>
    </p:spTree>
    <p:custDataLst>
      <p:tags r:id="rId2"/>
    </p:custDataLst>
  </p:cSld>
  <p:clrMapOvr>
    <a:masterClrMapping/>
  </p:clrMapOvr>
  <p:transition/>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2953385"/>
          </a:xfrm>
          <a:prstGeom prst="rect">
            <a:avLst/>
          </a:prstGeom>
          <a:noFill/>
          <a:ln w="9525">
            <a:noFill/>
          </a:ln>
        </p:spPr>
        <p:txBody>
          <a:bodyPr>
            <a:spAutoFit/>
          </a:bodyPr>
          <a:lstStyle/>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  </a:t>
            </a:r>
            <a:r>
              <a:rPr lang="en-US" altLang="zh-CN" sz="2400" smtClean="0">
                <a:solidFill>
                  <a:srgbClr val="FFFFFF"/>
                </a:solidFill>
                <a:latin typeface="黑体" panose="02010609060101010101" pitchFamily="49" charset="-122"/>
                <a:ea typeface="黑体" panose="02010609060101010101" pitchFamily="49" charset="-122"/>
              </a:rPr>
              <a:t>3</a:t>
            </a:r>
            <a:r>
              <a:rPr lang="en-US" altLang="zh-CN" sz="2400">
                <a:solidFill>
                  <a:srgbClr val="FFFFFF"/>
                </a:solidFill>
                <a:latin typeface="黑体" panose="02010609060101010101" pitchFamily="49" charset="-122"/>
                <a:ea typeface="黑体" panose="02010609060101010101" pitchFamily="49" charset="-122"/>
              </a:rPr>
              <a:t>.</a:t>
            </a:r>
            <a:r>
              <a:rPr lang="zh-CN" altLang="en-US" sz="2400" smtClean="0">
                <a:solidFill>
                  <a:srgbClr val="FFFFFF"/>
                </a:solidFill>
                <a:latin typeface="黑体" panose="02010609060101010101" pitchFamily="49" charset="-122"/>
                <a:ea typeface="黑体" panose="02010609060101010101" pitchFamily="49" charset="-122"/>
              </a:rPr>
              <a:t>鲜明</a:t>
            </a:r>
            <a:r>
              <a:rPr lang="zh-CN" altLang="en-US" sz="2400">
                <a:solidFill>
                  <a:srgbClr val="FFFFFF"/>
                </a:solidFill>
                <a:latin typeface="黑体" panose="02010609060101010101" pitchFamily="49" charset="-122"/>
                <a:ea typeface="黑体" panose="02010609060101010101" pitchFamily="49" charset="-122"/>
              </a:rPr>
              <a:t>生动的动作描写和简洁的对话。</a:t>
            </a:r>
          </a:p>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a:t>
            </a:r>
            <a:r>
              <a:rPr lang="zh-CN" altLang="en-US" sz="2400" smtClean="0">
                <a:solidFill>
                  <a:srgbClr val="FFFFFF"/>
                </a:solidFill>
                <a:latin typeface="黑体" panose="02010609060101010101" pitchFamily="49" charset="-122"/>
                <a:ea typeface="黑体" panose="02010609060101010101" pitchFamily="49" charset="-122"/>
              </a:rPr>
              <a:t>海明威</a:t>
            </a:r>
            <a:r>
              <a:rPr lang="zh-CN" altLang="en-US" sz="2400">
                <a:solidFill>
                  <a:srgbClr val="FFFFFF"/>
                </a:solidFill>
                <a:latin typeface="黑体" panose="02010609060101010101" pitchFamily="49" charset="-122"/>
                <a:ea typeface="黑体" panose="02010609060101010101" pitchFamily="49" charset="-122"/>
              </a:rPr>
              <a:t>善于从感觉、视觉、触觉着手去刻画形象，将作者、形象与读者的距离缩短到最低限度，而且很少直接表露</a:t>
            </a:r>
            <a:r>
              <a:rPr lang="zh-CN" altLang="en-US" sz="2400" smtClean="0">
                <a:solidFill>
                  <a:srgbClr val="FFFFFF"/>
                </a:solidFill>
                <a:latin typeface="黑体" panose="02010609060101010101" pitchFamily="49" charset="-122"/>
                <a:ea typeface="黑体" panose="02010609060101010101" pitchFamily="49" charset="-122"/>
              </a:rPr>
              <a:t>感情</a:t>
            </a:r>
            <a:r>
              <a:rPr lang="zh-CN" altLang="en-US" sz="2800" smtClean="0">
                <a:solidFill>
                  <a:schemeClr val="bg1"/>
                </a:solidFill>
                <a:latin typeface="黑体" panose="02010609060101010101" pitchFamily="49" charset="-122"/>
                <a:ea typeface="黑体" panose="02010609060101010101" pitchFamily="49" charset="-122"/>
              </a:rPr>
              <a:t>。</a:t>
            </a:r>
            <a:r>
              <a:rPr lang="zh-CN" altLang="en-US" sz="2400" smtClean="0">
                <a:solidFill>
                  <a:srgbClr val="FFFFFF"/>
                </a:solidFill>
                <a:latin typeface="黑体" panose="02010609060101010101" pitchFamily="49" charset="-122"/>
                <a:ea typeface="黑体" panose="02010609060101010101" pitchFamily="49" charset="-122"/>
              </a:rPr>
              <a:t>他</a:t>
            </a:r>
            <a:r>
              <a:rPr lang="zh-CN" altLang="en-US" sz="2400">
                <a:solidFill>
                  <a:srgbClr val="FFFFFF"/>
                </a:solidFill>
                <a:latin typeface="黑体" panose="02010609060101010101" pitchFamily="49" charset="-122"/>
                <a:ea typeface="黑体" panose="02010609060101010101" pitchFamily="49" charset="-122"/>
              </a:rPr>
              <a:t>总是把它们凝结在简单、迅速的动作中，蕴涵在自然的行文或者简洁的对话中，由读者自己去体会</a:t>
            </a:r>
            <a:r>
              <a:rPr lang="zh-CN" altLang="en-US" sz="2400" smtClean="0">
                <a:solidFill>
                  <a:srgbClr val="FFFFFF"/>
                </a:solidFill>
                <a:latin typeface="黑体" panose="02010609060101010101" pitchFamily="49" charset="-122"/>
                <a:ea typeface="黑体" panose="02010609060101010101" pitchFamily="49" charset="-122"/>
              </a:rPr>
              <a:t>。</a:t>
            </a:r>
            <a:endParaRPr lang="zh-CN" altLang="en-US" sz="2800">
              <a:solidFill>
                <a:schemeClr val="bg1"/>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2306955"/>
          </a:xfrm>
          <a:prstGeom prst="rect">
            <a:avLst/>
          </a:prstGeom>
          <a:noFill/>
          <a:ln w="9525">
            <a:noFill/>
          </a:ln>
        </p:spPr>
        <p:txBody>
          <a:bodyPr>
            <a:spAutoFit/>
          </a:bodyPr>
          <a:lstStyle/>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  如</a:t>
            </a:r>
            <a:r>
              <a:rPr lang="zh-CN" altLang="en-US" sz="2400">
                <a:solidFill>
                  <a:srgbClr val="FFFFFF"/>
                </a:solidFill>
                <a:latin typeface="黑体" panose="02010609060101010101" pitchFamily="49" charset="-122"/>
                <a:ea typeface="黑体" panose="02010609060101010101" pitchFamily="49" charset="-122"/>
              </a:rPr>
              <a:t>写老人与鲨鱼搏斗的场面：</a:t>
            </a:r>
            <a:r>
              <a:rPr lang="zh-CN" altLang="en-US" sz="2400" smtClean="0">
                <a:solidFill>
                  <a:srgbClr val="FFFFFF"/>
                </a:solidFill>
                <a:latin typeface="黑体" panose="02010609060101010101" pitchFamily="49" charset="-122"/>
                <a:ea typeface="黑体" panose="02010609060101010101" pitchFamily="49" charset="-122"/>
              </a:rPr>
              <a:t>“鲨鱼的头从水里钻了出来，后背也正露出海面，老人听见大鱼的皮肉被撕裂的声响，把渔叉猛地向下扎进鲨鱼的脑袋，正刺在两眼之间那条线和从鼻子直通脑后那条线的交点上。”</a:t>
            </a:r>
            <a:endParaRPr lang="zh-CN" altLang="en-US" sz="2800">
              <a:solidFill>
                <a:srgbClr val="FFFFFF"/>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2861310"/>
          </a:xfrm>
          <a:prstGeom prst="rect">
            <a:avLst/>
          </a:prstGeom>
          <a:noFill/>
          <a:ln w="9525">
            <a:noFill/>
          </a:ln>
        </p:spPr>
        <p:txBody>
          <a:bodyPr>
            <a:spAutoFit/>
          </a:bodyPr>
          <a:lstStyle/>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  这种</a:t>
            </a:r>
            <a:r>
              <a:rPr lang="zh-CN" altLang="en-US" sz="2400">
                <a:solidFill>
                  <a:srgbClr val="FFFFFF"/>
                </a:solidFill>
                <a:latin typeface="黑体" panose="02010609060101010101" pitchFamily="49" charset="-122"/>
                <a:ea typeface="黑体" panose="02010609060101010101" pitchFamily="49" charset="-122"/>
              </a:rPr>
              <a:t>描写本来都是老人的所见所闻，但读</a:t>
            </a:r>
            <a:r>
              <a:rPr lang="zh-CN" altLang="en-US" sz="2400" smtClean="0">
                <a:solidFill>
                  <a:srgbClr val="FFFFFF"/>
                </a:solidFill>
                <a:latin typeface="黑体" panose="02010609060101010101" pitchFamily="49" charset="-122"/>
                <a:ea typeface="黑体" panose="02010609060101010101" pitchFamily="49" charset="-122"/>
              </a:rPr>
              <a:t>来使人觉得身临其境一般油然而生</a:t>
            </a:r>
            <a:r>
              <a:rPr lang="zh-CN" altLang="en-US" sz="2400">
                <a:solidFill>
                  <a:srgbClr val="FFFFFF"/>
                </a:solidFill>
                <a:latin typeface="黑体" panose="02010609060101010101" pitchFamily="49" charset="-122"/>
                <a:ea typeface="黑体" panose="02010609060101010101" pitchFamily="49" charset="-122"/>
              </a:rPr>
              <a:t>出同样的感觉</a:t>
            </a:r>
            <a:r>
              <a:rPr lang="zh-CN" altLang="en-US" sz="2400" smtClean="0">
                <a:solidFill>
                  <a:srgbClr val="FFFFFF"/>
                </a:solidFill>
                <a:latin typeface="黑体" panose="02010609060101010101" pitchFamily="49" charset="-122"/>
                <a:ea typeface="黑体" panose="02010609060101010101" pitchFamily="49" charset="-122"/>
              </a:rPr>
              <a:t>，</a:t>
            </a:r>
            <a:r>
              <a:rPr lang="zh-CN" altLang="en-US" sz="2400" smtClean="0">
                <a:solidFill>
                  <a:schemeClr val="bg1"/>
                </a:solidFill>
                <a:latin typeface="黑体" panose="02010609060101010101" pitchFamily="49" charset="-122"/>
                <a:ea typeface="黑体" panose="02010609060101010101" pitchFamily="49" charset="-122"/>
              </a:rPr>
              <a:t>不禁与老人同</a:t>
            </a:r>
            <a:r>
              <a:rPr lang="zh-CN" altLang="en-US" sz="2400">
                <a:solidFill>
                  <a:srgbClr val="FFFFFF"/>
                </a:solidFill>
                <a:latin typeface="黑体" panose="02010609060101010101" pitchFamily="49" charset="-122"/>
                <a:ea typeface="黑体" panose="02010609060101010101" pitchFamily="49" charset="-122"/>
              </a:rPr>
              <a:t>惊惧，同紧张，同喜悦。海明威“打定主意放手让读者去如实地吸取印象”，而“不挤到对象与读者之间去碍事”，他要让对象与读者直接沟通，这也是这篇小说的场景描写如此震撼人心的一个重要原因。</a:t>
            </a:r>
          </a:p>
        </p:txBody>
      </p:sp>
    </p:spTree>
    <p:custDataLst>
      <p:tags r:id="rId2"/>
    </p:custDataLst>
  </p:cSld>
  <p:clrMapOvr>
    <a:masterClrMapping/>
  </p:clrMapOvr>
  <p:transition/>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3969385"/>
          </a:xfrm>
          <a:prstGeom prst="rect">
            <a:avLst/>
          </a:prstGeom>
          <a:noFill/>
          <a:ln w="9525">
            <a:noFill/>
          </a:ln>
        </p:spPr>
        <p:txBody>
          <a:bodyPr>
            <a:spAutoFit/>
          </a:bodyPr>
          <a:lstStyle/>
          <a:p>
            <a:pPr indent="266700">
              <a:lnSpc>
                <a:spcPct val="150000"/>
              </a:lnSpc>
            </a:pPr>
            <a:r>
              <a:rPr lang="en-US" altLang="zh-CN" sz="2400" smtClean="0">
                <a:solidFill>
                  <a:srgbClr val="FFFFFF"/>
                </a:solidFill>
                <a:latin typeface="黑体" panose="02010609060101010101" pitchFamily="49" charset="-122"/>
                <a:ea typeface="黑体" panose="02010609060101010101" pitchFamily="49" charset="-122"/>
              </a:rPr>
              <a:t>4</a:t>
            </a:r>
            <a:r>
              <a:rPr lang="en-US" altLang="zh-CN" sz="2400">
                <a:solidFill>
                  <a:srgbClr val="FFFFFF"/>
                </a:solidFill>
                <a:latin typeface="黑体" panose="02010609060101010101" pitchFamily="49" charset="-122"/>
                <a:ea typeface="黑体" panose="02010609060101010101" pitchFamily="49" charset="-122"/>
              </a:rPr>
              <a:t>.</a:t>
            </a:r>
            <a:r>
              <a:rPr lang="zh-CN" altLang="en-US" sz="2400" smtClean="0">
                <a:solidFill>
                  <a:srgbClr val="FFFFFF"/>
                </a:solidFill>
                <a:latin typeface="黑体" panose="02010609060101010101" pitchFamily="49" charset="-122"/>
                <a:ea typeface="黑体" panose="02010609060101010101" pitchFamily="49" charset="-122"/>
              </a:rPr>
              <a:t>着力</a:t>
            </a:r>
            <a:r>
              <a:rPr lang="zh-CN" altLang="en-US" sz="2400">
                <a:solidFill>
                  <a:srgbClr val="FFFFFF"/>
                </a:solidFill>
                <a:latin typeface="黑体" panose="02010609060101010101" pitchFamily="49" charset="-122"/>
                <a:ea typeface="黑体" panose="02010609060101010101" pitchFamily="49" charset="-122"/>
              </a:rPr>
              <a:t>追求一种含蓄、凝练的意境。</a:t>
            </a:r>
          </a:p>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   海明威</a:t>
            </a:r>
            <a:r>
              <a:rPr lang="zh-CN" altLang="en-US" sz="2400">
                <a:solidFill>
                  <a:srgbClr val="FFFFFF"/>
                </a:solidFill>
                <a:latin typeface="黑体" panose="02010609060101010101" pitchFamily="49" charset="-122"/>
                <a:ea typeface="黑体" panose="02010609060101010101" pitchFamily="49" charset="-122"/>
              </a:rPr>
              <a:t>曾经以冰山来比喻创作，说创作要像海上的冰山，八分之一露在上面，八分之七应该隐含在水下。露出水面的是形象，隐藏在水下的是思想感情，形象越集中鲜明，感情越深沉含蓄。另外，为使“水下”的部分深厚阔大，他还借助于象征的手法，使作品蕴涵深意。</a:t>
            </a:r>
          </a:p>
          <a:p>
            <a:pPr indent="266700">
              <a:lnSpc>
                <a:spcPct val="150000"/>
              </a:lnSpc>
            </a:pPr>
            <a:endParaRPr lang="zh-CN" altLang="en-US" sz="2400" smtClean="0">
              <a:solidFill>
                <a:srgbClr val="FFFFFF"/>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947150" cy="4759325"/>
          </a:xfrm>
        </p:spPr>
        <p:txBody>
          <a:bodyPr lIns="90000" tIns="46800" rIns="90000" bIns="46800" rtlCol="0">
            <a:normAutofit/>
          </a:bodyPr>
          <a:lstStyle/>
          <a:p>
            <a:pPr marL="0" lvl="0" indent="0">
              <a:lnSpc>
                <a:spcPct val="150000"/>
              </a:lnSpc>
              <a:buNone/>
              <a:defRPr/>
            </a:pPr>
            <a:r>
              <a:rPr lang="zh-CN" altLang="en-US" sz="3800" smtClean="0">
                <a:solidFill>
                  <a:srgbClr val="FFFF00"/>
                </a:solidFill>
                <a:latin typeface="黑体" panose="02010609060101010101" pitchFamily="49" charset="-122"/>
                <a:ea typeface="黑体" panose="02010609060101010101" pitchFamily="49" charset="-122"/>
                <a:cs typeface="黑体" panose="02010609060101010101" pitchFamily="49" charset="-122"/>
              </a:rPr>
              <a:t>反馈</a:t>
            </a:r>
            <a:endParaRPr lang="en-US" altLang="zh-CN" sz="3800" smtClean="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lvl="0" indent="0">
              <a:lnSpc>
                <a:spcPct val="150000"/>
              </a:lnSpc>
              <a:buNone/>
              <a:defRPr/>
            </a:pP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    从文</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中可知，老人实现了他的愿望，捕到了鱼，但是最终的结局，得到的却是一副残骸。你认为他是胜利者还是失败者？请谈谈你的看法。</a:t>
            </a:r>
          </a:p>
          <a:p>
            <a:pPr marL="0" lvl="0" indent="0">
              <a:lnSpc>
                <a:spcPct val="150000"/>
              </a:lnSpc>
              <a:buNone/>
              <a:defRPr/>
            </a:pP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    </a:t>
            </a:r>
            <a:endPar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2"/>
    </p:custDataLst>
  </p:cSld>
  <p:clrMapOvr>
    <a:masterClrMapping/>
  </p:clrMapOvr>
  <p:transition/>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947150" cy="4759325"/>
          </a:xfrm>
        </p:spPr>
        <p:txBody>
          <a:bodyPr lIns="90000" tIns="46800" rIns="90000" bIns="46800" rtlCol="0">
            <a:normAutofit/>
          </a:bodyPr>
          <a:lstStyle/>
          <a:p>
            <a:pPr marL="0" lvl="0" indent="0">
              <a:lnSpc>
                <a:spcPct val="150000"/>
              </a:lnSpc>
              <a:buNone/>
              <a:defRPr/>
            </a:pP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明确</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a:t>
            </a:r>
          </a:p>
          <a:p>
            <a:pPr marL="0" lvl="0" indent="0">
              <a:lnSpc>
                <a:spcPct val="150000"/>
              </a:lnSpc>
              <a:buNone/>
              <a:defRPr/>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  这</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是一场人与自然搏斗的惊心动魄的悲剧。老人每取得一点胜利都付出了惨重的代价，最后遭到无可挽救的失败。但是，从另外一种意义上来说，他又是一个胜利者</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。因为</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，他不屈服于命运，无论在怎么艰苦卓绝的环境里，他都凭着自己的勇气、毅力和智慧进行了奋勇的抗争</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endPar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2"/>
    </p:custDataLst>
  </p:cSld>
  <p:clrMapOvr>
    <a:masterClrMapping/>
  </p:clrMapOvr>
  <p:transition/>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155065"/>
            <a:ext cx="8947150" cy="4759325"/>
          </a:xfrm>
        </p:spPr>
        <p:txBody>
          <a:bodyPr lIns="90000" tIns="46800" rIns="90000" bIns="46800" rtlCol="0">
            <a:normAutofit/>
          </a:bodyPr>
          <a:lstStyle/>
          <a:p>
            <a:pPr marL="0" lvl="0" indent="0">
              <a:lnSpc>
                <a:spcPct val="150000"/>
              </a:lnSpc>
              <a:buNone/>
              <a:defRPr/>
            </a:pPr>
            <a:endParaRPr lang="en-US" altLang="zh-CN" sz="2400" smtClean="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lvl="0" indent="0">
              <a:lnSpc>
                <a:spcPct val="150000"/>
              </a:lnSpc>
              <a:buNone/>
              <a:defRPr/>
            </a:pP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    小说</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中的大海和鲨鱼象征着与人作对的社会与自然力量，而老人在与之进行的殊死搏斗中，表现了无与伦比的力量和勇气，不失人的尊严，虽败犹荣，精神上并没有被打败。可以说，这样一个形象，完美地体现了作者所说的“你尽可把他消灭掉，可就是打不败他”的思想</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endParaRPr lang="en-US" altLang="zh-CN" sz="2400" smtClean="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lvl="0" indent="0">
              <a:lnSpc>
                <a:spcPct val="150000"/>
              </a:lnSpc>
              <a:buNone/>
              <a:defRPr/>
            </a:pP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 </a:t>
            </a:r>
            <a:endPar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2"/>
    </p:custDataLst>
  </p:cSld>
  <p:clrMapOvr>
    <a:masterClrMapping/>
  </p:clrMapOvr>
  <p:transition/>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776413" y="1670021"/>
            <a:ext cx="8723312" cy="3046095"/>
          </a:xfrm>
          <a:prstGeom prst="rect">
            <a:avLst/>
          </a:prstGeom>
          <a:noFill/>
          <a:ln w="9525">
            <a:noFill/>
          </a:ln>
        </p:spPr>
        <p:txBody>
          <a:bodyPr>
            <a:spAutoFit/>
          </a:bodyPr>
          <a:lstStyle/>
          <a:p>
            <a:pPr indent="266700">
              <a:lnSpc>
                <a:spcPct val="150000"/>
              </a:lnSpc>
            </a:pPr>
            <a:r>
              <a:rPr lang="zh-CN" altLang="en-US" sz="3200" smtClean="0">
                <a:solidFill>
                  <a:srgbClr val="FFFF00"/>
                </a:solidFill>
                <a:latin typeface="黑体" panose="02010609060101010101" pitchFamily="49" charset="-122"/>
                <a:ea typeface="黑体" panose="02010609060101010101" pitchFamily="49" charset="-122"/>
              </a:rPr>
              <a:t>作业</a:t>
            </a:r>
            <a:endParaRPr lang="en-US" altLang="zh-CN" sz="3200">
              <a:solidFill>
                <a:srgbClr val="FFFF00"/>
              </a:solidFill>
              <a:latin typeface="黑体" panose="02010609060101010101" pitchFamily="49" charset="-122"/>
              <a:ea typeface="黑体" panose="02010609060101010101" pitchFamily="49" charset="-122"/>
            </a:endParaRPr>
          </a:p>
          <a:p>
            <a:pPr indent="266700">
              <a:lnSpc>
                <a:spcPct val="150000"/>
              </a:lnSpc>
            </a:pPr>
            <a:r>
              <a:rPr lang="en-US" altLang="zh-CN" sz="2400" smtClean="0">
                <a:solidFill>
                  <a:srgbClr val="FFFFFF"/>
                </a:solidFill>
                <a:latin typeface="黑体" panose="02010609060101010101" pitchFamily="49" charset="-122"/>
                <a:ea typeface="黑体" panose="02010609060101010101" pitchFamily="49" charset="-122"/>
              </a:rPr>
              <a:t>1.</a:t>
            </a:r>
            <a:r>
              <a:rPr lang="zh-CN" altLang="en-US" sz="2400" smtClean="0">
                <a:solidFill>
                  <a:srgbClr val="FFFFFF"/>
                </a:solidFill>
                <a:latin typeface="黑体" panose="02010609060101010101" pitchFamily="49" charset="-122"/>
                <a:ea typeface="黑体" panose="02010609060101010101" pitchFamily="49" charset="-122"/>
              </a:rPr>
              <a:t>这</a:t>
            </a:r>
            <a:r>
              <a:rPr lang="zh-CN" altLang="en-US" sz="2400">
                <a:solidFill>
                  <a:srgbClr val="FFFFFF"/>
                </a:solidFill>
                <a:latin typeface="黑体" panose="02010609060101010101" pitchFamily="49" charset="-122"/>
                <a:ea typeface="黑体" panose="02010609060101010101" pitchFamily="49" charset="-122"/>
              </a:rPr>
              <a:t>部作品中有许多充满人生哲理的名言警句</a:t>
            </a:r>
            <a:r>
              <a:rPr lang="zh-CN" altLang="en-US" sz="2400" smtClean="0">
                <a:solidFill>
                  <a:srgbClr val="FFFFFF"/>
                </a:solidFill>
                <a:latin typeface="黑体" panose="02010609060101010101" pitchFamily="49" charset="-122"/>
                <a:ea typeface="黑体" panose="02010609060101010101" pitchFamily="49" charset="-122"/>
              </a:rPr>
              <a:t>，请摘录一句，并结合</a:t>
            </a:r>
            <a:r>
              <a:rPr lang="zh-CN" altLang="en-US" sz="2400">
                <a:solidFill>
                  <a:schemeClr val="bg1"/>
                </a:solidFill>
                <a:latin typeface="黑体" panose="02010609060101010101" pitchFamily="49" charset="-122"/>
                <a:ea typeface="黑体" panose="02010609060101010101" pitchFamily="49" charset="-122"/>
              </a:rPr>
              <a:t>你的</a:t>
            </a:r>
            <a:r>
              <a:rPr lang="zh-CN" altLang="en-US" sz="2400" smtClean="0">
                <a:solidFill>
                  <a:srgbClr val="FFFFFF"/>
                </a:solidFill>
                <a:latin typeface="黑体" panose="02010609060101010101" pitchFamily="49" charset="-122"/>
                <a:ea typeface="黑体" panose="02010609060101010101" pitchFamily="49" charset="-122"/>
              </a:rPr>
              <a:t>生活</a:t>
            </a:r>
            <a:r>
              <a:rPr lang="zh-CN" altLang="en-US" sz="2400">
                <a:solidFill>
                  <a:srgbClr val="FFFFFF"/>
                </a:solidFill>
                <a:latin typeface="黑体" panose="02010609060101010101" pitchFamily="49" charset="-122"/>
                <a:ea typeface="黑体" panose="02010609060101010101" pitchFamily="49" charset="-122"/>
              </a:rPr>
              <a:t>经历写出自己的感悟。</a:t>
            </a:r>
          </a:p>
          <a:p>
            <a:pPr indent="266700">
              <a:lnSpc>
                <a:spcPct val="150000"/>
              </a:lnSpc>
            </a:pPr>
            <a:endParaRPr lang="zh-CN" altLang="en-US" sz="2400">
              <a:solidFill>
                <a:srgbClr val="FFFFFF"/>
              </a:solidFill>
              <a:latin typeface="黑体" panose="02010609060101010101" pitchFamily="49" charset="-122"/>
              <a:ea typeface="黑体" panose="02010609060101010101" pitchFamily="49" charset="-122"/>
            </a:endParaRPr>
          </a:p>
          <a:p>
            <a:pPr indent="266700">
              <a:lnSpc>
                <a:spcPct val="150000"/>
              </a:lnSpc>
            </a:pPr>
            <a:endParaRPr lang="zh-CN" altLang="en-US" sz="2400" smtClean="0">
              <a:solidFill>
                <a:srgbClr val="FFFFFF"/>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866900"/>
            <a:ext cx="8723312" cy="2306955"/>
          </a:xfrm>
          <a:prstGeom prst="rect">
            <a:avLst/>
          </a:prstGeom>
          <a:noFill/>
          <a:ln w="9525">
            <a:noFill/>
          </a:ln>
        </p:spPr>
        <p:txBody>
          <a:bodyPr>
            <a:spAutoFit/>
          </a:bodyPr>
          <a:lstStyle/>
          <a:p>
            <a:pPr indent="266700">
              <a:lnSpc>
                <a:spcPct val="150000"/>
              </a:lnSpc>
            </a:pPr>
            <a:r>
              <a:rPr lang="en-US" altLang="zh-CN" sz="2400" smtClean="0">
                <a:solidFill>
                  <a:srgbClr val="FFFFFF"/>
                </a:solidFill>
                <a:latin typeface="黑体" panose="02010609060101010101" pitchFamily="49" charset="-122"/>
                <a:ea typeface="黑体" panose="02010609060101010101" pitchFamily="49" charset="-122"/>
              </a:rPr>
              <a:t>2</a:t>
            </a:r>
            <a:r>
              <a:rPr lang="en-US" altLang="zh-CN" sz="2400">
                <a:solidFill>
                  <a:srgbClr val="FFFFFF"/>
                </a:solidFill>
                <a:latin typeface="黑体" panose="02010609060101010101" pitchFamily="49" charset="-122"/>
                <a:ea typeface="黑体" panose="02010609060101010101" pitchFamily="49" charset="-122"/>
              </a:rPr>
              <a:t>.</a:t>
            </a:r>
            <a:r>
              <a:rPr lang="zh-CN" altLang="en-US" sz="2400" smtClean="0">
                <a:solidFill>
                  <a:srgbClr val="FFFFFF"/>
                </a:solidFill>
                <a:latin typeface="黑体" panose="02010609060101010101" pitchFamily="49" charset="-122"/>
                <a:ea typeface="黑体" panose="02010609060101010101" pitchFamily="49" charset="-122"/>
              </a:rPr>
              <a:t>选读“世界</a:t>
            </a:r>
            <a:r>
              <a:rPr lang="zh-CN" altLang="en-US" sz="2400">
                <a:solidFill>
                  <a:srgbClr val="FFFFFF"/>
                </a:solidFill>
                <a:latin typeface="黑体" panose="02010609060101010101" pitchFamily="49" charset="-122"/>
                <a:ea typeface="黑体" panose="02010609060101010101" pitchFamily="49" charset="-122"/>
              </a:rPr>
              <a:t>十大</a:t>
            </a:r>
            <a:r>
              <a:rPr lang="zh-CN" altLang="en-US" sz="2400" smtClean="0">
                <a:solidFill>
                  <a:srgbClr val="FFFFFF"/>
                </a:solidFill>
                <a:latin typeface="黑体" panose="02010609060101010101" pitchFamily="49" charset="-122"/>
                <a:ea typeface="黑体" panose="02010609060101010101" pitchFamily="49" charset="-122"/>
              </a:rPr>
              <a:t>名著”：</a:t>
            </a:r>
            <a:r>
              <a:rPr lang="en-US" altLang="zh-CN" sz="2400" smtClean="0">
                <a:solidFill>
                  <a:srgbClr val="FFFFFF"/>
                </a:solidFill>
                <a:latin typeface="黑体" panose="02010609060101010101" pitchFamily="49" charset="-122"/>
                <a:ea typeface="黑体" panose="02010609060101010101" pitchFamily="49" charset="-122"/>
              </a:rPr>
              <a:t>《</a:t>
            </a:r>
            <a:r>
              <a:rPr lang="zh-CN" altLang="en-US" sz="2400" smtClean="0">
                <a:solidFill>
                  <a:srgbClr val="FFFFFF"/>
                </a:solidFill>
                <a:latin typeface="黑体" panose="02010609060101010101" pitchFamily="49" charset="-122"/>
                <a:ea typeface="黑体" panose="02010609060101010101" pitchFamily="49" charset="-122"/>
              </a:rPr>
              <a:t>战争</a:t>
            </a:r>
            <a:r>
              <a:rPr lang="zh-CN" altLang="en-US" sz="2400">
                <a:solidFill>
                  <a:srgbClr val="FFFFFF"/>
                </a:solidFill>
                <a:latin typeface="黑体" panose="02010609060101010101" pitchFamily="49" charset="-122"/>
                <a:ea typeface="黑体" panose="02010609060101010101" pitchFamily="49" charset="-122"/>
              </a:rPr>
              <a:t>与</a:t>
            </a:r>
            <a:r>
              <a:rPr lang="zh-CN" altLang="en-US" sz="2400" smtClean="0">
                <a:solidFill>
                  <a:srgbClr val="FFFFFF"/>
                </a:solidFill>
                <a:latin typeface="黑体" panose="02010609060101010101" pitchFamily="49" charset="-122"/>
                <a:ea typeface="黑体" panose="02010609060101010101" pitchFamily="49" charset="-122"/>
              </a:rPr>
              <a:t>和平</a:t>
            </a:r>
            <a:r>
              <a:rPr lang="en-US" altLang="zh-CN" sz="2400" smtClean="0">
                <a:solidFill>
                  <a:srgbClr val="FFFFFF"/>
                </a:solidFill>
                <a:latin typeface="黑体" panose="02010609060101010101" pitchFamily="49" charset="-122"/>
                <a:ea typeface="黑体" panose="02010609060101010101" pitchFamily="49" charset="-122"/>
              </a:rPr>
              <a:t>》《</a:t>
            </a:r>
            <a:r>
              <a:rPr lang="zh-CN" altLang="en-US" sz="2400" smtClean="0">
                <a:solidFill>
                  <a:srgbClr val="FFFFFF"/>
                </a:solidFill>
                <a:latin typeface="黑体" panose="02010609060101010101" pitchFamily="49" charset="-122"/>
                <a:ea typeface="黑体" panose="02010609060101010101" pitchFamily="49" charset="-122"/>
              </a:rPr>
              <a:t>巴黎圣母院</a:t>
            </a:r>
            <a:r>
              <a:rPr lang="en-US" altLang="zh-CN" sz="2400" smtClean="0">
                <a:solidFill>
                  <a:srgbClr val="FFFFFF"/>
                </a:solidFill>
                <a:latin typeface="黑体" panose="02010609060101010101" pitchFamily="49" charset="-122"/>
                <a:ea typeface="黑体" panose="02010609060101010101" pitchFamily="49" charset="-122"/>
              </a:rPr>
              <a:t>》《</a:t>
            </a:r>
            <a:r>
              <a:rPr lang="zh-CN" altLang="en-US" sz="2400" smtClean="0">
                <a:solidFill>
                  <a:srgbClr val="FFFFFF"/>
                </a:solidFill>
                <a:latin typeface="黑体" panose="02010609060101010101" pitchFamily="49" charset="-122"/>
                <a:ea typeface="黑体" panose="02010609060101010101" pitchFamily="49" charset="-122"/>
              </a:rPr>
              <a:t>童年</a:t>
            </a:r>
            <a:r>
              <a:rPr lang="en-US" altLang="zh-CN" sz="2400" smtClean="0">
                <a:solidFill>
                  <a:srgbClr val="FFFFFF"/>
                </a:solidFill>
                <a:latin typeface="黑体" panose="02010609060101010101" pitchFamily="49" charset="-122"/>
                <a:ea typeface="黑体" panose="02010609060101010101" pitchFamily="49" charset="-122"/>
              </a:rPr>
              <a:t>》《</a:t>
            </a:r>
            <a:r>
              <a:rPr lang="zh-CN" altLang="en-US" sz="2400" smtClean="0">
                <a:solidFill>
                  <a:srgbClr val="FFFFFF"/>
                </a:solidFill>
                <a:latin typeface="黑体" panose="02010609060101010101" pitchFamily="49" charset="-122"/>
                <a:ea typeface="黑体" panose="02010609060101010101" pitchFamily="49" charset="-122"/>
              </a:rPr>
              <a:t>呼啸山庄</a:t>
            </a:r>
            <a:r>
              <a:rPr lang="en-US" altLang="zh-CN" sz="2400" smtClean="0">
                <a:solidFill>
                  <a:srgbClr val="FFFFFF"/>
                </a:solidFill>
                <a:latin typeface="黑体" panose="02010609060101010101" pitchFamily="49" charset="-122"/>
                <a:ea typeface="黑体" panose="02010609060101010101" pitchFamily="49" charset="-122"/>
              </a:rPr>
              <a:t>》《</a:t>
            </a:r>
            <a:r>
              <a:rPr lang="zh-CN" altLang="en-US" sz="2400" smtClean="0">
                <a:solidFill>
                  <a:srgbClr val="FFFFFF"/>
                </a:solidFill>
                <a:latin typeface="黑体" panose="02010609060101010101" pitchFamily="49" charset="-122"/>
                <a:ea typeface="黑体" panose="02010609060101010101" pitchFamily="49" charset="-122"/>
              </a:rPr>
              <a:t>大卫</a:t>
            </a:r>
            <a:r>
              <a:rPr lang="en-US" altLang="zh-CN" sz="2400">
                <a:solidFill>
                  <a:srgbClr val="FFFFFF"/>
                </a:solidFill>
                <a:latin typeface="黑体" panose="02010609060101010101" pitchFamily="49" charset="-122"/>
                <a:ea typeface="黑体" panose="02010609060101010101" pitchFamily="49" charset="-122"/>
              </a:rPr>
              <a:t>•</a:t>
            </a:r>
            <a:r>
              <a:rPr lang="zh-CN" altLang="en-US" sz="2400" smtClean="0">
                <a:solidFill>
                  <a:srgbClr val="FFFFFF"/>
                </a:solidFill>
                <a:latin typeface="黑体" panose="02010609060101010101" pitchFamily="49" charset="-122"/>
                <a:ea typeface="黑体" panose="02010609060101010101" pitchFamily="49" charset="-122"/>
              </a:rPr>
              <a:t>科波菲尔</a:t>
            </a:r>
            <a:r>
              <a:rPr lang="en-US" altLang="zh-CN" sz="2400" smtClean="0">
                <a:solidFill>
                  <a:srgbClr val="FFFFFF"/>
                </a:solidFill>
                <a:latin typeface="黑体" panose="02010609060101010101" pitchFamily="49" charset="-122"/>
                <a:ea typeface="黑体" panose="02010609060101010101" pitchFamily="49" charset="-122"/>
              </a:rPr>
              <a:t>》《</a:t>
            </a:r>
            <a:r>
              <a:rPr lang="zh-CN" altLang="en-US" sz="2400" smtClean="0">
                <a:solidFill>
                  <a:srgbClr val="FFFFFF"/>
                </a:solidFill>
                <a:latin typeface="黑体" panose="02010609060101010101" pitchFamily="49" charset="-122"/>
                <a:ea typeface="黑体" panose="02010609060101010101" pitchFamily="49" charset="-122"/>
              </a:rPr>
              <a:t>红与黑</a:t>
            </a:r>
            <a:r>
              <a:rPr lang="en-US" altLang="zh-CN" sz="2400" smtClean="0">
                <a:solidFill>
                  <a:srgbClr val="FFFFFF"/>
                </a:solidFill>
                <a:latin typeface="黑体" panose="02010609060101010101" pitchFamily="49" charset="-122"/>
                <a:ea typeface="黑体" panose="02010609060101010101" pitchFamily="49" charset="-122"/>
              </a:rPr>
              <a:t>》《</a:t>
            </a:r>
            <a:r>
              <a:rPr lang="zh-CN" altLang="en-US" sz="2400" smtClean="0">
                <a:solidFill>
                  <a:srgbClr val="FFFFFF"/>
                </a:solidFill>
                <a:latin typeface="黑体" panose="02010609060101010101" pitchFamily="49" charset="-122"/>
                <a:ea typeface="黑体" panose="02010609060101010101" pitchFamily="49" charset="-122"/>
              </a:rPr>
              <a:t>悲惨世界</a:t>
            </a:r>
            <a:r>
              <a:rPr lang="en-US" altLang="zh-CN" sz="2400" smtClean="0">
                <a:solidFill>
                  <a:srgbClr val="FFFFFF"/>
                </a:solidFill>
                <a:latin typeface="黑体" panose="02010609060101010101" pitchFamily="49" charset="-122"/>
                <a:ea typeface="黑体" panose="02010609060101010101" pitchFamily="49" charset="-122"/>
              </a:rPr>
              <a:t>》《</a:t>
            </a:r>
            <a:r>
              <a:rPr lang="zh-CN" altLang="en-US" sz="2400" smtClean="0">
                <a:solidFill>
                  <a:srgbClr val="FFFFFF"/>
                </a:solidFill>
                <a:latin typeface="黑体" panose="02010609060101010101" pitchFamily="49" charset="-122"/>
                <a:ea typeface="黑体" panose="02010609060101010101" pitchFamily="49" charset="-122"/>
              </a:rPr>
              <a:t>安娜</a:t>
            </a:r>
            <a:r>
              <a:rPr lang="en-US" altLang="zh-CN" sz="2400">
                <a:solidFill>
                  <a:srgbClr val="FFFFFF"/>
                </a:solidFill>
                <a:latin typeface="黑体" panose="02010609060101010101" pitchFamily="49" charset="-122"/>
                <a:ea typeface="黑体" panose="02010609060101010101" pitchFamily="49" charset="-122"/>
              </a:rPr>
              <a:t>•</a:t>
            </a:r>
            <a:r>
              <a:rPr lang="zh-CN" altLang="en-US" sz="2400" smtClean="0">
                <a:solidFill>
                  <a:srgbClr val="FFFFFF"/>
                </a:solidFill>
                <a:latin typeface="黑体" panose="02010609060101010101" pitchFamily="49" charset="-122"/>
                <a:ea typeface="黑体" panose="02010609060101010101" pitchFamily="49" charset="-122"/>
              </a:rPr>
              <a:t>卡列尼娜</a:t>
            </a:r>
            <a:r>
              <a:rPr lang="en-US" altLang="zh-CN" sz="2400" smtClean="0">
                <a:solidFill>
                  <a:srgbClr val="FFFFFF"/>
                </a:solidFill>
                <a:latin typeface="黑体" panose="02010609060101010101" pitchFamily="49" charset="-122"/>
                <a:ea typeface="黑体" panose="02010609060101010101" pitchFamily="49" charset="-122"/>
              </a:rPr>
              <a:t>》《</a:t>
            </a:r>
            <a:r>
              <a:rPr lang="zh-CN" altLang="en-US" sz="2400" smtClean="0">
                <a:solidFill>
                  <a:srgbClr val="FFFFFF"/>
                </a:solidFill>
                <a:latin typeface="黑体" panose="02010609060101010101" pitchFamily="49" charset="-122"/>
                <a:ea typeface="黑体" panose="02010609060101010101" pitchFamily="49" charset="-122"/>
              </a:rPr>
              <a:t>约翰</a:t>
            </a:r>
            <a:r>
              <a:rPr lang="en-US" altLang="zh-CN" sz="2400">
                <a:solidFill>
                  <a:srgbClr val="FFFFFF"/>
                </a:solidFill>
                <a:latin typeface="黑体" panose="02010609060101010101" pitchFamily="49" charset="-122"/>
                <a:ea typeface="黑体" panose="02010609060101010101" pitchFamily="49" charset="-122"/>
              </a:rPr>
              <a:t>•</a:t>
            </a:r>
            <a:r>
              <a:rPr lang="zh-CN" altLang="en-US" sz="2400" smtClean="0">
                <a:solidFill>
                  <a:srgbClr val="FFFFFF"/>
                </a:solidFill>
                <a:latin typeface="黑体" panose="02010609060101010101" pitchFamily="49" charset="-122"/>
                <a:ea typeface="黑体" panose="02010609060101010101" pitchFamily="49" charset="-122"/>
              </a:rPr>
              <a:t>克利斯朵夫</a:t>
            </a:r>
            <a:r>
              <a:rPr lang="en-US" altLang="zh-CN" sz="2400" smtClean="0">
                <a:solidFill>
                  <a:srgbClr val="FFFFFF"/>
                </a:solidFill>
                <a:latin typeface="黑体" panose="02010609060101010101" pitchFamily="49" charset="-122"/>
                <a:ea typeface="黑体" panose="02010609060101010101" pitchFamily="49" charset="-122"/>
              </a:rPr>
              <a:t>》《</a:t>
            </a:r>
            <a:r>
              <a:rPr lang="zh-CN" altLang="en-US" sz="2400" smtClean="0">
                <a:solidFill>
                  <a:srgbClr val="FFFFFF"/>
                </a:solidFill>
                <a:latin typeface="黑体" panose="02010609060101010101" pitchFamily="49" charset="-122"/>
                <a:ea typeface="黑体" panose="02010609060101010101" pitchFamily="49" charset="-122"/>
              </a:rPr>
              <a:t>飘</a:t>
            </a:r>
            <a:r>
              <a:rPr lang="en-US" altLang="zh-CN" sz="2400" smtClean="0">
                <a:solidFill>
                  <a:srgbClr val="FFFFFF"/>
                </a:solidFill>
                <a:latin typeface="黑体" panose="02010609060101010101" pitchFamily="49" charset="-122"/>
                <a:ea typeface="黑体" panose="02010609060101010101" pitchFamily="49" charset="-122"/>
              </a:rPr>
              <a:t>》</a:t>
            </a:r>
            <a:r>
              <a:rPr lang="zh-CN" altLang="en-US" sz="2400" smtClean="0">
                <a:solidFill>
                  <a:srgbClr val="FFFFFF"/>
                </a:solidFill>
                <a:latin typeface="黑体" panose="02010609060101010101" pitchFamily="49" charset="-122"/>
                <a:ea typeface="黑体" panose="02010609060101010101" pitchFamily="49" charset="-122"/>
              </a:rPr>
              <a:t>片段，</a:t>
            </a:r>
            <a:r>
              <a:rPr lang="zh-CN" altLang="en-US" sz="2400" smtClean="0">
                <a:solidFill>
                  <a:schemeClr val="bg1"/>
                </a:solidFill>
                <a:latin typeface="黑体" panose="02010609060101010101" pitchFamily="49" charset="-122"/>
                <a:ea typeface="黑体" panose="02010609060101010101" pitchFamily="49" charset="-122"/>
              </a:rPr>
              <a:t>并</a:t>
            </a:r>
            <a:r>
              <a:rPr lang="zh-CN" altLang="en-US" sz="2400" smtClean="0">
                <a:solidFill>
                  <a:srgbClr val="FFFFFF"/>
                </a:solidFill>
                <a:latin typeface="黑体" panose="02010609060101010101" pitchFamily="49" charset="-122"/>
                <a:ea typeface="黑体" panose="02010609060101010101" pitchFamily="49" charset="-122"/>
              </a:rPr>
              <a:t>召开一次“朗读者</a:t>
            </a:r>
            <a:r>
              <a:rPr lang="zh-CN" altLang="en-US" sz="2400" smtClean="0">
                <a:solidFill>
                  <a:schemeClr val="bg1"/>
                </a:solidFill>
                <a:latin typeface="黑体" panose="02010609060101010101" pitchFamily="49" charset="-122"/>
                <a:ea typeface="黑体" panose="02010609060101010101" pitchFamily="49" charset="-122"/>
              </a:rPr>
              <a:t>”</a:t>
            </a:r>
            <a:r>
              <a:rPr lang="zh-CN" altLang="en-US" sz="2400" smtClean="0">
                <a:solidFill>
                  <a:srgbClr val="FFFFFF"/>
                </a:solidFill>
                <a:latin typeface="黑体" panose="02010609060101010101" pitchFamily="49" charset="-122"/>
                <a:ea typeface="黑体" panose="02010609060101010101" pitchFamily="49" charset="-122"/>
              </a:rPr>
              <a:t>朗诵交流大会，诵读经典片段，交流人生感悟。</a:t>
            </a:r>
          </a:p>
        </p:txBody>
      </p:sp>
      <p:pic>
        <p:nvPicPr>
          <p:cNvPr id="60420" name="New picture"/>
          <p:cNvPicPr/>
          <p:nvPr/>
        </p:nvPicPr>
        <p:blipFill>
          <a:blip r:embed="rId2"/>
          <a:stretch>
            <a:fillRect/>
          </a:stretch>
        </p:blipFill>
        <p:spPr>
          <a:xfrm>
            <a:off x="12293600" y="11239500"/>
            <a:ext cx="342900" cy="254000"/>
          </a:xfrm>
          <a:prstGeom prst="cube">
            <a:avLst/>
          </a:prstGeom>
        </p:spPr>
      </p:pic>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507490"/>
            <a:ext cx="8138795" cy="4759325"/>
          </a:xfrm>
        </p:spPr>
        <p:txBody>
          <a:bodyPr lIns="90000" tIns="46800" rIns="90000" bIns="46800" rtlCol="0">
            <a:normAutofit/>
          </a:bodyPr>
          <a:lstStyle/>
          <a:p>
            <a:pPr marL="0" lvl="0" indent="0">
              <a:buNone/>
              <a:defRPr/>
            </a:pP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    海明威</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的成名作是</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太阳照样升起</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。这部作品描写西方</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一代人迷惘</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、颓唐的精神状态，表现出战后青年人的幻灭感，被</a:t>
            </a: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称为着力表现 </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“迷惘的一代”的代表作。</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老人与海</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一书获得普利策奖 ，又因“精通现代叙事艺术”为海明威夺得诺贝尔文学奖。其他代表作有</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乞力马扎罗的雪</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丧钟为谁而鸣</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太阳照样升起</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与</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永别了，武器</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两部作品被美国现代图书馆列入</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"20</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世纪中的</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100</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部最佳英文小说</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a:t>
            </a:r>
            <a:endParaRPr kumimoji="0" lang="zh-CN" altLang="en-US" sz="2400" b="0" i="0" u="none" strike="noStrike" kern="1200" cap="none" spc="150" normalizeH="0" baseline="0" noProof="1">
              <a:ln>
                <a:noFill/>
              </a:ln>
              <a:solidFill>
                <a:schemeClr val="tx1">
                  <a:lumMod val="65000"/>
                  <a:lumOff val="35000"/>
                </a:schemeClr>
              </a:solidFill>
              <a:effectLst/>
              <a:uLnTx/>
              <a:uFillTx/>
              <a:latin typeface="Arial" pitchFamily="34" charset="0"/>
              <a:ea typeface="微软雅黑" panose="020b0503020204020204" pitchFamily="34" charset="-122"/>
              <a:cs typeface="+mn-cs"/>
              <a:sym typeface="+mn-ea"/>
            </a:endParaRPr>
          </a:p>
        </p:txBody>
      </p:sp>
    </p:spTree>
    <p:custDataLst>
      <p:tags r:id="rId2"/>
    </p:custDataLst>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139430" cy="4759325"/>
          </a:xfrm>
        </p:spPr>
        <p:txBody>
          <a:bodyPr lIns="90000" tIns="46800" rIns="90000" bIns="46800" rtlCol="0">
            <a:normAutofit/>
          </a:bodyPr>
          <a:lstStyle/>
          <a:p>
            <a:pPr marL="0" lvl="0" indent="0">
              <a:buNone/>
              <a:defRPr/>
            </a:pP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    海明威</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是个正直、严肃的作家，他的作品中既有永不服输的“硬汉”形象，同时又常常把描写“死亡”作为自己作品的主要内容。作品围绕战争、死亡和男人的野性与英勇展开。他创作风格独特，从来都是站着写作。海明威是</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新闻体</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小说的创始人，以其独特的艺术风格和高超的写作技巧创造了一种简洁流畅、清新洗练的文体，俗称“电报式风格”。</a:t>
            </a:r>
            <a:endParaRPr kumimoji="0" lang="zh-CN" altLang="en-US" sz="2400" b="0" i="0" u="none" strike="noStrike" kern="1200" cap="none" spc="150" normalizeH="0" baseline="0" noProof="1">
              <a:ln>
                <a:noFill/>
              </a:ln>
              <a:solidFill>
                <a:schemeClr val="tx1">
                  <a:lumMod val="65000"/>
                  <a:lumOff val="35000"/>
                </a:schemeClr>
              </a:solidFill>
              <a:effectLst/>
              <a:uLnTx/>
              <a:uFillTx/>
              <a:latin typeface="Arial" pitchFamily="34" charset="0"/>
              <a:ea typeface="微软雅黑" panose="020b0503020204020204" pitchFamily="34" charset="-122"/>
              <a:cs typeface="+mn-cs"/>
              <a:sym typeface="+mn-ea"/>
            </a:endParaRP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139430" cy="4759325"/>
          </a:xfrm>
        </p:spPr>
        <p:txBody>
          <a:bodyPr lIns="90000" tIns="46800" rIns="90000" bIns="46800" rtlCol="0">
            <a:normAutofit/>
          </a:bodyPr>
          <a:lstStyle/>
          <a:p>
            <a:pPr marL="0" lvl="0" indent="0">
              <a:buNone/>
              <a:defRPr/>
            </a:pP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       </a:t>
            </a:r>
            <a:endParaRPr lang="en-US" altLang="zh-CN" sz="2400" smtClean="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lvl="0" indent="0">
              <a:lnSpc>
                <a:spcPts val="4000"/>
              </a:lnSpc>
              <a:buNone/>
              <a:defRPr/>
            </a:pPr>
            <a:r>
              <a:rPr lang="zh-CN" altLang="en-US" sz="2400" smtClean="0">
                <a:solidFill>
                  <a:schemeClr val="bg1"/>
                </a:solidFill>
              </a:rPr>
              <a:t>      </a:t>
            </a:r>
            <a:r>
              <a:rPr lang="zh-CN" altLang="en-US" sz="2400" smtClean="0">
                <a:solidFill>
                  <a:schemeClr val="bg1"/>
                </a:solidFill>
                <a:latin typeface="黑体" panose="02010609060101010101" pitchFamily="49" charset="-122"/>
                <a:ea typeface="黑体" panose="02010609060101010101" pitchFamily="49" charset="-122"/>
              </a:rPr>
              <a:t>他</a:t>
            </a:r>
            <a:r>
              <a:rPr lang="zh-CN" altLang="en-US" sz="2400">
                <a:solidFill>
                  <a:schemeClr val="bg1"/>
                </a:solidFill>
                <a:latin typeface="黑体" panose="02010609060101010101" pitchFamily="49" charset="-122"/>
                <a:ea typeface="黑体" panose="02010609060101010101" pitchFamily="49" charset="-122"/>
              </a:rPr>
              <a:t>有着出色的语言驾驭能力</a:t>
            </a:r>
            <a:r>
              <a:rPr lang="zh-CN" altLang="en-US" sz="2400" smtClean="0">
                <a:solidFill>
                  <a:schemeClr val="bg1"/>
                </a:solidFill>
                <a:latin typeface="黑体" panose="02010609060101010101" pitchFamily="49" charset="-122"/>
                <a:ea typeface="黑体" panose="02010609060101010101" pitchFamily="49" charset="-122"/>
              </a:rPr>
              <a:t>，常</a:t>
            </a:r>
            <a:r>
              <a:rPr lang="zh-CN" altLang="en-US" sz="2400">
                <a:solidFill>
                  <a:schemeClr val="bg1"/>
                </a:solidFill>
                <a:latin typeface="黑体" panose="02010609060101010101" pitchFamily="49" charset="-122"/>
                <a:ea typeface="黑体" panose="02010609060101010101" pitchFamily="49" charset="-122"/>
              </a:rPr>
              <a:t>以最简单的词汇表达最复杂的</a:t>
            </a:r>
            <a:r>
              <a:rPr lang="zh-CN" altLang="en-US" sz="2400" smtClean="0">
                <a:solidFill>
                  <a:schemeClr val="bg1"/>
                </a:solidFill>
                <a:latin typeface="黑体" panose="02010609060101010101" pitchFamily="49" charset="-122"/>
                <a:ea typeface="黑体" panose="02010609060101010101" pitchFamily="49" charset="-122"/>
              </a:rPr>
              <a:t>内容。他</a:t>
            </a:r>
            <a:r>
              <a:rPr lang="zh-CN" altLang="en-US" sz="2400">
                <a:solidFill>
                  <a:schemeClr val="bg1"/>
                </a:solidFill>
                <a:latin typeface="黑体" panose="02010609060101010101" pitchFamily="49" charset="-122"/>
                <a:ea typeface="黑体" panose="02010609060101010101" pitchFamily="49" charset="-122"/>
              </a:rPr>
              <a:t>认为没有必要用文字修饰雕琢来哗众取宠，这种质朴无华的语言也使海明威的作品具有了更多的亲和力与真实性。净化了一代的传统文风，在欧美文学界产生了巨大的影响</a:t>
            </a:r>
            <a:r>
              <a:rPr lang="zh-CN" altLang="en-US" sz="2400" smtClean="0">
                <a:solidFill>
                  <a:schemeClr val="bg1"/>
                </a:solidFill>
                <a:latin typeface="黑体" panose="02010609060101010101" pitchFamily="49" charset="-122"/>
                <a:ea typeface="黑体" panose="02010609060101010101" pitchFamily="49" charset="-122"/>
              </a:rPr>
              <a:t>。</a:t>
            </a:r>
            <a:endParaRPr kumimoji="0" lang="zh-CN" altLang="en-US" sz="2400" b="0" i="0" u="none" strike="noStrike" kern="1200" cap="none" spc="150" normalizeH="0" baseline="0" noProof="1">
              <a:ln>
                <a:noFill/>
              </a:ln>
              <a:solidFill>
                <a:schemeClr val="bg1"/>
              </a:solidFill>
              <a:effectLst/>
              <a:uLnTx/>
              <a:uFillTx/>
              <a:latin typeface="黑体" panose="02010609060101010101" pitchFamily="49" charset="-122"/>
              <a:ea typeface="黑体" panose="02010609060101010101" pitchFamily="49" charset="-122"/>
              <a:sym typeface="+mn-ea"/>
            </a:endParaRPr>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139430" cy="4759325"/>
          </a:xfrm>
        </p:spPr>
        <p:txBody>
          <a:bodyPr lIns="90000" tIns="46800" rIns="90000" bIns="46800" rtlCol="0">
            <a:normAutofit/>
          </a:bodyPr>
          <a:lstStyle/>
          <a:p>
            <a:pPr marL="0" lvl="0" indent="0">
              <a:buNone/>
              <a:defRPr/>
            </a:pPr>
            <a:r>
              <a:rPr lang="zh-CN" altLang="en-US" sz="2400" smtClean="0">
                <a:solidFill>
                  <a:schemeClr val="bg1"/>
                </a:solidFill>
                <a:latin typeface="黑体" panose="02010609060101010101" pitchFamily="49" charset="-122"/>
                <a:ea typeface="黑体" panose="02010609060101010101" pitchFamily="49" charset="-122"/>
                <a:cs typeface="黑体" panose="02010609060101010101" pitchFamily="49" charset="-122"/>
              </a:rPr>
              <a:t>    他</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常用含蓄的语言表达复杂的情感，用有限的形式表达无尽的内涵，因而，他的小说在外观不动声色，但内在情感却是丰厚炽热。</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冰山原则</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是海明威的创作原则，他坚持认为应该从繁杂的社会生活中，撷取最有特征的情节，将自己的思想情感隐藏起来，按照“冰山原则”留下八分之七的空间让读者思考与揣摩。</a:t>
            </a:r>
            <a:endParaRPr kumimoji="0" lang="zh-CN" altLang="en-US" sz="2400" b="0" i="0" u="none" strike="noStrike" kern="1200" cap="none" spc="150" normalizeH="0" baseline="0" noProof="1">
              <a:ln>
                <a:noFill/>
              </a:ln>
              <a:solidFill>
                <a:schemeClr val="bg1"/>
              </a:solidFill>
              <a:effectLst/>
              <a:uLnTx/>
              <a:uFillTx/>
              <a:sym typeface="+mn-ea"/>
            </a:endParaRP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23670"/>
            <a:ext cx="8139430" cy="4759325"/>
          </a:xfrm>
        </p:spPr>
        <p:txBody>
          <a:bodyPr lIns="90000" tIns="46800" rIns="90000" bIns="46800" rtlCol="0">
            <a:normAutofit/>
          </a:bodyPr>
          <a:lstStyle/>
          <a:p>
            <a:pPr marL="0" lvl="0" indent="0">
              <a:buNone/>
              <a:defRPr/>
            </a:pPr>
            <a:r>
              <a:rPr lang="zh-CN" altLang="en-US" sz="3200" smtClean="0">
                <a:solidFill>
                  <a:srgbClr val="FFFF00"/>
                </a:solidFill>
                <a:latin typeface="黑体" panose="02010609060101010101" pitchFamily="49" charset="-122"/>
                <a:ea typeface="黑体" panose="02010609060101010101" pitchFamily="49" charset="-122"/>
                <a:cs typeface="黑体" panose="02010609060101010101" pitchFamily="49" charset="-122"/>
              </a:rPr>
              <a:t>介绍</a:t>
            </a:r>
            <a:r>
              <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rPr>
              <a:t>写作背景</a:t>
            </a:r>
          </a:p>
          <a:p>
            <a:pPr marL="0" lvl="0" indent="0">
              <a:buNone/>
              <a:defRPr/>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老人与海</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这本小说是根据真人真事创作的。第一次世界大战结束后，海明威移居古巴，认识了老渔民富恩特斯。一次海明威乘的船在暴风雨中沉没，富恩特斯搭救了海明威。从此，海明威与富恩特斯结下了深厚的友谊，富做了海明威私人游艇“皮拉尔”号的船长，他们经常一同驾驶着游艇出海打渔。</a:t>
            </a: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3.xml><?xml version="1.0" encoding="utf-8"?>
<p:tagLst xmlns:p="http://schemas.openxmlformats.org/presentationml/2006/main">
  <p:tag name="KSO_WM_BEAUTIFY_FLAG" val="#wm#"/>
  <p:tag name="KSO_WM_TEMPLATE_CATEGORY" val="custom"/>
  <p:tag name="KSO_WM_TEMPLATE_INDEX" val="20205176"/>
</p:tagLst>
</file>

<file path=ppt/tags/tag104.xml><?xml version="1.0" encoding="utf-8"?>
<p:tagLst xmlns:p="http://schemas.openxmlformats.org/presentationml/2006/main">
  <p:tag name="KSO_WM_BEAUTIFY_FLAG" val="#wm#"/>
  <p:tag name="KSO_WM_TEMPLATE_CATEGORY" val="custom"/>
  <p:tag name="KSO_WM_TEMPLATE_INDEX" val="20205176"/>
</p:tagLst>
</file>

<file path=ppt/tags/tag105.xml><?xml version="1.0" encoding="utf-8"?>
<p:tagLst xmlns:p="http://schemas.openxmlformats.org/presentationml/2006/main">
  <p:tag name="KSO_WM_BEAUTIFY_FLAG" val="#wm#"/>
  <p:tag name="KSO_WM_TEMPLATE_CATEGORY" val="custom"/>
  <p:tag name="KSO_WM_TEMPLATE_INDEX" val="20205176"/>
</p:tagLst>
</file>

<file path=ppt/tags/tag10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8.xml><?xml version="1.0" encoding="utf-8"?>
<p:tagLst xmlns:p="http://schemas.openxmlformats.org/presentationml/2006/main">
  <p:tag name="AS_OS" val="Unix 3.10 unknown"/>
  <p:tag name="AS_RELEASE_DATE" val="2017.06.20"/>
  <p:tag name="AS_TITLE" val="Aspose.Slides for Java"/>
  <p:tag name="AS_VERSION" val="17.6"/>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5.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EMPLATE_CATEGORY" val="custom"/>
  <p:tag name="KSO_WM_TEMPLATE_INDEX" val="20205176"/>
</p:tagLst>
</file>

<file path=ppt/tags/tag61.xml><?xml version="1.0" encoding="utf-8"?>
<p:tagLst xmlns:p="http://schemas.openxmlformats.org/presentationml/2006/main">
  <p:tag name="KSO_WM_BEAUTIFY_FLAG" val="#wm#"/>
  <p:tag name="KSO_WM_TEMPLATE_CATEGORY" val="custom"/>
  <p:tag name="KSO_WM_TEMPLATE_INDEX" val="20205176"/>
</p:tagLst>
</file>

<file path=ppt/tags/tag62.xml><?xml version="1.0" encoding="utf-8"?>
<p:tagLst xmlns:p="http://schemas.openxmlformats.org/presentationml/2006/main">
  <p:tag name="KSO_WM_BEAUTIFY_FLAG" val="#wm#"/>
  <p:tag name="KSO_WM_TEMPLATE_CATEGORY" val="custom"/>
  <p:tag name="KSO_WM_TEMPLATE_INDEX" val="20205176"/>
</p:tagLst>
</file>

<file path=ppt/tags/tag63.xml><?xml version="1.0" encoding="utf-8"?>
<p:tagLst xmlns:p="http://schemas.openxmlformats.org/presentationml/2006/main">
  <p:tag name="KSO_WM_BEAUTIFY_FLAG" val="#wm#"/>
  <p:tag name="KSO_WM_TEMPLATE_CATEGORY" val="custom"/>
  <p:tag name="KSO_WM_TEMPLATE_INDEX" val="20205176"/>
</p:tagLst>
</file>

<file path=ppt/tags/tag64.xml><?xml version="1.0" encoding="utf-8"?>
<p:tagLst xmlns:p="http://schemas.openxmlformats.org/presentationml/2006/main">
  <p:tag name="KSO_WM_BEAUTIFY_FLAG" val="#wm#"/>
  <p:tag name="KSO_WM_TEMPLATE_CATEGORY" val="custom"/>
  <p:tag name="KSO_WM_TEMPLATE_INDEX" val="20205176"/>
</p:tagLst>
</file>

<file path=ppt/tags/tag65.xml><?xml version="1.0" encoding="utf-8"?>
<p:tagLst xmlns:p="http://schemas.openxmlformats.org/presentationml/2006/main">
  <p:tag name="KSO_WM_BEAUTIFY_FLAG" val="#wm#"/>
  <p:tag name="KSO_WM_TEMPLATE_CATEGORY" val="custom"/>
  <p:tag name="KSO_WM_TEMPLATE_INDEX" val="20205176"/>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BEAUTIFY_FLAG" val="#wm#"/>
  <p:tag name="KSO_WM_TEMPLATE_CATEGORY" val="custom"/>
  <p:tag name="KSO_WM_TEMPLATE_INDEX" val="20205176"/>
</p:tagLst>
</file>

<file path=ppt/tags/tag75.xml><?xml version="1.0" encoding="utf-8"?>
<p:tagLst xmlns:p="http://schemas.openxmlformats.org/presentationml/2006/main">
  <p:tag name="KSO_WM_BEAUTIFY_FLAG" val="#wm#"/>
  <p:tag name="KSO_WM_TEMPLATE_CATEGORY" val="custom"/>
  <p:tag name="KSO_WM_TEMPLATE_INDEX" val="20205176"/>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KSO_WM_BEAUTIFY_FLAG" val="#wm#"/>
  <p:tag name="KSO_WM_TEMPLATE_CATEGORY" val="custom"/>
  <p:tag name="KSO_WM_TEMPLATE_INDEX" val="20205176"/>
</p:tagLst>
</file>

<file path=ppt/tags/tag7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3.xml><?xml version="1.0" encoding="utf-8"?>
<p:tagLst xmlns:p="http://schemas.openxmlformats.org/presentationml/2006/main">
  <p:tag name="KSO_WM_BEAUTIFY_FLAG" val="#wm#"/>
  <p:tag name="KSO_WM_TEMPLATE_CATEGORY" val="custom"/>
  <p:tag name="KSO_WM_TEMPLATE_INDEX" val="20205176"/>
</p:tagLst>
</file>

<file path=ppt/tags/tag9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heme/theme1.xml><?xml version="1.0" encoding="utf-8"?>
<a:theme xmlns:r="http://schemas.openxmlformats.org/officeDocument/2006/relationships" xmlns:a="http://schemas.openxmlformats.org/drawingml/2006/main" name="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83</Paragraphs>
  <Slides>49</Slides>
  <Notes>0</Notes>
  <TotalTime>0</TotalTime>
  <HiddenSlides>0</HiddenSlides>
  <MMClips>0</MMClips>
  <ScaleCrop>0</ScaleCrop>
  <HeadingPairs>
    <vt:vector baseType="variant" size="4">
      <vt:variant>
        <vt:lpstr>Theme</vt:lpstr>
      </vt:variant>
      <vt:variant>
        <vt:i4>1</vt:i4>
      </vt:variant>
      <vt:variant>
        <vt:lpstr>Slide Titles</vt:lpstr>
      </vt:variant>
      <vt:variant>
        <vt:i4>49</vt:i4>
      </vt:variant>
    </vt:vector>
  </HeadingPairs>
  <TitlesOfParts>
    <vt:vector baseType="lpstr" size="50">
      <vt:lpstr>3_Office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2020-11-24T14:13:22.368</cp:lastPrinted>
  <dcterms:created xsi:type="dcterms:W3CDTF">2020-11-24T14:13:22Z</dcterms:created>
  <dcterms:modified xsi:type="dcterms:W3CDTF">2020-11-24T06:13:23Z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