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370" r:id="rId5"/>
    <p:sldId id="371" r:id="rId6"/>
    <p:sldId id="281" r:id="rId7"/>
    <p:sldId id="292" r:id="rId8"/>
    <p:sldId id="322" r:id="rId9"/>
    <p:sldId id="283" r:id="rId10"/>
    <p:sldId id="285" r:id="rId11"/>
    <p:sldId id="334" r:id="rId12"/>
    <p:sldId id="319" r:id="rId13"/>
    <p:sldId id="272" r:id="rId14"/>
    <p:sldId id="279" r:id="rId15"/>
    <p:sldId id="323" r:id="rId16"/>
    <p:sldId id="364" r:id="rId17"/>
    <p:sldId id="324" r:id="rId18"/>
    <p:sldId id="335" r:id="rId19"/>
    <p:sldId id="372" r:id="rId20"/>
    <p:sldId id="365" r:id="rId21"/>
  </p:sldIdLst>
  <p:sldSz cx="12192000" cy="6858000"/>
  <p:notesSz cx="6858000" cy="9144000"/>
  <p:embeddedFontLst>
    <p:embeddedFont>
      <p:font typeface="字魂简雅黑" panose="02010600030101010101"/>
      <p:regular r:id="rId23"/>
    </p:embeddedFont>
    <p:embeddedFont>
      <p:font typeface="微软雅黑" panose="020B0503020204020204" charset="-122"/>
      <p:regular r:id="rId24"/>
    </p:embeddedFont>
    <p:embeddedFont>
      <p:font typeface="字魂110号-武林江湖体" panose="02010600030101010101" pitchFamily="2" charset="-122"/>
      <p:regular r:id="rId25"/>
    </p:embeddedFont>
    <p:embeddedFont>
      <p:font typeface="方正粗黑宋简体" panose="02000000000000000000" charset="-122"/>
      <p:regular r:id="rId26"/>
    </p:embeddedFont>
    <p:embeddedFont>
      <p:font typeface="隶书" panose="02010509060101010101" pitchFamily="49" charset="-122"/>
      <p:regular r:id="rId27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372"/>
      </p:cViewPr>
      <p:guideLst>
        <p:guide orient="horz" pos="2102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63.xml" /><Relationship Id="rId23" Type="http://schemas.openxmlformats.org/officeDocument/2006/relationships/font" Target="fonts/font1.fntdata" /><Relationship Id="rId24" Type="http://schemas.openxmlformats.org/officeDocument/2006/relationships/font" Target="fonts/font2.fntdata" /><Relationship Id="rId25" Type="http://schemas.openxmlformats.org/officeDocument/2006/relationships/font" Target="fonts/font3.fntdata" /><Relationship Id="rId26" Type="http://schemas.openxmlformats.org/officeDocument/2006/relationships/font" Target="fonts/font4.fntdata" /><Relationship Id="rId27" Type="http://schemas.openxmlformats.org/officeDocument/2006/relationships/font" Target="fonts/font5.fntdata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handoutMaster" Target="handoutMasters/handout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/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/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image" Target="../media/image1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字魂简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字魂简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字魂简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字魂简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字魂简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简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简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简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简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字魂简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13.png" /><Relationship Id="rId4" Type="http://schemas.openxmlformats.org/officeDocument/2006/relationships/image" Target="../media/image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Relationship Id="rId4" Type="http://schemas.openxmlformats.org/officeDocument/2006/relationships/image" Target="../media/image18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13.png" /><Relationship Id="rId4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13.png" /><Relationship Id="rId4" Type="http://schemas.openxmlformats.org/officeDocument/2006/relationships/image" Target="../media/image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13.png" /><Relationship Id="rId4" Type="http://schemas.openxmlformats.org/officeDocument/2006/relationships/image" Target="../media/image5.png" /><Relationship Id="rId5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13.png" /><Relationship Id="rId4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13.png" /><Relationship Id="rId4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620260" y="9525"/>
            <a:ext cx="2951480" cy="6866890"/>
          </a:xfrm>
          <a:prstGeom prst="rect">
            <a:avLst/>
          </a:prstGeom>
          <a:solidFill>
            <a:srgbClr val="174258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字魂110号-武林江湖体" panose="02010600030101010101" pitchFamily="2" charset="-122"/>
                <a:ea typeface="字魂110号-武林江湖体" panose="02010600030101010101" pitchFamily="2" charset="-122"/>
                <a:cs typeface="+mn-ea"/>
                <a:sym typeface="+mn-lt"/>
              </a:rPr>
              <a:t>0</a:t>
            </a:r>
            <a:endParaRPr lang="en-US" altLang="zh-CN">
              <a:latin typeface="字魂110号-武林江湖体" panose="02010600030101010101" pitchFamily="2" charset="-122"/>
              <a:ea typeface="字魂110号-武林江湖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40960" y="1002030"/>
            <a:ext cx="2333625" cy="4799965"/>
            <a:chOff x="7963" y="1732"/>
            <a:chExt cx="3675" cy="7559"/>
          </a:xfrm>
        </p:grpSpPr>
        <p:sp>
          <p:nvSpPr>
            <p:cNvPr id="9220" name="文本框 6"/>
            <p:cNvSpPr txBox="1"/>
            <p:nvPr/>
          </p:nvSpPr>
          <p:spPr>
            <a:xfrm>
              <a:off x="7963" y="1732"/>
              <a:ext cx="2573" cy="34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110号-武林江湖体" panose="02010600030101010101" pitchFamily="2" charset="-122"/>
                  <a:ea typeface="字魂110号-武林江湖体" panose="02010600030101010101" pitchFamily="2" charset="-122"/>
                  <a:cs typeface="+mn-ea"/>
                  <a:sym typeface="+mn-lt"/>
                </a:rPr>
                <a:t>渔</a:t>
              </a:r>
              <a:endParaRPr lang="zh-CN" altLang="en-US" sz="13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110号-武林江湖体" panose="02010600030101010101" pitchFamily="2" charset="-122"/>
                <a:ea typeface="字魂110号-武林江湖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" name="文本框 6"/>
            <p:cNvSpPr txBox="1"/>
            <p:nvPr/>
          </p:nvSpPr>
          <p:spPr>
            <a:xfrm>
              <a:off x="9066" y="4612"/>
              <a:ext cx="2573" cy="29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110号-武林江湖体" panose="02010600030101010101" pitchFamily="2" charset="-122"/>
                  <a:ea typeface="字魂110号-武林江湖体" panose="02010600030101010101" pitchFamily="2" charset="-122"/>
                  <a:cs typeface="+mn-ea"/>
                  <a:sym typeface="+mn-lt"/>
                </a:rPr>
                <a:t>家</a:t>
              </a:r>
              <a:endParaRPr lang="zh-CN" altLang="en-US" sz="11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110号-武林江湖体" panose="02010600030101010101" pitchFamily="2" charset="-122"/>
                <a:ea typeface="字魂110号-武林江湖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" name="文本框 6"/>
            <p:cNvSpPr txBox="1"/>
            <p:nvPr/>
          </p:nvSpPr>
          <p:spPr>
            <a:xfrm>
              <a:off x="7963" y="6821"/>
              <a:ext cx="2573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9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110号-武林江湖体" panose="02010600030101010101" pitchFamily="2" charset="-122"/>
                  <a:ea typeface="字魂110号-武林江湖体" panose="02010600030101010101" pitchFamily="2" charset="-122"/>
                  <a:cs typeface="+mn-ea"/>
                  <a:sym typeface="+mn-lt"/>
                </a:rPr>
                <a:t>傲</a:t>
              </a:r>
              <a:endParaRPr lang="zh-CN" altLang="en-US" sz="9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110号-武林江湖体" panose="02010600030101010101" pitchFamily="2" charset="-122"/>
                <a:ea typeface="字魂110号-武林江湖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889750" y="5422265"/>
            <a:ext cx="407670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chemeClr val="bg1"/>
                </a:solidFill>
                <a:latin typeface="字魂110号-武林江湖体" panose="02010600030101010101" pitchFamily="2" charset="-122"/>
                <a:ea typeface="字魂110号-武林江湖体" panose="02010600030101010101" pitchFamily="2" charset="-122"/>
                <a:cs typeface="+mn-ea"/>
                <a:sym typeface="+mn-lt"/>
              </a:rPr>
              <a:t>范仲淹</a:t>
            </a:r>
            <a:endParaRPr lang="zh-CN" altLang="en-US" sz="2800" b="1">
              <a:solidFill>
                <a:schemeClr val="bg1"/>
              </a:solidFill>
              <a:latin typeface="字魂110号-武林江湖体" panose="02010600030101010101" pitchFamily="2" charset="-122"/>
              <a:ea typeface="字魂110号-武林江湖体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620260" y="-19050"/>
            <a:ext cx="0" cy="6895465"/>
          </a:xfrm>
          <a:prstGeom prst="line">
            <a:avLst/>
          </a:prstGeom>
          <a:ln>
            <a:solidFill>
              <a:srgbClr val="FAFA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571740" y="0"/>
            <a:ext cx="0" cy="6895465"/>
          </a:xfrm>
          <a:prstGeom prst="line">
            <a:avLst/>
          </a:prstGeom>
          <a:ln>
            <a:solidFill>
              <a:srgbClr val="FAFA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532370" y="-17145"/>
            <a:ext cx="0" cy="6895465"/>
          </a:xfrm>
          <a:prstGeom prst="line">
            <a:avLst/>
          </a:prstGeom>
          <a:ln w="3175">
            <a:solidFill>
              <a:srgbClr val="FAFA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660265" y="-14605"/>
            <a:ext cx="0" cy="6895465"/>
          </a:xfrm>
          <a:prstGeom prst="line">
            <a:avLst/>
          </a:prstGeom>
          <a:ln w="3175">
            <a:solidFill>
              <a:srgbClr val="FAFA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2c07e10eeb4bc0c7dff03b16e1531db1"/>
          <p:cNvPicPr>
            <a:picLocks noChangeAspect="1"/>
          </p:cNvPicPr>
          <p:nvPr/>
        </p:nvPicPr>
        <p:blipFill>
          <a:blip r:embed="rId3">
            <a:lum bright="12000" contrast="-30000"/>
          </a:blip>
          <a:stretch>
            <a:fillRect/>
          </a:stretch>
        </p:blipFill>
        <p:spPr>
          <a:xfrm>
            <a:off x="6633845" y="4860925"/>
            <a:ext cx="471170" cy="504825"/>
          </a:xfrm>
          <a:prstGeom prst="rect">
            <a:avLst/>
          </a:prstGeom>
        </p:spPr>
      </p:pic>
      <p:pic>
        <p:nvPicPr>
          <p:cNvPr id="14" name="图片 13" descr="2c07e10eeb4bc0c7dff03b16e1531db1"/>
          <p:cNvPicPr>
            <a:picLocks noChangeAspect="1"/>
          </p:cNvPicPr>
          <p:nvPr/>
        </p:nvPicPr>
        <p:blipFill>
          <a:blip r:embed="rId3">
            <a:lum bright="24000" contrast="-60000"/>
          </a:blip>
          <a:stretch>
            <a:fillRect/>
          </a:stretch>
        </p:blipFill>
        <p:spPr>
          <a:xfrm>
            <a:off x="7004050" y="5163185"/>
            <a:ext cx="293370" cy="314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17010" y="3463925"/>
            <a:ext cx="407670" cy="395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endParaRPr lang="zh-CN" altLang="zh-CN" b="1">
              <a:solidFill>
                <a:schemeClr val="tx1"/>
              </a:solidFill>
              <a:latin typeface="字魂110号-武林江湖体" panose="02010600030101010101" pitchFamily="2" charset="-122"/>
              <a:ea typeface="字魂110号-武林江湖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28890" y="1066165"/>
            <a:ext cx="407670" cy="340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+mn-ea"/>
                <a:sym typeface="+mn-lt"/>
              </a:rPr>
              <a:t>边塞迢迢情悠悠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66148" y="1729308"/>
            <a:ext cx="77467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上阙写了哪些景，渲染了怎样的氛围？ </a:t>
            </a:r>
            <a:endParaRPr lang="zh-CN" altLang="en-US" sz="32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 descr="hkg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060" y="0"/>
            <a:ext cx="3964940" cy="2976245"/>
          </a:xfrm>
          <a:prstGeom prst="rect">
            <a:avLst/>
          </a:prstGeom>
        </p:spPr>
      </p:pic>
      <p:pic>
        <p:nvPicPr>
          <p:cNvPr id="4" name="图片 3" descr="gcg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8876" y="4783129"/>
            <a:ext cx="1677035" cy="1623060"/>
          </a:xfrm>
          <a:prstGeom prst="rect">
            <a:avLst/>
          </a:prstGeom>
        </p:spPr>
      </p:pic>
      <p:sp>
        <p:nvSpPr>
          <p:cNvPr id="5" name="矩形 15366"/>
          <p:cNvSpPr/>
          <p:nvPr/>
        </p:nvSpPr>
        <p:spPr>
          <a:xfrm>
            <a:off x="1511300" y="2312670"/>
            <a:ext cx="8002588" cy="830263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雁    边声 千嶂 长烟  落日 孤城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2235518" y="4052570"/>
            <a:ext cx="8054975" cy="73088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荒凉    萧瑟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1690" y="62547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3405" y="54991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343343" y="549910"/>
            <a:ext cx="19284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品 词之情</a:t>
            </a:r>
            <a:endParaRPr lang="zh-CN" altLang="zh-CN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70" t="7907" r="401" b="43405"/>
          <a:stretch>
            <a:fillRect/>
          </a:stretch>
        </p:blipFill>
        <p:spPr>
          <a:xfrm>
            <a:off x="3534410" y="1483360"/>
            <a:ext cx="8089265" cy="4685030"/>
          </a:xfrm>
          <a:prstGeom prst="rect">
            <a:avLst/>
          </a:prstGeom>
          <a:noFill/>
          <a:ln w="19050">
            <a:noFill/>
          </a:ln>
          <a:effectLst/>
        </p:spPr>
      </p:pic>
      <p:sp>
        <p:nvSpPr>
          <p:cNvPr id="7" name="矩形 6"/>
          <p:cNvSpPr/>
          <p:nvPr/>
        </p:nvSpPr>
        <p:spPr>
          <a:xfrm>
            <a:off x="3453765" y="1483360"/>
            <a:ext cx="8169910" cy="46843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8D5F4E">
                <a:alpha val="7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280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7140" y="3953084"/>
            <a:ext cx="663384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抒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情</a:t>
            </a:r>
            <a:r>
              <a:rPr lang="en-US" altLang="zh-CN" sz="32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苍凉悲壮中透露出激越奋发的基调</a:t>
            </a:r>
            <a:r>
              <a:rPr lang="en-US" altLang="zh-CN" sz="32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集中表现了戍边将士的拳拳报国之心和浓重的思乡之愁</a:t>
            </a:r>
            <a:r>
              <a:rPr lang="zh-CN" altLang="en-US" sz="3200" smtClean="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。 </a:t>
            </a:r>
            <a:endParaRPr lang="zh-CN" altLang="zh-CN" sz="32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3575" y="1483360"/>
            <a:ext cx="2870200" cy="4683760"/>
            <a:chOff x="1045" y="2336"/>
            <a:chExt cx="4520" cy="73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233" r="83688"/>
            <a:stretch>
              <a:fillRect/>
            </a:stretch>
          </p:blipFill>
          <p:spPr>
            <a:xfrm>
              <a:off x="1045" y="2336"/>
              <a:ext cx="1132" cy="7377"/>
            </a:xfrm>
            <a:prstGeom prst="rect">
              <a:avLst/>
            </a:prstGeom>
            <a:noFill/>
            <a:ln w="19050">
              <a:noFill/>
            </a:ln>
            <a:effectLst/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rcRect l="16312" r="68220"/>
            <a:stretch>
              <a:fillRect/>
            </a:stretch>
          </p:blipFill>
          <p:spPr>
            <a:xfrm>
              <a:off x="2234" y="2336"/>
              <a:ext cx="1089" cy="7377"/>
            </a:xfrm>
            <a:prstGeom prst="rect">
              <a:avLst/>
            </a:prstGeom>
            <a:noFill/>
            <a:ln w="19050">
              <a:noFill/>
            </a:ln>
            <a:effectLst/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rcRect l="31780" r="51601"/>
            <a:stretch>
              <a:fillRect/>
            </a:stretch>
          </p:blipFill>
          <p:spPr>
            <a:xfrm>
              <a:off x="3388" y="2336"/>
              <a:ext cx="1075" cy="7377"/>
            </a:xfrm>
            <a:prstGeom prst="rect">
              <a:avLst/>
            </a:prstGeom>
            <a:noFill/>
            <a:ln w="19050">
              <a:noFill/>
            </a:ln>
            <a:effectLst/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l="48399" r="34750"/>
            <a:stretch>
              <a:fillRect/>
            </a:stretch>
          </p:blipFill>
          <p:spPr>
            <a:xfrm>
              <a:off x="4551" y="2336"/>
              <a:ext cx="1015" cy="7377"/>
            </a:xfrm>
            <a:prstGeom prst="rect">
              <a:avLst/>
            </a:prstGeom>
            <a:noFill/>
            <a:ln w="19050">
              <a:noFill/>
            </a:ln>
            <a:effectLst/>
          </p:spPr>
        </p:pic>
      </p:grpSp>
      <p:sp>
        <p:nvSpPr>
          <p:cNvPr id="11" name="矩形 10"/>
          <p:cNvSpPr/>
          <p:nvPr/>
        </p:nvSpPr>
        <p:spPr>
          <a:xfrm>
            <a:off x="3921125" y="166429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下片：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1135" y="2493645"/>
            <a:ext cx="59645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下阙抒发了词人怎样的情思？ </a:t>
            </a:r>
            <a:endParaRPr lang="zh-CN" altLang="en-US" sz="32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1690" y="62547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3405" y="54991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343343" y="549910"/>
            <a:ext cx="19284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品 词之情</a:t>
            </a:r>
            <a:endParaRPr lang="zh-CN" altLang="zh-CN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5ec5c43e22e32db785bf0942c03b075f"/>
          <p:cNvPicPr>
            <a:picLocks noChangeAspect="1"/>
          </p:cNvPicPr>
          <p:nvPr/>
        </p:nvPicPr>
        <p:blipFill>
          <a:blip r:embed="rId2">
            <a:lum bright="-6000" contrast="-66000"/>
          </a:blip>
          <a:stretch>
            <a:fillRect/>
          </a:stretch>
        </p:blipFill>
        <p:spPr>
          <a:xfrm>
            <a:off x="0" y="1005840"/>
            <a:ext cx="3634105" cy="5852160"/>
          </a:xfrm>
          <a:prstGeom prst="rect">
            <a:avLst/>
          </a:prstGeom>
        </p:spPr>
      </p:pic>
      <p:pic>
        <p:nvPicPr>
          <p:cNvPr id="4" name="图片 3" descr="dd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64870" y="2142490"/>
            <a:ext cx="5514975" cy="5202555"/>
          </a:xfrm>
          <a:prstGeom prst="rect">
            <a:avLst/>
          </a:prstGeom>
        </p:spPr>
      </p:pic>
      <p:pic>
        <p:nvPicPr>
          <p:cNvPr id="5" name="图片 4" descr="22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47850"/>
            <a:ext cx="12192000" cy="5010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01415" y="1498501"/>
            <a:ext cx="593621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这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首词通过写边塞悲凉、肃杀的战地风光</a:t>
            </a: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,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表现了将士们的报国之心和思乡之愁</a:t>
            </a: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,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抒发了词人忧国怀乡的情怀</a:t>
            </a:r>
            <a:r>
              <a:rPr lang="zh-CN" altLang="en-US" sz="3600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。</a:t>
            </a:r>
            <a:endParaRPr lang="zh-CN" altLang="zh-CN" sz="3600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97180" y="25654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228725" y="2565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课堂小结</a:t>
            </a:r>
            <a:endParaRPr lang="zh-CN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5465" y="30162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gcgc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9595" y="907415"/>
            <a:ext cx="1677035" cy="162306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744855" y="1264285"/>
            <a:ext cx="10174605" cy="382397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rgbClr val="71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337" name="文本框 3"/>
          <p:cNvSpPr txBox="1"/>
          <p:nvPr/>
        </p:nvSpPr>
        <p:spPr>
          <a:xfrm>
            <a:off x="1292225" y="1022985"/>
            <a:ext cx="9264015" cy="3961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70000"/>
              </a:lnSpc>
            </a:pP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采桑子·九日</a:t>
            </a:r>
            <a:endParaRPr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170000"/>
              </a:lnSpc>
            </a:pPr>
            <a:r>
              <a: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                                             纳兰性德 〔清代〕</a:t>
            </a:r>
            <a:endParaRPr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170000"/>
              </a:lnSpc>
            </a:pPr>
            <a:r>
              <a:rPr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  深秋绝塞谁相忆，木叶萧萧。乡路迢迢。六曲屏山和梦遥。      佳时倍惜风光别，不为登高。只觉魂销。南雁归时更寂寥。</a:t>
            </a:r>
            <a:endParaRPr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97180" y="25654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360805" y="33401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活动四、联读，鉴美篇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8285" y="256540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ioui"/>
          <p:cNvPicPr>
            <a:picLocks noChangeAspect="1"/>
          </p:cNvPicPr>
          <p:nvPr/>
        </p:nvPicPr>
        <p:blipFill>
          <a:blip r:embed="rId3">
            <a:lum bright="-24000"/>
          </a:blip>
          <a:stretch>
            <a:fillRect/>
          </a:stretch>
        </p:blipFill>
        <p:spPr>
          <a:xfrm>
            <a:off x="744855" y="1264285"/>
            <a:ext cx="824230" cy="822960"/>
          </a:xfrm>
          <a:prstGeom prst="rect">
            <a:avLst/>
          </a:prstGeom>
        </p:spPr>
      </p:pic>
      <p:pic>
        <p:nvPicPr>
          <p:cNvPr id="4" name="图片 3" descr="ioui"/>
          <p:cNvPicPr>
            <a:picLocks noChangeAspect="1"/>
          </p:cNvPicPr>
          <p:nvPr/>
        </p:nvPicPr>
        <p:blipFill>
          <a:blip r:embed="rId3">
            <a:lum bright="-24000"/>
          </a:blip>
          <a:stretch>
            <a:fillRect/>
          </a:stretch>
        </p:blipFill>
        <p:spPr>
          <a:xfrm flipH="1" flipV="1">
            <a:off x="10089515" y="4220845"/>
            <a:ext cx="829945" cy="867410"/>
          </a:xfrm>
          <a:prstGeom prst="rect">
            <a:avLst/>
          </a:prstGeom>
        </p:spPr>
      </p:pic>
      <p:pic>
        <p:nvPicPr>
          <p:cNvPr id="6" name="图片 5" descr="fc99e00c138dc56ea6371d020b16483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9390" y="4883150"/>
            <a:ext cx="1832610" cy="2104390"/>
          </a:xfrm>
          <a:prstGeom prst="rect">
            <a:avLst/>
          </a:prstGeom>
        </p:spPr>
      </p:pic>
      <p:pic>
        <p:nvPicPr>
          <p:cNvPr id="9" name="图片 8" descr="ghjg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355" y="334010"/>
            <a:ext cx="2377440" cy="1465580"/>
          </a:xfrm>
          <a:prstGeom prst="rect">
            <a:avLst/>
          </a:prstGeom>
        </p:spPr>
      </p:pic>
      <p:pic>
        <p:nvPicPr>
          <p:cNvPr id="11" name="图片 10" descr="hkg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0490" y="0"/>
            <a:ext cx="3191510" cy="267398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348740" y="1697355"/>
            <a:ext cx="895858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1.全班齐读。</a:t>
            </a:r>
            <a:endParaRPr lang="zh-CN" altLang="en-US" sz="3200" b="1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学生个人风采展示读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</a:t>
            </a:r>
            <a:endParaRPr lang="zh-CN" altLang="en-US" sz="3200" b="1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通读词作，理解这首词的大意并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体会到词人怎样的情感？</a:t>
            </a:r>
            <a:endParaRPr lang="zh-CN" altLang="en-US" sz="3200" b="1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方法指导：看题目，看作者，看背景，看意象，看关键词句。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                                  </a:t>
            </a:r>
            <a:r>
              <a:rPr sz="3200" b="1" smtClean="0"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endParaRPr sz="32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b="1" smtClean="0"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</a:t>
            </a:r>
            <a:endParaRPr sz="3200" b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hkg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715" y="0"/>
            <a:ext cx="3423285" cy="2976245"/>
          </a:xfrm>
          <a:prstGeom prst="rect">
            <a:avLst/>
          </a:prstGeom>
        </p:spPr>
      </p:pic>
      <p:pic>
        <p:nvPicPr>
          <p:cNvPr id="4" name="图片 3" descr="gcg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85649" y="5414954"/>
            <a:ext cx="1677035" cy="1623060"/>
          </a:xfrm>
          <a:prstGeom prst="rect">
            <a:avLst/>
          </a:prstGeom>
        </p:spPr>
      </p:pic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35280" y="608965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170305" y="532765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活动四、联读，鉴美篇</a:t>
            </a:r>
            <a:endParaRPr lang="zh-CN" altLang="zh-CN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0200" y="608330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52600" y="1726565"/>
            <a:ext cx="824293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深秋时分，在这遥远的边塞，有谁还记得我？树叶被风出的沙沙作响。返乡之路千里迢迢。家和梦一样遥不可及。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      重阳佳节，故园风光正好，离愁倍增，不愿登高远望。只觉心中悲伤不已，当鸿雁南归之际，将更加冷落凄凉。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1140" y="3474085"/>
            <a:ext cx="8242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41195" y="2142490"/>
            <a:ext cx="77635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词的上片写边塞深秋，一片肃杀萧索景象，渲染了凄清冷寂的氛围；下片点名佳节思亲之意，结句又承之以景，借大雁南归烘托反衬此刻的寂寥伤情况。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05840" y="1400175"/>
            <a:ext cx="931164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理解性默写</a:t>
            </a:r>
            <a:endParaRPr lang="en-US" altLang="zh-CN" sz="240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《渔家傲》写出当时战争形势的诗句是</a:t>
            </a:r>
            <a:endParaRPr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400" u="sng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endParaRPr sz="2400" u="sng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抒发征夫戍边难归的无奈和对家乡的眷念之情的诗句是</a:t>
            </a:r>
            <a:endParaRPr 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                                       </a:t>
            </a:r>
            <a:r>
              <a:rPr lang="zh-CN" altLang="en-US" sz="28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              </a:t>
            </a:r>
            <a:endParaRPr lang="zh-CN" altLang="en-US" sz="2800" smtClean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(3)《采桑子》点出边塞山势回环，路途漫长难行，遥应“绝塞”一词，将眼前山色和梦联系起来的诗句是</a:t>
            </a:r>
            <a:r>
              <a:rPr lang="zh-CN" altLang="en-US" sz="28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8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                                            </a:t>
            </a:r>
            <a:endParaRPr lang="zh-CN" altLang="en-US" sz="2800" smtClean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 descr="hkg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060" y="0"/>
            <a:ext cx="3964940" cy="2976245"/>
          </a:xfrm>
          <a:prstGeom prst="rect">
            <a:avLst/>
          </a:prstGeom>
        </p:spPr>
      </p:pic>
      <p:pic>
        <p:nvPicPr>
          <p:cNvPr id="4" name="图片 3" descr="gcg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72161" y="5235249"/>
            <a:ext cx="1677035" cy="1623060"/>
          </a:xfrm>
          <a:prstGeom prst="rect">
            <a:avLst/>
          </a:prstGeom>
        </p:spPr>
      </p:pic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35280" y="608965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266825" y="6089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当堂达标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3565" y="654050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1849120" y="2673985"/>
            <a:ext cx="647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四面边声连角起，千嶂里，长烟落日孤城闭。</a:t>
            </a:r>
            <a:endParaRPr lang="zh-CN" altLang="en-US" sz="2400" u="sng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3965" y="495903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六曲屏山和梦遥</a:t>
            </a:r>
            <a:r>
              <a:rPr lang="en-US" sz="2400" b="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b="0" u="sng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1515" y="3800475"/>
            <a:ext cx="51498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浊酒一杯家万里，燕然未勒归无计。</a:t>
            </a:r>
            <a:endParaRPr lang="zh-CN" altLang="en-US" sz="2400" u="sng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348740" y="1697355"/>
            <a:ext cx="89585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背默《渔家傲·秋思》</a:t>
            </a:r>
            <a:endParaRPr lang="zh-CN" altLang="en-US" sz="3200" b="1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</a:t>
            </a:r>
            <a:r>
              <a:rPr sz="3200" b="1" smtClean="0"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endParaRPr sz="32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3200" b="1" smtClean="0"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</a:t>
            </a:r>
            <a:endParaRPr sz="3200" b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hkg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715" y="0"/>
            <a:ext cx="3423285" cy="2976245"/>
          </a:xfrm>
          <a:prstGeom prst="rect">
            <a:avLst/>
          </a:prstGeom>
        </p:spPr>
      </p:pic>
      <p:pic>
        <p:nvPicPr>
          <p:cNvPr id="4" name="图片 3" descr="gcg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85649" y="5414954"/>
            <a:ext cx="1677035" cy="1623060"/>
          </a:xfrm>
          <a:prstGeom prst="rect">
            <a:avLst/>
          </a:prstGeom>
        </p:spPr>
      </p:pic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35280" y="608965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504950" y="60896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布置作业</a:t>
            </a:r>
            <a:endParaRPr lang="zh-CN" altLang="zh-CN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9820" y="60896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658600" y="121158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hkg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060" y="0"/>
            <a:ext cx="3964940" cy="2976245"/>
          </a:xfrm>
          <a:prstGeom prst="rect">
            <a:avLst/>
          </a:prstGeom>
        </p:spPr>
      </p:pic>
      <p:sp>
        <p:nvSpPr>
          <p:cNvPr id="14337" name="文本框 3"/>
          <p:cNvSpPr txBox="1"/>
          <p:nvPr/>
        </p:nvSpPr>
        <p:spPr>
          <a:xfrm>
            <a:off x="2054860" y="1708785"/>
            <a:ext cx="7023735" cy="3441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读准字音</a:t>
            </a:r>
            <a:endParaRPr lang="zh-CN" altLang="en-US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endParaRPr lang="zh-CN" altLang="en-US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千嶂                 燕然               未勒</a:t>
            </a:r>
            <a:endParaRPr lang="zh-CN" altLang="en-US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羌管                 寐</a:t>
            </a:r>
            <a:endParaRPr lang="zh-CN" altLang="en-US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200" smtClean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   </a:t>
            </a:r>
            <a:endParaRPr lang="en-US" altLang="zh-CN" sz="3200" smtClean="0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6400" y="3244850"/>
            <a:ext cx="1219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y</a:t>
            </a:r>
            <a:r>
              <a:rPr lang="en-US" altLang="zh-CN"/>
              <a:t>ā</a:t>
            </a:r>
            <a:r>
              <a:rPr lang="zh-CN" altLang="en-US"/>
              <a:t>n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734935" y="3244850"/>
            <a:ext cx="10668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lè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34030" y="3886835"/>
            <a:ext cx="9283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qiānɡ 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9425" y="3886835"/>
            <a:ext cx="76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mèi 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4030" y="3245485"/>
            <a:ext cx="914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zhànɡ</a:t>
            </a:r>
            <a:endParaRPr lang="zh-CN" altLang="en-US"/>
          </a:p>
        </p:txBody>
      </p:sp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3405" y="58039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403350" y="58039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前置展评</a:t>
            </a:r>
            <a:endParaRPr lang="zh-CN" altLang="zh-CN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1690" y="62547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486400" y="3245485"/>
            <a:ext cx="1219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y</a:t>
            </a:r>
            <a:r>
              <a:rPr lang="en-US" altLang="zh-CN">
                <a:solidFill>
                  <a:srgbClr val="0000FF"/>
                </a:solidFill>
              </a:rPr>
              <a:t>ā</a:t>
            </a:r>
            <a:r>
              <a:rPr lang="zh-CN" altLang="en-US">
                <a:solidFill>
                  <a:srgbClr val="0000FF"/>
                </a:solidFill>
              </a:rPr>
              <a:t>n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4935" y="3245485"/>
            <a:ext cx="10668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 lè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34030" y="3246120"/>
            <a:ext cx="914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zhànɡ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/>
      <p:bldP spid="10" grpId="0"/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744855" y="1581785"/>
            <a:ext cx="10174605" cy="4117975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rgbClr val="71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337" name="文本框 3"/>
          <p:cNvSpPr txBox="1"/>
          <p:nvPr/>
        </p:nvSpPr>
        <p:spPr>
          <a:xfrm>
            <a:off x="1228725" y="1581785"/>
            <a:ext cx="9046845" cy="37522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  本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词选自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《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范仲淹全集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》(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凤凰出版社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2004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年版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)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。</a:t>
            </a:r>
            <a:endParaRPr lang="en-US" altLang="zh-CN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17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 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北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宋仁宗即位后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逐渐形成了积贫积弱之势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表面上一片歌舞升平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实际上危机四伏。宋仁宗康定元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年</a:t>
            </a:r>
            <a:r>
              <a:rPr lang="en-US" altLang="zh-CN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(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1040),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宋与西夏交兵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范仲淹被任命为陕西经略副使兼知延州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担起西北边疆防卫重任。这首词即作于这一时期</a:t>
            </a:r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。</a:t>
            </a:r>
            <a:endParaRPr lang="zh-CN" altLang="en-US" sz="28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97180" y="25654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228725" y="2565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>
                <a:solidFill>
                  <a:schemeClr val="tx1"/>
                </a:solidFill>
                <a:cs typeface="+mn-ea"/>
                <a:sym typeface="+mn-lt"/>
              </a:rPr>
              <a:t>写作背景</a:t>
            </a:r>
            <a:endParaRPr lang="zh-CN" altLang="zh-CN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5465" y="30162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ioui"/>
          <p:cNvPicPr>
            <a:picLocks noChangeAspect="1"/>
          </p:cNvPicPr>
          <p:nvPr/>
        </p:nvPicPr>
        <p:blipFill>
          <a:blip r:embed="rId3">
            <a:lum bright="-24000"/>
          </a:blip>
          <a:stretch>
            <a:fillRect/>
          </a:stretch>
        </p:blipFill>
        <p:spPr>
          <a:xfrm>
            <a:off x="744855" y="1581785"/>
            <a:ext cx="824230" cy="822960"/>
          </a:xfrm>
          <a:prstGeom prst="rect">
            <a:avLst/>
          </a:prstGeom>
        </p:spPr>
      </p:pic>
      <p:pic>
        <p:nvPicPr>
          <p:cNvPr id="4" name="图片 3" descr="ioui"/>
          <p:cNvPicPr>
            <a:picLocks noChangeAspect="1"/>
          </p:cNvPicPr>
          <p:nvPr/>
        </p:nvPicPr>
        <p:blipFill>
          <a:blip r:embed="rId3">
            <a:lum bright="-24000"/>
          </a:blip>
          <a:stretch>
            <a:fillRect/>
          </a:stretch>
        </p:blipFill>
        <p:spPr>
          <a:xfrm flipH="1" flipV="1">
            <a:off x="10089515" y="4831715"/>
            <a:ext cx="829945" cy="867410"/>
          </a:xfrm>
          <a:prstGeom prst="rect">
            <a:avLst/>
          </a:prstGeom>
        </p:spPr>
      </p:pic>
      <p:pic>
        <p:nvPicPr>
          <p:cNvPr id="6" name="图片 5" descr="fc99e00c138dc56ea6371d020b16483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9390" y="4811395"/>
            <a:ext cx="1832610" cy="2104390"/>
          </a:xfrm>
          <a:prstGeom prst="rect">
            <a:avLst/>
          </a:prstGeom>
        </p:spPr>
      </p:pic>
      <p:pic>
        <p:nvPicPr>
          <p:cNvPr id="9" name="图片 8" descr="ghjg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8005" y="485140"/>
            <a:ext cx="2377440" cy="1465580"/>
          </a:xfrm>
          <a:prstGeom prst="rect">
            <a:avLst/>
          </a:prstGeom>
        </p:spPr>
      </p:pic>
      <p:pic>
        <p:nvPicPr>
          <p:cNvPr id="11" name="图片 10" descr="hkg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7060" y="0"/>
            <a:ext cx="3964940" cy="29762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文本框 1"/>
          <p:cNvSpPr txBox="1"/>
          <p:nvPr/>
        </p:nvSpPr>
        <p:spPr>
          <a:xfrm>
            <a:off x="2983865" y="2043430"/>
            <a:ext cx="6684010" cy="1900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1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把握词作内容，读出词的韵律和情感。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lnSpc>
                <a:spcPct val="21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明确词作主旨，体会词人的情感。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12" name="图片 11" descr="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820" y="2698750"/>
            <a:ext cx="2679700" cy="4265930"/>
          </a:xfrm>
          <a:prstGeom prst="rect">
            <a:avLst/>
          </a:prstGeom>
        </p:spPr>
      </p:pic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3405" y="58039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403350" y="58039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学习目标</a:t>
            </a:r>
            <a:endParaRPr lang="zh-CN" altLang="zh-CN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1690" y="62547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hkg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0180" y="0"/>
            <a:ext cx="3131820" cy="29762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sdg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925" y="1384935"/>
            <a:ext cx="4137025" cy="27597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21940" y="1384935"/>
            <a:ext cx="7065010" cy="443674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nmvnm"/>
          <p:cNvPicPr>
            <a:picLocks noChangeAspect="1"/>
          </p:cNvPicPr>
          <p:nvPr/>
        </p:nvPicPr>
        <p:blipFill>
          <a:blip r:embed="rId3">
            <a:lum bright="-24000" contrast="-70000"/>
          </a:blip>
          <a:stretch>
            <a:fillRect/>
          </a:stretch>
        </p:blipFill>
        <p:spPr>
          <a:xfrm>
            <a:off x="935355" y="1185545"/>
            <a:ext cx="9948545" cy="5277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18080" y="1285875"/>
            <a:ext cx="68624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  塞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下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秋来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风景异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衡阳雁去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无留意。四面边声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连角起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千嶂里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长烟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落日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孤城闭。</a:t>
            </a:r>
            <a:r>
              <a:rPr lang="zh-CN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 </a:t>
            </a:r>
            <a:endParaRPr lang="zh-CN" altLang="zh-CN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  浊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酒一杯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家万里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燕然未勒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归无计。羌管悠悠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霜满地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人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不寐</a:t>
            </a:r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将军白发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/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征夫泪</a:t>
            </a:r>
            <a:r>
              <a:rPr lang="zh-CN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。</a:t>
            </a:r>
            <a:endParaRPr lang="zh-CN" altLang="zh-CN" sz="36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</p:txBody>
      </p:sp>
      <p:pic>
        <p:nvPicPr>
          <p:cNvPr id="9" name="图片 8" descr="xfh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577840"/>
            <a:ext cx="2237105" cy="1280160"/>
          </a:xfrm>
          <a:prstGeom prst="rect">
            <a:avLst/>
          </a:prstGeom>
        </p:spPr>
      </p:pic>
      <p:pic>
        <p:nvPicPr>
          <p:cNvPr id="12" name="图片 11" descr="hkg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0315" y="0"/>
            <a:ext cx="3321685" cy="2493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388" y="343842"/>
            <a:ext cx="40805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200">
                <a:latin typeface="微软雅黑" panose="020b0503020204020204" charset="-122"/>
                <a:ea typeface="微软雅黑" panose="020b0503020204020204" charset="-122"/>
              </a:rPr>
              <a:t>活动一  初读，明韵律</a:t>
            </a:r>
            <a:endParaRPr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33105" y="2136775"/>
            <a:ext cx="843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b="1">
                <a:solidFill>
                  <a:srgbClr val="0000FF"/>
                </a:solidFill>
                <a:sym typeface="+mn-ea"/>
              </a:rPr>
              <a:t>zhànɡ</a:t>
            </a:r>
            <a:endParaRPr lang="en-US" altLang="zh-CN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3430" y="3776345"/>
            <a:ext cx="373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chemeClr val="accent5">
                    <a:lumMod val="75000"/>
                  </a:schemeClr>
                </a:solidFill>
                <a:sym typeface="+mn-ea"/>
              </a:rPr>
              <a:t>lè</a:t>
            </a:r>
            <a:endParaRPr lang="zh-CN" altLang="en-US" b="1">
              <a:solidFill>
                <a:schemeClr val="accent5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8300" y="4542155"/>
            <a:ext cx="792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sym typeface="+mn-ea"/>
              </a:rPr>
              <a:t>qiānɡ </a:t>
            </a:r>
            <a:endParaRPr lang="zh-CN" altLang="en-US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93430" y="3776345"/>
            <a:ext cx="373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sym typeface="+mn-ea"/>
              </a:rPr>
              <a:t>lè</a:t>
            </a:r>
            <a:endParaRPr lang="zh-CN" altLang="en-US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40245" y="3776345"/>
            <a:ext cx="6419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</a:rPr>
              <a:t>y</a:t>
            </a:r>
            <a:r>
              <a:rPr lang="zh-CN" altLang="en-US" b="1">
                <a:solidFill>
                  <a:srgbClr val="0000FF"/>
                </a:solidFill>
              </a:rPr>
              <a:t>ā</a:t>
            </a:r>
            <a:r>
              <a:rPr lang="en-US" altLang="zh-CN" b="1">
                <a:solidFill>
                  <a:srgbClr val="0000FF"/>
                </a:solidFill>
              </a:rPr>
              <a:t>n</a:t>
            </a:r>
            <a:endParaRPr lang="en-US" altLang="zh-CN" b="1">
              <a:solidFill>
                <a:srgbClr val="0000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35365" y="4640580"/>
            <a:ext cx="6451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mèi </a:t>
            </a:r>
            <a:endParaRPr lang="zh-CN" altLang="en-US" b="1">
              <a:solidFill>
                <a:srgbClr val="0000FF"/>
              </a:solidFill>
            </a:endParaRPr>
          </a:p>
        </p:txBody>
      </p:sp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00330" y="419735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0780" y="34353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03275" y="1179195"/>
            <a:ext cx="89865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自由朗读诗歌，结合课下注解，疏通词意。 </a:t>
            </a:r>
            <a:endParaRPr lang="zh-CN" altLang="en-US" sz="3200" b="1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hkg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165" y="0"/>
            <a:ext cx="3378835" cy="2813685"/>
          </a:xfrm>
          <a:prstGeom prst="rect">
            <a:avLst/>
          </a:prstGeom>
        </p:spPr>
      </p:pic>
      <p:pic>
        <p:nvPicPr>
          <p:cNvPr id="4" name="图片 3" descr="gcg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06451" y="5126664"/>
            <a:ext cx="1677035" cy="1623060"/>
          </a:xfrm>
          <a:prstGeom prst="rect">
            <a:avLst/>
          </a:prstGeom>
        </p:spPr>
      </p:pic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34620" y="41021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803275" y="334645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 b="1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活动二、再读，品词意</a:t>
            </a:r>
            <a:endParaRPr lang="zh-CN" altLang="zh-CN" sz="3200" b="1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2360" y="410210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1730375" y="1885950"/>
            <a:ext cx="87312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）角；古代军队里吹的乐器。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燕然未勒：指战事未平，功名未立勒：雕刻。燕然：即燕然山，今名杭爱山，在今蒙古国境内。据《后汉书·窦宪传》记载，东汉窦宪率兵追击匈奴单于，去塞三千余里，登燕然山，刻石勒功而还。“勒石燕然”成了胜利的代名词。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）羌管：即羌笛，出自古代西部羌族的一种乐器。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）悠悠：形容声音飘忽不定。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）寐：睡，不寐就是睡不着。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
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xdfxdxd"/>
          <p:cNvPicPr>
            <a:picLocks noChangeAspect="1"/>
          </p:cNvPicPr>
          <p:nvPr/>
        </p:nvPicPr>
        <p:blipFill>
          <a:blip r:embed="rId2"/>
          <a:srcRect t="8694" b="7442"/>
          <a:stretch>
            <a:fillRect/>
          </a:stretch>
        </p:blipFill>
        <p:spPr>
          <a:xfrm>
            <a:off x="-290830" y="764540"/>
            <a:ext cx="12419965" cy="6273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0485" y="1663700"/>
            <a:ext cx="636841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西北边境秋天的风景十分奇异</a:t>
            </a:r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，大</a:t>
            </a:r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雁向衡阳展翅飞去</a:t>
            </a:r>
            <a:r>
              <a:rPr lang="en-US" altLang="zh-CN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毫无留恋之意。</a:t>
            </a:r>
            <a:endParaRPr lang="zh-CN" altLang="en-US" sz="32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32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从</a:t>
            </a:r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四面八方传来的各种边塞特有的声音</a:t>
            </a:r>
            <a:r>
              <a:rPr lang="en-US" altLang="zh-CN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随</a:t>
            </a:r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着号角一起响起。</a:t>
            </a:r>
            <a:endParaRPr lang="zh-CN" altLang="en-US" sz="32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  <a:p>
            <a:endParaRPr lang="en-US" altLang="zh-CN" sz="3200" smtClean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  <a:p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层</a:t>
            </a:r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峦叠嶂之间</a:t>
            </a:r>
            <a:r>
              <a:rPr lang="en-US" altLang="zh-CN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长烟直上</a:t>
            </a:r>
            <a:r>
              <a:rPr lang="en-US" altLang="zh-CN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,</a:t>
            </a:r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落</a:t>
            </a:r>
            <a:r>
              <a:rPr lang="zh-CN" altLang="en-US" sz="320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日斜照着紧闭的孤城</a:t>
            </a:r>
            <a:r>
              <a:rPr lang="zh-CN" altLang="en-US" sz="320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。</a:t>
            </a:r>
            <a:endParaRPr lang="zh-CN" altLang="en-US" sz="32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  <a:p>
            <a:endParaRPr lang="zh-CN" altLang="en-US" sz="320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3405" y="304165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343343" y="304165"/>
            <a:ext cx="19284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明 词之意</a:t>
            </a:r>
            <a:endParaRPr lang="zh-CN" altLang="zh-CN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1690" y="349250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xdfxdxd"/>
          <p:cNvPicPr>
            <a:picLocks noChangeAspect="1"/>
          </p:cNvPicPr>
          <p:nvPr/>
        </p:nvPicPr>
        <p:blipFill>
          <a:blip r:embed="rId2"/>
          <a:srcRect t="8694" b="7442"/>
          <a:stretch>
            <a:fillRect/>
          </a:stretch>
        </p:blipFill>
        <p:spPr>
          <a:xfrm>
            <a:off x="-114300" y="1056640"/>
            <a:ext cx="12419965" cy="5870575"/>
          </a:xfrm>
          <a:prstGeom prst="rect">
            <a:avLst/>
          </a:prstGeom>
        </p:spPr>
      </p:pic>
      <p:sp>
        <p:nvSpPr>
          <p:cNvPr id="2" name="矩形 15366"/>
          <p:cNvSpPr/>
          <p:nvPr/>
        </p:nvSpPr>
        <p:spPr>
          <a:xfrm>
            <a:off x="2918358" y="2379945"/>
            <a:ext cx="5826450" cy="26765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喝</a:t>
            </a:r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一杯浊酒</a:t>
            </a:r>
            <a:r>
              <a:rPr lang="en-US" altLang="zh-CN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想起远隔万里的家乡</a:t>
            </a:r>
            <a:r>
              <a:rPr lang="en-US" altLang="zh-CN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endParaRPr lang="en-US" altLang="zh-CN" sz="280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r>
              <a:rPr lang="zh-CN" altLang="en-US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可</a:t>
            </a:r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是边患未平、功业未成</a:t>
            </a:r>
            <a:r>
              <a:rPr lang="en-US" altLang="zh-CN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还</a:t>
            </a:r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乡之日无法预计</a:t>
            </a:r>
            <a:r>
              <a:rPr lang="zh-CN" altLang="en-US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。</a:t>
            </a:r>
            <a:endParaRPr lang="zh-CN" altLang="en-US" sz="2800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r>
              <a:rPr lang="zh-CN" altLang="en-US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羌</a:t>
            </a:r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笛声悠扬</a:t>
            </a:r>
            <a:r>
              <a:rPr lang="en-US" altLang="zh-CN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夜</a:t>
            </a:r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深霜重</a:t>
            </a:r>
            <a:r>
              <a:rPr lang="en-US" altLang="zh-CN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,</a:t>
            </a:r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在外征战的人难以入睡，将军和士兵的头发都白了，默默流泪。</a:t>
            </a:r>
            <a:endParaRPr lang="en-US" altLang="zh-CN" sz="28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3405" y="513715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343343" y="513715"/>
            <a:ext cx="19284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明 词之意</a:t>
            </a:r>
            <a:endParaRPr lang="zh-CN" altLang="zh-CN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5" name="图片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1690" y="558800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30730" y="2149475"/>
            <a:ext cx="72085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上阙写了哪些景，渲染了怎样的氛围？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2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hkg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7060" y="0"/>
            <a:ext cx="3964940" cy="2976245"/>
          </a:xfrm>
          <a:prstGeom prst="rect">
            <a:avLst/>
          </a:prstGeom>
        </p:spPr>
      </p:pic>
      <p:pic>
        <p:nvPicPr>
          <p:cNvPr id="4" name="图片 3" descr="gcg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8876" y="4783129"/>
            <a:ext cx="1677035" cy="1623060"/>
          </a:xfrm>
          <a:prstGeom prst="rect">
            <a:avLst/>
          </a:prstGeom>
        </p:spPr>
      </p:pic>
      <p:pic>
        <p:nvPicPr>
          <p:cNvPr id="16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68300" y="745490"/>
            <a:ext cx="835025" cy="43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1338263" y="745490"/>
            <a:ext cx="42043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活动三   通读，悟情思</a:t>
            </a:r>
            <a:endParaRPr lang="zh-CN" altLang="zh-CN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8" name="图片 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3870" y="744855"/>
            <a:ext cx="83566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030730" y="3378200"/>
            <a:ext cx="58331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3200" b="1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下阙抒发了词人怎样的情思？</a:t>
            </a:r>
            <a:endParaRPr lang="zh-CN" altLang="en-US" sz="3200" b="1" smtClean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aaxgy0u">
      <a:majorFont>
        <a:latin typeface="Arial"/>
        <a:ea typeface="字魂简雅黑"/>
        <a:cs typeface="Arial"/>
      </a:majorFont>
      <a:minorFont>
        <a:latin typeface="Arial"/>
        <a:ea typeface="字魂简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86</Paragraphs>
  <Slides>18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0">
      <vt:lpstr>Arial</vt:lpstr>
      <vt:lpstr>字魂简雅黑</vt:lpstr>
      <vt:lpstr>微软雅黑</vt:lpstr>
      <vt:lpstr>等线 Light</vt:lpstr>
      <vt:lpstr>等线</vt:lpstr>
      <vt:lpstr>Calibri Light</vt:lpstr>
      <vt:lpstr>Calibri</vt:lpstr>
      <vt:lpstr>字魂110号-武林江湖体</vt:lpstr>
      <vt:lpstr>方正粗黑宋简体</vt:lpstr>
      <vt:lpstr>隶书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2021-02-24T14:47:59.999</cp:lastPrinted>
  <dcterms:created xsi:type="dcterms:W3CDTF">2021-02-24T14:47:59Z</dcterms:created>
  <dcterms:modified xsi:type="dcterms:W3CDTF">2021-02-24T06:48:06Z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