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ppt/notesSlides/notesSlide286.xml" ContentType="application/vnd.openxmlformats-officedocument.presentationml.notesSlide+xml"/>
  <Override PartName="/ppt/notesSlides/notesSlide302.xml" ContentType="application/vnd.openxmlformats-officedocument.presentationml.notes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Override PartName="/ppt/notesSlides/notesSlide264.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notesSlides/notesSlide220.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Default Extension="png" ContentType="image/png"/>
  <Override PartName="/ppt/notesSlides/notesSlide79.xml" ContentType="application/vnd.openxmlformats-officedocument.presentationml.notesSlide+xml"/>
  <Override PartName="/ppt/notesSlides/notesSlide258.xml" ContentType="application/vnd.openxmlformats-officedocument.presentationml.notes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notesSlides/notesSlide236.xml" ContentType="application/vnd.openxmlformats-officedocument.presentationml.notesSlide+xml"/>
  <Override PartName="/ppt/notesSlides/notesSlide283.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261.xml" ContentType="application/vnd.openxmlformats-officedocument.presentationml.notes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315.xml" ContentType="application/vnd.openxmlformats-officedocument.presentationml.notesSlide+xml"/>
  <Override PartName="/ppt/slides/slide278.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notesSlides/notesSlide299.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277.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notesSlides/notesSlide255.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ppt/notesSlides/notesSlide280.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309.xml" ContentType="application/vnd.openxmlformats-officedocument.presentationml.notesSlide+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297.xml" ContentType="application/vnd.openxmlformats-officedocument.presentationml.slide+xml"/>
  <Override PartName="/ppt/slides/slide313.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notesSlides/notesSlide312.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notesSlides/notesSlide249.xml" ContentType="application/vnd.openxmlformats-officedocument.presentationml.notesSlide+xml"/>
  <Override PartName="/ppt/notesSlides/notesSlide296.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slides/slide275.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227.xml" ContentType="application/vnd.openxmlformats-officedocument.presentationml.notesSlide+xml"/>
  <Override PartName="/ppt/notesSlides/notesSlide27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slides/slide168.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ppt/slides/slide307.xml" ContentType="application/vnd.openxmlformats-officedocument.presentationml.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306.xml" ContentType="application/vnd.openxmlformats-officedocument.presentationml.notesSlide+xml"/>
  <Override PartName="/ppt/slides/slide124.xml" ContentType="application/vnd.openxmlformats-officedocument.presentationml.slide+xml"/>
  <Override PartName="/ppt/slides/slide171.xml" ContentType="application/vnd.openxmlformats-officedocument.presentationml.slide+xml"/>
  <Override PartName="/ppt/slides/slide269.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310.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ppt/notesSlides/notesSlide268.xml" ContentType="application/vnd.openxmlformats-officedocument.presentationml.notesSlid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s/slide294.xml" ContentType="application/vnd.openxmlformats-officedocument.presentationml.slide+xml"/>
  <Override PartName="/ppt/notesSlides/notesSlide67.xml" ContentType="application/vnd.openxmlformats-officedocument.presentationml.notesSlide+xml"/>
  <Override PartName="/ppt/notesSlides/notesSlide246.xml" ContentType="application/vnd.openxmlformats-officedocument.presentationml.notesSlide+xml"/>
  <Override PartName="/ppt/notesSlides/notesSlide293.xml" ContentType="application/vnd.openxmlformats-officedocument.presentationml.notesSlide+xml"/>
  <Override PartName="/ppt/slides/slide225.xml" ContentType="application/vnd.openxmlformats-officedocument.presentationml.slide+xml"/>
  <Override PartName="/ppt/slides/slide272.xml" ContentType="application/vnd.openxmlformats-officedocument.presentationml.slide+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224.xml" ContentType="application/vnd.openxmlformats-officedocument.presentationml.notesSlide+xml"/>
  <Override PartName="/ppt/notesSlides/notesSlide271.xml" ContentType="application/vnd.openxmlformats-officedocument.presentationml.notes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304.xml" ContentType="application/vnd.openxmlformats-officedocument.presentationml.slide+xml"/>
  <Override PartName="/ppt/slides/slide143.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ppt/notesSlides/notesSlide303.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Default Extension="bin" ContentType="application/vnd.openxmlformats-officedocument.oleObject"/>
  <Override PartName="/ppt/notesSlides/notesSlide142.xml" ContentType="application/vnd.openxmlformats-officedocument.presentationml.notesSlide+xml"/>
  <Override PartName="/ppt/notesSlides/notesSlide287.xml" ContentType="application/vnd.openxmlformats-officedocument.presentationml.notesSlide+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slides/slide266.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218.xml" ContentType="application/vnd.openxmlformats-officedocument.presentationml.notesSlide+xml"/>
  <Override PartName="/ppt/notesSlides/notesSlide265.xml" ContentType="application/vnd.openxmlformats-officedocument.presentationml.notesSlide+xml"/>
  <Override PartName="/ppt/slides/slide1.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243.xml" ContentType="application/vnd.openxmlformats-officedocument.presentationml.notesSlide+xml"/>
  <Override PartName="/ppt/notesSlides/notesSlide290.xml" ContentType="application/vnd.openxmlformats-officedocument.presentationml.notesSlide+xml"/>
  <Override PartName="/ppt/slides/slide159.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221.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notesSlides/notesSlide158.xml" ContentType="application/vnd.openxmlformats-officedocument.presentationml.notesSlide+xml"/>
  <Override PartName="/ppt/notesSlides/notesSlide210.xml" ContentType="application/vnd.openxmlformats-officedocument.presentationml.notesSlide+xml"/>
  <Override PartName="/ppt/notesSlides/notesSlide30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notesSlides/notesSlide248.xml" ContentType="application/vnd.openxmlformats-officedocument.presentationml.notesSlide+xml"/>
  <Override PartName="/ppt/notesSlides/notesSlide259.xml" ContentType="application/vnd.openxmlformats-officedocument.presentationml.notesSlide+xml"/>
  <Override PartName="/ppt/notesSlides/notesSlide31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37.xml" ContentType="application/vnd.openxmlformats-officedocument.presentationml.notesSlide+xml"/>
  <Override PartName="/ppt/notesSlides/notesSlide284.xml" ContentType="application/vnd.openxmlformats-officedocument.presentationml.notesSlide+xml"/>
  <Override PartName="/ppt/notesSlides/notesSlide295.xml" ContentType="application/vnd.openxmlformats-officedocument.presentationml.notesSlide+xml"/>
  <Override PartName="/ppt/notesSlides/notesSlide30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notesSlides/notesSlide226.xml" ContentType="application/vnd.openxmlformats-officedocument.presentationml.notesSlide+xml"/>
  <Override PartName="/ppt/notesSlides/notesSlide27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26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40.xml" ContentType="application/vnd.openxmlformats-officedocument.presentationml.notesSlide+xml"/>
  <Override PartName="/ppt/notesSlides/notesSlide251.xml" ContentType="application/vnd.openxmlformats-officedocument.presentationml.notesSlide+xml"/>
  <Override PartName="/ppt/slides/slide167.xml" ContentType="application/vnd.openxmlformats-officedocument.presentationml.slide+xml"/>
  <Override PartName="/ppt/slides/slide306.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notesSlides/notesSlide305.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notesSlides/notesSlide28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notesSlides/notesSlide267.xml" ContentType="application/vnd.openxmlformats-officedocument.presentationml.notesSlide+xml"/>
  <Override PartName="/ppt/notesSlides/notesSlide27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notesSlides/notesSlide245.xml" ContentType="application/vnd.openxmlformats-officedocument.presentationml.notesSlide+xml"/>
  <Override PartName="/ppt/notesSlides/notesSlide292.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34.xml" ContentType="application/vnd.openxmlformats-officedocument.presentationml.notesSlide+xml"/>
  <Override PartName="/ppt/notesSlides/notesSlide270.xml" ContentType="application/vnd.openxmlformats-officedocument.presentationml.notesSlide+xml"/>
  <Override PartName="/ppt/notesSlides/notesSlide28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notesSlides/notesSlide313.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notesSlides/notesSlide297.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notesSlides/notesSlide275.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notesSlides/notesSlide253.xml" ContentType="application/vnd.openxmlformats-officedocument.presentationml.notesSlide+xml"/>
  <Override PartName="/ppt/slides/slide169.xml" ContentType="application/vnd.openxmlformats-officedocument.presentationml.slide+xml"/>
  <Override PartName="/ppt/slides/slide308.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notesSlides/notesSlide307.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269.xml" ContentType="application/vnd.openxmlformats-officedocument.presentationml.notes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notesSlides/notesSlide310.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notesSlides/notesSlide294.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ppt/notesSlides/notesSlide27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ppt/slides/slide30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notesSlides/notesSlide288.xml" ContentType="application/vnd.openxmlformats-officedocument.presentationml.notesSlide+xml"/>
  <Override PartName="/ppt/notesSlides/notesSlide304.xml" ContentType="application/vnd.openxmlformats-officedocument.presentationml.notesSlide+xml"/>
  <Override PartName="/ppt/slides/slide122.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notesSlides/notesSlide266.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Default Extension="wmf" ContentType="image/x-wmf"/>
  <Override PartName="/ppt/notesSlides/notesSlide244.xml" ContentType="application/vnd.openxmlformats-officedocument.presentationml.notesSlide+xml"/>
  <Override PartName="/ppt/notesSlides/notesSlide291.xml" ContentType="application/vnd.openxmlformats-officedocument.presentationml.notesSlide+xml"/>
  <Override PartName="/ppt/slides/slide223.xml" ContentType="application/vnd.openxmlformats-officedocument.presentationml.slide+xml"/>
  <Override PartName="/ppt/slides/slide270.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22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302.xml" ContentType="application/vnd.openxmlformats-officedocument.presentationml.slide+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notesSlides/notesSlide30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notesSlides/notesSlide285.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slides/slide179.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notesSlides/notesSlide279.xml" ContentType="application/vnd.openxmlformats-officedocument.presentationml.notes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slides/slide283.xml" ContentType="application/vnd.openxmlformats-officedocument.presentationml.slide+xml"/>
  <Override PartName="/ppt/notesSlides/notesSlide112.xml" ContentType="application/vnd.openxmlformats-officedocument.presentationml.notesSlide+xml"/>
  <Override PartName="/ppt/notesSlides/notesSlide25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notesSlides/notesSlide235.xml" ContentType="application/vnd.openxmlformats-officedocument.presentationml.notesSlide+xml"/>
  <Override PartName="/ppt/notesSlides/notesSlide282.xml" ContentType="application/vnd.openxmlformats-officedocument.presentationml.notesSlide+xml"/>
  <Override PartName="/ppt/slides/slide214.xml" ContentType="application/vnd.openxmlformats-officedocument.presentationml.slide+xml"/>
  <Override PartName="/ppt/slides/slide261.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21.xml" ContentType="application/vnd.openxmlformats-officedocument.presentationml.slide+xml"/>
  <Override PartName="/ppt/slides/slide198.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299.xml" ContentType="application/vnd.openxmlformats-officedocument.presentationml.slide+xml"/>
  <Override PartName="/ppt/slides/slide31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notesSlides/notesSlide314.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ppt/notesSlides/notesSlide298.xml" ContentType="application/vnd.openxmlformats-officedocument.presentationml.notesSlide+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notesSlides/notesSlide229.xml" ContentType="application/vnd.openxmlformats-officedocument.presentationml.notesSlide+xml"/>
  <Override PartName="/ppt/notesSlides/notesSlide276.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slides/slide233.xml" ContentType="application/vnd.openxmlformats-officedocument.presentationml.slide+xml"/>
  <Override PartName="/ppt/slides/slide280.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211.xml" ContentType="application/vnd.openxmlformats-officedocument.presentationml.slide+xml"/>
  <Override PartName="/ppt/slides/slide309.xml" ContentType="application/vnd.openxmlformats-officedocument.presentationml.slide+xml"/>
  <Override PartName="/ppt/notesSlides/notesSlide169.xml" ContentType="application/vnd.openxmlformats-officedocument.presentationml.notesSlide+xml"/>
  <Override PartName="/ppt/notesSlides/notesSlide2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7"/>
  </p:notesMasterIdLst>
  <p:handoutMasterIdLst>
    <p:handoutMasterId r:id="rId318"/>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6" r:id="rId37"/>
    <p:sldId id="297" r:id="rId38"/>
    <p:sldId id="299" r:id="rId39"/>
    <p:sldId id="300" r:id="rId40"/>
    <p:sldId id="301" r:id="rId41"/>
    <p:sldId id="302" r:id="rId42"/>
    <p:sldId id="303" r:id="rId43"/>
    <p:sldId id="304" r:id="rId44"/>
    <p:sldId id="305" r:id="rId45"/>
    <p:sldId id="307" r:id="rId46"/>
    <p:sldId id="308" r:id="rId47"/>
    <p:sldId id="309"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322" r:id="rId61"/>
    <p:sldId id="323" r:id="rId62"/>
    <p:sldId id="324" r:id="rId63"/>
    <p:sldId id="325" r:id="rId64"/>
    <p:sldId id="326" r:id="rId65"/>
    <p:sldId id="327" r:id="rId66"/>
    <p:sldId id="329" r:id="rId67"/>
    <p:sldId id="330" r:id="rId68"/>
    <p:sldId id="331" r:id="rId69"/>
    <p:sldId id="332" r:id="rId70"/>
    <p:sldId id="333" r:id="rId71"/>
    <p:sldId id="336" r:id="rId72"/>
    <p:sldId id="337" r:id="rId73"/>
    <p:sldId id="338" r:id="rId74"/>
    <p:sldId id="339" r:id="rId75"/>
    <p:sldId id="340" r:id="rId76"/>
    <p:sldId id="341" r:id="rId77"/>
    <p:sldId id="342" r:id="rId78"/>
    <p:sldId id="343" r:id="rId79"/>
    <p:sldId id="345" r:id="rId80"/>
    <p:sldId id="347" r:id="rId81"/>
    <p:sldId id="348" r:id="rId82"/>
    <p:sldId id="349" r:id="rId83"/>
    <p:sldId id="350" r:id="rId84"/>
    <p:sldId id="351" r:id="rId85"/>
    <p:sldId id="352" r:id="rId86"/>
    <p:sldId id="353" r:id="rId87"/>
    <p:sldId id="354" r:id="rId88"/>
    <p:sldId id="355" r:id="rId89"/>
    <p:sldId id="356" r:id="rId90"/>
    <p:sldId id="357" r:id="rId91"/>
    <p:sldId id="358" r:id="rId92"/>
    <p:sldId id="359" r:id="rId93"/>
    <p:sldId id="360" r:id="rId94"/>
    <p:sldId id="361" r:id="rId95"/>
    <p:sldId id="362" r:id="rId96"/>
    <p:sldId id="363" r:id="rId97"/>
    <p:sldId id="365" r:id="rId98"/>
    <p:sldId id="366" r:id="rId99"/>
    <p:sldId id="367" r:id="rId100"/>
    <p:sldId id="368" r:id="rId101"/>
    <p:sldId id="370" r:id="rId102"/>
    <p:sldId id="371" r:id="rId103"/>
    <p:sldId id="374" r:id="rId104"/>
    <p:sldId id="375" r:id="rId105"/>
    <p:sldId id="376" r:id="rId106"/>
    <p:sldId id="377" r:id="rId107"/>
    <p:sldId id="378" r:id="rId108"/>
    <p:sldId id="380" r:id="rId109"/>
    <p:sldId id="381" r:id="rId110"/>
    <p:sldId id="382" r:id="rId111"/>
    <p:sldId id="383" r:id="rId112"/>
    <p:sldId id="384" r:id="rId113"/>
    <p:sldId id="385" r:id="rId114"/>
    <p:sldId id="386" r:id="rId115"/>
    <p:sldId id="387" r:id="rId116"/>
    <p:sldId id="388" r:id="rId117"/>
    <p:sldId id="390" r:id="rId118"/>
    <p:sldId id="391" r:id="rId119"/>
    <p:sldId id="392" r:id="rId120"/>
    <p:sldId id="393" r:id="rId121"/>
    <p:sldId id="394" r:id="rId122"/>
    <p:sldId id="395" r:id="rId123"/>
    <p:sldId id="396" r:id="rId124"/>
    <p:sldId id="397" r:id="rId125"/>
    <p:sldId id="398" r:id="rId126"/>
    <p:sldId id="399" r:id="rId127"/>
    <p:sldId id="401" r:id="rId128"/>
    <p:sldId id="402" r:id="rId129"/>
    <p:sldId id="403" r:id="rId130"/>
    <p:sldId id="404" r:id="rId131"/>
    <p:sldId id="406" r:id="rId132"/>
    <p:sldId id="407" r:id="rId133"/>
    <p:sldId id="408" r:id="rId134"/>
    <p:sldId id="409" r:id="rId135"/>
    <p:sldId id="410" r:id="rId136"/>
    <p:sldId id="411" r:id="rId137"/>
    <p:sldId id="412" r:id="rId138"/>
    <p:sldId id="413" r:id="rId139"/>
    <p:sldId id="414" r:id="rId140"/>
    <p:sldId id="416" r:id="rId141"/>
    <p:sldId id="418" r:id="rId142"/>
    <p:sldId id="419" r:id="rId143"/>
    <p:sldId id="421" r:id="rId144"/>
    <p:sldId id="422" r:id="rId145"/>
    <p:sldId id="424" r:id="rId146"/>
    <p:sldId id="425" r:id="rId147"/>
    <p:sldId id="426" r:id="rId148"/>
    <p:sldId id="427" r:id="rId149"/>
    <p:sldId id="428" r:id="rId150"/>
    <p:sldId id="429" r:id="rId151"/>
    <p:sldId id="430" r:id="rId152"/>
    <p:sldId id="431" r:id="rId153"/>
    <p:sldId id="432" r:id="rId154"/>
    <p:sldId id="433" r:id="rId155"/>
    <p:sldId id="434" r:id="rId156"/>
    <p:sldId id="435" r:id="rId157"/>
    <p:sldId id="436" r:id="rId158"/>
    <p:sldId id="437" r:id="rId159"/>
    <p:sldId id="438" r:id="rId160"/>
    <p:sldId id="439" r:id="rId161"/>
    <p:sldId id="440" r:id="rId162"/>
    <p:sldId id="441" r:id="rId163"/>
    <p:sldId id="442" r:id="rId164"/>
    <p:sldId id="444" r:id="rId165"/>
    <p:sldId id="445" r:id="rId166"/>
    <p:sldId id="446" r:id="rId167"/>
    <p:sldId id="447" r:id="rId168"/>
    <p:sldId id="448" r:id="rId169"/>
    <p:sldId id="449" r:id="rId170"/>
    <p:sldId id="450" r:id="rId171"/>
    <p:sldId id="451" r:id="rId172"/>
    <p:sldId id="452" r:id="rId173"/>
    <p:sldId id="453" r:id="rId174"/>
    <p:sldId id="454" r:id="rId175"/>
    <p:sldId id="455" r:id="rId176"/>
    <p:sldId id="456" r:id="rId177"/>
    <p:sldId id="458" r:id="rId178"/>
    <p:sldId id="459" r:id="rId179"/>
    <p:sldId id="461" r:id="rId180"/>
    <p:sldId id="462" r:id="rId181"/>
    <p:sldId id="464" r:id="rId182"/>
    <p:sldId id="465" r:id="rId183"/>
    <p:sldId id="466" r:id="rId184"/>
    <p:sldId id="467" r:id="rId185"/>
    <p:sldId id="468" r:id="rId186"/>
    <p:sldId id="469" r:id="rId187"/>
    <p:sldId id="470" r:id="rId188"/>
    <p:sldId id="471" r:id="rId189"/>
    <p:sldId id="472" r:id="rId190"/>
    <p:sldId id="473" r:id="rId191"/>
    <p:sldId id="474" r:id="rId192"/>
    <p:sldId id="475" r:id="rId193"/>
    <p:sldId id="476" r:id="rId194"/>
    <p:sldId id="477" r:id="rId195"/>
    <p:sldId id="478" r:id="rId196"/>
    <p:sldId id="480" r:id="rId197"/>
    <p:sldId id="482" r:id="rId198"/>
    <p:sldId id="483" r:id="rId199"/>
    <p:sldId id="484" r:id="rId200"/>
    <p:sldId id="485" r:id="rId201"/>
    <p:sldId id="486" r:id="rId202"/>
    <p:sldId id="487" r:id="rId203"/>
    <p:sldId id="488" r:id="rId204"/>
    <p:sldId id="489" r:id="rId205"/>
    <p:sldId id="491" r:id="rId206"/>
    <p:sldId id="493" r:id="rId207"/>
    <p:sldId id="495" r:id="rId208"/>
    <p:sldId id="497" r:id="rId209"/>
    <p:sldId id="499" r:id="rId210"/>
    <p:sldId id="500" r:id="rId211"/>
    <p:sldId id="501" r:id="rId212"/>
    <p:sldId id="502" r:id="rId213"/>
    <p:sldId id="503" r:id="rId214"/>
    <p:sldId id="504" r:id="rId215"/>
    <p:sldId id="505" r:id="rId216"/>
    <p:sldId id="506" r:id="rId217"/>
    <p:sldId id="507" r:id="rId218"/>
    <p:sldId id="508" r:id="rId219"/>
    <p:sldId id="509" r:id="rId220"/>
    <p:sldId id="510" r:id="rId221"/>
    <p:sldId id="511" r:id="rId222"/>
    <p:sldId id="512" r:id="rId223"/>
    <p:sldId id="513" r:id="rId224"/>
    <p:sldId id="514" r:id="rId225"/>
    <p:sldId id="515" r:id="rId226"/>
    <p:sldId id="516" r:id="rId227"/>
    <p:sldId id="517" r:id="rId228"/>
    <p:sldId id="518" r:id="rId229"/>
    <p:sldId id="519" r:id="rId230"/>
    <p:sldId id="520" r:id="rId231"/>
    <p:sldId id="521" r:id="rId232"/>
    <p:sldId id="522" r:id="rId233"/>
    <p:sldId id="523" r:id="rId234"/>
    <p:sldId id="524" r:id="rId235"/>
    <p:sldId id="525" r:id="rId236"/>
    <p:sldId id="526" r:id="rId237"/>
    <p:sldId id="527" r:id="rId238"/>
    <p:sldId id="528" r:id="rId239"/>
    <p:sldId id="529" r:id="rId240"/>
    <p:sldId id="530" r:id="rId241"/>
    <p:sldId id="532" r:id="rId242"/>
    <p:sldId id="533" r:id="rId243"/>
    <p:sldId id="535" r:id="rId244"/>
    <p:sldId id="536" r:id="rId245"/>
    <p:sldId id="537" r:id="rId246"/>
    <p:sldId id="538" r:id="rId247"/>
    <p:sldId id="539" r:id="rId248"/>
    <p:sldId id="540" r:id="rId249"/>
    <p:sldId id="542" r:id="rId250"/>
    <p:sldId id="545" r:id="rId251"/>
    <p:sldId id="546" r:id="rId252"/>
    <p:sldId id="547" r:id="rId253"/>
    <p:sldId id="548" r:id="rId254"/>
    <p:sldId id="550" r:id="rId255"/>
    <p:sldId id="551" r:id="rId256"/>
    <p:sldId id="552" r:id="rId257"/>
    <p:sldId id="553" r:id="rId258"/>
    <p:sldId id="554" r:id="rId259"/>
    <p:sldId id="556" r:id="rId260"/>
    <p:sldId id="557" r:id="rId261"/>
    <p:sldId id="558" r:id="rId262"/>
    <p:sldId id="560" r:id="rId263"/>
    <p:sldId id="561" r:id="rId264"/>
    <p:sldId id="562" r:id="rId265"/>
    <p:sldId id="563" r:id="rId266"/>
    <p:sldId id="564" r:id="rId267"/>
    <p:sldId id="565" r:id="rId268"/>
    <p:sldId id="566" r:id="rId269"/>
    <p:sldId id="567" r:id="rId270"/>
    <p:sldId id="568" r:id="rId271"/>
    <p:sldId id="569" r:id="rId272"/>
    <p:sldId id="570" r:id="rId273"/>
    <p:sldId id="571" r:id="rId274"/>
    <p:sldId id="572" r:id="rId275"/>
    <p:sldId id="573" r:id="rId276"/>
    <p:sldId id="575" r:id="rId277"/>
    <p:sldId id="576" r:id="rId278"/>
    <p:sldId id="577" r:id="rId279"/>
    <p:sldId id="578" r:id="rId280"/>
    <p:sldId id="579" r:id="rId281"/>
    <p:sldId id="580" r:id="rId282"/>
    <p:sldId id="581" r:id="rId283"/>
    <p:sldId id="583" r:id="rId284"/>
    <p:sldId id="584" r:id="rId285"/>
    <p:sldId id="585" r:id="rId286"/>
    <p:sldId id="586" r:id="rId287"/>
    <p:sldId id="588" r:id="rId288"/>
    <p:sldId id="589" r:id="rId289"/>
    <p:sldId id="590" r:id="rId290"/>
    <p:sldId id="591" r:id="rId291"/>
    <p:sldId id="592" r:id="rId292"/>
    <p:sldId id="593" r:id="rId293"/>
    <p:sldId id="594" r:id="rId294"/>
    <p:sldId id="595" r:id="rId295"/>
    <p:sldId id="596" r:id="rId296"/>
    <p:sldId id="597" r:id="rId297"/>
    <p:sldId id="598" r:id="rId298"/>
    <p:sldId id="600" r:id="rId299"/>
    <p:sldId id="601" r:id="rId300"/>
    <p:sldId id="603" r:id="rId301"/>
    <p:sldId id="604" r:id="rId302"/>
    <p:sldId id="605" r:id="rId303"/>
    <p:sldId id="606" r:id="rId304"/>
    <p:sldId id="607" r:id="rId305"/>
    <p:sldId id="608" r:id="rId306"/>
    <p:sldId id="609" r:id="rId307"/>
    <p:sldId id="610" r:id="rId308"/>
    <p:sldId id="612" r:id="rId309"/>
    <p:sldId id="614" r:id="rId310"/>
    <p:sldId id="615" r:id="rId311"/>
    <p:sldId id="616" r:id="rId312"/>
    <p:sldId id="617" r:id="rId313"/>
    <p:sldId id="618" r:id="rId314"/>
    <p:sldId id="619" r:id="rId315"/>
    <p:sldId id="620" r:id="rId316"/>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50" d="100"/>
          <a:sy n="50" d="100"/>
        </p:scale>
        <p:origin x="-2118" y="-600"/>
      </p:cViewPr>
      <p:guideLst>
        <p:guide orient="horz" pos="2154"/>
        <p:guide/>
      </p:guideLst>
    </p:cSldViewPr>
  </p:slideViewPr>
  <p:notesTextViewPr>
    <p:cViewPr>
      <p:scale>
        <a:sx n="100" d="100"/>
        <a:sy n="100" d="100"/>
      </p:scale>
      <p:origin x="0" y="0"/>
    </p:cViewPr>
  </p:notesTextViewPr>
  <p:notesViewPr>
    <p:cSldViewPr>
      <p:cViewPr varScale="1">
        <p:scale>
          <a:sx n="54" d="100"/>
          <a:sy n="54" d="100"/>
        </p:scale>
        <p:origin x="-292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312" Type="http://schemas.openxmlformats.org/officeDocument/2006/relationships/slide" Target="slides/slide311.xml"/><Relationship Id="rId31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slide" Target="slides/slide301.xml"/><Relationship Id="rId307" Type="http://schemas.openxmlformats.org/officeDocument/2006/relationships/slide" Target="slides/slide30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313" Type="http://schemas.openxmlformats.org/officeDocument/2006/relationships/slide" Target="slides/slide312.xml"/><Relationship Id="rId318"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presProps" Target="pres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viewProps" Target="viewProps.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theme" Target="theme/theme1.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586F990D-73B3-4F65-A4DA-A5C4C3C4E077}" type="datetimeFigureOut">
              <a:rPr lang="zh-CN" altLang="en-US"/>
              <a:pPr>
                <a:defRPr/>
              </a:pPr>
              <a:t>2016/7/19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DF72C8E0-2961-4659-967B-1BC201237F7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15B416E3-9498-454D-9A06-2F00047AED77}"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18C0193C-9946-430B-8058-ADA9665F13B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7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8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1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2" descr="C:\Users\Administrator\Desktop\未标题-3.png"/>
          <p:cNvPicPr>
            <a:picLocks noChangeAspect="1" noChangeArrowheads="1"/>
          </p:cNvPicPr>
          <p:nvPr/>
        </p:nvPicPr>
        <p:blipFill>
          <a:blip r:embed="rId2"/>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2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35526" name="Picture 1" descr="C:\Users\Administrator\Desktop\未标题-2.png"/>
          <p:cNvPicPr>
            <a:picLocks noChangeAspect="1" noChangeArrowheads="1"/>
          </p:cNvPicPr>
          <p:nvPr/>
        </p:nvPicPr>
        <p:blipFill>
          <a:blip r:embed="rId7"/>
          <a:srcRect l="24910" t="5843" b="86040"/>
          <a:stretch>
            <a:fillRect/>
          </a:stretch>
        </p:blipFill>
        <p:spPr bwMode="auto">
          <a:xfrm>
            <a:off x="2366963" y="190500"/>
            <a:ext cx="4516437" cy="374650"/>
          </a:xfrm>
          <a:prstGeom prst="rect">
            <a:avLst/>
          </a:prstGeom>
          <a:noFill/>
          <a:ln w="9525">
            <a:noFill/>
            <a:miter lim="800000"/>
            <a:headEnd/>
            <a:tailEnd/>
          </a:ln>
        </p:spPr>
      </p:pic>
      <p:pic>
        <p:nvPicPr>
          <p:cNvPr id="235527" name="Picture 2" descr="C:\Users\Administrator\Desktop\未标题-3.png"/>
          <p:cNvPicPr>
            <a:picLocks noChangeAspect="1" noChangeArrowheads="1"/>
          </p:cNvPicPr>
          <p:nvPr/>
        </p:nvPicPr>
        <p:blipFill>
          <a:blip r:embed="rId8"/>
          <a:srcRect/>
          <a:stretch>
            <a:fillRect/>
          </a:stretch>
        </p:blipFill>
        <p:spPr bwMode="auto">
          <a:xfrm>
            <a:off x="711200" y="222250"/>
            <a:ext cx="642938"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77" r:id="rId5"/>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1.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10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2.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1.jpe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6.xml"/><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0.xml"/><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7.xml"/><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6.xml"/><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7.xml"/><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20.jpeg"/></Relationships>
</file>

<file path=ppt/slides/_rels/slide15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5.xml"/><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0.xml"/><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5.xml"/><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6.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7.xml"/><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8.xml"/><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6.xml"/><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0.xml"/><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1.xml"/><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5.xml"/><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2.xml"/><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7.xml"/><Relationship Id="rId1" Type="http://schemas.openxmlformats.org/officeDocument/2006/relationships/slideLayout" Target="../slideLayouts/slideLayout5.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5.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4.xml"/><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5.xml"/><Relationship Id="rId1" Type="http://schemas.openxmlformats.org/officeDocument/2006/relationships/slideLayout" Target="../slideLayouts/slideLayout5.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5.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5.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0.xml"/><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5.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5.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5.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5.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5.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7.xml"/><Relationship Id="rId1" Type="http://schemas.openxmlformats.org/officeDocument/2006/relationships/slideLayout" Target="../slideLayouts/slideLayout5.xml"/></Relationships>
</file>

<file path=ppt/slides/_rels/slide2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8.xml"/><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5.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5.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5.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5.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5.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5.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5.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0.xml"/><Relationship Id="rId1" Type="http://schemas.openxmlformats.org/officeDocument/2006/relationships/slideLayout" Target="../slideLayouts/slideLayout5.xml"/></Relationships>
</file>

<file path=ppt/slides/_rels/slide24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1.xml"/><Relationship Id="rId1" Type="http://schemas.openxmlformats.org/officeDocument/2006/relationships/slideLayout" Target="../slideLayouts/slideLayout5.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5.xml"/></Relationships>
</file>

<file path=ppt/slides/_rels/slide24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3.xml"/><Relationship Id="rId1" Type="http://schemas.openxmlformats.org/officeDocument/2006/relationships/slideLayout" Target="../slideLayouts/slideLayout5.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5.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5.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5.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5.xml"/></Relationships>
</file>

<file path=ppt/slides/_rels/slide2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8.xml"/><Relationship Id="rId1" Type="http://schemas.openxmlformats.org/officeDocument/2006/relationships/slideLayout" Target="../slideLayouts/slideLayout5.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5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0.xml"/><Relationship Id="rId1" Type="http://schemas.openxmlformats.org/officeDocument/2006/relationships/slideLayout" Target="../slideLayouts/slideLayout5.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5.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5.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5.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5.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5.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5.xml"/></Relationships>
</file>

<file path=ppt/slides/_rels/slide25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7.xml"/><Relationship Id="rId1" Type="http://schemas.openxmlformats.org/officeDocument/2006/relationships/slideLayout" Target="../slideLayouts/slideLayout5.xml"/></Relationships>
</file>

<file path=ppt/slides/_rels/slide25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8.xml"/><Relationship Id="rId1" Type="http://schemas.openxmlformats.org/officeDocument/2006/relationships/slideLayout" Target="../slideLayouts/slideLayout5.xml"/></Relationships>
</file>

<file path=ppt/slides/_rels/slide25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5.xml"/></Relationships>
</file>

<file path=ppt/slides/_rels/slide26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1.xml"/><Relationship Id="rId1" Type="http://schemas.openxmlformats.org/officeDocument/2006/relationships/slideLayout" Target="../slideLayouts/slideLayout5.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5.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5.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5.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5.xml"/></Relationships>
</file>

<file path=ppt/slides/_rels/slide26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6.xml"/><Relationship Id="rId1" Type="http://schemas.openxmlformats.org/officeDocument/2006/relationships/slideLayout" Target="../slideLayouts/slideLayout5.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5.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5.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5.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5.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5.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5.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5.xml"/></Relationships>
</file>

<file path=ppt/slides/_rels/slide27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5.xml"/><Relationship Id="rId1" Type="http://schemas.openxmlformats.org/officeDocument/2006/relationships/slideLayout" Target="../slideLayouts/slideLayout5.xml"/></Relationships>
</file>

<file path=ppt/slides/_rels/slide27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6.xml"/><Relationship Id="rId1" Type="http://schemas.openxmlformats.org/officeDocument/2006/relationships/slideLayout" Target="../slideLayouts/slideLayout5.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5.xml"/></Relationships>
</file>

<file path=ppt/slides/_rels/slide27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8.xml"/><Relationship Id="rId1" Type="http://schemas.openxmlformats.org/officeDocument/2006/relationships/slideLayout" Target="../slideLayouts/slideLayout5.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5.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5.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5.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5.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5.xml"/></Relationships>
</file>

<file path=ppt/slides/_rels/slide28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5.xml"/><Relationship Id="rId1" Type="http://schemas.openxmlformats.org/officeDocument/2006/relationships/slideLayout" Target="../slideLayouts/slideLayout5.xml"/></Relationships>
</file>

<file path=ppt/slides/_rels/slide28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6.xml"/><Relationship Id="rId1" Type="http://schemas.openxmlformats.org/officeDocument/2006/relationships/slideLayout" Target="../slideLayouts/slideLayout5.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5.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5.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5.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5.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5.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5.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5.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5.xml"/></Relationships>
</file>

<file path=ppt/slides/_rels/slide29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6.xml"/><Relationship Id="rId1" Type="http://schemas.openxmlformats.org/officeDocument/2006/relationships/slideLayout" Target="../slideLayouts/slideLayout5.xml"/></Relationships>
</file>

<file path=ppt/slides/_rels/slide29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97.xml"/><Relationship Id="rId1" Type="http://schemas.openxmlformats.org/officeDocument/2006/relationships/slideLayout" Target="../slideLayouts/slideLayout5.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5.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0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0.xml"/><Relationship Id="rId1" Type="http://schemas.openxmlformats.org/officeDocument/2006/relationships/slideLayout" Target="../slideLayouts/slideLayout5.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5.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5.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5.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5.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5.xml"/></Relationships>
</file>

<file path=ppt/slides/_rels/slide3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6.xml"/><Relationship Id="rId1" Type="http://schemas.openxmlformats.org/officeDocument/2006/relationships/slideLayout" Target="../slideLayouts/slideLayout5.xml"/></Relationships>
</file>

<file path=ppt/slides/_rels/slide30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7.xml"/><Relationship Id="rId1" Type="http://schemas.openxmlformats.org/officeDocument/2006/relationships/slideLayout" Target="../slideLayouts/slideLayout5.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5.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5.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5.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5.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5.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314.xml"/><Relationship Id="rId1" Type="http://schemas.openxmlformats.org/officeDocument/2006/relationships/slideLayout" Target="../slideLayouts/slideLayout5.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5.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6.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7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7.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124075" y="2339975"/>
            <a:ext cx="4752975" cy="657225"/>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252413" y="3852863"/>
            <a:ext cx="9144001" cy="500062"/>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专题十一　文学类文本阅读(选考)</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CE　答E给3分,答C给2分,答D给1分;答A、B不给分。回答三项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或三项以上,不给分。A.对三孬的性格特征评价不当,三孬并没有“搬弄是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非”,而是陈述实情。B.马兰花的丈夫世故圆滑、反复无常的性格特征在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这些细节中并没有体现。D.说麻婶的女儿是一个精明的人,她内心深处很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不愿意欠别人的情,概括不当,麻婶的女儿主动还钱给马兰花是因为心地善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良、有责任。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第一问:明线是马兰花一家为借款而引发的冲突,暗线是麻婶母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女的还款过程。(2分)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第二问:①设置麻婶母女还款这一暗线,虽然着墨不多,但仍可展现她们的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品质,丰富小说的主题;②明暗线索交织,使小说情节更为集中紧凑,突出了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主人公的形象。(每答出一点给2分)</a:t>
            </a:r>
            <a:endParaRPr lang="zh-CN" altLang="en-US" dirty="0">
              <a:latin typeface="+mn-lt"/>
              <a:ea typeface="+mn-ea"/>
            </a:endParaRPr>
          </a:p>
        </p:txBody>
      </p:sp>
      <p:pic>
        <p:nvPicPr>
          <p:cNvPr id="27650" name="图片 3" descr="textimage2.jpeg"/>
          <p:cNvPicPr>
            <a:picLocks noChangeAspect="1"/>
          </p:cNvPicPr>
          <p:nvPr/>
        </p:nvPicPr>
        <p:blipFill>
          <a:blip r:embed="rId3"/>
          <a:srcRect/>
          <a:stretch>
            <a:fillRect/>
          </a:stretch>
        </p:blipFill>
        <p:spPr bwMode="auto">
          <a:xfrm>
            <a:off x="754063" y="1366838"/>
            <a:ext cx="180975" cy="190500"/>
          </a:xfrm>
          <a:prstGeom prst="rect">
            <a:avLst/>
          </a:prstGeom>
          <a:noFill/>
          <a:ln w="9525">
            <a:noFill/>
            <a:miter lim="800000"/>
            <a:headEnd/>
            <a:tailEnd/>
          </a:ln>
        </p:spPr>
      </p:pic>
      <p:pic>
        <p:nvPicPr>
          <p:cNvPr id="27651" name="图片 4" descr="textimage3.jpeg"/>
          <p:cNvPicPr>
            <a:picLocks noChangeAspect="1"/>
          </p:cNvPicPr>
          <p:nvPr/>
        </p:nvPicPr>
        <p:blipFill>
          <a:blip r:embed="rId3"/>
          <a:srcRect/>
          <a:stretch>
            <a:fillRect/>
          </a:stretch>
        </p:blipFill>
        <p:spPr bwMode="auto">
          <a:xfrm>
            <a:off x="754063" y="4159250"/>
            <a:ext cx="180975" cy="190500"/>
          </a:xfrm>
          <a:prstGeom prst="rect">
            <a:avLst/>
          </a:prstGeom>
          <a:noFill/>
          <a:ln w="9525">
            <a:noFill/>
            <a:miter lim="800000"/>
            <a:headEnd/>
            <a:tailEnd/>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老于回到家时,已是夜半时分。他站在院子里没有立即进屋,因为他发觉自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己又把另一个难以启齿的请求带回了家来:他准备请求老婆和女儿再也别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让他去请求市长了。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(节选自《铁凝作品集》)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作品主人公老于是一个什么样的人物形象?请简要分析。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①老于是一个自尊心极强而又生活在底层的知识分子。现实生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活中感到困惑,心灵受到损伤。②老于深爱着自己的家人。为了供儿子念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大学,老于连烟都戒了。想到今年是女儿高考的关键一年,他还是打算硬着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头皮去找老同学项市长帮忙。③做事犹豫不决。自认为难以向项市长开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口,为了家人还是决定去求项市长;打电话给项市长,但又坚持说没事,只是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想见面聊聊;见了面又只谈文学,始终没说出房子的事情。(每点2分)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本题可用“分点概括型”答题模板即“性格概括+文本分析”来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进行解答。</a:t>
            </a:r>
            <a:endParaRPr lang="zh-CN" altLang="en-US" dirty="0">
              <a:latin typeface="+mn-lt"/>
              <a:ea typeface="+mn-ea"/>
            </a:endParaRPr>
          </a:p>
        </p:txBody>
      </p:sp>
      <p:pic>
        <p:nvPicPr>
          <p:cNvPr id="211970" name="图片 3" descr="textimage50.jpeg"/>
          <p:cNvPicPr>
            <a:picLocks noChangeAspect="1"/>
          </p:cNvPicPr>
          <p:nvPr/>
        </p:nvPicPr>
        <p:blipFill>
          <a:blip r:embed="rId3"/>
          <a:srcRect/>
          <a:stretch>
            <a:fillRect/>
          </a:stretch>
        </p:blipFill>
        <p:spPr bwMode="auto">
          <a:xfrm>
            <a:off x="542925" y="3097213"/>
            <a:ext cx="180975" cy="190500"/>
          </a:xfrm>
          <a:prstGeom prst="rect">
            <a:avLst/>
          </a:prstGeom>
          <a:noFill/>
          <a:ln w="9525">
            <a:noFill/>
            <a:miter lim="800000"/>
            <a:headEnd/>
            <a:tailEnd/>
          </a:ln>
        </p:spPr>
      </p:pic>
      <p:pic>
        <p:nvPicPr>
          <p:cNvPr id="211971" name="图片 3" descr="textimage51.jpeg"/>
          <p:cNvPicPr>
            <a:picLocks noChangeAspect="1"/>
          </p:cNvPicPr>
          <p:nvPr/>
        </p:nvPicPr>
        <p:blipFill>
          <a:blip r:embed="rId3"/>
          <a:srcRect/>
          <a:stretch>
            <a:fillRect/>
          </a:stretch>
        </p:blipFill>
        <p:spPr bwMode="auto">
          <a:xfrm>
            <a:off x="500063" y="5826125"/>
            <a:ext cx="180975" cy="190500"/>
          </a:xfrm>
          <a:prstGeom prst="rect">
            <a:avLst/>
          </a:prstGeom>
          <a:noFill/>
          <a:ln w="9525">
            <a:noFill/>
            <a:miter lim="800000"/>
            <a:headEnd/>
            <a:tailEnd/>
          </a:ln>
        </p:spPr>
      </p:pic>
      <p:sp>
        <p:nvSpPr>
          <p:cNvPr id="5" name="矩形 4"/>
          <p:cNvSpPr/>
          <p:nvPr/>
        </p:nvSpPr>
        <p:spPr>
          <a:xfrm>
            <a:off x="0" y="2990850"/>
            <a:ext cx="9144000" cy="3430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7" name="Picture 2"/>
          <p:cNvPicPr>
            <a:picLocks noChangeAspect="1" noChangeArrowheads="1"/>
          </p:cNvPicPr>
          <p:nvPr/>
        </p:nvPicPr>
        <p:blipFill>
          <a:blip r:embed="rId3"/>
          <a:srcRect/>
          <a:stretch>
            <a:fillRect/>
          </a:stretch>
        </p:blipFill>
        <p:spPr bwMode="auto">
          <a:xfrm>
            <a:off x="1400175" y="785813"/>
            <a:ext cx="6343650" cy="5267325"/>
          </a:xfrm>
          <a:prstGeom prst="rect">
            <a:avLst/>
          </a:prstGeom>
          <a:noFill/>
          <a:ln w="9525">
            <a:noFill/>
            <a:miter lim="800000"/>
            <a:headEnd/>
            <a:tailEnd/>
          </a:ln>
        </p:spPr>
      </p:pic>
      <p:pic>
        <p:nvPicPr>
          <p:cNvPr id="214018" name="Picture 3"/>
          <p:cNvPicPr>
            <a:picLocks noChangeAspect="1" noChangeArrowheads="1"/>
          </p:cNvPicPr>
          <p:nvPr/>
        </p:nvPicPr>
        <p:blipFill>
          <a:blip r:embed="rId4"/>
          <a:srcRect/>
          <a:stretch>
            <a:fillRect/>
          </a:stretch>
        </p:blipFill>
        <p:spPr bwMode="auto">
          <a:xfrm>
            <a:off x="1620838" y="5943600"/>
            <a:ext cx="1771650" cy="171450"/>
          </a:xfrm>
          <a:prstGeom prst="rect">
            <a:avLst/>
          </a:prstGeom>
          <a:noFill/>
          <a:ln w="9525">
            <a:noFill/>
            <a:miter lim="800000"/>
            <a:headEnd/>
            <a:tailEnd/>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5" name="Picture 1"/>
          <p:cNvPicPr>
            <a:picLocks noChangeAspect="1" noChangeArrowheads="1"/>
          </p:cNvPicPr>
          <p:nvPr/>
        </p:nvPicPr>
        <p:blipFill>
          <a:blip r:embed="rId3"/>
          <a:srcRect/>
          <a:stretch>
            <a:fillRect/>
          </a:stretch>
        </p:blipFill>
        <p:spPr bwMode="auto">
          <a:xfrm>
            <a:off x="1419225" y="1343025"/>
            <a:ext cx="6305550" cy="4152900"/>
          </a:xfrm>
          <a:prstGeom prst="rect">
            <a:avLst/>
          </a:prstGeom>
          <a:noFill/>
          <a:ln w="9525">
            <a:noFill/>
            <a:miter lim="800000"/>
            <a:headEnd/>
            <a:tailEnd/>
          </a:ln>
        </p:spPr>
      </p:pic>
      <p:pic>
        <p:nvPicPr>
          <p:cNvPr id="216066" name="Picture 2"/>
          <p:cNvPicPr>
            <a:picLocks noChangeAspect="1" noChangeArrowheads="1"/>
          </p:cNvPicPr>
          <p:nvPr/>
        </p:nvPicPr>
        <p:blipFill>
          <a:blip r:embed="rId4"/>
          <a:srcRect/>
          <a:stretch>
            <a:fillRect/>
          </a:stretch>
        </p:blipFill>
        <p:spPr bwMode="auto">
          <a:xfrm>
            <a:off x="1579563" y="1292225"/>
            <a:ext cx="1771650" cy="171450"/>
          </a:xfrm>
          <a:prstGeom prst="rect">
            <a:avLst/>
          </a:prstGeom>
          <a:noFill/>
          <a:ln w="9525">
            <a:noFill/>
            <a:miter lim="800000"/>
            <a:headEnd/>
            <a:tailEnd/>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(2014江苏,13)阅读下面的作品,完成问题。(4分)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安娜之死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[俄]列夫·托尔斯泰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①在火车进站的时候,安娜夹在一群乘客中间下了车。她想着,如果没有回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信就准备再乘车往前走。她拦住一个挑夫,打听有没有一个从渥伦斯基伯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爵那里带信来的车夫。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②她正询问时,那个面色红润、神情愉快、穿着一件挂着表链的时髦外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套、显然很得意那么顺利就完成了使命的车夫米哈伊尔,走上来交给她一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封信。她撕开信,还没有看,她的心就绞痛起来。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③“很抱歉,那封信没有交到我手里。十点钟我就回来。”渥伦斯基字迹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潦草地写道。</a:t>
            </a:r>
            <a:endParaRPr lang="zh-CN" altLang="en-US" dirty="0">
              <a:latin typeface="+mn-lt"/>
              <a:ea typeface="+mn-ea"/>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④“是的,果然不出我所料!”她含着恶意的微笑自言自语。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⑤“好,你回家去吧,”她轻轻地对米哈伊尔说。她说得很轻,因为她的心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脏的急促跳动使她透不过气来。“不,我不让你折磨我了,”她想,既不是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威胁他,也不是威胁她自己,而是威胁什么迫使她受苦的人。她顺着月台走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过去,走过了车站。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⑥几个年轻人盯住她的脸,怪声怪气地又笑又叫,从她旁边走过。站长走过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来,问她乘车不乘车。一个卖汽水的男孩目不转睛地望着她。“天哪,我这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是到哪里去呀?”她想,沿着月台越走越远了。她在月台尽头停下来。几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个太太和孩子来迎接一个戴眼镜的绅士,高声谈笑着,在她走过来的时候沉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默下来,紧盯着她。她加快脚步,从他们身边走到月台边上。一辆货车驶近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了,月台震撼起来,她觉得自己好像又坐在火车里了。</a:t>
            </a:r>
            <a:endParaRPr lang="zh-CN" altLang="en-US">
              <a:latin typeface="+mn-lt"/>
              <a:ea typeface="+mn-ea"/>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⑦突然间她回忆起和渥伦斯基初次相逢那一天被火车轧死的那个人,她醒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悟到她该怎么办了。她迈着迅速而轻盈的步伐走下从水塔通到铁轨的台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阶,直到匆匆开过来的火车那儿才停下来。她凝视着车厢下面,凝视着螺旋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推进器、锁链和缓缓开来的第一节车的大铁轮,试着衡量前轮和后轮的中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心点,估计中心点对着她的时间。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⑧“到那里去!”她自言自语,望着投到布满砂土和煤灰的枕木上的车辆的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阴影。“到那里去,投到正中间,我要惩罚他,摆脱所有的人,摆脱我自己!”</a:t>
            </a:r>
            <a:endParaRPr lang="zh-CN" altLang="en-US">
              <a:latin typeface="+mn-lt"/>
              <a:ea typeface="+mn-e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⑨她想倒在开到她身边的第一节车厢的车轮中间。但是她因为从臂上往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下取小红皮包而耽搁了,已经太晚了;车厢中心开过去了。她不得不等待下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一节车厢。一种仿佛她准备入浴时所体会到的心情袭上了她的心头,于是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她画了个十字。这种熟悉的画十字的姿势在她心中唤起了一系列少女时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代和童年时代的回忆,笼罩着一切的黑暗突然破裂了,转瞬间生命以它过去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的全部辉煌的欢乐呈现在她面前。但是她目不转睛地盯着开过来的第二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节车厢的车轮,车轮与车轮之间的中心点刚一和她对正了,她就抛掉红皮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包,缩着脖子,两手着地投到车厢下面,她微微地动了一动,好像准备马上又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站起来一样,但又扑通跪了下去。就在这一刹那,一想到自己在做什么,她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吓得毛骨悚然。</a:t>
            </a:r>
            <a:endParaRPr lang="zh-CN" altLang="en-US">
              <a:latin typeface="+mn-lt"/>
              <a:ea typeface="+mn-e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“我这是在哪里?我这是在做什么?为了什么呀?”她想站起来,闪开身子,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但是什么巨大的无情的东西撞在她的头上,从她的背上碾过去了。“上帝,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饶恕我的一切!”她说,觉得无力挣扎。一个正在铁轨上干活的矮小的农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民,咕噜了句什么。</a:t>
            </a:r>
            <a:r>
              <a:rPr lang="zh-CN" altLang="en-US" sz="2012" u="sng" kern="0" dirty="0">
                <a:solidFill>
                  <a:srgbClr val="000000"/>
                </a:solidFill>
                <a:latin typeface="Times New Roman" pitchFamily="65" charset="-122"/>
                <a:ea typeface="宋体" pitchFamily="65" charset="-122"/>
              </a:rPr>
              <a:t>一支蜡烛,她曾借着它的烛光浏览过充满了苦难、虚</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伪、悲哀和罪恶的书籍,比以往更加明亮地闪烁起来,为她照亮了以前笼罩</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在黑暗中的一切,哔剥响起来,开始昏暗下去,永远熄灭了。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(选自《安娜·卡列尼娜》,周扬、谢素台译,有删改)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第⑥段中对安娜周围人的描写,具有什么特点和作用?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特点:既是客观描写,又体现出安娜主观的感受。作用:从侧面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写出了安娜恍惚、敏感、神经质的心理状态。</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第⑥段对安娜周围人的描写属于侧面描写。这些描写既是对当时周围环境的真实描述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又都着上了安娜的主观色彩。比如怪声怪气、高声谈笑、沉默等词都是安娜感受到的。此种手法类似于古典诗歌中的“以我观物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故物皆着我之色彩”。</a:t>
            </a:r>
            <a:endParaRPr lang="zh-CN" altLang="en-US" dirty="0">
              <a:latin typeface="+mn-lt"/>
              <a:ea typeface="+mn-ea"/>
            </a:endParaRPr>
          </a:p>
        </p:txBody>
      </p:sp>
      <p:pic>
        <p:nvPicPr>
          <p:cNvPr id="226306" name="图片 3" descr="textimage52.jpeg"/>
          <p:cNvPicPr>
            <a:picLocks noChangeAspect="1"/>
          </p:cNvPicPr>
          <p:nvPr/>
        </p:nvPicPr>
        <p:blipFill>
          <a:blip r:embed="rId3"/>
          <a:srcRect/>
          <a:stretch>
            <a:fillRect/>
          </a:stretch>
        </p:blipFill>
        <p:spPr bwMode="auto">
          <a:xfrm>
            <a:off x="1035050" y="4454525"/>
            <a:ext cx="180975" cy="190500"/>
          </a:xfrm>
          <a:prstGeom prst="rect">
            <a:avLst/>
          </a:prstGeom>
          <a:noFill/>
          <a:ln w="9525">
            <a:noFill/>
            <a:miter lim="800000"/>
            <a:headEnd/>
            <a:tailEnd/>
          </a:ln>
        </p:spPr>
      </p:pic>
      <p:pic>
        <p:nvPicPr>
          <p:cNvPr id="226307" name="图片 3" descr="textimage53.jpeg"/>
          <p:cNvPicPr>
            <a:picLocks noChangeAspect="1"/>
          </p:cNvPicPr>
          <p:nvPr/>
        </p:nvPicPr>
        <p:blipFill>
          <a:blip r:embed="rId3"/>
          <a:srcRect/>
          <a:stretch>
            <a:fillRect/>
          </a:stretch>
        </p:blipFill>
        <p:spPr bwMode="auto">
          <a:xfrm>
            <a:off x="519113" y="5349875"/>
            <a:ext cx="180975" cy="190500"/>
          </a:xfrm>
          <a:prstGeom prst="rect">
            <a:avLst/>
          </a:prstGeom>
          <a:noFill/>
          <a:ln w="9525">
            <a:noFill/>
            <a:miter lim="800000"/>
            <a:headEnd/>
            <a:tailEnd/>
          </a:ln>
        </p:spPr>
      </p:pic>
      <p:sp>
        <p:nvSpPr>
          <p:cNvPr id="5" name="矩形 4"/>
          <p:cNvSpPr/>
          <p:nvPr/>
        </p:nvSpPr>
        <p:spPr>
          <a:xfrm>
            <a:off x="0" y="4278313"/>
            <a:ext cx="9144000" cy="2562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次要人物或物象题主要侧重于分析其作用,而有时也会有其他问法,如典例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2中的分析次要人物描写的特点。面对这样的问题,答题时就要问什么答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(1)分析主要人物的作用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①从对情节的作用考虑。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分析主要人物的性格特征,要考虑其对情节的推进作用,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人物性格发生了变化,情节是否也发生了变化。</a:t>
            </a:r>
            <a:endParaRPr lang="zh-CN" altLang="en-US">
              <a:latin typeface="+mn-lt"/>
              <a:ea typeface="+mn-ea"/>
            </a:endParaRPr>
          </a:p>
        </p:txBody>
      </p:sp>
      <p:pic>
        <p:nvPicPr>
          <p:cNvPr id="228354" name="图片 3" descr="textimage54.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②从对主题的作用考虑。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分析人物形象的典型性,要考虑对文章主题的作用,也就是作者塑造人物的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用意:反映社会现实和寄托情感。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③从对社会的作用考虑。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也就是分析人物形象的社会意义,结合社会现实深入理解人物对当代社会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的思想指导等方面的作用,以及分析人物形象的艺术价值给人们带来的某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种启示,这也是作品的真正写作意图。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(2)分析次要人物的作用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①次要人物自身的意义和作用。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②次要人物对主要人物的烘托、对比或反衬作用。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③次要人物推动情节发展或成为贯串全文的线索。</a:t>
            </a:r>
            <a:endParaRPr lang="zh-CN" altLang="en-US">
              <a:latin typeface="+mn-lt"/>
              <a:ea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文章的情节就是围绕借款展开的,借款推动着情节的发展走向,马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兰花一家为此冲突迭起。因此,由借款而引发的冲突是小说的明线索;还款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过程集中在结尾麻婶女儿的来信中,是暗线索。这样处理的好处,可从小说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主题、情节、人物形象方面考虑作答。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①朴实善良。听说麻婶的不幸后,不时发呆,并及时到医院探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视。②善解人意。见麻婶女儿伤心,便不再提借钱的事;丈夫对她不满,她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尽量忍让。③做人有原则。尽管挣钱不易,但不为钱伤害情义;丈夫言行过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分,她会据理力争。(每答出一点给2分)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马兰花是这篇小说的主要人物,追寻她的行踪,找出她的言行,即可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概括、归纳她的性格特征。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具体分析:</a:t>
            </a:r>
            <a:endParaRPr lang="zh-CN" altLang="en-US">
              <a:latin typeface="+mn-lt"/>
              <a:ea typeface="+mn-ea"/>
            </a:endParaRPr>
          </a:p>
        </p:txBody>
      </p:sp>
      <p:pic>
        <p:nvPicPr>
          <p:cNvPr id="29698" name="图片 3" descr="textimage4.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pic>
        <p:nvPicPr>
          <p:cNvPr id="29699" name="图片 4" descr="textimage5.jpeg"/>
          <p:cNvPicPr>
            <a:picLocks noChangeAspect="1"/>
          </p:cNvPicPr>
          <p:nvPr/>
        </p:nvPicPr>
        <p:blipFill>
          <a:blip r:embed="rId3"/>
          <a:srcRect/>
          <a:stretch>
            <a:fillRect/>
          </a:stretch>
        </p:blipFill>
        <p:spPr bwMode="auto">
          <a:xfrm>
            <a:off x="735013" y="3132138"/>
            <a:ext cx="180975" cy="190500"/>
          </a:xfrm>
          <a:prstGeom prst="rect">
            <a:avLst/>
          </a:prstGeom>
          <a:noFill/>
          <a:ln w="9525">
            <a:noFill/>
            <a:miter lim="800000"/>
            <a:headEnd/>
            <a:tailEnd/>
          </a:ln>
        </p:spPr>
      </p:pic>
      <p:pic>
        <p:nvPicPr>
          <p:cNvPr id="29700" name="图片 5" descr="textimage6.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pic>
        <p:nvPicPr>
          <p:cNvPr id="29701" name="图片 6" descr="textimage7.jpeg"/>
          <p:cNvPicPr>
            <a:picLocks noChangeAspect="1"/>
          </p:cNvPicPr>
          <p:nvPr/>
        </p:nvPicPr>
        <p:blipFill>
          <a:blip r:embed="rId3"/>
          <a:srcRect/>
          <a:stretch>
            <a:fillRect/>
          </a:stretch>
        </p:blipFill>
        <p:spPr bwMode="auto">
          <a:xfrm>
            <a:off x="735013" y="5922963"/>
            <a:ext cx="180975" cy="190500"/>
          </a:xfrm>
          <a:prstGeom prst="rect">
            <a:avLst/>
          </a:prstGeom>
          <a:noFill/>
          <a:ln w="9525">
            <a:noFill/>
            <a:miter lim="800000"/>
            <a:headEnd/>
            <a:tailEnd/>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④次要人物暗示社会环境或补充深化主旨。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典例2中“对安娜周围人的描写”说明次要人物对主要人物有着烘托作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(3)分析物象的作用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①要注意物象的类别与特征。“太阳”“雪”“竹”“梅”等物象属于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自然环境中的一部分,本身就具有环境描写的作用,特别注意其在渲染气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氛、铺设背景中的作用。与人物密切相关的物象,要特别注意其在表现人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物方面的作用。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②要注意物象出现的位置,尤其是反复出现的位置,要紧密结合其上下文分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析。</a:t>
            </a:r>
            <a:endParaRPr lang="zh-CN" altLang="en-US" dirty="0">
              <a:latin typeface="+mn-lt"/>
              <a:ea typeface="+mn-ea"/>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2499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答题模板</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次要人物:陪衬主要人物+揭示主题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物象:陪衬主要人物+贯串全文+渲染氛围、奠定基调+揭示主题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作用</a:t>
            </a:r>
            <a:r>
              <a:rPr lang="zh-CN" altLang="en-US" sz="6543" kern="0" spc="95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或某一突出作用</a:t>
            </a:r>
            <a:endParaRPr lang="zh-CN" altLang="en-US" dirty="0">
              <a:latin typeface="+mn-lt"/>
              <a:ea typeface="+mn-ea"/>
            </a:endParaRPr>
          </a:p>
          <a:p>
            <a:pPr eaLnBrk="0" fontAlgn="auto" latinLnBrk="1" hangingPunct="0">
              <a:lnSpc>
                <a:spcPct val="150000"/>
              </a:lnSpc>
              <a:spcBef>
                <a:spcPts val="1513"/>
              </a:spcBef>
              <a:spcAft>
                <a:spcPts val="0"/>
              </a:spcAft>
              <a:defRPr/>
            </a:pPr>
            <a:r>
              <a:rPr lang="zh-CN" altLang="en-US" sz="2012" kern="0" dirty="0">
                <a:solidFill>
                  <a:srgbClr val="000000"/>
                </a:solidFill>
                <a:latin typeface="Times New Roman" pitchFamily="65" charset="-122"/>
                <a:ea typeface="宋体" pitchFamily="65" charset="-122"/>
              </a:rPr>
              <a:t>或兼具多种作用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(2015湖北孝感月考)阅读下面的文字,完成问题。(6分)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广场上美好的歌声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[俄]彼特洛·洛斯基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行动之前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杰夫卡夫斯基就有一种强烈的预感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这绝不是一次例行演习那么</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简单。果然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短短三个小时之后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装甲车队便开入捷克布拉格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而天空的广</a:t>
            </a:r>
            <a:endParaRPr lang="zh-CN" altLang="en-US" dirty="0">
              <a:latin typeface="+mn-lt"/>
              <a:ea typeface="+mn-ea"/>
            </a:endParaRPr>
          </a:p>
        </p:txBody>
      </p:sp>
      <p:pic>
        <p:nvPicPr>
          <p:cNvPr id="1028" name="图片 3" descr="textimage55.jpeg"/>
          <p:cNvPicPr>
            <a:picLocks noChangeAspect="1"/>
          </p:cNvPicPr>
          <p:nvPr/>
        </p:nvPicPr>
        <p:blipFill>
          <a:blip r:embed="rId4"/>
          <a:srcRect/>
          <a:stretch>
            <a:fillRect/>
          </a:stretch>
        </p:blipFill>
        <p:spPr bwMode="auto">
          <a:xfrm>
            <a:off x="542925" y="4287838"/>
            <a:ext cx="123825" cy="200025"/>
          </a:xfrm>
          <a:prstGeom prst="rect">
            <a:avLst/>
          </a:prstGeom>
          <a:noFill/>
          <a:ln w="9525">
            <a:noFill/>
            <a:miter lim="800000"/>
            <a:headEnd/>
            <a:tailEnd/>
          </a:ln>
        </p:spPr>
      </p:pic>
      <p:graphicFrame>
        <p:nvGraphicFramePr>
          <p:cNvPr id="1026" name="Object 2"/>
          <p:cNvGraphicFramePr>
            <a:graphicFrameLocks noChangeAspect="1"/>
          </p:cNvGraphicFramePr>
          <p:nvPr/>
        </p:nvGraphicFramePr>
        <p:xfrm>
          <a:off x="1054100" y="2162175"/>
          <a:ext cx="912813" cy="1633538"/>
        </p:xfrm>
        <a:graphic>
          <a:graphicData uri="http://schemas.openxmlformats.org/presentationml/2006/ole">
            <p:oleObj spid="_x0000_s1026" name="Equation" r:id="rId5" imgW="960000" imgH="1718400" progId="">
              <p:embed/>
            </p:oleObj>
          </a:graphicData>
        </a:graphic>
      </p:graphicFrame>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播也同时传来讯息,这次行动绝不是针对捷克斯洛伐克人民,而是逮捕杜布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切克分子。[见背景资料]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守护在布拉格边缘的一条要道,杰夫卡夫斯基和战友一样,他心里非常焦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虑,这次取名为“尤里复仇”的行动到底要持续多久?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街对面不远处是一个教堂,悠扬的钢琴声隐隐约约地从里面传出来,杰夫卡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夫斯基情不自禁地侧耳细听,曲子有点像《伏尔加母亲》,那是他最喜爱的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一首曲子,如果不是德军突然入侵,杰夫卡夫斯基想,自己现在一定是一名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钢琴师,至少不会手里拿着枪。</a:t>
            </a:r>
            <a:endParaRPr lang="zh-CN" altLang="en-US" dirty="0">
              <a:latin typeface="+mn-lt"/>
              <a:ea typeface="+mn-e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杰夫卡夫斯基无奈地笑笑,抬起头看看天空,只见晴空万里,太阳直直地照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着脚下的城市,连影子都不见一点,这是个好兆头,久经战场的他可以肯定,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战争已经结束,或者根本就没有发生,因为天空连一架飞机都没有,这就说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明伟大的莫斯科再次取得了绝对性的胜利。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这样想着,杰夫卡夫斯基便觉全身轻松起来,反复观察了一下周边,没什么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异动,便向远处的战友打了声招呼,自己一个人慢慢朝教堂走去。琴声已经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停止,但教堂却并没有静下来,透过门缝,杰夫卡夫斯基看见一群孩子正整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齐地唱着歌,什么曲子他听不出来,只觉得歌声在教堂里显得特别响亮。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杰夫卡夫斯基喜欢这种感觉,便不由自主地走进去,他想问问这首歌的名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字,甚至还想跟他们一起学习歌唱。然而,当他出现在那群孩子面前,歌声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却突然停止,他们一个个惊恐万分,稍小一点的女孩甚至在往后躲。</a:t>
            </a:r>
            <a:endParaRPr lang="zh-CN" altLang="en-US">
              <a:latin typeface="+mn-lt"/>
              <a:ea typeface="+mn-ea"/>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杰夫卡夫斯基抱歉地笑笑,刚想说自己的来意,一个男孩却突然朝自己奔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来,这是一个勇敢的男孩,杰夫卡夫斯基在心里默默赞许。可男孩大概跑得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太急,竟然在阶梯处绊倒。遇到这种情况,杰夫卡夫斯基当然是毫不犹豫地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向前搀扶。意外就发生在搀扶的那一刻,男孩拼命甩开他的手,大声哭诉: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“坏人,你还我爸妈来,你们都是坏人!”与此同时,男孩竟然掏出一支手枪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对准杰夫卡夫斯基的胸口,“啪”的一声,枪声在教堂里格外清脆。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杰夫卡夫斯基显得特别沉重,他真的不希望发生这种事,但当他发现男孩拿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出手枪那一刻,还是习惯性地先下了手。教官曾无数次地训练他应对类似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的情况,所以,枪杀男孩的事情完全可以算得上一次对敌作战,杰夫卡夫斯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基甚至还可以把战绩上报。但是,在枪声之后,他却只觉天旋地转,怎么也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站不起来,他看见男孩的脸,竟然带着微笑,一种解脱的微笑。</a:t>
            </a:r>
            <a:endParaRPr lang="zh-CN" altLang="en-US">
              <a:latin typeface="+mn-lt"/>
              <a:ea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当战友冲进教堂,一支支枪口对准教堂里的孩子时,杰夫卡夫斯基终于挣扎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着站起来,他告诉战友,这里没有杜布切克分子,男孩完全是自己一时冲动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而错杀,回去后,他会主动接受军法处置。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教堂里所有的人都默不作声,无论是小孩或者大人,他们脸上都有种奇怪的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表情。因为就在刚才,他们亲眼看见杰夫卡夫斯基把男孩的手里的枪塞在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自己怀里,一个军人竟然保护敌人的伙伴,这简直就是奇迹。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当杰夫卡夫斯基与战友跨出教堂的大门,外面阳光依旧明媚,整个布拉格宁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静得像莫斯科的早晨,而就在杰夫卡夫斯基回头那一刻,透过教堂的大门,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他看见那群孩子紧紧地靠在一起,悠扬的歌声再次响起,越唱越响,歌声从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门口飘出来,弥漫在布拉格的天空。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(有删改)</a:t>
            </a:r>
            <a:endParaRPr lang="zh-CN" altLang="en-US">
              <a:latin typeface="+mn-lt"/>
              <a:ea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4276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背景资料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1968年,捷克中央第一书记杜布切克发起布拉格之春改革,希望借此摆脱苏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联。8月20日,苏军以军事演习的名义突袭机场并占领布拉格,逮捕了杜布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切克,控制了捷克全境。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小说中多处描写歌声,有什么作用?请简要分析。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①照应题目,以美好的“歌声”,表达对美好生活的向往;②渲染宁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静而压抑的氛围;③表现人物内心世界的复杂情绪,以情感人,引发人们对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战争的思考;④推动故事情节的发展。(答出三点即可)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要联系答题模板中的要点进行分析。小说的情节和“歌声”有</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小说中的环境也和“歌声”有关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主人公的爱好同样和“歌声”有关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而且文中说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如果不是德军突然入侵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杰夫卡夫斯基想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自己现在一定是一名钢琴师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至少不会手里拿着枪”。另外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标题中有“歌声”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这显然是照应。</a:t>
            </a:r>
            <a:endParaRPr lang="zh-CN" altLang="en-US" dirty="0">
              <a:latin typeface="+mn-lt"/>
              <a:ea typeface="+mn-ea"/>
            </a:endParaRPr>
          </a:p>
        </p:txBody>
      </p:sp>
      <p:pic>
        <p:nvPicPr>
          <p:cNvPr id="245762" name="图片 3" descr="textimage56.jpeg"/>
          <p:cNvPicPr>
            <a:picLocks noChangeAspect="1"/>
          </p:cNvPicPr>
          <p:nvPr/>
        </p:nvPicPr>
        <p:blipFill>
          <a:blip r:embed="rId3"/>
          <a:srcRect/>
          <a:stretch>
            <a:fillRect/>
          </a:stretch>
        </p:blipFill>
        <p:spPr bwMode="auto">
          <a:xfrm>
            <a:off x="542925" y="3311525"/>
            <a:ext cx="180975" cy="190500"/>
          </a:xfrm>
          <a:prstGeom prst="rect">
            <a:avLst/>
          </a:prstGeom>
          <a:noFill/>
          <a:ln w="9525">
            <a:noFill/>
            <a:miter lim="800000"/>
            <a:headEnd/>
            <a:tailEnd/>
          </a:ln>
        </p:spPr>
      </p:pic>
      <p:pic>
        <p:nvPicPr>
          <p:cNvPr id="245763" name="图片 4" descr="textimage57.jpeg"/>
          <p:cNvPicPr>
            <a:picLocks noChangeAspect="1"/>
          </p:cNvPicPr>
          <p:nvPr/>
        </p:nvPicPr>
        <p:blipFill>
          <a:blip r:embed="rId3"/>
          <a:srcRect/>
          <a:stretch>
            <a:fillRect/>
          </a:stretch>
        </p:blipFill>
        <p:spPr bwMode="auto">
          <a:xfrm>
            <a:off x="542925" y="4706938"/>
            <a:ext cx="180975" cy="190500"/>
          </a:xfrm>
          <a:prstGeom prst="rect">
            <a:avLst/>
          </a:prstGeom>
          <a:noFill/>
          <a:ln w="9525">
            <a:noFill/>
            <a:miter lim="800000"/>
            <a:headEnd/>
            <a:tailEnd/>
          </a:ln>
        </p:spPr>
      </p:pic>
      <p:sp>
        <p:nvSpPr>
          <p:cNvPr id="5" name="矩形 4"/>
          <p:cNvSpPr/>
          <p:nvPr/>
        </p:nvSpPr>
        <p:spPr>
          <a:xfrm>
            <a:off x="0" y="3205163"/>
            <a:ext cx="9144000" cy="3287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3341688"/>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把握小说情节</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梳理、概括情节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1.情节构成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情节是小说所描写的生活事件发展演变的全过程,一般由开端、发展、高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潮、结局四个部分组成。有的小说前面还有序幕,后面还有尾声。前者多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为对故事背景的交代,用环境描写来渲染气氛;后者多为对故事或人物的后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续交代。</a:t>
            </a:r>
            <a:endParaRPr lang="zh-CN" altLang="en-US" dirty="0">
              <a:latin typeface="+mn-lt"/>
              <a:ea typeface="+mn-e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7" name="Picture 1"/>
          <p:cNvPicPr>
            <a:picLocks noChangeAspect="1" noChangeArrowheads="1"/>
          </p:cNvPicPr>
          <p:nvPr/>
        </p:nvPicPr>
        <p:blipFill>
          <a:blip r:embed="rId3"/>
          <a:srcRect/>
          <a:stretch>
            <a:fillRect/>
          </a:stretch>
        </p:blipFill>
        <p:spPr bwMode="auto">
          <a:xfrm>
            <a:off x="276225" y="847725"/>
            <a:ext cx="8224838" cy="5392738"/>
          </a:xfrm>
          <a:prstGeom prst="rect">
            <a:avLst/>
          </a:prstGeom>
          <a:noFill/>
          <a:ln w="9525">
            <a:noFill/>
            <a:miter lim="800000"/>
            <a:headEnd/>
            <a:tailEnd/>
          </a:ln>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4313" y="1909763"/>
            <a:ext cx="8501062" cy="1939925"/>
          </a:xfrm>
          <a:prstGeom prst="rect">
            <a:avLst/>
          </a:prstGeom>
        </p:spPr>
        <p:txBody>
          <a:bodyPr>
            <a:spAutoFit/>
          </a:bodyPr>
          <a:lstStyle/>
          <a:p>
            <a:pPr eaLnBrk="0" fontAlgn="auto" latinLnBrk="1" hangingPunct="0">
              <a:lnSpc>
                <a:spcPct val="150000"/>
              </a:lnSpc>
              <a:spcBef>
                <a:spcPts val="615"/>
              </a:spcBef>
              <a:spcAft>
                <a:spcPts val="0"/>
              </a:spcAft>
              <a:defRPr/>
            </a:pPr>
            <a:r>
              <a:rPr lang="en-US" altLang="zh-CN" sz="2000" kern="0" dirty="0">
                <a:solidFill>
                  <a:srgbClr val="000000"/>
                </a:solidFill>
                <a:latin typeface="Times New Roman" pitchFamily="65" charset="-122"/>
                <a:ea typeface="宋体" pitchFamily="65" charset="-122"/>
              </a:rPr>
              <a:t>2.</a:t>
            </a:r>
            <a:r>
              <a:rPr lang="zh-CN" altLang="en-US" sz="2000" kern="0" dirty="0">
                <a:solidFill>
                  <a:srgbClr val="000000"/>
                </a:solidFill>
                <a:latin typeface="Times New Roman" pitchFamily="65" charset="-122"/>
                <a:ea typeface="宋体" pitchFamily="65" charset="-122"/>
              </a:rPr>
              <a:t>小说情节的记叙顺序</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在作品中</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情节的安排取决于作者的艺术构思</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并不一定按照现实生活中事</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件发生、发展的顺序来写</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有时可省略某一部分</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有时可颠倒或交错。因</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此</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概括情节时必须要清楚小说情节的记叙顺序。</a:t>
            </a:r>
            <a:endParaRPr lang="zh-CN" altLang="en-US" sz="2000" dirty="0">
              <a:latin typeface="+mn-lt"/>
              <a:ea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①第一次是“眼泪在眼眶里打转转”,强忍泪水的背后,是受到丈夫指责后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的委屈与隐忍;②第二次是“眼里含着泪”,含着泪水的背后,是对丈夫不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明人情事理、斤斤计较的气愤与不满;③最后一次是“满眼的泪水”,满眼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泪水的背后,是对麻婶去世的惋惜,对麻婶女儿知恩图报的感激,以及对丈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夫终于不再唠叨埋怨的释然。(每答出一点给2分)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说明效果:三次描写,层层递进,丰富了马兰花的人物形象,凸显了小说“人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间自有真情在”的主题。(2分)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首先在小说中找出马兰花三次流泪的位置,然后联系上下文,弄清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马兰花流泪的背景,进而归纳出流泪的原因。这样写的效果可从丰富人物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形象、凸显小说主题方面考虑作答。</a:t>
            </a:r>
            <a:endParaRPr lang="zh-CN" altLang="en-US" dirty="0">
              <a:latin typeface="+mn-lt"/>
              <a:ea typeface="+mn-ea"/>
            </a:endParaRPr>
          </a:p>
        </p:txBody>
      </p:sp>
      <p:pic>
        <p:nvPicPr>
          <p:cNvPr id="31746" name="图片 3" descr="textimage8.jpeg"/>
          <p:cNvPicPr>
            <a:picLocks noChangeAspect="1"/>
          </p:cNvPicPr>
          <p:nvPr/>
        </p:nvPicPr>
        <p:blipFill>
          <a:blip r:embed="rId3"/>
          <a:srcRect/>
          <a:stretch>
            <a:fillRect/>
          </a:stretch>
        </p:blipFill>
        <p:spPr bwMode="auto">
          <a:xfrm>
            <a:off x="542925" y="4527550"/>
            <a:ext cx="180975" cy="190500"/>
          </a:xfrm>
          <a:prstGeom prst="rect">
            <a:avLst/>
          </a:prstGeom>
          <a:noFill/>
          <a:ln w="9525">
            <a:noFill/>
            <a:miter lim="800000"/>
            <a:headEnd/>
            <a:tailEnd/>
          </a:ln>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79463" y="4930775"/>
          <a:ext cx="7640637" cy="1500188"/>
        </p:xfrm>
        <a:graphic>
          <a:graphicData uri="http://schemas.openxmlformats.org/drawingml/2006/table">
            <a:tbl>
              <a:tblPr/>
              <a:tblGrid>
                <a:gridCol w="2547068"/>
                <a:gridCol w="2547068"/>
                <a:gridCol w="2547068"/>
              </a:tblGrid>
              <a:tr h="1500519">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平叙</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就是平行叙述,即叙述同一时间内不</a:t>
                      </a:r>
                      <a:r>
                        <a:rPr sz="1800" dirty="0"/>
                        <a:t/>
                      </a:r>
                      <a:br>
                        <a:rPr sz="1800" dirty="0"/>
                      </a:br>
                      <a:r>
                        <a:rPr lang="zh-CN" altLang="en-US" sz="1200" kern="0" dirty="0" smtClean="0">
                          <a:solidFill>
                            <a:srgbClr val="000000"/>
                          </a:solidFill>
                          <a:latin typeface="Times New Roman" pitchFamily="65" charset="-122"/>
                          <a:ea typeface="宋体" pitchFamily="65" charset="-122"/>
                        </a:rPr>
                        <a:t>同地点所发生的两件或两件以上的</a:t>
                      </a:r>
                      <a:r>
                        <a:rPr sz="1800" dirty="0"/>
                        <a:t/>
                      </a:r>
                      <a:br>
                        <a:rPr sz="1800" dirty="0"/>
                      </a:br>
                      <a:r>
                        <a:rPr lang="zh-CN" altLang="en-US" sz="1200" kern="0" dirty="0" smtClean="0">
                          <a:solidFill>
                            <a:srgbClr val="000000"/>
                          </a:solidFill>
                          <a:latin typeface="Times New Roman" pitchFamily="65" charset="-122"/>
                          <a:ea typeface="宋体" pitchFamily="65" charset="-122"/>
                        </a:rPr>
                        <a:t>事。通常是先叙一件,再叙一件,谓之</a:t>
                      </a:r>
                      <a:r>
                        <a:rPr sz="1800" dirty="0"/>
                        <a:t/>
                      </a:r>
                      <a:br>
                        <a:rPr sz="1800" dirty="0"/>
                      </a:br>
                      <a:r>
                        <a:rPr lang="zh-CN" altLang="en-US" sz="1200" kern="0" dirty="0" smtClean="0">
                          <a:solidFill>
                            <a:srgbClr val="000000"/>
                          </a:solidFill>
                          <a:latin typeface="Times New Roman" pitchFamily="65" charset="-122"/>
                          <a:ea typeface="宋体" pitchFamily="65" charset="-122"/>
                        </a:rPr>
                        <a:t>“花开数朵,各表一枝”,故又叫分</a:t>
                      </a:r>
                      <a:r>
                        <a:rPr sz="1800" dirty="0"/>
                        <a:t/>
                      </a:r>
                      <a:br>
                        <a:rPr sz="1800" dirty="0"/>
                      </a:br>
                      <a:r>
                        <a:rPr lang="zh-CN" altLang="en-US" sz="1200" kern="0" dirty="0" smtClean="0">
                          <a:solidFill>
                            <a:srgbClr val="000000"/>
                          </a:solidFill>
                          <a:latin typeface="Times New Roman" pitchFamily="65" charset="-122"/>
                          <a:ea typeface="宋体" pitchFamily="65" charset="-122"/>
                        </a:rPr>
                        <a:t>叙。</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使头绪清楚,照应得体,便于了解事情</a:t>
                      </a:r>
                      <a:r>
                        <a:rPr sz="1800" dirty="0"/>
                        <a:t/>
                      </a:r>
                      <a:br>
                        <a:rPr sz="1800" dirty="0"/>
                      </a:br>
                      <a:r>
                        <a:rPr lang="zh-CN" altLang="en-US" sz="1200" kern="0" dirty="0" smtClean="0">
                          <a:solidFill>
                            <a:srgbClr val="000000"/>
                          </a:solidFill>
                          <a:latin typeface="Times New Roman" pitchFamily="65" charset="-122"/>
                          <a:ea typeface="宋体" pitchFamily="65" charset="-122"/>
                        </a:rPr>
                        <a:t>的来龙去脉。</a:t>
                      </a:r>
                    </a:p>
                  </a:txBody>
                  <a:tcPr marL="45137" marR="45137" marT="45137" marB="45137"/>
                </a:tc>
              </a:tr>
            </a:tbl>
          </a:graphicData>
        </a:graphic>
      </p:graphicFrame>
      <p:graphicFrame>
        <p:nvGraphicFramePr>
          <p:cNvPr id="3" name="表格 2"/>
          <p:cNvGraphicFramePr>
            <a:graphicFrameLocks noGrp="1"/>
          </p:cNvGraphicFramePr>
          <p:nvPr/>
        </p:nvGraphicFramePr>
        <p:xfrm>
          <a:off x="769938" y="704850"/>
          <a:ext cx="7640637" cy="4243388"/>
        </p:xfrm>
        <a:graphic>
          <a:graphicData uri="http://schemas.openxmlformats.org/drawingml/2006/table">
            <a:tbl>
              <a:tblPr/>
              <a:tblGrid>
                <a:gridCol w="2547068"/>
                <a:gridCol w="2547068"/>
                <a:gridCol w="2547068"/>
              </a:tblGrid>
              <a:tr h="413834">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类别</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定　义</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作　用</a:t>
                      </a:r>
                    </a:p>
                  </a:txBody>
                  <a:tcPr marL="45137" marR="45137" marT="45137" marB="45137"/>
                </a:tc>
              </a:tr>
              <a:tr h="413834">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顺序</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按时间空间顺序来写。</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情节发展脉络分明,层次清晰。</a:t>
                      </a:r>
                    </a:p>
                  </a:txBody>
                  <a:tcPr marL="45137" marR="45137" marT="45137" marB="45137"/>
                </a:tc>
              </a:tr>
              <a:tr h="957177">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倒叙</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不按时间先后顺序,而是把某些发生</a:t>
                      </a:r>
                      <a:r>
                        <a:rPr sz="1800"/>
                        <a:t/>
                      </a:r>
                      <a:br>
                        <a:rPr sz="1800"/>
                      </a:br>
                      <a:r>
                        <a:rPr lang="zh-CN" altLang="en-US" sz="1200" kern="0" dirty="0" smtClean="0">
                          <a:solidFill>
                            <a:srgbClr val="000000"/>
                          </a:solidFill>
                          <a:latin typeface="Times New Roman" pitchFamily="65" charset="-122"/>
                          <a:ea typeface="宋体" pitchFamily="65" charset="-122"/>
                        </a:rPr>
                        <a:t>在后的情节或结局先行提出,再按顺</a:t>
                      </a:r>
                      <a:r>
                        <a:rPr sz="1800"/>
                        <a:t/>
                      </a:r>
                      <a:br>
                        <a:rPr sz="1800"/>
                      </a:br>
                      <a:r>
                        <a:rPr lang="zh-CN" altLang="en-US" sz="1200" kern="0" dirty="0" smtClean="0">
                          <a:solidFill>
                            <a:srgbClr val="000000"/>
                          </a:solidFill>
                          <a:latin typeface="Times New Roman" pitchFamily="65" charset="-122"/>
                          <a:ea typeface="宋体" pitchFamily="65" charset="-122"/>
                        </a:rPr>
                        <a:t>叙叙述下去。</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造成悬念,引人入胜。</a:t>
                      </a:r>
                    </a:p>
                  </a:txBody>
                  <a:tcPr marL="45137" marR="45137" marT="45137" marB="45137"/>
                </a:tc>
              </a:tr>
              <a:tr h="1228848">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插叙</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在叙述主要事件的过程中,插入另一</a:t>
                      </a:r>
                      <a:r>
                        <a:rPr sz="1800"/>
                        <a:t/>
                      </a:r>
                      <a:br>
                        <a:rPr sz="1800"/>
                      </a:br>
                      <a:r>
                        <a:rPr lang="zh-CN" altLang="en-US" sz="1200" kern="0" dirty="0" smtClean="0">
                          <a:solidFill>
                            <a:srgbClr val="000000"/>
                          </a:solidFill>
                          <a:latin typeface="Times New Roman" pitchFamily="65" charset="-122"/>
                          <a:ea typeface="宋体" pitchFamily="65" charset="-122"/>
                        </a:rPr>
                        <a:t>与之有关的事件,再接上原来的事件</a:t>
                      </a:r>
                      <a:r>
                        <a:rPr sz="1800"/>
                        <a:t/>
                      </a:r>
                      <a:br>
                        <a:rPr sz="1800"/>
                      </a:br>
                      <a:r>
                        <a:rPr lang="zh-CN" altLang="en-US" sz="1200" kern="0" dirty="0" smtClean="0">
                          <a:solidFill>
                            <a:srgbClr val="000000"/>
                          </a:solidFill>
                          <a:latin typeface="Times New Roman" pitchFamily="65" charset="-122"/>
                          <a:ea typeface="宋体" pitchFamily="65" charset="-122"/>
                        </a:rPr>
                        <a:t>写。</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①补充交代故事原因、背景;②丰富</a:t>
                      </a:r>
                      <a:r>
                        <a:rPr sz="1800"/>
                        <a:t/>
                      </a:r>
                      <a:br>
                        <a:rPr sz="1800"/>
                      </a:br>
                      <a:r>
                        <a:rPr lang="zh-CN" altLang="en-US" sz="1200" kern="0" dirty="0" smtClean="0">
                          <a:solidFill>
                            <a:srgbClr val="000000"/>
                          </a:solidFill>
                          <a:latin typeface="Times New Roman" pitchFamily="65" charset="-122"/>
                          <a:ea typeface="宋体" pitchFamily="65" charset="-122"/>
                        </a:rPr>
                        <a:t>人物性格,突出人物形象;③突出主题;</a:t>
                      </a:r>
                      <a:r>
                        <a:rPr sz="1800"/>
                        <a:t/>
                      </a:r>
                      <a:br>
                        <a:rPr sz="1800"/>
                      </a:br>
                      <a:r>
                        <a:rPr lang="zh-CN" altLang="en-US" sz="1200" kern="0" dirty="0" smtClean="0">
                          <a:solidFill>
                            <a:srgbClr val="000000"/>
                          </a:solidFill>
                          <a:latin typeface="Times New Roman" pitchFamily="65" charset="-122"/>
                          <a:ea typeface="宋体" pitchFamily="65" charset="-122"/>
                        </a:rPr>
                        <a:t>④为下文做铺垫;⑤形式上使文章结</a:t>
                      </a:r>
                      <a:r>
                        <a:rPr sz="1800"/>
                        <a:t/>
                      </a:r>
                      <a:br>
                        <a:rPr sz="1800"/>
                      </a:br>
                      <a:r>
                        <a:rPr lang="zh-CN" altLang="en-US" sz="1200" kern="0" dirty="0" smtClean="0">
                          <a:solidFill>
                            <a:srgbClr val="000000"/>
                          </a:solidFill>
                          <a:latin typeface="Times New Roman" pitchFamily="65" charset="-122"/>
                          <a:ea typeface="宋体" pitchFamily="65" charset="-122"/>
                        </a:rPr>
                        <a:t>构紧凑,曲折有致、富于变化。</a:t>
                      </a:r>
                    </a:p>
                  </a:txBody>
                  <a:tcPr marL="45137" marR="45137" marT="45137" marB="45137"/>
                </a:tc>
              </a:tr>
              <a:tr h="1228848">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补叙</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也叫追叙,是行文中用三两句话或一</a:t>
                      </a:r>
                      <a:r>
                        <a:rPr sz="1800" dirty="0"/>
                        <a:t/>
                      </a:r>
                      <a:br>
                        <a:rPr sz="1800" dirty="0"/>
                      </a:br>
                      <a:r>
                        <a:rPr lang="zh-CN" altLang="en-US" sz="1200" kern="0" dirty="0" smtClean="0">
                          <a:solidFill>
                            <a:srgbClr val="000000"/>
                          </a:solidFill>
                          <a:latin typeface="Times New Roman" pitchFamily="65" charset="-122"/>
                          <a:ea typeface="宋体" pitchFamily="65" charset="-122"/>
                        </a:rPr>
                        <a:t>小段话对上文说的人或事做一些简单</a:t>
                      </a:r>
                      <a:r>
                        <a:rPr sz="1800" dirty="0"/>
                        <a:t/>
                      </a:r>
                      <a:br>
                        <a:rPr sz="1800" dirty="0"/>
                      </a:br>
                      <a:r>
                        <a:rPr lang="zh-CN" altLang="en-US" sz="1200" kern="0" dirty="0" smtClean="0">
                          <a:solidFill>
                            <a:srgbClr val="000000"/>
                          </a:solidFill>
                          <a:latin typeface="Times New Roman" pitchFamily="65" charset="-122"/>
                          <a:ea typeface="宋体" pitchFamily="65" charset="-122"/>
                        </a:rPr>
                        <a:t>的补充交代,使事件的整个过程更加</a:t>
                      </a:r>
                      <a:r>
                        <a:rPr sz="1800" dirty="0"/>
                        <a:t/>
                      </a:r>
                      <a:br>
                        <a:rPr sz="1800" dirty="0"/>
                      </a:br>
                      <a:r>
                        <a:rPr lang="zh-CN" altLang="en-US" sz="1200" kern="0" dirty="0" smtClean="0">
                          <a:solidFill>
                            <a:srgbClr val="000000"/>
                          </a:solidFill>
                          <a:latin typeface="Times New Roman" pitchFamily="65" charset="-122"/>
                          <a:ea typeface="宋体" pitchFamily="65" charset="-122"/>
                        </a:rPr>
                        <a:t>清晰完整。</a:t>
                      </a:r>
                    </a:p>
                  </a:txBody>
                  <a:tcPr marL="45137" marR="45137" marT="45137" marB="45137"/>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是对上文内容的补充交代,有助于更</a:t>
                      </a:r>
                      <a:r>
                        <a:rPr sz="1800" dirty="0"/>
                        <a:t/>
                      </a:r>
                      <a:br>
                        <a:rPr sz="1800" dirty="0"/>
                      </a:br>
                      <a:r>
                        <a:rPr lang="zh-CN" altLang="en-US" sz="1200" kern="0" dirty="0" smtClean="0">
                          <a:solidFill>
                            <a:srgbClr val="000000"/>
                          </a:solidFill>
                          <a:latin typeface="Times New Roman" pitchFamily="65" charset="-122"/>
                          <a:ea typeface="宋体" pitchFamily="65" charset="-122"/>
                        </a:rPr>
                        <a:t>好地表达主题,使文章结构完整,行文</a:t>
                      </a:r>
                      <a:r>
                        <a:rPr sz="1800" dirty="0"/>
                        <a:t/>
                      </a:r>
                      <a:br>
                        <a:rPr sz="1800" dirty="0"/>
                      </a:br>
                      <a:r>
                        <a:rPr lang="zh-CN" altLang="en-US" sz="1200" kern="0" dirty="0" smtClean="0">
                          <a:solidFill>
                            <a:srgbClr val="000000"/>
                          </a:solidFill>
                          <a:latin typeface="Times New Roman" pitchFamily="65" charset="-122"/>
                          <a:ea typeface="宋体" pitchFamily="65" charset="-122"/>
                        </a:rPr>
                        <a:t>跌宕起伏。若无补叙,则影响故事的</a:t>
                      </a:r>
                      <a:r>
                        <a:rPr sz="1800" dirty="0"/>
                        <a:t/>
                      </a:r>
                      <a:br>
                        <a:rPr sz="1800" dirty="0"/>
                      </a:br>
                      <a:r>
                        <a:rPr lang="zh-CN" altLang="en-US" sz="1200" kern="0" dirty="0" smtClean="0">
                          <a:solidFill>
                            <a:srgbClr val="000000"/>
                          </a:solidFill>
                          <a:latin typeface="Times New Roman" pitchFamily="65" charset="-122"/>
                          <a:ea typeface="宋体" pitchFamily="65" charset="-122"/>
                        </a:rPr>
                        <a:t>完整性。</a:t>
                      </a:r>
                    </a:p>
                  </a:txBody>
                  <a:tcPr marL="45137" marR="45137" marT="45137" marB="45137"/>
                </a:tc>
              </a:tr>
            </a:tbl>
          </a:graphicData>
        </a:graphic>
      </p:graphicFrame>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明确了记叙的顺序后,依照一定的线索,抓住主要事件进行总结,按照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故事发展的开端、发展、高潮、结局四个方面来概括即可。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(2013重庆,16)阅读下文,完成问题。(4分)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枪口下的人格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徐树建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这是1944年的8月,德国人占领下的巴黎。在一家咖啡馆里,一名叫霍夫曼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的德国少校脑后忽然被顶上一件冰凉的东西,随即有人大声命令道:“霍夫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曼少校,举起你的手来。”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霍夫曼大吃一惊,只得举起双手,一任挎在腰间的手枪被抽走,等转头一看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顿时又气又羞,原来,刚才顶着自己的并不是枪,仅仅是一柄铲子,而俘虏他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的人竟是贝尔蒂——他的房东。</a:t>
            </a:r>
            <a:endParaRPr lang="zh-CN" altLang="en-US">
              <a:latin typeface="+mn-lt"/>
              <a:ea typeface="+mn-ea"/>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德国军队占领巴黎后,霍夫曼就住在贝尔蒂家。他对贝尔蒂一家还算客气,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不过,那更是一种骨子里的轻蔑。此刻,望着霍夫曼疑惑不解的样子,贝尔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蒂自豪地说:“我们起义了,全城都解放了,现在,我要把你押送到战俘营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于是霍夫曼不得不在前面走。这时贝尔蒂的邻居迈尔迎面过来,冲上前对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着霍夫曼就是一口黏痰。霍夫曼不动声色地擦掉脸上的黏痰,然后傲慢地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说:“先生,你太没有风度了。作为一名有尊严的帝国军人,我鄙视你。”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迈尔听了暴跳如雷,挥舞着拳头要上前揍他,更有几个围观的人大叫起来: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“扒了他的衣裳,用石块砸死这个德国佬。”</a:t>
            </a:r>
            <a:endParaRPr lang="zh-CN" altLang="en-US">
              <a:latin typeface="+mn-lt"/>
              <a:ea typeface="+mn-ea"/>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贝尔蒂死命拉住迈尔,又对众人说:“他是一个俘虏,理应得到应有的尊重,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还是让法律来审判他吧。”霍夫曼听了,对贝尔蒂微微弯腰,说:“谢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贝尔蒂呵斥道:“收起你那一套吧。你一个双手沾满无辜者鲜血的刽子手,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有何风度、尊严可言?”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霍夫曼被关进了战俘营。谁知刚过去几个小时,这座城市又被德军重新占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领,然后,大伙像猪羊一样全被赶到广场上。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霍夫曼和其他俘虏自然得到了解救,他们趾高气扬地走到大伙面前,挨个指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认几个小时前俘虏他们的人。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只要他们一指认出谁,那人就会被粗暴地强拉出来当众杀死。</a:t>
            </a:r>
            <a:endParaRPr lang="zh-CN" altLang="en-US">
              <a:latin typeface="+mn-lt"/>
              <a:ea typeface="+mn-e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一会儿轮到霍夫曼指认了,他一双狼似的眼睛从一张张惊慌失措的脸上扫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过。没有人能忍受他的目光,大家不得不低下头,只有一双眼睛避也不避,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那人正是贝尔蒂。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只见霍夫曼盯着贝尔蒂,轻声说:“你维护了我的尊严,现在,该是我回报的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时候了。”说着,径直走过贝尔蒂的面前。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贝尔蒂得救了。虽然他不怕死,但活着毕竟是一件令人高兴的事,他从心底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里暗暗感谢霍夫曼。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就在这时,听到霍夫曼锐声叫了起来:“俘虏我的人就是他,给我毙了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他。”随着一声惊怒的叫声,早有两个如狼似虎的德国军人冲过去,揪出迈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尔。</a:t>
            </a:r>
            <a:endParaRPr lang="zh-CN" altLang="en-US">
              <a:latin typeface="+mn-lt"/>
              <a:ea typeface="+mn-ea"/>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德国人的手指不由分说地搭上了扳机,迈尔早就吓瘫了,面无人色,连裤子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都湿了一大片。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就在这千钧一发之际,有人大叫起来:“霍夫曼,你认错人了,俘虏你的人不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是他,而是我。”所有人全惊呆了,霍夫曼更是大吃一惊,大叫的人是贝尔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霍夫曼一下子语无伦次起来:“贝尔蒂先生,你这是怎么了?你头昏了吗?”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贝尔蒂从队列中笔直地走出来,一脸平静地说:“霍夫曼先生,你怎么可以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泄私愤呢?你所谓的风度呢?”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霍夫曼大脑里一片糨糊,摇着头呻吟着说:“贝尔蒂先生,你这是开玩笑吧?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明明是这个可恶的人俘虏我的嘛</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贝尔蒂口齿分外清晰、分外响亮地说:“霍夫曼先生,请以你一向引以为豪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的尊严起誓,俘虏你的人到底是谁?”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霍夫曼一下子脸如死灰,无力地问道:“为什么?你这是为什么?”贝尔蒂微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笑着说:“在我们心目中,尊严和风度的重量绝不比你们轻,甚至比生命还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枪响了,贝尔蒂倒了下去。</a:t>
            </a:r>
            <a:r>
              <a:rPr lang="zh-CN" altLang="en-US" sz="2012" u="sng" kern="0" dirty="0">
                <a:solidFill>
                  <a:srgbClr val="000000"/>
                </a:solidFill>
                <a:latin typeface="Times New Roman" pitchFamily="65" charset="-122"/>
                <a:ea typeface="宋体" pitchFamily="65" charset="-122"/>
              </a:rPr>
              <a:t>对着这个伟大的灵魂,霍夫曼缓缓地把腰弯了下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(有删改)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请围绕主人公贝尔蒂梳理文章的基本情节。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(贝尔蒂)俘敌—护俘—被俘—脱险—赴死。</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可以按照小说故事情节的序幕、开端、发展、高潮、结局、尾声等将文本内容分成相应的几部分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按照每一部分的主要内容分别概括。概括时注意语言要简洁。</a:t>
            </a:r>
            <a:endParaRPr lang="zh-CN" altLang="en-US" dirty="0">
              <a:latin typeface="+mn-lt"/>
              <a:ea typeface="+mn-ea"/>
            </a:endParaRPr>
          </a:p>
        </p:txBody>
      </p:sp>
      <p:pic>
        <p:nvPicPr>
          <p:cNvPr id="266242" name="图片 3" descr="textimage61.jpeg"/>
          <p:cNvPicPr>
            <a:picLocks noChangeAspect="1"/>
          </p:cNvPicPr>
          <p:nvPr/>
        </p:nvPicPr>
        <p:blipFill>
          <a:blip r:embed="rId3"/>
          <a:srcRect/>
          <a:stretch>
            <a:fillRect/>
          </a:stretch>
        </p:blipFill>
        <p:spPr bwMode="auto">
          <a:xfrm>
            <a:off x="542925" y="5457825"/>
            <a:ext cx="180975" cy="190500"/>
          </a:xfrm>
          <a:prstGeom prst="rect">
            <a:avLst/>
          </a:prstGeom>
          <a:noFill/>
          <a:ln w="9525">
            <a:noFill/>
            <a:miter lim="800000"/>
            <a:headEnd/>
            <a:tailEnd/>
          </a:ln>
        </p:spPr>
      </p:pic>
      <p:pic>
        <p:nvPicPr>
          <p:cNvPr id="266243" name="图片 3" descr="textimage62.jpeg"/>
          <p:cNvPicPr>
            <a:picLocks noChangeAspect="1"/>
          </p:cNvPicPr>
          <p:nvPr/>
        </p:nvPicPr>
        <p:blipFill>
          <a:blip r:embed="rId3"/>
          <a:srcRect/>
          <a:stretch>
            <a:fillRect/>
          </a:stretch>
        </p:blipFill>
        <p:spPr bwMode="auto">
          <a:xfrm>
            <a:off x="500063" y="5854700"/>
            <a:ext cx="180975" cy="190500"/>
          </a:xfrm>
          <a:prstGeom prst="rect">
            <a:avLst/>
          </a:prstGeom>
          <a:noFill/>
          <a:ln w="9525">
            <a:noFill/>
            <a:miter lim="800000"/>
            <a:headEnd/>
            <a:tailEnd/>
          </a:ln>
        </p:spPr>
      </p:pic>
      <p:sp>
        <p:nvSpPr>
          <p:cNvPr id="5" name="矩形 4"/>
          <p:cNvSpPr/>
          <p:nvPr/>
        </p:nvSpPr>
        <p:spPr>
          <a:xfrm>
            <a:off x="0" y="5349875"/>
            <a:ext cx="9144000" cy="1490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38263"/>
            <a:ext cx="8505825" cy="5060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常见提问方式有: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(1)梳理小说的脉络;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(2)概括小说的情节;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(3)文中共写了哪几件事,请依次加以概括;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(4)概括小说某一环节的内容(包括指出开端、发展、高潮和结局四部分中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的某一方面);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(5)小说的线索是什么,请简要分析;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(6)用一句话或简明的语句概括故事情节;</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(7)文中共写了哪几件事,请依次加以概括。</a:t>
            </a:r>
            <a:endParaRPr lang="zh-CN" altLang="en-US" dirty="0">
              <a:latin typeface="+mn-lt"/>
              <a:ea typeface="+mn-ea"/>
            </a:endParaRPr>
          </a:p>
        </p:txBody>
      </p:sp>
      <p:pic>
        <p:nvPicPr>
          <p:cNvPr id="268290" name="图片 3" descr="textimage63.jpeg"/>
          <p:cNvPicPr>
            <a:picLocks noChangeAspect="1"/>
          </p:cNvPicPr>
          <p:nvPr/>
        </p:nvPicPr>
        <p:blipFill>
          <a:blip r:embed="rId3"/>
          <a:srcRect/>
          <a:stretch>
            <a:fillRect/>
          </a:stretch>
        </p:blipFill>
        <p:spPr bwMode="auto">
          <a:xfrm>
            <a:off x="542925" y="990600"/>
            <a:ext cx="8101013" cy="347663"/>
          </a:xfrm>
          <a:prstGeom prst="rect">
            <a:avLst/>
          </a:prstGeom>
          <a:noFill/>
          <a:ln w="9525">
            <a:noFill/>
            <a:miter lim="800000"/>
            <a:headEnd/>
            <a:tailEnd/>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(1)梳理情节。梳理小说的脉络或者概括小说的情节,首先要通晓故事的梗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概,理清思路,明确线索,进而寻找相应的关键词,准确划分小说情节推进的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各个阶段。梳理情节时可用“首先”“接着”“然后”“最后”等字样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组织语言。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(2)把握情节的概括角度,运用答题模板,准确概括。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①从小说的角度。按照“何时、何地、何原因、何人、做何事”的模板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加以概括,应有的要素不能丢失,特别是“何人”“做何事”必不可少。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“做何事”环节中有时要包括“原因、经过、结果”。</a:t>
            </a:r>
            <a:endParaRPr lang="zh-CN" altLang="en-US" dirty="0">
              <a:latin typeface="+mn-lt"/>
              <a:ea typeface="+mn-e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②从主人公的角度。故事较复杂,关涉的人物较多时,要避免前后情节的相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互交错。注意把握住事件涉及的对象,从同一角度叙述,做到前后一脉贯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通。常用答题模板:某人做了哪些事。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答题模板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1702" kern="0" spc="11322" dirty="0">
                <a:solidFill>
                  <a:srgbClr val="000000"/>
                </a:solidFill>
                <a:latin typeface="Times New Roman" pitchFamily="65" charset="-122"/>
                <a:ea typeface="宋体" pitchFamily="65" charset="-122"/>
              </a:rPr>
              <a:t> </a:t>
            </a:r>
            <a:endParaRPr lang="zh-CN" altLang="en-US">
              <a:latin typeface="+mn-lt"/>
              <a:ea typeface="+mn-ea"/>
            </a:endParaRPr>
          </a:p>
        </p:txBody>
      </p:sp>
      <p:pic>
        <p:nvPicPr>
          <p:cNvPr id="272386" name="图片 3" descr="textimage64.jpeg"/>
          <p:cNvPicPr>
            <a:picLocks noChangeAspect="1"/>
          </p:cNvPicPr>
          <p:nvPr/>
        </p:nvPicPr>
        <p:blipFill>
          <a:blip r:embed="rId3"/>
          <a:srcRect/>
          <a:stretch>
            <a:fillRect/>
          </a:stretch>
        </p:blipFill>
        <p:spPr bwMode="auto">
          <a:xfrm>
            <a:off x="542925" y="3144838"/>
            <a:ext cx="2924175" cy="320992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二、(2015课标Ⅱ,11)阅读下面的文字,完成问题。(25分)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塾师老汪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老汪在开封上过七年学,也算有学问了。老汪瘦,留个分头,穿上长衫,像个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读书人;但老汪嘴笨,又有些结巴,并不适合教书。也许他肚子里有东西,但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像茶壶里煮饺子,倒不出来。头几年教私塾,每到一家,教不到三个月,就被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人辞退了。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人问:“老汪,你有学问吗?”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老汪红着脸:“拿纸笔来,我给你做一篇述论。”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人:“有,咋说不出来呢?”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老汪叹息:“我跟你说不清楚,躁人之辞多,吉人之辞寡。”</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但不管辞之多寡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学堂上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论语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中“四海困穷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天禄永终”一句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哪有翻</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来覆去讲十天还讲不清楚的道理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自己讲不清楚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动不动还跟学生急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叫朽木不可雕呢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圣人指的就是你们。”</a:t>
            </a:r>
            <a:endParaRPr lang="zh-CN" altLang="en-US" dirty="0">
              <a:latin typeface="+mn-lt"/>
              <a:ea typeface="+mn-ea"/>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646737"/>
          </a:xfrm>
          <a:prstGeom prst="rect">
            <a:avLst/>
          </a:prstGeom>
          <a:noFill/>
        </p:spPr>
        <p:txBody>
          <a:bodyPr lIns="0" tIns="0" rIns="0" bIns="0">
            <a:spAutoFit/>
          </a:bodyPr>
          <a:lstStyle/>
          <a:p>
            <a:pPr eaLnBrk="0" fontAlgn="auto" latinLnBrk="1" hangingPunct="0">
              <a:lnSpc>
                <a:spcPct val="150000"/>
              </a:lnSpc>
              <a:spcBef>
                <a:spcPts val="3540"/>
              </a:spcBef>
              <a:spcAft>
                <a:spcPts val="0"/>
              </a:spcAft>
              <a:defRPr/>
            </a:pPr>
            <a:r>
              <a:rPr lang="zh-CN" altLang="en-US" sz="1655" kern="0" spc="-68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(2016四川宜宾月考)阅读下面的文字,完成问题。(6分)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鉴赏家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汪曾祺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全县第一个大画家是季陶民,第一个鉴赏家是叶三。</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叶三是个卖果子的。他专给大宅门送果子。到了什么节令送什么果子都是一定的。他的果子不用挑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个个都是好的。他的果子都是原装。四乡八镇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哪个园子里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什么人家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有一棵出名的好果树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他都知道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而且和园主打了多年交道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熟得像亲家一样了</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立春前后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卖青萝卜。“棒打萝卜”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摔在地下就裂开了。杏子、桃子下来时卖鸡蛋大的香白杏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白得一团雪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只嘴儿以下有一根红线的“一线红”蜜桃。再下来是樱桃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红的像珊瑚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白的像玛瑙。端午前后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枇杷。夏天卖瓜。七八月卖河鲜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鲜菱、鸡头、莲蓬、花下藕。卖马牙枣、卖葡萄。重阳近了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卖梨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河间府的鸭梨、莱阳的半斤酥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还有一种叫作“黄金坠儿”的香气扑人个儿不大的甜梨。菊花开过了</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274434" name="图片 3" descr="textimage65.jpeg"/>
          <p:cNvPicPr>
            <a:picLocks noChangeAspect="1"/>
          </p:cNvPicPr>
          <p:nvPr/>
        </p:nvPicPr>
        <p:blipFill>
          <a:blip r:embed="rId3"/>
          <a:srcRect/>
          <a:stretch>
            <a:fillRect/>
          </a:stretch>
        </p:blipFill>
        <p:spPr bwMode="auto">
          <a:xfrm>
            <a:off x="542925" y="869950"/>
            <a:ext cx="123825" cy="200025"/>
          </a:xfrm>
          <a:prstGeom prst="rect">
            <a:avLst/>
          </a:prstGeom>
          <a:noFill/>
          <a:ln w="9525">
            <a:noFill/>
            <a:miter lim="800000"/>
            <a:headEnd/>
            <a:tailEnd/>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卖金橘</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卖蒂部起脐子的福州蜜橘。入冬以后</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卖栗子、卖山药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粗如小儿</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臂</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、卖百合</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大如拳</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、卖碧绿生鲜的檀香橄榄。他还卖佛手、香橼。</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人家买去,配架装盘,书斋清供,闻香观赏。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不少深居简出的人,是看到叶三送来的果子,才想起现在是什么节令了的。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叶三五十岁整生日,老大老二都提出爹不要走宅门卖果子了,他们养得起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叶三有点生气了: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“嫌我给你们丢人?我给这些人家送惯了果子。就为了季四太爷一个人,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我也得卖果子。”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季四太爷即季陶民。他大排行是老四,城里人都称之为四太爷。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叶三真是为了季陶民一个人卖果子的。他给别人家送果子是为了挣钱,他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给季陶民送果子是为了爱他的画。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季陶民有一个脾气,画一张画要喝二斤花雕,吃斤半水果。</a:t>
            </a:r>
            <a:endParaRPr lang="zh-CN" altLang="en-US" dirty="0">
              <a:latin typeface="+mn-lt"/>
              <a:ea typeface="+mn-ea"/>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叶三搜罗到最好的水果,总是首先给季陶民送去。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季陶民每天一起来就走进他的小书房——画室。叶三不须通报,一来就是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半天。季陶民画的时候,他站在旁边很入神地看,专心致意,连大气都不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出。有时看到精彩处,就情不自禁地深深吸一口气,甚至小声地惊呼起来。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凡是叶三吸气、惊呼的地方,也正是季陶民的得意之笔。季陶民从不当众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作画,他画画有时是把书房门锁起来的。对叶三可例外,他很愿意有这样一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个人在旁边看着,他认为叶三真懂,不是假充内行,也不是谀媚。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季陶民最讨厌听人谈画。他很少到亲戚家应酬。实在不得不去的,他也是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到一到,喝半盏茶就道别。因为席间必有一些假名士高谈阔论。但是他对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叶三另眼相看。</a:t>
            </a:r>
            <a:endParaRPr lang="zh-CN" altLang="en-US">
              <a:latin typeface="+mn-lt"/>
              <a:ea typeface="+mn-ea"/>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叶三只是从心里喜欢画,他从不瞎评论。季陶民画完了画,钉在壁上,自己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负手远看。有时会问叶三:“好不好?”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叶三大都能一句话说出好在何处。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季陶民画了一幅紫藤,问叶三。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叶三说:“紫藤里有风。”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“唔!你怎么知道?”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“花是乱的。”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“对极了!”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季陶民提笔题了两句词:“深院悄无人,风拂紫藤花乱。”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季陶民最爱画荷花。有一天,叶三送了一大把莲蓬来,季陶民一高兴,画了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一幅墨荷,好些莲蓬。画完了,问叶三:“如何?”</a:t>
            </a:r>
            <a:endParaRPr lang="zh-CN" altLang="en-US">
              <a:latin typeface="+mn-lt"/>
              <a:ea typeface="+mn-ea"/>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叶三说:“四太爷,你这画不对。”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“‘红花莲子白花藕’。你画的是白荷花,莲蓬却这样大,莲子饱,墨色也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深,这是红荷花的莲子。”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“是吗?我头一回听见!”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季陶民于是展开一张八尺生宣,画了一张红莲花,题了一首诗: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红花莲子白花藕,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果贩叶三是我师。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惭愧画家少见识,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为君破例著胭脂。</a:t>
            </a:r>
            <a:endParaRPr lang="zh-CN" altLang="en-US">
              <a:latin typeface="+mn-lt"/>
              <a:ea typeface="+mn-ea"/>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季陶民送了叶三很多画,都是题了上款的。有时季陶民给叶三画了画,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说:“这张不题上款吧,你可以拿去卖钱,——有上款不好卖。”叶三说: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“题不题上款都行。不过您的画我一张也不卖!”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十多年过去了。季陶民死了。叶三已经不卖果子,但是他四季八节,还四处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寻觅鲜果,到季陶民坟上供一供。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季陶民死后,他的画价大增。大家知道叶三手里有很多季陶民的画,都是精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品。很多人想买叶三的藏画。叶三说: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有一天有一个外地人来拜望叶三,因为是远道来的,叶三只得把画拿出来。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客人非常虔诚,要了清水洗了手,焚了一炷香,还先对画轴拜了三拜,然后才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展开。他一边看,一边不停地赞叹:</a:t>
            </a:r>
            <a:endParaRPr lang="zh-CN" altLang="en-US">
              <a:latin typeface="+mn-lt"/>
              <a:ea typeface="+mn-ea"/>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“喔!喔!真好!真是神品!”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客人要买这些画,要多少钱都行。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叶三说:“不卖。”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客人只好怅然而去。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叶三死了。他的儿子遵照父亲的遗嘱,把季陶民的画和父亲一起装进棺材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里,埋了。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一九八二年二月二十八日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小说是通过哪些情节来塑造“叶三”的鉴赏家形象的?请结合文本做概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括。</a:t>
            </a:r>
            <a:endParaRPr lang="zh-CN" altLang="en-US">
              <a:latin typeface="+mn-lt"/>
              <a:ea typeface="+mn-ea"/>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①叶三看画时,惊呼吸气的地方正是画家的得意之笔。②叶三能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看出季陶民紫藤画里有风。③叶三能指出荷花画中的错误。④叶三与画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共存亡。(每点2分,答出三点给满分)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要扣住题干中的“鉴赏家”,可以结合文本依次概括叶三与季陶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民的画有关的表现,如他的神态、语言、做法等。</a:t>
            </a:r>
            <a:endParaRPr lang="zh-CN" altLang="en-US">
              <a:latin typeface="+mn-lt"/>
              <a:ea typeface="+mn-ea"/>
            </a:endParaRPr>
          </a:p>
        </p:txBody>
      </p:sp>
      <p:pic>
        <p:nvPicPr>
          <p:cNvPr id="288770" name="图片 3" descr="textimage66.jpeg"/>
          <p:cNvPicPr>
            <a:picLocks noChangeAspect="1"/>
          </p:cNvPicPr>
          <p:nvPr/>
        </p:nvPicPr>
        <p:blipFill>
          <a:blip r:embed="rId3"/>
          <a:srcRect/>
          <a:stretch>
            <a:fillRect/>
          </a:stretch>
        </p:blipFill>
        <p:spPr bwMode="auto">
          <a:xfrm>
            <a:off x="542925" y="1287463"/>
            <a:ext cx="180975" cy="190500"/>
          </a:xfrm>
          <a:prstGeom prst="rect">
            <a:avLst/>
          </a:prstGeom>
          <a:noFill/>
          <a:ln w="9525">
            <a:noFill/>
            <a:miter lim="800000"/>
            <a:headEnd/>
            <a:tailEnd/>
          </a:ln>
        </p:spPr>
      </p:pic>
      <p:pic>
        <p:nvPicPr>
          <p:cNvPr id="288771" name="图片 4" descr="textimage67.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分析情节作用,探究情节安排的技巧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1.线索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线索是贯串整个作品情节发展的脉络,它可以是小说中某个人物、某个事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物,也可以是作者的情感、小说的时间,还可以是故事中的空间、时间。阅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读小说时,抓住线索是把握小说故事情节的关键。线索一般有单线和双线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两种。小说中的线索往往是小说标题、小说中的关键词(体现“人物出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场、时空变化、事件演变”的词语等)。</a:t>
            </a:r>
            <a:endParaRPr lang="zh-CN" altLang="en-US" dirty="0">
              <a:latin typeface="+mn-lt"/>
              <a:ea typeface="+mn-ea"/>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39063" cy="4440238"/>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类　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特　点</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一波三</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折式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也叫“摇摆式”。大多数小说情节运行并不呈现为一条</a:t>
                      </a:r>
                      <a:r>
                        <a:t/>
                      </a:r>
                      <a:br/>
                      <a:r>
                        <a:rPr lang="zh-CN" altLang="en-US" sz="1190" kern="0" dirty="0" smtClean="0">
                          <a:solidFill>
                            <a:srgbClr val="000000"/>
                          </a:solidFill>
                          <a:latin typeface="Times New Roman" pitchFamily="65" charset="-122"/>
                          <a:ea typeface="宋体" pitchFamily="65" charset="-122"/>
                        </a:rPr>
                        <a:t>直线,作者会让人物在某处放慢速度,甚至停下来做点什</a:t>
                      </a:r>
                      <a:r>
                        <a:t/>
                      </a:r>
                      <a:br/>
                      <a:r>
                        <a:rPr lang="zh-CN" altLang="en-US" sz="1190" kern="0" dirty="0" smtClean="0">
                          <a:solidFill>
                            <a:srgbClr val="000000"/>
                          </a:solidFill>
                          <a:latin typeface="Times New Roman" pitchFamily="65" charset="-122"/>
                          <a:ea typeface="宋体" pitchFamily="65" charset="-122"/>
                        </a:rPr>
                        <a:t>么,然后再回到轨道,这就出现了情节的摇摆。</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欧·亨</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利式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在结尾出其不意地揭示真相,而这个真相通常都出乎人的</a:t>
                      </a:r>
                      <a:r>
                        <a:t/>
                      </a:r>
                      <a:br/>
                      <a:r>
                        <a:rPr lang="zh-CN" altLang="en-US" sz="1190" kern="0" dirty="0" smtClean="0">
                          <a:solidFill>
                            <a:srgbClr val="000000"/>
                          </a:solidFill>
                          <a:latin typeface="Times New Roman" pitchFamily="65" charset="-122"/>
                          <a:ea typeface="宋体" pitchFamily="65" charset="-122"/>
                        </a:rPr>
                        <a:t>意料,回扣前面的情节后发现一切又都在情理之中。</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延迟式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作者竭力给故事、人物、心理的进展设置障碍,又不使读</a:t>
                      </a:r>
                      <a:r>
                        <a:t/>
                      </a:r>
                      <a:br/>
                      <a:r>
                        <a:rPr lang="zh-CN" altLang="en-US" sz="1190" kern="0" dirty="0" smtClean="0">
                          <a:solidFill>
                            <a:srgbClr val="000000"/>
                          </a:solidFill>
                          <a:latin typeface="Times New Roman" pitchFamily="65" charset="-122"/>
                          <a:ea typeface="宋体" pitchFamily="65" charset="-122"/>
                        </a:rPr>
                        <a:t>者觉得希望完全破灭,在这种捉迷藏式的游戏中,一环扣一</a:t>
                      </a:r>
                      <a:r>
                        <a:t/>
                      </a:r>
                      <a:br/>
                      <a:r>
                        <a:rPr lang="zh-CN" altLang="en-US" sz="1190" kern="0" dirty="0" smtClean="0">
                          <a:solidFill>
                            <a:srgbClr val="000000"/>
                          </a:solidFill>
                          <a:latin typeface="Times New Roman" pitchFamily="65" charset="-122"/>
                          <a:ea typeface="宋体" pitchFamily="65" charset="-122"/>
                        </a:rPr>
                        <a:t>环,实现小说的张力。</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横断面式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将时空浓缩到一个小小的点上,在精巧的结构中展开漫长</a:t>
                      </a:r>
                      <a:r>
                        <a:t/>
                      </a:r>
                      <a:br/>
                      <a:r>
                        <a:rPr lang="zh-CN" altLang="en-US" sz="1190" kern="0" dirty="0" smtClean="0">
                          <a:solidFill>
                            <a:srgbClr val="000000"/>
                          </a:solidFill>
                          <a:latin typeface="Times New Roman" pitchFamily="65" charset="-122"/>
                          <a:ea typeface="宋体" pitchFamily="65" charset="-122"/>
                        </a:rPr>
                        <a:t>的时间和立体的无限空间。</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意识流式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打破时间这一恒常的维度,让人物的意识在超时间的空间</a:t>
                      </a:r>
                      <a:r>
                        <a:t/>
                      </a:r>
                      <a:br/>
                      <a:r>
                        <a:rPr lang="zh-CN" altLang="en-US" sz="1190" kern="0" dirty="0" smtClean="0">
                          <a:solidFill>
                            <a:srgbClr val="000000"/>
                          </a:solidFill>
                          <a:latin typeface="Times New Roman" pitchFamily="65" charset="-122"/>
                          <a:ea typeface="宋体" pitchFamily="65" charset="-122"/>
                        </a:rPr>
                        <a:t>里任意往来。</a:t>
                      </a:r>
                    </a:p>
                  </a:txBody>
                  <a:tcPr marL="45720" marR="45720"/>
                </a:tc>
              </a:tr>
            </a:tbl>
          </a:graphicData>
        </a:graphic>
      </p:graphicFrame>
      <p:sp>
        <p:nvSpPr>
          <p:cNvPr id="3" name="矩形 2"/>
          <p:cNvSpPr/>
          <p:nvPr/>
        </p:nvSpPr>
        <p:spPr>
          <a:xfrm>
            <a:off x="500063" y="633413"/>
            <a:ext cx="1916112" cy="501650"/>
          </a:xfrm>
          <a:prstGeom prst="rect">
            <a:avLst/>
          </a:prstGeom>
        </p:spPr>
        <p:txBody>
          <a:bodyPr wrap="none">
            <a:spAutoFit/>
          </a:bodyPr>
          <a:lstStyle/>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2.情节结构安排</a:t>
            </a:r>
            <a:endParaRPr lang="zh-CN" altLang="en-US" sz="2000" dirty="0">
              <a:latin typeface="+mn-lt"/>
              <a:ea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29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四处流落七八年,老汪终于在镇上落下了脚。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老汪的私塾,设在东家老范的牛屋。老汪亲题了一块匾,“种桃书屋”,挂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在牛屋的门楣上。老范自家设私塾,允许别家孩子来随听,不用交束脩,自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带干粮就行了。十里八乡,便有许多孩子来随听。由于老汪讲文讲不清楚,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徒儿们十有八个与他作对,何况十有八个本也没想听学,只是借此躲开家中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活计,图个安逸罢了。但老汪是个认真的人,便平添了许多烦恼,往往讲着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讲着就不讲了,说:“我讲你们也不懂。”</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如讲到“有朋自远方来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不亦乐乎”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徒儿们以为远道来了朋友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孔子高兴</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而老汪说高兴个啥呀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恰恰是圣人伤了心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如果身边有朋友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心里的话都说</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完了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远道来个人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不是添堵吗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恰恰是身边没朋友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才把这个远道来的人当</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朋友呢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这个远道来的人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是不是朋友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还两说着呢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只不过借着这话儿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拐着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弯骂人罢了。徒儿们都说孔子不是东西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老汪一个人伤心地流下了眼泪。</a:t>
            </a:r>
            <a:endParaRPr lang="zh-CN" altLang="en-US" dirty="0">
              <a:latin typeface="+mn-lt"/>
              <a:ea typeface="+mn-ea"/>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39063" cy="2357438"/>
        </p:xfrm>
        <a:graphic>
          <a:graphicData uri="http://schemas.openxmlformats.org/drawingml/2006/table">
            <a:tbl>
              <a:tblPr/>
              <a:tblGrid>
                <a:gridCol w="2580000"/>
                <a:gridCol w="2580000"/>
                <a:gridCol w="258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方　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定　义</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　用</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设置悬念</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在作品开头提出疑问,然后在行文过</a:t>
                      </a:r>
                      <a:r>
                        <a:t/>
                      </a:r>
                      <a:br/>
                      <a:r>
                        <a:rPr lang="zh-CN" altLang="en-US" sz="1190" kern="0" dirty="0" smtClean="0">
                          <a:solidFill>
                            <a:srgbClr val="000000"/>
                          </a:solidFill>
                          <a:latin typeface="Times New Roman" pitchFamily="65" charset="-122"/>
                          <a:ea typeface="宋体" pitchFamily="65" charset="-122"/>
                        </a:rPr>
                        <a:t>程中或结尾回答疑问。</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①引起读者的思考,激发读者的阅读</a:t>
                      </a:r>
                      <a:r>
                        <a:t/>
                      </a:r>
                      <a:br/>
                      <a:r>
                        <a:rPr lang="zh-CN" altLang="en-US" sz="1190" kern="0" dirty="0" smtClean="0">
                          <a:solidFill>
                            <a:srgbClr val="000000"/>
                          </a:solidFill>
                          <a:latin typeface="Times New Roman" pitchFamily="65" charset="-122"/>
                          <a:ea typeface="宋体" pitchFamily="65" charset="-122"/>
                        </a:rPr>
                        <a:t>兴趣;②引出下文的情节;③突出人物</a:t>
                      </a:r>
                      <a:r>
                        <a:t/>
                      </a:r>
                      <a:br/>
                      <a:r>
                        <a:rPr lang="zh-CN" altLang="en-US" sz="1190" kern="0" dirty="0" smtClean="0">
                          <a:solidFill>
                            <a:srgbClr val="000000"/>
                          </a:solidFill>
                          <a:latin typeface="Times New Roman" pitchFamily="65" charset="-122"/>
                          <a:ea typeface="宋体" pitchFamily="65" charset="-122"/>
                        </a:rPr>
                        <a:t>形象;④揭示小说主题。</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景物描写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对景物或者环境进行描写。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①交代故事发生的时间、地点、环</a:t>
                      </a:r>
                      <a:r>
                        <a:t/>
                      </a:r>
                      <a:br/>
                      <a:r>
                        <a:rPr lang="zh-CN" altLang="en-US" sz="1190" kern="0" dirty="0" smtClean="0">
                          <a:solidFill>
                            <a:srgbClr val="000000"/>
                          </a:solidFill>
                          <a:latin typeface="Times New Roman" pitchFamily="65" charset="-122"/>
                          <a:ea typeface="宋体" pitchFamily="65" charset="-122"/>
                        </a:rPr>
                        <a:t>境;②渲染气氛;③烘托人物心情;④为</a:t>
                      </a:r>
                      <a:r>
                        <a:t/>
                      </a:r>
                      <a:br/>
                      <a:r>
                        <a:rPr lang="zh-CN" altLang="en-US" sz="1190" kern="0" dirty="0" smtClean="0">
                          <a:solidFill>
                            <a:srgbClr val="000000"/>
                          </a:solidFill>
                          <a:latin typeface="Times New Roman" pitchFamily="65" charset="-122"/>
                          <a:ea typeface="宋体" pitchFamily="65" charset="-122"/>
                        </a:rPr>
                        <a:t>情节发展做铺垫;⑤暗示故事结局。</a:t>
                      </a:r>
                    </a:p>
                  </a:txBody>
                  <a:tcPr marL="45720" marR="45720"/>
                </a:tc>
              </a:tr>
            </a:tbl>
          </a:graphicData>
        </a:graphic>
      </p:graphicFrame>
      <p:sp>
        <p:nvSpPr>
          <p:cNvPr id="3" name="TextBox 2"/>
          <p:cNvSpPr txBox="1"/>
          <p:nvPr/>
        </p:nvSpPr>
        <p:spPr>
          <a:xfrm>
            <a:off x="542925" y="704850"/>
            <a:ext cx="8505825" cy="4651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3.小说开头常用方式及其作用</a:t>
            </a:r>
            <a:endParaRPr lang="zh-CN" altLang="en-US" dirty="0">
              <a:latin typeface="+mn-lt"/>
              <a:ea typeface="+mn-ea"/>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39063" cy="4572000"/>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方　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　用</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出人意料</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的结局</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①内容上,它使平淡的故事情节陡然生出波澜,猛烈撞击读</a:t>
                      </a:r>
                      <a:r>
                        <a:t/>
                      </a:r>
                      <a:br/>
                      <a:r>
                        <a:rPr lang="zh-CN" altLang="en-US" sz="1190" kern="0" dirty="0" smtClean="0">
                          <a:solidFill>
                            <a:srgbClr val="000000"/>
                          </a:solidFill>
                          <a:latin typeface="Times New Roman" pitchFamily="65" charset="-122"/>
                          <a:ea typeface="宋体" pitchFamily="65" charset="-122"/>
                        </a:rPr>
                        <a:t>者的心灵,产生震撼人心的力量;②结构上,与前文的伏笔</a:t>
                      </a:r>
                      <a:r>
                        <a:t/>
                      </a:r>
                      <a:br/>
                      <a:r>
                        <a:rPr lang="zh-CN" altLang="en-US" sz="1190" kern="0" dirty="0" smtClean="0">
                          <a:solidFill>
                            <a:srgbClr val="000000"/>
                          </a:solidFill>
                          <a:latin typeface="Times New Roman" pitchFamily="65" charset="-122"/>
                          <a:ea typeface="宋体" pitchFamily="65" charset="-122"/>
                        </a:rPr>
                        <a:t>相照应,使人觉得又在情理之中;③突出人物形象;④揭示</a:t>
                      </a:r>
                      <a:r>
                        <a:t/>
                      </a:r>
                      <a:br/>
                      <a:r>
                        <a:rPr lang="zh-CN" altLang="en-US" sz="1190" kern="0" dirty="0" smtClean="0">
                          <a:solidFill>
                            <a:srgbClr val="000000"/>
                          </a:solidFill>
                          <a:latin typeface="Times New Roman" pitchFamily="65" charset="-122"/>
                          <a:ea typeface="宋体" pitchFamily="65" charset="-122"/>
                        </a:rPr>
                        <a:t>文章主旨。</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令人伤感的</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悲剧结局</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①从主题上看,能更好地深化主题;②从表现人物性格看,</a:t>
                      </a:r>
                      <a:r>
                        <a:t/>
                      </a:r>
                      <a:br/>
                      <a:r>
                        <a:rPr lang="zh-CN" altLang="en-US" sz="1190" kern="0" dirty="0" smtClean="0">
                          <a:solidFill>
                            <a:srgbClr val="000000"/>
                          </a:solidFill>
                          <a:latin typeface="Times New Roman" pitchFamily="65" charset="-122"/>
                          <a:ea typeface="宋体" pitchFamily="65" charset="-122"/>
                        </a:rPr>
                        <a:t>能更好地塑造人物性格;③这种结局令人感动,令人回味,</a:t>
                      </a:r>
                      <a:r>
                        <a:t/>
                      </a:r>
                      <a:br/>
                      <a:r>
                        <a:rPr lang="zh-CN" altLang="en-US" sz="1190" kern="0" dirty="0" smtClean="0">
                          <a:solidFill>
                            <a:srgbClr val="000000"/>
                          </a:solidFill>
                          <a:latin typeface="Times New Roman" pitchFamily="65" charset="-122"/>
                          <a:ea typeface="宋体" pitchFamily="65" charset="-122"/>
                        </a:rPr>
                        <a:t>引人思考。</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令人喜悦</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的大团圆</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结局</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①从表达效果看,小说喜剧结局给读者留下了广阔的想象</a:t>
                      </a:r>
                      <a:r>
                        <a:t/>
                      </a:r>
                      <a:br/>
                      <a:r>
                        <a:rPr lang="zh-CN" altLang="en-US" sz="1190" kern="0" dirty="0" smtClean="0">
                          <a:solidFill>
                            <a:srgbClr val="000000"/>
                          </a:solidFill>
                          <a:latin typeface="Times New Roman" pitchFamily="65" charset="-122"/>
                          <a:ea typeface="宋体" pitchFamily="65" charset="-122"/>
                        </a:rPr>
                        <a:t>空间,耐人寻味;②从阅读者的情感体验看,喜剧性的结尾</a:t>
                      </a:r>
                      <a:r>
                        <a:t/>
                      </a:r>
                      <a:br/>
                      <a:r>
                        <a:rPr lang="zh-CN" altLang="en-US" sz="1190" kern="0" dirty="0" smtClean="0">
                          <a:solidFill>
                            <a:srgbClr val="000000"/>
                          </a:solidFill>
                          <a:latin typeface="Times New Roman" pitchFamily="65" charset="-122"/>
                          <a:ea typeface="宋体" pitchFamily="65" charset="-122"/>
                        </a:rPr>
                        <a:t>与主人公、作者的意愿构成和谐的一体,给人以欣慰、愉</a:t>
                      </a:r>
                      <a:r>
                        <a:t/>
                      </a:r>
                      <a:br/>
                      <a:r>
                        <a:rPr lang="zh-CN" altLang="en-US" sz="1190" kern="0" dirty="0" smtClean="0">
                          <a:solidFill>
                            <a:srgbClr val="000000"/>
                          </a:solidFill>
                          <a:latin typeface="Times New Roman" pitchFamily="65" charset="-122"/>
                          <a:ea typeface="宋体" pitchFamily="65" charset="-122"/>
                        </a:rPr>
                        <a:t>悦之感;③从主题上看,这样的结局凸显美好人性。</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留下空白</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的结局</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留下“空白”给读者想象,耐人寻味,让读者进行艺术再创</a:t>
                      </a:r>
                      <a:r>
                        <a:t/>
                      </a:r>
                      <a:br/>
                      <a:r>
                        <a:rPr lang="zh-CN" altLang="en-US" sz="1190" kern="0" dirty="0" smtClean="0">
                          <a:solidFill>
                            <a:srgbClr val="000000"/>
                          </a:solidFill>
                          <a:latin typeface="Times New Roman" pitchFamily="65" charset="-122"/>
                          <a:ea typeface="宋体" pitchFamily="65" charset="-122"/>
                        </a:rPr>
                        <a:t>造。</a:t>
                      </a:r>
                    </a:p>
                  </a:txBody>
                  <a:tcPr marL="45720" marR="45720"/>
                </a:tc>
              </a:tr>
            </a:tbl>
          </a:graphicData>
        </a:graphic>
      </p:graphicFrame>
      <p:sp>
        <p:nvSpPr>
          <p:cNvPr id="3" name="TextBox 2"/>
          <p:cNvSpPr txBox="1"/>
          <p:nvPr/>
        </p:nvSpPr>
        <p:spPr>
          <a:xfrm>
            <a:off x="639763" y="704850"/>
            <a:ext cx="8504237" cy="4651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4.小说结尾常用方式及其作用</a:t>
            </a:r>
            <a:endParaRPr lang="zh-CN" altLang="en-US" dirty="0">
              <a:latin typeface="+mn-lt"/>
              <a:ea typeface="+mn-ea"/>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6467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(2014辽宁,11&lt;3&gt;)阅读下面的文字,完成问题。(6分)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数学家的爱情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李伶伶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①数学家是朋友送他的绰号,因为他对数字特别敏感,数学运算得特别快。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朋友都说他是数学天才。可是数学天才的爱情之路却一直不顺。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②一次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他跟一个交往不久的女友去饭店吃饭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结账时却跟服务员吵了起</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来。那天饭钱应该是</a:t>
            </a:r>
            <a:r>
              <a:rPr lang="en-US" altLang="zh-CN" kern="0" dirty="0">
                <a:solidFill>
                  <a:srgbClr val="000000"/>
                </a:solidFill>
                <a:latin typeface="Times New Roman" pitchFamily="65" charset="-122"/>
                <a:ea typeface="宋体" pitchFamily="65" charset="-122"/>
              </a:rPr>
              <a:t>79.8</a:t>
            </a:r>
            <a:r>
              <a:rPr lang="zh-CN" altLang="en-US" kern="0" dirty="0">
                <a:solidFill>
                  <a:srgbClr val="000000"/>
                </a:solidFill>
                <a:latin typeface="Times New Roman" pitchFamily="65" charset="-122"/>
                <a:ea typeface="宋体" pitchFamily="65" charset="-122"/>
              </a:rPr>
              <a:t>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如果服务员报出准确的数值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他也不会生气。</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可是服务员向他要</a:t>
            </a:r>
            <a:r>
              <a:rPr lang="en-US" altLang="zh-CN" kern="0" dirty="0">
                <a:solidFill>
                  <a:srgbClr val="000000"/>
                </a:solidFill>
                <a:latin typeface="Times New Roman" pitchFamily="65" charset="-122"/>
                <a:ea typeface="宋体" pitchFamily="65" charset="-122"/>
              </a:rPr>
              <a:t>80</a:t>
            </a:r>
            <a:r>
              <a:rPr lang="zh-CN" altLang="en-US" kern="0" dirty="0">
                <a:solidFill>
                  <a:srgbClr val="000000"/>
                </a:solidFill>
                <a:latin typeface="Times New Roman" pitchFamily="65" charset="-122"/>
                <a:ea typeface="宋体" pitchFamily="65" charset="-122"/>
              </a:rPr>
              <a:t>元。他说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不对吧。服务员说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账单上这么写的。说着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把手写的账单递给他。他看账单上真写着</a:t>
            </a:r>
            <a:r>
              <a:rPr lang="en-US" altLang="zh-CN" kern="0" dirty="0">
                <a:solidFill>
                  <a:srgbClr val="000000"/>
                </a:solidFill>
                <a:latin typeface="Times New Roman" pitchFamily="65" charset="-122"/>
                <a:ea typeface="宋体" pitchFamily="65" charset="-122"/>
              </a:rPr>
              <a:t>80</a:t>
            </a:r>
            <a:r>
              <a:rPr lang="zh-CN" altLang="en-US" kern="0" dirty="0">
                <a:solidFill>
                  <a:srgbClr val="000000"/>
                </a:solidFill>
                <a:latin typeface="Times New Roman" pitchFamily="65" charset="-122"/>
                <a:ea typeface="宋体" pitchFamily="65" charset="-122"/>
              </a:rPr>
              <a:t>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你们算错账了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不是</a:t>
            </a:r>
            <a:r>
              <a:rPr lang="en-US" altLang="zh-CN" kern="0" dirty="0">
                <a:solidFill>
                  <a:srgbClr val="000000"/>
                </a:solidFill>
                <a:latin typeface="Times New Roman" pitchFamily="65" charset="-122"/>
                <a:ea typeface="宋体" pitchFamily="65" charset="-122"/>
              </a:rPr>
              <a:t>8</a:t>
            </a:r>
            <a:r>
              <a:rPr lang="zh-CN" altLang="en-US" dirty="0">
                <a:latin typeface="+mn-lt"/>
                <a:ea typeface="+mn-ea"/>
              </a:rPr>
              <a:t/>
            </a:r>
            <a:br>
              <a:rPr lang="zh-CN" altLang="en-US" dirty="0">
                <a:latin typeface="+mn-lt"/>
                <a:ea typeface="+mn-ea"/>
              </a:rPr>
            </a:br>
            <a:r>
              <a:rPr lang="en-US" altLang="zh-CN" kern="0" dirty="0">
                <a:solidFill>
                  <a:srgbClr val="000000"/>
                </a:solidFill>
                <a:latin typeface="Times New Roman" pitchFamily="65" charset="-122"/>
                <a:ea typeface="宋体" pitchFamily="65" charset="-122"/>
              </a:rPr>
              <a:t>0</a:t>
            </a:r>
            <a:r>
              <a:rPr lang="zh-CN" altLang="en-US" kern="0" dirty="0">
                <a:solidFill>
                  <a:srgbClr val="000000"/>
                </a:solidFill>
                <a:latin typeface="Times New Roman" pitchFamily="65" charset="-122"/>
                <a:ea typeface="宋体" pitchFamily="65" charset="-122"/>
              </a:rPr>
              <a:t>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a:t>
            </a:r>
            <a:r>
              <a:rPr lang="en-US" altLang="zh-CN" kern="0" dirty="0">
                <a:solidFill>
                  <a:srgbClr val="000000"/>
                </a:solidFill>
                <a:latin typeface="Times New Roman" pitchFamily="65" charset="-122"/>
                <a:ea typeface="宋体" pitchFamily="65" charset="-122"/>
              </a:rPr>
              <a:t>79.80</a:t>
            </a:r>
            <a:r>
              <a:rPr lang="zh-CN" altLang="en-US" kern="0" dirty="0">
                <a:solidFill>
                  <a:srgbClr val="000000"/>
                </a:solidFill>
                <a:latin typeface="Times New Roman" pitchFamily="65" charset="-122"/>
                <a:ea typeface="宋体" pitchFamily="65" charset="-122"/>
              </a:rPr>
              <a:t>元。服务员说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我们这里都是按四舍五入收费的。他说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你们怎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么收费我不管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但是你们这账确实算错了。服务员说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差两角钱还算差呀</a:t>
            </a:r>
            <a:r>
              <a:rPr lang="en-US" altLang="zh-CN" kern="0" dirty="0">
                <a:solidFill>
                  <a:srgbClr val="000000"/>
                </a:solidFill>
                <a:latin typeface="Times New Roman" pitchFamily="65" charset="-122"/>
                <a:ea typeface="宋体" pitchFamily="65" charset="-122"/>
              </a:rPr>
              <a:t>?</a:t>
            </a: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数学家说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怎么不算差</a:t>
            </a:r>
            <a:r>
              <a:rPr lang="en-US" altLang="zh-CN" kern="0" dirty="0">
                <a:solidFill>
                  <a:srgbClr val="000000"/>
                </a:solidFill>
                <a:latin typeface="Times New Roman" pitchFamily="65" charset="-122"/>
                <a:ea typeface="宋体" pitchFamily="65" charset="-122"/>
              </a:rPr>
              <a:t>?79.80</a:t>
            </a:r>
            <a:r>
              <a:rPr lang="zh-CN" altLang="en-US" kern="0" dirty="0">
                <a:solidFill>
                  <a:srgbClr val="000000"/>
                </a:solidFill>
                <a:latin typeface="Times New Roman" pitchFamily="65" charset="-122"/>
                <a:ea typeface="宋体" pitchFamily="65" charset="-122"/>
              </a:rPr>
              <a:t>元和</a:t>
            </a:r>
            <a:r>
              <a:rPr lang="en-US" altLang="zh-CN" kern="0" dirty="0">
                <a:solidFill>
                  <a:srgbClr val="000000"/>
                </a:solidFill>
                <a:latin typeface="Times New Roman" pitchFamily="65" charset="-122"/>
                <a:ea typeface="宋体" pitchFamily="65" charset="-122"/>
              </a:rPr>
              <a:t>80</a:t>
            </a:r>
            <a:r>
              <a:rPr lang="zh-CN" altLang="en-US" kern="0" dirty="0">
                <a:solidFill>
                  <a:srgbClr val="000000"/>
                </a:solidFill>
                <a:latin typeface="Times New Roman" pitchFamily="65" charset="-122"/>
                <a:ea typeface="宋体" pitchFamily="65" charset="-122"/>
              </a:rPr>
              <a:t>元能画等号吗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服务员说他小气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数学家</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就跟她吵了起来。</a:t>
            </a:r>
            <a:endParaRPr lang="zh-CN" altLang="en-US" dirty="0">
              <a:latin typeface="+mn-lt"/>
              <a:ea typeface="+mn-ea"/>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③女友很尴尬</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劝了半天劝不住他</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索性走了。当晚就跟他分手了。女友觉</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得他为两角钱就能跟人吵一架</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以后她可过不了。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④数学家很苦恼。朋友劝他别上火</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说总能遇到理解他的人。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⑤后来他真遇到了一个这样的人。她是个会计,也喜欢计算,也是看到一组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数字就把它们加起来算出结果。两个人在一起时总比赛谁算得快。跟她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在一起,数学家很开心。数学家想跟她结婚,却因为一件小事又黄了。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⑥那天是情人节,数学家陪女友去逛街。看到一家新开业的咖啡厅搞打折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优惠活动,就进去了。要了两杯咖啡,又要了五样小点心。吃完去结账,看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到结账的队伍排得很长。原来那天收银员有事没来,女老板临时顶替。她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不太会算账,借助计算器也算得很慢。要结账的人在旁边催她,越催她越着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急,越着急越算不好。数学家见状走过去说,你要是信得过我们,我们帮你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算。女老板抬头看看数学家和他的女友,觉得他们不像坏人,就同意了。</a:t>
            </a:r>
            <a:endParaRPr lang="zh-CN" altLang="en-US" dirty="0">
              <a:latin typeface="+mn-lt"/>
              <a:ea typeface="+mn-ea"/>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8943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于是,数学家帮女老板算账,女友帮核实,女老板在旁边收钱。不一会儿,结账的队伍就消失了,剩下最后一位客人。就是这最后一个人的账,让数学家和女友出现了分歧。数学家算出客人应付182元,女友说是188元。让客人自己算,结果跟数学家一样。</a:t>
            </a:r>
            <a:r>
              <a:rPr lang="zh-CN" altLang="en-US" sz="2012" u="sng" kern="0" dirty="0">
                <a:solidFill>
                  <a:srgbClr val="000000"/>
                </a:solidFill>
                <a:latin typeface="Times New Roman" pitchFamily="65" charset="-122"/>
                <a:ea typeface="宋体" pitchFamily="65" charset="-122"/>
              </a:rPr>
              <a:t>最后让女老板算,女老板算完后,看看数学家又看看他女友,说,这位先生算得对。</a:t>
            </a:r>
            <a:r>
              <a:rPr lang="zh-CN" altLang="en-US" sz="2012" kern="0" dirty="0">
                <a:solidFill>
                  <a:srgbClr val="000000"/>
                </a:solidFill>
                <a:latin typeface="Times New Roman" pitchFamily="65" charset="-122"/>
                <a:ea typeface="宋体" pitchFamily="65" charset="-122"/>
              </a:rPr>
              <a:t>数学家女友说,你说谎!女老板说,我为什么要说谎?我们三个算的结果都一样,说明你确实算错了。数学家女友说,我没错,不信我重新给你算一遍。客人有点儿不高兴,说,你这人怎么这样?算错了还不承认。女老板说,您别生气,我按您算的结果收钱。客人递过来200元钱,女老板找给他18元。客人拿着找回的零钱走了。</a:t>
            </a:r>
            <a:r>
              <a:rPr lang="zh-CN" altLang="en-US" sz="2012" u="sng" kern="0" dirty="0">
                <a:solidFill>
                  <a:srgbClr val="000000"/>
                </a:solidFill>
                <a:latin typeface="Times New Roman" pitchFamily="65" charset="-122"/>
                <a:ea typeface="宋体" pitchFamily="65" charset="-122"/>
              </a:rPr>
              <a:t>数学家女友气愤不已,她看看女老板,又看看数学家,一句话没说就走了。</a:t>
            </a:r>
            <a:r>
              <a:rPr lang="zh-CN" altLang="en-US" sz="2012" kern="0" dirty="0">
                <a:solidFill>
                  <a:srgbClr val="000000"/>
                </a:solidFill>
                <a:latin typeface="Times New Roman" pitchFamily="65" charset="-122"/>
                <a:ea typeface="宋体" pitchFamily="65" charset="-122"/>
              </a:rPr>
              <a:t>数学家跑出去追女友。女友说,除非你承认自己算错了,否则别再来找我。</a:t>
            </a:r>
            <a:r>
              <a:rPr lang="zh-CN" altLang="en-US" kern="0" dirty="0">
                <a:solidFill>
                  <a:srgbClr val="000000"/>
                </a:solidFill>
                <a:latin typeface="Times New Roman" pitchFamily="65" charset="-122"/>
                <a:ea typeface="宋体" pitchFamily="65" charset="-122"/>
              </a:rPr>
              <a:t>数学家觉得女友不讲道理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就没再找她。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⑧女老板很感激数学家那天帮她算账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他再去喝咖啡时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说啥也不要钱。一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来二去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两个人成了朋友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后来又成了恋人。女老板是个年轻的单身女人</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厌倦了职场的尔虞我诈</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辞职开了这家咖啡厅。数学家经常来帮女老板算</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账</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女老板对他的计算能力崇拜得五体投地。一年后的情人节</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他们结婚了。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⑨结婚那天,咖啡厅全部商品打八折。服务员问:开心果也打折吗?女老板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说,当然不打,开心怎么能打折呢?数学家觉得这话耳熟,就问,开心果不打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折,那去年怎么打了?女老板看着数学家笑了,说,去年也没打。最后那位客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人买了一碟开心果,你算账时一并打了折,所以那天的账,你当时的女友算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的是对的。数学家很意外,说,那你为什么说她算错了?女老板说,傻瓜,因为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我看上你了呗!数学家很生气,说,你怎么能这样!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⑩数学家不能原谅女老板,执意跟她离了婚。女老板不理解,数学家为什么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这么对她。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(选自《小说选刊》,有改动)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小说最后才交代一年前数学家算错了账,这样处理有何作用?结合作品加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以分析。</a:t>
            </a:r>
            <a:endParaRPr lang="zh-CN" altLang="en-US" dirty="0">
              <a:latin typeface="+mn-lt"/>
              <a:ea typeface="+mn-ea"/>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①使故事情节平中见奇,形成高潮;②使女老板和数学家的形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象更加丰满;③进一步揭示人际交往中情商重要性的主题;④增添作品的情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趣,让人回味。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结合全文,从推动情节、塑造人物、表达主旨、艺术效果等不同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角度分析并分条概括。</a:t>
            </a:r>
            <a:endParaRPr lang="zh-CN" altLang="en-US">
              <a:latin typeface="+mn-lt"/>
              <a:ea typeface="+mn-ea"/>
            </a:endParaRPr>
          </a:p>
        </p:txBody>
      </p:sp>
      <p:pic>
        <p:nvPicPr>
          <p:cNvPr id="307202" name="图片 3" descr="textimage68.jpeg"/>
          <p:cNvPicPr>
            <a:picLocks noChangeAspect="1"/>
          </p:cNvPicPr>
          <p:nvPr/>
        </p:nvPicPr>
        <p:blipFill>
          <a:blip r:embed="rId3"/>
          <a:srcRect/>
          <a:stretch>
            <a:fillRect/>
          </a:stretch>
        </p:blipFill>
        <p:spPr bwMode="auto">
          <a:xfrm>
            <a:off x="1054100" y="1271588"/>
            <a:ext cx="180975" cy="190500"/>
          </a:xfrm>
          <a:prstGeom prst="rect">
            <a:avLst/>
          </a:prstGeom>
          <a:noFill/>
          <a:ln w="9525">
            <a:noFill/>
            <a:miter lim="800000"/>
            <a:headEnd/>
            <a:tailEnd/>
          </a:ln>
        </p:spPr>
      </p:pic>
      <p:pic>
        <p:nvPicPr>
          <p:cNvPr id="307203" name="图片 4" descr="textimage69.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一、故事情节梳理、概括题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常见提问方式有: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①梳理小说的脉络;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②概括小说的情节;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③文中共写了哪几件事,请依次加以概括;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④概括小说的</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部分内容(包括开端、发展、高潮和结局中的某一方面);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⑤小说的线索是什么,请简要分析。</a:t>
            </a:r>
            <a:endParaRPr lang="zh-CN" altLang="en-US" dirty="0">
              <a:latin typeface="+mn-lt"/>
              <a:ea typeface="+mn-ea"/>
            </a:endParaRPr>
          </a:p>
        </p:txBody>
      </p:sp>
      <p:pic>
        <p:nvPicPr>
          <p:cNvPr id="309250" name="图片 3" descr="textimage70.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对小说情节的概括要注意以下几个方面: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①从理清小说的结构层次寻找线索,抓住重要场面、重要事件等几方面概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括文章的主要情节;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②答题时对事件的概括,应按照“何时、何地、何原因、何人、做何事”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的格式加以概括(材料本身未涉及的除外,尤其是“何人”“做何事”不能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③由于事件的复杂性,我们在概括时,要避免前后情节的相互交错;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④要注意题干要求涉及的对象,做到前后一脉贯通。</a:t>
            </a:r>
            <a:endParaRPr lang="zh-CN" altLang="en-US" dirty="0">
              <a:latin typeface="+mn-lt"/>
              <a:ea typeface="+mn-ea"/>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二、情节作用分析题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(1)常见提问方式有: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①文中写了</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内容,在文中有什么作用;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内容对情节展开有什么作用;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③某处画线句子在文中起什么作用。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(2)要关注以下几点: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①审出所给文字的特点,它是语言描写还是动作(心理)描写,或者环境描写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等,弄清文字特点对答题起着方向性作用。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②审出所给文字在文中的位置,以此判定它与上下文的关联。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③审问法:是单一问(只问情节作用)还是综合问(该文字在文中有什么作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用);是问的某一段落的作用还是段落中的某处文字的作用,甚至某处描写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的作用。</a:t>
            </a:r>
            <a:endParaRPr lang="zh-CN" altLang="en-US" dirty="0">
              <a:latin typeface="+mn-lt"/>
              <a:ea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老汪教学之余,有个癖好,每月两次,阴历十五和三十,中午时分,爱一个人四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处乱走。拽开大步,一路走去,见人也不打招呼。有时顺着大路,有时在野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地里。夏天走出一头汗,冬天也走出一头汗。大家一开始觉得他是乱走,但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月月如此,年年如此,也就不是乱走了。十五或三十,偶尔刮大风下大雨不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能走了,老汪会被憋得满头青筋。一天中午,东家老范从各村起租子回来,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老汪身披褂子正要出门,两人在门口碰上了。老范想起今天是阴历十五,便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拦住老汪问:“老汪,这一年一年的,到底走个啥呢?”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老汪:“东家,没法给你说,说也说不清。”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这年端午节,老范招待老汪吃饭,吃着吃着,又说到走上。老汪喝多了,趴到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桌角上哭着说:“总想一个人。半个月积得憋得慌,走走散散,也就好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a:t>
            </a:r>
            <a:endParaRPr lang="zh-CN" altLang="en-US">
              <a:latin typeface="+mn-lt"/>
              <a:ea typeface="+mn-ea"/>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(1)答题模式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分析情节作用是从内容和结构两方面入手的,具体来说: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①结构(情节自身)作用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a.为下文情节做铺垫或埋下伏笔;b.照应前文;c.推动情节发展或起转折作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用;d.设置悬念,激发读者的阅读兴趣;e.线索,贯串全文。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②内容作用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a.点明了人物活动的环境;b.表现了(或“突出了”)人物性格;c.表现了主旨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或深化了主题。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答题时可采用这样的形式:</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情节(内容)在文中有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作用,突出了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(2)注意使用术语</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①指向情节:使情节波澜再起;引出另一情节;制造悬念,埋下伏笔;照应前文;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为下文情节做铺垫或提供依据。情节说明要具体,不能笼统地说。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②指向人物:丰富人物形象,凸显人物性格,表现人物心理。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③指向主题:点明或深化主题。</a:t>
            </a:r>
            <a:endParaRPr lang="zh-CN" altLang="en-US" dirty="0">
              <a:latin typeface="+mn-lt"/>
              <a:ea typeface="+mn-ea"/>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831850" y="2378075"/>
          <a:ext cx="7740650" cy="3471863"/>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位　置</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　用</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标题</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线索,贯串全文;点明主题;等等。</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开头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总领全文;照应题目,引起下文;为后文做铺垫;开门见山,直</a:t>
                      </a:r>
                      <a:r>
                        <a:t/>
                      </a:r>
                      <a:br/>
                      <a:r>
                        <a:rPr lang="zh-CN" altLang="en-US" sz="1190" kern="0" dirty="0" smtClean="0">
                          <a:solidFill>
                            <a:srgbClr val="000000"/>
                          </a:solidFill>
                          <a:latin typeface="Times New Roman" pitchFamily="65" charset="-122"/>
                          <a:ea typeface="宋体" pitchFamily="65" charset="-122"/>
                        </a:rPr>
                        <a:t>入主题;欲扬先抑;对比衬托;渲染气氛,奠定基调;埋伏笔;设</a:t>
                      </a:r>
                      <a:r>
                        <a:t/>
                      </a:r>
                      <a:br/>
                      <a:r>
                        <a:rPr lang="zh-CN" altLang="en-US" sz="1190" kern="0" dirty="0" smtClean="0">
                          <a:solidFill>
                            <a:srgbClr val="000000"/>
                          </a:solidFill>
                          <a:latin typeface="Times New Roman" pitchFamily="65" charset="-122"/>
                          <a:ea typeface="宋体" pitchFamily="65" charset="-122"/>
                        </a:rPr>
                        <a:t>置悬念;等等。</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中间部</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承上启下;由</a:t>
                      </a:r>
                      <a:r>
                        <a:rPr lang="zh-CN" altLang="en-US" sz="1190" kern="0" dirty="0" smtClean="0">
                          <a:solidFill>
                            <a:srgbClr val="000000"/>
                          </a:solidFill>
                          <a:latin typeface="黑体" pitchFamily="65" charset="-122"/>
                          <a:ea typeface="宋体" pitchFamily="65" charset="-122"/>
                        </a:rPr>
                        <a:t>……</a:t>
                      </a:r>
                      <a:r>
                        <a:rPr lang="zh-CN" altLang="en-US" sz="1190" kern="0" dirty="0" smtClean="0">
                          <a:solidFill>
                            <a:srgbClr val="000000"/>
                          </a:solidFill>
                          <a:latin typeface="Times New Roman" pitchFamily="65" charset="-122"/>
                          <a:ea typeface="宋体" pitchFamily="65" charset="-122"/>
                        </a:rPr>
                        <a:t>到</a:t>
                      </a:r>
                      <a:r>
                        <a:rPr lang="zh-CN" altLang="en-US" sz="1190" kern="0" dirty="0" smtClean="0">
                          <a:solidFill>
                            <a:srgbClr val="000000"/>
                          </a:solidFill>
                          <a:latin typeface="黑体" pitchFamily="65" charset="-122"/>
                          <a:ea typeface="宋体" pitchFamily="65" charset="-122"/>
                        </a:rPr>
                        <a:t>……</a:t>
                      </a:r>
                      <a:r>
                        <a:rPr lang="zh-CN" altLang="en-US" sz="1190" kern="0" dirty="0" smtClean="0">
                          <a:solidFill>
                            <a:srgbClr val="000000"/>
                          </a:solidFill>
                          <a:latin typeface="Times New Roman" pitchFamily="65" charset="-122"/>
                          <a:ea typeface="宋体" pitchFamily="65" charset="-122"/>
                        </a:rPr>
                        <a:t>(由叙述转向议论,由写景转向抒</a:t>
                      </a:r>
                      <a:r>
                        <a:t/>
                      </a:r>
                      <a:br/>
                      <a:r>
                        <a:rPr lang="zh-CN" altLang="en-US" sz="1190" kern="0" dirty="0" smtClean="0">
                          <a:solidFill>
                            <a:srgbClr val="000000"/>
                          </a:solidFill>
                          <a:latin typeface="Times New Roman" pitchFamily="65" charset="-122"/>
                          <a:ea typeface="宋体" pitchFamily="65" charset="-122"/>
                        </a:rPr>
                        <a:t>情等);为下文写</a:t>
                      </a:r>
                      <a:r>
                        <a:rPr lang="zh-CN" altLang="en-US" sz="1190" kern="0" dirty="0" smtClean="0">
                          <a:solidFill>
                            <a:srgbClr val="000000"/>
                          </a:solidFill>
                          <a:latin typeface="黑体" pitchFamily="65" charset="-122"/>
                          <a:ea typeface="宋体" pitchFamily="65" charset="-122"/>
                        </a:rPr>
                        <a:t>……</a:t>
                      </a:r>
                      <a:r>
                        <a:rPr lang="zh-CN" altLang="en-US" sz="1190" kern="0" dirty="0" smtClean="0">
                          <a:solidFill>
                            <a:srgbClr val="000000"/>
                          </a:solidFill>
                          <a:latin typeface="Times New Roman" pitchFamily="65" charset="-122"/>
                          <a:ea typeface="宋体" pitchFamily="65" charset="-122"/>
                        </a:rPr>
                        <a:t>做铺垫;推动情节发展;照应;总结上</a:t>
                      </a:r>
                      <a:r>
                        <a:t/>
                      </a:r>
                      <a:br/>
                      <a:r>
                        <a:rPr lang="zh-CN" altLang="en-US" sz="1190" kern="0" dirty="0" smtClean="0">
                          <a:solidFill>
                            <a:srgbClr val="000000"/>
                          </a:solidFill>
                          <a:latin typeface="Times New Roman" pitchFamily="65" charset="-122"/>
                          <a:ea typeface="宋体" pitchFamily="65" charset="-122"/>
                        </a:rPr>
                        <a:t>文,呼应前文;等等。</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结尾</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卒章显志;戛然而止,回味悠长;深化主题;照应前文,结构严</a:t>
                      </a:r>
                      <a:r>
                        <a:rPr dirty="0"/>
                        <a:t/>
                      </a:r>
                      <a:br>
                        <a:rPr dirty="0"/>
                      </a:br>
                      <a:r>
                        <a:rPr lang="zh-CN" altLang="en-US" sz="1190" kern="0" dirty="0" smtClean="0">
                          <a:solidFill>
                            <a:srgbClr val="000000"/>
                          </a:solidFill>
                          <a:latin typeface="Times New Roman" pitchFamily="65" charset="-122"/>
                          <a:ea typeface="宋体" pitchFamily="65" charset="-122"/>
                        </a:rPr>
                        <a:t>谨;画龙点睛,照应开头;言有尽而意无穷;以小见大;等等。</a:t>
                      </a:r>
                    </a:p>
                  </a:txBody>
                  <a:tcPr marL="45720" marR="45720"/>
                </a:tc>
              </a:tr>
            </a:tbl>
          </a:graphicData>
        </a:graphic>
      </p:graphicFrame>
      <p:sp>
        <p:nvSpPr>
          <p:cNvPr id="3" name="矩形 2"/>
          <p:cNvSpPr/>
          <p:nvPr/>
        </p:nvSpPr>
        <p:spPr>
          <a:xfrm>
            <a:off x="785813" y="800100"/>
            <a:ext cx="5572125" cy="1476375"/>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基本方法</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解答时需考虑“四对关系”:</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1.考虑情节与其他情节的关系</a:t>
            </a:r>
            <a:endParaRPr lang="zh-CN" altLang="en-US" sz="2000" dirty="0">
              <a:latin typeface="+mn-lt"/>
              <a:ea typeface="+mn-ea"/>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2.考虑情节与人物形象的关系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就是情节本身对人物性格塑造的具体作用。常用答题术语:塑造了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人物形象,表现了人物</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的性格或精神面貌,刻画了人物</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的心理,等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3.考虑情节与小说主题的关系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情节有点题和突出、深化主题等作用。常用答题术语:揭示了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的主题,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深化主题,突出主题,等等。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4.考虑情节与读者感受的关系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就是站在读者的位置上考虑情节的作用。常用答题术语:设置悬念,吸引读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者注意力,引起读者的阅读兴趣,引发读者思考,等等。</a:t>
            </a:r>
            <a:endParaRPr lang="zh-CN" altLang="en-US" dirty="0">
              <a:latin typeface="+mn-lt"/>
              <a:ea typeface="+mn-ea"/>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8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体现点→内容</a:t>
            </a:r>
            <a:r>
              <a:rPr lang="zh-CN" altLang="en-US" sz="4257" kern="0" spc="4142" dirty="0">
                <a:solidFill>
                  <a:srgbClr val="000000"/>
                </a:solidFill>
                <a:latin typeface="Times New Roman" pitchFamily="65" charset="-122"/>
                <a:ea typeface="宋体" pitchFamily="65" charset="-122"/>
              </a:rPr>
              <a:t>  </a:t>
            </a:r>
            <a:endParaRPr lang="en-US" altLang="zh-CN" sz="4257" kern="0" spc="4142"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作用点→结构</a:t>
            </a:r>
            <a:r>
              <a:rPr lang="zh-CN" altLang="en-US" sz="6543" kern="0" spc="6581" dirty="0">
                <a:solidFill>
                  <a:srgbClr val="000000"/>
                </a:solidFill>
                <a:latin typeface="Times New Roman" pitchFamily="65" charset="-122"/>
                <a:ea typeface="宋体" pitchFamily="65" charset="-122"/>
              </a:rPr>
              <a:t> </a:t>
            </a:r>
            <a:r>
              <a:rPr lang="zh-CN" altLang="en-US" sz="980" kern="0" spc="1031"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513"/>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4257" kern="0" spc="-2082"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2053" name="图片 3" descr="textimage71.jpeg"/>
          <p:cNvPicPr>
            <a:picLocks noChangeAspect="1"/>
          </p:cNvPicPr>
          <p:nvPr/>
        </p:nvPicPr>
        <p:blipFill>
          <a:blip r:embed="rId4"/>
          <a:srcRect/>
          <a:stretch>
            <a:fillRect/>
          </a:stretch>
        </p:blipFill>
        <p:spPr bwMode="auto">
          <a:xfrm>
            <a:off x="1214438" y="2062163"/>
            <a:ext cx="276225" cy="1038225"/>
          </a:xfrm>
          <a:prstGeom prst="rect">
            <a:avLst/>
          </a:prstGeom>
          <a:noFill/>
          <a:ln w="9525">
            <a:noFill/>
            <a:miter lim="800000"/>
            <a:headEnd/>
            <a:tailEnd/>
          </a:ln>
        </p:spPr>
      </p:pic>
      <p:graphicFrame>
        <p:nvGraphicFramePr>
          <p:cNvPr id="2050" name="Object 2"/>
          <p:cNvGraphicFramePr>
            <a:graphicFrameLocks noChangeAspect="1"/>
          </p:cNvGraphicFramePr>
          <p:nvPr/>
        </p:nvGraphicFramePr>
        <p:xfrm>
          <a:off x="2076450" y="1255713"/>
          <a:ext cx="1066800" cy="1038225"/>
        </p:xfrm>
        <a:graphic>
          <a:graphicData uri="http://schemas.openxmlformats.org/presentationml/2006/ole">
            <p:oleObj spid="_x0000_s2050" name="Equation" r:id="rId5" imgW="1075200" imgH="1046400" progId="">
              <p:embed/>
            </p:oleObj>
          </a:graphicData>
        </a:graphic>
      </p:graphicFrame>
      <p:graphicFrame>
        <p:nvGraphicFramePr>
          <p:cNvPr id="2051" name="Object 3"/>
          <p:cNvGraphicFramePr>
            <a:graphicFrameLocks noChangeAspect="1"/>
          </p:cNvGraphicFramePr>
          <p:nvPr/>
        </p:nvGraphicFramePr>
        <p:xfrm>
          <a:off x="2052638" y="2347913"/>
          <a:ext cx="1666875" cy="1704975"/>
        </p:xfrm>
        <a:graphic>
          <a:graphicData uri="http://schemas.openxmlformats.org/presentationml/2006/ole">
            <p:oleObj spid="_x0000_s2051" name="Equation" r:id="rId6" imgW="1680000" imgH="1718400" progId="">
              <p:embed/>
            </p:oleObj>
          </a:graphicData>
        </a:graphic>
      </p:graphicFrame>
      <p:sp>
        <p:nvSpPr>
          <p:cNvPr id="8" name="矩形 7"/>
          <p:cNvSpPr/>
          <p:nvPr/>
        </p:nvSpPr>
        <p:spPr>
          <a:xfrm>
            <a:off x="3786188" y="1062038"/>
            <a:ext cx="2643187" cy="1339850"/>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a:t>
            </a:r>
            <a:r>
              <a:rPr lang="zh-CN" altLang="en-US" kern="0" dirty="0">
                <a:solidFill>
                  <a:srgbClr val="000000"/>
                </a:solidFill>
                <a:latin typeface="Arial Narrow" pitchFamily="65" charset="-122"/>
                <a:ea typeface="Arial Unicode MS" pitchFamily="65" charset="-122"/>
              </a:rPr>
              <a:t>××</a:t>
            </a:r>
            <a:r>
              <a:rPr lang="zh-CN" altLang="en-US" kern="0" dirty="0">
                <a:solidFill>
                  <a:srgbClr val="000000"/>
                </a:solidFill>
                <a:latin typeface="Times New Roman" pitchFamily="65" charset="-122"/>
                <a:ea typeface="宋体" pitchFamily="65" charset="-122"/>
              </a:rPr>
              <a:t>情节在文中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有</a:t>
            </a:r>
            <a:r>
              <a:rPr lang="zh-CN" altLang="en-US"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作用,突出了</a:t>
            </a:r>
            <a:r>
              <a:rPr lang="zh-CN" altLang="en-US"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表现了</a:t>
            </a:r>
            <a:r>
              <a:rPr lang="zh-CN" altLang="en-US"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(2016安徽皖南八校一联)阅读下面的文字,完成问题。(6分)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杨老实吃名菜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李德泽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杨老实今年70多岁了,一生都是在农村偏僻的山旮旯里度过的,正宗的乡巴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近来,他儿子当了局长。在一个双休日,局长开着小车回老家,把他接到城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里去享享福,报答养育之恩。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乡间“茅屋出公卿”,杨老实自然高兴,也就随小车进了局长之家。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局长对读高中的儿子说:“我没有空闲。你就陪爷爷到城里各个地方去逛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一逛。爷爷老了,你把钱管好。他想吃什么就买什么吧。”</a:t>
            </a:r>
            <a:endParaRPr lang="zh-CN" altLang="en-US" dirty="0">
              <a:latin typeface="+mn-lt"/>
              <a:ea typeface="+mn-ea"/>
            </a:endParaRPr>
          </a:p>
        </p:txBody>
      </p:sp>
      <p:pic>
        <p:nvPicPr>
          <p:cNvPr id="326658" name="图片 4" descr="textimage72.jpeg"/>
          <p:cNvPicPr>
            <a:picLocks noChangeAspect="1"/>
          </p:cNvPicPr>
          <p:nvPr/>
        </p:nvPicPr>
        <p:blipFill>
          <a:blip r:embed="rId3"/>
          <a:srcRect/>
          <a:stretch>
            <a:fillRect/>
          </a:stretch>
        </p:blipFill>
        <p:spPr bwMode="auto">
          <a:xfrm>
            <a:off x="504825" y="1276350"/>
            <a:ext cx="123825" cy="200025"/>
          </a:xfrm>
          <a:prstGeom prst="rect">
            <a:avLst/>
          </a:prstGeom>
          <a:noFill/>
          <a:ln w="9525">
            <a:noFill/>
            <a:miter lim="800000"/>
            <a:headEnd/>
            <a:tailEnd/>
          </a:ln>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于是,孙儿陪着杨老实逛街。中午,孙儿牵着爷爷的手,走进一家名菜大酒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楼,在豪华的餐厅内入座。服务小姐走来递给一本名牌菜谱说:“你们要吃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什么菜,请点吧。”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孙儿就说:“爷爷,你喜欢吃啥就点啥,我付钱就是了!”杨老实翻开菜谱一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看,感到菜名很新鲜,一连点了5个菜。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不一会儿,服务小姐就端菜上桌。杨老实一看,顿觉奇怪,就指着一个个细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瓷盘子问是什么菜名。服务小姐也就指着一个个盘子甜甜地做了介绍。</a:t>
            </a:r>
            <a:endParaRPr lang="zh-CN" altLang="en-US">
              <a:latin typeface="+mn-lt"/>
              <a:ea typeface="+mn-ea"/>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杨老实终于明白:“母子相会”,原来是凉拌的煮熟黄豆铺底,上面放着豆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芽。“小二黑结婚”是在盘子里放了两个剥去黑壳的皮蛋。“青龙卧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雪”是盘子里装点白糖,上面放一根青黄瓜。“走在乡间的小路上”,居然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是红烧猪蹄,然后在四周镶一圈香菜。“一国两制”竟然是一盘煮花生米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和炸花生米。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杨老实望着菜,默然沉思:这些东西,也不过是我们乡下常吃的东西而已。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城里有文化的人真聪明,取些怪好听的名字。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服务小姐又送来一瓶酒,开瓶盖倒了两杯,放在他俩的面前,然后飘然而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孙儿一边给爷爷拈菜,一边劝爷爷喝酒。杨老实喝了两口酒,感到不舒服,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道:“这是什么酒?怎样像潲水味呢?”</a:t>
            </a:r>
            <a:endParaRPr lang="zh-CN" altLang="en-US">
              <a:latin typeface="+mn-lt"/>
              <a:ea typeface="+mn-ea"/>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孙儿笑着说:“爷爷,这是名牌啤酒,不太醉人,喝习惯了就好喽。”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杨老实拈菜入口,皱着眉说:“这菜也少,味道也不合我的口。”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孙儿接上话:“爷爷,如今不像以往那些年成了,图多填肚子。现在好多人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都讲究玩味了,还都讲究档次哩!你多吃几次,习惯了就合口味了。”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酒毕。孙儿说:“爷爷,再吃碗名牌‘羊拉面’吧?”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杨老实心想:羊怎么拉面呢?稀奇。又是啥鬼名堂?我得看看。想到此,他就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答道:“要得。”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孙儿叫来服务小姐,立马就端来两碗“羊拉面”。杨老实用筷子一撬,竟没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有一片羊肉,直问服务小姐是何道理。小姐粲然一笑说:“做面条的师傅姓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杨。杨师傅有一手做面条的绝技,在食品技艺大赛上获过金奖,已成名人。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以名人做广告,就将面条命名为‘羊拉面’喽。”</a:t>
            </a:r>
            <a:endParaRPr lang="zh-CN" altLang="en-US">
              <a:latin typeface="+mn-lt"/>
              <a:ea typeface="+mn-ea"/>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杨老实听完,叹了两口气:“唉!唉!真会骗人。”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吃罢。杨老实看见孙儿摸出三张100元钞票,买单结了账。他一下子头昏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眼花,惊呼:“怎么这么贵哟!我们乡下要卖好多谷子才够哟!”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孙儿劝道:“爷爷,你辛苦一辈子,爸让你享受享受!”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杨老实愤然道:“我再也不来享口福喽!真是‘名菜’宰我们乡巴佬没商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量。我还是回乡下去吃原汁原味的好!”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小说交代杨老实对于五道名菜的顿悟情节有什么作用?请简要分析。</a:t>
            </a:r>
            <a:endParaRPr lang="zh-CN" altLang="en-US" dirty="0">
              <a:latin typeface="+mn-lt"/>
              <a:ea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这下老范明白了:“怕不是你爹吧,当年供你上学不容易。”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老汪哭着摇头:“不会是他。”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老范:“如果是活着的人,想谁,找谁一趟不就完了?”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老汪摇头:“找不得,找不得,当年就是因为个找,我差点丢了命。”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老范心里一惊,不再问了,只是说:“大中午的,野地里不干净,别碰着无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老汪摇头:“缘溪行,忘路之远近。”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又说:“碰到无常也不怕,他要让我走,我就跟他走了。”</a:t>
            </a:r>
            <a:endParaRPr lang="zh-CN" altLang="en-US">
              <a:latin typeface="+mn-lt"/>
              <a:ea typeface="+mn-ea"/>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①揭示了名菜名不副实、玩噱头的现象,折射出城市人有“文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化”却喜爱故弄玄虚、“聪明”不诚信的一面;②承上启下,既承接上文杨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老实“感到菜名很新鲜”,当看到端上的菜时“顿觉奇怪”,又推动了故事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的发展,为下文写主人公的“不舒服”和“愤然”张本;③烘托了人物心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理,形成主人公思想、心理上的逆转,由前面的“高兴”进城“享享福”到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“默然沉思”;④结构上,呼应了文章标题。(每点2分,答出其中三点即可)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要结合答题模板,从体现点和作用点,即内容和结构两个角度入手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分析。结构方面,可以联系这一情节的位置(在文章中间,要想到承上启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下)、和前文包括标题的关系、展现的人物特征等分析。</a:t>
            </a:r>
            <a:endParaRPr lang="zh-CN" altLang="en-US" dirty="0">
              <a:latin typeface="+mn-lt"/>
              <a:ea typeface="+mn-ea"/>
            </a:endParaRPr>
          </a:p>
        </p:txBody>
      </p:sp>
      <p:pic>
        <p:nvPicPr>
          <p:cNvPr id="336898" name="图片 3" descr="textimage74.jpeg"/>
          <p:cNvPicPr>
            <a:picLocks noChangeAspect="1"/>
          </p:cNvPicPr>
          <p:nvPr/>
        </p:nvPicPr>
        <p:blipFill>
          <a:blip r:embed="rId3"/>
          <a:srcRect/>
          <a:stretch>
            <a:fillRect/>
          </a:stretch>
        </p:blipFill>
        <p:spPr bwMode="auto">
          <a:xfrm>
            <a:off x="500063" y="4049713"/>
            <a:ext cx="180975" cy="190500"/>
          </a:xfrm>
          <a:prstGeom prst="rect">
            <a:avLst/>
          </a:prstGeom>
          <a:noFill/>
          <a:ln w="9525">
            <a:noFill/>
            <a:miter lim="800000"/>
            <a:headEnd/>
            <a:tailEnd/>
          </a:ln>
        </p:spPr>
      </p:pic>
      <p:pic>
        <p:nvPicPr>
          <p:cNvPr id="336899" name="图片 3" descr="textimage73.jpeg"/>
          <p:cNvPicPr>
            <a:picLocks noChangeAspect="1"/>
          </p:cNvPicPr>
          <p:nvPr/>
        </p:nvPicPr>
        <p:blipFill>
          <a:blip r:embed="rId3"/>
          <a:srcRect/>
          <a:stretch>
            <a:fillRect/>
          </a:stretch>
        </p:blipFill>
        <p:spPr bwMode="auto">
          <a:xfrm>
            <a:off x="523875" y="1276350"/>
            <a:ext cx="180975" cy="190500"/>
          </a:xfrm>
          <a:prstGeom prst="rect">
            <a:avLst/>
          </a:prstGeom>
          <a:noFill/>
          <a:ln w="9525">
            <a:noFill/>
            <a:miter lim="800000"/>
            <a:headEnd/>
            <a:tailEnd/>
          </a:ln>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3551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考点三　鉴赏小说环境</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概括环境特点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环境是指人物生存的外部世界,分为自然环境和社会环境。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1.自然环境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自然环境是指人物活动的时间地点、季节气候、山川河流、花草树木、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鸟兽虫鱼以及城市村落等自然景观。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其内容包括: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(1)描写内容:抓住特征,进行形、声、色、味等方面的描写。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(2)描写角度:调动视觉、听觉、触觉、嗅觉等多种感官进行描绘。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(3)描写顺序:写景有层次,讲究观察角度,或定点换景,或移步换景。</a:t>
            </a:r>
            <a:endParaRPr lang="zh-CN" altLang="en-US" dirty="0">
              <a:latin typeface="+mn-lt"/>
              <a:ea typeface="+mn-ea"/>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(4)常用技巧:①运用拟人、比喻等修辞,写景强调形象;②斟词炼字,写景要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求准确传神;③动静结合,写景追求神韵;④点面结合,写景应该全面且突出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重点;⑤虚实结合,要合理运用联想与想象。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2.社会环境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社会环境是指人物活动的具体历史背景、时代气氛、人情风俗以及人际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关系等。小说的环境描写跟人物的塑造、主旨的表达和情节的推进有极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其重要的关系。社会环境的作用主要是烘托人物和表现主题。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(2014重庆,15)阅读下文,完成问题。(5分)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东坛井的陈皮匠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 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①一个地方只要历史长了,就会产生些离奇的故事。</a:t>
            </a:r>
            <a:endParaRPr lang="zh-CN" altLang="en-US">
              <a:latin typeface="+mn-lt"/>
              <a:ea typeface="+mn-ea"/>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42950"/>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②古城就是这样一个地方。当你花费了比去欧洲还要多的时间,从大城市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曲里拐弯地来到这里时,疲惫的身心会猛然因眼前远离现代文明的古奥而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震颤:唐宋格局、明清街院,这化石一样的小城里,似乎每一扇刻着秦琼尉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迟恭的老木门后面,都有一个传承了五千年的大家族在繁衍生息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而每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一个迎面过来的人,他穿得越是普通,你越是不敢小瞧他,因为他的身上自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然地洋溢着只有在这样的古城里生长的人才有的恬静和自信,哪怕他只是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一个绱鞋掌钉的小皮匠。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③沿袭着“食不过午”老规矩的,似乎只有传统小吃。但古城里曾经严格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遵守另一种做生意“时不过午”老规矩的,却还有一个人,那就是东坛井的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陈皮匠。</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④东坛井是一条老街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街头有一口叫东坛井的千年老井。老井现在是文物</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周围砌了台子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被重点保护了。陈皮匠的家就是陈家大院子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在老井东边</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大院有两套天井一个后花园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一栋小巧的绣楼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后面一套天井是皮匠的藏书</a:t>
            </a:r>
            <a:endParaRPr lang="zh-CN" altLang="en-US" dirty="0">
              <a:latin typeface="+mn-lt"/>
              <a:ea typeface="+mn-ea"/>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56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室。陈家大院子的正门在与街面丁对着的巷子里</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除了家人进出</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平时总关</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着。隔了街道</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皮匠的摊子在老井西面的醋吧街沿上。皮匠从十九岁开始</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就在那里摆摊</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没人说他不能在那里摆摊</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他是这条街上最正宗的土著。</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⑤皮匠的手艺好,补的鞋既巴适又牢实。</a:t>
            </a:r>
            <a:r>
              <a:rPr lang="zh-CN" altLang="en-US" sz="2012" u="sng" kern="0" dirty="0">
                <a:solidFill>
                  <a:srgbClr val="000000"/>
                </a:solidFill>
                <a:latin typeface="Times New Roman" pitchFamily="65" charset="-122"/>
                <a:ea typeface="宋体" pitchFamily="65" charset="-122"/>
              </a:rPr>
              <a:t>了解他的人都说:可惜哟,一个老</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高中生,灵巧得能绣花,随便做啥也能成气候嘛,去当皮匠。</a:t>
            </a:r>
            <a:r>
              <a:rPr lang="zh-CN" altLang="en-US" sz="2012" kern="0" dirty="0">
                <a:solidFill>
                  <a:srgbClr val="000000"/>
                </a:solidFill>
                <a:latin typeface="Times New Roman" pitchFamily="65" charset="-122"/>
                <a:ea typeface="宋体" pitchFamily="65" charset="-122"/>
              </a:rPr>
              <a:t>皮匠才不这样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想,他悠闲自在地守在摊子上,不管生意好坏,中午十二点都要准时收摊。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他上午挣了多少钱,下午就要买多少钱的书。古城收售旧书和收藏旧书的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人,都认得他,晓得他在意哪一类书,只要看到他来了,立马抱一摞出来任他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选。钱不够,也没关系,第二天拿来就是了。古城的人都爱老书,或者自己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读,或者倒来倒去当古董卖。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⑥晚上,皮匠一般都待在他的藏书室里。至于他在里面干些啥,皮匠娘子从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不过问。要休息的时候,只是在外面喊:老汉,等你哈。皮匠听了,先咳嗽一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声,然后才出来。</a:t>
            </a:r>
            <a:endParaRPr lang="zh-CN" altLang="en-US" dirty="0">
              <a:latin typeface="+mn-lt"/>
              <a:ea typeface="+mn-ea"/>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⑦皮匠的生活一直都像这样,很平静。古城其他人的生活也很平静——直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到上个月皮匠的女儿回来。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⑧女儿是在上飞机的时候才打电话说要回来的。黄昏时,女儿回来了,后面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还跟了一个干巴老头。女儿一进屋就介绍说:这是我的导师,历史学家牟汉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达教授。爸爸,老教授想看看我们的族谱。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⑨皮匠一听来人是历史专家,心里就已经有数了。第二天,皮匠和女儿陪着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教授在藏书室里整整待了六个小时。这六个小时里,从《续&lt;资治通鉴&gt;长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编》《宋人轶事汇编》《宋史选举志》到《南充史志》《保宁府志》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《将相堂记》《重修三陈书院记》《陈氏家谱》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教授一直在翻书,皮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匠女儿一直在拍照,皮匠一直在回答教授的提问。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645" kern="0" spc="52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他们终于从藏书室里出来时,教授说:你已经有了我想有的一切。</a:t>
            </a:r>
            <a:endParaRPr lang="zh-CN" altLang="en-US">
              <a:latin typeface="+mn-lt"/>
              <a:ea typeface="+mn-ea"/>
            </a:endParaRPr>
          </a:p>
        </p:txBody>
      </p:sp>
      <p:pic>
        <p:nvPicPr>
          <p:cNvPr id="347138" name="图片 3" descr="textimage75.jpeg"/>
          <p:cNvPicPr>
            <a:picLocks noChangeAspect="1"/>
          </p:cNvPicPr>
          <p:nvPr/>
        </p:nvPicPr>
        <p:blipFill>
          <a:blip r:embed="rId3"/>
          <a:srcRect/>
          <a:stretch>
            <a:fillRect/>
          </a:stretch>
        </p:blipFill>
        <p:spPr bwMode="auto">
          <a:xfrm>
            <a:off x="542925" y="5880100"/>
            <a:ext cx="276225" cy="276225"/>
          </a:xfrm>
          <a:prstGeom prst="rect">
            <a:avLst/>
          </a:prstGeom>
          <a:noFill/>
          <a:ln w="9525">
            <a:noFill/>
            <a:miter lim="800000"/>
            <a:headEnd/>
            <a:tailEnd/>
          </a:ln>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45" kern="0" spc="52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皮匠回应说:我这一辈子,就等这一天哩。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645" kern="0" spc="52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数月后,一篇学术论文震惊了整个历史学界:《南宋三陈故里之重考》。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而同时被震惊的还有古城的官员、文人和实业家:那么著名的历史人物原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来是古城人啊!于是,古城迅速掀起了一股宣传、发现、挖掘的热浪,无限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的商机突然摆在了眼前,安静的古城人一下子变得疯狂了!一批又一批的游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客被导游带来参观陈家大院,一批又一批的说客拥来劝皮匠合伙开发陈家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皮匠想:这东坛井陈家大院的大门,怕是再也关不上了。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645" kern="0" spc="52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收到女儿寄回的报纸、杂志,皮匠认认真真地把老教授的论文和与论文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相关的评论文章,读了一遍又一遍。然后他歇了十多天业,把家里的藏书整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理出来,重新造册,一一核对之后,全部送给了牟汉达教授。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645" kern="0" spc="52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从此,陈皮匠和古城的其他皮匠一样,下午也要补鞋了。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有删改</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文中第②段的环境描写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突出了古城怎样的特点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这对塑造陈皮匠的形象有何作用</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349186" name="图片 3" descr="textimage76.jpeg"/>
          <p:cNvPicPr>
            <a:picLocks noChangeAspect="1"/>
          </p:cNvPicPr>
          <p:nvPr/>
        </p:nvPicPr>
        <p:blipFill>
          <a:blip r:embed="rId3"/>
          <a:srcRect/>
          <a:stretch>
            <a:fillRect/>
          </a:stretch>
        </p:blipFill>
        <p:spPr bwMode="auto">
          <a:xfrm>
            <a:off x="542925" y="728663"/>
            <a:ext cx="276225" cy="276225"/>
          </a:xfrm>
          <a:prstGeom prst="rect">
            <a:avLst/>
          </a:prstGeom>
          <a:noFill/>
          <a:ln w="9525">
            <a:noFill/>
            <a:miter lim="800000"/>
            <a:headEnd/>
            <a:tailEnd/>
          </a:ln>
        </p:spPr>
      </p:pic>
      <p:pic>
        <p:nvPicPr>
          <p:cNvPr id="349187" name="图片 4" descr="textimage77.jpeg"/>
          <p:cNvPicPr>
            <a:picLocks noChangeAspect="1"/>
          </p:cNvPicPr>
          <p:nvPr/>
        </p:nvPicPr>
        <p:blipFill>
          <a:blip r:embed="rId4"/>
          <a:srcRect/>
          <a:stretch>
            <a:fillRect/>
          </a:stretch>
        </p:blipFill>
        <p:spPr bwMode="auto">
          <a:xfrm>
            <a:off x="542925" y="1193800"/>
            <a:ext cx="276225" cy="276225"/>
          </a:xfrm>
          <a:prstGeom prst="rect">
            <a:avLst/>
          </a:prstGeom>
          <a:noFill/>
          <a:ln w="9525">
            <a:noFill/>
            <a:miter lim="800000"/>
            <a:headEnd/>
            <a:tailEnd/>
          </a:ln>
        </p:spPr>
      </p:pic>
      <p:pic>
        <p:nvPicPr>
          <p:cNvPr id="349188" name="图片 5" descr="textimage78.jpeg"/>
          <p:cNvPicPr>
            <a:picLocks noChangeAspect="1"/>
          </p:cNvPicPr>
          <p:nvPr/>
        </p:nvPicPr>
        <p:blipFill>
          <a:blip r:embed="rId5"/>
          <a:srcRect/>
          <a:stretch>
            <a:fillRect/>
          </a:stretch>
        </p:blipFill>
        <p:spPr bwMode="auto">
          <a:xfrm>
            <a:off x="542925" y="3984625"/>
            <a:ext cx="276225" cy="276225"/>
          </a:xfrm>
          <a:prstGeom prst="rect">
            <a:avLst/>
          </a:prstGeom>
          <a:noFill/>
          <a:ln w="9525">
            <a:noFill/>
            <a:miter lim="800000"/>
            <a:headEnd/>
            <a:tailEnd/>
          </a:ln>
        </p:spPr>
      </p:pic>
      <p:pic>
        <p:nvPicPr>
          <p:cNvPr id="349189" name="图片 6" descr="textimage79.jpeg"/>
          <p:cNvPicPr>
            <a:picLocks noChangeAspect="1"/>
          </p:cNvPicPr>
          <p:nvPr/>
        </p:nvPicPr>
        <p:blipFill>
          <a:blip r:embed="rId6"/>
          <a:srcRect/>
          <a:stretch>
            <a:fillRect/>
          </a:stretch>
        </p:blipFill>
        <p:spPr bwMode="auto">
          <a:xfrm>
            <a:off x="542925" y="5380038"/>
            <a:ext cx="276225" cy="276225"/>
          </a:xfrm>
          <a:prstGeom prst="rect">
            <a:avLst/>
          </a:prstGeom>
          <a:noFill/>
          <a:ln w="9525">
            <a:noFill/>
            <a:miter lim="800000"/>
            <a:headEnd/>
            <a:tailEnd/>
          </a:ln>
        </p:spPr>
      </p:pic>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①突出了古城鲜明的中国传统文化色彩和丰厚的历史底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②为陈皮匠鲜明的性格特征的形成,提供了环境依据。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由前半部分可知古城传承着五千年历史文化,远离现代文明,而古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城里的人恬静、自信,这些描写对塑造陈皮匠的性格特征提供了环境依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据。</a:t>
            </a:r>
            <a:endParaRPr lang="zh-CN" altLang="en-US" dirty="0">
              <a:latin typeface="+mn-lt"/>
              <a:ea typeface="+mn-ea"/>
            </a:endParaRPr>
          </a:p>
        </p:txBody>
      </p:sp>
      <p:pic>
        <p:nvPicPr>
          <p:cNvPr id="351234" name="图片 3" descr="textimage80.jpeg"/>
          <p:cNvPicPr>
            <a:picLocks noChangeAspect="1"/>
          </p:cNvPicPr>
          <p:nvPr/>
        </p:nvPicPr>
        <p:blipFill>
          <a:blip r:embed="rId3"/>
          <a:srcRect/>
          <a:stretch>
            <a:fillRect/>
          </a:stretch>
        </p:blipFill>
        <p:spPr bwMode="auto">
          <a:xfrm>
            <a:off x="1054100" y="1276350"/>
            <a:ext cx="180975" cy="190500"/>
          </a:xfrm>
          <a:prstGeom prst="rect">
            <a:avLst/>
          </a:prstGeom>
          <a:noFill/>
          <a:ln w="9525">
            <a:noFill/>
            <a:miter lim="800000"/>
            <a:headEnd/>
            <a:tailEnd/>
          </a:ln>
        </p:spPr>
      </p:pic>
      <p:pic>
        <p:nvPicPr>
          <p:cNvPr id="351235" name="图片 4" descr="textimage81.jpeg"/>
          <p:cNvPicPr>
            <a:picLocks noChangeAspect="1"/>
          </p:cNvPicPr>
          <p:nvPr/>
        </p:nvPicPr>
        <p:blipFill>
          <a:blip r:embed="rId3"/>
          <a:srcRect/>
          <a:stretch>
            <a:fillRect/>
          </a:stretch>
        </p:blipFill>
        <p:spPr bwMode="auto">
          <a:xfrm>
            <a:off x="542925" y="2673350"/>
            <a:ext cx="180975" cy="190500"/>
          </a:xfrm>
          <a:prstGeom prst="rect">
            <a:avLst/>
          </a:prstGeom>
          <a:noFill/>
          <a:ln w="9525">
            <a:noFill/>
            <a:miter lim="800000"/>
            <a:headEnd/>
            <a:tailEnd/>
          </a:ln>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(1)常见提问方式有: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①某处的环境描写突出了某一地点怎样的特点;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②简要概括小说中某种生活的特点;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③赏析画线部分的景物描写。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(2)注意题干用语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“景物(环境)描写”与“景物(环境)描写特点”是两个不同的概念,“景物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(环境)描写特点”是要回答描写技巧的。还要注意环境描写中能够体现环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境特点的形容词,这是答题的关键。</a:t>
            </a:r>
            <a:endParaRPr lang="zh-CN" altLang="en-US" dirty="0">
              <a:latin typeface="+mn-lt"/>
              <a:ea typeface="+mn-ea"/>
            </a:endParaRPr>
          </a:p>
        </p:txBody>
      </p:sp>
      <p:pic>
        <p:nvPicPr>
          <p:cNvPr id="353282" name="图片 3" descr="textimage8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96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(1)根据题干要求,分清环境描写的种类,是自然环境还是社会环境。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(2)找出环境描写的句段。描写自然环境的语句很好找;在找描写社会环境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的语句时,要关注人物活动的场所、人物与人物之间的关系、人物的身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份、人物的对话、情节发展过程以及写作时间等。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(3)根据句段,重新组合画面并在脑海中再现画面,想象、品味画面的整体特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(4)具体分析所写环境的特点,用几个形容词来概括环境的特点。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(2015浙江富阳二中二检)阅读下面的文字,完成问题。(3分)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早晨的电话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[新西兰]戴维·霍利斯</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早晨的第一缕阳光爬过院子的篱笆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透过殖民时期的大窗户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柔和地照在卧</a:t>
            </a:r>
            <a:endParaRPr lang="zh-CN" altLang="en-US" dirty="0">
              <a:latin typeface="+mn-lt"/>
              <a:ea typeface="+mn-ea"/>
            </a:endParaRPr>
          </a:p>
        </p:txBody>
      </p:sp>
      <p:pic>
        <p:nvPicPr>
          <p:cNvPr id="355330" name="图片 3" descr="textimage83.jpeg"/>
          <p:cNvPicPr>
            <a:picLocks noChangeAspect="1"/>
          </p:cNvPicPr>
          <p:nvPr/>
        </p:nvPicPr>
        <p:blipFill>
          <a:blip r:embed="rId3"/>
          <a:srcRect/>
          <a:stretch>
            <a:fillRect/>
          </a:stretch>
        </p:blipFill>
        <p:spPr bwMode="auto">
          <a:xfrm>
            <a:off x="542925" y="4522788"/>
            <a:ext cx="123825" cy="20002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老汪的老婆叫银瓶。银瓶不识字,但跟老汪一起张罗私塾。老汪嘴笨,银瓶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嘴却能说。但她说的不是学堂的事,尽是些东邻西舍的闲话。嘴像刮风似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的,想起什么说什么。人劝老汪:“老汪,你是有学问的人,你老婆那个嘴,你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也劝劝。”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老汪一声叹息:“一个人说正经话,说得不对可以劝他;一个人胡言乱语,何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劝之有?”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银瓶除了嘴能说,还爱占人便宜,不占便宜就觉得吃亏。逛一趟集市,买人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几棵葱,非拿人两头蒜;买人二尺布,非搭两绺线。夏秋两季,爱到地里拾庄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稼,碰到谁家还没收的庄稼,也顺手牵羊捋上两把。从学堂出南门离东家老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范的地亩最近,所以捋拿老范的庄稼最多。一次老范到后院牲口棚看牲口,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管家老季跟了过来:“东家,把老汪辞了吧。”</a:t>
            </a:r>
            <a:endParaRPr lang="zh-CN" altLang="en-US">
              <a:latin typeface="+mn-lt"/>
              <a:ea typeface="+mn-ea"/>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室内。阵阵凉风吹来,除了梳妆台上笨重而古老的座钟发出有规律的嘀嗒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嘀嗒声,一切都是那么安静。一床针织被盖在床上,那里睡着丈夫和妻子,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他们轻微的呼吸也几乎听不到。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早晨的宁静被床边的电话铃声打破。只见丈夫动了动身体,慢慢地翻过身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去。丈夫约翰·柯林斯是一个高个子的中年人,身体刚刚开始发福。这是很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自然的事情,上班时整天坐着,吃的又不错,怎么能不发福呢?他一手挠着有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点发白的短胡子,一手去接电话。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“早上好!约翰,我是哈里,很抱歉这么早打扰你,斯宾塞今天有事来不了,你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能替他一天班吗?”</a:t>
            </a:r>
            <a:endParaRPr lang="zh-CN" altLang="en-US" dirty="0">
              <a:latin typeface="+mn-lt"/>
              <a:ea typeface="+mn-ea"/>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约翰深吸了一口气,朝妻子那儿扫了一眼,看她是否醒了,“呃</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好吧,我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一会儿就到。”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妻子似乎是突然醒了,但眼里却噙着泪水,她大声嚷道:“不,不行,又要在周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末加班!你早就答应了,这个周末我们要一起去看彼得的橄榄球比赛。你知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道,他一直都希望你去看他比赛,而且他已经对所有的朋友说了,他爸爸要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来。看完比赛我们还要在湖边野餐!”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“听着!简,你不明白,我别无选择。他们人手不够,真的很需要我。”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约翰说着就跨进了浴室,用力打开了淋浴开关,没等水热,就钻了进去。他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狠狠地往稀松的头发上抹了些洗发水,似乎这样就可以把简不停的抱怨止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住。</a:t>
            </a:r>
            <a:endParaRPr lang="zh-CN" altLang="en-US">
              <a:latin typeface="+mn-lt"/>
              <a:ea typeface="+mn-ea"/>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简不说什么了,无奈地流着眼泪。约翰很后悔自己的表现,为什么自己那么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轻易地就对别人说行,而对家人说不呢?这次又是这样!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他不想吃早餐,只想在妻子重新唠叨之前赶快离开。他抓起公文包,正要出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门,突然感觉旁边有人在看他。他慢慢转过身来,是彼得,他的大儿子,正用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请求的眼神望着他。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“爸爸,我已经跟朋友们说了,你要来看我们的橄榄球比赛。”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“我很抱歉,儿子,同事有事上不了班,我得去替他。下次我一定去,好吗?我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保证。”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“但是,爸爸,这次你不去加班不行吗?”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“听着,孩子,我也不想去加班。”约翰抬高了嗓音,“但这也是没有办法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a:t>
            </a:r>
            <a:endParaRPr lang="zh-CN" altLang="en-US">
              <a:latin typeface="+mn-lt"/>
              <a:ea typeface="+mn-ea"/>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说着,约翰怒气冲冲地离开了屋子,没有注意到眼泪已经从儿子的脸上流下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“早上好,约翰!发生了什么事,一脸的不高兴?”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“你好,莫菲!家里的事,你知道是怎么回事——家里人要我这样做,老板要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我那样做,你说我该怎么办?我能对老板说‘不’吗?”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“要使每个人都满意是不可能的,伙计!”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繁忙的一天过去了。能在下午四点下班,约翰感到很满足。回家的路上车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很多,他一边漫不经心地开着车,一边想着电视上的橄榄球比赛。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“到家应该还来得及看比赛。”约翰想,“但愿简不要再生我的气了。”</a:t>
            </a:r>
            <a:endParaRPr lang="zh-CN" altLang="en-US">
              <a:latin typeface="+mn-lt"/>
              <a:ea typeface="+mn-ea"/>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他开始加速,准备超过一辆卡车,可脑子里又不自觉地想起早上和妻子的争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吵,没有注意到车子已经驶出了道路。他所记得的最后一件事,是那个老妇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人脸上的惊恐,那时他们两人的车就要撞上了</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他能听见声音,却睁不开眼睛。他听见从遥远的地方传来隐隐约约的电话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铃声,以及人说话的声音。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“他怎么样了,医生?”是妻子在说话,她想努力控制住自己变调的声音,但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无济于事。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医生没有马上回答,他在斟酌应该怎样回答家属的询问,“很抱歉,现在还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无法下结论,但是我得老实告诉你</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情况不妙,他困在车里的时间太长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了。我建议你最好把家人都叫来,以防万一。”</a:t>
            </a:r>
            <a:endParaRPr lang="zh-CN" altLang="en-US">
              <a:latin typeface="+mn-lt"/>
              <a:ea typeface="+mn-ea"/>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妻子的话音消失了,只是她那低低的呜咽仍然回响在耳畔。他又听见儿子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的哭声,以及仍然响个不停的电话铃声。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完了,一切都结束了。他感觉特别想哭,想告诉妻子,自己是多么爱她;告诉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她,他忽略了她和孩子们,总是先想着别人,心里是多么的内疚。但是一切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都太晚了,他没有机会重来一次。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电话铃声越来越响。怎么回事?就没有人去制止吗?突然,他感到有人推了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他一下。“去接电话,约翰。”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他猛地坐了起来,心跳得厉害,额头上渗出了汗,他抓起电话:“您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您好!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我是约翰,您是哪位?”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“早上好!约翰,我是哈里,很抱歉这么早打扰你,斯宾塞今天有事来不了,你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能替他一天班吗?”</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概括第一段场景描写的特点并简析其在小说中的作用。</a:t>
            </a:r>
            <a:endParaRPr lang="zh-CN" altLang="en-US" dirty="0">
              <a:latin typeface="+mn-lt"/>
              <a:ea typeface="+mn-ea"/>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①特点:静谧、温馨、祥和。(1分)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②作用:营造温暖、幸福的家庭生活氛围,与下文主人公的紧张工作与烦人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生活形成对照。(2分)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第一段文字是自然环境描写,根据其中的“柔和”“安静”“轻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微”可以概括出场景特点。其作用自然是“营造了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的氛围”。但这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样温馨的场景却被一个电话破坏了,而且全家人都不欢而散,所以又和下文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形成鲜明的对照。</a:t>
            </a:r>
            <a:endParaRPr lang="zh-CN" altLang="en-US" dirty="0">
              <a:latin typeface="+mn-lt"/>
              <a:ea typeface="+mn-ea"/>
            </a:endParaRPr>
          </a:p>
        </p:txBody>
      </p:sp>
      <p:pic>
        <p:nvPicPr>
          <p:cNvPr id="369666" name="图片 3" descr="textimage84.jpeg"/>
          <p:cNvPicPr>
            <a:picLocks noChangeAspect="1"/>
          </p:cNvPicPr>
          <p:nvPr/>
        </p:nvPicPr>
        <p:blipFill>
          <a:blip r:embed="rId3"/>
          <a:srcRect/>
          <a:stretch>
            <a:fillRect/>
          </a:stretch>
        </p:blipFill>
        <p:spPr bwMode="auto">
          <a:xfrm>
            <a:off x="542925" y="1262063"/>
            <a:ext cx="180975" cy="190500"/>
          </a:xfrm>
          <a:prstGeom prst="rect">
            <a:avLst/>
          </a:prstGeom>
          <a:noFill/>
          <a:ln w="9525">
            <a:noFill/>
            <a:miter lim="800000"/>
            <a:headEnd/>
            <a:tailEnd/>
          </a:ln>
        </p:spPr>
      </p:pic>
      <p:pic>
        <p:nvPicPr>
          <p:cNvPr id="369667" name="图片 4" descr="textimage85.jpeg"/>
          <p:cNvPicPr>
            <a:picLocks noChangeAspect="1"/>
          </p:cNvPicPr>
          <p:nvPr/>
        </p:nvPicPr>
        <p:blipFill>
          <a:blip r:embed="rId3"/>
          <a:srcRect/>
          <a:stretch>
            <a:fillRect/>
          </a:stretch>
        </p:blipFill>
        <p:spPr bwMode="auto">
          <a:xfrm>
            <a:off x="542925" y="2657475"/>
            <a:ext cx="180975" cy="190500"/>
          </a:xfrm>
          <a:prstGeom prst="rect">
            <a:avLst/>
          </a:prstGeom>
          <a:noFill/>
          <a:ln w="9525">
            <a:noFill/>
            <a:miter lim="800000"/>
            <a:headEnd/>
            <a:tailEnd/>
          </a:ln>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00063" y="1824038"/>
          <a:ext cx="7740650" cy="4311650"/>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位　置</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　用</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位于开头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给全篇“定基调”:或定感情基调;或定叙述基调,使叙述</a:t>
                      </a:r>
                      <a:r>
                        <a:t/>
                      </a:r>
                      <a:br/>
                      <a:r>
                        <a:rPr lang="zh-CN" altLang="en-US" sz="1190" kern="0" dirty="0" smtClean="0">
                          <a:solidFill>
                            <a:srgbClr val="000000"/>
                          </a:solidFill>
                          <a:latin typeface="Times New Roman" pitchFamily="65" charset="-122"/>
                          <a:ea typeface="宋体" pitchFamily="65" charset="-122"/>
                        </a:rPr>
                        <a:t>更自然,更顺理成章。照应标题。</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位于人</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物出场前</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引导人物出场。</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位于</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情节中</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推动情节发展。</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位于人物</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描写中</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揭示人物性格,表现人物心理。</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作为小说</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的主背景</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作为一种象征。如《老人与海》中的“大海”便是人生</a:t>
                      </a:r>
                      <a:r>
                        <a:t/>
                      </a:r>
                      <a:br/>
                      <a:r>
                        <a:rPr lang="zh-CN" altLang="en-US" sz="1190" kern="0" dirty="0" smtClean="0">
                          <a:solidFill>
                            <a:srgbClr val="000000"/>
                          </a:solidFill>
                          <a:latin typeface="Times New Roman" pitchFamily="65" charset="-122"/>
                          <a:ea typeface="宋体" pitchFamily="65" charset="-122"/>
                        </a:rPr>
                        <a:t>的象征。</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位于结尾</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点明环境,深化主题,照应开头。</a:t>
                      </a:r>
                    </a:p>
                  </a:txBody>
                  <a:tcPr marL="45720" marR="45720"/>
                </a:tc>
              </a:tr>
            </a:tbl>
          </a:graphicData>
        </a:graphic>
      </p:graphicFrame>
      <p:sp>
        <p:nvSpPr>
          <p:cNvPr id="3" name="TextBox 2"/>
          <p:cNvSpPr txBox="1"/>
          <p:nvPr/>
        </p:nvSpPr>
        <p:spPr>
          <a:xfrm>
            <a:off x="542925" y="823913"/>
            <a:ext cx="8505825" cy="9302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分析环境作用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1.环境描写的位置及其作用</a:t>
            </a:r>
            <a:endParaRPr lang="zh-CN" altLang="en-US" dirty="0">
              <a:latin typeface="+mn-lt"/>
              <a:ea typeface="+mn-ea"/>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329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2.自然环境的作用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(1)环境方面的作用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①自身的、独立的审美价值——表现地域风光和文化,突出环境特点,营造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某种意境。如小说《荷花淀》开头一段的景物描写,皎洁的月光,凉爽的空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气,干净整洁的院落,营造出宁静、明丽、和平的意境,展示了白洋淀美丽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如画的风景。因此,对于那些具有地域文化色彩的小说,环境描写自身的、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独立的审美价值不容忽视。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②交代故事发生的时间、地点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暗示社会环境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如背景、习俗、思想观念以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及人与人之间的关系等特征。小说里的环境描写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不是无缘无故而写的空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洞的文字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而往往有暗示性。如鲁迅的小说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祝福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开头的环境描写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旧</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历的年底毕竟最像年底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村镇上不必说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就在天空中也显出将到新年的气象</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来。灰白色的沉重的晚云中间时时发出闪光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接着一声钝响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是送灶的爆</a:t>
            </a:r>
            <a:endParaRPr lang="zh-CN" altLang="en-US" dirty="0">
              <a:latin typeface="+mn-lt"/>
              <a:ea typeface="+mn-ea"/>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竹</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近处燃放的可就更强烈了</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震耳的大音还没有息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空气里已经散满了幽</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微的火药香。”不仅展示了一个落后封闭的农村小镇</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为情节的展开创造</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了一个典型环境</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也向我们暗示了辛亥革命后中国广大农村的封建思想、</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封建秩序依然占据着统治地位的社会现实。</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③渲染气氛,奠定基调。小说都有一种感情基调,也有一种特定的氛围,作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家往往用生动的自然环境描写,来渲染故事的气氛,或喜庆,或清冷,或悲凉,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用以感染读者。如鲁迅的小说《药》开头的环境描写:“秋天的后半夜,月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亮下去了,太阳还没有出,只剩下一片乌蓝的天;除了夜游的东西,什么都睡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着。”勾勒出黎明前最黑暗时刻的突出特征:阴暗、凄清,还有几分恐怖。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从而渲染了夏瑜就义时沉寂而肃杀的气氛。</a:t>
            </a:r>
            <a:endParaRPr lang="zh-CN" altLang="en-US" dirty="0">
              <a:latin typeface="+mn-lt"/>
              <a:ea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老范:“为啥?”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老季:“老汪教书,娃儿们都听不懂。”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老范:“不懂才教,懂还教个啥?”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老季:“不为老汪。”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老范:“为啥?”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老季:“为他老婆,爱偷庄稼,是个贼。”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老范挥挥手:“娘们儿家。”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又说:“贼就贼吧,我五十顷地,还养不起一个贼?”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这话被喂牲口的老宋听到了。老宋也有一个娃跟着老汪学《论语》,老宋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便把这话又学给了老汪。没想到老汪潸然泪下:“啥叫有朋自远方来?这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就叫有朋自远方来。”</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(选自刘震云《一句顶一万句》,有删改)</a:t>
            </a:r>
            <a:endParaRPr lang="zh-CN" altLang="en-US" dirty="0">
              <a:latin typeface="+mn-lt"/>
              <a:ea typeface="+mn-ea"/>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(2)人物方面的作用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①表现人物的身份、地位、性格等。环境描写在一些小说中可以反映人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物的个性品格和生活情趣。如《林黛玉进贾府》中贾母的住处,挂着各色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鹦鹉、画眉等鸟雀,说明这位老祖宗地位尊贵,但又不管事,只是一味找乐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的情趣。贾政的小正房内,摆放着半旧家具,桌上层叠地放着书籍茶具等,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显示他保守、迂腐的个性品格。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②烘托人物的心情。小说中的环境描写能烘托人物丰富的心理,凸显人物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心理活动,起到画龙点睛的作用。如《祝福》里的环境描写:“天色愈阴暗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了,下午竟下起雪来,雪花大的有梅花那么大,满天飞舞,夹着烟霭和忙碌的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气色,将鲁镇乱成一团糟。”“满天飞舞”的大雪、“烟霭”“忙碌的气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色”搅在一起,表现了鲁镇乌烟瘴气、乱成一团的景象,同时也衬托出人物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烦乱、压抑的心情。</a:t>
            </a:r>
            <a:endParaRPr lang="zh-CN" altLang="en-US" dirty="0">
              <a:latin typeface="+mn-lt"/>
              <a:ea typeface="+mn-ea"/>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68338"/>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③暗示人物的命运。有些小说借助环境描写来暗示人物的命运</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如</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孔乙</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己</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最后的环境描写“中秋过后</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秋风是一天凉比一天</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看看将近初冬</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整天的靠着火</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也须穿上棉袄了”</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暗示了孔乙己的悲惨结局。</a:t>
            </a:r>
            <a:endParaRPr lang="zh-CN" altLang="en-US" sz="2400" dirty="0">
              <a:latin typeface="+mn-lt"/>
              <a:ea typeface="+mn-ea"/>
            </a:endParaRPr>
          </a:p>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(3)</a:t>
            </a:r>
            <a:r>
              <a:rPr lang="zh-CN" altLang="en-US" sz="2012" kern="0" dirty="0">
                <a:solidFill>
                  <a:srgbClr val="000000"/>
                </a:solidFill>
                <a:latin typeface="Times New Roman" pitchFamily="65" charset="-122"/>
                <a:ea typeface="宋体" pitchFamily="65" charset="-122"/>
              </a:rPr>
              <a:t>情节方面的作用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推动情节的发展。小说的情节发展与环境描写往往是相互依存、相互制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约的,环境描写以情节为依托,而情节的发展又离不开环境描写。如《林教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头风雪山神庙》里的环境描写:“正是严冬天气,彤云密布,朔风渐起,却早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纷纷扬扬卷下一天大雪来。”这个环境体现出风高雪猛。正因风雪有如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此之势,所以才让本已“四下里崩坏了”的草屋“又被朔风吹撼,摇振得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动”。这场风雪对草屋而言可谓是雪上加霜。而草屋破败,摇摇欲坠,又促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使林冲担心:“这屋如何过得一冬?待雪晴了,去城中唤个泥水匠来修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理。”草厅难抵严寒,于是林冲才有“向了一回火”的举动,但仍“觉得身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上寒冷”,又产生心理活动:“寻思却才老军所说,二里路外有那市井,何不</a:t>
            </a:r>
            <a:endParaRPr lang="zh-CN" altLang="en-US" dirty="0">
              <a:latin typeface="+mn-lt"/>
              <a:ea typeface="+mn-ea"/>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去沽些酒来吃</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可见</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小说中风雪、草屋等环境不是孤立存在的</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它们先</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是共同带动人物的心理、行为的变化</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进而推动故事情节的发展。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(4)主题方面的作用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深化(或暗示)作品的主题。分析小说的主题,离不开对环境的认真考量。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如《祝福》的结尾写道:“我在蒙胧中,又隐约听到远处的爆竹声联绵不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断,似乎合成一天音响的浓云,夹着团团飞舞的雪花,拥抱了全市镇。”这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里的环境描写具有象征和暗示作用,深化了小说的主旨。在这里,作者拿有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钱人的祝福活动和祥林嫂的惨死做了一个鲜明的对比。一边是鲁四老爷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之流兴高采烈地为自己来年的好运祝福,一边是被压迫者在寒冬腊月、大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雪纷飞的祝福声中惨死在雪地里,二者形成了强烈的对比,增强了祥林嫂遭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遇的悲剧性,加强了对旧社会杀人本质的揭露,深化了作品的主题。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当然,一段具体的环境描写,它的作用往往是多方面的,这需要根据具体的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语言环境去综合分析,切忌生硬地把它归结为某一种作用。</a:t>
            </a:r>
            <a:endParaRPr lang="zh-CN" altLang="en-US" dirty="0">
              <a:latin typeface="+mn-lt"/>
              <a:ea typeface="+mn-ea"/>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3.社会环境的作用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(1)人物方面的作用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①交代人物活动及其成长的时代背景,揭示各种复杂的社会关系。如《林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黛玉进贾府》中对荣禧堂的描写就揭示了贾家与皇室的渊源,从而突出了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贾府显赫的地位。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②交代人物身份,表现人物性格,或影响或决定人物性格。如《祝福》里对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鲁四老爷书房的描写就突出表现了鲁四老爷守旧、封建的思想性格。</a:t>
            </a:r>
            <a:endParaRPr lang="zh-CN" altLang="en-US" dirty="0">
              <a:latin typeface="+mn-lt"/>
              <a:ea typeface="+mn-ea"/>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(2)主题方面的作用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揭示社会的本质特征,揭示主题。如在《林黛玉进贾府》的第一段中,黛玉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弃舟登岸乘轿抵达荣国府。文中写道:“</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又往西行,不多远,照样也是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三间大门,方是荣国府了。却不进正门,只进了西边角门。”林黛玉是贾母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的女儿贾敏的孩子,是贾母的外孙女,而其父林如海不但功名在身而且出身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世禄之家,同时还是钦点的巡盐御史。然而拥有这样的家世的林黛玉,却也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只能从西边角门进,使贾府森严的等级制度在全文一开篇就展露了出来。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(2013山东,21)阅读下面的文字,完成问题。(4分)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活　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余 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我遇到那位名叫福贵的老人时,夏季刚刚来到。</a:t>
            </a:r>
            <a:endParaRPr lang="zh-CN" altLang="en-US" dirty="0">
              <a:latin typeface="+mn-lt"/>
              <a:ea typeface="+mn-ea"/>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那天午后,我走到了一棵有着茂盛叶子的树下,看到近旁田里一个老人和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一头老牛。这位老人后来和我一起坐在了那棵茂盛的树下,在那个充满阳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光的下午,他向我讲述了自己: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这辈子想起来也是很快就过去了,过得平平常常,我爹指望我光耀祖宗,他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算是看错人了。我啊,年轻时靠着祖上留下的钱风光了一阵子,往后就越过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越落魄了,可寿命长,我家里五口人一个挨着一个死去,我还活着。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孙子死后的第二年,看看自己还得活几年,我觉得牛还是要买的。牛是半个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人,它能替我干活,闲下来时我也有个伴,心里闷了就和它说说话。</a:t>
            </a:r>
            <a:r>
              <a:rPr lang="zh-CN" altLang="en-US" sz="2012" u="sng" kern="0" dirty="0">
                <a:solidFill>
                  <a:srgbClr val="000000"/>
                </a:solidFill>
                <a:latin typeface="Times New Roman" pitchFamily="65" charset="-122"/>
                <a:ea typeface="宋体" pitchFamily="65" charset="-122"/>
              </a:rPr>
              <a:t>牵着它</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去水边吃草,就跟拉着个孩子似的。</a:t>
            </a:r>
            <a:endParaRPr lang="zh-CN" altLang="en-US">
              <a:latin typeface="+mn-lt"/>
              <a:ea typeface="+mn-ea"/>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买牛那天,我把钱揣在怀里走着去新丰,那里有个很大的牛市场。路过邻近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一个村庄时,看到晒场上有一群人,走过去看看,就看到了这头牛,它趴在地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上,歪着脑袋吧嗒吧嗒掉眼泪。旁边一个赤膊男人蹲在地上霍霍地磨着牛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刀,围着的人在说牛刀从什么地方刺进去最好。我看到这头老牛哭得那么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伤心,心里怪难受的。想想做牛真是可怜。累死累活替人干了一辈子,老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了,力气小了,就要被人宰了吃掉。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我不忍心看它被宰掉,便离开晒场继续往新丰去。走着走着心里总放不下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这头牛,它知道自己要死了,脑袋底下都有一摊眼泪了。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我越走心里越是定不下来,后来一想,干脆把它买下来。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我赶紧往回走,走到晒场那里,他们已经绑住了牛脚,我挤上去对那个磨刀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的男人说:“行行好,把这头牛卖给我吧。”</a:t>
            </a:r>
            <a:endParaRPr lang="zh-CN" altLang="en-US">
              <a:latin typeface="+mn-lt"/>
              <a:ea typeface="+mn-ea"/>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赤膊男人手指试着刀锋,看了我好一会才问:“你说什么?”我说:“我要买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他咧开嘴嘻嘻笑了,旁边的人也哄地笑起来。我从怀里抽出钱放到他手里,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说:“你数一数。”赤膊男人马上傻了,他把我看了又看,还搔搔脖子,问我: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“你当真要买?”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我什么话也不去说,蹲下把牛脚上的绳子解了,站起来后拍拍牛的脑袋。这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牛还真聪明,知道自己不死了,一下子站起来,也不掉眼泪了。我拉住缰绳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对那个男人说:“你数数钱。”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那人把钱举到眼前像是看看有多厚,看完他说:“不数了,你拉走吧。”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我便拉着牛走去,他们在后面乱哄哄地笑,我听到那个男人说:“今天合算,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今天合算。”</a:t>
            </a:r>
            <a:endParaRPr lang="zh-CN" altLang="en-US">
              <a:latin typeface="+mn-lt"/>
              <a:ea typeface="+mn-ea"/>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牛是通人性的,我拉着它往回走时,它知道是我救了它的命,身体老往我身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上靠,亲热得很。我对它说:“你呀,先别这么高兴,我拉你回去是要你干活,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不是把你当爹来养着的。”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我拉着牛回到村里,村里人全围上来看热闹,他们都说我老糊涂了,买了这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么一头老牛回来,有个人说:“福贵,我看它年纪比你爹还大。”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会看牛的告诉我,说它最多只能活两年三年的,我想两三年足够了,我自己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恐怕还活不到这么久。谁知道我们都活到了今天,村里人又惊又奇,就是前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两天,还有人说我们是“两个老不死”。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牛到了家,也是我家里的成员了,该给它取个名字,想来想去还是觉得叫它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福贵好。定下来叫它福贵,我左看右看都觉得它像我,心里美滋滋的,后来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村里人也开始说像,我嘿嘿笑。</a:t>
            </a:r>
            <a:endParaRPr lang="zh-CN" altLang="en-US">
              <a:latin typeface="+mn-lt"/>
              <a:ea typeface="+mn-ea"/>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福贵是好样的,有时候嘛,也要偷偷懒,可人也常常偷懒,就不要说是牛了。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我知道什么时候该让它干活,什么时候该让它歇一歇。只要我累了,我知道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它也累了,就让它歇一会,我歇得来精神了,那它也该干活了。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老人说着站了起来,拍拍屁股上的尘土,向池塘旁的老牛喊了一声,那牛就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走到老人身旁低下了头,老人把犁扛到肩上,拉着牛的缰绳慢慢走去。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两个福贵的脚上都沾满了泥,走去时都微微晃动着身体。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老人和牛渐渐远去,我听到老人粗哑的令人感动的嗓音从远处传来,他的歌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声在空旷的傍晚像风一样飘扬。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炊烟在农舍的屋顶袅袅升起,在霞光四射的空中分散后消隐了。女人吆喝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孩子的声音此起彼伏,一个男人挑着粪桶从我跟前走过,扁担吱呀吱呀一路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响了过去。慢慢地,田野趋向了宁静,四周出现了模糊,霞光逐渐退去。</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(节选自余华《活着》,有删改)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请简要分析小说最后一段景物描写的作用。</a:t>
            </a:r>
            <a:endParaRPr lang="zh-CN" altLang="en-US" dirty="0">
              <a:latin typeface="+mn-lt"/>
              <a:ea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1.下列对本文相关内容和艺术特色的分析和鉴赏,最恰当的两项是(5分)</a:t>
            </a:r>
            <a:r>
              <a:rPr lang="zh-CN" altLang="en-US" sz="1574" kern="0" spc="438"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A.本文擅长以经典文句的使用来表现人物性格,如老汪翻来覆去讲不清楚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“四海困穷,天禄永终”,就说明了作为乡村塾师的他迂腐无能。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B.文中老汪每月两次的“乱走”令人备感困惑,直到端午节老汪酒后吐真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言,暴露内心秘密,说出“总想一个人”时,才真相大白。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C.本文在人物关系的参照之中塑造老汪的形象,如他对学生、银瓶及老范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等不同的人就有不同的言谈、态度,很好地表现了他的个性。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D.本文以白话口语为主,又掺入了方言和文言,读来别有风味,同时,这样的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语言既契合老汪的身份和生活环境,也暗合他的尴尬处境。</a:t>
            </a:r>
            <a:endParaRPr lang="zh-CN" altLang="en-US" dirty="0">
              <a:latin typeface="+mn-lt"/>
              <a:ea typeface="+mn-ea"/>
            </a:endParaRP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①点出了老人的乡间生活环境;②透露出乡间的生活都顺应着自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然的规律;③以此结尾,深化主题,增添了小说的意味;④照应开头,使文章结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构完整。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最后一段的景物描写写了乡村农舍的炊烟、女人的吆喝声、男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人肩上扁担的吱呀声和田野的宁静,透露出乡村的自然气息,老人和牛就生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活在这样一个环境中。这样描写,使小说“活着”的主题更加突出,同时也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照应了开头。</a:t>
            </a:r>
            <a:endParaRPr lang="zh-CN" altLang="en-US" dirty="0">
              <a:latin typeface="+mn-lt"/>
              <a:ea typeface="+mn-ea"/>
            </a:endParaRPr>
          </a:p>
        </p:txBody>
      </p:sp>
      <p:pic>
        <p:nvPicPr>
          <p:cNvPr id="398338" name="图片 3" descr="textimage86.jpeg"/>
          <p:cNvPicPr>
            <a:picLocks noChangeAspect="1"/>
          </p:cNvPicPr>
          <p:nvPr/>
        </p:nvPicPr>
        <p:blipFill>
          <a:blip r:embed="rId3"/>
          <a:srcRect/>
          <a:stretch>
            <a:fillRect/>
          </a:stretch>
        </p:blipFill>
        <p:spPr bwMode="auto">
          <a:xfrm>
            <a:off x="542925" y="1276350"/>
            <a:ext cx="180975" cy="190500"/>
          </a:xfrm>
          <a:prstGeom prst="rect">
            <a:avLst/>
          </a:prstGeom>
          <a:noFill/>
          <a:ln w="9525">
            <a:noFill/>
            <a:miter lim="800000"/>
            <a:headEnd/>
            <a:tailEnd/>
          </a:ln>
        </p:spPr>
      </p:pic>
      <p:pic>
        <p:nvPicPr>
          <p:cNvPr id="398339" name="图片 4" descr="textimage87.jpeg"/>
          <p:cNvPicPr>
            <a:picLocks noChangeAspect="1"/>
          </p:cNvPicPr>
          <p:nvPr/>
        </p:nvPicPr>
        <p:blipFill>
          <a:blip r:embed="rId3"/>
          <a:srcRect/>
          <a:stretch>
            <a:fillRect/>
          </a:stretch>
        </p:blipFill>
        <p:spPr bwMode="auto">
          <a:xfrm>
            <a:off x="542925" y="2673350"/>
            <a:ext cx="180975" cy="190500"/>
          </a:xfrm>
          <a:prstGeom prst="rect">
            <a:avLst/>
          </a:prstGeom>
          <a:noFill/>
          <a:ln w="9525">
            <a:noFill/>
            <a:miter lim="800000"/>
            <a:headEnd/>
            <a:tailEnd/>
          </a:ln>
        </p:spPr>
      </p:pic>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266825"/>
            <a:ext cx="8505825" cy="5060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常见的提问方式有: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(1)某处景物描写对塑造人物形象有什么作用;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(2)请分析某处(开头或结尾)景物描写的作用;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(3)请分析小说开头景物描写的主要作用。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要注意题干中的解题关键词,如环境描写所处的位置;还要注意某处环境描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写中的关键词,这是分析环境描写作用的重要依据。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(1)环境描写题型的思考模式(四级概念整合法): </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①环境—环境,即环境本身有何特点;</a:t>
            </a:r>
            <a:endParaRPr lang="zh-CN" altLang="en-US" dirty="0">
              <a:latin typeface="+mn-lt"/>
              <a:ea typeface="+mn-ea"/>
            </a:endParaRPr>
          </a:p>
        </p:txBody>
      </p:sp>
      <p:pic>
        <p:nvPicPr>
          <p:cNvPr id="400386" name="图片 3" descr="textimage88.jpeg"/>
          <p:cNvPicPr>
            <a:picLocks noChangeAspect="1"/>
          </p:cNvPicPr>
          <p:nvPr/>
        </p:nvPicPr>
        <p:blipFill>
          <a:blip r:embed="rId3"/>
          <a:srcRect/>
          <a:stretch>
            <a:fillRect/>
          </a:stretch>
        </p:blipFill>
        <p:spPr bwMode="auto">
          <a:xfrm>
            <a:off x="542925" y="919163"/>
            <a:ext cx="8101013" cy="347662"/>
          </a:xfrm>
          <a:prstGeom prst="rect">
            <a:avLst/>
          </a:prstGeom>
          <a:noFill/>
          <a:ln w="9525">
            <a:noFill/>
            <a:miter lim="800000"/>
            <a:headEnd/>
            <a:tailEnd/>
          </a:ln>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②环境—情节,环境描写对情节展开有何作用;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③环境—人物,环境描写对刻画人物有何作用(提供活动背景、衬托人物性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格等);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④环境—主题,环境描写对揭示主题有何作用。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(2)环境作用答题样式:环境本身内容+术语(写几点,一般看分值)。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①环境本身:交代</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时间,交代</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背景,营造</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氛围,渲染(定下)</a:t>
            </a:r>
            <a:r>
              <a:rPr lang="zh-CN" altLang="en-US" sz="2012" kern="0" dirty="0">
                <a:solidFill>
                  <a:srgbClr val="000000"/>
                </a:solidFill>
                <a:latin typeface="黑体" pitchFamily="65" charset="-122"/>
                <a:ea typeface="宋体" pitchFamily="65" charset="-122"/>
              </a:rPr>
              <a:t>……</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气氛(感情基调)。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②情节:为下文</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情节展开做铺垫,推动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情节发展。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③人物:烘托(映衬)了人物</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④主题:揭示(表达、寄托、暗示)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主题。 </a:t>
            </a:r>
            <a:endParaRPr lang="zh-CN" altLang="en-US" dirty="0">
              <a:latin typeface="+mn-lt"/>
              <a:ea typeface="+mn-ea"/>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基本方法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1.自然环境描写的作用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必须明确环境描写是为主旨服务的,要结合景物描写的作用,根据题目要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求,结合文章作答。首先归纳这段描写本身的特点(也即是什么环境),接着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说出它对情节的作用,最后指出它对人物形象、性格塑造的作用或对主旨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所起的作用。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自然环境描写常见作用如下: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①渲染营造某种氛围或气氛;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②推动故事情节发展;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③交代人物身份,表现人物性格;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④象征和暗示;</a:t>
            </a:r>
            <a:endParaRPr lang="zh-CN" altLang="en-US">
              <a:latin typeface="+mn-lt"/>
              <a:ea typeface="+mn-ea"/>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⑤衬托人物心情;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⑥交代人物活动环境;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⑦深化文章主题。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2.社会环境描写的作用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分析小说的社会环境描写及其作用,要与中心联系起来,要和人物个性、命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运联系起来,要与故事的背景和情感基调联系起来,要思路开阔,多从不同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的角度思考: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①交代故事的时代背景;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②交代人与人之间的矛盾关系;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③烘托人物的突出特点;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④暗示人物的前途命运;</a:t>
            </a:r>
            <a:endParaRPr lang="zh-CN" altLang="en-US">
              <a:latin typeface="+mn-lt"/>
              <a:ea typeface="+mn-ea"/>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695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⑤推动情节的发展变化;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⑥深化小说的主题思想。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(2015甘肃兰州一中模拟)阅读下面的文字,完成问题。(6分)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公园里的星期天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[美]贝尔·考夫曼</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黄昏的太阳暖洋洋的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树林外隐约传来城市的喧闹。她放下手中的书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摘下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墨镜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惬意地吁了口气。莫顿正在看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时代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周刊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一只手搭在她肩上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们三岁的儿子莱利在沙坑里玩。正是星期天下午五点半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藏在公园角落里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的小操场清静极了。秋千和跷跷板一动不动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滑梯上也空空荡荡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只有莱利</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和一个年龄相仿的胖男孩蹲在沙坑里玩。多美好啊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她几乎微笑起来。她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他们应该多出来晒晒太阳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莫顿肤色那么苍白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都是成天在大学里埋头</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工作造成的。她柔情地挽着他的手臂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看着莱利玩沙。</a:t>
            </a:r>
            <a:endParaRPr lang="zh-CN" altLang="en-US" dirty="0">
              <a:latin typeface="+mn-lt"/>
              <a:ea typeface="+mn-ea"/>
            </a:endParaRPr>
          </a:p>
        </p:txBody>
      </p:sp>
      <p:pic>
        <p:nvPicPr>
          <p:cNvPr id="408578" name="图片 3" descr="textimage89.jpeg"/>
          <p:cNvPicPr>
            <a:picLocks noChangeAspect="1"/>
          </p:cNvPicPr>
          <p:nvPr/>
        </p:nvPicPr>
        <p:blipFill>
          <a:blip r:embed="rId3"/>
          <a:srcRect/>
          <a:stretch>
            <a:fillRect/>
          </a:stretch>
        </p:blipFill>
        <p:spPr bwMode="auto">
          <a:xfrm>
            <a:off x="542925" y="2197100"/>
            <a:ext cx="123825" cy="200025"/>
          </a:xfrm>
          <a:prstGeom prst="rect">
            <a:avLst/>
          </a:prstGeom>
          <a:noFill/>
          <a:ln w="9525">
            <a:noFill/>
            <a:miter lim="800000"/>
            <a:headEnd/>
            <a:tailEnd/>
          </a:ln>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13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突然,那胖男孩站起来猛地向莱利扔了一铲沙。她朝男孩摇摇手指:“不可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以丢沙子,这样会迷住别人的眼睛。”可那男孩面无表情地盯着她,眼都不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眨一下。他妈妈或保姆在哪里?操场上除了正朝出口走去的二三人,只有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一个男人坐在几英尺外的长凳上,块头很大,几乎占满了整条长凳,脸被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《星期日漫画》遮住了。她断定他就是那孩子的爸爸。听到她的话,他目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光不离漫画,熟练地唾了一口。她厌恶地扭过头。就在这时,胖男孩又迅速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扬起一铲子沙撒向莱利,一些沙子落在他的头发和额头上。莱利抬头看看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妈妈,嘴唇犹疑地动了动:她的反应会告诉他该不该哭。她本能地想要冲到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儿子身边,掸掉他头发上的沙子,并教训那个小孩,但忍住了。她总是说要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莱利学会为自己战斗。</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“小家伙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别扔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她严厉地说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并朝长凳上看看。“怎么能随便扔沙子呢</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长凳上那人看都不看她</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朝那男孩大声说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乔</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干得好</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这是公共沙坑</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想扔</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就扔。”她觉得膝盖忽然软了一下</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乜了莫顿一眼。他这才意识到怎么回</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事</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小心地把</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时代</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周刊放在腿上</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转过头看着那人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清瘦的脸上带着他</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当面指出学生错误时那种羞涩、歉意的微笑。</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“你说得对</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他心平气和地说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但正因为是公共场所</a:t>
            </a:r>
            <a:r>
              <a:rPr lang="en-US" altLang="zh-CN"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那人放下漫画,怀着敌意从头到脚打量着莫顿。“是吗?”蛮横无理中夹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着威胁,“在这里我儿子跟你儿子有同样的权力。他想扔沙子就扔呗。你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不服气,就他妈带着你儿子滚蛋。”孩子们都愣住了,瞪着眼,张大嘴,连手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里的铲子掉了都不知道。莫顿面部肌肉抽搐着。“好,只需一分钟,你必须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明白</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”他平静地说。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“喂,闭嘴!”那人说。</a:t>
            </a:r>
            <a:endParaRPr lang="zh-CN" altLang="en-US" dirty="0">
              <a:latin typeface="+mn-lt"/>
              <a:ea typeface="+mn-ea"/>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她的心怦怦直跳。她知道丈夫根本不是“大块头”的对手,心中充满了对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丈夫的怜惜和对那男人的怒气。她丈夫平时不生气,难得发火,这样的情景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对他而言太陌生太令人难堪了。莫顿刚起身,《时代》周刊就滑到了地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上。那人站起来,朝莫顿连跨两步才停住,活动着粗壮的胳膊等着莫顿上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前。她害怕地并紧颤抖的双膝。会发生可怕的打斗吗?太可怕了,太出人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意料了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得阻止这场打斗,喊救命。她本想扯住丈夫的袖子,示意他坐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下,但基于某种原因,她没有这样做。莫顿正了正眼镜,面色十分苍白。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“这太荒谬了,”他镇静地说,“我倒想请教请教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“哦,是吗?”那人两腿分开,轻轻晃着,极为轻蔑地看着莫顿,“就你,还有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谁?”他们俩你盯着我,我瞪着你对峙了一会儿。莫顿突然转过身,平静地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对她说:“走,我们离开这里。”他笨拙地走向沙坑,窘迫使他的脚步有点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踉跄。他弯腰抱起莱利并捡起铲子。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莱利一改呆愣的神态,又踢又叫:“不要回家,要玩嘛,不要吃晚饭</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他俩拖着莱利往前走。出大门必得经过那人坐的长凳,她极力不看那人,昂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首挺胸,慢慢地和丈夫、孩子一起走出了那片操场。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她的第一感觉是松了口气:避免了一场打斗,没有人受伤。但内心深处却有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一种沉重的甩不掉的感觉。这感觉要比一场意外事故,或者比道理被暴力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击败要痛苦得多。她隐约地感到她与莫顿似乎缺少什么。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莫顿突然冒了一句:“那证明不了什么。”</a:t>
            </a:r>
            <a:endParaRPr lang="zh-CN" altLang="en-US">
              <a:latin typeface="+mn-lt"/>
              <a:ea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1072"/>
              </a:spcBef>
              <a:spcAft>
                <a:spcPts val="0"/>
              </a:spcAft>
              <a:defRPr/>
            </a:pPr>
            <a:r>
              <a:rPr lang="zh-CN" altLang="en-US" sz="2012" kern="0" dirty="0">
                <a:solidFill>
                  <a:srgbClr val="000000"/>
                </a:solidFill>
                <a:latin typeface="Times New Roman" pitchFamily="65" charset="-122"/>
                <a:ea typeface="宋体" pitchFamily="65" charset="-122"/>
              </a:rPr>
              <a:t>一、(2015课标Ⅰ,11)阅读下面的文字,完成问题。(25分)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李德霞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大清早,马兰花从蔬菜批发市场接了满满一车菜回来。车子还没扎稳,邻摊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卖水果的三孬就凑过来说:“兰花姐,卖咸菜的麻婶出事了。”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马兰花一惊:“出啥事啦?”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三孬说:“前天晚上,麻婶收摊回家后,突发脑溢血,幸亏被邻居发现,送到医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院里,听说现在还在抢救呢。”</a:t>
            </a:r>
            <a:endParaRPr lang="zh-CN" altLang="en-US">
              <a:latin typeface="+mn-lt"/>
              <a:ea typeface="+mn-ea"/>
            </a:endParaRPr>
          </a:p>
        </p:txBody>
      </p:sp>
      <p:pic>
        <p:nvPicPr>
          <p:cNvPr id="11267" name="图片 3" descr="textimage1.jpeg"/>
          <p:cNvPicPr>
            <a:picLocks noChangeAspect="1"/>
          </p:cNvPicPr>
          <p:nvPr/>
        </p:nvPicPr>
        <p:blipFill>
          <a:blip r:embed="rId3"/>
          <a:srcRect/>
          <a:stretch>
            <a:fillRect/>
          </a:stretch>
        </p:blipFill>
        <p:spPr bwMode="auto">
          <a:xfrm>
            <a:off x="488950" y="1347788"/>
            <a:ext cx="1368425" cy="38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E.本文虽只是选段,但故事情节相对完整,作者以简约沉稳的白描手法,生动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地塑造了人物群像,展开了一幅北方村镇的风俗画卷。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2.东家老范是一个什么样的人?请结合全文简要分析。(6分)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3.老汪对《论语》中“有朋自远方来”一句的独特理解,其实源于自身人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际关系的体验,请结合全文简要分析。(6分)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4.老汪这一形象与鲁迅笔下的孔乙己在性情气质上有不少相似之处,但二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人精神困境的根源实则不同。请简要分析这种相似与不同。(8分)</a:t>
            </a:r>
            <a:endParaRPr lang="zh-CN" altLang="en-US" dirty="0">
              <a:latin typeface="+mn-lt"/>
              <a:ea typeface="+mn-ea"/>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“什么?”她问。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“打架。打架除了证明他比我高大以外,解决不了什么问题。”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“当然。”她说。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“最好的结果,”他解释说,“可能会是什么?打碎眼镜,掉一两颗牙,或者卧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床两天——图什么?伸张正义?讲清道理?”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“当然。”她又说,加快了脚步,只想早点回家忙些别的事情,消除那像强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力胶一样黏在她心上的感觉。全是愚蠢、卑鄙之徒!她想,一边拽紧了孩子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的手。孩子还是哭个不停。以前她总对他那弱不禁风的小身体、瘦削的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肩膀、细瘦无力的双腿,有着一丝温柔的怜惜。但是现在,她的嘴唇愤恨地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紧闭着。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“不许哭,”她气冲冲地说,“真叫人丢脸!”</a:t>
            </a:r>
            <a:endParaRPr lang="zh-CN" altLang="en-US">
              <a:latin typeface="+mn-lt"/>
              <a:ea typeface="+mn-ea"/>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她觉得他们三个好像踩着烂泥前进一样。孩子的哭声更大了。她想,要是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真的打起来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他会怎样呢?让自己被揍扁?去教训那人?叫警察?“警官,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公园里有人叫他儿子向我儿子扔沙子</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”真可笑,没必要去想这些。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“老天,你不能让他安静吗?”莫顿烦躁地说。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“你以为我一直在干吗?”她说。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莱利挣脱他们的手,往后退着。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“你管不住,我来管。”莫顿气呼呼地说,朝孩子走去。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但她的声音制止了他。她细小、冷酷、充满蔑视的声音,把自己都吓了一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跳。“是吗?”她听见自己说,“就你,还有谁?”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(根据肖鹏译文删改)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小说第一段中的环境描写在全文中有什么作用?请简要分析。</a:t>
            </a:r>
            <a:endParaRPr lang="zh-CN" altLang="en-US">
              <a:latin typeface="+mn-lt"/>
              <a:ea typeface="+mn-ea"/>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①照应题目;②交代故事发生的时间、地点,为人物的活动提供适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当的背景;③描写小操场的隐蔽清静和两个男孩一起玩沙的情境,为下文情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节的展开做铺垫,也使情节的发展和人物的心理活动显得更真实自然;④小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说开头描写公园里幽静怡人的环境,营造一幅和谐美好的休闲画面,与后文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情节发展和人物之间紧张的冲突形成强烈反差,有以乐衬悲、以美衬丑的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艺术效果。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这是一段自然景物描写,因为这段文字位于开头,首先要考虑照应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标题或定下某种基调的作用。然后联系自然环境描写的七条作用等进行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回答。最后还要结合小说后面的情节分析其表达效果方面的作用。</a:t>
            </a:r>
            <a:endParaRPr lang="zh-CN" altLang="en-US" dirty="0">
              <a:latin typeface="+mn-lt"/>
              <a:ea typeface="+mn-ea"/>
            </a:endParaRPr>
          </a:p>
        </p:txBody>
      </p:sp>
      <p:pic>
        <p:nvPicPr>
          <p:cNvPr id="422914" name="图片 3" descr="textimage90.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pic>
        <p:nvPicPr>
          <p:cNvPr id="422915" name="图片 4" descr="textimage91.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876550"/>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考点四　品味小说语言</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小说语言分为叙述语言和人物语言。</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小说语言的核心作用是表现人物的心理情感特点与性格品质特点。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小说语言考查的内容包括叙述语言的特点,人物语言的特点,叙述语言或人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物语言的含意及作用(重点:体现出人物怎样的性格特点与思想感情),赏析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小说语言的表现手法、修辞手法及其表达效果。</a:t>
            </a:r>
            <a:endParaRPr lang="zh-CN" altLang="en-US" dirty="0">
              <a:latin typeface="+mn-lt"/>
              <a:ea typeface="+mn-ea"/>
            </a:endParaRP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755775"/>
          <a:ext cx="7739063" cy="3459163"/>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类　别</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　析</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品味个性</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化语言</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不同性格的人,在相同的场合,面对相同的对象,说话的语</a:t>
                      </a:r>
                      <a:r>
                        <a:t/>
                      </a:r>
                      <a:br/>
                      <a:r>
                        <a:rPr lang="zh-CN" altLang="en-US" sz="1190" kern="0" dirty="0" smtClean="0">
                          <a:solidFill>
                            <a:srgbClr val="000000"/>
                          </a:solidFill>
                          <a:latin typeface="Times New Roman" pitchFamily="65" charset="-122"/>
                          <a:ea typeface="宋体" pitchFamily="65" charset="-122"/>
                        </a:rPr>
                        <a:t>言风格也不一样。有的幽默,有的庄重;有的含蓄委婉,有</a:t>
                      </a:r>
                      <a:r>
                        <a:t/>
                      </a:r>
                      <a:br/>
                      <a:r>
                        <a:rPr lang="zh-CN" altLang="en-US" sz="1190" kern="0" dirty="0" smtClean="0">
                          <a:solidFill>
                            <a:srgbClr val="000000"/>
                          </a:solidFill>
                          <a:latin typeface="Times New Roman" pitchFamily="65" charset="-122"/>
                          <a:ea typeface="宋体" pitchFamily="65" charset="-122"/>
                        </a:rPr>
                        <a:t>的直来直去;有的羞羞答答,有的大大方方</a:t>
                      </a:r>
                      <a:r>
                        <a:rPr lang="zh-CN" altLang="en-US" sz="1190" kern="0" dirty="0" smtClean="0">
                          <a:solidFill>
                            <a:srgbClr val="000000"/>
                          </a:solidFill>
                          <a:latin typeface="黑体" pitchFamily="65" charset="-122"/>
                          <a:ea typeface="宋体" pitchFamily="65" charset="-122"/>
                        </a:rPr>
                        <a:t>……</a:t>
                      </a:r>
                      <a:r>
                        <a:rPr lang="zh-CN" altLang="en-US" sz="1190" kern="0" dirty="0" smtClean="0">
                          <a:solidFill>
                            <a:srgbClr val="000000"/>
                          </a:solidFill>
                          <a:latin typeface="Times New Roman" pitchFamily="65" charset="-122"/>
                          <a:ea typeface="宋体" pitchFamily="65" charset="-122"/>
                        </a:rPr>
                        <a:t>在《林黛玉</a:t>
                      </a:r>
                      <a:r>
                        <a:t/>
                      </a:r>
                      <a:br/>
                      <a:r>
                        <a:rPr lang="zh-CN" altLang="en-US" sz="1190" kern="0" dirty="0" smtClean="0">
                          <a:solidFill>
                            <a:srgbClr val="000000"/>
                          </a:solidFill>
                          <a:latin typeface="Times New Roman" pitchFamily="65" charset="-122"/>
                          <a:ea typeface="宋体" pitchFamily="65" charset="-122"/>
                        </a:rPr>
                        <a:t>进贾府》中,人物性格就是通过个性化的语言展现出来</a:t>
                      </a:r>
                      <a:r>
                        <a:t/>
                      </a:r>
                      <a:br/>
                      <a:r>
                        <a:rPr lang="zh-CN" altLang="en-US" sz="1190" kern="0" dirty="0" smtClean="0">
                          <a:solidFill>
                            <a:srgbClr val="000000"/>
                          </a:solidFill>
                          <a:latin typeface="Times New Roman" pitchFamily="65" charset="-122"/>
                          <a:ea typeface="宋体" pitchFamily="65" charset="-122"/>
                        </a:rPr>
                        <a:t>的。</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品味作者</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的语言</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不同的作者,会有不同的语言特点。常见的小说语言风格</a:t>
                      </a:r>
                      <a:r>
                        <a:rPr dirty="0"/>
                        <a:t/>
                      </a:r>
                      <a:br>
                        <a:rPr dirty="0"/>
                      </a:br>
                      <a:r>
                        <a:rPr lang="zh-CN" altLang="en-US" sz="1190" kern="0" dirty="0" smtClean="0">
                          <a:solidFill>
                            <a:srgbClr val="000000"/>
                          </a:solidFill>
                          <a:latin typeface="Times New Roman" pitchFamily="65" charset="-122"/>
                          <a:ea typeface="宋体" pitchFamily="65" charset="-122"/>
                        </a:rPr>
                        <a:t>有:幽默风趣、含蓄凝练、平实朴素、清丽典雅、冷峻辛</a:t>
                      </a:r>
                      <a:r>
                        <a:rPr dirty="0"/>
                        <a:t/>
                      </a:r>
                      <a:br>
                        <a:rPr dirty="0"/>
                      </a:br>
                      <a:r>
                        <a:rPr lang="zh-CN" altLang="en-US" sz="1190" kern="0" dirty="0" smtClean="0">
                          <a:solidFill>
                            <a:srgbClr val="000000"/>
                          </a:solidFill>
                          <a:latin typeface="Times New Roman" pitchFamily="65" charset="-122"/>
                          <a:ea typeface="宋体" pitchFamily="65" charset="-122"/>
                        </a:rPr>
                        <a:t>辣、明快热烈等。有时候作者的语言是指在特定的作品</a:t>
                      </a:r>
                      <a:r>
                        <a:rPr dirty="0"/>
                        <a:t/>
                      </a:r>
                      <a:br>
                        <a:rPr dirty="0"/>
                      </a:br>
                      <a:r>
                        <a:rPr lang="zh-CN" altLang="en-US" sz="1190" kern="0" dirty="0" smtClean="0">
                          <a:solidFill>
                            <a:srgbClr val="000000"/>
                          </a:solidFill>
                          <a:latin typeface="Times New Roman" pitchFamily="65" charset="-122"/>
                          <a:ea typeface="宋体" pitchFamily="65" charset="-122"/>
                        </a:rPr>
                        <a:t>中表现出来的遣词造句等方面的特点,如炼字、句式、修</a:t>
                      </a:r>
                      <a:r>
                        <a:rPr dirty="0"/>
                        <a:t/>
                      </a:r>
                      <a:br>
                        <a:rPr dirty="0"/>
                      </a:br>
                      <a:r>
                        <a:rPr lang="zh-CN" altLang="en-US" sz="1190" kern="0" dirty="0" smtClean="0">
                          <a:solidFill>
                            <a:srgbClr val="000000"/>
                          </a:solidFill>
                          <a:latin typeface="Times New Roman" pitchFamily="65" charset="-122"/>
                          <a:ea typeface="宋体" pitchFamily="65" charset="-122"/>
                        </a:rPr>
                        <a:t>辞手法等。</a:t>
                      </a:r>
                    </a:p>
                  </a:txBody>
                  <a:tcPr marL="45720" marR="45720"/>
                </a:tc>
              </a:tr>
            </a:tbl>
          </a:graphicData>
        </a:graphic>
      </p:graphicFrame>
      <p:sp>
        <p:nvSpPr>
          <p:cNvPr id="3" name="矩形 2"/>
          <p:cNvSpPr/>
          <p:nvPr/>
        </p:nvSpPr>
        <p:spPr>
          <a:xfrm>
            <a:off x="604838" y="1166813"/>
            <a:ext cx="2514600" cy="554037"/>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1.品味语言分类</a:t>
            </a:r>
            <a:endParaRPr lang="zh-CN" altLang="en-US" sz="2000" dirty="0">
              <a:latin typeface="+mn-lt"/>
              <a:ea typeface="+mn-ea"/>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642938" y="1919288"/>
          <a:ext cx="7740650" cy="3328987"/>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类　别</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　用</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第一人称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优点:使小说显得真实亲切,拉近与读者的距离,便于抒发</a:t>
                      </a:r>
                      <a:r>
                        <a:t/>
                      </a:r>
                      <a:br/>
                      <a:r>
                        <a:rPr lang="zh-CN" altLang="en-US" sz="1190" kern="0" dirty="0" smtClean="0">
                          <a:solidFill>
                            <a:srgbClr val="000000"/>
                          </a:solidFill>
                          <a:latin typeface="Times New Roman" pitchFamily="65" charset="-122"/>
                          <a:ea typeface="宋体" pitchFamily="65" charset="-122"/>
                        </a:rPr>
                        <a:t>情感。</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局限:只能局限于叙述人的所见所闻,与“有限视角”一</a:t>
                      </a:r>
                      <a:r>
                        <a:t/>
                      </a:r>
                      <a:br/>
                      <a:r>
                        <a:rPr lang="zh-CN" altLang="en-US" sz="1190" kern="0" dirty="0" smtClean="0">
                          <a:solidFill>
                            <a:srgbClr val="000000"/>
                          </a:solidFill>
                          <a:latin typeface="Times New Roman" pitchFamily="65" charset="-122"/>
                          <a:ea typeface="宋体" pitchFamily="65" charset="-122"/>
                        </a:rPr>
                        <a:t>样,会受到一定的叙述限制。</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第二人称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①增加亲切感,更直接,好像作者面对我们娓娓而谈一样,</a:t>
                      </a:r>
                      <a:r>
                        <a:t/>
                      </a:r>
                      <a:br/>
                      <a:r>
                        <a:rPr lang="zh-CN" altLang="en-US" sz="1190" kern="0" dirty="0" smtClean="0">
                          <a:solidFill>
                            <a:srgbClr val="000000"/>
                          </a:solidFill>
                          <a:latin typeface="Times New Roman" pitchFamily="65" charset="-122"/>
                          <a:ea typeface="宋体" pitchFamily="65" charset="-122"/>
                        </a:rPr>
                        <a:t>拉近了读者与文章的距离。②便于对话,便于抒情,有呼告</a:t>
                      </a:r>
                      <a:r>
                        <a:t/>
                      </a:r>
                      <a:br/>
                      <a:r>
                        <a:rPr lang="zh-CN" altLang="en-US" sz="1190" kern="0" dirty="0" smtClean="0">
                          <a:solidFill>
                            <a:srgbClr val="000000"/>
                          </a:solidFill>
                          <a:latin typeface="Times New Roman" pitchFamily="65" charset="-122"/>
                          <a:ea typeface="宋体" pitchFamily="65" charset="-122"/>
                        </a:rPr>
                        <a:t>效果,加强了感染力;用于物,有拟人化效果。</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第三人称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直接、客观地展现丰富多彩的生活,不受时空的限制,反映</a:t>
                      </a:r>
                      <a:r>
                        <a:rPr dirty="0"/>
                        <a:t/>
                      </a:r>
                      <a:br>
                        <a:rPr dirty="0"/>
                      </a:br>
                      <a:r>
                        <a:rPr lang="zh-CN" altLang="en-US" sz="1190" kern="0" dirty="0" smtClean="0">
                          <a:solidFill>
                            <a:srgbClr val="000000"/>
                          </a:solidFill>
                          <a:latin typeface="Times New Roman" pitchFamily="65" charset="-122"/>
                          <a:ea typeface="宋体" pitchFamily="65" charset="-122"/>
                        </a:rPr>
                        <a:t>现实比较灵活自由。</a:t>
                      </a:r>
                    </a:p>
                  </a:txBody>
                  <a:tcPr marL="45720" marR="45720"/>
                </a:tc>
              </a:tr>
            </a:tbl>
          </a:graphicData>
        </a:graphic>
      </p:graphicFrame>
      <p:sp>
        <p:nvSpPr>
          <p:cNvPr id="3" name="TextBox 2"/>
          <p:cNvSpPr txBox="1"/>
          <p:nvPr/>
        </p:nvSpPr>
        <p:spPr>
          <a:xfrm>
            <a:off x="639763" y="847725"/>
            <a:ext cx="8504237" cy="9302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2.叙述语言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(1)叙述人称</a:t>
            </a:r>
            <a:endParaRPr lang="zh-CN" altLang="en-US" dirty="0">
              <a:latin typeface="+mn-lt"/>
              <a:ea typeface="+mn-ea"/>
            </a:endParaRP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642938" y="1704975"/>
          <a:ext cx="7740650" cy="3184525"/>
        </p:xfrm>
        <a:graphic>
          <a:graphicData uri="http://schemas.openxmlformats.org/drawingml/2006/table">
            <a:tbl>
              <a:tblPr/>
              <a:tblGrid>
                <a:gridCol w="2580000"/>
                <a:gridCol w="2580000"/>
                <a:gridCol w="258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类别</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定　义</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表现形式</a:t>
                      </a:r>
                    </a:p>
                  </a:txBody>
                  <a:tcPr marL="45720" marR="45720"/>
                </a:tc>
              </a:tr>
              <a:tr h="179510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全知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视角</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叙述者站在局外,不出现在故事中,但</a:t>
                      </a:r>
                      <a:r>
                        <a:t/>
                      </a:r>
                      <a:br/>
                      <a:r>
                        <a:rPr lang="zh-CN" altLang="en-US" sz="1190" kern="0" dirty="0" smtClean="0">
                          <a:solidFill>
                            <a:srgbClr val="000000"/>
                          </a:solidFill>
                          <a:latin typeface="Times New Roman" pitchFamily="65" charset="-122"/>
                          <a:ea typeface="宋体" pitchFamily="65" charset="-122"/>
                        </a:rPr>
                        <a:t>他仿佛是无所不知的“神”,对事件</a:t>
                      </a:r>
                      <a:r>
                        <a:t/>
                      </a:r>
                      <a:br/>
                      <a:r>
                        <a:rPr lang="zh-CN" altLang="en-US" sz="1190" kern="0" dirty="0" smtClean="0">
                          <a:solidFill>
                            <a:srgbClr val="000000"/>
                          </a:solidFill>
                          <a:latin typeface="Times New Roman" pitchFamily="65" charset="-122"/>
                          <a:ea typeface="宋体" pitchFamily="65" charset="-122"/>
                        </a:rPr>
                        <a:t>的前因后果都十分了解,对人物的心</a:t>
                      </a:r>
                      <a:r>
                        <a:t/>
                      </a:r>
                      <a:br/>
                      <a:r>
                        <a:rPr lang="zh-CN" altLang="en-US" sz="1190" kern="0" dirty="0" smtClean="0">
                          <a:solidFill>
                            <a:srgbClr val="000000"/>
                          </a:solidFill>
                          <a:latin typeface="Times New Roman" pitchFamily="65" charset="-122"/>
                          <a:ea typeface="宋体" pitchFamily="65" charset="-122"/>
                        </a:rPr>
                        <a:t>理、过去和未来也都清清楚楚,有时</a:t>
                      </a:r>
                      <a:r>
                        <a:t/>
                      </a:r>
                      <a:br/>
                      <a:r>
                        <a:rPr lang="zh-CN" altLang="en-US" sz="1190" kern="0" dirty="0" smtClean="0">
                          <a:solidFill>
                            <a:srgbClr val="000000"/>
                          </a:solidFill>
                          <a:latin typeface="Times New Roman" pitchFamily="65" charset="-122"/>
                          <a:ea typeface="宋体" pitchFamily="65" charset="-122"/>
                        </a:rPr>
                        <a:t>甚至走到前台发表议论,对人物进行</a:t>
                      </a:r>
                      <a:r>
                        <a:t/>
                      </a:r>
                      <a:br/>
                      <a:r>
                        <a:rPr lang="zh-CN" altLang="en-US" sz="1190" kern="0" dirty="0" smtClean="0">
                          <a:solidFill>
                            <a:srgbClr val="000000"/>
                          </a:solidFill>
                          <a:latin typeface="Times New Roman" pitchFamily="65" charset="-122"/>
                          <a:ea typeface="宋体" pitchFamily="65" charset="-122"/>
                        </a:rPr>
                        <a:t>评价。</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一般以第三人称为主。</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有限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视角</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叙述者是当事人,参与故事的发展,我</a:t>
                      </a:r>
                      <a:r>
                        <a:t/>
                      </a:r>
                      <a:br/>
                      <a:r>
                        <a:rPr lang="zh-CN" altLang="en-US" sz="1190" kern="0" dirty="0" smtClean="0">
                          <a:solidFill>
                            <a:srgbClr val="000000"/>
                          </a:solidFill>
                          <a:latin typeface="Times New Roman" pitchFamily="65" charset="-122"/>
                          <a:ea typeface="宋体" pitchFamily="65" charset="-122"/>
                        </a:rPr>
                        <a:t>们依赖于他的眼睛看世界,靠他的引</a:t>
                      </a:r>
                      <a:r>
                        <a:t/>
                      </a:r>
                      <a:br/>
                      <a:r>
                        <a:rPr lang="zh-CN" altLang="en-US" sz="1190" kern="0" dirty="0" smtClean="0">
                          <a:solidFill>
                            <a:srgbClr val="000000"/>
                          </a:solidFill>
                          <a:latin typeface="Times New Roman" pitchFamily="65" charset="-122"/>
                          <a:ea typeface="宋体" pitchFamily="65" charset="-122"/>
                        </a:rPr>
                        <a:t>领进入故事。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常以第一人称出现。</a:t>
                      </a:r>
                    </a:p>
                  </a:txBody>
                  <a:tcPr marL="45720" marR="45720"/>
                </a:tc>
              </a:tr>
            </a:tbl>
          </a:graphicData>
        </a:graphic>
      </p:graphicFrame>
      <p:sp>
        <p:nvSpPr>
          <p:cNvPr id="3" name="TextBox 2"/>
          <p:cNvSpPr txBox="1"/>
          <p:nvPr/>
        </p:nvSpPr>
        <p:spPr>
          <a:xfrm>
            <a:off x="542925" y="1133475"/>
            <a:ext cx="8505825" cy="4651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(2)叙述视角</a:t>
            </a:r>
            <a:endParaRPr lang="zh-CN" altLang="en-US" dirty="0">
              <a:latin typeface="+mn-lt"/>
              <a:ea typeface="+mn-ea"/>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39063" cy="4976813"/>
        </p:xfrm>
        <a:graphic>
          <a:graphicData uri="http://schemas.openxmlformats.org/drawingml/2006/table">
            <a:tbl>
              <a:tblPr/>
              <a:tblGrid>
                <a:gridCol w="565852"/>
                <a:gridCol w="428628"/>
                <a:gridCol w="1285884"/>
                <a:gridCol w="4786346"/>
                <a:gridCol w="673290"/>
              </a:tblGrid>
              <a:tr h="302881">
                <a:tc rowSpan="8">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人</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物</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描</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写</a:t>
                      </a:r>
                    </a:p>
                  </a:txBody>
                  <a:tcPr marL="45720" marR="45720"/>
                </a:tc>
                <a:tc rowSpan="5">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直接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肖像描写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展示人物外部形象。</a:t>
                      </a:r>
                    </a:p>
                  </a:txBody>
                  <a:tcPr marL="45720" marR="45720"/>
                </a:tc>
                <a:tc rowSpan="8">
                  <a:txBody>
                    <a:bodyPr/>
                    <a:lstStyle/>
                    <a:p>
                      <a:pPr eaLnBrk="0" latinLnBrk="1" hangingPunct="0">
                        <a:lnSpc>
                          <a:spcPct val="150000"/>
                        </a:lnSpc>
                        <a:spcBef>
                          <a:spcPts val="0"/>
                        </a:spcBef>
                      </a:pPr>
                      <a:r>
                        <a:rPr lang="zh-CN" altLang="en-US" sz="7182" kern="0" spc="-5832" dirty="0" smtClean="0">
                          <a:solidFill>
                            <a:srgbClr val="000000"/>
                          </a:solidFill>
                          <a:latin typeface="Times New Roman" pitchFamily="65" charset="-122"/>
                          <a:ea typeface="宋体" pitchFamily="65" charset="-122"/>
                        </a:rPr>
                        <a:t> </a:t>
                      </a:r>
                    </a:p>
                  </a:txBody>
                  <a:tcPr marL="45720" marR="45720"/>
                </a:tc>
              </a:tr>
              <a:tr h="368035">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神态、动作描写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展示人物的内心及性格特点。</a:t>
                      </a:r>
                    </a:p>
                  </a:txBody>
                  <a:tcPr marL="45720" marR="45720"/>
                </a:tc>
                <a:tc vMerge="1">
                  <a:txBody>
                    <a:bodyPr/>
                    <a:lstStyle/>
                    <a:p>
                      <a:pPr eaLnBrk="0" latinLnBrk="1" hangingPunct="0"/>
                      <a:r>
                        <a:t/>
                      </a:r>
                      <a:br/>
                      <a:endParaRPr/>
                    </a:p>
                  </a:txBody>
                  <a:tcPr marL="45720" marR="45720"/>
                </a:tc>
              </a:tr>
              <a:tr h="642942">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语言描写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①刻画人物性格,反映人物心理活动,促进故事情节的发展;②描摹人物语态,使刻画的形象栩栩如生、跃然纸上。</a:t>
                      </a:r>
                    </a:p>
                  </a:txBody>
                  <a:tcPr marL="45720" marR="45720"/>
                </a:tc>
                <a:tc vMerge="1">
                  <a:txBody>
                    <a:bodyPr/>
                    <a:lstStyle/>
                    <a:p>
                      <a:pPr eaLnBrk="0" latinLnBrk="1" hangingPunct="0"/>
                      <a:r>
                        <a:t/>
                      </a:r>
                      <a:br/>
                      <a:endParaRPr/>
                    </a:p>
                  </a:txBody>
                  <a:tcPr marL="45720" marR="45720"/>
                </a:tc>
              </a:tr>
              <a:tr h="642942">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心理描写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直接表现人物的思想和内在感情(矛盾、焦虑、担心、喜悦、悲伤、兴奋等),表现人物的品格,推动情节的发展。</a:t>
                      </a:r>
                    </a:p>
                  </a:txBody>
                  <a:tcPr marL="45720" marR="45720"/>
                </a:tc>
                <a:tc vMerge="1">
                  <a:txBody>
                    <a:bodyPr/>
                    <a:lstStyle/>
                    <a:p>
                      <a:pPr eaLnBrk="0" latinLnBrk="1" hangingPunct="0"/>
                      <a:r>
                        <a:t/>
                      </a:r>
                      <a:br/>
                      <a:endParaRPr/>
                    </a:p>
                  </a:txBody>
                  <a:tcPr marL="45720" marR="45720"/>
                </a:tc>
              </a:tr>
              <a:tr h="642942">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细节描写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①刻画人物的性格、爱好、追求;②展示人物的心情、心理活动;③渲染时代氛围、地方特色;④推动情节发展;⑤深化主题。</a:t>
                      </a:r>
                    </a:p>
                  </a:txBody>
                  <a:tcPr marL="45720" marR="45720"/>
                </a:tc>
                <a:tc vMerge="1">
                  <a:txBody>
                    <a:bodyPr/>
                    <a:lstStyle/>
                    <a:p>
                      <a:pPr eaLnBrk="0" latinLnBrk="1" hangingPunct="0"/>
                      <a:r>
                        <a:t/>
                      </a:r>
                      <a:br/>
                      <a:endParaRPr/>
                    </a:p>
                  </a:txBody>
                  <a:tcPr marL="45720" marR="45720"/>
                </a:tc>
              </a:tr>
              <a:tr h="714380">
                <a:tc vMerge="1">
                  <a:txBody>
                    <a:bodyPr/>
                    <a:lstStyle/>
                    <a:p>
                      <a:pPr eaLnBrk="0" latinLnBrk="1" hangingPunct="0"/>
                      <a:r>
                        <a:t/>
                      </a:r>
                      <a:br/>
                      <a:endParaRPr/>
                    </a:p>
                  </a:txBody>
                  <a:tcPr marL="45720" marR="45720"/>
                </a:tc>
                <a:tc rowSpan="3">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间接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借助次要</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人物烘托</a:t>
                      </a:r>
                    </a:p>
                  </a:txBody>
                  <a:tcPr marL="45720" marR="45720"/>
                </a:tc>
                <a:tc rowSpan="3">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引发读者的联想和想象,含蓄曲折地表现人物形象。</a:t>
                      </a:r>
                    </a:p>
                  </a:txBody>
                  <a:tcPr marL="45720" marR="45720"/>
                </a:tc>
                <a:tc vMerge="1">
                  <a:txBody>
                    <a:bodyPr/>
                    <a:lstStyle/>
                    <a:p>
                      <a:pPr eaLnBrk="0" latinLnBrk="1" hangingPunct="0"/>
                      <a:r>
                        <a:t/>
                      </a:r>
                      <a:br/>
                      <a:endParaRPr/>
                    </a:p>
                  </a:txBody>
                  <a:tcPr marL="45720" marR="45720"/>
                </a:tc>
              </a:tr>
              <a:tr h="857256">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借助事物</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形象(物</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象)烘托</a:t>
                      </a: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r>
              <a:tr h="694368">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借助环境</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烘托</a:t>
                      </a: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r>
            </a:tbl>
          </a:graphicData>
        </a:graphic>
      </p:graphicFrame>
      <p:pic>
        <p:nvPicPr>
          <p:cNvPr id="433187" name="图片 3" descr="textimage92.jpeg"/>
          <p:cNvPicPr>
            <a:picLocks noChangeAspect="1"/>
          </p:cNvPicPr>
          <p:nvPr/>
        </p:nvPicPr>
        <p:blipFill>
          <a:blip r:embed="rId3"/>
          <a:srcRect/>
          <a:stretch>
            <a:fillRect/>
          </a:stretch>
        </p:blipFill>
        <p:spPr bwMode="auto">
          <a:xfrm>
            <a:off x="8072438" y="2419350"/>
            <a:ext cx="171450" cy="2705100"/>
          </a:xfrm>
          <a:prstGeom prst="rect">
            <a:avLst/>
          </a:prstGeom>
          <a:noFill/>
          <a:ln w="9525">
            <a:noFill/>
            <a:miter lim="800000"/>
            <a:headEnd/>
            <a:tailEnd/>
          </a:ln>
        </p:spPr>
      </p:pic>
      <p:sp>
        <p:nvSpPr>
          <p:cNvPr id="4" name="TextBox 2"/>
          <p:cNvSpPr txBox="1"/>
          <p:nvPr/>
        </p:nvSpPr>
        <p:spPr>
          <a:xfrm>
            <a:off x="542925" y="704850"/>
            <a:ext cx="8505825" cy="4651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3.语言描写</a:t>
            </a:r>
            <a:endParaRPr lang="zh-CN" altLang="en-US" dirty="0">
              <a:latin typeface="+mn-lt"/>
              <a:ea typeface="+mn-ea"/>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649288" y="1562100"/>
          <a:ext cx="7739062" cy="3878263"/>
        </p:xfrm>
        <a:graphic>
          <a:graphicData uri="http://schemas.openxmlformats.org/drawingml/2006/table">
            <a:tbl>
              <a:tblPr/>
              <a:tblGrid>
                <a:gridCol w="3870000"/>
                <a:gridCol w="3870000"/>
              </a:tblGrid>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悬念</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指作者为了激发读者的“紧张与期待的心理”,在艺术处</a:t>
                      </a:r>
                      <a:r>
                        <a:rPr dirty="0"/>
                        <a:t/>
                      </a:r>
                      <a:br>
                        <a:rPr dirty="0"/>
                      </a:br>
                      <a:r>
                        <a:rPr lang="zh-CN" altLang="en-US" sz="1190" kern="0" dirty="0" smtClean="0">
                          <a:solidFill>
                            <a:srgbClr val="000000"/>
                          </a:solidFill>
                          <a:latin typeface="Times New Roman" pitchFamily="65" charset="-122"/>
                          <a:ea typeface="宋体" pitchFamily="65" charset="-122"/>
                        </a:rPr>
                        <a:t>理上采取的一种积极手段。通俗地讲,它是指在小说的叙</a:t>
                      </a:r>
                      <a:r>
                        <a:rPr dirty="0"/>
                        <a:t/>
                      </a:r>
                      <a:br>
                        <a:rPr dirty="0"/>
                      </a:br>
                      <a:r>
                        <a:rPr lang="zh-CN" altLang="en-US" sz="1190" kern="0" dirty="0" smtClean="0">
                          <a:solidFill>
                            <a:srgbClr val="000000"/>
                          </a:solidFill>
                          <a:latin typeface="Times New Roman" pitchFamily="65" charset="-122"/>
                          <a:ea typeface="宋体" pitchFamily="65" charset="-122"/>
                        </a:rPr>
                        <a:t>述中先设置一个谜面,藏起谜底,在适当的时候再予以点</a:t>
                      </a:r>
                      <a:r>
                        <a:rPr dirty="0"/>
                        <a:t/>
                      </a:r>
                      <a:br>
                        <a:rPr dirty="0"/>
                      </a:br>
                      <a:r>
                        <a:rPr lang="zh-CN" altLang="en-US" sz="1190" kern="0" dirty="0" smtClean="0">
                          <a:solidFill>
                            <a:srgbClr val="000000"/>
                          </a:solidFill>
                          <a:latin typeface="Times New Roman" pitchFamily="65" charset="-122"/>
                          <a:ea typeface="宋体" pitchFamily="65" charset="-122"/>
                        </a:rPr>
                        <a:t>破,使读者的期待心理得以满足。主要作用是吸引读者关</a:t>
                      </a:r>
                      <a:r>
                        <a:rPr dirty="0"/>
                        <a:t/>
                      </a:r>
                      <a:br>
                        <a:rPr dirty="0"/>
                      </a:br>
                      <a:r>
                        <a:rPr lang="zh-CN" altLang="en-US" sz="1190" kern="0" dirty="0" smtClean="0">
                          <a:solidFill>
                            <a:srgbClr val="000000"/>
                          </a:solidFill>
                          <a:latin typeface="Times New Roman" pitchFamily="65" charset="-122"/>
                          <a:ea typeface="宋体" pitchFamily="65" charset="-122"/>
                        </a:rPr>
                        <a:t>注,引人入胜。</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照应</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又叫呼应,是故事中后面部分对前面相关部分的呼应。照</a:t>
                      </a:r>
                      <a:r>
                        <a:t/>
                      </a:r>
                      <a:br/>
                      <a:r>
                        <a:rPr lang="zh-CN" altLang="en-US" sz="1190" kern="0" dirty="0" smtClean="0">
                          <a:solidFill>
                            <a:srgbClr val="000000"/>
                          </a:solidFill>
                          <a:latin typeface="Times New Roman" pitchFamily="65" charset="-122"/>
                          <a:ea typeface="宋体" pitchFamily="65" charset="-122"/>
                        </a:rPr>
                        <a:t>应能使情节连贯、脉络清晰、结构紧凑。</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伏笔</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指作者对将要在作品中出现的人物或事件预先做的提示</a:t>
                      </a:r>
                      <a:r>
                        <a:t/>
                      </a:r>
                      <a:br/>
                      <a:r>
                        <a:rPr lang="zh-CN" altLang="en-US" sz="1190" kern="0" dirty="0" smtClean="0">
                          <a:solidFill>
                            <a:srgbClr val="000000"/>
                          </a:solidFill>
                          <a:latin typeface="Times New Roman" pitchFamily="65" charset="-122"/>
                          <a:ea typeface="宋体" pitchFamily="65" charset="-122"/>
                        </a:rPr>
                        <a:t>或暗示。伏笔用得好,可使全文前后呼应,结构更严谨,情</a:t>
                      </a:r>
                      <a:r>
                        <a:t/>
                      </a:r>
                      <a:br/>
                      <a:r>
                        <a:rPr lang="zh-CN" altLang="en-US" sz="1190" kern="0" dirty="0" smtClean="0">
                          <a:solidFill>
                            <a:srgbClr val="000000"/>
                          </a:solidFill>
                          <a:latin typeface="Times New Roman" pitchFamily="65" charset="-122"/>
                          <a:ea typeface="宋体" pitchFamily="65" charset="-122"/>
                        </a:rPr>
                        <a:t>节发展更合理,前因后果更分明。</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铺垫</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为了衬托主要人物或事物而铺叙另外的人物或事物以做</a:t>
                      </a:r>
                      <a:r>
                        <a:rPr dirty="0"/>
                        <a:t/>
                      </a:r>
                      <a:br>
                        <a:rPr dirty="0"/>
                      </a:br>
                      <a:r>
                        <a:rPr lang="zh-CN" altLang="en-US" sz="1190" kern="0" dirty="0" smtClean="0">
                          <a:solidFill>
                            <a:srgbClr val="000000"/>
                          </a:solidFill>
                          <a:latin typeface="Times New Roman" pitchFamily="65" charset="-122"/>
                          <a:ea typeface="宋体" pitchFamily="65" charset="-122"/>
                        </a:rPr>
                        <a:t>铺垫。运用铺垫手法是为了蓄气积势,突出文章主旨。</a:t>
                      </a:r>
                    </a:p>
                  </a:txBody>
                  <a:tcPr marL="45720" marR="45720"/>
                </a:tc>
              </a:tr>
            </a:tbl>
          </a:graphicData>
        </a:graphic>
      </p:graphicFrame>
      <p:sp>
        <p:nvSpPr>
          <p:cNvPr id="3" name="TextBox 2"/>
          <p:cNvSpPr txBox="1"/>
          <p:nvPr/>
        </p:nvSpPr>
        <p:spPr>
          <a:xfrm>
            <a:off x="639763" y="633413"/>
            <a:ext cx="8504237" cy="9302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4.结构安排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主要指构筑情节、营造环境等方面的技巧。</a:t>
            </a:r>
            <a:endParaRPr lang="zh-CN" altLang="en-US" dirty="0">
              <a:latin typeface="+mn-lt"/>
              <a:ea typeface="+mn-ea"/>
            </a:endParaRPr>
          </a:p>
        </p:txBody>
      </p:sp>
      <p:graphicFrame>
        <p:nvGraphicFramePr>
          <p:cNvPr id="4" name="表格 2"/>
          <p:cNvGraphicFramePr>
            <a:graphicFrameLocks noGrp="1"/>
          </p:cNvGraphicFramePr>
          <p:nvPr/>
        </p:nvGraphicFramePr>
        <p:xfrm>
          <a:off x="642938" y="5459413"/>
          <a:ext cx="7740650" cy="1244600"/>
        </p:xfrm>
        <a:graphic>
          <a:graphicData uri="http://schemas.openxmlformats.org/drawingml/2006/table">
            <a:tbl>
              <a:tblPr/>
              <a:tblGrid>
                <a:gridCol w="3870000"/>
                <a:gridCol w="3870000"/>
              </a:tblGrid>
              <a:tr h="1244735">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突转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在小说的结尾部分,作者常常采用突转的方法形成剧情的</a:t>
                      </a:r>
                      <a:r>
                        <a:rPr dirty="0"/>
                        <a:t/>
                      </a:r>
                      <a:br>
                        <a:rPr dirty="0"/>
                      </a:br>
                      <a:r>
                        <a:rPr lang="zh-CN" altLang="en-US" sz="1190" kern="0" dirty="0" smtClean="0">
                          <a:solidFill>
                            <a:srgbClr val="000000"/>
                          </a:solidFill>
                          <a:latin typeface="Times New Roman" pitchFamily="65" charset="-122"/>
                          <a:ea typeface="宋体" pitchFamily="65" charset="-122"/>
                        </a:rPr>
                        <a:t>某种巧合,某种意料之外的反转,或者是形成人物性格的急</a:t>
                      </a:r>
                      <a:r>
                        <a:rPr dirty="0"/>
                        <a:t/>
                      </a:r>
                      <a:br>
                        <a:rPr dirty="0"/>
                      </a:br>
                      <a:r>
                        <a:rPr lang="zh-CN" altLang="en-US" sz="1190" kern="0" dirty="0" smtClean="0">
                          <a:solidFill>
                            <a:srgbClr val="000000"/>
                          </a:solidFill>
                          <a:latin typeface="Times New Roman" pitchFamily="65" charset="-122"/>
                          <a:ea typeface="宋体" pitchFamily="65" charset="-122"/>
                        </a:rPr>
                        <a:t>剧改变。这种突转常收到意料之外、情理之中的效果,对</a:t>
                      </a:r>
                      <a:r>
                        <a:rPr dirty="0"/>
                        <a:t/>
                      </a:r>
                      <a:br>
                        <a:rPr dirty="0"/>
                      </a:br>
                      <a:r>
                        <a:rPr lang="zh-CN" altLang="en-US" sz="1190" kern="0" dirty="0" smtClean="0">
                          <a:solidFill>
                            <a:srgbClr val="000000"/>
                          </a:solidFill>
                          <a:latin typeface="Times New Roman" pitchFamily="65" charset="-122"/>
                          <a:ea typeface="宋体" pitchFamily="65" charset="-122"/>
                        </a:rPr>
                        <a:t>表现小说的主旨起到画龙点睛的作用。</a:t>
                      </a:r>
                    </a:p>
                  </a:txBody>
                  <a:tcPr marL="45720" marR="45720"/>
                </a:tc>
              </a:tr>
            </a:tbl>
          </a:graphicData>
        </a:graphic>
      </p:graphicFrame>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(2015浙江,13)阅读下面的文字,完成问题。(4分)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捡烂纸的老头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汪曾祺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烤肉刘早就不卖烤肉了,不过虎坊桥一带的人都还叫它烤肉刘。这是一家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平民化的回民馆子,地方不小,东西实惠。卖大锅菜。炒辣豆腐、炒豆角、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炒蒜苗、炒洋白菜,比较贵一点是黄焖羊肉,也就是块儿来钱一小碗。在后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面做得了,用脸盆端出来,倒在几个深深的铁罐里,下面用微火煨着,倒总是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温和的。有时也卖小勺炒菜:大葱炮羊肉、干炸丸子,它似蜜</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主食有米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饭、花卷、芝麻烧饼,罗丝转;卖面条,浇炸酱、浇卤。夏天卖麻酱面。卖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馅儿饼。烙饼的炉紧挨着门脸儿。一进门就听到饼铛里的油吱吱喳喳地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响,饼香扑鼻,很诱人。</a:t>
            </a:r>
            <a:endParaRPr lang="zh-CN" altLang="en-US">
              <a:latin typeface="+mn-lt"/>
              <a:ea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CD　答D给3分,答C给2分,答B给1分;答A、E不给分。回答三项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或三项以上,不给分。A.“说明了作为乡村塾师的他迂腐无能”有误,老汪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有才华,只是无人能理解。B.“酒后吐真言”“才真相大白”有误,老汪酒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后并未说出乱走的真实原因,文章结尾才提示原因。E.“塑造了人物群像,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展开了一幅北方村镇的风俗画卷”有误,小说以塑造老汪这个形象为主,展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示的是北方村镇有限的各具特色的人物画像,如宽容大度的老范、爱占便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宜的老汪妻子银瓶等。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①自家设私塾而允许别家孩子随听,是个大方的人;②关注老汪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的“乱走”,并尽力开导安慰,是个友善的人;③不再追问老汪的隐情,是个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有分寸的人;④不因银瓶而辞退老汪,是个识大体的人。(每答出一点给2分,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给满6分为止。意思答对即可)</a:t>
            </a:r>
            <a:endParaRPr lang="zh-CN" altLang="en-US" dirty="0">
              <a:latin typeface="+mn-lt"/>
              <a:ea typeface="+mn-ea"/>
            </a:endParaRPr>
          </a:p>
        </p:txBody>
      </p:sp>
      <p:pic>
        <p:nvPicPr>
          <p:cNvPr id="50178" name="图片 3" descr="textimage10.jpeg"/>
          <p:cNvPicPr>
            <a:picLocks noChangeAspect="1"/>
          </p:cNvPicPr>
          <p:nvPr/>
        </p:nvPicPr>
        <p:blipFill>
          <a:blip r:embed="rId3"/>
          <a:srcRect/>
          <a:stretch>
            <a:fillRect/>
          </a:stretch>
        </p:blipFill>
        <p:spPr bwMode="auto">
          <a:xfrm>
            <a:off x="752475" y="4611688"/>
            <a:ext cx="180975" cy="190500"/>
          </a:xfrm>
          <a:prstGeom prst="rect">
            <a:avLst/>
          </a:prstGeom>
          <a:noFill/>
          <a:ln w="9525">
            <a:noFill/>
            <a:miter lim="800000"/>
            <a:headEnd/>
            <a:tailEnd/>
          </a:ln>
        </p:spPr>
      </p:pic>
      <p:pic>
        <p:nvPicPr>
          <p:cNvPr id="50179" name="图片 3" descr="textimage9.jpeg"/>
          <p:cNvPicPr>
            <a:picLocks noChangeAspect="1"/>
          </p:cNvPicPr>
          <p:nvPr/>
        </p:nvPicPr>
        <p:blipFill>
          <a:blip r:embed="rId3"/>
          <a:srcRect/>
          <a:stretch>
            <a:fillRect/>
          </a:stretch>
        </p:blipFill>
        <p:spPr bwMode="auto">
          <a:xfrm>
            <a:off x="766763" y="1368425"/>
            <a:ext cx="180975" cy="190500"/>
          </a:xfrm>
          <a:prstGeom prst="rect">
            <a:avLst/>
          </a:prstGeom>
          <a:noFill/>
          <a:ln w="9525">
            <a:noFill/>
            <a:miter lim="800000"/>
            <a:headEnd/>
            <a:tailEnd/>
          </a:ln>
        </p:spPr>
      </p:pic>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烤肉刘的买卖不错,一到饭口,尤其是中午,人总是满的。附近有几个小工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厂,厂里没有食堂,烤肉刘就是他们的食堂。工人们都正在壮年,能吃,馅饼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至少得来五个(半斤),一瓶啤酒,二两白的。女工则多半是拿一个饭盒来,买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馅饼,或炒豆腐、花卷,带到车间里去吃。有一些退了休的职工,不爱吃家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里的饭,爱上烤肉刘来吃“野食”,想吃什么要点什么。有一个文质彬彬的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主儿,原来当会计,他每天都到烤肉刘这儿来,他和家里人说定,每天两块钱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的“挑费”</a:t>
            </a:r>
            <a:r>
              <a:rPr lang="zh-CN" altLang="en-US" sz="1515" kern="0" baseline="59000" dirty="0">
                <a:solidFill>
                  <a:srgbClr val="000000"/>
                </a:solidFill>
                <a:latin typeface="Times New Roman" pitchFamily="65" charset="-122"/>
                <a:ea typeface="宋体" pitchFamily="65" charset="-122"/>
              </a:rPr>
              <a:t>①</a:t>
            </a:r>
            <a:r>
              <a:rPr lang="zh-CN" altLang="en-US" sz="2012" kern="0" dirty="0">
                <a:solidFill>
                  <a:srgbClr val="000000"/>
                </a:solidFill>
                <a:latin typeface="Times New Roman" pitchFamily="65" charset="-122"/>
                <a:ea typeface="宋体" pitchFamily="65" charset="-122"/>
              </a:rPr>
              <a:t>都扔在这儿。有一个煤站的副经理,现在也还参加劳动,手指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甲缝都是黑的,他在烤肉刘吃了十来年了。他来了,没座位,服务员即刻从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后面把他们自己坐的凳子提出一张来,把他安排在一个旮旯里。有炮肉,他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总是来一盘炮肉,仨烧饼,二两酒。给他炮的这一盘肉,够别人的两盘。因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为烤肉刘指着他保证用煤。这些,都是老主顾。</a:t>
            </a:r>
            <a:endParaRPr lang="zh-CN" altLang="en-US">
              <a:latin typeface="+mn-lt"/>
              <a:ea typeface="+mn-ea"/>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还有一些流动客人,东北的、山西的、保定的、石家庄的。大包小包,五颜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六色。男人用手指甲剔牙,女人敞开怀喂奶。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有一个人是每天必到的,午晚两餐,都在这里。这条街上人都认识他,是个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捡烂纸的。他穿得很破烂,总是一件油乎乎的烂棉袄,腰里系一根烂麻绳,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没有衬衣。脸上说不清是什么颜色,好像是浅黄的。说不清有多大岁数,六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十几?七十几?一嘴牙七长八短,残缺不全。你吃点软和的花卷、面条,不好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么?不,他总是要三个烧饼,歪着脑袋努力地啃啮。烧饼吃完,站起身子,找一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个别人用过的碗(他可不在乎这个),自言自语:“跟他们寻一口面汤。”喝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了面汤,“回见!”没人理他,因为不知道他是向谁说的。</a:t>
            </a:r>
            <a:endParaRPr lang="zh-CN" altLang="en-US">
              <a:latin typeface="+mn-lt"/>
              <a:ea typeface="+mn-ea"/>
            </a:endParaRP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一天,他和几个小伙子一桌。一个小伙子看了他一眼,跟同伴小声说了句什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么,他多了心:“你说谁哪?”小伙子没有理他。他放下烧饼,跳到店堂当间: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“出来!出来!”这是要打架。北京人过去打架,都到当街去打,不在店铺里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打,免得损坏人家的东西搅了人家的买卖。“出来!出来!”是叫阵。没人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劝。压根儿就没人注意他。打架?这么个糟老头子?这老头可真是糟。从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里糟到外。这几个小伙子,随便哪一个,出去一拳准能把他揍趴下。小伙子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们看看他,不理他。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这么个糟老头子想打架,是真的吗?他会打架吗?年轻的时候打过架吗?看样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子,他没打过架,他哪是耍胳膊的人哪!他这是干什么?虚张声势?也说不上,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无声势可言。没有人把他当一回事。</a:t>
            </a:r>
            <a:endParaRPr lang="zh-CN" altLang="en-US">
              <a:latin typeface="+mn-lt"/>
              <a:ea typeface="+mn-ea"/>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没人理他,他悻悻地回到座位上,把没吃完的烧饼很费劲地啃完了,情绪已</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经平复下来——本来也没有多大情绪。“跟他们寻口汤去。”喝了两口</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面汤,“回见!”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有几天没看见捡烂纸的老头了,听煤站的副经理说,他死了。死后,在他的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破席子底下发现八千多块钱,一沓一沓,用麻筋捆得很整齐。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他攒下这些钱干什么?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(选自《汪曾祺全集》第二卷)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①挑费,京津冀方言,指家庭日常生活开支。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赏析文中画线部分。</a:t>
            </a:r>
            <a:endParaRPr lang="zh-CN" altLang="en-US" dirty="0">
              <a:latin typeface="+mn-lt"/>
              <a:ea typeface="+mn-ea"/>
            </a:endParaRP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①运用神态、动作和语言等多种描写手法,揭示了“老头”从愠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怒失意到自我宽慰的情绪变化,描写细腻生动,富有戏剧效果。</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②交代“打架”事件的结局;“老头”的行为、情绪、言语恢复故态,与之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前的叫阵形成对照,也与前文的惯常言行呼应,强化了人物的性格特征。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这是一道赏析题。解答此类题一般从表现手法、思想情感、结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构形式等方面考虑。画线部分运用了神态、动作和语言的描写手法及伏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笔的表现手法,形成了与前文呼应的结构形式,点出了老头前后的心情变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化。</a:t>
            </a:r>
            <a:endParaRPr lang="zh-CN" altLang="en-US" dirty="0">
              <a:latin typeface="+mn-lt"/>
              <a:ea typeface="+mn-ea"/>
            </a:endParaRPr>
          </a:p>
        </p:txBody>
      </p:sp>
      <p:pic>
        <p:nvPicPr>
          <p:cNvPr id="447490" name="图片 3" descr="textimage94.jpeg"/>
          <p:cNvPicPr>
            <a:picLocks noChangeAspect="1"/>
          </p:cNvPicPr>
          <p:nvPr/>
        </p:nvPicPr>
        <p:blipFill>
          <a:blip r:embed="rId3"/>
          <a:srcRect/>
          <a:stretch>
            <a:fillRect/>
          </a:stretch>
        </p:blipFill>
        <p:spPr bwMode="auto">
          <a:xfrm>
            <a:off x="538163" y="3133725"/>
            <a:ext cx="180975" cy="190500"/>
          </a:xfrm>
          <a:prstGeom prst="rect">
            <a:avLst/>
          </a:prstGeom>
          <a:noFill/>
          <a:ln w="9525">
            <a:noFill/>
            <a:miter lim="800000"/>
            <a:headEnd/>
            <a:tailEnd/>
          </a:ln>
        </p:spPr>
      </p:pic>
      <p:pic>
        <p:nvPicPr>
          <p:cNvPr id="447491" name="图片 3" descr="textimage93.jpeg"/>
          <p:cNvPicPr>
            <a:picLocks noChangeAspect="1"/>
          </p:cNvPicPr>
          <p:nvPr/>
        </p:nvPicPr>
        <p:blipFill>
          <a:blip r:embed="rId3"/>
          <a:srcRect/>
          <a:stretch>
            <a:fillRect/>
          </a:stretch>
        </p:blipFill>
        <p:spPr bwMode="auto">
          <a:xfrm>
            <a:off x="538163" y="1295400"/>
            <a:ext cx="180975" cy="190500"/>
          </a:xfrm>
          <a:prstGeom prst="rect">
            <a:avLst/>
          </a:prstGeom>
          <a:noFill/>
          <a:ln w="9525">
            <a:noFill/>
            <a:miter lim="800000"/>
            <a:headEnd/>
            <a:tailEnd/>
          </a:ln>
        </p:spPr>
      </p:pic>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常见题型: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(1)说出文中运用了什么表现手法(细节描写、象征、对比、衬托、铺垫、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照应、悬念、巧合等)以及用它塑造形象时所起的作用;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(2)理解文中特有的表达方式(记叙、描写、说明、议论、抒情)是如何为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作者表情达意服务的;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(3)说出文章在语言运用上有何特点(语言精练、句式整齐而有节奏感、用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词准确而形象、丰富而多样)以及给读者提供了哪些艺术审美情趣。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明确审题、答题切入点:</a:t>
            </a:r>
            <a:endParaRPr lang="zh-CN" altLang="en-US">
              <a:latin typeface="+mn-lt"/>
              <a:ea typeface="+mn-ea"/>
            </a:endParaRPr>
          </a:p>
        </p:txBody>
      </p:sp>
      <p:pic>
        <p:nvPicPr>
          <p:cNvPr id="449538" name="图片 3" descr="textimage95.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833563"/>
          <a:ext cx="7739063" cy="2516187"/>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语言赏析点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答题切入点</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语句的含意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从表面义和深层义考虑</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语言的特点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从准确简洁、清新明快、生动形象等方面思考</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语言的风格</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从幽默、辛辣、含蓄、深刻等方面思考</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语言的技巧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多从修辞角度思考</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语言的作用</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即表达的意思、效果、在结构和内容上的作用</a:t>
                      </a:r>
                    </a:p>
                  </a:txBody>
                  <a:tcPr marL="45720" marR="45720"/>
                </a:tc>
              </a:tr>
            </a:tbl>
          </a:graphicData>
        </a:graphic>
      </p:graphicFrame>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2.答题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(1)从表达方式角度。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看各种表达方式是否运用自如,灵活多变;叙述人称的选择(第一人称、第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二人称的好处);叙述顺序的安排(倒叙、插叙手法的运用及作用);描写的特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点;文中特有的表达方式(记叙、描写、说明、议论、抒情)是如何为作者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表情达意、言事说理服务的。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(2)从选材组材角度。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看材料和中心的关系、主次详略是否得当,材料是否典型、真实、新颖、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有力。</a:t>
            </a:r>
            <a:endParaRPr lang="zh-CN" altLang="en-US" dirty="0">
              <a:latin typeface="+mn-lt"/>
              <a:ea typeface="+mn-ea"/>
            </a:endParaRP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(3)从表现手法角度。</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看是否运用了象征、对比、衬托、先抑后扬、托物言志、以小见大、借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景抒情等手法,以及用它们塑造形象所起的作用。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(4)从结构安排角度。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看开头结尾是否各有特色;是否结构严谨,完整匀称;是否运用了烘托铺垫,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前后照应;是否设置了悬念,制造波澜;是否做到了起承转合,曲折有致。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(5)从语言运用角度。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看语言是否准确、简练、生动、形象;具有怎样独特的语言风格(幽默、辛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辣、平实、自然、简洁明快、委婉含蓄、尖锐直露、冷峻深沉、热情澎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湃等);给读者哪些艺术审美情趣;文中所运用的各种修辞手法(比喻、比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拟、反语、夸张、排比等)创造出什么样的意境,表达效果如何;等等。</a:t>
            </a:r>
            <a:endParaRPr lang="zh-CN" altLang="en-US" dirty="0">
              <a:latin typeface="+mn-lt"/>
              <a:ea typeface="+mn-ea"/>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答题首要的关键是对“表达技巧”的判定。散文中的语句赏析一般首先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切入的是修辞手法,而小说中首先要切入的是人物描写的方法,即一般要判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定它属于哪种描写技巧。当然,在人物描写角度已明晰的情况下从修辞角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度切入是首选。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答题模板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品味语言=艺术手法+具体内容+表情达意+作用。</a:t>
            </a:r>
            <a:endParaRPr lang="zh-CN" altLang="en-US">
              <a:latin typeface="+mn-lt"/>
              <a:ea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分析人物形象需要理清人物的语言、动作、细节、心理等描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写。“自家设私塾”说明老范重视教育;“允许别家孩子来随听,不用交束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脩”说明老范善良朴实,亲睦乡邻;当老范得知老汪一个月两次乱走时,提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醒老汪“别碰着无常”,表现出老范关心体贴他人;当得知银瓶“是个贼”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时,又说:“贼就贼吧,我五十顷地,还养不起一个贼?”体现了老范的宽容大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度、识大体。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①老汪自己孤独不乐,所以从《论语》中读出的也是孤独不乐,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反映的是其个人心境;②老汪通过曲解《论语》来证明“圣人”也有同样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的孤独感,以此抚慰自己的孤独;③结尾处老汪“发现”老范就是自己的朋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友,虽常在身边却宛如远来,这也照应了他此前的理解。(每答出一点给2</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分。意思答对即可)</a:t>
            </a:r>
            <a:endParaRPr lang="zh-CN" altLang="en-US">
              <a:latin typeface="+mn-lt"/>
              <a:ea typeface="+mn-ea"/>
            </a:endParaRPr>
          </a:p>
        </p:txBody>
      </p:sp>
      <p:pic>
        <p:nvPicPr>
          <p:cNvPr id="52226" name="图片 3" descr="textimage11.jpeg"/>
          <p:cNvPicPr>
            <a:picLocks noChangeAspect="1"/>
          </p:cNvPicPr>
          <p:nvPr/>
        </p:nvPicPr>
        <p:blipFill>
          <a:blip r:embed="rId3"/>
          <a:srcRect/>
          <a:stretch>
            <a:fillRect/>
          </a:stretch>
        </p:blipFill>
        <p:spPr bwMode="auto">
          <a:xfrm>
            <a:off x="542925" y="1287463"/>
            <a:ext cx="180975" cy="190500"/>
          </a:xfrm>
          <a:prstGeom prst="rect">
            <a:avLst/>
          </a:prstGeom>
          <a:noFill/>
          <a:ln w="9525">
            <a:noFill/>
            <a:miter lim="800000"/>
            <a:headEnd/>
            <a:tailEnd/>
          </a:ln>
        </p:spPr>
      </p:pic>
      <p:pic>
        <p:nvPicPr>
          <p:cNvPr id="52227" name="图片 4" descr="textimage12.jpeg"/>
          <p:cNvPicPr>
            <a:picLocks noChangeAspect="1"/>
          </p:cNvPicPr>
          <p:nvPr/>
        </p:nvPicPr>
        <p:blipFill>
          <a:blip r:embed="rId3"/>
          <a:srcRect/>
          <a:stretch>
            <a:fillRect/>
          </a:stretch>
        </p:blipFill>
        <p:spPr bwMode="auto">
          <a:xfrm>
            <a:off x="735013" y="4062413"/>
            <a:ext cx="180975" cy="190500"/>
          </a:xfrm>
          <a:prstGeom prst="rect">
            <a:avLst/>
          </a:prstGeom>
          <a:noFill/>
          <a:ln w="9525">
            <a:noFill/>
            <a:miter lim="800000"/>
            <a:headEnd/>
            <a:tailEnd/>
          </a:ln>
        </p:spPr>
      </p:pic>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(2015辽宁师大附中模拟)阅读下面的文字,完成问题。(14分)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梦里有你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罗威刚要出门,接到一个电话:“罗威啊,我是李台阳。好,我马上就过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罗威想:和李台阳这么多年没联系了,自己刚升职,莫不是</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门铃响了,门开处,伸进一个乱蓬蓬的脑袋,一只黑色的塑料袋子“嗵”地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放在地板上。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罗威说:“是台阳啊,快请进。”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坐在沙发上,罗威递烟给李台阳。李台阳抽出一支,凑在鼻子上闻闻,说: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“罗威,你混得不错啊。”</a:t>
            </a:r>
            <a:endParaRPr lang="zh-CN" altLang="en-US">
              <a:latin typeface="+mn-lt"/>
              <a:ea typeface="+mn-ea"/>
            </a:endParaRPr>
          </a:p>
        </p:txBody>
      </p:sp>
      <p:pic>
        <p:nvPicPr>
          <p:cNvPr id="459778" name="图片 3" descr="textimage96.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“听说你要来,特地去超市买的。”罗威用打火机给他点烟。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李台阳嘻嘻一笑,放下烟,说:“那么破费干吗?我早戒了,那东西耗钱。”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罗威说:“那就吃些水果吧。”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李台阳也不客气,抓了个苹果,边吃边环顾房子,说:“你这房子够气派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罗威说:“我是‘负翁’一个,现在每月还在还房贷呢。”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李台阳说:“你们夫妻俩都是白领阶层,这钱来得容易,债也还得快。哪像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我们,能吃饱饭,不生病,孩子上得起学,就上上大吉了。”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罗威想,这像是要借钱的开场白吧。他说:“是啊,现在,谁都活得不容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易。”</a:t>
            </a:r>
            <a:endParaRPr lang="zh-CN" altLang="en-US">
              <a:latin typeface="+mn-lt"/>
              <a:ea typeface="+mn-ea"/>
            </a:endParaRPr>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李台阳说:“你真是身在福中不知福。我打小就知道,你将来肯定比我活得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有出息。”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罗威说:“哪里哪里,也是混口饭吃吧。”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李台阳正色道:“你这样说就不对了,人要知足,对吧?”然后,又开起玩笑: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“你可不要犯错误啊。”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两人聊起童年时的事儿,说到小时候的邻居谁离婚了,谁出国了,谁还是那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么一副臭脾气,一聊聊到快中午,李台阳还是没说他来的目的。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罗威说:“台阳,咱们去外面馆子吃吧,边吃边聊。”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李台阳说:“今天肯定不吃了,我答应老婆回家吃饭的。”仍然继续刚才的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话题。</a:t>
            </a:r>
            <a:endParaRPr lang="zh-CN" altLang="en-US">
              <a:latin typeface="+mn-lt"/>
              <a:ea typeface="+mn-ea"/>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罗威见他一直不提正事,又没有走的意思,想到自己下午还有个会,又不好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意思催促,心里便有些七上八下起来,心想可能李台阳不好意思自己提出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来,便说:“台阳,你还在摆地摊吗?不如找个固定的工作,做保安什么的,收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入也比那强啊。”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李台阳说:“我不喜欢做保安,我倒是想过自己租个门面,这样总比被城管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赶来赶去强。”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罗威说:“城管大队的人我倒是认识,你今后有什么麻烦的话,我可以帮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李台阳拍了一下罗威的肩膀,说:“兄弟,有你这句话,说明我没有白惦记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你。十多年了啊,你还是这般热心肠。好,我高兴,真是高兴啊。”边说边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站了起来。</a:t>
            </a:r>
            <a:endParaRPr lang="zh-CN" altLang="en-US">
              <a:latin typeface="+mn-lt"/>
              <a:ea typeface="+mn-ea"/>
            </a:endParaRP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罗威说:“吃了饭再走。”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“老婆还在家等着我呢。好,我走了啊。”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听着李台阳“嗵嗵”的脚步声一路下去,罗威低头看了看地板上的黑袋子,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打开来一看,原来是自己小时候最喜欢吃的鱼籽干。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罗威不知说啥好,忽然觉得自己特俗。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楼梯口又传来“嗵嗵”的脚步声,好像是李台阳的。罗威想:可能刚才他没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勇气说出口,就冲这一袋子鱼籽干,不管他提啥要求,自己一定想办法。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打开门,果然是李台阳,尴尬的脸上都是亮晶晶的汗珠。他不好意思地说: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“你们这个小区像个迷宫,我绕来绕去总找不到大门。”</a:t>
            </a:r>
            <a:endParaRPr lang="zh-CN" altLang="en-US">
              <a:latin typeface="+mn-lt"/>
              <a:ea typeface="+mn-ea"/>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罗威说:“瞧我这粗心,应该陪你下楼去的。”说着,便和李台阳下了楼。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走到楼下,李台阳去开自行车锁,那辆车和李台阳一般灰不溜丢、尘头垢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罗威问:“你是骑车来的?”他知道李台阳住在西城,从那骑车到他这儿,起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码要一个小时。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李台阳说:“是啊,骑惯了。”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罗威说:“台阳,你有啥困难只管开口,我能帮的一定帮你。”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李台阳说:“没啥事,就想来看看你。”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罗威说:“多年咱都没联系了,你今天上门一定有事。你只管说,别开不了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李台阳看看罗威,似下了决心说:“我说出来你可别生气。”</a:t>
            </a:r>
            <a:endParaRPr lang="zh-CN" altLang="en-US">
              <a:latin typeface="+mn-lt"/>
              <a:ea typeface="+mn-ea"/>
            </a:endParaRPr>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见罗威点头,李台阳说:“我昨晚做了一个梦,梦见你得了重病,很多人都围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着你哭。这一醒来,我心里就七上八下的,连地摊都不想摆了。知道你混得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好,我也不想打搅你了。可这梦搅得我难受,连我老婆都催我来看看你,看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你气色这么好,我就放心了。唉,梦呗,我这人还真迷信。”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罗威的眼睛红了,他一把抱住李台阳,说:“兄弟。”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1.“罗威不知说啥好,忽然觉得自己特俗。”这句话在内容和结构上起什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么作用?(6分)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2.小说的语言、结局很有特色,请结合原文进行分析。(8分)</a:t>
            </a:r>
            <a:endParaRPr lang="zh-CN" altLang="en-US" dirty="0">
              <a:latin typeface="+mn-lt"/>
              <a:ea typeface="+mn-ea"/>
            </a:endParaRP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①内容上,使人物形象更加丰满。李台阳没有提出任何要求,这</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不仅出乎罗威的意料,而且令他很惭愧。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②结构上,为情节的进一步发展蓄势(说承上启下也可)。作者这里令罗威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反思自己对李台阳的庸俗猜想,然后在李台阳揭晓来意时,罗威的感动就更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加顺理成章。(每点3分)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题干中已经暗示了答题的方向,即“内容和结构”两方面。内容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上,即概括这句话的含意;结构上,因为这句话位于文章中间部分,所以理应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想到“承上启下”或“推动情节发展”。分析时要结合小说具体内容。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语言特色:①句式上以短句为主,节奏明快。②风格质朴,口语化,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富于生活气息。③描写手段上以对话为主,切合人物身份以及思想性格。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(结合文本答出两点即可)</a:t>
            </a:r>
            <a:endParaRPr lang="zh-CN" altLang="en-US" dirty="0">
              <a:latin typeface="+mn-lt"/>
              <a:ea typeface="+mn-ea"/>
            </a:endParaRPr>
          </a:p>
        </p:txBody>
      </p:sp>
      <p:pic>
        <p:nvPicPr>
          <p:cNvPr id="474114" name="图片 3" descr="textimage98.jpeg"/>
          <p:cNvPicPr>
            <a:picLocks noChangeAspect="1"/>
          </p:cNvPicPr>
          <p:nvPr/>
        </p:nvPicPr>
        <p:blipFill>
          <a:blip r:embed="rId3"/>
          <a:srcRect/>
          <a:stretch>
            <a:fillRect/>
          </a:stretch>
        </p:blipFill>
        <p:spPr bwMode="auto">
          <a:xfrm>
            <a:off x="542925" y="3586163"/>
            <a:ext cx="180975" cy="190500"/>
          </a:xfrm>
          <a:prstGeom prst="rect">
            <a:avLst/>
          </a:prstGeom>
          <a:noFill/>
          <a:ln w="9525">
            <a:noFill/>
            <a:miter lim="800000"/>
            <a:headEnd/>
            <a:tailEnd/>
          </a:ln>
        </p:spPr>
      </p:pic>
      <p:pic>
        <p:nvPicPr>
          <p:cNvPr id="474115" name="图片 4" descr="textimage99.jpeg"/>
          <p:cNvPicPr>
            <a:picLocks noChangeAspect="1"/>
          </p:cNvPicPr>
          <p:nvPr/>
        </p:nvPicPr>
        <p:blipFill>
          <a:blip r:embed="rId3"/>
          <a:srcRect/>
          <a:stretch>
            <a:fillRect/>
          </a:stretch>
        </p:blipFill>
        <p:spPr bwMode="auto">
          <a:xfrm>
            <a:off x="519113" y="4983163"/>
            <a:ext cx="180975" cy="190500"/>
          </a:xfrm>
          <a:prstGeom prst="rect">
            <a:avLst/>
          </a:prstGeom>
          <a:noFill/>
          <a:ln w="9525">
            <a:noFill/>
            <a:miter lim="800000"/>
            <a:headEnd/>
            <a:tailEnd/>
          </a:ln>
        </p:spPr>
      </p:pic>
      <p:pic>
        <p:nvPicPr>
          <p:cNvPr id="474116" name="图片 3" descr="textimage97.jpeg"/>
          <p:cNvPicPr>
            <a:picLocks noChangeAspect="1"/>
          </p:cNvPicPr>
          <p:nvPr/>
        </p:nvPicPr>
        <p:blipFill>
          <a:blip r:embed="rId3"/>
          <a:srcRect/>
          <a:stretch>
            <a:fillRect/>
          </a:stretch>
        </p:blipFill>
        <p:spPr bwMode="auto">
          <a:xfrm>
            <a:off x="552450" y="1271588"/>
            <a:ext cx="180975" cy="190500"/>
          </a:xfrm>
          <a:prstGeom prst="rect">
            <a:avLst/>
          </a:prstGeom>
          <a:noFill/>
          <a:ln w="9525">
            <a:noFill/>
            <a:miter lim="800000"/>
            <a:headEnd/>
            <a:tailEnd/>
          </a:ln>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结局特色:①出人意料,不落俗套。从情节发展看,作者故布疑阵,借罗威的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心理活动,不断暗示李台阳登门拜访一定有所求,并以此构成情节发展的脉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络。结局点明来意完全出乎罗威以及读者的心理预期。②深化主题,温暖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人心。结局通过李台阳天真而动人的来访理由,批判了庸俗的人际关系,同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时具有温暖人心的力量。③结局同时也是情节发展的高潮,引人回味,令人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深思,增强了小说的可读性。(结合文本答出两点即可)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分析语言特色时要注意语言风格、句式特点以及个性化的语言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这一小说独有的特点。分析结构时要联系小说的主题(结尾自然有深化主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题的作用),要联系故事发展的特点(即高潮、结局等)。</a:t>
            </a:r>
            <a:endParaRPr lang="zh-CN" altLang="en-US" dirty="0">
              <a:latin typeface="+mn-lt"/>
              <a:ea typeface="+mn-ea"/>
            </a:endParaRPr>
          </a:p>
        </p:txBody>
      </p:sp>
      <p:pic>
        <p:nvPicPr>
          <p:cNvPr id="476162" name="图片 3" descr="textimage100.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664200"/>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考点五　概括小说主题</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小说主题就是小说通过对现实生活的描绘和艺术形象的塑造所表现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出来的主题思想。它是小说的灵魂,是作者的写作目的之所在,也是作品的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价值意义之所在。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小说主题表现很含蓄,它是借助人物、情节、环境等多重因素表达的,因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此,概括小说主题一定要在通览全文、概括情节、把握人物、联系背景和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动机这样全面的考虑之下进行。在概括时,多思考一下作者为什么要写这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个人物,为什么要写这件事情,追究情节、事情背后的根源,从而推知作者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对社会、人生、世界的看法。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一、主题的表现形式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1.以小说主要人物的性格特点、道德风貌、人生经历等揭示人性中的真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善美和假恶丑,反映社会生活中的酸甜苦辣。</a:t>
            </a:r>
            <a:endParaRPr lang="zh-CN" altLang="en-US" dirty="0">
              <a:latin typeface="+mn-lt"/>
              <a:ea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回答这类题需要对全文进行梳理,老汪认为“身边的人无法理解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自己,远方的人倒能成为知己”,寻找文章的脉络,可以梳理为“老汪自身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学问高深但无人认可;妻子有性格缺陷但没法沟通;老范能理解自己包容自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己,故无限感激”,由此生发“有朋自远方来”的感叹。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相似之处:①都温和善良,诚挚率真;②都有些懦弱,也比较落魄;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③都有些书呆子气,喜欢引经据典来自我辩解、自我安慰。(每答出一点给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2分。意思答对即可)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不同之处:①孔乙己的精神困境主要源自封建文化,比如等级观念的压制,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以及生活的窘迫;②老汪的精神困境主要源自内心的憋闷,即难以排解的孤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独。(每答出一点给1分。意思答对即可)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(如有其他答案,可根据观点明确、理由充分、论述合理的程度,酌情给分)</a:t>
            </a:r>
            <a:endParaRPr lang="zh-CN" altLang="en-US">
              <a:latin typeface="+mn-lt"/>
              <a:ea typeface="+mn-ea"/>
            </a:endParaRPr>
          </a:p>
        </p:txBody>
      </p:sp>
      <p:pic>
        <p:nvPicPr>
          <p:cNvPr id="54274" name="图片 3" descr="textimage13.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pic>
        <p:nvPicPr>
          <p:cNvPr id="54275" name="图片 4" descr="textimage14.jpeg"/>
          <p:cNvPicPr>
            <a:picLocks noChangeAspect="1"/>
          </p:cNvPicPr>
          <p:nvPr/>
        </p:nvPicPr>
        <p:blipFill>
          <a:blip r:embed="rId3"/>
          <a:srcRect/>
          <a:stretch>
            <a:fillRect/>
          </a:stretch>
        </p:blipFill>
        <p:spPr bwMode="auto">
          <a:xfrm>
            <a:off x="735013" y="3132138"/>
            <a:ext cx="180975" cy="190500"/>
          </a:xfrm>
          <a:prstGeom prst="rect">
            <a:avLst/>
          </a:prstGeom>
          <a:noFill/>
          <a:ln w="9525">
            <a:noFill/>
            <a:miter lim="800000"/>
            <a:headEnd/>
            <a:tailEnd/>
          </a:ln>
        </p:spPr>
      </p:pic>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2.用故事的形式针砭时弊。(常用以小见大手法)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3.通过寓言,寄寓人生哲理。(常用象征手法)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4.虚构生活经历,反映人物生存状态和心理状态。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二、把握主题的角度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(一)从题材内容着眼。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题材中蕴含着主题。小说的作者选取怎样的题材来反映怎样的生活,来传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达怎样的感情,来表现怎样的思想,是在小说创作之前就拟定好的。所以从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小说的题材着眼,可以把握小说的主题方向。</a:t>
            </a:r>
            <a:endParaRPr lang="zh-CN" altLang="en-US">
              <a:latin typeface="+mn-lt"/>
              <a:ea typeface="+mn-ea"/>
            </a:endParaRPr>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1.抓标题。标题的作用通常有以下几种:①设置悬念。②标题就是小说的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线索。③为塑造和突出人物形象服务。④推动情节的发展或推动故事情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节的转折,化解人物的矛盾冲突。有些小说的标题就是对小说主题的概括,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或是一语双关,或是起画龙点睛的作用。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2.抓主要事件。小说叙述的主要事件把人物、环境、作者的看法等等都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包括其中,把握故事的主要事件,也就确定了小说的主题方向。</a:t>
            </a:r>
            <a:endParaRPr lang="zh-CN" altLang="en-US" dirty="0">
              <a:latin typeface="+mn-lt"/>
              <a:ea typeface="+mn-ea"/>
            </a:endParaRP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(二)从人物塑造看主题。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在小说中,由于作者浓墨重彩皆泼洒在人物身上,因此,主要人物也就是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“主题性人物”。在故事小说中,主要人物是故事的主角,他的际遇遭逢、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命运归宿常常联系着社会生活的本质,显示着作品的主题。在性格小说中,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主要人物是某种典型性格的代表与化身。这种典型性格及其生成发展的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历史,是作品主题所要展现的内容。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1.挖掘小说中主要人物的身份、地位、经历、教养、气质等要素。这些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要素直接决定着人物的言行,影响着人物的性格。主要人物的性格走向和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人物所处的社会生活的本质关联着。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2.从作者对人物的介绍评价看人物的典型意义。作者对人物的介绍评价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很明显地带有作者主观情感的倾向性,蕴含着作品的主题的重要信息。</a:t>
            </a:r>
            <a:endParaRPr lang="zh-CN" altLang="en-US" dirty="0">
              <a:latin typeface="+mn-lt"/>
              <a:ea typeface="+mn-ea"/>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3.从小说的人物关系把握作品主题。小说中的人物关系如何,为什么要这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样安排人物,这都和表现怎样的主题有关联。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(三)从情节发展看主题。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小说写人不能离开人物活动的形式——情节,而情节又是通过一系列具有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因果关系的故事来完成的。情节必须以某些矛盾为内容,矛盾怎么发展、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怎么解决,无不体现出作者对这些问题的看法。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1.把握梳理情节过程。小说的主题思想需要在情节的发展过程中展现出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来,要准确地理解作品的主题,必须理清作品的线索和情节。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2.探究情节设置的原因。小说的魅力在于小说的结构选择,而小说的情节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设置往往也体现着主题表现的需要。</a:t>
            </a:r>
            <a:endParaRPr lang="zh-CN" altLang="en-US">
              <a:latin typeface="+mn-lt"/>
              <a:ea typeface="+mn-ea"/>
            </a:endParaRP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3.品味细节。小说的细节是构成社会环境和人物性格的基本因素,细节描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写是要服从艺术形象的塑造和作品主题思想的表达,从而具体生动地反映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事物的特征。因此,从细节切入可以感知作品的主题。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(四)从环境看对主题的暗示。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环境描写不管它的直接作用如何,最终是为表现主题服务的。在多数情况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下,环境描写可能主要是为展示人物行动和命运及刻画人物性格创造必要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的条件,提供生动的衬景,但同时也是以间接的形式表现主题,有时可能带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有象征或隐喻性质,可以从中揣摩主题。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1.分析环境的特点。小说中的环境为小说的人物提供了活动的背景,怎样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的环境生成怎样的性格,怎样的性格决定人物怎样的命运,而小说人物的命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运蕴含作品的主题。分析环境的特点可以窥见人物的性格。</a:t>
            </a:r>
            <a:endParaRPr lang="zh-CN" altLang="en-US">
              <a:latin typeface="+mn-lt"/>
              <a:ea typeface="+mn-ea"/>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2.抓背景介绍。小说中故事的发生离不开它的社会土壤,把故事放在一定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的社会背景下去理解,才能准确把握作品的主题。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(五)要注意对小说主题模糊性和多义性的分析。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一般说来,小说的主题具有模糊性和多义性的特点。在阅读时要观察小说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的内容与形式如何导致了主题的模糊。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(2014浙江,15)阅读下面的文字,完成问题。(5分)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走　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王伟锋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老街两边,一溜儿开有十多家古玩店。“珍宝斋”的门店在老街的最里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面。老板姓赵,做这一行已经有20多年了。赵老板内行,眼力好。据说,好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东西只要打他眼前一过,没有看走眼的。</a:t>
            </a:r>
            <a:endParaRPr lang="zh-CN" altLang="en-US">
              <a:latin typeface="+mn-lt"/>
              <a:ea typeface="+mn-ea"/>
            </a:endParaRP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一次,老街有家店收了一件钧瓷,吃不准货色。半条街的人都看过了,但谁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也不敢拍板下结论。店主亲自出马,恭恭敬敬地请赵老板赏脸,过去给看一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眼。赵老板热心,当即过去,反复把玩了,</a:t>
            </a:r>
            <a:r>
              <a:rPr lang="zh-CN" altLang="en-US" sz="2012" u="sng" kern="0" dirty="0">
                <a:solidFill>
                  <a:srgbClr val="000000"/>
                </a:solidFill>
                <a:latin typeface="Times New Roman" pitchFamily="65" charset="-122"/>
                <a:ea typeface="宋体" pitchFamily="65" charset="-122"/>
              </a:rPr>
              <a:t>淡淡</a:t>
            </a:r>
            <a:r>
              <a:rPr lang="zh-CN" altLang="en-US" sz="2012" kern="0" dirty="0">
                <a:solidFill>
                  <a:srgbClr val="000000"/>
                </a:solidFill>
                <a:latin typeface="Times New Roman" pitchFamily="65" charset="-122"/>
                <a:ea typeface="宋体" pitchFamily="65" charset="-122"/>
              </a:rPr>
              <a:t>地说:“收着。”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店主心中一喜,禁不住颤声问:“能收?”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赵老板</a:t>
            </a:r>
            <a:r>
              <a:rPr lang="zh-CN" altLang="en-US" sz="2012" u="sng" kern="0" dirty="0">
                <a:solidFill>
                  <a:srgbClr val="000000"/>
                </a:solidFill>
                <a:latin typeface="Times New Roman" pitchFamily="65" charset="-122"/>
                <a:ea typeface="宋体" pitchFamily="65" charset="-122"/>
              </a:rPr>
              <a:t>朗声</a:t>
            </a:r>
            <a:r>
              <a:rPr lang="zh-CN" altLang="en-US" sz="2012" kern="0" dirty="0">
                <a:solidFill>
                  <a:srgbClr val="000000"/>
                </a:solidFill>
                <a:latin typeface="Times New Roman" pitchFamily="65" charset="-122"/>
                <a:ea typeface="宋体" pitchFamily="65" charset="-122"/>
              </a:rPr>
              <a:t>道:“能收!”后来,那件钧瓷出手,价钱竟然翻了10倍。自此,赵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老板声名日隆。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但是,新近开张的“云芳斋”的李老板却偏不信这个邪。李老板的店原本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开在省城,不知怎么一时兴起,在小镇开了一家分店。他初来乍到,想干一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件露脸的事,好在老街尽快站稳脚跟。</a:t>
            </a:r>
            <a:endParaRPr lang="zh-CN" altLang="en-US">
              <a:latin typeface="+mn-lt"/>
              <a:ea typeface="+mn-ea"/>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这天,“珍宝斋”来了个外乡人。看打扮,像是落难之人。一进店,那人便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掏出一个精巧的盒子,说盘缠儿不够了,身上有块玉,想换俩钱花。伙计打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开盒子,一看,心里一惊,赶忙一溜小跑,把正在后院竹椅上闭目养神的赵老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板请了过来。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赵老板拿过那盒子,看了一下玉,又盖上盒子,端详良久,问卖家:“想淘换多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少钱?”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卖家说:“少说也得这个数。”说着,伸出五根手指。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赵老板不语,站起身来,踱了几步,站定,对着卖家伸出了三根手指。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卖家摇摇头,固执地伸出五根手指,神色凝重地说:“这可是家传的宝贝,低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于这个数,免谈。”</a:t>
            </a:r>
            <a:endParaRPr lang="zh-CN" altLang="en-US">
              <a:latin typeface="+mn-lt"/>
              <a:ea typeface="+mn-ea"/>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“收了。给客人添茶。”赵老板微微皱了皱眉头,不动声色地吩咐道。客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人走后,赵老板拿了盒子,低声嘱咐了伙计几句,然后不紧不慢地踱着方步,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回后院品茶去了。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卖家出了古玩街,在镇上拐了几个弯,又勾回头,一闪身进了“云芳斋”的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后院。伙计远远地看得仔细,回来向赵老板汇报。赵老板低头沉思良久,叹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了口气,说:“这个李老板,不怎么地道啊!”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隔天,李老板和街上的几个店主来到“珍宝斋”,进门便嚷:“听说贵店新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近收了件好东西,拿出来,让大家开开眼!”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赵老板拱手道:“小玩意儿而已,不值一提。”见赵老板不肯拿出玉,李老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板暗自得意,忍不住大声嚷嚷:“赵老板,您不让我们开眼,莫非您这一次走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了眼,收了个扔货?”</a:t>
            </a:r>
            <a:endParaRPr lang="zh-CN" altLang="en-US">
              <a:latin typeface="+mn-lt"/>
              <a:ea typeface="+mn-ea"/>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赵老板干咳一下,默不作声。李老板愈发得意起来:“呵呵,想不到,老街赫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赫有名的赵老板,也有看走眼的时候。”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这可关系到“珍宝斋”的声誉,连伙计都急了,赵老板依旧笑而不答。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李老板恣意取笑一番之后,领着一群人得意洋洋而去。伙计实在忍不住了,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说:“老板,您怎么一句话也不说啊?莫非咱们真的着了人家的道,收了个赝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赵老板粲然一笑,说:“玉的确不怎么样,但盒子实实在在是个好东西。上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等的古檀香木,名家雕刻的纹饰。你说,究竟是谁走眼了?”伙计明白过来,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心里那块石头终于落了地。他不解地问:“既然如此,你为何不说,羞辱李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老板一番呢?以其人之道,还治其人之身!”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赵老板长叹一声,说:“都在这个圈子里混饭吃,得饶人处,且饶人吧!”</a:t>
            </a:r>
            <a:endParaRPr lang="zh-CN" altLang="en-US">
              <a:latin typeface="+mn-lt"/>
              <a:ea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老汪与孔乙己性情气质相似,迂腐、清高。但两人精神困境产生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的根源不同,老汪源于无人理解的内心的憋闷;孔乙己源于封建科举制度的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迫害。回答此题需回忆初中教材,细心比较,找到异同点,分条陈述。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三、(2014课标Ⅰ,11)阅读下面的文字,完成问题。(25分)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古渡头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叶 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太阳渐渐地隐没到树林中去了,晚霞散射着一片凌乱的光辉,映到茫无际涯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的淡绿的湖上,现出各种各样的色彩来。微风波动着皱纹似的浪头,轻轻地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吻着沙岸。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破烂不堪的老渡船,横在枯杨的下面。渡夫戴着一顶尖头的斗笠,弯着腰,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在那里洗刷一叶断片的船篷。</a:t>
            </a:r>
            <a:endParaRPr lang="zh-CN" altLang="en-US">
              <a:latin typeface="+mn-lt"/>
              <a:ea typeface="+mn-ea"/>
            </a:endParaRPr>
          </a:p>
        </p:txBody>
      </p:sp>
      <p:pic>
        <p:nvPicPr>
          <p:cNvPr id="56322" name="图片 3" descr="textimage15.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8435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一个月后,“珍宝斋”做成了一笔买卖,一个雕工精良的古檀香木盒子卖了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个好价钱,整条老街都轰动了。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不久,老街的人发现,“云芳斋”的牌子在夜里悄悄摘掉了,店面转给了一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个本地人。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(本文有删改)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结合赵老板这一人物形象分析作品主旨。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小说塑造了一个阅历丰富,洞悉人心,为人仗义,精通业务的商人形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象,揭示了经商与做人一样,都应该诚信、宽厚、与人为善的主旨。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该题涉及两个内容,即对人物形象的分析和对主旨的概括。文章</a:t>
            </a:r>
            <a:r>
              <a:rPr lang="zh-CN" altLang="en-US" kern="0" dirty="0">
                <a:solidFill>
                  <a:srgbClr val="000000"/>
                </a:solidFill>
                <a:latin typeface="Times New Roman" pitchFamily="65" charset="-122"/>
                <a:ea typeface="宋体" pitchFamily="65" charset="-122"/>
              </a:rPr>
              <a:t>写了赵老板鉴定钧瓷和收玉两件事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均写出了他对业务的精通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而“收玉”后暗中派伙计追查卖玉人行踪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显示出其洞悉人心和阅历的丰富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未揭穿李老板写出了他的仗义。由此可概括出人物形象。李老板的失败既是技术的失败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也是为人的失败。从中可以概括出作品的主旨。</a:t>
            </a:r>
            <a:endParaRPr lang="zh-CN" altLang="en-US" dirty="0">
              <a:latin typeface="+mn-lt"/>
              <a:ea typeface="+mn-ea"/>
            </a:endParaRPr>
          </a:p>
        </p:txBody>
      </p:sp>
      <p:pic>
        <p:nvPicPr>
          <p:cNvPr id="500738" name="图片 3" descr="textimage101.jpeg"/>
          <p:cNvPicPr>
            <a:picLocks noChangeAspect="1"/>
          </p:cNvPicPr>
          <p:nvPr/>
        </p:nvPicPr>
        <p:blipFill>
          <a:blip r:embed="rId3"/>
          <a:srcRect/>
          <a:stretch>
            <a:fillRect/>
          </a:stretch>
        </p:blipFill>
        <p:spPr bwMode="auto">
          <a:xfrm>
            <a:off x="542925" y="3633788"/>
            <a:ext cx="180975" cy="190500"/>
          </a:xfrm>
          <a:prstGeom prst="rect">
            <a:avLst/>
          </a:prstGeom>
          <a:noFill/>
          <a:ln w="9525">
            <a:noFill/>
            <a:miter lim="800000"/>
            <a:headEnd/>
            <a:tailEnd/>
          </a:ln>
        </p:spPr>
      </p:pic>
      <p:pic>
        <p:nvPicPr>
          <p:cNvPr id="500739" name="图片 4" descr="textimage102.jpeg"/>
          <p:cNvPicPr>
            <a:picLocks noChangeAspect="1"/>
          </p:cNvPicPr>
          <p:nvPr/>
        </p:nvPicPr>
        <p:blipFill>
          <a:blip r:embed="rId3"/>
          <a:srcRect/>
          <a:stretch>
            <a:fillRect/>
          </a:stretch>
        </p:blipFill>
        <p:spPr bwMode="auto">
          <a:xfrm>
            <a:off x="542925" y="4564063"/>
            <a:ext cx="180975" cy="190500"/>
          </a:xfrm>
          <a:prstGeom prst="rect">
            <a:avLst/>
          </a:prstGeom>
          <a:noFill/>
          <a:ln w="9525">
            <a:noFill/>
            <a:miter lim="800000"/>
            <a:headEnd/>
            <a:tailEnd/>
          </a:ln>
        </p:spPr>
      </p:pic>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2668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看清题目问法,是概括还是探究小说主旨,抑或是针对小说主题分析某种原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无论是概括题还是探究题,要从以下几个角度答题: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(1)借助作品的题材认识主题。题材蕴含着主题,是分析主题的重要依据。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(2)联系作品的时代背景(典型的社会环境描写),认识人物形象思想性格的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时代烙印,把握人物形象所折射的时代特点——知人论世可以达到解释小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说主题的目的。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(3)分析小说的形象是理解小说主题的重要方法。</a:t>
            </a:r>
            <a:endParaRPr lang="zh-CN" altLang="en-US" sz="2400" dirty="0">
              <a:latin typeface="+mn-lt"/>
              <a:ea typeface="+mn-ea"/>
            </a:endParaRPr>
          </a:p>
        </p:txBody>
      </p:sp>
      <p:pic>
        <p:nvPicPr>
          <p:cNvPr id="502786" name="图片 3" descr="textimage103.jpeg"/>
          <p:cNvPicPr>
            <a:picLocks noChangeAspect="1"/>
          </p:cNvPicPr>
          <p:nvPr/>
        </p:nvPicPr>
        <p:blipFill>
          <a:blip r:embed="rId3"/>
          <a:srcRect/>
          <a:stretch>
            <a:fillRect/>
          </a:stretch>
        </p:blipFill>
        <p:spPr bwMode="auto">
          <a:xfrm>
            <a:off x="542925" y="919163"/>
            <a:ext cx="8101013" cy="347662"/>
          </a:xfrm>
          <a:prstGeom prst="rect">
            <a:avLst/>
          </a:prstGeom>
          <a:noFill/>
          <a:ln w="9525">
            <a:noFill/>
            <a:miter lim="800000"/>
            <a:headEnd/>
            <a:tailEnd/>
          </a:ln>
        </p:spPr>
      </p:pic>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95313"/>
            <a:ext cx="8505825" cy="63071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(4)分析小说的构思手法,诸如对比、反差、反讽、抑扬、象征、虚实、悬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念、意外、巧合等手法的运用及其意图,从中可以归纳小说的主题。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(5)小说叙述者的语调、视角和情感倾向,与作者的创作意图也有密切的内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在联系。通过分析小说的叙述人称的选择、小说中的议论性语句,也可以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捕捉到作者的创作意图。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(6)注意抒情、议论的句子,作者的观点往往隐含其中。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3.特别提醒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(1)在概括分析小说的主题时,要从作品的客观实际出发,注意与小说中的社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会氛围、时代背景和作者的思想感情相吻合,避免随意拔高或主观臆断,更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不能出现认识上的偏见或情感、情绪上的偏激。</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要认真阅读原文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不能拿自己已知的道理去生搬硬套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避免缺乏评价的针对性。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答题模板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概括主题类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本文通过记叙</a:t>
            </a:r>
            <a:r>
              <a:rPr lang="en-US" altLang="zh-CN" kern="0" dirty="0">
                <a:solidFill>
                  <a:srgbClr val="000000"/>
                </a:solidFill>
                <a:latin typeface="黑体" pitchFamily="65" charset="-122"/>
                <a:ea typeface="宋体" pitchFamily="65" charset="-122"/>
              </a:rPr>
              <a:t>……</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刻画了</a:t>
            </a:r>
            <a:r>
              <a:rPr lang="en-US" altLang="zh-CN" kern="0" dirty="0">
                <a:solidFill>
                  <a:srgbClr val="000000"/>
                </a:solidFill>
                <a:latin typeface="黑体" pitchFamily="65" charset="-122"/>
                <a:ea typeface="宋体" pitchFamily="65" charset="-122"/>
              </a:rPr>
              <a:t>……</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赞扬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批判、讽刺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了</a:t>
            </a:r>
            <a:r>
              <a:rPr lang="en-US" altLang="zh-CN" kern="0" dirty="0">
                <a:solidFill>
                  <a:srgbClr val="000000"/>
                </a:solidFill>
                <a:latin typeface="黑体" pitchFamily="65" charset="-122"/>
                <a:ea typeface="宋体" pitchFamily="65" charset="-122"/>
              </a:rPr>
              <a:t>……</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表现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了</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(2015江苏南京一模)阅读下面的文字,完成问题。(6分)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陶虎臣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汪曾祺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每到天气暗朗,上午十来点钟,在这条街上,就听到从阴城方向传来爆裂的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巨响:“砰——磅!”大家就知道,这是陶虎臣在试炮仗了。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阴城是一片古战场。相传韩信在这里打过仗,现在还能挖到一种有耳的尖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底陶瓶,当地人说这种陶瓶冬天插了梅花,能结出梅子来。现在这里是乱葬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岗,不知道什么时候起叫作“阴城”。现在这里到处是坟头、野树、荒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草、芦荻。草里有蛤蟆、野兔子。早晨和黄昏,有许多白颈老鸦。人走过,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就哑哑地叫着飞起来。</a:t>
            </a:r>
            <a:endParaRPr lang="zh-CN" altLang="en-US" dirty="0">
              <a:latin typeface="+mn-lt"/>
              <a:ea typeface="+mn-ea"/>
            </a:endParaRPr>
          </a:p>
        </p:txBody>
      </p:sp>
      <p:pic>
        <p:nvPicPr>
          <p:cNvPr id="506882" name="图片 3" descr="textimage104.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这里只有一个破财神庙,里面住着一个侉子。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陶虎臣家的货色齐全。除了鞭炮,还出一种别家不做的鞭,叫作“遍地桃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花”。不但外皮,连里面的筒子都一色是梅红纸卷的。放了之后,地下一片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红,真像是一地的桃花瓣子,如果是过年,下过雪,花瓣落在雪地上,红是红,白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是白,好看极了。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他还有一项绝技,是做焰火。做焰火,除了配料,关键是串捻子。串得不对,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会轰隆一声,烧成一团火。弄不好,还会出事。陶虎臣的一只左眼坏了,就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是因为有一次放焰火,出了故障,一个火星迸进了瞳孔。陶虎臣坏了一只眼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睛,还看不出太大的破相。他依然随时是和颜悦色的,带着宽厚而慈祥的笑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容。这种笑容,只有与世无争,生活上容易满足的人才会有。</a:t>
            </a:r>
            <a:endParaRPr lang="zh-CN" altLang="en-US">
              <a:latin typeface="+mn-lt"/>
              <a:ea typeface="+mn-ea"/>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但是,鞭炮生意,是随着年成走的。什么时候风调雨顺,国泰民安,什么时候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炮仗店就生意兴隆。这样的年头,能够老是有么?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这一年,伏汛安然度过,保住了无数人畜。秋收在望,市面繁荣,城乡一片喜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气。有好事者倡议:今年放放焰火!东西南北四城,都放!一台七套,四七二十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八套。陶家独家承做了十四套。东城定在八月十六放。地点:阴城。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这天万里无云,一轮皓月。阴城的正中,立起一个四丈多高的架子。有人早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早吃了晚饭,就扛了板凳来等着了。人们寻亲访友,说短道长,来来往往,亲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亲热热。阴城的草都被踏倒了。人们的鞋底也叫秋草的浓汁磨得滑溜溜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a:t>
            </a:r>
            <a:endParaRPr lang="zh-CN" altLang="en-US">
              <a:latin typeface="+mn-lt"/>
              <a:ea typeface="+mn-ea"/>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忽然,上万双眼睛一齐朝着一个方向看。人们的眼睛一会儿睁大,一会儿眯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细;人们的嘴一会儿张开,一会儿又合上;一阵阵叫喊,一阵阵欢笑,一阵阵掌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声。——陶虎臣点着焰火了!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最热闹的是“炮打泗州城”。起先是梅、兰、竹、菊四种花,接着是万花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齐放。然后,一声炮响,照眼的灯球之中有一座四方的城,眼睛好的还能看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见城门上“泗州”两个字。城外向里打炮,城里向外打,灯球飞舞,碎辞有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声。最有趣的是“芦蜂追瘌子”,一阵火花之后,出现一个泥头的纸人,手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里拿着一把破芭蕉扇。霎时间飞来了许多马蜂,这些马蜂——火花,纷纷扑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向他,他四面躲闪,扇不停地挥舞。看到这里,满场大笑。这些辛苦得近于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麻木的人,是难得这样开怀一笑的呀。最后一套是火花之后,吊下四个大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字:“天下太平”。</a:t>
            </a:r>
            <a:endParaRPr lang="zh-CN" altLang="en-US">
              <a:latin typeface="+mn-lt"/>
              <a:ea typeface="+mn-ea"/>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年头还是不好。头一年,四乡闹土匪,县政府出了布告:“冬防期间,严禁燃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放鞭炮。”明年,蒋介石搞“新生活”,取缔了鞭炮。陶虎臣别无产业,只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好做一点“黄烟子”和蚊烟混日子。第三年,陶家炮仗店的铺门上了锁,再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也打不开了。陶家的锅,也揭不开了。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岁暮天寒,彤云酿雪,陶虎臣无路可走,他到阴城去上吊。刚把腰带拴在一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棵树上,把头伸进去,一个人拦腹把他抱住。这人是住在财神庙的那个侉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(选自《汪曾祺文集》,有删改)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请结合陶虎臣的生活经历和性格特点,探究小说的主题。</a:t>
            </a:r>
            <a:endParaRPr lang="zh-CN" altLang="en-US" dirty="0">
              <a:latin typeface="+mn-lt"/>
              <a:ea typeface="+mn-ea"/>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通过陶虎臣的故事,塑造了一个手艺精妙、与世无争却仍难逃悲</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惨命运的小人物形象;(2分)反映了特定的历史时期,乡镇经济的萧条,百姓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生存的艰难;(2分)流露出作者对主人公的为人和才能的赞赏及不幸遭遇的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同情。(2分)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可用答题模板“通过记叙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,刻画了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,赞扬(批判、讽刺)了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,表达(表现)了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”进行概括。陶虎臣手艺高超,赢得人们的赞赏,但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最后他家揭不开锅。作者借此反映了某种时代的特点,并表达了对人物的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赞赏和同情之情。</a:t>
            </a:r>
            <a:endParaRPr lang="zh-CN" altLang="en-US" dirty="0">
              <a:latin typeface="+mn-lt"/>
              <a:ea typeface="+mn-ea"/>
            </a:endParaRPr>
          </a:p>
        </p:txBody>
      </p:sp>
      <p:pic>
        <p:nvPicPr>
          <p:cNvPr id="517122" name="图片 3" descr="textimage106.jpeg"/>
          <p:cNvPicPr>
            <a:picLocks noChangeAspect="1"/>
          </p:cNvPicPr>
          <p:nvPr/>
        </p:nvPicPr>
        <p:blipFill>
          <a:blip r:embed="rId3"/>
          <a:srcRect/>
          <a:stretch>
            <a:fillRect/>
          </a:stretch>
        </p:blipFill>
        <p:spPr bwMode="auto">
          <a:xfrm>
            <a:off x="533400" y="3152775"/>
            <a:ext cx="180975" cy="190500"/>
          </a:xfrm>
          <a:prstGeom prst="rect">
            <a:avLst/>
          </a:prstGeom>
          <a:noFill/>
          <a:ln w="9525">
            <a:noFill/>
            <a:miter lim="800000"/>
            <a:headEnd/>
            <a:tailEnd/>
          </a:ln>
        </p:spPr>
      </p:pic>
      <p:pic>
        <p:nvPicPr>
          <p:cNvPr id="517123" name="图片 3" descr="textimage105.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990725"/>
          <a:ext cx="7739063" cy="4324350"/>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　用</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例　子</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交代主要人物形象及其特征。</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《装在套子里的人》</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概括小说主要事件。</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《清兵卫与葫芦》</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贯穿全文,起线索作用。</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《项链》</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展开情节,前后呼应。</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《祝福》</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设置悬念,激发读者兴趣,吸引读者的眼球,使读者产生阅</a:t>
                      </a:r>
                      <a:r>
                        <a:t/>
                      </a:r>
                      <a:br/>
                      <a:r>
                        <a:rPr lang="zh-CN" altLang="en-US" sz="1190" kern="0" dirty="0" smtClean="0">
                          <a:solidFill>
                            <a:srgbClr val="000000"/>
                          </a:solidFill>
                          <a:latin typeface="Times New Roman" pitchFamily="65" charset="-122"/>
                          <a:ea typeface="宋体" pitchFamily="65" charset="-122"/>
                        </a:rPr>
                        <a:t>读的冲动;引发读者思考。</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《钢铁是怎样炼成的》</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点明时间地点,创设故事背景,渲染环境氛围,奠定文章的</a:t>
                      </a:r>
                      <a:r>
                        <a:t/>
                      </a:r>
                      <a:br/>
                      <a:r>
                        <a:rPr lang="zh-CN" altLang="en-US" sz="1190" kern="0" dirty="0" smtClean="0">
                          <a:solidFill>
                            <a:srgbClr val="000000"/>
                          </a:solidFill>
                          <a:latin typeface="Times New Roman" pitchFamily="65" charset="-122"/>
                          <a:ea typeface="宋体" pitchFamily="65" charset="-122"/>
                        </a:rPr>
                        <a:t>感情基调(或:交代人物活动的社会环境)。</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《荷花淀》</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作为情感的载体,寄托作者情感。</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《狂人日记》</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运用手法(象征、比喻、双关等),生动形象,意蕴丰富。</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《变色龙》</a:t>
                      </a:r>
                    </a:p>
                  </a:txBody>
                  <a:tcPr marL="45720" marR="45720"/>
                </a:tc>
              </a:tr>
            </a:tbl>
          </a:graphicData>
        </a:graphic>
      </p:graphicFrame>
      <p:sp>
        <p:nvSpPr>
          <p:cNvPr id="3" name="TextBox 2"/>
          <p:cNvSpPr txBox="1"/>
          <p:nvPr/>
        </p:nvSpPr>
        <p:spPr>
          <a:xfrm>
            <a:off x="428625" y="561975"/>
            <a:ext cx="8643938" cy="1431925"/>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考点六　探究小说意蕴</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角度一　探究标题意蕴</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标题是小说的眼睛,或是情节的高度概括,或是人物性格的突出体现。其作用主要有:</a:t>
            </a:r>
            <a:endParaRPr lang="zh-CN" altLang="en-US" sz="1900" dirty="0">
              <a:latin typeface="+mn-lt"/>
              <a:ea typeface="+mn-ea"/>
            </a:endParaRPr>
          </a:p>
        </p:txBody>
      </p:sp>
      <p:graphicFrame>
        <p:nvGraphicFramePr>
          <p:cNvPr id="4" name="表格 2"/>
          <p:cNvGraphicFramePr>
            <a:graphicFrameLocks noGrp="1"/>
          </p:cNvGraphicFramePr>
          <p:nvPr/>
        </p:nvGraphicFramePr>
        <p:xfrm>
          <a:off x="714375" y="6315075"/>
          <a:ext cx="7740650" cy="419100"/>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解释小说主旨,深化主题。</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《祝福》</a:t>
                      </a:r>
                    </a:p>
                  </a:txBody>
                  <a:tcPr marL="45720" marR="45720"/>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我轻轻地踏到他的船上,他抬起头来,带血色的昏花的眼睛,望着我大声说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“过湖吗,小伙子?”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“唔,”我放下包袱,“是的。”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“那么,要等到明天啰。”他又弯腰做事去了。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“为什么呢?”我茫然地,“我多给你些钱不能吗?”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“钱?你有多少钱呢?”他的声音来得更加响亮了,教训似的。他重新站起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来,抛掉破篷子,把斗笠脱在手中,立时现出了白雪般的头发,“年纪轻轻,开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口就是‘钱’,有钱就命都不要了吗?”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我不由得暗自吃了一惊。</a:t>
            </a:r>
            <a:endParaRPr lang="zh-CN" altLang="en-US">
              <a:latin typeface="+mn-lt"/>
              <a:ea typeface="+mn-ea"/>
            </a:endParaRPr>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217" name="图片 3" descr="textimage107.jpeg"/>
          <p:cNvPicPr>
            <a:picLocks noChangeAspect="1"/>
          </p:cNvPicPr>
          <p:nvPr/>
        </p:nvPicPr>
        <p:blipFill>
          <a:blip r:embed="rId3"/>
          <a:srcRect/>
          <a:stretch>
            <a:fillRect/>
          </a:stretch>
        </p:blipFill>
        <p:spPr bwMode="auto">
          <a:xfrm>
            <a:off x="1257300" y="1776413"/>
            <a:ext cx="6672263" cy="3873500"/>
          </a:xfrm>
          <a:prstGeom prst="rect">
            <a:avLst/>
          </a:prstGeom>
          <a:noFill/>
          <a:ln w="9525">
            <a:noFill/>
            <a:miter lim="800000"/>
            <a:headEnd/>
            <a:tailEnd/>
          </a:ln>
        </p:spPr>
      </p:pic>
      <p:sp>
        <p:nvSpPr>
          <p:cNvPr id="4" name="TextBox 2"/>
          <p:cNvSpPr txBox="1"/>
          <p:nvPr/>
        </p:nvSpPr>
        <p:spPr>
          <a:xfrm>
            <a:off x="211138" y="1204913"/>
            <a:ext cx="8504237" cy="4651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总之,标题的作用可用下图表示:</a:t>
            </a:r>
            <a:endParaRPr lang="zh-CN" altLang="en-US">
              <a:latin typeface="+mn-lt"/>
              <a:ea typeface="+mn-ea"/>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(2016甘肃张掖月考)阅读下面的文字,完成问题。(8分)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好大一棵树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夏 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母亲去世十年后的那个清明节,我和父亲还有弟弟回到了久别的故乡,也就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是那座小县城,去寻她的坟。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母亲去得突然,四十出头,便倒在她和父亲所在的造纸厂的车间里。那天是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4月15日,还有两个来月,我就要参加高考。父亲犹豫再三,还是告诉了我。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父亲指着饭桌上一个黑漆漆的骨灰盒,对我和弟弟说,你妈在里头。说完,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看也不看我们,扭头出去,一屁股坐在家的门槛上,默默地抽烟,任凭我和弟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弟在他身后哭得死来活去。</a:t>
            </a:r>
            <a:endParaRPr lang="zh-CN" altLang="en-US" dirty="0">
              <a:latin typeface="+mn-lt"/>
              <a:ea typeface="+mn-ea"/>
            </a:endParaRP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母亲的坟,说坟也不是坟。我们全家,除了造纸厂分发的两间低矮潮湿的平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房,便上无片瓦,下无寸地。母亲葬在哪里,还真是个问题。父亲袖着手在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外面寻摸了一天,回来等天黑严实了,重新领着我和弟弟出了门,悄然上了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县城西郊的观音山。观音山是一座孤山,树木葳蕤,山虽不高,却能俯视整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个县城。从观音山的北面上山,是一条人迹罕至的山路,翻过山顶,到了南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面的半山腰,衍生出一个岔路口,往左是回县城,往右是去造纸厂的一条小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路。父亲在岔路口站立了一会儿,带领我们往左走了下去。走了两百步,父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亲指了指路边,叹了口气,说,就这里吧。</a:t>
            </a:r>
            <a:endParaRPr lang="zh-CN" altLang="en-US">
              <a:latin typeface="+mn-lt"/>
              <a:ea typeface="+mn-ea"/>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一个小时后,母亲的骨灰盒,被我们安葬在一个小土包下面。父亲生怕别人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发现,特意弄了一些草皮盖在新土上,还移栽了两棵小树侍立两旁作为记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号。临下山时,我们三人站在母亲的坟前,望着山脚下的一城灯火,神情漠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然,彼此不知道该说些什么。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如父亲所愿,我总算为他争了口气,被南方一所大学录取了。父亲也因为母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亲的早逝而惊恐万分,执意要离开造纸厂这个污染严重的伤心之地,带着弟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弟南下去打工。走的那天,父亲独自去母亲的坟前坐了半晌,回来时,我感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觉他一下子苍老了许多。</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母亲的离去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对于我们这样一个家庭来说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是巨大的灾难和难以言说的悲</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恸。十年间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我们三人聚在一起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从不敢谈起母亲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甚至连她的照片也刻意</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地藏了起来。如果不是因为父亲刚刚被医院查出肝癌晚期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没人会主动提</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出去寻她的坟。</a:t>
            </a:r>
            <a:endParaRPr lang="zh-CN" altLang="en-US" dirty="0">
              <a:latin typeface="+mn-lt"/>
              <a:ea typeface="+mn-ea"/>
            </a:endParaRP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可是,坟没有了。我们回到县城是日暮时分,和上次一样,沿着观音山北面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的那条山路上了山,翻过山顶,等来到山南面的那个岔路口时,不由惊呆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了。岔路口的右边,依旧是树木葱茏,依旧是那条羊肠小道蜿蜒而下,依旧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是造纸厂五颜六色的污水在山脚下的小河里肆意流淌。岔路口的左边,别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说两百步,就在不到一百步的地方,那条拐下去的小山路硬生生地被一圈围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墙砍成了断头路。围墙里面,搅拌机轰鸣,工人们紧张忙碌,一栋栋别墅在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一堆堆凌乱的钢筋水泥中张牙舞爪。父亲惊得张了张口,想说什么却说不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出来,最后一只手捂住心口,浑身抽搐,痛苦地蹲了下去。我和弟弟顿时醒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悟过来,忙跑过去一把搀住他喊,爸,爸,您怎么啦?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好一会儿,父亲才缓过一口气来,手指着围墙里面,抽泣着说,你妈的坟</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我妈的坟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我脑海里高速运转着,惶然四处张望。突然,我指着岔路口的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右边,急中生智地说,我妈的坟不是在那里吗?您,您记错了呢。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我怎么可能记错?父亲抹了抹眼泪,惊讶地问。我朝弟弟使了个眼色,弟弟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立马反应过来,忙在一边附和道,您肯定是记糊涂了,我和哥哥明明都记得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是在右边。您那晚不是还说,右边好,男左女右,葬在右边,你妈就可以守住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我们在造纸厂的那个家了。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是吗,我有这样说过?父亲将信将疑地问。我和弟弟猛点头。父亲犹豫了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一下,便朝岔路口的右边望了望。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岔路口的右边,大概是两百步的地方,有一棵大树矗立在路边。大树枝繁叶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茂,树干笔直粗壮,高耸入云。父亲疾步走了过去,踮起脚尖,一把抱住大树,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将脸亲昵地贴在树干上,嘴里喃喃自语,仿佛在倾诉什么。</a:t>
            </a:r>
            <a:endParaRPr lang="zh-CN" altLang="en-US">
              <a:latin typeface="+mn-lt"/>
              <a:ea typeface="+mn-ea"/>
            </a:endParaRP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我和弟弟不敢贸然上前去打扰父亲,只好呆杵在岔路口,内心凄惶不安。附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近的树林,山脚下的县城,还有更远处的乡村田野,笼在水烟四起的暮色里,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影影绰绰,轮廓模糊,直至漫漶不清。而身边一墙之隔的围墙里面,却是那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般的清晰可见,亮晃晃的夜灯下,人影幢幢,搅拌机像一头巨大的鳄鱼,吞进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吐出,在永不知疲倦地嘶吼着。我和弟弟不禁对望了一眼,彼此神情悲郁。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那一刻,我知道,他和我一样在忧虑:父亲没几天活头了,他老人家走后,该何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处安息?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有人认为本文的标题应该是“坟”而不是“好大一棵树”。请结合文本,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谈谈你的认识和理解。</a:t>
            </a:r>
            <a:endParaRPr lang="zh-CN" altLang="en-US" dirty="0">
              <a:latin typeface="+mn-lt"/>
              <a:ea typeface="+mn-ea"/>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(示例1)应该是“坟”。①从行文结构上看,文章开篇即明说寻坟,</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照应标题;结尾以问句作结——父亲去后何处安息——委婉写坟。②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“坟”是线索。全文一直围绕“坟”展开:安葬时寻坟址—离家时去看坟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—十年后去寻坟;而“好大一棵树”一直到行文的末尾才出现,且篇幅不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大。③从主旨上看,“寻坟而不得”展现了贫苦人民的悲情,坟的被毁其实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表达的是快速发展的工业化进程中机器与传统文化中人情人性的博弈:要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发展,要不要人文关怀?耐人寻味。④从艺术效果上看,用“坟”做标题,直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接、明白。(亮明观点2分,理由答出3点即可,每点2分)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示例</a:t>
            </a: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应该是“好大一棵树”。①从情节上看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它虽然是在文章几近结束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时才出现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却至关重要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它恰巧就在大概是两百步的地方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这让父亲最终接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受“记错了”这个事实有了可信度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它的繁茂笔直粗壮高耸应该是契合了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这十年来父亲内心所想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当年的小树苗应该长成了这个样子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在经历了</a:t>
            </a:r>
            <a:endParaRPr lang="zh-CN" altLang="en-US" dirty="0">
              <a:latin typeface="+mn-lt"/>
              <a:ea typeface="+mn-ea"/>
            </a:endParaRPr>
          </a:p>
        </p:txBody>
      </p:sp>
      <p:pic>
        <p:nvPicPr>
          <p:cNvPr id="535554" name="图片 3" descr="textimage108.jpeg"/>
          <p:cNvPicPr>
            <a:picLocks noChangeAspect="1"/>
          </p:cNvPicPr>
          <p:nvPr/>
        </p:nvPicPr>
        <p:blipFill>
          <a:blip r:embed="rId3"/>
          <a:srcRect/>
          <a:stretch>
            <a:fillRect/>
          </a:stretch>
        </p:blipFill>
        <p:spPr bwMode="auto">
          <a:xfrm>
            <a:off x="538163" y="1063625"/>
            <a:ext cx="180975" cy="190500"/>
          </a:xfrm>
          <a:prstGeom prst="rect">
            <a:avLst/>
          </a:prstGeom>
          <a:noFill/>
          <a:ln w="9525">
            <a:noFill/>
            <a:miter lim="800000"/>
            <a:headEnd/>
            <a:tailEnd/>
          </a:ln>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8180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“坟没有了”这个变故后,这棵树成了身染重病的父亲最终的情感依托。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②树是树,不是坟,但它却完成了对父亲的情感抚慰,这种错位与悲情让读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者唏嘘。③从人物形象塑造上看,树的繁茂寄予了父亲十年来无以言说的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思念:“疾步”“踮”“抱”“亲昵地贴”“倾诉”侧面表达了人物丰富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的内心情感。④从艺术效果上看,用“树”做标题,含蓄、蕴藉。(亮明观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点2分,理由答出3点即可,每点2分)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比较两个标题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从字面上看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坟”针对性强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全篇围绕的就是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树”则是一种精神寄托。小说在外在的故事上确实说了一个关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于坟的故事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但在内在的精神上说的是父亲对母亲的情感。该题答案不是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唯一的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无论是哪种答案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首先要明确观点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然后根据文本内容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主题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有条理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地说出理由。</a:t>
            </a:r>
            <a:endParaRPr lang="zh-CN" altLang="en-US" dirty="0">
              <a:latin typeface="+mn-lt"/>
              <a:ea typeface="+mn-ea"/>
            </a:endParaRPr>
          </a:p>
        </p:txBody>
      </p:sp>
      <p:pic>
        <p:nvPicPr>
          <p:cNvPr id="537602" name="图片 3" descr="textimage109.jpeg"/>
          <p:cNvPicPr>
            <a:picLocks noChangeAspect="1"/>
          </p:cNvPicPr>
          <p:nvPr/>
        </p:nvPicPr>
        <p:blipFill>
          <a:blip r:embed="rId3"/>
          <a:srcRect/>
          <a:stretch>
            <a:fillRect/>
          </a:stretch>
        </p:blipFill>
        <p:spPr bwMode="auto">
          <a:xfrm>
            <a:off x="500063" y="4011613"/>
            <a:ext cx="180975" cy="190500"/>
          </a:xfrm>
          <a:prstGeom prst="rect">
            <a:avLst/>
          </a:prstGeom>
          <a:noFill/>
          <a:ln w="9525">
            <a:noFill/>
            <a:miter lim="800000"/>
            <a:headEnd/>
            <a:tailEnd/>
          </a:ln>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38263"/>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选择标题作为探究点是命题者的偏爱。常见题型有三种: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(1)侧重内容的意蕴探究;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(2)不同标题的比较探究;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(3)拟标题的意图。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无论是哪种,都要关注两方面:一是标题本身的内容、艺术特点;二是标题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与文本的联系,如情节、人物、主旨、环境等,或就一个角度谈深谈透,或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多角度多层次切入。对于标题意蕴题,特别要关注表层义、深层义、象征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义或比喻义。</a:t>
            </a:r>
            <a:endParaRPr lang="zh-CN" altLang="en-US" dirty="0">
              <a:latin typeface="+mn-lt"/>
              <a:ea typeface="+mn-ea"/>
            </a:endParaRPr>
          </a:p>
        </p:txBody>
      </p:sp>
      <p:pic>
        <p:nvPicPr>
          <p:cNvPr id="539650" name="图片 3" descr="textimage110.jpeg"/>
          <p:cNvPicPr>
            <a:picLocks noChangeAspect="1"/>
          </p:cNvPicPr>
          <p:nvPr/>
        </p:nvPicPr>
        <p:blipFill>
          <a:blip r:embed="rId3"/>
          <a:srcRect/>
          <a:stretch>
            <a:fillRect/>
          </a:stretch>
        </p:blipFill>
        <p:spPr bwMode="auto">
          <a:xfrm>
            <a:off x="542925" y="990600"/>
            <a:ext cx="8101013" cy="347663"/>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他从舱里拿出一根烟管,饱饱地吸足了一口,接着说:“看你的样子也不是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一个老出门的。哪里来的呀?”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“从军队里回来。”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“军队里?</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”他又停了一停,“是当兵的吧,为什么又跑开来呢?”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“我是请长假的。我妈病了。”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“唔!</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两个人都沉默了一会儿,他把烟管在船头上磕了两磕,接着又燃第二口。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夜色苍茫地侵袭着我们的周围,浪头荡出了微微的合拍的呼啸。我的心里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偷偷地发急,不知道这老头子到底要玩什么花头。于是,我说: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“既然不开船,老人家,就让我回到岸上去找店家吧!”</a:t>
            </a:r>
            <a:endParaRPr lang="zh-CN" altLang="en-US">
              <a:latin typeface="+mn-lt"/>
              <a:ea typeface="+mn-ea"/>
            </a:endParaRP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对于标题作用探究题,可从以下几个方面考虑:①设置悬念;②贯穿始终、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使结构严谨的线索;③突出人物的形象或者性格;④推动(暗示)情节发展;⑤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突出主题,对主题的表现起到画龙点睛的作用;⑥以某种艺术手法达到吸引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读者的目的。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要注意以下五点: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(1)审清题目,明确答题方向,问什么答什么;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(2)挖掘含意,注意表里虚实,指代双关比喻;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(3)体会用意,注重多个角度,时间地点氛围;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(4)线索悬念,情节发展呼应,强调主旨情感;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(5)思路清晰,答题分清要点,尽量对号入座。</a:t>
            </a:r>
            <a:endParaRPr lang="zh-CN" altLang="en-US" dirty="0">
              <a:latin typeface="+mn-lt"/>
              <a:ea typeface="+mn-ea"/>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794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(2016广西桂林月考)阅读下面的文字,完成问题。(6分)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吉之刀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安石榴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谷子和糜子是堂兄弟,搭伙进山发财。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想要发山里财的人,无非四个路子:沙金子,追棒槌,打茸角,割大烟。这的确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是来钱的买卖,弄好了一朝暴富。而实际上却是个万难的事情。不要说不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容易得,就是得了,也万难带出山来。发财梦十个九成空。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先说鹿茸角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俗话说鹿“脑袋顶着金钱桌子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屁股蛋子是肉案子”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浑身是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宝。打茸角在春季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万物复苏。鹿本来不是个牙爪的东西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可是保不齐你盯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住鹿的时候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老虎、黑瞎子却早盯上你了。所谓螳螂扑蝉黄雀在后啊。追</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棒槌的人多了去了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你看过几个真的挖到了稀世宝参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在深山老林里偷种</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大烟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躲开了官家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可是树敌更多。野猪来糟蹋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胡子来掠夺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还有个莫测的</a:t>
            </a:r>
            <a:endParaRPr lang="zh-CN" altLang="en-US" dirty="0">
              <a:latin typeface="+mn-lt"/>
              <a:ea typeface="+mn-ea"/>
            </a:endParaRPr>
          </a:p>
        </p:txBody>
      </p:sp>
      <p:pic>
        <p:nvPicPr>
          <p:cNvPr id="543746" name="图片 3" descr="textimage111.jpeg"/>
          <p:cNvPicPr>
            <a:picLocks noChangeAspect="1"/>
          </p:cNvPicPr>
          <p:nvPr/>
        </p:nvPicPr>
        <p:blipFill>
          <a:blip r:embed="rId3"/>
          <a:srcRect/>
          <a:stretch>
            <a:fillRect/>
          </a:stretch>
        </p:blipFill>
        <p:spPr bwMode="auto">
          <a:xfrm>
            <a:off x="500063" y="935038"/>
            <a:ext cx="123825" cy="200025"/>
          </a:xfrm>
          <a:prstGeom prst="rect">
            <a:avLst/>
          </a:prstGeom>
          <a:noFill/>
          <a:ln w="9525">
            <a:noFill/>
            <a:miter lim="800000"/>
            <a:headEnd/>
            <a:tailEnd/>
          </a:ln>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年头作怪</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弄不好血本全亏。那么沙金子呢</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不得</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风餐露宿毁了身体</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得了</a:t>
            </a:r>
            <a:r>
              <a:rPr lang="en-US" altLang="zh-CN" sz="2012" kern="0" dirty="0">
                <a:solidFill>
                  <a:srgbClr val="000000"/>
                </a:solidFill>
                <a:latin typeface="Times New Roman" pitchFamily="65" charset="-122"/>
                <a:ea typeface="宋体" pitchFamily="65" charset="-122"/>
              </a:rPr>
              <a:t>,</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同伙眼红心热</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祸起萧墙</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互相残杀</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金子最终还是丢在大山里了。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谷子和糜子是堂兄弟。两个人十进十出大兴安岭,十年时间两手空空。这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是他们第十一次进山。照例他们在山脚下的小庙拜了山神,发了誓言:有难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同当,有福同享。两个人进山走了七七四十九天,苍天眷顾,这一次终于得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了。他们追到一个人参娃娃。两个人因为梦想成真而喜出望外,赶紧星夜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兼程往山外奔。又走了六七四十二天,刚好翻过一座山的阳坡。有几块岩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石裸露出来,暖暖的太阳烘得石面滚烫,二人美美地蜷在上面睡着了。谷子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一身燥热地醒来时,发现自己被五花大绑地捆在岩石上。糜子说,谷子哥,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是兄弟对你不起了,你有啥话就说吧。谷子哭了。谷子说没什么可说的,说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也没用,你给哥弄点水吧,我不想当渴死鬼。糜子就去给他找水。糜子去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了,谷子就哭得更惨了,哭了一阵子,谷子想哭也没用,想辙吧,闭上眼睛假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寐。</a:t>
            </a:r>
            <a:endParaRPr lang="zh-CN" altLang="en-US" dirty="0">
              <a:latin typeface="+mn-lt"/>
              <a:ea typeface="+mn-ea"/>
            </a:endParaRP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糜子回来了,看到谷子睡了,就摇醒他,纳闷:你怎么还能睡着呢?谷子说,是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这样,刚才我哭呢,突然一股青烟,地里冒出个一尺高的小老头来。他说你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哭啥?我说我弟弟要杀了我。他说杀就杀呗。我说为什么?他说,上辈子是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你杀了你这个糜子弟弟,这辈子当然轮到他杀你了。你也别委屈,下辈子又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轮到你杀他了。我说,我没杀糜子弟。小老头嘿嘿笑了说,你不承认也没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用,我有证据。你看到那个鹰嘴状的岩石了没有?它底下有个空隙,那里藏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着你上辈子杀糜子用的刀呢!那里风干,刀还没烂完呢。我说你拿来我看,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小老头说我才没那闲工夫呢。一冒烟,小老头又钻回地里了。听到这儿,糜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子已经一脸的迷惑与恐惧。糜子奔到鹰嘴石下,不一会儿拿回一把烂掉了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木柄生满了锈迹的刀。糜子一脸汗水问谷子:你啥意思?谷子说,要杀就杀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吧,反正下辈子我再杀你。糜子扑通跪下了,求天求地又求谷子饶恕。</a:t>
            </a:r>
            <a:endParaRPr lang="zh-CN" altLang="en-US">
              <a:latin typeface="+mn-lt"/>
              <a:ea typeface="+mn-ea"/>
            </a:endParaRP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两个人最后七天相扶相持走出了大山,卖了人参娃娃,各自娶妻生子,成了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殷实的大户人家。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好多年之后,谷子在被窝里搂着小老婆讲了这个故事,小老婆说,真有小老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头?谷子哈哈大笑,瞎掰!那刀是我有一次进山带的刀中的一把,木把劈了,那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刀刀身长,没有木把没法用。当时正好走到那儿,就顺手插岩缝里了。后来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有几次进山出山没走这条路,走这条路时又忘了这个事儿,刀就一直没取。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恰恰的老天助我,最后一次全用上了。谷子停了一会儿又说,按说呢,每次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进山出山都是和糜子在一起,他知道这件事,可是彼时必是贪心蒙了明眼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了,他竟然没有想起这个事儿。</a:t>
            </a:r>
            <a:endParaRPr lang="zh-CN" altLang="en-US">
              <a:latin typeface="+mn-lt"/>
              <a:ea typeface="+mn-ea"/>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小老婆在谷子的怀里半天没吱声,后来就贴紧了谷子,抬眼望着他,流露出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敬畏的神情,娇声说,老爷真是仁义,糜子这样对你,你现在对他也没一个不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谷子沉默着,像是没听见小老婆说什么。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其实,谷子什么都听见了,只是心里想:在岩石上,我是睡得太实了。如果我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先醒来,被五花大绑的人就是糜子了。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小说以“吉之刀”为标题有什么好处?请简要分析。</a:t>
            </a:r>
            <a:endParaRPr lang="zh-CN" altLang="en-US" dirty="0">
              <a:latin typeface="+mn-lt"/>
              <a:ea typeface="+mn-ea"/>
            </a:endParaRPr>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①设置了悬念,能引发读者阅读兴趣。②对小说情节的形成有重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要作用,使小说情节合情合理。谷子把刀插在岩缝是小说的重要情节,使其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编故事自救的情节合情合理。对谷子来说这把刀救了性命,确实是“吉之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刀”。③暗示小说的主题。因这把“吉之刀”,糜子没有杀害堂兄。但这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是因为糜子贪念过重,没有想起以前谷子把刀插在岩缝,折射出人性中贪婪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丑恶的一面。(每点2分,意思对即可)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首先从标题本身来说,能引起读者的阅读兴趣;其次要从人物、情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节、主题等角度进行探究。要结合文本的具体内容分析。</a:t>
            </a:r>
            <a:endParaRPr lang="zh-CN" altLang="en-US" dirty="0">
              <a:latin typeface="+mn-lt"/>
              <a:ea typeface="+mn-ea"/>
            </a:endParaRPr>
          </a:p>
        </p:txBody>
      </p:sp>
      <p:pic>
        <p:nvPicPr>
          <p:cNvPr id="553986" name="图片 3" descr="textimage113.jpeg"/>
          <p:cNvPicPr>
            <a:picLocks noChangeAspect="1"/>
          </p:cNvPicPr>
          <p:nvPr/>
        </p:nvPicPr>
        <p:blipFill>
          <a:blip r:embed="rId3"/>
          <a:srcRect/>
          <a:stretch>
            <a:fillRect/>
          </a:stretch>
        </p:blipFill>
        <p:spPr bwMode="auto">
          <a:xfrm>
            <a:off x="500063" y="4049713"/>
            <a:ext cx="180975" cy="190500"/>
          </a:xfrm>
          <a:prstGeom prst="rect">
            <a:avLst/>
          </a:prstGeom>
          <a:noFill/>
          <a:ln w="9525">
            <a:noFill/>
            <a:miter lim="800000"/>
            <a:headEnd/>
            <a:tailEnd/>
          </a:ln>
        </p:spPr>
      </p:pic>
      <p:pic>
        <p:nvPicPr>
          <p:cNvPr id="553987" name="图片 3" descr="textimage112.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探究作者的创作背景和创作意图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所谓作者的创作背景,指作者创作作品时所处的时代环境,作者自身的生活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经历、思想性格、艺术追求和心境等因素。所谓作者的创作意图是指作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者想通过作品达到的目的。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作者的创作背景和意图,在不同的文本中表现不同,有的可能明显,有的可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能不是那么明显。它们一般包括以下具体内容:①时代和社会背景;②作者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的写作动机;③文本的表达目的;④文本的表达方式;⑤文本提示的背景资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料;⑥文本的对比资料和互视资料;⑦文本的隐含意义;等等。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探究作者的创作背景和创作意图时应注意两个主要问题: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1.要了解作者生存的社会背景、文化背景,应把文章放在这样的背景下进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行分析,切忌单纯地以读者所处的时代和文化背景去分析小说。</a:t>
            </a:r>
            <a:endParaRPr lang="zh-CN" altLang="en-US">
              <a:latin typeface="+mn-lt"/>
              <a:ea typeface="+mn-ea"/>
            </a:endParaRP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2.一定要结合小说的思想内涵,真正结合小说的深刻内涵和社会背景以及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文化背景等进行准确的分析,做到言之有理,言之有据。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(2016甘肃天水月考)阅读下面的文字,完成问题。(8分)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考驾照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[美]安吉利卡·吉布斯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玛丽安去考驾照的那天下午,艾立克森太太陪她一起去。这是六月里第一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个热天,她们开上大马路时,发现路上挤满了开往海滩的车辆。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艾立克森太太盯着她那双黑色、能干的手看,心里总有千百回地想着:家中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没有勤快的她真不知该怎么办,先前雇用好几个白人女子管家的那段日子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是多么难熬,那些态度很随便的女人认为替人做家事是贬低身价,给人带小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孩更是莫须有的侮辱。</a:t>
            </a:r>
            <a:endParaRPr lang="zh-CN" altLang="en-US">
              <a:latin typeface="+mn-lt"/>
              <a:ea typeface="+mn-ea"/>
            </a:endParaRP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“你开得好棒啊,玛丽安,”她说,“我跟你说,别去多想上一次的事。那样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的雨天,在那么陡的山坡上开,谁也会倾滑的。”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“出四项错误才不及格的,”玛丽安说,“我不记得路考官在我表格上划的</a:t>
            </a:r>
            <a:r>
              <a:rPr>
                <a:latin typeface="+mn-lt"/>
                <a:ea typeface="+mn-ea"/>
              </a:rPr>
              <a:t/>
            </a:r>
            <a:br>
              <a:rPr>
                <a:latin typeface="+mn-lt"/>
                <a:ea typeface="+mn-ea"/>
              </a:rPr>
            </a:b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号,都是我犯的错。”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“有人说那都是他们在暗示你得塞点红包。”艾立克森太太心有怀疑地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说。“不是的,”玛丽安说,“那样反倒把事情弄得更糟,艾立克森太太,这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我很清楚。”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车子停在路边一小行车队的后头,路考官还没到呢,剩下的事就是耐心苦等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a:t>
            </a:r>
            <a:endParaRPr lang="zh-CN" altLang="en-US">
              <a:latin typeface="+mn-lt"/>
              <a:ea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“店家,”老头子用鼻子哼着,“年轻人到底不知事。回到岸上去还不同过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湖一样的危险吗?到连头镇去还要退回七里路。唉!年轻人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就在我这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船中过一宵吧。”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他擦着一根火柴把我引到船艘后头,给了我一个两尺多宽的地方。好在天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气和暖,还不至于十分受冻。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当他再擦火柴吸上了第三口烟的时候,他的声音已经和缓多了。我躺着,一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面细细地听着孤雁唳过寂静的长空,一面又留心他和我谈的一些江湖上的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情形,和出门人的秘诀。</a:t>
            </a:r>
            <a:endParaRPr lang="zh-CN" altLang="en-US">
              <a:latin typeface="+mn-lt"/>
              <a:ea typeface="+mn-ea"/>
            </a:endParaRPr>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两辆车门上喷了公家徽志的汽车在对街停了下来。路考官飞快地跨出车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来,一身整洁的制服显得精神抖擞且颇有军人气概。玛丽安的手抓紧了方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向盘。“那就是上次当掉我的那个。”她低声地说,指着一个矮壮、趾高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气扬的男人,他正对排在车队前头的一名应考者发号施令。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“别紧张,玛丽安。”艾立克森太太说。她们默契地交换了个微笑。与上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次不同,来到她们车前的路考官是个温和的中年男人,他翻看她们的证件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时,咧开很宽的嘴笑着。艾立克森太太踏出车外。路考官朝艾立克森太太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挤了挤眼,他钻进汽车坐在玛丽安身边的座位上。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“在街角那儿右转,玛丽安。”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艾立克森太太在路边上看着他们平稳地往街上驶去。路考官在一个小黑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本子上做记录。</a:t>
            </a:r>
            <a:endParaRPr lang="zh-CN" altLang="en-US">
              <a:latin typeface="+mn-lt"/>
              <a:ea typeface="+mn-ea"/>
            </a:endParaRP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“年龄?”他们往前开了不久,路考官问道。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“二十七。”他用眼角瞄着玛丽安。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“该有一大群小黑毛头了吧,呃?”玛丽安没有回答。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路考官说:“停在那辆卡车跟绿色别克车中间。”那两部车离得相当近,不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过玛丽安没费多大劲儿就把车挤进去了。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“以前开过车吗?”路考官问。“开过,先生,我在宾夕法尼亚州有过三年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的驾龄。”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“你为什么想开车?”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“我雇主需要我开车接送她的孩子。”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“你不是要在晚上溜出去跟小伙子约会吧?”路考官问。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玛丽安摇着头,他还在笑。</a:t>
            </a:r>
            <a:endParaRPr lang="zh-CN" altLang="en-US">
              <a:latin typeface="+mn-lt"/>
              <a:ea typeface="+mn-ea"/>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“你在下个街口左转,然后在下条街中央再转回头。”路考官说。他开始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用口哨吹出《天鹅河》那首歌。“有没有让你想起家乡来?”他问道。玛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丽安将手伸出车窗外,在街上有条不紊地掉了个头,然后往回驶。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“没有,”她说,“我生在宾州的斯克兰顿城。”路考官故作惊讶地说: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“你不是南方佬?哎呀,可唬住我了,我还以为你准是从那边来的呢。”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“不是,先生。”玛丽安说。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“转上缅因大街,瞧瞧你在车多的路上开得如何。”他们在缅因大街上跟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着一条车龙后头行驶过好几条街,然后看见前面有一座水泥桥高高地跨在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铁路上方。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“念念桥头的那个路况标识。”路考官说。“小心驾驶。天雨路滑,危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险。”玛丽安念道。</a:t>
            </a:r>
            <a:endParaRPr lang="zh-CN" altLang="en-US">
              <a:latin typeface="+mn-lt"/>
              <a:ea typeface="+mn-ea"/>
            </a:endParaRP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“你念得还真不赖嘛。”路考官惊叹了一句。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“你是怎么学的呢?”“我去年大学毕业的。”玛丽安说。她的声音有些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不太能抑制了。车子爬上桥坡时,路考官大声笑了起来。他笑得差不多连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下面的指示都说不出来了。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“在这儿停下来,”说着他抹了抹笑出的眼泪,“然后再发动,大学毕业,真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的吗?真想不到!”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玛丽安把车开到了路边,把排挡扳到空挡上,拉上了紧急刹车,等了半晌,然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后又扳回排档。她的面孔板了起来。松开刹车时,她的脚滑离了离合器踏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板,引擎熄了火。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“唉,唉,玛丽安小姐,”路考官说,“别忘了你有大学文凭啊。”</a:t>
            </a:r>
            <a:endParaRPr lang="zh-CN" altLang="en-US">
              <a:latin typeface="+mn-lt"/>
              <a:ea typeface="+mn-ea"/>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“去你的!”玛丽安大吼了一声。她猛地开动车子,车身摇晃了一下。霎时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间路考官收起了他的兴高采烈。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“请驶回我们出发的地点。”说着,他在玛丽安的申请表格中胡乱地打了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四个黑黑的</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艾立克森太太在原处等着他们。玛丽安把车停下之后,路考官跳了出来,在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艾立克森太太面前粗鲁地掠过,满脸涨得紫红。“怎么回事?”艾立克森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太太问,脸色惊惶地跟在他后面看。玛丽安低头凝视着方向盘,嘴唇在颤抖。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“啊呀,玛丽安,又没通过?”艾立克森太太说。玛丽安点了点头。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“只是方式有点不同。”她说着将身子移向了右边的车座。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(略有删改)</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作品写了玛丽安考驾照的故事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作者的创作意图是什么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请结合全文谈谈</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你的看法。</a:t>
            </a:r>
            <a:endParaRPr lang="zh-CN" altLang="en-US" dirty="0">
              <a:latin typeface="+mn-lt"/>
              <a:ea typeface="+mn-ea"/>
            </a:endParaRP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133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①反映了黑人受歧视的社会现实,玛丽安有驾车经验,路考时也很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认真,但两次都没有通过;②表达了对黑人女性的同情,玛丽安受刁难,受羞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辱和奚落,遭受不公正待遇;③促使人们深入地思考,玛丽安的遭遇引发人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们对不公平社会现实的关注,呼唤人们平等意识的觉醒;④期待黑人用实力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赢得尊重,黑人应正视现实,努力提高素质,求取发展,赢得尊重。(每点2分,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意思对即可)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创作意图是内隐的,但是有外在表征予以表现。答题时要善于抓</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标题的拟定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抓行文的矛盾设计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抓人物或情节的相关性设置。这篇小说写</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了考驾照的故事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小说中的“一大群小黑毛头”暗示了社会背景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拐弯”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“掉头”“念路况标识”等表现了考官对玛丽安的刁难。由此可以推想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社会现实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进而推知作者的情感倾向。</a:t>
            </a:r>
            <a:endParaRPr lang="zh-CN" altLang="en-US" dirty="0">
              <a:latin typeface="+mn-lt"/>
              <a:ea typeface="+mn-ea"/>
            </a:endParaRPr>
          </a:p>
        </p:txBody>
      </p:sp>
      <p:pic>
        <p:nvPicPr>
          <p:cNvPr id="572418" name="图片 3" descr="textimage114.jpeg"/>
          <p:cNvPicPr>
            <a:picLocks noChangeAspect="1"/>
          </p:cNvPicPr>
          <p:nvPr/>
        </p:nvPicPr>
        <p:blipFill>
          <a:blip r:embed="rId3"/>
          <a:srcRect/>
          <a:stretch>
            <a:fillRect/>
          </a:stretch>
        </p:blipFill>
        <p:spPr bwMode="auto">
          <a:xfrm>
            <a:off x="542925" y="1295400"/>
            <a:ext cx="180975" cy="190500"/>
          </a:xfrm>
          <a:prstGeom prst="rect">
            <a:avLst/>
          </a:prstGeom>
          <a:noFill/>
          <a:ln w="9525">
            <a:noFill/>
            <a:miter lim="800000"/>
            <a:headEnd/>
            <a:tailEnd/>
          </a:ln>
        </p:spPr>
      </p:pic>
      <p:pic>
        <p:nvPicPr>
          <p:cNvPr id="572419" name="图片 4" descr="textimage115.jpeg"/>
          <p:cNvPicPr>
            <a:picLocks noChangeAspect="1"/>
          </p:cNvPicPr>
          <p:nvPr/>
        </p:nvPicPr>
        <p:blipFill>
          <a:blip r:embed="rId3"/>
          <a:srcRect/>
          <a:stretch>
            <a:fillRect/>
          </a:stretch>
        </p:blipFill>
        <p:spPr bwMode="auto">
          <a:xfrm>
            <a:off x="542925" y="4087813"/>
            <a:ext cx="180975" cy="190500"/>
          </a:xfrm>
          <a:prstGeom prst="rect">
            <a:avLst/>
          </a:prstGeom>
          <a:noFill/>
          <a:ln w="9525">
            <a:noFill/>
            <a:miter lim="800000"/>
            <a:headEnd/>
            <a:tailEnd/>
          </a:ln>
        </p:spPr>
      </p:pic>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38263"/>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常见的设问方式: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(1)作者这样写的意图是什么?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(2)作者这样安排材料有什么用意?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(3)对于某部分内容,作者为什么这样处理?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作者对小说情节的安排、人物的塑造方式甚至表现手法的选择,都是出于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自己的创作需要,或为了情节曲折动人,或为了人物形象丰富,或为了手法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与众不同,当然最关键的还应该是有利于作品主题的表达,而主题的表达又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和作品创作的时代背景有关。</a:t>
            </a:r>
            <a:endParaRPr lang="zh-CN" altLang="en-US" dirty="0">
              <a:latin typeface="+mn-lt"/>
              <a:ea typeface="+mn-ea"/>
            </a:endParaRPr>
          </a:p>
        </p:txBody>
      </p:sp>
      <p:pic>
        <p:nvPicPr>
          <p:cNvPr id="574466" name="图片 3" descr="textimage116.jpeg"/>
          <p:cNvPicPr>
            <a:picLocks noChangeAspect="1"/>
          </p:cNvPicPr>
          <p:nvPr/>
        </p:nvPicPr>
        <p:blipFill>
          <a:blip r:embed="rId3"/>
          <a:srcRect/>
          <a:stretch>
            <a:fillRect/>
          </a:stretch>
        </p:blipFill>
        <p:spPr bwMode="auto">
          <a:xfrm>
            <a:off x="542925" y="990600"/>
            <a:ext cx="8101013" cy="347663"/>
          </a:xfrm>
          <a:prstGeom prst="rect">
            <a:avLst/>
          </a:prstGeom>
          <a:noFill/>
          <a:ln w="9525">
            <a:noFill/>
            <a:miter lim="800000"/>
            <a:headEnd/>
            <a:tailEnd/>
          </a:ln>
        </p:spPr>
      </p:pic>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解答这类试题,需要注意以下几个方面: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(1)作者这样写对情节发展起到什么样的作用,是使情节波澜起伏,还是出人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意料;是戛然而止,还是水到渠成。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(2)作者这样写对人物的塑造起到什么样的作用,是使人物形象更加鲜明,还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是让人物形象更加丰满。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(3)从表现主题方面思考,作者这样写是可以突出小说的主旨,还是可以使主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题表达更进一步。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(4)从抒发的情感考虑,作者这样写抒发了怎样的情感。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(5)从时代背景考虑,当然这一点需要考生对小说所涉及的时代背景有所了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解,或者小说本身能提供故事的相关背景,否则就可能无从入手。</a:t>
            </a:r>
            <a:endParaRPr lang="zh-CN" altLang="en-US" dirty="0">
              <a:latin typeface="+mn-lt"/>
              <a:ea typeface="+mn-ea"/>
            </a:endParaRP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(2016安徽太和月考)阅读下面的文字,完成问题。(8分)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战　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谢大立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在家等死的张凤,收到一封信,说墓园管理处的负责人木根,没有按他的要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求,祭奠要他帮着祭奠的人。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读罢信,张凤颤颤抖抖地站起来,拿了拐杖下楼,拦了辆出租车直奔公墓地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的侧门。由侧门进,是不想让木根知道他来了,也是想亲眼看一看检举人说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的是不是真的。祭奠了,墓碑前是会留下痕迹的。</a:t>
            </a:r>
            <a:endParaRPr lang="zh-CN" altLang="en-US" dirty="0">
              <a:latin typeface="+mn-lt"/>
              <a:ea typeface="+mn-ea"/>
            </a:endParaRPr>
          </a:p>
        </p:txBody>
      </p:sp>
      <p:pic>
        <p:nvPicPr>
          <p:cNvPr id="578562" name="图片 3" descr="textimage117.jpeg"/>
          <p:cNvPicPr>
            <a:picLocks noChangeAspect="1"/>
          </p:cNvPicPr>
          <p:nvPr/>
        </p:nvPicPr>
        <p:blipFill>
          <a:blip r:embed="rId3"/>
          <a:srcRect/>
          <a:stretch>
            <a:fillRect/>
          </a:stretch>
        </p:blipFill>
        <p:spPr bwMode="auto">
          <a:xfrm>
            <a:off x="500063" y="1281113"/>
            <a:ext cx="123825" cy="200025"/>
          </a:xfrm>
          <a:prstGeom prst="rect">
            <a:avLst/>
          </a:prstGeom>
          <a:noFill/>
          <a:ln w="9525">
            <a:noFill/>
            <a:miter lim="800000"/>
            <a:headEnd/>
            <a:tailEnd/>
          </a:ln>
        </p:spPr>
      </p:pic>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果然如说,张凤的气不打一处来,嘴里不停地骂,这个没出息的东西,占小便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宜占到了死人头上!自己真是瞎了眼,还把这么个玩意儿当亲人,让他保管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遗嘱。他的遗嘱是,木根帮他每天一次祭奠死在他手里的这个人;他死后,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他的财产全部捐给遭受天灾人祸的人们。骂着,张凤对着墓碑说,兄弟,实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在是对不住你了,这些日子不能亲自来看望你,实在是感到身体不支。我虽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然不能来,但没忘了委托木根,想不到这个猪狗不如的东西连这点便宜也要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占!你不要生气,我这就去教训他。</a:t>
            </a:r>
            <a:endParaRPr lang="zh-CN" altLang="en-US">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就算你有钱吧,小伙子,你也不应当说出来的。这湖上有多少歹人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啊!</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我欢喜你这样的孝顺孩子。是的,你的妈妈一定比我还欢喜你,要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是在病中看见你这样远跑回去。只是,我呢?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我,我有一个桂儿。你知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道吗?我的桂儿,他比你大得多呀!你怕不认识他吧?外乡人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那个时候,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我们爷儿俩同驾着这条船。我给他收了个媳妇</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“他们呢?”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“他们?那一年,北佬来,你知道了吗?北佬打了败仗,从我们这里过,我的桂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儿给北佬兵拉着,要他做伕子。桂儿,他不肯,脸上一拳!我,我不肯,脸上一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拳!</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小伙子,你做过这些个丧天良的事情吗?</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木根是张凤的战友、老部下。他转业那年,木根复员。他转业进法院,一步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一步当上了院长。当上院长的第二年木根来找他,说他的家里实在是穷得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连娃子上学都上不成了。他利用权力给他安排了临时工,又通过关系把他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搞到民政局当上了墓地的负责人。管墓地虽不是什么好工作,但总算是谋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到了一份正儿八经的活计。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张凤用拐杖捅开木根办公室的门,木根把老花镜摘下来放一边,好像知道他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要来似的说,来了,老院长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张凤用拐杖把地板一杵,说,这里没有啥院长,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只有张凤!他这么说,是木根犯了他的大忌——被撤了职的人最忌讳别人再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叫他的官名。那是桩轰动全国的冤案,发生在他当院长的时候。轰动了全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国,他这个当时的院长当然就跑不脱了。</a:t>
            </a:r>
            <a:endParaRPr lang="zh-CN" altLang="en-US">
              <a:latin typeface="+mn-lt"/>
              <a:ea typeface="+mn-ea"/>
            </a:endParaRP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木根改喊他老首长,并赔礼说,对不起,那样喊惯了。又说,您是不是为烧纸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的事来的?都怪我考虑不周,我该打!并打了下自己的脸说,死者在我的梦里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说,你天天在我的墓前烧这烧那,烧的可是钱,你用这些钱给墙那边孤儿院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的孩子们买点什么不好</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我怕您不赞成,就先斩后奏了。张凤心里说,你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怎么知道我是为烧纸的事来的?你是做贼心虚吧?嘴里说,死者报梦?报梦也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该找我报梦,我咋没有梦到过?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木根面露喜色,说,这事不是您委托我在办嘛,他一定是把我当成您的代理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对了,孤儿院那边,我也是以您的名义给孩子们买东西的,那里的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孩子们吃了您的东西,天天嚷嚷着要见您这位爷爷,您今天来了,可得过去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与孩子们见个面,那些孩子都可爱极了。孤儿院就在墙那边,不知您还记不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记得那边院墙的那道门,打开门出了门就是</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270000"/>
            <a:ext cx="8505825" cy="4865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张凤的心里还是有点怀疑是木根占了小便宜,过去看看,正好验证一下。他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就跟着木根沿着院墙边的小路走。院墙的这边是阴世,院墙把阴世和阳世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隔开。脚下的路张凤也很熟悉,他来这里祭奠完死者后,常在这条路上来回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地走。路上行人很少,幽静至极,十分对他的味。他一度还曾经想过,哪一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天他过世了,也让木根把他安排在这块墓地里,让灵魂天天地这条小路上徜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徉。</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真的是不远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院墙的门打开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就听到了孩子们的歌唱。孩子们唱的是耳熟的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生日歌。循着歌声没走多远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看到了一群孩子。他们围着一个蛋糕坐在一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很显然今天是他们中某一位的生日。木根冲着孩子们说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给你们买生日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蛋糕的爷爷来了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木根的话声一落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站起来一位姑娘。姑娘用她嘹亮的嗓音</a:t>
            </a:r>
            <a:r>
              <a:rPr lang="zh-CN" altLang="en-US" dirty="0">
                <a:latin typeface="+mn-lt"/>
                <a:ea typeface="+mn-ea"/>
              </a:rPr>
              <a:t/>
            </a:r>
            <a:br>
              <a:rPr lang="zh-CN" altLang="en-US" dirty="0">
                <a:latin typeface="+mn-lt"/>
                <a:ea typeface="+mn-ea"/>
              </a:rPr>
            </a:br>
            <a:endParaRPr lang="zh-CN" altLang="en-US" dirty="0">
              <a:latin typeface="+mn-lt"/>
              <a:ea typeface="+mn-ea"/>
            </a:endParaRP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85750" y="1419225"/>
            <a:ext cx="8504238" cy="4171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对孩子们说</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起立</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给爷爷鞠躬</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喊爷爷好。孩子们唰地站起来喊</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爷爷好</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喊</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得他热泪盈眶。自从他的院长被撤</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他觉得无颜再面对世人</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躲着世人</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就</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久违了这种人世间的真情。</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一个想法油然而生,他激动地说,孩子们,你们除了蛋糕还想吃啥?孩子们的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回答五花八门,是他们各自想吃的。他想都不想地说,要不要爷爷给你们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买?要——孩子们异口同声。他的泪随着这个拉长的“要”字流了出来。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这个“要”字让他震撼,他的院长被撤后,头一次听人对他说这个字。在他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的心里,这个世界不需要他了,他与这个字已经是无缘了。这么多孩子对他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说出这个意义重大的字,对他能不是一注强心剂吗?</a:t>
            </a:r>
            <a:endParaRPr lang="zh-CN" altLang="en-US" dirty="0">
              <a:latin typeface="+mn-lt"/>
              <a:ea typeface="+mn-ea"/>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张凤觉得他的浑身一下子来了好多劲,病也没有了。他扭头对木根说,我要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修改我的遗嘱,把我的遗产全部用在这些孩子的身上</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木根说,好哇,一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切听您的。他又说,从今天开始,给孩子们买东西送东西先由我亲身办,我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办不动了你再接着办。木根像在部队里那样,一个立正说,得令!他也仿佛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回到了在部队当首长那会,带那么几分武断地说,你忙你的去吧,我也要去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给孩子们买东西了。说完,煞有介事地离去。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木根望着他离去的背影,脸上露出来会心的微笑。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小说中多次写到张凤的身体状况,主要表现了作者的什么意图?请简要分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析。</a:t>
            </a:r>
            <a:endParaRPr lang="zh-CN" altLang="en-US">
              <a:latin typeface="+mn-lt"/>
              <a:ea typeface="+mn-ea"/>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865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①充分表现人物的心理。文中“在家等死”“颤颤抖抖”“身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体不支”等短语,既说明了张凤糟糕的身体状况,更刻画了张凤因限于内疚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悔恨而万念俱灰的心理状态。(2分)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②推动故事情节的发展。从“在家等死”到“颤颤抖抖地站起来,拿了拐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杖下楼”,从“身体不支”到“浑身一下子来了好多劲,病也没有了”,小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说通过张凤身体状况的“变化”,一步步推动着故事情节向高潮发展。(2分)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③有力地刻画了人物的性格。张凤心强好为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重真情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有尊严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就因他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任院长时的一桩冤家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被撤了职。他以为世界再不需要他了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等死的他立下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遗嘱要木根帮他祭奠死者、捐全部财产给遭受天灾人祸的人们。而当他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知道还有那么多的小孩需要他帮助的时候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他又感到了真情的存在、人生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价值的存在。</a:t>
            </a: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分</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592898" name="图片 3" descr="textimage118.jpeg"/>
          <p:cNvPicPr>
            <a:picLocks noChangeAspect="1"/>
          </p:cNvPicPr>
          <p:nvPr/>
        </p:nvPicPr>
        <p:blipFill>
          <a:blip r:embed="rId3"/>
          <a:srcRect/>
          <a:stretch>
            <a:fillRect/>
          </a:stretch>
        </p:blipFill>
        <p:spPr bwMode="auto">
          <a:xfrm>
            <a:off x="542925" y="1268413"/>
            <a:ext cx="180975" cy="190500"/>
          </a:xfrm>
          <a:prstGeom prst="rect">
            <a:avLst/>
          </a:prstGeom>
          <a:noFill/>
          <a:ln w="9525">
            <a:noFill/>
            <a:miter lim="800000"/>
            <a:headEnd/>
            <a:tailEnd/>
          </a:ln>
        </p:spPr>
      </p:pic>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5687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④巧妙地揭示了小说的主题。从张凤前后身体状况的变化中,我们已经感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受到一个人存在的价值对一个人的生命是多么的重要。张凤感到自己无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用时,只能在祭奠别人中等死;而当知道自己还有用时,一下子来了劲,病也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没有了。(2分)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从表面上看,身体状况直接展示人物的精神状态和性格特点;从具</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体内容上看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张凤本是个“在家等死”的人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但最后他“病也没有了”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由</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此可知他的身体状况推动了情节的发展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最后还要落脚在小说的主题上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人的存在价值的问题。</a:t>
            </a:r>
            <a:endParaRPr lang="zh-CN" altLang="en-US" dirty="0">
              <a:latin typeface="+mn-lt"/>
              <a:ea typeface="+mn-ea"/>
            </a:endParaRPr>
          </a:p>
        </p:txBody>
      </p:sp>
      <p:pic>
        <p:nvPicPr>
          <p:cNvPr id="594946" name="图片 3" descr="textimage119.jpeg"/>
          <p:cNvPicPr>
            <a:picLocks noChangeAspect="1"/>
          </p:cNvPicPr>
          <p:nvPr/>
        </p:nvPicPr>
        <p:blipFill>
          <a:blip r:embed="rId3"/>
          <a:srcRect/>
          <a:stretch>
            <a:fillRect/>
          </a:stretch>
        </p:blipFill>
        <p:spPr bwMode="auto">
          <a:xfrm>
            <a:off x="523875" y="3119438"/>
            <a:ext cx="180975" cy="190500"/>
          </a:xfrm>
          <a:prstGeom prst="rect">
            <a:avLst/>
          </a:prstGeom>
          <a:noFill/>
          <a:ln w="9525">
            <a:noFill/>
            <a:miter lim="800000"/>
            <a:headEnd/>
            <a:tailEnd/>
          </a:ln>
        </p:spPr>
      </p:pic>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对作品进行个性化阅读和有创意的解读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个性化阅读和有创意的解读是一种自主性的阅读体验,它特别强调“自己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的见解”“自己的观点”。这是逐年增多的一种题型。题目或给出考生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思维的一个导向或范围,让考生沿着这个导向在这个范围内探索下去,从而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有所发现,有所创新;或给考生多个探究方向,围绕着作品的人物、情节、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环境、主题、技巧等方面设置一个具有探讨意义的题目,启发学生的创造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性思维。这类题目有启发性,更容易让考生各抒己见,畅所欲言。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考生答题的时候要注意尊重文本。强调个性绝不是不要文本,而要有牢固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的“文本意识”。不管是个性化阅读还是有创意的解读,都要以对文章的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全面、深入阅读分析为基础。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该类试题的题型特点:</a:t>
            </a:r>
            <a:endParaRPr lang="zh-CN" altLang="en-US" dirty="0">
              <a:latin typeface="+mn-lt"/>
              <a:ea typeface="+mn-ea"/>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39063" cy="4427538"/>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特　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表　现</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选择性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试题通常提供两种或两种以上不同的看法,要求考生选择</a:t>
                      </a:r>
                      <a:r>
                        <a:t/>
                      </a:r>
                      <a:br/>
                      <a:r>
                        <a:rPr lang="zh-CN" altLang="en-US" sz="1190" kern="0" dirty="0" smtClean="0">
                          <a:solidFill>
                            <a:srgbClr val="000000"/>
                          </a:solidFill>
                          <a:latin typeface="Times New Roman" pitchFamily="65" charset="-122"/>
                          <a:ea typeface="宋体" pitchFamily="65" charset="-122"/>
                        </a:rPr>
                        <a:t>其中的一种作答,并说明理由。答题者必须对文本进行深</a:t>
                      </a:r>
                      <a:r>
                        <a:t/>
                      </a:r>
                      <a:br/>
                      <a:r>
                        <a:rPr lang="zh-CN" altLang="en-US" sz="1190" kern="0" dirty="0" smtClean="0">
                          <a:solidFill>
                            <a:srgbClr val="000000"/>
                          </a:solidFill>
                          <a:latin typeface="Times New Roman" pitchFamily="65" charset="-122"/>
                          <a:ea typeface="宋体" pitchFamily="65" charset="-122"/>
                        </a:rPr>
                        <a:t>刻的思考,根据文本中的有关信息阐述自己理解的过程,提</a:t>
                      </a:r>
                      <a:r>
                        <a:t/>
                      </a:r>
                      <a:br/>
                      <a:r>
                        <a:rPr lang="zh-CN" altLang="en-US" sz="1190" kern="0" dirty="0" smtClean="0">
                          <a:solidFill>
                            <a:srgbClr val="000000"/>
                          </a:solidFill>
                          <a:latin typeface="Times New Roman" pitchFamily="65" charset="-122"/>
                          <a:ea typeface="宋体" pitchFamily="65" charset="-122"/>
                        </a:rPr>
                        <a:t>出有个性的见解,得出独立的判断。</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开放性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观点大多是建立在假设的基础之上的,思维的空间比较广</a:t>
                      </a:r>
                      <a:r>
                        <a:t/>
                      </a:r>
                      <a:br/>
                      <a:r>
                        <a:rPr lang="zh-CN" altLang="en-US" sz="1190" kern="0" dirty="0" smtClean="0">
                          <a:solidFill>
                            <a:srgbClr val="000000"/>
                          </a:solidFill>
                          <a:latin typeface="Times New Roman" pitchFamily="65" charset="-122"/>
                          <a:ea typeface="宋体" pitchFamily="65" charset="-122"/>
                        </a:rPr>
                        <a:t>阔。考生对问题的思考一般没有对错之分,只有水平高低</a:t>
                      </a:r>
                      <a:r>
                        <a:t/>
                      </a:r>
                      <a:br/>
                      <a:r>
                        <a:rPr lang="zh-CN" altLang="en-US" sz="1190" kern="0" dirty="0" smtClean="0">
                          <a:solidFill>
                            <a:srgbClr val="000000"/>
                          </a:solidFill>
                          <a:latin typeface="Times New Roman" pitchFamily="65" charset="-122"/>
                          <a:ea typeface="宋体" pitchFamily="65" charset="-122"/>
                        </a:rPr>
                        <a:t>之分。也就是说,这类题切入点比较多,答案多种多样,见</a:t>
                      </a:r>
                      <a:r>
                        <a:t/>
                      </a:r>
                      <a:br/>
                      <a:r>
                        <a:rPr lang="zh-CN" altLang="en-US" sz="1190" kern="0" dirty="0" smtClean="0">
                          <a:solidFill>
                            <a:srgbClr val="000000"/>
                          </a:solidFill>
                          <a:latin typeface="Times New Roman" pitchFamily="65" charset="-122"/>
                          <a:ea typeface="宋体" pitchFamily="65" charset="-122"/>
                        </a:rPr>
                        <a:t>仁见智。能否自圆其说,是判断答案质量的主要标准。</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联系性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一个题目有时包括几个有关联的问点,将答题者的思维引</a:t>
                      </a:r>
                      <a:r>
                        <a:t/>
                      </a:r>
                      <a:br/>
                      <a:r>
                        <a:rPr lang="zh-CN" altLang="en-US" sz="1190" kern="0" dirty="0" smtClean="0">
                          <a:solidFill>
                            <a:srgbClr val="000000"/>
                          </a:solidFill>
                          <a:latin typeface="Times New Roman" pitchFamily="65" charset="-122"/>
                          <a:ea typeface="宋体" pitchFamily="65" charset="-122"/>
                        </a:rPr>
                        <a:t>向深入。它一般由两个维度构成。或依文本向内发展,看</a:t>
                      </a:r>
                      <a:r>
                        <a:t/>
                      </a:r>
                      <a:br/>
                      <a:r>
                        <a:rPr lang="zh-CN" altLang="en-US" sz="1190" kern="0" dirty="0" smtClean="0">
                          <a:solidFill>
                            <a:srgbClr val="000000"/>
                          </a:solidFill>
                          <a:latin typeface="Times New Roman" pitchFamily="65" charset="-122"/>
                          <a:ea typeface="宋体" pitchFamily="65" charset="-122"/>
                        </a:rPr>
                        <a:t>考生是否具备透过文章把握深远主旨的能力;或依考生的</a:t>
                      </a:r>
                      <a:r>
                        <a:t/>
                      </a:r>
                      <a:br/>
                      <a:r>
                        <a:rPr lang="zh-CN" altLang="en-US" sz="1190" kern="0" dirty="0" smtClean="0">
                          <a:solidFill>
                            <a:srgbClr val="000000"/>
                          </a:solidFill>
                          <a:latin typeface="Times New Roman" pitchFamily="65" charset="-122"/>
                          <a:ea typeface="宋体" pitchFamily="65" charset="-122"/>
                        </a:rPr>
                        <a:t>阅读视界向外发展,看考生能否用自己的思维观照文本,借</a:t>
                      </a:r>
                      <a:r>
                        <a:t/>
                      </a:r>
                      <a:br/>
                      <a:r>
                        <a:rPr lang="zh-CN" altLang="en-US" sz="1190" kern="0" dirty="0" smtClean="0">
                          <a:solidFill>
                            <a:srgbClr val="000000"/>
                          </a:solidFill>
                          <a:latin typeface="Times New Roman" pitchFamily="65" charset="-122"/>
                          <a:ea typeface="宋体" pitchFamily="65" charset="-122"/>
                        </a:rPr>
                        <a:t>文本生发出自己的见解。</a:t>
                      </a:r>
                    </a:p>
                  </a:txBody>
                  <a:tcPr marL="45720" marR="45720"/>
                </a:tc>
              </a:tr>
            </a:tbl>
          </a:graphicData>
        </a:graphic>
      </p:graphicFrame>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(2016甘肃天水三检)阅读下面的文字,完成问题。(8分)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豪华的生活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[日]星新一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“可真是世道艰难啦,这钱一点也不顶用!”S先生无精打采地嘟囔着。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他多少也领到了点奖金。可是,去了还债,再添点生活必需品,就一点也不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剩了。不,准确些说,不是一点也不剩,而是只剩一张纸币了。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想整批地买些东西,或尽兴地旅游一番,这钱实在是不够用。索性买一张彩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票吧</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忽然,他脑海里又闪现出一个惊人的主意。他想起了附近那个神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社,传说还很灵验呢,于是他去了,低下头开始了祈祷。这一来,不知从哪里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立即传来了说话的声音: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“好吧!叫你遂心如愿。”</a:t>
            </a:r>
            <a:endParaRPr lang="zh-CN" altLang="en-US">
              <a:latin typeface="+mn-lt"/>
              <a:ea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“小伙子!你看,我等了一年,我又等了两年,三年</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我的儿媳妇改嫁给卖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肉的朱胡子了,我的孙子长大了。可是,我看不见我的桂儿,我的孙子他们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不肯给我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他们说:‘等你有了钱,我们一定将孙子给你送回来。’可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是,小伙子,我得有钱呀!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“结冰,落雪,我得过湖;刮风,落雨,我得过湖</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“年成荒,捐重,湖里的匪多,过湖的人少,但是,我得找钱</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“小伙子,你是有爹妈的人,你将来也得做爹妈的。我欢喜你,要是你真的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有孝心,你是有好处的,像我,我一定得死在这湖中。我没有钱,我寻不到我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的桂儿,我的孙子不认识我,没有人替我做坟,没有人给我烧纸钱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我没有丧过天良,可是天老爷他不向我睁开眼睛</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他四下瞧瞧,连个人影也没有。啊!方才一定是神仙显灵了,怪不得说话的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声音是那样庄严矜重。S先生不由得把仅有的一张纸币投进了香资盒里。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他诚惶诚恐地说: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“请您开恩,让我也领略一下豪华生活的滋味吧!可是为什么这么快,我的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祷告神佛就知道了呢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“最近,不信神佛的人越来越多,听说香资的收入也减少。所以,神仙有时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候必须显示一下神仙的威力。”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“说起来,我的命运还不坏。香资也已献上了。不过,能不能灵验呢?”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“心诚则灵。神仙是不会说谎的,安心地等待吧!”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S先生用舞蹈般的步伐走回了公寓,独自一人仰卧在冷冰冰的屋子里。</a:t>
            </a:r>
            <a:endParaRPr lang="zh-CN" altLang="en-US">
              <a:latin typeface="+mn-lt"/>
              <a:ea typeface="+mn-ea"/>
            </a:endParaRP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“真是谢天谢地,太令人感激了。不过,真的会遂心如愿吗?是啊!需要等待,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可要等到什么时候呢?打听一下就好了。虽说不会撒谎,可若是几十年之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后才</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这时,好像有人来了,那里站着一个陌生的男人。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“您是哪一位?有什么事</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“送货来啦。”</a:t>
            </a:r>
            <a:endParaRPr lang="zh-CN" altLang="en-US">
              <a:latin typeface="+mn-lt"/>
              <a:ea typeface="+mn-ea"/>
            </a:endParaRP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他记不得有这么回事。正在纳闷儿,物品已经源源不断地被运到了屋里。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有地毯、成套的接待宾客用的家具、座钟、大型电视机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还有高价的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洋酒,也混在一起运了进来。那男人走了以后,S先生轻轻地一一抚摸着送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来的物品,心里有些疑虑:这该不是幻觉吧?然而所有的物品分明都是真的,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而且是全新的。送东西来的到底是谁呢?他能想到的只有一个,除了方才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那位神以外,还会有谁呢?他再一次赞叹起神的威力了。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把送来的物品一一摆好以后,屋里过去那种寒酸气一扫而光,变得豪华极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了。S先生坐在沙发上,尽情地品尝着豪华生活的滋味。但,总有些美中不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足之感。S先生到现在为止,还是一个独身汉呢!那么,这不足之处在哪里,他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自己很快也就意识到了。</a:t>
            </a:r>
            <a:endParaRPr lang="zh-CN" altLang="en-US">
              <a:latin typeface="+mn-lt"/>
              <a:ea typeface="+mn-ea"/>
            </a:endParaRP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“我不应该有什么怨言。可是,如果能够叫我一切都遂心如愿,我多么希望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更完满些呀!”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他正在这样嘟嘟囔囔,又一次响起了敲门声。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他开门,吃了一惊,一位年轻、美貌的女郎正笑容满面地站在那里。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“啊!叫您久等了,不必客气,请进吧!”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S先生用极其兴奋的语调表示欢迎。仿佛又一次进入了梦境。他想碰一碰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美女的手,但又觉得为时过早,何必那么着急呢!相反,他倒是掐了自己一下,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好疼,一切都是在现实之中。他面对着端坐在椅子上含羞带笑的女郎,真不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知从何说起。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“唉,何必那样害羞。您做什么工作?”</a:t>
            </a:r>
            <a:endParaRPr lang="zh-CN" altLang="en-US">
              <a:latin typeface="+mn-lt"/>
              <a:ea typeface="+mn-ea"/>
            </a:endParaRPr>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“啊啊,我在百货商店上班。”她提到了一个一流大百货商店的名字,那是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一个因为店员的教养好而出名的商店。作为婚姻的对象,那里的店员是没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有什么可挑剔的。S先生感到十分惬意。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“是呀!那么就请随便些吧,不必拘束,因为您为什么来的,我十分清楚哟</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听他这么一说,女郎这才流露出轻松的表情。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“既然是这样,那就好说了。其实,我是因为年终太忙,写错了发货传票,竟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把应该送到别处的东西送到您这儿了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“什么?”</a:t>
            </a:r>
            <a:endParaRPr lang="zh-CN" altLang="en-US">
              <a:latin typeface="+mn-lt"/>
              <a:ea typeface="+mn-ea"/>
            </a:endParaRPr>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S先生还在发愣,运货人从门外进来,已经把物品接连不断地运了出去。那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位女郎也一同扬长而去了。一切又都恢复到可悲的原状。S先生走了出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去,跑到神社,大发牢骚: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“神哪!你太冷酷无情了。”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“少说废话。这就是一张纸币的份儿。若想尝到更好的滋味,要付出更多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的代价才行!”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听着这庄严的声音,S先生又嘟囔起来: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“真是世道艰难啦!这钱,一点也不顶用!”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S先生的故事带给你怎样的思考?请结合文本,谈谈你的看法。</a:t>
            </a:r>
            <a:endParaRPr lang="zh-CN" altLang="en-US" dirty="0">
              <a:latin typeface="+mn-lt"/>
              <a:ea typeface="+mn-ea"/>
            </a:endParaRPr>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S先生想过“豪华的生活”本没有错,但他并没有想着怎样依靠自</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己的智慧、辛勤努力、汗水去获得,而是想让神仙帮助,想不劳而获。对于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生活中不顺心的地方,总是嘟囔抱怨,并寄希望于外界的帮助。(4分)这不仅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是S先生性格中的弱点,也是现实生活中很多人的弱点。人应该对生活抱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有美好的愿望,并且要靠自己的努力去获得想要的东西,面对不顺心的事情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要少些牢骚,多些积极进取,保持良好心态。(4分)(结合文本4分,谈自己的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思考4分,共8分,言之成理即可)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首先要注意S先生想过“豪华生活”的途径,这是探究的切入点;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其次要由此分析人物的性格特点;最后阐述S先生的做法和性格给自己的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启示。</a:t>
            </a:r>
            <a:endParaRPr lang="zh-CN" altLang="en-US" dirty="0">
              <a:latin typeface="+mn-lt"/>
              <a:ea typeface="+mn-ea"/>
            </a:endParaRPr>
          </a:p>
        </p:txBody>
      </p:sp>
      <p:pic>
        <p:nvPicPr>
          <p:cNvPr id="615426" name="图片 3" descr="textimage121.jpeg"/>
          <p:cNvPicPr>
            <a:picLocks noChangeAspect="1"/>
          </p:cNvPicPr>
          <p:nvPr/>
        </p:nvPicPr>
        <p:blipFill>
          <a:blip r:embed="rId3"/>
          <a:srcRect/>
          <a:stretch>
            <a:fillRect/>
          </a:stretch>
        </p:blipFill>
        <p:spPr bwMode="auto">
          <a:xfrm>
            <a:off x="552450" y="4511675"/>
            <a:ext cx="180975" cy="190500"/>
          </a:xfrm>
          <a:prstGeom prst="rect">
            <a:avLst/>
          </a:prstGeom>
          <a:noFill/>
          <a:ln w="9525">
            <a:noFill/>
            <a:miter lim="800000"/>
            <a:headEnd/>
            <a:tailEnd/>
          </a:ln>
        </p:spPr>
      </p:pic>
      <p:pic>
        <p:nvPicPr>
          <p:cNvPr id="615427" name="图片 3" descr="textimage120.jpeg"/>
          <p:cNvPicPr>
            <a:picLocks noChangeAspect="1"/>
          </p:cNvPicPr>
          <p:nvPr/>
        </p:nvPicPr>
        <p:blipFill>
          <a:blip r:embed="rId3"/>
          <a:srcRect/>
          <a:stretch>
            <a:fillRect/>
          </a:stretch>
        </p:blipFill>
        <p:spPr bwMode="auto">
          <a:xfrm>
            <a:off x="538163" y="1276350"/>
            <a:ext cx="180975" cy="190500"/>
          </a:xfrm>
          <a:prstGeom prst="rect">
            <a:avLst/>
          </a:prstGeom>
          <a:noFill/>
          <a:ln w="9525">
            <a:noFill/>
            <a:miter lim="800000"/>
            <a:headEnd/>
            <a:tailEnd/>
          </a:ln>
        </p:spPr>
      </p:pic>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148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看题目是属于选择性题型,还是开放性题型,抑或是联系性题型,然后依据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文本,确定答题方向和要点。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(1)尊重文本,紧扣文本。</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“对作品进行个性化阅读和有创意的解读”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不是随心所欲地进行探究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是立足于文本的探究。因此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首先要尊重文本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读懂文本。在解读文本时</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不能断章取义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而必须以文本的整体倾向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特别是关键内容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为探究的出发</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点与落脚点。其次要融入文本情境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以自己的情感体验与文本和作者对话</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进而获得情感共鸣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形成自己的认识。此外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要尊重客观现实和普遍的认知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规律。文本往往是现实生活的浓缩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它常常表现为普遍的认知规律。还有</a:t>
            </a:r>
            <a:endParaRPr lang="zh-CN" altLang="en-US" dirty="0">
              <a:latin typeface="+mn-lt"/>
              <a:ea typeface="+mn-ea"/>
            </a:endParaRPr>
          </a:p>
        </p:txBody>
      </p:sp>
      <p:pic>
        <p:nvPicPr>
          <p:cNvPr id="617474" name="图片 3" descr="textimage12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就是要尊重作者的创作意图和艺术表现的实际效果。作者创作文本</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常常</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把自己的意图表现得比较隐蔽。阅读时要注意深入挖掘</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在此基础上方能</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进行一些延伸拓展式的探讨。</a:t>
            </a:r>
            <a:endParaRPr lang="zh-CN" altLang="en-US" sz="2400" dirty="0">
              <a:latin typeface="+mn-lt"/>
              <a:ea typeface="+mn-ea"/>
            </a:endParaRPr>
          </a:p>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(2)</a:t>
            </a:r>
            <a:r>
              <a:rPr lang="zh-CN" altLang="en-US" sz="2012" kern="0" dirty="0">
                <a:solidFill>
                  <a:srgbClr val="000000"/>
                </a:solidFill>
                <a:latin typeface="Times New Roman" pitchFamily="65" charset="-122"/>
                <a:ea typeface="宋体" pitchFamily="65" charset="-122"/>
              </a:rPr>
              <a:t>深“入”慎“出”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紧扣题目要求。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这类考题将考生融入其中,也将当下的生活理念融入其中。解答题目时,不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仅需要考生准确地理解并把握文本,而且需要考生调动与文本相关的文外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知识和能力储备;此外,“有创意的解读”必须体现时代性,符合民族心理,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具有人文精神。所以,考生既要入乎文内,才能准确地理解并把握文本,又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要出乎文外,才能不犯“一叶障目,不见泰山”的毛病,才会头脑清醒,运用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阅读所得和平素的知识积淀,冷静而准确地答好探究性阅读题。具体可按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经纬纵横结合的思路,寻求探究角度:</a:t>
            </a:r>
            <a:endParaRPr lang="zh-CN" altLang="en-US" dirty="0">
              <a:latin typeface="+mn-lt"/>
              <a:ea typeface="+mn-ea"/>
            </a:endParaRPr>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649288" y="990600"/>
          <a:ext cx="7739062" cy="1665288"/>
        </p:xfrm>
        <a:graphic>
          <a:graphicData uri="http://schemas.openxmlformats.org/drawingml/2006/table">
            <a:tbl>
              <a:tblPr/>
              <a:tblGrid>
                <a:gridCol w="3870000"/>
                <a:gridCol w="3870000"/>
              </a:tblGrid>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从文章本身入手,将文章从内容(背景、对象、情节、环</a:t>
                      </a:r>
                      <a:r>
                        <a:t/>
                      </a:r>
                      <a:br/>
                      <a:r>
                        <a:rPr lang="zh-CN" altLang="en-US" sz="1190" kern="0" dirty="0" smtClean="0">
                          <a:solidFill>
                            <a:srgbClr val="000000"/>
                          </a:solidFill>
                          <a:latin typeface="Times New Roman" pitchFamily="65" charset="-122"/>
                          <a:ea typeface="宋体" pitchFamily="65" charset="-122"/>
                        </a:rPr>
                        <a:t>境、情理、主题等)、结构布局、表现手法各方面横向铺</a:t>
                      </a:r>
                      <a:r>
                        <a:t/>
                      </a:r>
                      <a:br/>
                      <a:r>
                        <a:rPr lang="zh-CN" altLang="en-US" sz="1190" kern="0" dirty="0" smtClean="0">
                          <a:solidFill>
                            <a:srgbClr val="000000"/>
                          </a:solidFill>
                          <a:latin typeface="Times New Roman" pitchFamily="65" charset="-122"/>
                          <a:ea typeface="宋体" pitchFamily="65" charset="-122"/>
                        </a:rPr>
                        <a:t>开。</a:t>
                      </a:r>
                    </a:p>
                  </a:txBody>
                  <a:tcPr marL="45720" marR="45720"/>
                </a:tc>
              </a:tr>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从题干给出的现象或事件入手,从本质(是什么)、原因(为</a:t>
                      </a:r>
                      <a:r>
                        <a:rPr dirty="0"/>
                        <a:t/>
                      </a:r>
                      <a:br>
                        <a:rPr dirty="0"/>
                      </a:br>
                      <a:r>
                        <a:rPr lang="zh-CN" altLang="en-US" sz="1190" kern="0" dirty="0" smtClean="0">
                          <a:solidFill>
                            <a:srgbClr val="000000"/>
                          </a:solidFill>
                          <a:latin typeface="Times New Roman" pitchFamily="65" charset="-122"/>
                          <a:ea typeface="宋体" pitchFamily="65" charset="-122"/>
                        </a:rPr>
                        <a:t>什么)、影响(怎么样)、方法(怎么办)等方面深入思考。</a:t>
                      </a:r>
                    </a:p>
                  </a:txBody>
                  <a:tcPr marL="45720" marR="45720"/>
                </a:tc>
              </a:tr>
            </a:tbl>
          </a:graphicData>
        </a:graphic>
      </p:graphicFrame>
      <p:sp>
        <p:nvSpPr>
          <p:cNvPr id="3" name="矩形 2"/>
          <p:cNvSpPr/>
          <p:nvPr/>
        </p:nvSpPr>
        <p:spPr>
          <a:xfrm>
            <a:off x="500063" y="2776538"/>
            <a:ext cx="8429625" cy="3786187"/>
          </a:xfrm>
          <a:prstGeom prst="rect">
            <a:avLst/>
          </a:prstGeom>
        </p:spPr>
        <p:txBody>
          <a:bodyPr>
            <a:spAutoFit/>
          </a:bodyPr>
          <a:lstStyle/>
          <a:p>
            <a:pPr eaLnBrk="0" fontAlgn="auto" latinLnBrk="1" hangingPunct="0">
              <a:lnSpc>
                <a:spcPct val="150000"/>
              </a:lnSpc>
              <a:spcBef>
                <a:spcPts val="0"/>
              </a:spcBef>
              <a:spcAft>
                <a:spcPts val="0"/>
              </a:spcAft>
              <a:defRPr/>
            </a:pPr>
            <a:r>
              <a:rPr lang="en-US" altLang="zh-CN" sz="2000" kern="0" dirty="0">
                <a:solidFill>
                  <a:srgbClr val="000000"/>
                </a:solidFill>
                <a:latin typeface="Times New Roman" pitchFamily="65" charset="-122"/>
                <a:ea typeface="宋体" pitchFamily="65" charset="-122"/>
              </a:rPr>
              <a:t>(3)</a:t>
            </a:r>
            <a:r>
              <a:rPr lang="zh-CN" altLang="en-US" sz="2000" kern="0" dirty="0">
                <a:solidFill>
                  <a:srgbClr val="000000"/>
                </a:solidFill>
                <a:latin typeface="Times New Roman" pitchFamily="65" charset="-122"/>
                <a:ea typeface="宋体" pitchFamily="65" charset="-122"/>
              </a:rPr>
              <a:t>规范答题</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用语简明。</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作答应遵循“表明观点</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分点列出依据并进行合理分析</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总结观点”的</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思路。其中“分点列出依据并进行合理分析”</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应将探究类试题的要求、</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文本主旨及意图、考生的多元解读等连缀起来</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可用“首先”“其次”</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“最后”等标明脉络</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a:t>
            </a:r>
            <a:endParaRPr lang="zh-CN" altLang="en-US" sz="2000" dirty="0">
              <a:latin typeface="+mn-lt"/>
              <a:ea typeface="+mn-ea"/>
            </a:endParaRPr>
          </a:p>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要注意的是</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无论是引述性文字还是议论性文字</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都应力求精练而畅达。可</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能题目会有一定的字数限制</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即使没有</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考试时间有限</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也不允许长篇大</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论。所以</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组织答案必须简洁明了</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点中要害。</a:t>
            </a:r>
            <a:endParaRPr lang="zh-CN" altLang="en-US" sz="2000" dirty="0">
              <a:latin typeface="+mn-lt"/>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马兰花想起来了,难怪昨天就没看见麻婶摆摊卖咸菜。三孬又说:“前天上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午麻婶接咸菜钱不够,不是借了你六百块钱吗?听说麻婶的女儿从上海赶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过来了,你最好还是抽空跟她说说去。”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整整一个上午,马兰花都提不起精神来,不时地瞅着菜摊旁边的那块空地发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呆。以前,麻婶就在那里摆摊卖咸菜,不忙的时候,就和马兰花说说话,聊聊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天。有时买菜的人多,马兰花忙不过来,不用招呼,麻婶就会主动过来帮个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忙</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中午,跑出租车的男人进了菜摊。马兰花就把麻婶的事跟她男人说了。男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人说:“我开车陪你去趟医院吧。一来看看麻婶,二来把麻婶借钱的事跟她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女儿说说,免得日后有麻烦。”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马兰花就从三孬的水果摊上买了一大兜水果,坐着男人的车去了医院。</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他逐渐地说得悲哀起来,终于哭了,不住地把船篷弄得呱啦呱啦地响;他的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脚在船舱边下力地蹬着。可是,我寻不出来一句能够劝慰他的话,心头像给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什么东西塞得紧紧的。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外面风浪渐渐地大了起来,我翻来覆去地睡不着,他也翻来覆去地睡不着。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可是,第二天,又是一般的微风,细雨。太阳还没有出来,他就把我叫起了。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他的脸上丝毫看不出一点异样的表情来,好像昨夜间的事情,全都忘记了。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我目不转睛地瞧着他。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“有什么好瞧呢?小伙子!过了湖,你还要赶你的路程呀!”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离开渡口,因为是走顺风,他就搭上橹,扯起破碎风篷来。他独自坐在船艘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上,毫无表情地捋着雪白的胡子,任情地高声朗唱着: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我住在这古渡前头六十年。</a:t>
            </a:r>
            <a:endParaRPr lang="zh-CN" altLang="en-US">
              <a:latin typeface="+mn-lt"/>
              <a:ea typeface="+mn-ea"/>
            </a:endParaRPr>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(2015云南玉溪期中)阅读下面的文字,完成问题。(8分)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　择</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[英]罗伯特·库克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“有钱是多么快活!”坐在茶几旁的肖夫人,当她拿起古色古香的精细的银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茶壶倒茶时,心里也许是这样想的。她身上的穿戴,屋里的陈设,无不显示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出家财万贯的气派。她满面春风,得意之情溢于言表。然而,由此而认定她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是个轻浮的人,却是不公平的。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“你喜欢这幅画,我很高兴,”她对面前那位正襟危坐的年轻艺术家说,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“我一直想得到一幅布吕高尔的名作,这是我丈夫上星期给我买的。”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“美极了!”年轻人赞许地说,“你真幸运。”肖夫人笑了,那两条动人的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柳眉扬了扬。她的双手细嫩而白,犹如用粉红色的蜡铸成的,把那只金光灿</a:t>
            </a:r>
            <a:endParaRPr lang="zh-CN" altLang="en-US" dirty="0">
              <a:latin typeface="+mn-lt"/>
              <a:ea typeface="+mn-ea"/>
            </a:endParaRPr>
          </a:p>
        </p:txBody>
      </p:sp>
      <p:pic>
        <p:nvPicPr>
          <p:cNvPr id="623618" name="图片 3" descr="textimage123.jpeg"/>
          <p:cNvPicPr>
            <a:picLocks noChangeAspect="1"/>
          </p:cNvPicPr>
          <p:nvPr/>
        </p:nvPicPr>
        <p:blipFill>
          <a:blip r:embed="rId3"/>
          <a:srcRect/>
          <a:stretch>
            <a:fillRect/>
          </a:stretch>
        </p:blipFill>
        <p:spPr bwMode="auto">
          <a:xfrm>
            <a:off x="604838" y="777875"/>
            <a:ext cx="123825" cy="200025"/>
          </a:xfrm>
          <a:prstGeom prst="rect">
            <a:avLst/>
          </a:prstGeom>
          <a:noFill/>
          <a:ln w="9525">
            <a:noFill/>
            <a:miter lim="800000"/>
            <a:headEnd/>
            <a:tailEnd/>
          </a:ln>
        </p:spPr>
      </p:pic>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灿的戒指衬得更加耀人眼目。她举止娴静</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既不抚发整衣</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也不摆弄小狗或</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者茶杯。她深深懂得</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文雅能给予人一种感染力。</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“幸运?”她说,“我并不相信这套东西。选择才是决定一切的。”年轻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人大概觉得,她将富有归于“选择”两字,未免过于牵强。但他什么也没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说,只是很有分寸地点点头,让肖夫人继续说下去。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“我的情况就是个明证。”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“你是自己选择当有钱人的啰?”年轻人多少带点揶揄的口吻。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“你也可以这样说。十五年前,我还是一个拙笨的学生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”肖夫人略微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停停,故意给对方说点恭维话的机会。但年轻人正在暗暗计算她在学校里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待的时间。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“你看,”肖夫人继续说,“我那时只知道玩,身上又有一种叫什么自然美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的东西,但却有两个年轻人同时爱上了我。到现在我也搞不清楚他们为什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么会爱上我。”</a:t>
            </a:r>
            <a:endParaRPr lang="zh-CN" altLang="en-US" dirty="0">
              <a:latin typeface="+mn-lt"/>
              <a:ea typeface="+mn-ea"/>
            </a:endParaRPr>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年轻人似乎已横下心不说任何恭维的话,但也没有流露出丝毫烦躁的神色,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虽然一直在考虑如何将谈话引到有意义的话题上去。他太固执了,怎么也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不肯逢迎。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“两个当中,一个是穷得叮当响的学艺术的学生,”肖夫人说,“他是个浪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漫可爱的青年。他没有从商的本领,也没有亲戚的接济。但他爱我,我也爱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他。另外的一个是一位财力显赫的商人的儿子。他处事精明,看来前程未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可限量。如果从体格这个角度去衡量,也可称得上健美。他也像那位学艺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术的学生一样倾心于我。”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靠在扶手椅上的年轻人赶忙接住话茬,免得自己打呵欠。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“这选择是够难的。”他说。</a:t>
            </a:r>
            <a:endParaRPr lang="zh-CN" altLang="en-US">
              <a:latin typeface="+mn-lt"/>
              <a:ea typeface="+mn-ea"/>
            </a:endParaRPr>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“是的。要么是家中一贫如洗,生活凄苦,接触的尽是些蓬头垢面的人。但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这是罗曼蒂克的爱情,是真正的爱情。要么是住宅富丽堂皇,生活无忧无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虑,服饰时髦,嘉宾盈门,还可到世界各地旅游,一切都应有尽有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要是能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两全其美就好了。”肖夫人的声调渐渐变得有点伤感。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“我在犹豫不决的痛苦中煎熬了一年,始终想不出其他办法。很清楚,我必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须在两人当中做出选择,但不管怎样,都难免使人感到惋惜。最后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夫人环视了一下她那曾为一家名叫《雅致居室》的杂志提供过不少照片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的华丽的客厅,“最后,我决定了。”</a:t>
            </a:r>
            <a:endParaRPr lang="zh-CN" altLang="en-US">
              <a:latin typeface="+mn-lt"/>
              <a:ea typeface="+mn-ea"/>
            </a:endParaRPr>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就在肖夫人要说出她如何选择的这相当戏剧性的时刻,外面进来了一位仪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表堂堂的先生,谈话被打断了。这位先生,不但像一位时装展览的模特儿,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而且像一幅名画里的人物,他同这里的环境十分协调。他吻了一下肖夫人,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肖夫人继而将年轻人介绍给她的丈夫。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他们在友好的气氛中谈了十五分钟。肖先生说,他今天碰见了“可怜的老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迪克·罗杰斯”,还借给他一些钱。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“你真好,亲爱的。”肖夫人漫不经心地说。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肖先生稍坐了一会儿就出去了。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“可怜的迪克·罗杰斯,”肖夫人喟然叹道,“我料你已猜到了,那就是另外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的一个。我丈夫经常周济他。”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“令人钦佩。”年轻人略略地说,他想不出更好的回答。他该走了。</a:t>
            </a:r>
            <a:endParaRPr lang="zh-CN" altLang="en-US">
              <a:latin typeface="+mn-lt"/>
              <a:ea typeface="+mn-ea"/>
            </a:endParaRPr>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“我丈夫经常关照他的朋友,我不明白他哪来这么多时间。他工作够忙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的。他给海军上将画的那幅肖像</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“肖像?”年轻人十分惊讶,猛然从扶手椅上坐直了身子。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“是的,肖像。”肖夫人说,“哦,我没有说清楚吧?我丈夫就是那位原来学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艺术的穷学生。我们现在喝点东西,怎么样?”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年轻人点点头,似乎不知该说什么才好。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关于这篇小说中作者对主人公肖夫人的态度,有人认为是肯定、赞美,有人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认为是否定、讽刺,你认为呢?请结合全文,谈谈你的观点和具体理由。</a:t>
            </a:r>
            <a:endParaRPr lang="zh-CN" altLang="en-US" dirty="0">
              <a:latin typeface="+mn-lt"/>
              <a:ea typeface="+mn-ea"/>
            </a:endParaRPr>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(示例1)肯定、赞美。①从多处叙写可看出,作者对肖夫人持肯</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定、赞美的态度。如“由此而认定她是个轻浮的人,却是不公平的”“她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深深懂得,文雅能给予人一种感染力”等。②从肖夫人选择时痛苦煎熬的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描写中,可看出她内心的矛盾,真实地反映出抉择之难。而从最终选择穷学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生的表现中,可看出她对真爱的不舍和坚定。③肖夫人坚信“选择才是决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定一切的”,而现在丈夫能给海军上将画肖像,恰说明肖夫人向往艺术,追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求浪漫,能摒弃眼前的浮华,有眼光,不短视。</a:t>
            </a:r>
            <a:endParaRPr lang="zh-CN" altLang="en-US" dirty="0">
              <a:latin typeface="+mn-lt"/>
              <a:ea typeface="+mn-ea"/>
            </a:endParaRPr>
          </a:p>
        </p:txBody>
      </p:sp>
      <p:pic>
        <p:nvPicPr>
          <p:cNvPr id="635906" name="图片 3" descr="textimage124.jpeg"/>
          <p:cNvPicPr>
            <a:picLocks noChangeAspect="1"/>
          </p:cNvPicPr>
          <p:nvPr/>
        </p:nvPicPr>
        <p:blipFill>
          <a:blip r:embed="rId3"/>
          <a:srcRect/>
          <a:stretch>
            <a:fillRect/>
          </a:stretch>
        </p:blipFill>
        <p:spPr bwMode="auto">
          <a:xfrm>
            <a:off x="538163" y="1290638"/>
            <a:ext cx="180975" cy="190500"/>
          </a:xfrm>
          <a:prstGeom prst="rect">
            <a:avLst/>
          </a:prstGeom>
          <a:noFill/>
          <a:ln w="9525">
            <a:noFill/>
            <a:miter lim="800000"/>
            <a:headEnd/>
            <a:tailEnd/>
          </a:ln>
        </p:spPr>
      </p:pic>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(示例2)否定、讽刺。①从多处描写可看出,肖夫人对现在有钱的生活感到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快活和得意,很想得到别人对她的恭维和赞美,显得有些浅薄。②从肖夫人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选择时希望两个追求者能“两全其美”,和她“在犹豫不决的痛苦中煎熬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了一年”的描写中,可看出她对浮华的向往,对真爱曾经的动摇。③肖夫人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的丈夫,靠艺术脱贫而至于富有,但却将艺术媚俗了,结果是给海军上将等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权贵画肖像。最初选择浪漫的肖夫人还是为庸俗所侵蚀,最终选择了庸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首先应表明观点,是肯定、赞美,还是否定、讽刺。然后要分点列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出依据并进行合理分析,如果说作者对肖夫人是肯定、赞美的,那就要从文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中找出能够体现作者这种感情倾向的语句,如第一段的最后一句话、肖夫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人对爱情的执着等。8分的题目至少要有三个要点。要分点表述。</a:t>
            </a:r>
            <a:endParaRPr lang="zh-CN" altLang="en-US">
              <a:latin typeface="+mn-lt"/>
              <a:ea typeface="+mn-ea"/>
            </a:endParaRPr>
          </a:p>
        </p:txBody>
      </p:sp>
      <p:pic>
        <p:nvPicPr>
          <p:cNvPr id="637954" name="图片 3" descr="textimage125.jpeg"/>
          <p:cNvPicPr>
            <a:picLocks noChangeAspect="1"/>
          </p:cNvPicPr>
          <p:nvPr/>
        </p:nvPicPr>
        <p:blipFill>
          <a:blip r:embed="rId3"/>
          <a:srcRect/>
          <a:stretch>
            <a:fillRect/>
          </a:stretch>
        </p:blipFill>
        <p:spPr bwMode="auto">
          <a:xfrm>
            <a:off x="542925" y="4527550"/>
            <a:ext cx="180975" cy="190500"/>
          </a:xfrm>
          <a:prstGeom prst="rect">
            <a:avLst/>
          </a:prstGeom>
          <a:noFill/>
          <a:ln w="9525">
            <a:noFill/>
            <a:miter lim="800000"/>
            <a:headEnd/>
            <a:tailEnd/>
          </a:ln>
        </p:spPr>
      </p:pic>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276350"/>
            <a:ext cx="8505825" cy="54276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清单　小说常识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1.小说的“三要素”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小说有三个要素——人物、故事情节、环境(自然环境和社会环境)。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(1)小说反映社会生活的主要手段是塑造人物形象。小说中的人物,我们称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之为典型人物;这个人物是作者根据现实生活创造出来的,他不同于真人,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“杂取种种,合成一个”,通过这样典型的人物形象反映生活,更集中、更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有普遍的代表性。小说塑造人物的手段可以是概括介绍,也可以是具体描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写;可以写人物的外貌,也可以刻画人物的心理活动;既可以是人物的行动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对话,也可以适当插入作者的议论;既可以正面起笔,也可以侧面烘托。</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小说主要是通过故事情节来展现人物性格、表现中心思想的。故事来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源于生活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但它通过整理、提炼和安排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就比现实生活中发生的真事更集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中、更完整、更具有代表性。</a:t>
            </a:r>
            <a:endParaRPr lang="zh-CN" altLang="en-US" dirty="0">
              <a:latin typeface="+mn-lt"/>
              <a:ea typeface="+mn-ea"/>
            </a:endParaRPr>
          </a:p>
        </p:txBody>
      </p:sp>
      <p:grpSp>
        <p:nvGrpSpPr>
          <p:cNvPr id="640002" name="组合 2"/>
          <p:cNvGrpSpPr>
            <a:grpSpLocks/>
          </p:cNvGrpSpPr>
          <p:nvPr/>
        </p:nvGrpSpPr>
        <p:grpSpPr bwMode="auto">
          <a:xfrm>
            <a:off x="3143250" y="633413"/>
            <a:ext cx="2000250" cy="601662"/>
            <a:chOff x="3571875" y="1314450"/>
            <a:chExt cx="2000250" cy="600884"/>
          </a:xfrm>
        </p:grpSpPr>
        <p:sp>
          <p:nvSpPr>
            <p:cNvPr id="4" name="对角圆角矩形 3"/>
            <p:cNvSpPr/>
            <p:nvPr/>
          </p:nvSpPr>
          <p:spPr>
            <a:xfrm>
              <a:off x="3571875" y="1314450"/>
              <a:ext cx="2000250" cy="561248"/>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640004" name="TextBox 4"/>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知识清单</a:t>
              </a:r>
            </a:p>
          </p:txBody>
        </p:sp>
      </p:gr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(3)</a:t>
            </a:r>
            <a:r>
              <a:rPr lang="zh-CN" altLang="en-US" sz="2012" kern="0" dirty="0">
                <a:solidFill>
                  <a:srgbClr val="000000"/>
                </a:solidFill>
                <a:latin typeface="Times New Roman" pitchFamily="65" charset="-122"/>
                <a:ea typeface="宋体" pitchFamily="65" charset="-122"/>
              </a:rPr>
              <a:t>小说的环境描写和人物的塑造与中心思想有极其重要的关系。在环境</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描写中</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社会环境是重点</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它揭示了种种复杂的社会关系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如人物的身份、</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地位、成长的历史背景等等</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自然环境包括人物活动的地点、时间、季</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节、气候以及景物等等</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对表达人物的心情、渲染气氛有不小的作用。</a:t>
            </a:r>
            <a:endParaRPr lang="zh-CN" altLang="en-US" sz="2400" dirty="0">
              <a:latin typeface="+mn-lt"/>
              <a:ea typeface="+mn-ea"/>
            </a:endParaRPr>
          </a:p>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2.</a:t>
            </a:r>
            <a:r>
              <a:rPr lang="zh-CN" altLang="en-US" sz="2012" kern="0" dirty="0">
                <a:solidFill>
                  <a:srgbClr val="000000"/>
                </a:solidFill>
                <a:latin typeface="Times New Roman" pitchFamily="65" charset="-122"/>
                <a:ea typeface="宋体" pitchFamily="65" charset="-122"/>
              </a:rPr>
              <a:t>小说的基本特点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从近几年高考来看,所谓的小说考查大都是集中在对小小说的考查上。小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小说和短篇小说不同,与短篇小说相比,它的篇幅更短,故事更简单。它多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取材于生活中的一个瞬间、一段插曲、一个场景、一个镜头,反映人物在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一件事或一个场景中的行动片段,勾勒出人物的精神面貌,塑造出鲜活的人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物形象,揭示出某个道理。其特点主要有:</a:t>
            </a:r>
            <a:endParaRPr lang="zh-CN" altLang="en-US" dirty="0">
              <a:latin typeface="+mn-lt"/>
              <a:ea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我不管地,也不管天,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我凭良心吃饭,我靠气力赚钱!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有钱的人我不爱,无钱的人我不怜!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1.下列对作品有关内容的分析和概括,最恰当的两项是(5分)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A.作品以抒情的笔调叙述了渡夫的人生遭遇和心灵世界,反映了动荡不安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的现实,表达了作者对底层劳动人民的同情和对当时社会的不满。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B.渡夫不愿马上开船送我过湖,还教训我:“年纪轻轻,开口就是‘钱’,有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钱就命都不要了吗?”这让我暗自吃惊,因为我担心他谋财害命。</a:t>
            </a:r>
            <a:endParaRPr lang="zh-CN" altLang="en-US">
              <a:latin typeface="+mn-lt"/>
              <a:ea typeface="+mn-ea"/>
            </a:endParaRPr>
          </a:p>
        </p:txBody>
      </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(1)选择材料以小见大。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小小说的这一特点是就它反映的内容和意义而言的。小小说由于篇幅短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小,情节简单,一般只有几百字,至多千余字。在这短小的篇幅里,不可能反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映长时间内发生的重大事件,只能反映生活长河中的一涓一滴、一朵浪花,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只能反映现实生活侧面的某一个闪光点,也就是说,小小说所选的题材截取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的生活面要小,只有这样才适合小小说体裁表现的需要。这就是“以小见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大”中的“小”。但是,它虽然小,却不是孤立的,它是生活长河的一涓一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滴、一朵浪花也罢,是现实生活侧面的某一个闪光点也罢,但它毕竟是社会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生活的反映,从中我们可以感受到时代的折光,可以根据生活中的一角一面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来认识大千世界,折射重大问题。小小说篇幅虽小,但它有较丰富的意蕴,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有一定的生活容量,它反映的内容和意义并不小。这就是“以小见大”中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的“大”。</a:t>
            </a:r>
            <a:endParaRPr lang="zh-CN" altLang="en-US" dirty="0">
              <a:latin typeface="+mn-lt"/>
              <a:ea typeface="+mn-ea"/>
            </a:endParaRPr>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(2)人物形象典型。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典型的人物形象是小小说凸显主题的主要载体。读者可以通过具体的形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象,在人物的喜怒哀乐中深受感染。曲折的命运、激烈的冲突、白描的手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法等都是塑造形象的好方法。受篇幅限制,小小说塑造人物时,要重点写主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要人物性格的某一侧面或写主要人物的情绪心态。因此,把握主人公及其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性格很重要。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(3)情节有吸引力。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情节是小小说吸引读者的关键。小小说的情节一般发展比较快,前后事件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较为紧凑,整个情节曲折新奇,常常突破思维定式,给读者以惊异感。</a:t>
            </a:r>
            <a:endParaRPr lang="zh-CN" altLang="en-US" dirty="0">
              <a:latin typeface="+mn-lt"/>
              <a:ea typeface="+mn-ea"/>
            </a:endParaRPr>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(4)结尾含蓄隽永。</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小小说的结尾是一门艺术,是一种境界,这也是小小说最突出的特色,在很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大程度上决定了小小说的质量。结尾往往在情理之中又在预料之外,其精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髓在于言尽而意无穷。作品中的人物性格、作品的深刻主题常在结尾处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明朗。阅读小小说一定要关注结尾。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(5)反映的主题新、深、辣。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所谓新,就是具有敏锐的观察力,写别人没有写过的事,及时发现生活中的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新事物、新问题,有强烈的时代感。所谓深,就是作品具有深度,启迪思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想、引人回味,从而使人获得哲理的享受。作品除了要以情动人,还要以理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喻人。哲理是情节的内核,它使人震惊,发人深省,引人思考。哲理是作家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对生活独特而深刻的理解,它渗透在情节之中,引导读者去思考并做出判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断。所谓辣,包括以情动人、震撼人心,尖刻辛辣、一针见血。</a:t>
            </a:r>
            <a:endParaRPr lang="zh-CN" altLang="en-US" dirty="0">
              <a:latin typeface="+mn-lt"/>
              <a:ea typeface="+mn-ea"/>
            </a:endParaRPr>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(6)风格清淡隽永。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小小说由于篇幅短小,所以在选择题材、虚构情节和安排结构上都有一定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的局限性。因此,它不可能反映现实生活中的重大矛盾和斗争,不可能反映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十分严峻和重大的主题。与长篇、中篇、短篇小说相比,小小说的思想,作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者所表达出的主张和观点以及语言特色等,从风格上看是清淡的。另外,作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者常常将含蓄的写作手法运用到小小说的写作中,作者将自己的深意隐含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在作品所描绘的具体形象中。藏而不露,由读者去回味,去补充,去发展,从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而产生凝练隽永、委婉含蓄的艺术效果。</a:t>
            </a:r>
            <a:endParaRPr lang="zh-CN" altLang="en-US" dirty="0">
              <a:latin typeface="+mn-lt"/>
              <a:ea typeface="+mn-ea"/>
            </a:endParaRPr>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613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3.小说中自然环境描写的作用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(1)渲染故事气氛。</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作者往往用生动的自然环境描写,来创造故事的特定氛围,从而增强故事的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真实性。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(2)烘托人物形象。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环境本是为人物活动提供的一个场所和背景,因而自然环境的描写,往往是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为塑造人物服务的。也就是说,作家为了表现人物丰富的心境、复杂的性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格,往往要为人物设置多种不同的自然环境,用以“刺激”人物,以记录其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种种行为,从而显露其性格。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(3)推动情节发展。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情节发展与环境描写往往是相互依存、相互制约的;环境描写要以情节为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依据,情节发展离不开环境描写。</a:t>
            </a:r>
            <a:endParaRPr lang="zh-CN" altLang="en-US" dirty="0">
              <a:latin typeface="+mn-lt"/>
              <a:ea typeface="+mn-ea"/>
            </a:endParaRPr>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(4)暗示社会环境。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优秀的作家,总是通过对特定的自然环境的描写,来展示独特的世态风情,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为读者提供一幅社会历史图画。所以,小说中的自然环境,一般都带有作家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的感情色彩,被当作是社会环境的暗示。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(5)深化作品主题。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分析小说的主题,离不开对人物和情节的细致分析,也离不开对环境的认真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考察。</a:t>
            </a:r>
            <a:endParaRPr lang="zh-CN" altLang="en-US" dirty="0">
              <a:latin typeface="+mn-lt"/>
              <a:ea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C.渡夫没有让我回到岸上去,而是让我在他船里过一宵,因为他看我太年轻,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怕我遇到不测,想告诉我一些江湖上的情形和出门在外的经验。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D.渡夫在船里把他儿子桂儿被北佬抓做伕子的事情告诉我,这一方面表达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他对我孝顺母亲的赞赏和羡慕之情,一方面表达他失子之后的孤独和忧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E.第二天一早,我被渡夫叫起来之后,目不转睛地瞧着他,发现他的脸上没有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什么异样的表情,想知道他为什么把昨夜的事情全都忘记了。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2.作品中的渡夫有哪些性格特点?请简要分析。(6分)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3.作品是怎样叙述渡夫的故事的?这样写有什么好处?请简要分析。(6分)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4.作品为什么以渡夫的任情高歌为结尾?结合全文,谈谈你的看法。(8分)</a:t>
            </a:r>
            <a:endParaRPr lang="zh-CN" altLang="en-US" dirty="0">
              <a:latin typeface="+mn-lt"/>
              <a:ea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AD　答A给3分,答D给2分,答B给1分;答C、E不给分。B.“我”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暗自吃惊的原因并非全是担心他图财害命。C.“渡夫没有让我回到岸上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去,而是让我在他船里过一宵”是因为“我”孝顺母亲。E.渡夫并没有把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昨夜的事情全都忘记。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①热情坦诚,乐于助人,喜欢孝顺父母的子女;②刚强不屈,不畏身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心劳苦,靠自己的气力赚钱;③坚韧不拔,不向命运低头,坚持自由自在的生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活信念。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归纳渡夫的性格特点要通观全文,从各语段中的记叙、描写、议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论、抒情中找出体现渡夫性格特征的词句,综合提炼,概括总结,然后分条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作答,做到条理清晰,语句顺畅。</a:t>
            </a:r>
            <a:endParaRPr lang="zh-CN" altLang="en-US" dirty="0">
              <a:latin typeface="+mn-lt"/>
              <a:ea typeface="+mn-ea"/>
            </a:endParaRPr>
          </a:p>
        </p:txBody>
      </p:sp>
      <p:pic>
        <p:nvPicPr>
          <p:cNvPr id="74754" name="图片 3" descr="textimage16.jpeg"/>
          <p:cNvPicPr>
            <a:picLocks noChangeAspect="1"/>
          </p:cNvPicPr>
          <p:nvPr/>
        </p:nvPicPr>
        <p:blipFill>
          <a:blip r:embed="rId3"/>
          <a:srcRect/>
          <a:stretch>
            <a:fillRect/>
          </a:stretch>
        </p:blipFill>
        <p:spPr bwMode="auto">
          <a:xfrm>
            <a:off x="754063" y="1738313"/>
            <a:ext cx="180975" cy="190500"/>
          </a:xfrm>
          <a:prstGeom prst="rect">
            <a:avLst/>
          </a:prstGeom>
          <a:noFill/>
          <a:ln w="9525">
            <a:noFill/>
            <a:miter lim="800000"/>
            <a:headEnd/>
            <a:tailEnd/>
          </a:ln>
        </p:spPr>
      </p:pic>
      <p:pic>
        <p:nvPicPr>
          <p:cNvPr id="74755" name="图片 4" descr="textimage17.jpeg"/>
          <p:cNvPicPr>
            <a:picLocks noChangeAspect="1"/>
          </p:cNvPicPr>
          <p:nvPr/>
        </p:nvPicPr>
        <p:blipFill>
          <a:blip r:embed="rId3"/>
          <a:srcRect/>
          <a:stretch>
            <a:fillRect/>
          </a:stretch>
        </p:blipFill>
        <p:spPr bwMode="auto">
          <a:xfrm>
            <a:off x="754063" y="3600450"/>
            <a:ext cx="180975" cy="190500"/>
          </a:xfrm>
          <a:prstGeom prst="rect">
            <a:avLst/>
          </a:prstGeom>
          <a:noFill/>
          <a:ln w="9525">
            <a:noFill/>
            <a:miter lim="800000"/>
            <a:headEnd/>
            <a:tailEnd/>
          </a:ln>
        </p:spPr>
      </p:pic>
      <p:pic>
        <p:nvPicPr>
          <p:cNvPr id="74756" name="图片 5" descr="textimage18.jpeg"/>
          <p:cNvPicPr>
            <a:picLocks noChangeAspect="1"/>
          </p:cNvPicPr>
          <p:nvPr/>
        </p:nvPicPr>
        <p:blipFill>
          <a:blip r:embed="rId3"/>
          <a:srcRect/>
          <a:stretch>
            <a:fillRect/>
          </a:stretch>
        </p:blipFill>
        <p:spPr bwMode="auto">
          <a:xfrm>
            <a:off x="538163" y="4954588"/>
            <a:ext cx="180975" cy="1905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①以“我”的视角来叙事,使事件显得真实可信;②以“钱”为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话题,引入渡夫的故事,唤起读者的阅读兴趣;③多用对话形式,以渡夫之口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自述他的经历,使叙事更加集中;④情景描写与渡夫讲述相结合,赋予渡夫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的故事哀而不伤的诗意美。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可分两个步骤:首先,要指出叙事的角度、行文的线索和表达方式;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其次,从结构和内容两方面谈这样写的好处。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①艺术结构上,通过突转产生戏剧性效果,最后以歌声结尾,余韵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悠长,耐人寻味;②情感表现上,以渡夫的无表情代替哭泣,以任情高歌代替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诉苦,强化了表现苦难的力度;③人物形象上,既表现渡夫的洒脱豪放,也反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衬他的现实痛苦之深,使渡夫的形象更加丰满;④思想内容上,从批判社会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现实的黑暗到表现渡夫追求自由生活的信念,深化了作品的主题。</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结尾的作用,要从文章结构、抒情效果、人物形象、作品主题等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几个方面阐述,要结合选文内容,精心组织语言。</a:t>
            </a:r>
            <a:endParaRPr lang="zh-CN" altLang="en-US" dirty="0">
              <a:latin typeface="+mn-lt"/>
              <a:ea typeface="+mn-ea"/>
            </a:endParaRPr>
          </a:p>
        </p:txBody>
      </p:sp>
      <p:pic>
        <p:nvPicPr>
          <p:cNvPr id="76802" name="图片 3" descr="textimage19.jpeg"/>
          <p:cNvPicPr>
            <a:picLocks noChangeAspect="1"/>
          </p:cNvPicPr>
          <p:nvPr/>
        </p:nvPicPr>
        <p:blipFill>
          <a:blip r:embed="rId3"/>
          <a:srcRect/>
          <a:stretch>
            <a:fillRect/>
          </a:stretch>
        </p:blipFill>
        <p:spPr bwMode="auto">
          <a:xfrm>
            <a:off x="735013" y="839788"/>
            <a:ext cx="180975" cy="190500"/>
          </a:xfrm>
          <a:prstGeom prst="rect">
            <a:avLst/>
          </a:prstGeom>
          <a:noFill/>
          <a:ln w="9525">
            <a:noFill/>
            <a:miter lim="800000"/>
            <a:headEnd/>
            <a:tailEnd/>
          </a:ln>
        </p:spPr>
      </p:pic>
      <p:pic>
        <p:nvPicPr>
          <p:cNvPr id="76803" name="图片 4" descr="textimage20.jpeg"/>
          <p:cNvPicPr>
            <a:picLocks noChangeAspect="1"/>
          </p:cNvPicPr>
          <p:nvPr/>
        </p:nvPicPr>
        <p:blipFill>
          <a:blip r:embed="rId3"/>
          <a:srcRect/>
          <a:stretch>
            <a:fillRect/>
          </a:stretch>
        </p:blipFill>
        <p:spPr bwMode="auto">
          <a:xfrm>
            <a:off x="542925" y="2703513"/>
            <a:ext cx="180975" cy="190500"/>
          </a:xfrm>
          <a:prstGeom prst="rect">
            <a:avLst/>
          </a:prstGeom>
          <a:noFill/>
          <a:ln w="9525">
            <a:noFill/>
            <a:miter lim="800000"/>
            <a:headEnd/>
            <a:tailEnd/>
          </a:ln>
        </p:spPr>
      </p:pic>
      <p:pic>
        <p:nvPicPr>
          <p:cNvPr id="76804" name="图片 5" descr="textimage21.jpeg"/>
          <p:cNvPicPr>
            <a:picLocks noChangeAspect="1"/>
          </p:cNvPicPr>
          <p:nvPr/>
        </p:nvPicPr>
        <p:blipFill>
          <a:blip r:embed="rId3"/>
          <a:srcRect/>
          <a:stretch>
            <a:fillRect/>
          </a:stretch>
        </p:blipFill>
        <p:spPr bwMode="auto">
          <a:xfrm>
            <a:off x="735013" y="3633788"/>
            <a:ext cx="180975" cy="190500"/>
          </a:xfrm>
          <a:prstGeom prst="rect">
            <a:avLst/>
          </a:prstGeom>
          <a:noFill/>
          <a:ln w="9525">
            <a:noFill/>
            <a:miter lim="800000"/>
            <a:headEnd/>
            <a:tailEnd/>
          </a:ln>
        </p:spPr>
      </p:pic>
      <p:pic>
        <p:nvPicPr>
          <p:cNvPr id="76805" name="图片 3" descr="textimage22.jpeg"/>
          <p:cNvPicPr>
            <a:picLocks noChangeAspect="1"/>
          </p:cNvPicPr>
          <p:nvPr/>
        </p:nvPicPr>
        <p:blipFill>
          <a:blip r:embed="rId3"/>
          <a:srcRect/>
          <a:stretch>
            <a:fillRect/>
          </a:stretch>
        </p:blipFill>
        <p:spPr bwMode="auto">
          <a:xfrm>
            <a:off x="519113" y="5902325"/>
            <a:ext cx="180975" cy="1905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794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四、(2014课标Ⅱ,11)阅读下面的文字,完成问题。(25分)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刘庆邦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有个姑娘叫守明,十八岁那年就定了亲。定亲的彩礼送来了,是几块做衣服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的布料。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媒人一走,母亲眼睛弯弯的,说:“给,你婆家给你的东西。”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“谁要他的东西,我不要!”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“不要好呀,我留着给你妹妹做嫁妆。”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妹妹跟过来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要看看是什么好东西。守明像是捍卫什么似的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坚决不让妹妹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她把包袱放进箱子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啪嗒就锁上了。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家里只有自己时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守明才关了门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把彩礼包儿拿出来。她把那块石榴红的方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巾顶在头上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对着镜子左照右照。她的脸红通通的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很像刚下花轿的新娘</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子。想到新娘子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不知为何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她叹了一口气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鼻子也酸酸的。</a:t>
            </a:r>
            <a:endParaRPr lang="zh-CN" altLang="en-US" dirty="0">
              <a:latin typeface="+mn-lt"/>
              <a:ea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按当地的规矩</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守明该给那个人做一双鞋了。她的表情突然变得严肃起来。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她把那个人的鞋样子放在床上,张开指头拃了拃,心中不免吃惊,天哪,那个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人人不算大,脚怎么这样大。脚大走四方,不知这个人能不能走四方。她想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让他走四方,又不想让他走四方。要是他四处乱走,剩下她一个人在家可怎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么办?她想有了,把鞋做得稍小些,给他一双小鞋穿,让他的脚疼,走不成四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方。想到这里,她仿佛已看见那人穿上了她做的新鞋,由于用力提鞋,脸都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憋得红了。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“合适吗?”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那个人说合适是合适,就是有点紧。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“穿的次数多了就合适了。”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那个人把新鞋穿了一遭,回来说脚疼。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“你疼我也疼。”</a:t>
            </a:r>
            <a:endParaRPr lang="zh-CN" altLang="en-US" dirty="0">
              <a:latin typeface="+mn-lt"/>
              <a:ea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80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那个人问她哪里疼。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“我心疼。”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那个人就笑了,说:“那我给你揉揉吧!”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她赶紧把胸口抱住了。她抱的动作大了些,把自己从幻想中抱了出来。摸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摸脸,脸还火辣辣的。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瞎想归瞎想,在动剪子剪袼褙时,她还是照原样儿一丝不差地剪下来了。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第一次看见那个人是在社员大会上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那个人在黑压压的会场中念一篇稿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子。她不记得稿子里说的是什么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旁边的人打听那个人是哪庄的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叫什么名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她却记住了。她当时想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这个男孩子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年纪不大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胆子可够大的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敢在这么</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多人面前念那么长一大篇话。她这个年龄正是心里乱想的年龄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想着想着</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就把自己和那个人联系到一块儿去了。不知道那个人有没有对象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要是没</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对象的话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不知喜欢什么样的</a:t>
            </a:r>
            <a:r>
              <a:rPr lang="en-US" altLang="zh-CN" kern="0" dirty="0">
                <a:solidFill>
                  <a:srgbClr val="000000"/>
                </a:solidFill>
                <a:latin typeface="黑体" pitchFamily="65" charset="-122"/>
                <a:ea typeface="宋体" pitchFamily="65" charset="-122"/>
              </a:rPr>
              <a:t>……</a:t>
            </a:r>
            <a:endParaRPr lang="zh-CN" altLang="en-US" dirty="0">
              <a:latin typeface="+mn-lt"/>
              <a:ea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有一天</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家里来了个媒人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守明正要表示心烦。一听介绍的不是别人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正是</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让她做梦的那个人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一时浑身冰凉</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小脸发白</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泪珠子一串一串往下掉。母</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亲以为她对这门亲事不乐意</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守明说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妈</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我是舍不得离开您</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媒人递来消息,说那个人要外出当工人。守明一听有些犯愣,这真应了那句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脚大走四方的话。此一去不知何时才能回还,她一定得送给那个人一点东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西,让那个人念着她,记住她,她没有别的可送,只有这一双鞋。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那个人外出的日期定下来了,托媒人传话,向她约会,她正好亲手把鞋交给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那个人。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约会的地点是村边那座高桥,时间是吃过晚饭之后。母亲要送她到桥头去,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她不让。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守明把一切都想好了,那个人若说正好,她就让他穿这双鞋上路——人是你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的,鞋就是你的,还脱下来干什么!临出门,她又改了主意,觉得只让那个人把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鞋穿上试试新就行了,还得让他脱下来,等他回来完婚那一天才能穿。</a:t>
            </a:r>
            <a:endParaRPr lang="zh-CN" altLang="en-US" dirty="0">
              <a:latin typeface="+mn-l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守明的设想未能实现。她把鞋递给那个人时,让那个人穿上试试。那个人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只笑了笑,说声谢谢,就把鞋竖着插进上衣口袋里去了。直到那个人说再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见,鞋也没试一下。那个人说再见时,猛地向守明伸出了手,意思要把手握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这是守明没有料到的。他们虽然见过几次面,但从来没有碰过手。她犹豫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了一会儿,还是低着头把手交出去了。那个人的手温热有力,握得她的手忽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地出了一层汗,接着她身上也出汗了。那个人大概怕她害臊,就把她的手松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守明下了桥往回走时,见夹道的高庄稼中间拦着一个黑人影,她大吃一惊,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正要折回身去追那个人,扑进那个人怀里,让她的那个人救她,人影说话了,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原来是她母亲。</a:t>
            </a:r>
            <a:endParaRPr lang="zh-CN" altLang="en-US">
              <a:latin typeface="+mn-lt"/>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麻婶已转入重症监护室,还没有脱离生命危险。门口的长椅上,麻婶的女儿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哭得眼泪一把,鼻涕一把。马兰花安慰了一番,放下水果就出了医院。男人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撵上来,不满地对马兰花说:“我碰你好几次,你咋不提麻婶借钱的事?”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马兰花说:“你也不看看,那是提钱的时候吗?”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男人急了:“你现在不提,万一麻婶救不过来,你找谁要去?”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马兰花火了:“你咋尽往坏处想啊?你就肯定麻婶救不过来?你就肯定人家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会赖咱那六百块钱?啥人啊!”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男人铁青了脸,怒气冲冲地上了车。一路上,男人把车开得飞快。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第三天,有消息传来,麻婶没能救过来,昨天她女儿火化了麻婶,带着骨灰连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夜飞回了上海。</a:t>
            </a:r>
            <a:endParaRPr lang="zh-CN" altLang="en-US">
              <a:latin typeface="+mn-lt"/>
              <a:ea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怎么会是母亲呢!在回家的路上,守明一直没跟母亲说话。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我在农村老家时,人家给我介绍了一个对象。那个姑娘很精心地给我做了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一双鞋。参加工作后,我把那双鞋带进了城里,先是舍不得穿,后来想穿也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穿不出去了。第一次回家探亲,我把那双鞋退给了那位姑娘。那姑娘接过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鞋后,眼里一直泪汪汪的。后来我想到,我一定伤害了那位农村姑娘的心,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我辜负了她,一辈子都对不起她。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(有删改)</a:t>
            </a:r>
            <a:endParaRPr lang="zh-CN" altLang="en-US" dirty="0">
              <a:latin typeface="+mn-lt"/>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1.下列对这篇小说思想艺术特色的分析和鉴赏,最恰当的两项是(5分)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A.小说注重从细微处表现人的心灵秘密,守明照镜子时,“不知为何,她叹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了一口气,鼻子也酸酸的”,寥寥数语,初恋少女的微妙心理就显露出来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B.小说善于使用对比手法刻画人物,守明的美好形象,就是在与母亲收人家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的彩礼、偷偷监视女儿约会等一系列言行的鲜明对比中,逐渐凸显出来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C.小说擅长在平淡叙述中营造不平常的效果,守明与未婚夫分别后见一黑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影,大吃一惊,原来是母亲,这一既在情理之中又在意料之外的情节就颇具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匠心。</a:t>
            </a:r>
            <a:endParaRPr lang="zh-CN" altLang="en-US" dirty="0">
              <a:latin typeface="+mn-lt"/>
              <a:ea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D.小说地方特色鲜明,尤其是“守明像是捍卫什么似的”“在黑压压的会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场中念一篇稿子”等日常生活语言的大量使用,更增添了浓郁的乡土气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E.小说善于通过细节描写表现人物性格,未婚夫和守明约会时随意把鞋插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进口袋,分手时又主动与守明握手,表明他虽是一个农村青年却有现代意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2.小说以“鞋”为中心叙事写人,这样处理有什么好处?请简要分析。(6分)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3.小说中守明是一个什么样的人物形象?她有什么样的心态?请简要分析。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(6分)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4.文末“后记”是独立于小说外的写作说明,还是属于小说的有机组成部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分?请结合全文,谈谈你的观点和理由。(8分)</a:t>
            </a:r>
            <a:endParaRPr lang="zh-CN" altLang="en-US">
              <a:latin typeface="+mn-lt"/>
              <a:ea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AC　答C给3分,答A给2分,答E给1分;答B、D不给分。回答三项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或三项以上,不给分。B.“使用对比手法刻画人物”错误。D.“浓郁的乡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土气息”表述不正确。E.“有现代意识”于文无据。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①做鞋是当时当地的规矩,这样的故事既有生活气息,又有时代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特点;②以鞋为线索,可以使故事情节更集中、紧凑;③鞋是情感的寄托物,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有助于主人公内在情感与深层心理的发掘与表现。(每答出一点给2分。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意思答对即可)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“鞋”是全文的线索,小说围绕“鞋”一步步展开情节。结构上,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使全文情节更集中、更紧凑;内容上,不仅使文章富有生活气息,而且更易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挖掘两个主人公的心理。</a:t>
            </a:r>
            <a:endParaRPr lang="zh-CN" altLang="en-US">
              <a:latin typeface="+mn-lt"/>
              <a:ea typeface="+mn-ea"/>
            </a:endParaRPr>
          </a:p>
        </p:txBody>
      </p:sp>
      <p:pic>
        <p:nvPicPr>
          <p:cNvPr id="95234" name="图片 3" descr="textimage23.jpeg"/>
          <p:cNvPicPr>
            <a:picLocks noChangeAspect="1"/>
          </p:cNvPicPr>
          <p:nvPr/>
        </p:nvPicPr>
        <p:blipFill>
          <a:blip r:embed="rId3"/>
          <a:srcRect/>
          <a:stretch>
            <a:fillRect/>
          </a:stretch>
        </p:blipFill>
        <p:spPr bwMode="auto">
          <a:xfrm>
            <a:off x="735013" y="1736725"/>
            <a:ext cx="180975" cy="190500"/>
          </a:xfrm>
          <a:prstGeom prst="rect">
            <a:avLst/>
          </a:prstGeom>
          <a:noFill/>
          <a:ln w="9525">
            <a:noFill/>
            <a:miter lim="800000"/>
            <a:headEnd/>
            <a:tailEnd/>
          </a:ln>
        </p:spPr>
      </p:pic>
      <p:pic>
        <p:nvPicPr>
          <p:cNvPr id="95235" name="图片 4" descr="textimage24.jpeg"/>
          <p:cNvPicPr>
            <a:picLocks noChangeAspect="1"/>
          </p:cNvPicPr>
          <p:nvPr/>
        </p:nvPicPr>
        <p:blipFill>
          <a:blip r:embed="rId3"/>
          <a:srcRect/>
          <a:stretch>
            <a:fillRect/>
          </a:stretch>
        </p:blipFill>
        <p:spPr bwMode="auto">
          <a:xfrm>
            <a:off x="735013" y="3132138"/>
            <a:ext cx="180975" cy="190500"/>
          </a:xfrm>
          <a:prstGeom prst="rect">
            <a:avLst/>
          </a:prstGeom>
          <a:noFill/>
          <a:ln w="9525">
            <a:noFill/>
            <a:miter lim="800000"/>
            <a:headEnd/>
            <a:tailEnd/>
          </a:ln>
        </p:spPr>
      </p:pic>
      <p:pic>
        <p:nvPicPr>
          <p:cNvPr id="95236" name="图片 5" descr="textimage25.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第一问:守明是一个有着朴实、善良、柔顺品性和传统美德的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农村的青年女性形象。(2分,意思答对即可)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第二问:①对美好爱情和幸福生活满怀憧憬;②对未来人生和未知命运感到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不安。(每答出一点给2分。意思答对即可)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应抓住有关人物的动作、语言、神态、心理等描写的语段内容,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然后根据具体的情节,如拒收彩礼、瞎想、约会等来概括人物的形象和心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观点一:“后记”是独立于小说外的写作说明。</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①从形式上看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后记”与小说没有直接关系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两者是各自独立的文本</a:t>
            </a:r>
            <a:r>
              <a:rPr lang="en-US" altLang="zh-CN" kern="0" dirty="0">
                <a:solidFill>
                  <a:srgbClr val="000000"/>
                </a:solidFill>
                <a:latin typeface="Times New Roman" pitchFamily="65" charset="-122"/>
                <a:ea typeface="宋体" pitchFamily="65" charset="-122"/>
              </a:rPr>
              <a:t>;②</a:t>
            </a:r>
            <a:r>
              <a:rPr lang="zh-CN" altLang="en-US" kern="0" dirty="0">
                <a:solidFill>
                  <a:srgbClr val="000000"/>
                </a:solidFill>
                <a:latin typeface="Times New Roman" pitchFamily="65" charset="-122"/>
                <a:ea typeface="宋体" pitchFamily="65" charset="-122"/>
              </a:rPr>
              <a:t>从内容上看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小说是乡土生活的诗意想象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后记”是作者的自我忏悔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两者无法融为一体</a:t>
            </a:r>
            <a:r>
              <a:rPr lang="en-US" altLang="zh-CN" kern="0" dirty="0">
                <a:solidFill>
                  <a:srgbClr val="000000"/>
                </a:solidFill>
                <a:latin typeface="Times New Roman" pitchFamily="65" charset="-122"/>
                <a:ea typeface="宋体" pitchFamily="65" charset="-122"/>
              </a:rPr>
              <a:t>;③</a:t>
            </a:r>
            <a:r>
              <a:rPr lang="zh-CN" altLang="en-US" kern="0" dirty="0">
                <a:solidFill>
                  <a:srgbClr val="000000"/>
                </a:solidFill>
                <a:latin typeface="Times New Roman" pitchFamily="65" charset="-122"/>
                <a:ea typeface="宋体" pitchFamily="65" charset="-122"/>
              </a:rPr>
              <a:t>从人物塑造上看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后记”的“真实”事实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限制了小说的想象空间。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答出一点给</a:t>
            </a: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答出两点给</a:t>
            </a:r>
            <a:r>
              <a:rPr lang="en-US" altLang="zh-CN" kern="0" dirty="0">
                <a:solidFill>
                  <a:srgbClr val="000000"/>
                </a:solidFill>
                <a:latin typeface="Times New Roman" pitchFamily="65" charset="-122"/>
                <a:ea typeface="宋体" pitchFamily="65" charset="-122"/>
              </a:rPr>
              <a:t>5</a:t>
            </a:r>
            <a:r>
              <a:rPr lang="zh-CN" altLang="en-US" kern="0" dirty="0">
                <a:solidFill>
                  <a:srgbClr val="000000"/>
                </a:solidFill>
                <a:latin typeface="Times New Roman" pitchFamily="65" charset="-122"/>
                <a:ea typeface="宋体" pitchFamily="65" charset="-122"/>
              </a:rPr>
              <a:t>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答出三点给</a:t>
            </a:r>
            <a:r>
              <a:rPr lang="en-US" altLang="zh-CN" kern="0" dirty="0">
                <a:solidFill>
                  <a:srgbClr val="000000"/>
                </a:solidFill>
                <a:latin typeface="Times New Roman" pitchFamily="65" charset="-122"/>
                <a:ea typeface="宋体" pitchFamily="65" charset="-122"/>
              </a:rPr>
              <a:t>8</a:t>
            </a:r>
            <a:r>
              <a:rPr lang="zh-CN" altLang="en-US" kern="0" dirty="0">
                <a:solidFill>
                  <a:srgbClr val="000000"/>
                </a:solidFill>
                <a:latin typeface="Times New Roman" pitchFamily="65" charset="-122"/>
                <a:ea typeface="宋体" pitchFamily="65" charset="-122"/>
              </a:rPr>
              <a:t>分。意思答对即可</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97282" name="图片 3" descr="textimage26.jpeg"/>
          <p:cNvPicPr>
            <a:picLocks noChangeAspect="1"/>
          </p:cNvPicPr>
          <p:nvPr/>
        </p:nvPicPr>
        <p:blipFill>
          <a:blip r:embed="rId3"/>
          <a:srcRect/>
          <a:stretch>
            <a:fillRect/>
          </a:stretch>
        </p:blipFill>
        <p:spPr bwMode="auto">
          <a:xfrm>
            <a:off x="735013" y="1128713"/>
            <a:ext cx="180975" cy="190500"/>
          </a:xfrm>
          <a:prstGeom prst="rect">
            <a:avLst/>
          </a:prstGeom>
          <a:noFill/>
          <a:ln w="9525">
            <a:noFill/>
            <a:miter lim="800000"/>
            <a:headEnd/>
            <a:tailEnd/>
          </a:ln>
        </p:spPr>
      </p:pic>
      <p:pic>
        <p:nvPicPr>
          <p:cNvPr id="97283" name="图片 4" descr="textimage27.jpeg"/>
          <p:cNvPicPr>
            <a:picLocks noChangeAspect="1"/>
          </p:cNvPicPr>
          <p:nvPr/>
        </p:nvPicPr>
        <p:blipFill>
          <a:blip r:embed="rId3"/>
          <a:srcRect/>
          <a:stretch>
            <a:fillRect/>
          </a:stretch>
        </p:blipFill>
        <p:spPr bwMode="auto">
          <a:xfrm>
            <a:off x="542925" y="2989263"/>
            <a:ext cx="180975" cy="190500"/>
          </a:xfrm>
          <a:prstGeom prst="rect">
            <a:avLst/>
          </a:prstGeom>
          <a:noFill/>
          <a:ln w="9525">
            <a:noFill/>
            <a:miter lim="800000"/>
            <a:headEnd/>
            <a:tailEnd/>
          </a:ln>
        </p:spPr>
      </p:pic>
      <p:pic>
        <p:nvPicPr>
          <p:cNvPr id="97284" name="图片 5" descr="textimage28.jpeg"/>
          <p:cNvPicPr>
            <a:picLocks noChangeAspect="1"/>
          </p:cNvPicPr>
          <p:nvPr/>
        </p:nvPicPr>
        <p:blipFill>
          <a:blip r:embed="rId3"/>
          <a:srcRect/>
          <a:stretch>
            <a:fillRect/>
          </a:stretch>
        </p:blipFill>
        <p:spPr bwMode="auto">
          <a:xfrm>
            <a:off x="735013" y="4384675"/>
            <a:ext cx="180975" cy="1905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112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观点二:“后记”是小说的有机组成部分。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①从形式上看,小说是一个开放性的文本结构,“后记”是其中的有机组成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部分;②从内容上看,“后记”的“真实”改变了小说的田园牧歌风格,于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诗意中多了一丝冷峻;③从创作倾向上看,“后记”中的自我审视,将传统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与现代联系起来,深化了小说的思想主题。(答出一点给2分,答出两点给5</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分,答出三点给8分。意思答对即可。如有其他答案,可根据观点明确、理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由充分、论述合理的程度,酌情给分)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根据后记内容,首先应明确表达观点,然后结合内容、形式、手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法、人物形象等要素进行分析,从不同角度分条概述理由。</a:t>
            </a:r>
            <a:endParaRPr lang="zh-CN" altLang="en-US" dirty="0">
              <a:latin typeface="+mn-lt"/>
              <a:ea typeface="+mn-ea"/>
            </a:endParaRPr>
          </a:p>
        </p:txBody>
      </p:sp>
      <p:pic>
        <p:nvPicPr>
          <p:cNvPr id="99330" name="图片 3" descr="textimage29.jpeg"/>
          <p:cNvPicPr>
            <a:picLocks noChangeAspect="1"/>
          </p:cNvPicPr>
          <p:nvPr/>
        </p:nvPicPr>
        <p:blipFill>
          <a:blip r:embed="rId3"/>
          <a:srcRect/>
          <a:stretch>
            <a:fillRect/>
          </a:stretch>
        </p:blipFill>
        <p:spPr bwMode="auto">
          <a:xfrm>
            <a:off x="519113" y="4659313"/>
            <a:ext cx="180975" cy="1905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五、(2013课标Ⅰ,11)阅读下面的文字,完成问题。(25分)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喂自己影子吃饭的人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[阿根廷]莱·巴尔莱塔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晚饭时,饭店里走进一位高个儿,面容和蔼,脸上的笑容矜持而又惨淡。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他风度翩翩走上前台,朗声说道: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“诸位,敝人十分愿意应邀在此介绍一种奇迹,迄今无人能窥见其奥妙。近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年来,敝人深入自己影子的心灵,努力探索其需求和爱好。兄弟十分愿意把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来龙去脉演述一番,以报答诸位的美意。请看!我至亲至诚的终身伴侣——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我的影子的实际存在。”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在半明半暗的灯光中,他走近墙壁,修长的身影清晰地投射在墙上。全厅鸦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雀无声,人们一个个伸长脖子,争看究竟。他像要放飞一只鸽子似的,双手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合拢报幕:</a:t>
            </a:r>
            <a:endParaRPr lang="zh-CN" altLang="en-US" dirty="0">
              <a:latin typeface="+mn-lt"/>
              <a:ea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“骑士跳栏!”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骑士模样的形状在墙上蹦了一下。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“玉兔食菜!”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顿时,出现一只兔子在啃白菜。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“山羊爬坡!”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果然,山羊模样的影子开始步履艰难地爬一个陡坡。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“现在我要让这昙花一现的形象具有独立的生命,向大家揭示一个无声的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新世界。”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说完,他从墙壁旁走开,影子却魔术般地越拉越长,直顶到天花板上。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“诸位, 为了使影子能脱离我而独立生活,敝人进行过孜孜不倦的研究。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我只要对它稍加吩咐,它就会具有生命的各种特征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甚至还会吃东西!我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马上给诸位表演一番。诸位给我的影子吃些什么呢?”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一个炸雷般的声音回答说:</a:t>
            </a:r>
            <a:endParaRPr lang="zh-CN" altLang="en-US" dirty="0">
              <a:latin typeface="+mn-lt"/>
              <a:ea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“给,给它吃这块火鸡肉冻。”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一阵哄堂大笑。他伸手接过递来的菜盘,走近墙壁。他的影子随即自如地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从天花板上缩了回来,几乎贴近了他的身子。人们看得清清楚楚,他的身子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并未挪动,那影子却将纤细的双手伸向盘子,小心翼翼地抄起那块肉,送到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嘴里,嚼着,吞着</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“简直太神了!”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“嗯,你信吗?”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“天哪!夫人,我可不是三岁的小孩!”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“可是,您总不会否认这把戏确实很妙,是吗?”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“给它这块鸡脯。”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“梨!看着它如何吃梨一定妙不可言。”</a:t>
            </a:r>
            <a:endParaRPr lang="zh-CN" altLang="en-US">
              <a:latin typeface="+mn-lt"/>
              <a:ea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“很好。诸位,现在先吃鸡脯。噢,劳驾哪位递给我一条餐巾?谢谢!”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所有人都兴致勃勃地加入了这场娱乐。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“再给它吃点饼,你这影子可有点干瘦呵!”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“喂,机灵鬼,你的影子喝酒不?给它这杯酒,喝了可以解愁。”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“哎哟,我笑得实在受不了喽。”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那影子又吃、又喝,泰然自若。不久,那人把灯全部打开,神情冷漠而忧郁,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脸色显得格外苍白。他一本正经地说道:</a:t>
            </a:r>
            <a:endParaRPr lang="zh-CN" altLang="en-US">
              <a:latin typeface="+mn-lt"/>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男人知道后,特意赶过来,冲着马兰花吼:“钱呢?麻婶的女儿还你了吗?老子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就没见过你这么傻的女人!”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男人离开时,一脚踢翻一只菜篓子,红艳艳的西红柿滚了一地。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马兰花的眼泪在眼眶里打转转。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从此,男人耿耿于怀,有事没事就把六百块钱的事挂在嘴边。马兰花只当没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听见。一天,正吃着饭,男人又拿六百块钱说事了。男人说:“咱都进城好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几年了,住的房子还是租来的。你倒好,拿六百块钱打了水漂儿。”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马兰花终于憋不住了,眼里含着泪说:“你有完没完?不就六百块钱吗?是个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命!就当麻婶是我干妈,我孝敬了干妈,成了吧?”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男人一撂碗,拂袖而去,把屋门摔得山响。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日子水一样流淌。转眼,一个月过去。</a:t>
            </a:r>
            <a:endParaRPr lang="zh-CN" altLang="en-US">
              <a:latin typeface="+mn-lt"/>
              <a:ea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“诸位,敝人深知这般玄妙的实验颇易惹人嘲讽、怀疑,但这无关紧要。总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有一天,这项旨在使自己的影子独立于本人的实验,必将得到公认和奖励。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临走前,敬请凡有疑问者前来搜一下敝人的衣服,以便确信我绝没有藏匿任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何物品。诸位的慷慨惠赠,无一不为我影子所食。这如同敝人叫巴龙·卡米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洛·弗莱切一样千真万确。十分感谢,祝大家吃好,晚安!”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“见鬼去吧!”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“谁要搜你的身子!”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“幻术玩够了,来点音乐吧!”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卡米洛·弗莱切,真名叫胡安·马里诺,他面朝三方,各鞠了个躬,神态庄重地退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出了餐厅。穿过花园时,突然有人一把抓住他的胳膊。</a:t>
            </a:r>
            <a:endParaRPr lang="zh-CN" altLang="en-US">
              <a:latin typeface="+mn-lt"/>
              <a:ea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“你给我滚!”警察厉声吼道,“下次再看到你,就让你和你的影子统统蹲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到警察局过夜去。”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他低下头,慢慢地走了出去。拐过街角,他才稍稍挺直身子,加快脚步回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开门的是他女儿,十五六岁光景。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“你不回来,小家伙们不愿睡,他们可真累人呵!”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两个金发的孩子在一旁玩耍着,兴高采烈地迎接他。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小姑娘走过来,缓声问道: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“带回来什么没有?”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他没吱声,从衣服里掏出一方叠好的餐巾,从里面取出一块鸡脯,几块饼,还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有两把银质小匙。</a:t>
            </a:r>
            <a:endParaRPr lang="zh-CN" altLang="en-US">
              <a:latin typeface="+mn-lt"/>
              <a:ea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她把食物切成小块,放在盘里,同她的两个兄弟吃了起来。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“你不想吃点什么,爸爸?”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“不,”他头也不回地回答说,“你们吃吧,我已经吃过了。”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马里诺面朝窗子坐下来,茫然失神地凝望着沉睡中城市的屋脊,琢磨着明天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该去哪里表演他的奇迹</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(沈根发译,有删改)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1.下列对小说有关内容的分析和概括,最恰当的两项是(5分)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A.马里诺说影子是有独立生命的实际存在,是让观众相信他对影子的研究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成果,也表明他的表演技艺的高超。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B.马里诺离开饭店前,请客人上前搜身,以证明他没有带走任何物品,这表明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他品行端正,爱惜自己的名声。</a:t>
            </a:r>
            <a:endParaRPr lang="zh-CN" altLang="en-US">
              <a:latin typeface="+mn-lt"/>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C.马里诺谢幕时,有人发出“幻术玩够了,来点音乐”的呼声,这呼声暗示客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人们看穿了幻术,需要更多的娱乐节目刺激。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D.马里诺穿过花园时,遭到警察的威胁和警告,表明马里诺的影子表演缺乏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新意,已经让警察感到厌烦了。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E.小说对马里诺在家中茫然失神状态的描写,真实反映了一个江湖艺人的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现实生活,表达了作者对这类人物的同情。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2.“影子”对小说的艺术表现有什么作用?请简要分析。(6分)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3.小说主人公马里诺这一形象有哪些特点?请简要分析。(6分)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4.小说前半部分侧重写马里诺的影子表演,后半部分侧重写马里诺的现实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生活。作者这样安排有什么用意?请结合全文,谈谈你的看法。(8分)</a:t>
            </a:r>
            <a:endParaRPr lang="zh-CN" altLang="en-US" dirty="0">
              <a:latin typeface="+mn-lt"/>
              <a:ea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85838"/>
            <a:ext cx="8505825"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AE　答E给3分,答A给2分,答C给1分;答B、D不给分。B.“这表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明他品行端正,爱惜自己的名声”不正确,从小说的结尾可推知。C.“暗示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客人们看穿了幻术”证据不足。D.“表演缺乏新意”不正确,从小说情节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可以了解马里诺是骗子。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①通过奇特形象的塑造,营造作品的神秘氛围,激发读者阅读兴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趣;②通过影子逼真神妙的表演,表现主人公幻术技艺的高超;③通过制造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故事悬念,为后文揭示事实真相埋下伏笔。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要从文本出发,结合小说主人公马里诺形象的特点,从内容和结构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作用方面解答。文章通过主人公影子的表演一步步展现主人公的特点,结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构上步步设置悬念,使情节发展更为合理。</a:t>
            </a:r>
            <a:endParaRPr lang="zh-CN" altLang="en-US" dirty="0">
              <a:latin typeface="+mn-lt"/>
              <a:ea typeface="+mn-ea"/>
            </a:endParaRPr>
          </a:p>
        </p:txBody>
      </p:sp>
      <p:pic>
        <p:nvPicPr>
          <p:cNvPr id="117762" name="图片 3" descr="textimage30.jpeg"/>
          <p:cNvPicPr>
            <a:picLocks noChangeAspect="1"/>
          </p:cNvPicPr>
          <p:nvPr/>
        </p:nvPicPr>
        <p:blipFill>
          <a:blip r:embed="rId3"/>
          <a:srcRect/>
          <a:stretch>
            <a:fillRect/>
          </a:stretch>
        </p:blipFill>
        <p:spPr bwMode="auto">
          <a:xfrm>
            <a:off x="735013" y="1595438"/>
            <a:ext cx="180975" cy="190500"/>
          </a:xfrm>
          <a:prstGeom prst="rect">
            <a:avLst/>
          </a:prstGeom>
          <a:noFill/>
          <a:ln w="9525">
            <a:noFill/>
            <a:miter lim="800000"/>
            <a:headEnd/>
            <a:tailEnd/>
          </a:ln>
        </p:spPr>
      </p:pic>
      <p:pic>
        <p:nvPicPr>
          <p:cNvPr id="117763" name="图片 4" descr="textimage31.jpeg"/>
          <p:cNvPicPr>
            <a:picLocks noChangeAspect="1"/>
          </p:cNvPicPr>
          <p:nvPr/>
        </p:nvPicPr>
        <p:blipFill>
          <a:blip r:embed="rId3"/>
          <a:srcRect/>
          <a:stretch>
            <a:fillRect/>
          </a:stretch>
        </p:blipFill>
        <p:spPr bwMode="auto">
          <a:xfrm>
            <a:off x="735013" y="3455988"/>
            <a:ext cx="180975" cy="190500"/>
          </a:xfrm>
          <a:prstGeom prst="rect">
            <a:avLst/>
          </a:prstGeom>
          <a:noFill/>
          <a:ln w="9525">
            <a:noFill/>
            <a:miter lim="800000"/>
            <a:headEnd/>
            <a:tailEnd/>
          </a:ln>
        </p:spPr>
      </p:pic>
      <p:pic>
        <p:nvPicPr>
          <p:cNvPr id="117764" name="图片 5" descr="textimage32.jpeg"/>
          <p:cNvPicPr>
            <a:picLocks noChangeAspect="1"/>
          </p:cNvPicPr>
          <p:nvPr/>
        </p:nvPicPr>
        <p:blipFill>
          <a:blip r:embed="rId3"/>
          <a:srcRect/>
          <a:stretch>
            <a:fillRect/>
          </a:stretch>
        </p:blipFill>
        <p:spPr bwMode="auto">
          <a:xfrm>
            <a:off x="542925" y="4851400"/>
            <a:ext cx="180975" cy="190500"/>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①演艺精湛:能说会道,善于捕捉观众心理,赋予无声的影子以独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立的生命。②地位卑微:人前强颜欢笑,依靠表演取悦观众,却遭观众厌弃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和警察驱逐。③忍辱负重:为养家糊口而奔走卖艺,却只能独自忍受精神的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孤独和痛苦。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应先抓住人物的动作、语言、神态等描写的语段内容,然后根据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具体的情节,如影子表演情节、遭警察驱逐情节、回家后茫然失神的情节,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可以概括出人物的特点。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①小说以马里诺影子表演的玄妙神秘与他在现实生活的平淡无</a:t>
            </a:r>
            <a:endParaRPr lang="zh-CN" altLang="en-US">
              <a:latin typeface="+mn-lt"/>
              <a:ea typeface="+mn-ea"/>
            </a:endParaRPr>
          </a:p>
        </p:txBody>
      </p:sp>
      <p:pic>
        <p:nvPicPr>
          <p:cNvPr id="119810" name="图片 3" descr="textimage33.jpeg"/>
          <p:cNvPicPr>
            <a:picLocks noChangeAspect="1"/>
          </p:cNvPicPr>
          <p:nvPr/>
        </p:nvPicPr>
        <p:blipFill>
          <a:blip r:embed="rId3"/>
          <a:srcRect/>
          <a:stretch>
            <a:fillRect/>
          </a:stretch>
        </p:blipFill>
        <p:spPr bwMode="auto">
          <a:xfrm>
            <a:off x="735013" y="1287463"/>
            <a:ext cx="180975" cy="190500"/>
          </a:xfrm>
          <a:prstGeom prst="rect">
            <a:avLst/>
          </a:prstGeom>
          <a:noFill/>
          <a:ln w="9525">
            <a:noFill/>
            <a:miter lim="800000"/>
            <a:headEnd/>
            <a:tailEnd/>
          </a:ln>
        </p:spPr>
      </p:pic>
      <p:pic>
        <p:nvPicPr>
          <p:cNvPr id="119811" name="图片 4" descr="textimage34.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pic>
        <p:nvPicPr>
          <p:cNvPr id="119812" name="图片 5" descr="textimage35.jpeg"/>
          <p:cNvPicPr>
            <a:picLocks noChangeAspect="1"/>
          </p:cNvPicPr>
          <p:nvPr/>
        </p:nvPicPr>
        <p:blipFill>
          <a:blip r:embed="rId3"/>
          <a:srcRect/>
          <a:stretch>
            <a:fillRect/>
          </a:stretch>
        </p:blipFill>
        <p:spPr bwMode="auto">
          <a:xfrm>
            <a:off x="735013" y="4527550"/>
            <a:ext cx="180975" cy="19050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奇相对比,赋予故事情节以戏剧性,有助于吸引读者阅读;②小说以前半部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分影子表演的热闹有趣,与后半部分马里诺现实生活的凄凉孤独相对比,有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助于增强小说的悲剧感;③小说以饭店内观众对马里诺的冷漠与家人对马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里诺的关心相对比,有助于表现世态的冷暖炎凉;④小说以马里诺在观众面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前谈笑风生与在家里的茫然失神相对比,有助于深入刻画他性格的复杂性;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⑤小说以影子的虚幻与现实生活的真实相对比,有助于增强作品反映现实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的力度;⑥小说通过对马里诺在饭店和家里活动状态的对比,表达了作者对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底层人民的同情和对社会的批判。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首先要统观全文,然后探讨作者的写作意图,就可以准确解题。小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说前半部分与后半部分进行了多处对比,表达了作者深沉的人文关怀,引人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深思。</a:t>
            </a:r>
            <a:endParaRPr lang="zh-CN" altLang="en-US">
              <a:latin typeface="+mn-lt"/>
              <a:ea typeface="+mn-ea"/>
            </a:endParaRPr>
          </a:p>
        </p:txBody>
      </p:sp>
      <p:pic>
        <p:nvPicPr>
          <p:cNvPr id="121858" name="图片 3" descr="textimage36.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六、(2013课标Ⅱ,11)阅读下面的文字,完成问题。(25分)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峡　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阿 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山被直着劈开,于是当中有七八里谷地。大约是那刀有些弯,结果谷地中央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高出如许,愈近峡口,便愈低。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森森冷气漫出峡口,收掉一身黏汗。峡口处,倒一棵大树,连根拔起,似谷里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出了什么不测之事,把大树唬得跑,一跤仰翻在那里。峡顶一线蓝天,深得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令人不敢久看。一只鹰在空中移来移去。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峭壁上草木不甚生长,石头生铁般锈着。一块巨石和百十块斗大石头,昏死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在峡壁根,一动不动。巨石上伏着两只四脚蛇,眼睛眨也不眨,只偶尔吐一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下舌芯子,与石头们赛呆。</a:t>
            </a:r>
            <a:endParaRPr lang="zh-CN" altLang="en-US">
              <a:latin typeface="+mn-lt"/>
              <a:ea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因有人在峡中走,壁上时时落下些许小石,声音左右荡着升上去。那鹰却忽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地不见去向。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顺路上去,有三五人家在高处。临路立一幢石屋,门开着,却像睡觉的人。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门口一幅布旗静静垂着。靠近人家,便有稀松的石板垫路。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中午的阳光慢慢挤进峡谷,阴气浮开,地气熏上来,石板有些颤。似乎有了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噪音,细听却什么也不响。忍不住干咳一两声,总是自讨没趣。一世界都静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着,不要谁来多舌。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走近了,方才辨出布旗上有个藏文字,布色已经晒退,字色也相去不远,随旗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沉甸甸地垂着。</a:t>
            </a:r>
            <a:endParaRPr lang="zh-CN" altLang="en-US">
              <a:latin typeface="+mn-lt"/>
              <a:ea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忽然峡谷中有一点异响,却不辨来源。往身后寻去,只见来路的峡口有一匹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马负一条汉,直腿走来。那马腿移得极密,蹄子踏在土路上,闷闷响成一团,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骑手侧着身,并不上下颠。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愈来愈近,一到上坡,马慢下来。骑手轻轻一夹,马上了石板,蹄铁连珠般脆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响。马一耸一耸向上走,骑手就一坐一坐随它。蹄声在峡谷中回转,又响又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高。那只鹰又出现了,慢慢移来移去。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骑手走过眼前,结结实实一脸黑肉,直鼻紧嘴,细眼高颧,眉睫似漆。皮袍裹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在身上,胸微敞,露出油灰布衣。手隐在袖中,并不拽缰。藏靴上一层细土,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脚尖直翘着。眼睛遇着了,脸一短,肉横着默默一笑,随即复原,似乎咔嚓一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响。马直走上去,屁股锦缎一样闪着。</a:t>
            </a:r>
            <a:endParaRPr lang="zh-CN" altLang="en-US">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这天,马兰花卖完菜回到家。一进门,就看见男人系着围裙,做了香喷喷的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一桌饭菜。马兰花呆了,诧异地说:“日头从西边出来啦?”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上小学二年级的女儿嘴快,说:“妈妈,是有位阿姨给你寄来了钱和信,爸爸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高兴,说是要犒劳你的。”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马兰花看着男人说:“到底咋回事?”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男人挠挠头,嘿嘿一笑:“是麻婶的女儿从上海寄来的。”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“信里都说了些啥?”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男人从抽屉里取出一张汇款单和一封信,说:“你自己看嘛。”</a:t>
            </a:r>
            <a:endParaRPr lang="zh-CN" altLang="en-US">
              <a:latin typeface="+mn-lt"/>
              <a:ea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到了布旗下,骑手俯身移下马,将缰绳缚在门前木桩上。马平了脖子立着,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甩一甩尾巴,曲一曲前蹄,倒换一下后腿。骑手望望门,那门不算大,骑手似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乎比门宽着许多,可拐着腿,左右一晃,竟进去了。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屋里极暗,不辨大小。慢慢就看出两张粗木桌子,三四把长凳,墙里一条木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柜。木柜后面一个肥脸汉子,两眼陷进肉里,渗不出光,双肘支在柜上,似在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瞌睡。骑手走近柜台,捉出几张纸币,撒在柜上。肥汉也不瞧那钱,转身进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了里屋,少顷拿出一大木碗干肉,一副筷,放在骑手面前的木桌上,又回去舀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来一碗酒,顺手把钱划在柜里。</a:t>
            </a:r>
            <a:endParaRPr lang="zh-CN" altLang="en-US">
              <a:latin typeface="+mn-lt"/>
              <a:ea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骑手喝一口酒,用袖擦一下嘴。又摸出刀割肉,将肉丢进嘴里,脸上凸起,腮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紧紧一缩,又紧紧一缩,就咽了。把帽摘了,放在桌上,一头鬈发沉甸甸慢慢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松开。手掌在桌上划一划,就有嚓嚓的声音。手指扇一样地散着,一般长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短,并不拢。肥汉又端出一碗汤来,放在桌上冒气。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一刻工夫,一碗肉已不见。骑手将嘴啃进酒碗里,一仰头,喉结猛一缩,又缓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缓移下来,并不出长气,就喝汤。一时满屋都是喉咙响。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不多时,骑手立起身,把帽捏在手里,脸上蒸出一团热气,向肥汉微微一咧嘴,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晃出门外,肥汉梦一样呆着。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阳光又移出峡谷,风又窜来窜去。布旗上下扭着动。马鬃飘起来,马打了一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串响鼻。</a:t>
            </a:r>
            <a:endParaRPr lang="zh-CN" altLang="en-US">
              <a:latin typeface="+mn-lt"/>
              <a:ea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骑手戴上帽子,正一正,解下缰绳,马就踏起四蹄。骑手翻上去,紧一紧皮袍,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用腿一夹,峡谷里响起一片脆响,不多时又闷闷响成一团,越来越小,越来越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耳朵一直支着,不信蹄声竟没有了,许久才辨出风声和布旗的响动。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1.下列对这篇小说有关内容的分析和概括,最恰当的两项是(5分)(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A.小说开篇描写峡谷,着力突出了它的“险”“奇”“静”;对四脚蛇的描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写,更是以动衬静,十分生动地表现了这些特点。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B.肥汉“梦一样呆着”,是被骑手喝酒吃肉时的气概,以及酒后不同寻常的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动作和表情所震撼,“呆”突出了肥汉的性格特征。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C.小说文字简洁,注重细节描写。“布旗上有个藏文字”“藏靴上一层细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土”,看似简单的两句话,却巧妙地暗示出人物的身份。</a:t>
            </a:r>
            <a:endParaRPr lang="zh-CN" altLang="en-US">
              <a:latin typeface="+mn-lt"/>
              <a:ea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D.小说擅长人物性格描写,尤其重视人物心理的细腻刻画,经常在人与人、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人与景的对比与衬托中,凸显人物丰富复杂的内心世界。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E.小说以“我”的耳闻目睹为线索,描写神奇的峡谷与质朴的边民,观察细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致,笔法老练,用语奇崛,具有独特的艺术风格。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2.小说中三次写到鹰,分别表现了什么意图?请简要分析。(6分)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3.小说中的“骑手”有哪些特点?请简要说明。(6分)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4.小说中的主要人物是骑手,但几乎一半篇幅是在写峡谷。作者为什么这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样处理?请结合全文,谈谈你的看法。(8分)</a:t>
            </a:r>
            <a:endParaRPr lang="zh-CN" altLang="en-US" dirty="0">
              <a:latin typeface="+mn-lt"/>
              <a:ea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CE　答E给3分,答C给2分,答A给1分;答B、D不给分。回答三项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或三项以上,本题不给分。A.小说描写峡谷着力突出的是其“静”,虽也表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现了“险”“奇”的特点,但没有着力突出。B.肥汉的“呆”并非被震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撼。第12段中“似在瞌睡”“不瞧那钱”等描写也体现出了肥汉的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“呆”。D.小说中对人物性格的刻画,主要是运用外貌、动作等描写,而非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心理刻画,凸显的应是整个人物形象。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①“一只鹰在空中移来移去”,强化了峡谷的荒凉僻静,为骑手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的出现提供了独特的背景;②“那鹰却忽地不见去向”,暗示骑手来了;③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“那只鹰又出现了”,空中自由飞翔的鹰与独来独往的骑手相互比照,丰富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了骑手的形象内涵。(每答出一点给2分。意思答对即可)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第一次描写在第2段结尾,是“一只”,而且是“移来移去”,点出</a:t>
            </a:r>
            <a:endParaRPr lang="zh-CN" altLang="en-US" dirty="0">
              <a:latin typeface="+mn-lt"/>
              <a:ea typeface="+mn-ea"/>
            </a:endParaRPr>
          </a:p>
        </p:txBody>
      </p:sp>
      <p:pic>
        <p:nvPicPr>
          <p:cNvPr id="138242" name="图片 3" descr="textimage38.jpeg"/>
          <p:cNvPicPr>
            <a:picLocks noChangeAspect="1"/>
          </p:cNvPicPr>
          <p:nvPr/>
        </p:nvPicPr>
        <p:blipFill>
          <a:blip r:embed="rId3"/>
          <a:srcRect/>
          <a:stretch>
            <a:fillRect/>
          </a:stretch>
        </p:blipFill>
        <p:spPr bwMode="auto">
          <a:xfrm>
            <a:off x="754063" y="4084638"/>
            <a:ext cx="180975" cy="190500"/>
          </a:xfrm>
          <a:prstGeom prst="rect">
            <a:avLst/>
          </a:prstGeom>
          <a:noFill/>
          <a:ln w="9525">
            <a:noFill/>
            <a:miter lim="800000"/>
            <a:headEnd/>
            <a:tailEnd/>
          </a:ln>
        </p:spPr>
      </p:pic>
      <p:pic>
        <p:nvPicPr>
          <p:cNvPr id="138243" name="图片 4" descr="textimage39.jpeg"/>
          <p:cNvPicPr>
            <a:picLocks noChangeAspect="1"/>
          </p:cNvPicPr>
          <p:nvPr/>
        </p:nvPicPr>
        <p:blipFill>
          <a:blip r:embed="rId3"/>
          <a:srcRect/>
          <a:stretch>
            <a:fillRect/>
          </a:stretch>
        </p:blipFill>
        <p:spPr bwMode="auto">
          <a:xfrm>
            <a:off x="561975" y="5945188"/>
            <a:ext cx="180975" cy="190500"/>
          </a:xfrm>
          <a:prstGeom prst="rect">
            <a:avLst/>
          </a:prstGeom>
          <a:noFill/>
          <a:ln w="9525">
            <a:noFill/>
            <a:miter lim="800000"/>
            <a:headEnd/>
            <a:tailEnd/>
          </a:ln>
        </p:spPr>
      </p:pic>
      <p:pic>
        <p:nvPicPr>
          <p:cNvPr id="138244" name="图片 3" descr="textimage37.jpeg"/>
          <p:cNvPicPr>
            <a:picLocks noChangeAspect="1"/>
          </p:cNvPicPr>
          <p:nvPr/>
        </p:nvPicPr>
        <p:blipFill>
          <a:blip r:embed="rId3"/>
          <a:srcRect/>
          <a:stretch>
            <a:fillRect/>
          </a:stretch>
        </p:blipFill>
        <p:spPr bwMode="auto">
          <a:xfrm>
            <a:off x="728663" y="1316038"/>
            <a:ext cx="180975" cy="190500"/>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117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鹰的孤独和“无聊”,强化了峡谷的荒凉僻静,下文骑手就出现在这一背景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中。第二次描写在第4段,写鹰“忽地不见去向”,这说明鹰在躲避,暗示人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的出现。第三次描写在第9段,“慢慢”一词表现出鹰的自由,“那只”又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表现了鹰的孤独,这就与骑手的形象形成对照。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①外形:相貌不凡,身体强壮,肌肉结实,有着质朴自然的力与美。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②举止:一人一骑,独行于峡谷中,虽山路崎岖,但因骑术高超而从容沉稳。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③性情:大口吃肉,大碗喝酒,不拘生活小节,粗犷而有野性。(每答出一点给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2分。意思答对即可)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从第8、9段及第10段的“手隐在袖中,并不拽缰”等描写中可见</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其举止从容沉稳。从第</a:t>
            </a:r>
            <a:r>
              <a:rPr lang="en-US" altLang="zh-CN" kern="0" dirty="0">
                <a:solidFill>
                  <a:srgbClr val="000000"/>
                </a:solidFill>
                <a:latin typeface="Times New Roman" pitchFamily="65" charset="-122"/>
                <a:ea typeface="宋体" pitchFamily="65" charset="-122"/>
              </a:rPr>
              <a:t>10</a:t>
            </a:r>
            <a:r>
              <a:rPr lang="zh-CN" altLang="en-US" kern="0" dirty="0">
                <a:solidFill>
                  <a:srgbClr val="000000"/>
                </a:solidFill>
                <a:latin typeface="Times New Roman" pitchFamily="65" charset="-122"/>
                <a:ea typeface="宋体" pitchFamily="65" charset="-122"/>
              </a:rPr>
              <a:t>段相关外貌描写中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可见其外形特点。从</a:t>
            </a:r>
            <a:r>
              <a:rPr lang="en-US" altLang="zh-CN" kern="0" dirty="0">
                <a:solidFill>
                  <a:srgbClr val="000000"/>
                </a:solidFill>
                <a:latin typeface="Times New Roman" pitchFamily="65" charset="-122"/>
                <a:ea typeface="宋体" pitchFamily="65" charset="-122"/>
              </a:rPr>
              <a:t>12—14</a:t>
            </a:r>
            <a:r>
              <a:rPr lang="zh-CN" altLang="en-US" kern="0" dirty="0">
                <a:solidFill>
                  <a:srgbClr val="000000"/>
                </a:solidFill>
                <a:latin typeface="Times New Roman" pitchFamily="65" charset="-122"/>
                <a:ea typeface="宋体" pitchFamily="65" charset="-122"/>
              </a:rPr>
              <a:t>段有关骑手喝酒、吃肉、喝汤的动作、神情描写中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可看出骑手的粗犷与野性。</a:t>
            </a:r>
            <a:endParaRPr lang="zh-CN" altLang="en-US" dirty="0">
              <a:latin typeface="+mn-lt"/>
              <a:ea typeface="+mn-ea"/>
            </a:endParaRPr>
          </a:p>
        </p:txBody>
      </p:sp>
      <p:pic>
        <p:nvPicPr>
          <p:cNvPr id="140290" name="图片 3" descr="textimage40.jpeg"/>
          <p:cNvPicPr>
            <a:picLocks noChangeAspect="1"/>
          </p:cNvPicPr>
          <p:nvPr/>
        </p:nvPicPr>
        <p:blipFill>
          <a:blip r:embed="rId3"/>
          <a:srcRect/>
          <a:stretch>
            <a:fillRect/>
          </a:stretch>
        </p:blipFill>
        <p:spPr bwMode="auto">
          <a:xfrm>
            <a:off x="735013" y="3132138"/>
            <a:ext cx="180975" cy="190500"/>
          </a:xfrm>
          <a:prstGeom prst="rect">
            <a:avLst/>
          </a:prstGeom>
          <a:noFill/>
          <a:ln w="9525">
            <a:noFill/>
            <a:miter lim="800000"/>
            <a:headEnd/>
            <a:tailEnd/>
          </a:ln>
        </p:spPr>
      </p:pic>
      <p:pic>
        <p:nvPicPr>
          <p:cNvPr id="140291" name="图片 4" descr="textimage41.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①从在小说中的地位来看,峡谷是作者有意塑造的一个自然形</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象,与骑手一样有着重要的审美意义,所以峡谷的描写是小说不可缺少的内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容;②从形象塑造上看,峡谷是骑手的主要活动空间,所以峡谷的描写对塑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造骑手形象、表现骑手性格起着关键作用;③从艺术表现上看,峡谷的描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写,使人与物有机融合,峡谷的原始沉静与骑手的孤独沉默相辅相成,互为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比照映衬,产生更好的艺术效果;④从思想内涵上看,峡谷的描写,蕴含着作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者对大自然原始美与生命力的赞叹之情,这不仅丰富了小说的内涵,也使小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说的主题更为鲜明。(答出一点给2分,答出两点给5分,答出三点给8分;给满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8分为止。意思答对即可。如有其他答案,可根据观点明确、理由充分、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论述合理的程度,酌情给分)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小说中环境描写的作用可从环境本身、环境对人物形象的塑</a:t>
            </a:r>
            <a:endParaRPr lang="zh-CN" altLang="en-US" dirty="0">
              <a:latin typeface="+mn-lt"/>
              <a:ea typeface="+mn-ea"/>
            </a:endParaRPr>
          </a:p>
        </p:txBody>
      </p:sp>
      <p:pic>
        <p:nvPicPr>
          <p:cNvPr id="142338" name="图片 3" descr="textimage43.jpeg"/>
          <p:cNvPicPr>
            <a:picLocks noChangeAspect="1"/>
          </p:cNvPicPr>
          <p:nvPr/>
        </p:nvPicPr>
        <p:blipFill>
          <a:blip r:embed="rId3"/>
          <a:srcRect/>
          <a:stretch>
            <a:fillRect/>
          </a:stretch>
        </p:blipFill>
        <p:spPr bwMode="auto">
          <a:xfrm>
            <a:off x="519113" y="5888038"/>
            <a:ext cx="180975" cy="190500"/>
          </a:xfrm>
          <a:prstGeom prst="rect">
            <a:avLst/>
          </a:prstGeom>
          <a:noFill/>
          <a:ln w="9525">
            <a:noFill/>
            <a:miter lim="800000"/>
            <a:headEnd/>
            <a:tailEnd/>
          </a:ln>
        </p:spPr>
      </p:pic>
      <p:pic>
        <p:nvPicPr>
          <p:cNvPr id="142339" name="图片 3" descr="textimage42.jpeg"/>
          <p:cNvPicPr>
            <a:picLocks noChangeAspect="1"/>
          </p:cNvPicPr>
          <p:nvPr/>
        </p:nvPicPr>
        <p:blipFill>
          <a:blip r:embed="rId3"/>
          <a:srcRect/>
          <a:stretch>
            <a:fillRect/>
          </a:stretch>
        </p:blipFill>
        <p:spPr bwMode="auto">
          <a:xfrm>
            <a:off x="752475" y="1276350"/>
            <a:ext cx="180975" cy="190500"/>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造、环境对主题的表现等几个方面来分析。小说中的环境是原始沉静的,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营造的是一种荒凉僻静的氛围。这样的环境正为骑手的活动提供了一个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场景,同时与人物的性格相映衬,使骑手的形象更鲜明突出。小说的主题主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要是表现边民的质朴,这正好与峡谷的原始美相契合,因此,对峡谷的描写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使主题的表现更加鲜明。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657350"/>
          <a:ext cx="7739063" cy="4621213"/>
        </p:xfrm>
        <a:graphic>
          <a:graphicData uri="http://schemas.openxmlformats.org/drawingml/2006/table">
            <a:tbl>
              <a:tblPr/>
              <a:tblGrid>
                <a:gridCol w="774000"/>
                <a:gridCol w="774000"/>
                <a:gridCol w="774000"/>
                <a:gridCol w="774000"/>
                <a:gridCol w="774000"/>
                <a:gridCol w="774000"/>
                <a:gridCol w="774000"/>
                <a:gridCol w="774000"/>
                <a:gridCol w="774000"/>
                <a:gridCol w="774000"/>
              </a:tblGrid>
              <a:tr h="667319">
                <a:tc rowSpan="2" grid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年　份</a:t>
                      </a:r>
                    </a:p>
                  </a:txBody>
                  <a:tcPr marL="45720" marR="45720"/>
                </a:tc>
                <a:tc rowSpan="2" hMerge="1">
                  <a:txBody>
                    <a:bodyPr/>
                    <a:lstStyle/>
                    <a:p>
                      <a:pPr eaLnBrk="0" latinLnBrk="1" hangingPunct="0"/>
                      <a:r>
                        <a:t/>
                      </a:r>
                      <a:br/>
                      <a:endParaRPr/>
                    </a:p>
                  </a:txBody>
                  <a:tcPr marL="45720" marR="45720"/>
                </a:tc>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题量</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题型</a:t>
                      </a:r>
                    </a:p>
                  </a:txBody>
                  <a:tcPr marL="45720" marR="45720"/>
                </a:tc>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值</a:t>
                      </a:r>
                    </a:p>
                  </a:txBody>
                  <a:tcPr marL="45720" marR="45720"/>
                </a:tc>
                <a:tc gridSpan="6">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考查角度</a:t>
                      </a: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r>
              <a:tr h="694368">
                <a:tc gridSpan="2" vMerge="1">
                  <a:txBody>
                    <a:bodyPr/>
                    <a:lstStyle/>
                    <a:p>
                      <a:pPr eaLnBrk="0" latinLnBrk="1" hangingPunct="0"/>
                      <a:r>
                        <a:t/>
                      </a:r>
                      <a:br/>
                      <a:endParaRPr/>
                    </a:p>
                  </a:txBody>
                  <a:tcPr marL="45720" marR="45720"/>
                </a:tc>
                <a:tc hMerge="1"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形象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情节</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鉴赏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概括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主题</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探究</a:t>
                      </a:r>
                    </a:p>
                  </a:txBody>
                  <a:tcPr marL="45720" marR="45720"/>
                </a:tc>
              </a:tr>
              <a:tr h="1163090">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2015</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卷Ⅰ</a:t>
                      </a:r>
                    </a:p>
                  </a:txBody>
                  <a:tcPr marL="45720" marR="45720"/>
                </a:tc>
                <a:tc rowSpan="6">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1道客</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观题,</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3道</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主观题</a:t>
                      </a:r>
                    </a:p>
                  </a:txBody>
                  <a:tcPr marL="45720" marR="45720"/>
                </a:tc>
                <a:tc rowSpan="6">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25</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r>
              <a:tr h="41918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卷Ⅱ</a:t>
                      </a: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r>
              <a:tr h="419184">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2014</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卷Ⅰ</a:t>
                      </a: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r>
              <a:tr h="41918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卷Ⅱ</a:t>
                      </a: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r>
              <a:tr h="419184">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2013</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卷Ⅰ</a:t>
                      </a: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r>
              <a:tr h="41918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卷Ⅱ</a:t>
                      </a: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NEU-BZ" pitchFamily="65" charset="-122"/>
                          <a:ea typeface="NEU-BZ" pitchFamily="65" charset="-122"/>
                        </a:rPr>
                        <a:t>􀳫</a:t>
                      </a:r>
                    </a:p>
                  </a:txBody>
                  <a:tcPr marL="45720" marR="45720"/>
                </a:tc>
              </a:tr>
            </a:tbl>
          </a:graphicData>
        </a:graphic>
      </p:graphicFrame>
      <p:pic>
        <p:nvPicPr>
          <p:cNvPr id="146516" name="图片 4" descr="textimage20.jpeg"/>
          <p:cNvPicPr>
            <a:picLocks noChangeAspect="1"/>
          </p:cNvPicPr>
          <p:nvPr/>
        </p:nvPicPr>
        <p:blipFill>
          <a:blip r:embed="rId3"/>
          <a:srcRect/>
          <a:stretch>
            <a:fillRect/>
          </a:stretch>
        </p:blipFill>
        <p:spPr bwMode="auto">
          <a:xfrm>
            <a:off x="428625" y="968375"/>
            <a:ext cx="1357313" cy="379413"/>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一、考查形式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文学类文本阅读在题型、题量、分值上一直比较稳定,一道五选二的客观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题,三道主观题。共25分。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二、考查内容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1.人物形象题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该类考题不仅仅限于对人物性格特征的简要概括,还有对文本具体内容的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2.情节作用题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要求考生既能够梳理概括文本的情节,又能分析某一情节在布局谋篇方面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的作用,还能分析文本中某条“线索”或某一事物的作用。</a:t>
            </a:r>
            <a:endParaRPr lang="zh-CN" altLang="en-US" dirty="0">
              <a:latin typeface="+mn-lt"/>
              <a:ea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马兰花接过信,就着灯光看起来。信中写道:“兰花姐,实在是对不起了。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母亲去世后,我没来得及整理她的东西,就大包小包地运回上海了。前几天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清理母亲的遗物时,我意外地发现了一个小本本,上面记着她借你六百块钱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的事,还有借钱的日期。根据时间推断,我敢肯定,母亲没有还这笔钱。本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来母亲在医院时,你还送了一兜水果过来,可你就是没提母亲借钱的事。还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好我曾经和母亲到你家串过门,记着地址。不然麻烦可就大了。汇去一千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元,多出来的四百块算是对大姐的一点心意吧。还有一事,我听母亲说过,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大姐一家住的那房子还是租来的。母亲走了,房子我用不上,一时半会儿也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卖不了,大姐如果不嫌弃,就搬过去住吧,就当帮我看房子了,钥匙我随后寄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马兰花读着信,读出满眼的泪水</a:t>
            </a:r>
            <a:r>
              <a:rPr lang="zh-CN" altLang="en-US" sz="2012" kern="0" dirty="0">
                <a:solidFill>
                  <a:srgbClr val="000000"/>
                </a:solidFill>
                <a:latin typeface="黑体" pitchFamily="65" charset="-122"/>
                <a:ea typeface="宋体" pitchFamily="65" charset="-122"/>
              </a:rPr>
              <a:t>……</a:t>
            </a:r>
            <a:endParaRPr lang="en-US" altLang="zh-CN" sz="2012" kern="0" dirty="0">
              <a:solidFill>
                <a:srgbClr val="000000"/>
              </a:solidFill>
              <a:latin typeface="黑体"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(有删改)</a:t>
            </a:r>
            <a:endParaRPr lang="zh-CN" altLang="en-US" dirty="0">
              <a:latin typeface="+mn-lt"/>
              <a:ea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3.主题和意蕴探究题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这是课标卷的压轴题,强调对文本的整体阅读,探究的重点离不开文本的人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物、环境、情节和主题。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三、文本选材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近三年文学类文本阅读考查中既有中国小说,也有外国小说,所以备考时既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要加强对中国小说的阅读训练,又要兼顾对外国小说的解读。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四、文本篇幅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近三年文学类文本都是微型小说(个别的有删改),说明小说命题以微型小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说为主。微型小说故事情节相对完整,结构紧凑,讲究构思,人物性格比较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鲜明,考生容易把握;同时,微型小说具备小说的各个要素。</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五、文本年代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近三年文学类文本阅读中的小说基本上是现当代作品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所写的生活内容和展示的生活世界以及所塑造的人物形象距离我们的时代较近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易于为广大考生所理解。</a:t>
            </a:r>
            <a:endParaRPr lang="zh-CN" altLang="en-US" dirty="0">
              <a:latin typeface="+mn-lt"/>
              <a:ea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614488"/>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考场阅读是一种快速的精阅读,与平时的浏览或慢品有区别。它要求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能用10分钟左右的时间把一篇千字文读两遍。它是考生必须练就的本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领。只有平时有意识地训练快速阅读,方能在考场上方寸不乱,成竹在胸。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快速阅读要善于抓标题、开头、结尾及意蕴深刻处,同时圈点勾画出自己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认为重要的段落和语句。快速阅读的目的是在做题前整体把握文章。只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有整体把握了全文,将文章的骨骼、精髓看得透彻、明白,才能把命题人的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命题指向、意图看得清楚、明晰,才能快速而准确地答题。所谓整体阅读,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就是能初步把握小说情节,初步认识人物形象,初步概括小说主题。</a:t>
            </a:r>
            <a:endParaRPr lang="zh-CN" altLang="en-US" dirty="0">
              <a:latin typeface="+mn-lt"/>
              <a:ea typeface="+mn-ea"/>
            </a:endParaRPr>
          </a:p>
        </p:txBody>
      </p:sp>
      <p:grpSp>
        <p:nvGrpSpPr>
          <p:cNvPr id="152578" name="组合 2"/>
          <p:cNvGrpSpPr>
            <a:grpSpLocks/>
          </p:cNvGrpSpPr>
          <p:nvPr/>
        </p:nvGrpSpPr>
        <p:grpSpPr bwMode="auto">
          <a:xfrm>
            <a:off x="3429000" y="704850"/>
            <a:ext cx="2000250" cy="614363"/>
            <a:chOff x="3571875" y="1314450"/>
            <a:chExt cx="2000250" cy="613584"/>
          </a:xfrm>
        </p:grpSpPr>
        <p:sp>
          <p:nvSpPr>
            <p:cNvPr id="4" name="对角圆角矩形 3"/>
            <p:cNvSpPr/>
            <p:nvPr/>
          </p:nvSpPr>
          <p:spPr>
            <a:xfrm>
              <a:off x="3571875" y="1314450"/>
              <a:ext cx="2000250" cy="561262"/>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152580"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一、初步把握小说情节——时间+地点+人物+事情(+原因)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小说本质上也是一种记叙文,可以按照记叙文阅读先明确记叙的对象、事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件及其前因后果,把握事件“发生—经过—结果”的完整过程,也可以按照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小说情节的基本结构——开端、发展、高潮、结局——来把握。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二、初步认识人物形象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通过情节的发展及人物自身的言行心理描写,初步判断人物的身份、地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位、职业、生活的具体环境,他有哪些言行和想法,他与其他人有着怎样的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关系,在此基础上初步把握他的性格特点。</a:t>
            </a:r>
            <a:endParaRPr lang="zh-CN" altLang="en-US" dirty="0">
              <a:latin typeface="+mn-lt"/>
              <a:ea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三、初步概括小说主题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小说好读不好懂,这“不好懂”主要体现在对小说主题的把握上。且不说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小说主题本身具有多义性、复杂性、模糊性,单就文本本身的表现,它不像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散文主题,作者可以在文中以直接议论、抒情句的形式表达出来。在小说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中,作者不能直接告诉读者写作意图,其主题只能靠读者自己借助情节、人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物等感悟出来。</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欣赏小说形象</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概括形象特点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人物形象是小说的主要构件。小说的核心任务就是通过塑造典型人物形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象来揭示社会生活的本质,从而表现一定的主题。小说中人物的形象特征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包括两个方面:外在特征和内在特征。</a:t>
            </a:r>
            <a:endParaRPr lang="zh-CN" altLang="en-US" dirty="0">
              <a:latin typeface="+mn-lt"/>
              <a:ea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外在特征指的是人物的外貌、职业、生活习惯等;内在特征指的则是人物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的心理状态、精神品质等。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把握人物形象的特点是小说阅读的中心任务,要从以下两点入手:一是结合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小说对人物语言、动作、心理等直接描写及环境和与他人的关系等间接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描写来把握人物的思想感情和性格特征;二是重视小说中人物的身份、地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位、经历、教养和气质等。</a:t>
            </a:r>
            <a:endParaRPr lang="zh-CN" altLang="en-US" dirty="0">
              <a:latin typeface="+mn-lt"/>
              <a:ea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769" name="组合 4"/>
          <p:cNvGrpSpPr>
            <a:grpSpLocks/>
          </p:cNvGrpSpPr>
          <p:nvPr/>
        </p:nvGrpSpPr>
        <p:grpSpPr bwMode="auto">
          <a:xfrm>
            <a:off x="857250" y="998538"/>
            <a:ext cx="7429500" cy="5280025"/>
            <a:chOff x="1395413" y="1528763"/>
            <a:chExt cx="6353175" cy="3789852"/>
          </a:xfrm>
        </p:grpSpPr>
        <p:pic>
          <p:nvPicPr>
            <p:cNvPr id="160770" name="Picture 1"/>
            <p:cNvPicPr>
              <a:picLocks noChangeAspect="1" noChangeArrowheads="1"/>
            </p:cNvPicPr>
            <p:nvPr/>
          </p:nvPicPr>
          <p:blipFill>
            <a:blip r:embed="rId3"/>
            <a:srcRect/>
            <a:stretch>
              <a:fillRect/>
            </a:stretch>
          </p:blipFill>
          <p:spPr bwMode="auto">
            <a:xfrm>
              <a:off x="1395413" y="1528763"/>
              <a:ext cx="6353175" cy="3781425"/>
            </a:xfrm>
            <a:prstGeom prst="rect">
              <a:avLst/>
            </a:prstGeom>
            <a:noFill/>
            <a:ln w="9525">
              <a:noFill/>
              <a:miter lim="800000"/>
              <a:headEnd/>
              <a:tailEnd/>
            </a:ln>
          </p:spPr>
        </p:pic>
        <p:pic>
          <p:nvPicPr>
            <p:cNvPr id="160771" name="Picture 2"/>
            <p:cNvPicPr>
              <a:picLocks noChangeAspect="1" noChangeArrowheads="1"/>
            </p:cNvPicPr>
            <p:nvPr/>
          </p:nvPicPr>
          <p:blipFill>
            <a:blip r:embed="rId4"/>
            <a:srcRect/>
            <a:stretch>
              <a:fillRect/>
            </a:stretch>
          </p:blipFill>
          <p:spPr bwMode="auto">
            <a:xfrm>
              <a:off x="1626852" y="5251940"/>
              <a:ext cx="381000" cy="66675"/>
            </a:xfrm>
            <a:prstGeom prst="rect">
              <a:avLst/>
            </a:prstGeom>
            <a:noFill/>
            <a:ln w="9525">
              <a:noFill/>
              <a:miter lim="800000"/>
              <a:headEnd/>
              <a:tailEnd/>
            </a:ln>
          </p:spPr>
        </p:pic>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7" name="Picture 1"/>
          <p:cNvPicPr>
            <a:picLocks noChangeAspect="1" noChangeArrowheads="1"/>
          </p:cNvPicPr>
          <p:nvPr/>
        </p:nvPicPr>
        <p:blipFill>
          <a:blip r:embed="rId3"/>
          <a:srcRect/>
          <a:stretch>
            <a:fillRect/>
          </a:stretch>
        </p:blipFill>
        <p:spPr bwMode="auto">
          <a:xfrm>
            <a:off x="714375" y="923925"/>
            <a:ext cx="7715250" cy="4991100"/>
          </a:xfrm>
          <a:prstGeom prst="rect">
            <a:avLst/>
          </a:prstGeom>
          <a:noFill/>
          <a:ln w="9525">
            <a:noFill/>
            <a:miter lim="800000"/>
            <a:headEnd/>
            <a:tailEnd/>
          </a:ln>
        </p:spPr>
      </p:pic>
      <p:pic>
        <p:nvPicPr>
          <p:cNvPr id="162818" name="Picture 2"/>
          <p:cNvPicPr>
            <a:picLocks noChangeAspect="1" noChangeArrowheads="1"/>
          </p:cNvPicPr>
          <p:nvPr/>
        </p:nvPicPr>
        <p:blipFill>
          <a:blip r:embed="rId4"/>
          <a:srcRect/>
          <a:stretch>
            <a:fillRect/>
          </a:stretch>
        </p:blipFill>
        <p:spPr bwMode="auto">
          <a:xfrm>
            <a:off x="1597025" y="1352550"/>
            <a:ext cx="381000" cy="66675"/>
          </a:xfrm>
          <a:prstGeom prst="rect">
            <a:avLst/>
          </a:prstGeom>
          <a:noFill/>
          <a:ln w="9525">
            <a:noFill/>
            <a:miter lim="800000"/>
            <a:headEnd/>
            <a:tailEnd/>
          </a:ln>
        </p:spPr>
      </p:pic>
      <p:pic>
        <p:nvPicPr>
          <p:cNvPr id="162819" name="Picture 3"/>
          <p:cNvPicPr>
            <a:picLocks noChangeAspect="1" noChangeArrowheads="1"/>
          </p:cNvPicPr>
          <p:nvPr/>
        </p:nvPicPr>
        <p:blipFill>
          <a:blip r:embed="rId4"/>
          <a:srcRect/>
          <a:stretch>
            <a:fillRect/>
          </a:stretch>
        </p:blipFill>
        <p:spPr bwMode="auto">
          <a:xfrm>
            <a:off x="1609725" y="5399088"/>
            <a:ext cx="381000" cy="66675"/>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4865" name="组合 4"/>
          <p:cNvGrpSpPr>
            <a:grpSpLocks/>
          </p:cNvGrpSpPr>
          <p:nvPr/>
        </p:nvGrpSpPr>
        <p:grpSpPr bwMode="auto">
          <a:xfrm>
            <a:off x="928688" y="633413"/>
            <a:ext cx="6858000" cy="5883275"/>
            <a:chOff x="1457325" y="667525"/>
            <a:chExt cx="6229350" cy="5480863"/>
          </a:xfrm>
        </p:grpSpPr>
        <p:pic>
          <p:nvPicPr>
            <p:cNvPr id="164866" name="Picture 1"/>
            <p:cNvPicPr>
              <a:picLocks noChangeAspect="1" noChangeArrowheads="1"/>
            </p:cNvPicPr>
            <p:nvPr/>
          </p:nvPicPr>
          <p:blipFill>
            <a:blip r:embed="rId3"/>
            <a:srcRect/>
            <a:stretch>
              <a:fillRect/>
            </a:stretch>
          </p:blipFill>
          <p:spPr bwMode="auto">
            <a:xfrm>
              <a:off x="1457325" y="690563"/>
              <a:ext cx="6229350" cy="5457825"/>
            </a:xfrm>
            <a:prstGeom prst="rect">
              <a:avLst/>
            </a:prstGeom>
            <a:noFill/>
            <a:ln w="9525">
              <a:noFill/>
              <a:miter lim="800000"/>
              <a:headEnd/>
              <a:tailEnd/>
            </a:ln>
          </p:spPr>
        </p:pic>
        <p:pic>
          <p:nvPicPr>
            <p:cNvPr id="164867" name="Picture 2"/>
            <p:cNvPicPr>
              <a:picLocks noChangeAspect="1" noChangeArrowheads="1"/>
            </p:cNvPicPr>
            <p:nvPr/>
          </p:nvPicPr>
          <p:blipFill>
            <a:blip r:embed="rId4"/>
            <a:srcRect/>
            <a:stretch>
              <a:fillRect/>
            </a:stretch>
          </p:blipFill>
          <p:spPr bwMode="auto">
            <a:xfrm>
              <a:off x="1589702" y="667525"/>
              <a:ext cx="381000" cy="66675"/>
            </a:xfrm>
            <a:prstGeom prst="rect">
              <a:avLst/>
            </a:prstGeom>
            <a:noFill/>
            <a:ln w="9525">
              <a:noFill/>
              <a:miter lim="800000"/>
              <a:headEnd/>
              <a:tailEnd/>
            </a:ln>
          </p:spPr>
        </p:pic>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4276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2.借助人物的身份、地位、经历、教养、气质等来表现人物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小说中人物的身份、所拥有的社会地位,以及他的人生经历、个人涵养、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教养等因素,直接决定了人物的言行,影响着人物的性格。如《祝福》中的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鲁四老爷,他是“一个讲理学的老监生”,是封建礼教的坚决捍卫者,他思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想僵化,反对新党,反对一切变革,已经是民国时代了,而他还停留在封建时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代。对于祥林嫂,起初只是因为她是寡妇,觉得很不吉利罢了,但还能容忍;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后来祥林嫂改嫁回来,他实在无法容忍,因为在他的封建伦理观念里,改嫁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是女子最大的罪恶,他害怕玷污了祖先。正因为这种歧视,才彻底地毁灭了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祥林嫂活下去的希望,她被扫地出门,悲惨而死,还要被骂一句“谬种”。</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借助情节来展现人物的形象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性格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特征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情节是小说故事推进的过程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是人物性格的发展史。在情节的展开中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通过描写人物的外貌、行为和心理状态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再现人物的鲜明个性。因此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欣赏人物形象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必须从情节入手。</a:t>
            </a:r>
            <a:endParaRPr lang="zh-CN" altLang="en-US" dirty="0">
              <a:latin typeface="+mn-lt"/>
              <a:ea typeface="+mn-e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4.把人物置于特定的社会历史背景中展现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小说中的人物,都是在一定的社会历史背景下活动的,鉴赏人物如果离开了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人物活动的社会历史背景,就不可能正确理解人物,更不可能理解人物形象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的社会意义,因为人物的个性形成与他的生活环境有关,作者塑造一个人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物,都是把他当成特定历史时期的典型人物来塑造的。一个人物形象塑造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得成功与否,不但要看他是否有鲜明的“个性”,还要看他是否有广泛的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“共性”。而对人物“共性”的分析,就必须放到一定的社会历史背景中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去把握。如祥林嫂就是半殖民地半封建社会时期中国农村下层妇女的典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型代表。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如果前三条是侧重对人物个性方面的分析,那么,结合人物的社会历史背景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而做的分析则是侧重于共性方面的分析。对人物形象的赏析,最好是采用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两者相结合的分析方法。</a:t>
            </a:r>
            <a:endParaRPr lang="zh-CN" altLang="en-US" dirty="0">
              <a:latin typeface="+mn-lt"/>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1.下列对这篇小说思想内容与艺术特色的分析和鉴赏,最恰当的两项是(5</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A.马兰花刚从市场接菜回来,三孬就急忙告诉她麻婶生病住院的事,还鼓动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她到医院向麻婶女儿要钱,说明三孬好嚼舌,是个搬弄是非的人。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B.马兰花的丈夫因为六百元钱就耿耿于怀,收到一千元的汇款单后又主动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为妻子做饭,这些细节惟妙惟肖地写出了这个人物的世故圆滑、反复无常。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C.小说以麻婶女儿来信作为结局,既在意料之外,又在情理之中,不仅呼应了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故事留下的悬念,还巧妙地造成了情节的逆转,颇具艺术匠心。</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小说注重于细微处写人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从上海来信中可以看出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麻婶的女儿是一个通情</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达理的人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又是一个精明的人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她内心深处很不愿意欠别人的情。</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E.</a:t>
            </a:r>
            <a:r>
              <a:rPr lang="zh-CN" altLang="en-US" kern="0" dirty="0">
                <a:solidFill>
                  <a:srgbClr val="000000"/>
                </a:solidFill>
                <a:latin typeface="Times New Roman" pitchFamily="65" charset="-122"/>
                <a:ea typeface="宋体" pitchFamily="65" charset="-122"/>
              </a:rPr>
              <a:t>发生在马兰花与麻婶两家之间的故事温馨动人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其中也蕴含着作者对当</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下社会伦理道德和人际关系的忧虑与反思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这是小说的深刻之处。</a:t>
            </a:r>
            <a:endParaRPr lang="zh-CN" altLang="en-US" dirty="0">
              <a:latin typeface="+mn-lt"/>
              <a:ea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15950"/>
            <a:ext cx="8505825" cy="6091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1900" kern="0" dirty="0">
                <a:solidFill>
                  <a:srgbClr val="000000"/>
                </a:solidFill>
                <a:latin typeface="Times New Roman" pitchFamily="65" charset="-122"/>
                <a:ea typeface="宋体" pitchFamily="65" charset="-122"/>
              </a:rPr>
              <a:t>5.</a:t>
            </a:r>
            <a:r>
              <a:rPr lang="zh-CN" altLang="en-US" sz="1900" kern="0" dirty="0">
                <a:solidFill>
                  <a:srgbClr val="000000"/>
                </a:solidFill>
                <a:latin typeface="Times New Roman" pitchFamily="65" charset="-122"/>
                <a:ea typeface="宋体" pitchFamily="65" charset="-122"/>
              </a:rPr>
              <a:t>从作者对人物的介绍和评价来把握人物</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作者对人物的态度至关重要。这种情感态度的评价有两种方式</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一是对人</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物的思想倾向与性格特征进行直接评论</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或者借作品中某一人物之口说出</a:t>
            </a:r>
            <a:r>
              <a:rPr lang="en-US" altLang="zh-CN" sz="1900" kern="0" dirty="0">
                <a:solidFill>
                  <a:srgbClr val="000000"/>
                </a:solidFill>
                <a:latin typeface="Times New Roman" pitchFamily="65" charset="-122"/>
                <a:ea typeface="宋体" pitchFamily="65" charset="-122"/>
              </a:rPr>
              <a:t>;</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二是通过人物自身的行为过程来暗示</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犹如看戏剧演出一样</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让观众在对人</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物自身动作的观览中获得某种启示。因此</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把握作者或直接或间接介绍与</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评价人物的语言</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是鉴赏人物最为直接的一种方法。</a:t>
            </a:r>
            <a:endParaRPr lang="zh-CN" altLang="en-US" sz="1900" dirty="0">
              <a:latin typeface="+mn-lt"/>
              <a:ea typeface="+mn-ea"/>
            </a:endParaRPr>
          </a:p>
          <a:p>
            <a:pPr eaLnBrk="0" fontAlgn="auto" latinLnBrk="1" hangingPunct="0">
              <a:lnSpc>
                <a:spcPct val="150000"/>
              </a:lnSpc>
              <a:spcBef>
                <a:spcPts val="0"/>
              </a:spcBef>
              <a:spcAft>
                <a:spcPts val="0"/>
              </a:spcAft>
              <a:defRPr/>
            </a:pPr>
            <a:r>
              <a:rPr lang="en-US" altLang="zh-CN" sz="1900" kern="0" dirty="0">
                <a:solidFill>
                  <a:srgbClr val="000000"/>
                </a:solidFill>
                <a:latin typeface="Times New Roman" pitchFamily="65" charset="-122"/>
                <a:ea typeface="宋体" pitchFamily="65" charset="-122"/>
              </a:rPr>
              <a:t>6.</a:t>
            </a:r>
            <a:r>
              <a:rPr lang="zh-CN" altLang="en-US" sz="1900" kern="0" dirty="0">
                <a:solidFill>
                  <a:srgbClr val="000000"/>
                </a:solidFill>
                <a:latin typeface="Times New Roman" pitchFamily="65" charset="-122"/>
                <a:ea typeface="宋体" pitchFamily="65" charset="-122"/>
              </a:rPr>
              <a:t>从不同角度、不同侧面把握人物</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人是复杂的动物,人的气质德行、性格品质总是多侧面的、立体的,有时甚</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至是变化的,很难用好坏善恶来做简单性评价。如《祝福》中的“我”,对</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祥林嫂很同情,却又对祥林嫂关于魂灵的问题“说不清”,自以为是慰藉,</a:t>
            </a:r>
            <a:r>
              <a:rPr sz="1900" dirty="0">
                <a:latin typeface="+mn-lt"/>
                <a:ea typeface="+mn-ea"/>
              </a:rPr>
              <a:t/>
            </a:r>
            <a:br>
              <a:rPr sz="1900" dirty="0">
                <a:latin typeface="+mn-lt"/>
                <a:ea typeface="+mn-ea"/>
              </a:rPr>
            </a:br>
            <a:r>
              <a:rPr lang="zh-CN" altLang="en-US" sz="1900" kern="0" dirty="0">
                <a:solidFill>
                  <a:srgbClr val="000000"/>
                </a:solidFill>
                <a:latin typeface="Times New Roman" pitchFamily="65" charset="-122"/>
                <a:ea typeface="宋体" pitchFamily="65" charset="-122"/>
              </a:rPr>
              <a:t>却不曾想增添了祥林嫂的烦恼;想要含糊对付过去,却不曾想在祥林嫂的死</a:t>
            </a:r>
            <a:endParaRPr lang="en-US" altLang="zh-CN" sz="1900"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寂的心灵上掀起了波澜</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加剧了她的恐惧。因此</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分析人物时要注意从不同</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角度、不同侧面去把握</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而这一点正是衡量学生会不会分析人物</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尤其是会</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不会用现代的眼光去体会人性的复杂、隐曲、曲折的重要尺度。</a:t>
            </a:r>
            <a:endParaRPr lang="zh-CN" altLang="en-US" sz="1900" dirty="0">
              <a:latin typeface="+mn-lt"/>
              <a:ea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a:t>
            </a:r>
            <a:r>
              <a:rPr lang="en-US" altLang="zh-CN" sz="2012" kern="0" dirty="0">
                <a:solidFill>
                  <a:srgbClr val="000000"/>
                </a:solidFill>
                <a:latin typeface="Times New Roman" pitchFamily="65" charset="-122"/>
                <a:ea typeface="宋体" pitchFamily="65" charset="-122"/>
              </a:rPr>
              <a:t>1    (2015</a:t>
            </a:r>
            <a:r>
              <a:rPr lang="zh-CN" altLang="en-US" sz="2012" kern="0" dirty="0">
                <a:solidFill>
                  <a:srgbClr val="000000"/>
                </a:solidFill>
                <a:latin typeface="Times New Roman" pitchFamily="65" charset="-122"/>
                <a:ea typeface="宋体" pitchFamily="65" charset="-122"/>
              </a:rPr>
              <a:t>安徽</a:t>
            </a:r>
            <a:r>
              <a:rPr lang="en-US" altLang="zh-CN" sz="2012" kern="0" dirty="0">
                <a:solidFill>
                  <a:srgbClr val="000000"/>
                </a:solidFill>
                <a:latin typeface="Times New Roman" pitchFamily="65" charset="-122"/>
                <a:ea typeface="宋体" pitchFamily="65" charset="-122"/>
              </a:rPr>
              <a:t>,12)</a:t>
            </a:r>
            <a:r>
              <a:rPr lang="zh-CN" altLang="en-US" sz="2012" kern="0" dirty="0">
                <a:solidFill>
                  <a:srgbClr val="000000"/>
                </a:solidFill>
                <a:latin typeface="Times New Roman" pitchFamily="65" charset="-122"/>
                <a:ea typeface="宋体" pitchFamily="65" charset="-122"/>
              </a:rPr>
              <a:t>阅读下面的文字</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完成问题。</a:t>
            </a:r>
            <a:r>
              <a:rPr lang="en-US" altLang="zh-CN" sz="2012" kern="0" dirty="0">
                <a:solidFill>
                  <a:srgbClr val="000000"/>
                </a:solidFill>
                <a:latin typeface="Times New Roman" pitchFamily="65" charset="-122"/>
                <a:ea typeface="宋体" pitchFamily="65" charset="-122"/>
              </a:rPr>
              <a:t>(6</a:t>
            </a:r>
            <a:r>
              <a:rPr lang="zh-CN" altLang="en-US" sz="2012" kern="0" dirty="0">
                <a:solidFill>
                  <a:srgbClr val="000000"/>
                </a:solidFill>
                <a:latin typeface="Times New Roman" pitchFamily="65" charset="-122"/>
                <a:ea typeface="宋体" pitchFamily="65" charset="-122"/>
              </a:rPr>
              <a:t>分</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蓑　衣</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 炜</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秋天,刚刚收获过的土地湿润、疏松,可爱极了。稼禾的秸秆都拉走了,香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气却遗留在田埂上。杂生在玉米和豆棵里的草叶儿显露出来,又绿又嫩。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蚂蚱在草棵间蹦跳、起飞,很欢快的样子。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人们都忙着整理自己的土地,准备又一次播种。小格细心地揪掉青青的草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叶,整齐地堆放在一块儿。她觉得这么嫩的草叶,扔掉怪可惜的,留着回家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喂小兔子吧。那些蚂蚱碰到她手上,她就把它们逮住了;很肥大的,用一根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草棒串了,别在衣襟上。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邻地里的达子走过来,搓着手上的草汁和泥巴,站在那儿笑。</a:t>
            </a:r>
            <a:endParaRPr lang="zh-CN" altLang="en-US" dirty="0">
              <a:latin typeface="+mn-lt"/>
              <a:ea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小格往一边看了看,达子的脚上穿了一双又结实又漂亮的胶鞋,鞋帮上好像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还印了一只鹰!她瞥了一眼,禁不住又瞥了一眼。这个达子和她在小学一块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读过书的,现在正用一辆轻骑贩卖葡萄,听人说去年一年就挣了五千元</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一个大灰蚂蚱用生了刺的双腿猛劲儿蹬了她一下,她的手背上立刻渗出了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小血珠。她使劲摔了它一下,说:“一变肥,你就浑!”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达子蹲下来,说:“歇歇吧,又逮植物又逮动物,这个活儿太累。”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小格干脆仰起了脸,看着笑吟吟的达子。她已经不歇气地在地里忙了三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天。父亲病了,这么多的活儿全是她一个人做的。她不光有些累,还有些烦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呢。她觉得达子在看她的笑话。</a:t>
            </a:r>
            <a:endParaRPr lang="zh-CN" altLang="en-US">
              <a:latin typeface="+mn-lt"/>
              <a:ea typeface="+mn-e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达子和她对看着,一瞬间神情严肃起来。他看到她那双从来都很美丽的眉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毛,这时候微微皱着——她好像有些恼怒</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他眨了眨眼睛,把目光移开,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仰脸看天了:“天快下雨了,嗯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快下雨了!”他咕哝着。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“下吧!”她的眼睛盯着他,赌气似的说道。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达子站起来,活动了一下穿着“鹰鞋”的脚,说:“我是说,下了雨,你的地也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快整好了,我明天雇来一辆小拖拉机,咱们一块儿耕地吧。”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小格的心里一热。但她还是垂下眼睫,有些执拗地说:“不,不。还是我自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己用铁锹翻吧</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达子笑了笑,走开了。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停了一会儿,天真的下雨了。田野里的人们都跑回去拿雨具了,小格踌躇了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一会儿,也跑回家了。</a:t>
            </a:r>
            <a:endParaRPr lang="zh-CN" altLang="en-US">
              <a:latin typeface="+mn-lt"/>
              <a:ea typeface="+mn-ea"/>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她回到田里来时,披了一件蓑衣。这件蓑衣很旧了,可是还能遮雨。别人都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穿了塑料雨衣,戴了斗笠。那雨衣有蓝的、红的,还有淡黄的,迷茫的雨雾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里望去,多么好看啊。邻地的达子穿得更高级一点:军用雨衣。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小格有些不好意思了。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她蹲在田埂上做活,一低头就能看见蓑衣襟上粗粗的草绳儿结。她在心里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恨起自己来:怎么就穿了它来!可是她心里明明知道:家里没有雨衣,只有一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把塑料雨伞</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达子向这边望着,好长时间也没动一下。</a:t>
            </a:r>
            <a:endParaRPr lang="zh-CN" altLang="en-US">
              <a:latin typeface="+mn-lt"/>
              <a:ea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他看到千万条雨丝洒向她的蓑衣,蓑衣的毛儿拄着,在雨丝中轻轻弹动着。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有时候小格站起来,那球成一团的蓑衣立刻放展开来,似一件草做的漂亮的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披风。蓑衣毛儿又多又规整,都朝一个方向斜着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她在田埂上走着,像个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穿着斗篷的将军,挺拔而洒脱。他禁不住喊了一声: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小格重新蹲下去,像是逮一个蚂蚱,身子向前一伏一伏的。达子好像看到她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那被蓑衣遮住一边的脸庞变得通红通红,就像石榴花的颜色。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天暗下来,雨也变得小多了。田野里的人们开始收工了。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小格将草叶捆到一起,提起来往回走去。田头小路上的人很多,各种雨衣摩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擦着,发出声音。人们高声地谈笑着,议论庄稼,也议论人。小格默默地往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前走去,一次也没有回头。</a:t>
            </a:r>
            <a:endParaRPr lang="zh-CN" altLang="en-US">
              <a:latin typeface="+mn-lt"/>
              <a:ea typeface="+mn-e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可是有几个老头子谈论起她的蓑衣了:“蓑衣这东西好!我过去夜里看秋、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雨天排涝,都穿蓑衣!蓑衣比塑料雨衣可好,它又能遮雨又能当草荐子铺,穿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到身上人也暖和。”“哎哎,一时一兴,自从兴了塑料雨衣这洋玩意儿,蓑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衣你贵贱也买不着了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蓑衣好!蓑衣好!”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第二天早晨,小格很早就来到了自己的田里。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这片土地变得漂亮了,耕过,耙过,就像蓬乱的头发被耐心地梳理过一样—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—达子的头发倒变得蓬乱了,正在他的地上忙着。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小格知道这是达子的小拖拉机耕的。她问:“达子,你一夜都守在这地里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“一夜刚好耕完。”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“啊</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达子!”</a:t>
            </a:r>
            <a:endParaRPr lang="zh-CN" altLang="en-US">
              <a:latin typeface="+mn-lt"/>
              <a:ea typeface="+mn-e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小格想:这土地要让我一个人用锹翻,不知要多少天呢!她心里感激达子,可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又不知道说些什么才好</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她很想说,雇拖拉机的钱两家一起拿吧!但她就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是说不出口。她怕达子笑话她小气,达子有钱呢——雇拖拉机这点钱,在他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看来算不了一回事。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她在靠近他的地边上做着活儿。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达子忙了一会儿,伸着懒腰走过来。她注意地瞥了瞥他的鞋子:老鹰上沾了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稀泥。他说:“趁着土湿,今天就把种播上吧</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嘿嘿!明天地里就没活儿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了,真棒!”</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小格问:“没活了再做什么?”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“驾上我的轻骑!”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小格不作声了。</a:t>
            </a:r>
            <a:endParaRPr lang="zh-CN" altLang="en-US">
              <a:latin typeface="+mn-lt"/>
              <a:ea typeface="+mn-e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“你做什么?”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”小格轻轻咳了一声,“不做什么。”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“你编蓑衣吧!”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小格恼恨地看了他一眼。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达子的脸有些红,微皱着眉头说:“我可不是跟你开玩笑,真的!你没听老人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们说到处买不到蓑衣吗?你编吧,会赚钱的,芦青河湾那儿一片一片蓑衣草</a:t>
            </a:r>
            <a:r>
              <a:rPr>
                <a:latin typeface="+mn-lt"/>
                <a:ea typeface="+mn-ea"/>
              </a:rPr>
              <a:t/>
            </a:r>
            <a:br>
              <a:rPr>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“哼,鬼主意</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”小格将身子转向一边。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达子失望地看了她一眼,接着嘴角挂上了一丝笑容:“你不懂——‘信息’</a:t>
            </a:r>
            <a:r>
              <a:rPr>
                <a:latin typeface="+mn-lt"/>
                <a:ea typeface="+mn-ea"/>
              </a:rPr>
              <a:t/>
            </a:r>
            <a:br>
              <a:rPr>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明白了吗?明年我准备好好研究一下‘信息’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小格笑了。</a:t>
            </a:r>
            <a:endParaRPr lang="zh-CN" altLang="en-US">
              <a:latin typeface="+mn-lt"/>
              <a:ea typeface="+mn-ea"/>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60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夜晚,月亮很早就升起来了。小格在里屋坐了一会儿,听到院子里有露水滴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落的声音,就走了出来。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大地朦朦胧胧,一片白色。她觉得心上不知怎么热乎乎的,很想往远处走一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走着走着,她的脚步急了起来;再后来她听到河水的声音了。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她来到芦青河湾了。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月光下,河湾的浅水处一片油绿。那柔软细长的草叶儿像人工整出的一般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齐,一般好,茂盛极了。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“啊!蓑衣草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多么好的蓑衣草啊!”她在心里说。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1984年11月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(选自《张炜中短篇小说年编·采树鳔》,有删改)</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请依据小说相关内容,概括达子形象的特点。(6分)</a:t>
            </a:r>
            <a:endParaRPr lang="zh-CN" altLang="en-US" dirty="0">
              <a:latin typeface="+mn-lt"/>
              <a:ea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2.小说有明暗两条线索,分别是什么?这样处理有什么好处?请简要分析。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3.小说在刻画马兰花这个形象时,突出了她的哪些性格特征?请简要分析。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4.小说三次写马兰花流泪,每次流泪的表现都不同,心情也不一样。请结合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小说内容进行具体分析,并说明这样写有什么效果。(8分)</a:t>
            </a:r>
            <a:endParaRPr lang="zh-CN" altLang="en-US" dirty="0">
              <a:latin typeface="+mn-lt"/>
              <a:ea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新型的农村青年形象:勤劳善良,乐于助人,头脑灵活,新潮时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尚,善于接受新知,能敏锐捕捉商机。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概括人物形象离不开小说的情节,离不开人物的语言、肖像、动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作、心理和细节描写。因此,要找出描写达子的相关语段加以概括。由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“达子的脚上穿了一双又结实又漂亮的胶鞋,鞋帮上好像还印了一只鹰”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“达子穿得更高级一点:军用雨衣”可以概括出达子新潮时尚的个性特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点。由“用一辆轻骑贩卖葡萄,听人说去年一年就挣了五千元”可以概括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出达子善于接受新知,有商业头脑,勤劳致富。由他熬夜帮助小格家翻地,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可以概括出他“勤劳善良,乐于助人”的性格特征。达子关注“信息”,听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老人说贵贱也买不着蓑衣,让小格编蓑衣赚钱,体现了达子能敏锐捕捉商机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的能力。</a:t>
            </a:r>
            <a:endParaRPr lang="zh-CN" altLang="en-US" dirty="0">
              <a:latin typeface="+mn-lt"/>
              <a:ea typeface="+mn-ea"/>
            </a:endParaRPr>
          </a:p>
        </p:txBody>
      </p:sp>
      <p:pic>
        <p:nvPicPr>
          <p:cNvPr id="191490" name="图片 3" descr="textimage46.jpeg"/>
          <p:cNvPicPr>
            <a:picLocks noChangeAspect="1"/>
          </p:cNvPicPr>
          <p:nvPr/>
        </p:nvPicPr>
        <p:blipFill>
          <a:blip r:embed="rId3"/>
          <a:srcRect/>
          <a:stretch>
            <a:fillRect/>
          </a:stretch>
        </p:blipFill>
        <p:spPr bwMode="auto">
          <a:xfrm>
            <a:off x="1073150" y="1295400"/>
            <a:ext cx="180975" cy="190500"/>
          </a:xfrm>
          <a:prstGeom prst="rect">
            <a:avLst/>
          </a:prstGeom>
          <a:noFill/>
          <a:ln w="9525">
            <a:noFill/>
            <a:miter lim="800000"/>
            <a:headEnd/>
            <a:tailEnd/>
          </a:ln>
        </p:spPr>
      </p:pic>
      <p:pic>
        <p:nvPicPr>
          <p:cNvPr id="191491" name="图片 4" descr="textimage47.jpeg"/>
          <p:cNvPicPr>
            <a:picLocks noChangeAspect="1"/>
          </p:cNvPicPr>
          <p:nvPr/>
        </p:nvPicPr>
        <p:blipFill>
          <a:blip r:embed="rId3"/>
          <a:srcRect/>
          <a:stretch>
            <a:fillRect/>
          </a:stretch>
        </p:blipFill>
        <p:spPr bwMode="auto">
          <a:xfrm>
            <a:off x="561975" y="2227263"/>
            <a:ext cx="180975" cy="190500"/>
          </a:xfrm>
          <a:prstGeom prst="rect">
            <a:avLst/>
          </a:prstGeom>
          <a:noFill/>
          <a:ln w="9525">
            <a:noFill/>
            <a:miter lim="800000"/>
            <a:headEnd/>
            <a:tailEnd/>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662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审题要审清三点: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(1)是整体把握还是局部分析。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整体把握的提问方式主要有:①他是什么样的人?②请结合全文,分析其性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格特点。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局部分析的提问方式主要有:①画线的句子体现了人物怎样的情感?②画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线的句子写出了人物怎样的性格?</a:t>
            </a:r>
            <a:endParaRPr lang="zh-CN" altLang="en-US" dirty="0">
              <a:latin typeface="+mn-lt"/>
              <a:ea typeface="+mn-ea"/>
            </a:endParaRPr>
          </a:p>
        </p:txBody>
      </p:sp>
      <p:pic>
        <p:nvPicPr>
          <p:cNvPr id="193538" name="图片 3" descr="textimage48.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(2)是概括还是分析。</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“概括”题只要求写出人物形象或性格特点即可,“分析”题还要结合文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(3)是性格还是形象。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答形象题时不要忘记人物的身份、地位、职业等因素。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典例1要求整体把握;既要有概括,还要有分析;是形象分析。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(1)整体把握题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①只要求概括形象或性格的,只要分点列出即可,点与点之间不能交叉。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②整体分析,可有两种思路:</a:t>
            </a:r>
            <a:endParaRPr lang="zh-CN" altLang="en-US" dirty="0">
              <a:latin typeface="+mn-lt"/>
              <a:ea typeface="+mn-ea"/>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a.概括→分析:先给出一个总的评判,即用几个关键性的词语高度概括出人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物形象(性格)的特点,用“</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是一个</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的人物形象”的句式完成,接着在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小说中找到相关依据,要论证分析。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b.分析→概括:先列出文中人物的言行举止,后概括出人物形象或性格特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典例1可以采用先概括,再分析的方法。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(2)局部分析题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先看所给画线句子是什么描写,如语言描写、动作描写、肖像描写等,抓住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描写中的关键词语看其凸显了人物什么样的性格或心理,再结合情节推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进、故事相关背景,就可以准确把握人物的心理或性格。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答这一类题要多往深处想想,因为这类题的答案往往不止一个。</a:t>
            </a:r>
            <a:endParaRPr lang="zh-CN" altLang="en-US">
              <a:latin typeface="+mn-lt"/>
              <a:ea typeface="+mn-ea"/>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(3)学会用术语答题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人物形象的概括,都有较固定的术语。如正面人物常用以下词语概括:正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直、公正、勤劳、勤奋、善良、仁慈、乐于助人、宽容、大度、严于律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己、聪明、机智、深谋远虑、有志气、有作为、专一、坚定、坚强、勇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敢、忠贞、忠诚、真诚、诚实、谦虚、清高、节俭、简朴、廉洁、博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学、能干、一视同仁、正直无私、义无反顾、执法如山、刚正不阿、冰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清玉洁、克己奉公、忍辱负重、表里如一、贫贱不移等。(反面人物则换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成相应的反义词语)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答题模板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1.单句下定义型:</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(一般为形容词或短语)</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(表明人物身份)的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a:t>
            </a:r>
            <a:endParaRPr lang="zh-CN" altLang="en-US">
              <a:latin typeface="+mn-lt"/>
              <a:ea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2.分点概括型:性格概括+文本分析。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3.总分型:总括(人物身份)+分述(性格特点)。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典例1答案就采用了“总分型”。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(2015豫东豫北十名校三联)阅读下面的文字,完成题目。(6分)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树　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铁 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自从儿子去北京念大学,一家人得全力以赴供应儿子每月的开销,老于连烟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都戒了,哪儿还能挤出取暖的煤钱。又过了些时候,老同学项珠珠从省会调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至老于的城市,做了这城市的副市长。自此,老于和家人常在电视屏幕上看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见她。</a:t>
            </a:r>
            <a:endParaRPr lang="zh-CN" altLang="en-US">
              <a:latin typeface="+mn-lt"/>
              <a:ea typeface="+mn-ea"/>
            </a:endParaRPr>
          </a:p>
        </p:txBody>
      </p:sp>
      <p:pic>
        <p:nvPicPr>
          <p:cNvPr id="201730" name="图片 3" descr="textimage49.jpeg"/>
          <p:cNvPicPr>
            <a:picLocks noChangeAspect="1"/>
          </p:cNvPicPr>
          <p:nvPr/>
        </p:nvPicPr>
        <p:blipFill>
          <a:blip r:embed="rId3"/>
          <a:srcRect/>
          <a:stretch>
            <a:fillRect/>
          </a:stretch>
        </p:blipFill>
        <p:spPr bwMode="auto">
          <a:xfrm>
            <a:off x="542925" y="2662238"/>
            <a:ext cx="123825" cy="200025"/>
          </a:xfrm>
          <a:prstGeom prst="rect">
            <a:avLst/>
          </a:prstGeom>
          <a:noFill/>
          <a:ln w="9525">
            <a:noFill/>
            <a:miter lim="800000"/>
            <a:headEnd/>
            <a:tailEnd/>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329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老于的老婆说,这个女市长和你不是同学么,能不能跟市长说说,给咱们找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两间有暖气的房。老于说,怕不好开这个口。此时全家正吃晚饭,老于盯住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女儿的双手,手肿着,青一块紫一块的。再看看孩子的耳朵,也冻了。女儿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前不久刚参加全省高中组奥林匹克数学竞赛,拿了个第二,回家后她对老于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说,她的目标是北大、清华,非这两个学校不考。明年女儿高中毕业,最关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键的一年,老于拿什么来支持女儿的关键时刻?也许真应该去找老同学项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珠珠市长。</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老于家中无电话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第二天他特意早些上班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趁同事们还没进教研室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他给项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市长打了电话。电话里的项珠珠很热情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热情而不啰唆。稍事寒暄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便问老</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于是不是有什么事找她。这边老于连连说着没事没事真没什么事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声音挺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就好像谁说有事谁就是诬陷了他似的。那边项市长说有事也没关系只</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要她能帮忙。这边老于仍高声坚持说没事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只是想见面聊聊。</a:t>
            </a:r>
            <a:endParaRPr lang="zh-CN" altLang="en-US" dirty="0">
              <a:latin typeface="+mn-lt"/>
              <a:ea typeface="+mn-ea"/>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这晚老于骑了五十分钟自行车,从城郊赶到项市长家。他被一个面孔清秀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的小阿姨让进客厅,然后项市长出现了,和老于面对面落座在两张小沙发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上。谈话一开始老于就觉得浑身燥热,他没有意识到,那是他穿了厚厚的棉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袄、棉裤和棉鞋的缘故。在他那没有炉火的家里,他需整日这样穿戴,老婆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和女儿甚至整日把毛线帽扣在头上。而在项市长温暖的家中,项珠珠就穿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了一件薄薄的开司米圆领衫。老于一下子意识不到这些,他甚至看不见客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厅里都摆列了些什么。房间阔大,地板很亮,果盘里的水果鲜美,杯中的绿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茶馨香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这些和老于无关,或者,越是置身此情此景,老于便越要使自己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的谈话配得上这气氛和这气氛中的女市长。他于是就谈文学。</a:t>
            </a:r>
            <a:endParaRPr lang="zh-CN" altLang="en-US">
              <a:latin typeface="+mn-lt"/>
              <a:ea typeface="+mn-ea"/>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他想起中学时的项珠珠是喜欢文学的,初次把陀思妥耶夫斯基介绍给她的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正是他老于。果然,如今的项珠珠对文学仍然保持着并不虚假的爱好,她很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轻易地就说出了一大串当代作家的名字和他们的小说,并和老于探讨这些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作家的作品。老于谈着自己的见解,忽然发现项珠珠脸上是信服的神态,她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的表情使老于很满意自己,当他满意自己的时候便也开始焦虑:房子呢?房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子的请求他究竟什么时候才能开口呢?他滔滔不绝地讲着,却也发现自己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越来越无法对付自己,心中的另一个老于在同他捣蛋。他的话题越是宽泛,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他说出房子的可能就越是狭窄;他谈话的内容越是高雅,他的房子问题就越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是俗不可耐;他越是想说出房子的事,就越是说不到房子上去。他不知道他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这是怎么了,他在点点滴滴、一分一寸地折磨自己枪毙自己,他同情自己又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痛恨着自己,可是他必须一直往前讲。</a:t>
            </a:r>
            <a:endParaRPr lang="zh-CN" altLang="en-US">
              <a:latin typeface="+mn-lt"/>
              <a:ea typeface="+mn-ea"/>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时间已经十一点了,他的事还没说呢,可他已经没有理由再坐下去了。他站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了起来,项珠珠也站了起来。以她的经验和洞察力,会猜出他是有求于她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的,于是她又问老于真的没有别的事么?没有没有没有真的没有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老于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边摆手边大步向门口走,叫人觉得你若再问反而是你对他的不礼貌了。项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珠珠没有再问。出得门来,老于的脑子很乱。他解开棉袄领扣,让冷风吹一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吹他那燥热的心。他推起自行车在便道上走了几步,站在一棵龙盘槐下。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他是来求项珠珠解决两间带暖气的房子的,可他一晚上都说了些什么呀!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他不能再将这请求原封带回家去。他应该说出来,他必得说出来,他鼓动着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自己又朝龙盘槐靠近了一点儿,他把这棵树想成了项珠珠,他对着树说出了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他那难以启齿的请求。他把满心的重负卸在了这棵树下,然后骑车离开了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它。</a:t>
            </a:r>
            <a:endParaRPr lang="zh-CN" altLang="en-US">
              <a:latin typeface="+mn-lt"/>
              <a:ea typeface="+mn-ea"/>
            </a:endParaRPr>
          </a:p>
        </p:txBody>
      </p:sp>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138</TotalTime>
  <Words>67584</Words>
  <PresentationFormat>自定义</PresentationFormat>
  <Paragraphs>1745</Paragraphs>
  <Slides>315</Slides>
  <Notes>315</Notes>
  <HiddenSlides>0</HiddenSlides>
  <MMClips>0</MMClips>
  <ScaleCrop>false</ScaleCrop>
  <HeadingPairs>
    <vt:vector size="8" baseType="variant">
      <vt:variant>
        <vt:lpstr>已用的字体</vt:lpstr>
      </vt:variant>
      <vt:variant>
        <vt:i4>8</vt:i4>
      </vt:variant>
      <vt:variant>
        <vt:lpstr>演示文稿设计模板</vt:lpstr>
      </vt:variant>
      <vt:variant>
        <vt:i4>5</vt:i4>
      </vt:variant>
      <vt:variant>
        <vt:lpstr>嵌入 OLE 服务器</vt:lpstr>
      </vt:variant>
      <vt:variant>
        <vt:i4>1</vt:i4>
      </vt:variant>
      <vt:variant>
        <vt:lpstr>幻灯片标题</vt:lpstr>
      </vt:variant>
      <vt:variant>
        <vt:i4>315</vt:i4>
      </vt:variant>
    </vt:vector>
  </HeadingPairs>
  <TitlesOfParts>
    <vt:vector size="329" baseType="lpstr">
      <vt:lpstr>Calibri</vt:lpstr>
      <vt:lpstr>宋体</vt:lpstr>
      <vt:lpstr>Arial</vt:lpstr>
      <vt:lpstr>黑体</vt:lpstr>
      <vt:lpstr>Times New Roman</vt:lpstr>
      <vt:lpstr>NEU-BZ</vt:lpstr>
      <vt:lpstr>Arial Narrow</vt:lpstr>
      <vt:lpstr>Arial Unicode MS</vt:lpstr>
      <vt:lpstr>主题1</vt:lpstr>
      <vt:lpstr>主题1</vt:lpstr>
      <vt:lpstr>主题1</vt:lpstr>
      <vt:lpstr>主题1</vt:lpstr>
      <vt:lpstr>主题1</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487</cp:revision>
  <dcterms:modified xsi:type="dcterms:W3CDTF">2016-07-19T03:19:39Z</dcterms:modified>
</cp:coreProperties>
</file>