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56" r:id="rId4"/>
    <p:sldId id="311" r:id="rId5"/>
    <p:sldId id="258" r:id="rId6"/>
    <p:sldId id="259" r:id="rId7"/>
    <p:sldId id="260" r:id="rId8"/>
    <p:sldId id="261" r:id="rId9"/>
    <p:sldId id="262" r:id="rId10"/>
    <p:sldId id="263" r:id="rId11"/>
    <p:sldId id="264" r:id="rId12"/>
    <p:sldId id="257" r:id="rId13"/>
    <p:sldId id="265" r:id="rId14"/>
    <p:sldId id="266" r:id="rId15"/>
    <p:sldId id="267" r:id="rId16"/>
    <p:sldId id="366" r:id="rId17"/>
    <p:sldId id="424" r:id="rId18"/>
    <p:sldId id="268" r:id="rId19"/>
    <p:sldId id="271" r:id="rId20"/>
    <p:sldId id="272" r:id="rId21"/>
    <p:sldId id="273" r:id="rId22"/>
    <p:sldId id="274" r:id="rId23"/>
    <p:sldId id="275" r:id="rId24"/>
    <p:sldId id="305" r:id="rId25"/>
    <p:sldId id="276" r:id="rId26"/>
    <p:sldId id="277" r:id="rId27"/>
    <p:sldId id="278" r:id="rId28"/>
    <p:sldId id="279" r:id="rId29"/>
    <p:sldId id="280" r:id="rId30"/>
    <p:sldId id="304" r:id="rId31"/>
    <p:sldId id="282" r:id="rId32"/>
    <p:sldId id="283" r:id="rId33"/>
    <p:sldId id="367" r:id="rId34"/>
    <p:sldId id="284" r:id="rId35"/>
    <p:sldId id="285" r:id="rId36"/>
    <p:sldId id="306" r:id="rId37"/>
    <p:sldId id="286" r:id="rId38"/>
    <p:sldId id="287" r:id="rId39"/>
    <p:sldId id="288" r:id="rId40"/>
    <p:sldId id="289" r:id="rId41"/>
    <p:sldId id="290" r:id="rId42"/>
    <p:sldId id="291" r:id="rId43"/>
    <p:sldId id="292" r:id="rId44"/>
    <p:sldId id="369" r:id="rId45"/>
    <p:sldId id="372" r:id="rId46"/>
    <p:sldId id="293" r:id="rId47"/>
    <p:sldId id="294" r:id="rId48"/>
    <p:sldId id="295" r:id="rId49"/>
    <p:sldId id="296" r:id="rId50"/>
    <p:sldId id="297" r:id="rId51"/>
    <p:sldId id="298" r:id="rId52"/>
    <p:sldId id="299" r:id="rId53"/>
    <p:sldId id="300" r:id="rId54"/>
    <p:sldId id="269" r:id="rId55"/>
    <p:sldId id="308" r:id="rId56"/>
    <p:sldId id="301" r:id="rId57"/>
    <p:sldId id="370" r:id="rId58"/>
    <p:sldId id="302" r:id="rId59"/>
    <p:sldId id="307" r:id="rId60"/>
    <p:sldId id="365" r:id="rId61"/>
    <p:sldId id="422" r:id="rId62"/>
    <p:sldId id="303" r:id="rId63"/>
    <p:sldId id="363" r:id="rId64"/>
    <p:sldId id="309" r:id="rId65"/>
    <p:sldId id="373" r:id="rId66"/>
    <p:sldId id="374" r:id="rId67"/>
    <p:sldId id="476" r:id="rId68"/>
    <p:sldId id="375" r:id="rId69"/>
    <p:sldId id="423" r:id="rId70"/>
  </p:sldIdLst>
  <p:sldSz cx="9144000" cy="5143500"/>
  <p:notesSz cx="6858000" cy="9144000"/>
  <p:custDataLst>
    <p:tags r:id="rId71"/>
  </p:custDataLst>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83" d="100"/>
          <a:sy n="83" d="100"/>
        </p:scale>
        <p:origin x="-984" y="-84"/>
      </p:cViewPr>
      <p:guideLst>
        <p:guide orient="horz" pos="1620"/>
        <p:guide pos="2878"/>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6199" cy="76199"/>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tags" Target="tags/tag1.xml" /><Relationship Id="rId72" Type="http://schemas.openxmlformats.org/officeDocument/2006/relationships/presProps" Target="presProps.xml" /><Relationship Id="rId73" Type="http://schemas.openxmlformats.org/officeDocument/2006/relationships/viewProps" Target="viewProps.xml" /><Relationship Id="rId74" Type="http://schemas.openxmlformats.org/officeDocument/2006/relationships/theme" Target="theme/theme1.xml" /><Relationship Id="rId75" Type="http://schemas.openxmlformats.org/officeDocument/2006/relationships/tableStyles" Target="tableStyles.xml" /><Relationship Id="rId8" Type="http://schemas.openxmlformats.org/officeDocument/2006/relationships/slide" Target="slides/slide5.xml" /><Relationship Id="rId9" Type="http://schemas.openxmlformats.org/officeDocument/2006/relationships/slide" Target="slides/slide6.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2.emf" /></Relationships>
</file>

<file path=ppt/drawings/_rels/vmlDrawing10.vml.rels>&#65279;<?xml version="1.0" encoding="utf-8" standalone="yes"?><Relationships xmlns="http://schemas.openxmlformats.org/package/2006/relationships"><Relationship Id="rId1" Type="http://schemas.openxmlformats.org/officeDocument/2006/relationships/image" Target="../media/image11.emf" /><Relationship Id="rId2" Type="http://schemas.openxmlformats.org/officeDocument/2006/relationships/image" Target="../media/image12.emf" /></Relationships>
</file>

<file path=ppt/drawings/_rels/vmlDrawing11.vml.rels>&#65279;<?xml version="1.0" encoding="utf-8" standalone="yes"?><Relationships xmlns="http://schemas.openxmlformats.org/package/2006/relationships"><Relationship Id="rId1" Type="http://schemas.openxmlformats.org/officeDocument/2006/relationships/image" Target="../media/image13.emf" /></Relationships>
</file>

<file path=ppt/drawings/_rels/vmlDrawing12.vml.rels>&#65279;<?xml version="1.0" encoding="utf-8" standalone="yes"?><Relationships xmlns="http://schemas.openxmlformats.org/package/2006/relationships"><Relationship Id="rId1" Type="http://schemas.openxmlformats.org/officeDocument/2006/relationships/image" Target="../media/image14.emf" /></Relationships>
</file>

<file path=ppt/drawings/_rels/vmlDrawing13.vml.rels>&#65279;<?xml version="1.0" encoding="utf-8" standalone="yes"?><Relationships xmlns="http://schemas.openxmlformats.org/package/2006/relationships"><Relationship Id="rId1" Type="http://schemas.openxmlformats.org/officeDocument/2006/relationships/image" Target="../media/image15.emf" /></Relationships>
</file>

<file path=ppt/drawings/_rels/vmlDrawing14.vml.rels>&#65279;<?xml version="1.0" encoding="utf-8" standalone="yes"?><Relationships xmlns="http://schemas.openxmlformats.org/package/2006/relationships"><Relationship Id="rId1" Type="http://schemas.openxmlformats.org/officeDocument/2006/relationships/image" Target="../media/image16.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9.emf" /></Relationships>
</file>

<file path=ppt/drawings/_rels/vmlDrawing9.vml.rels>&#65279;<?xml version="1.0" encoding="utf-8" standalone="yes"?><Relationships xmlns="http://schemas.openxmlformats.org/package/2006/relationships"><Relationship Id="rId1" Type="http://schemas.openxmlformats.org/officeDocument/2006/relationships/image" Target="../media/image10.emf"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defRPr sz="1200">
                <a:latin typeface="Arial" panose="020b0604020202020204" pitchFamily="34" charset="0"/>
                <a:ea typeface="+mn-ea"/>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0" hangingPunct="0">
              <a:defRPr sz="1200">
                <a:latin typeface="Arial" panose="020b0604020202020204" pitchFamily="34" charset="0"/>
                <a:ea typeface="+mn-ea"/>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A7DE03C2-9074-4172-B68D-C7A27EAC95BE}"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125" name="备注占位符 4"/>
          <p:cNvSpPr>
            <a:spLocks noGrp="1"/>
          </p:cNvSpPr>
          <p:nvPr>
            <p:ph type="body" sz="quarter" idx="6"/>
          </p:nvPr>
        </p:nvSpPr>
        <p:spPr>
          <a:xfrm>
            <a:off x="685800" y="4343400"/>
            <a:ext cx="5486400" cy="4114800"/>
          </a:xfrm>
          <a:prstGeom prst="rect">
            <a:avLst/>
          </a:prstGeom>
          <a:noFill/>
          <a:ln w="9525">
            <a:noFill/>
          </a:ln>
        </p:spPr>
        <p:txBody>
          <a:bodyPr vert="horz" lIns="91440" tIns="45720" rIns="91440" bIns="45720" anchor="t" anchorCtr="0"/>
          <a:lstStyle/>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0" hangingPunct="0">
              <a:defRPr sz="1200">
                <a:latin typeface="Arial" panose="020b0604020202020204" pitchFamily="34" charset="0"/>
                <a:ea typeface="+mn-ea"/>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p>
            <a:pPr lvl="0" algn="r" fontAlgn="base">
              <a:buNone/>
            </a:pPr>
            <a:fld id="{9A0DB2DC-4C9A-4742-B13C-FB6460FD3503}" type="slidenum">
              <a:rPr lang="zh-CN" altLang="en-US" sz="1200" strike="noStrike" noProof="1">
                <a:latin typeface="Arial" panose="020b0604020202020204" pitchFamily="34" charset="0"/>
                <a:ea typeface="宋体" panose="02010600030101010101" pitchFamily="2" charset="-122"/>
                <a:cs typeface="+mn-cs"/>
              </a:rPr>
              <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57.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5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289"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norm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2291" name="灯片编号占位符 3"/>
          <p:cNvSpPr txBox="1">
            <a:spLocks noGrp="1"/>
          </p:cNvSpPr>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en-US" sz="1200">
                <a:latin typeface="Calibri" panose="020f0502020204030204" pitchFamily="34" charset="0"/>
              </a:rPr>
              <a:t>6</a:t>
            </a:fld>
            <a:endParaRPr lang="zh-CN" altLang="en-US" sz="120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5841" name="幻灯片图像占位符 1"/>
          <p:cNvSpPr>
            <a:spLocks noGrp="1" noRot="1" noChangeAspect="1" noTextEdit="1"/>
          </p:cNvSpPr>
          <p:nvPr>
            <p:ph type="sldImg"/>
          </p:nvPr>
        </p:nvSpPr>
        <p:spPr>
          <a:ln>
            <a:solidFill>
              <a:srgbClr val="000000"/>
            </a:solidFill>
            <a:miter/>
          </a:ln>
        </p:spPr>
      </p:sp>
      <p:sp>
        <p:nvSpPr>
          <p:cNvPr id="35842" name="备注占位符 2"/>
          <p:cNvSpPr>
            <a:spLocks noGrp="1"/>
          </p:cNvSpPr>
          <p:nvPr>
            <p:ph type="body" idx="1"/>
          </p:nvPr>
        </p:nvSpPr>
        <p:spPr/>
        <p:txBody>
          <a:bodyPr wrap="square" lIns="91440" tIns="45720" rIns="91440" bIns="45720" anchor="t" anchorCtr="0"/>
          <a:lstStyle/>
          <a:p>
            <a:pPr lvl="0" eaLnBrk="1" hangingPunct="1">
              <a:spcBef>
                <a:spcPct val="0"/>
              </a:spcBef>
            </a:pPr>
            <a:endParaRPr lang="zh-CN" altLang="en-US">
              <a:ea typeface="宋体" panose="02010600030101010101" pitchFamily="2" charset="-122"/>
            </a:endParaRPr>
          </a:p>
        </p:txBody>
      </p:sp>
      <p:sp>
        <p:nvSpPr>
          <p:cNvPr id="35843" name="灯片编号占位符 3"/>
          <p:cNvSpPr>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latin typeface="Arial" panose="020b0604020202020204" pitchFamily="34" charset="0"/>
                <a:ea typeface="宋体" panose="02010600030101010101" pitchFamily="2" charset="-122"/>
              </a:rPr>
              <a:t>22</a:t>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3009" name="幻灯片图像占位符 1"/>
          <p:cNvSpPr>
            <a:spLocks noGrp="1" noRot="1" noChangeAspect="1" noTextEdit="1"/>
          </p:cNvSpPr>
          <p:nvPr>
            <p:ph type="sldImg"/>
          </p:nvPr>
        </p:nvSpPr>
        <p:spPr>
          <a:ln>
            <a:solidFill>
              <a:srgbClr val="000000"/>
            </a:solidFill>
            <a:miter/>
          </a:ln>
        </p:spPr>
      </p:sp>
      <p:sp>
        <p:nvSpPr>
          <p:cNvPr id="43010" name="备注占位符 2"/>
          <p:cNvSpPr>
            <a:spLocks noGrp="1"/>
          </p:cNvSpPr>
          <p:nvPr>
            <p:ph type="body" idx="1"/>
          </p:nvPr>
        </p:nvSpPr>
        <p:spPr/>
        <p:txBody>
          <a:bodyPr wrap="square" lIns="91440" tIns="45720" rIns="91440" bIns="45720" anchor="t" anchorCtr="0"/>
          <a:lstStyle/>
          <a:p>
            <a:pPr lvl="0" eaLnBrk="1" hangingPunct="1">
              <a:spcBef>
                <a:spcPct val="0"/>
              </a:spcBef>
            </a:pPr>
            <a:endParaRPr lang="zh-CN" altLang="en-US">
              <a:ea typeface="宋体" panose="02010600030101010101" pitchFamily="2" charset="-122"/>
            </a:endParaRPr>
          </a:p>
        </p:txBody>
      </p:sp>
      <p:sp>
        <p:nvSpPr>
          <p:cNvPr id="43011" name="灯片编号占位符 3"/>
          <p:cNvSpPr>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latin typeface="Arial" panose="020b0604020202020204" pitchFamily="34" charset="0"/>
                <a:ea typeface="宋体" panose="02010600030101010101" pitchFamily="2" charset="-122"/>
              </a:rPr>
              <a:t>28</a:t>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8129"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norm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8131" name="灯片编号占位符 3"/>
          <p:cNvSpPr txBox="1">
            <a:spLocks noGrp="1"/>
          </p:cNvSpPr>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en-US" sz="1200">
                <a:latin typeface="Calibri" panose="020f0502020204030204" pitchFamily="34" charset="0"/>
              </a:rPr>
              <a:t>33</a:t>
            </a:fld>
            <a:endParaRPr lang="zh-CN" altLang="en-US" sz="120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0177" name="幻灯片图像占位符 1"/>
          <p:cNvSpPr>
            <a:spLocks noGrp="1" noRot="1" noChangeAspect="1" noTextEdit="1"/>
          </p:cNvSpPr>
          <p:nvPr>
            <p:ph type="sldImg"/>
          </p:nvPr>
        </p:nvSpPr>
        <p:spPr>
          <a:ln>
            <a:solidFill>
              <a:srgbClr val="000000"/>
            </a:solidFill>
            <a:miter/>
          </a:ln>
        </p:spPr>
      </p:sp>
      <p:sp>
        <p:nvSpPr>
          <p:cNvPr id="50178" name="备注占位符 2"/>
          <p:cNvSpPr>
            <a:spLocks noGrp="1"/>
          </p:cNvSpPr>
          <p:nvPr>
            <p:ph type="body" idx="1"/>
          </p:nvPr>
        </p:nvSpPr>
        <p:spPr/>
        <p:txBody>
          <a:bodyPr wrap="square" lIns="91440" tIns="45720" rIns="91440" bIns="45720" anchor="t" anchorCtr="0"/>
          <a:lstStyle/>
          <a:p>
            <a:pPr lvl="0" eaLnBrk="1" hangingPunct="1">
              <a:spcBef>
                <a:spcPct val="0"/>
              </a:spcBef>
            </a:pPr>
            <a:endParaRPr lang="zh-CN" altLang="en-US">
              <a:ea typeface="宋体" panose="02010600030101010101" pitchFamily="2" charset="-122"/>
            </a:endParaRPr>
          </a:p>
        </p:txBody>
      </p:sp>
      <p:sp>
        <p:nvSpPr>
          <p:cNvPr id="50179" name="灯片编号占位符 3"/>
          <p:cNvSpPr>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latin typeface="Arial" panose="020b0604020202020204" pitchFamily="34" charset="0"/>
                <a:ea typeface="宋体" panose="02010600030101010101" pitchFamily="2" charset="-122"/>
              </a:rPr>
              <a:t>34</a:t>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5297"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norm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5299" name="灯片编号占位符 3"/>
          <p:cNvSpPr txBox="1">
            <a:spLocks noGrp="1"/>
          </p:cNvSpPr>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en-US" sz="1200">
                <a:latin typeface="Calibri" panose="020f0502020204030204" pitchFamily="34" charset="0"/>
              </a:rPr>
              <a:t>38</a:t>
            </a:fld>
            <a:endParaRPr lang="zh-CN" altLang="en-US" sz="120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7345"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norm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7347" name="灯片编号占位符 3"/>
          <p:cNvSpPr txBox="1">
            <a:spLocks noGrp="1"/>
          </p:cNvSpPr>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en-US" sz="1200">
                <a:latin typeface="Calibri" panose="020f0502020204030204" pitchFamily="34" charset="0"/>
              </a:rPr>
              <a:t>39</a:t>
            </a:fld>
            <a:endParaRPr lang="zh-CN" altLang="en-US" sz="120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5537"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norm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5539" name="灯片编号占位符 3"/>
          <p:cNvSpPr txBox="1">
            <a:spLocks noGrp="1"/>
          </p:cNvSpPr>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en-US" sz="1200">
                <a:latin typeface="Calibri" panose="020f0502020204030204" pitchFamily="34" charset="0"/>
              </a:rPr>
              <a:t>48</a:t>
            </a:fld>
            <a:endParaRPr lang="zh-CN" altLang="en-US"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7585"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norm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7587" name="灯片编号占位符 3"/>
          <p:cNvSpPr txBox="1">
            <a:spLocks noGrp="1"/>
          </p:cNvSpPr>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en-US" sz="1200">
                <a:latin typeface="Calibri" panose="020f0502020204030204" pitchFamily="34" charset="0"/>
              </a:rPr>
              <a:t>49</a:t>
            </a:fld>
            <a:endParaRPr lang="zh-CN" altLang="en-US" sz="120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2705" name="幻灯片图像占位符 1"/>
          <p:cNvSpPr>
            <a:spLocks noGrp="1" noRot="1" noChangeAspect="1" noTextEdit="1"/>
          </p:cNvSpPr>
          <p:nvPr>
            <p:ph type="sldImg"/>
          </p:nvPr>
        </p:nvSpPr>
        <p:spPr>
          <a:ln>
            <a:solidFill>
              <a:srgbClr val="000000"/>
            </a:solidFill>
            <a:miter/>
          </a:ln>
        </p:spPr>
      </p:sp>
      <p:sp>
        <p:nvSpPr>
          <p:cNvPr id="72706" name="备注占位符 2"/>
          <p:cNvSpPr>
            <a:spLocks noGrp="1"/>
          </p:cNvSpPr>
          <p:nvPr>
            <p:ph type="body" idx="1"/>
          </p:nvPr>
        </p:nvSpPr>
        <p:spPr/>
        <p:txBody>
          <a:bodyPr wrap="square" lIns="91440" tIns="45720" rIns="91440" bIns="45720" anchor="t" anchorCtr="0"/>
          <a:lstStyle/>
          <a:p>
            <a:pPr lvl="0" eaLnBrk="1" hangingPunct="1">
              <a:spcBef>
                <a:spcPct val="0"/>
              </a:spcBef>
            </a:pPr>
            <a:endParaRPr lang="zh-CN" altLang="en-US">
              <a:ea typeface="宋体" panose="02010600030101010101" pitchFamily="2" charset="-122"/>
            </a:endParaRPr>
          </a:p>
        </p:txBody>
      </p:sp>
      <p:sp>
        <p:nvSpPr>
          <p:cNvPr id="72707" name="灯片编号占位符 3"/>
          <p:cNvSpPr>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t>53</a:t>
            </a:fld>
            <a:endParaRPr lang="zh-CN"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6801" name="幻灯片图像占位符 1"/>
          <p:cNvSpPr>
            <a:spLocks noGrp="1" noRot="1" noChangeAspect="1" noTextEdit="1"/>
          </p:cNvSpPr>
          <p:nvPr>
            <p:ph type="sldImg"/>
          </p:nvPr>
        </p:nvSpPr>
        <p:spPr>
          <a:ln>
            <a:solidFill>
              <a:srgbClr val="000000"/>
            </a:solidFill>
            <a:miter/>
          </a:ln>
        </p:spPr>
      </p:sp>
      <p:sp>
        <p:nvSpPr>
          <p:cNvPr id="76802" name="备注占位符 2"/>
          <p:cNvSpPr>
            <a:spLocks noGrp="1"/>
          </p:cNvSpPr>
          <p:nvPr>
            <p:ph type="body" idx="1"/>
          </p:nvPr>
        </p:nvSpPr>
        <p:spPr/>
        <p:txBody>
          <a:bodyPr wrap="square" lIns="91440" tIns="45720" rIns="91440" bIns="45720" anchor="t" anchorCtr="0"/>
          <a:lstStyle/>
          <a:p>
            <a:pPr lvl="0" eaLnBrk="1" hangingPunct="1">
              <a:spcBef>
                <a:spcPct val="0"/>
              </a:spcBef>
            </a:pPr>
            <a:endParaRPr lang="zh-CN" altLang="en-US">
              <a:ea typeface="宋体" panose="02010600030101010101" pitchFamily="2" charset="-122"/>
            </a:endParaRPr>
          </a:p>
        </p:txBody>
      </p:sp>
      <p:sp>
        <p:nvSpPr>
          <p:cNvPr id="76803" name="灯片编号占位符 3"/>
          <p:cNvSpPr>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latin typeface="Arial" panose="020b0604020202020204" pitchFamily="34" charset="0"/>
                <a:ea typeface="宋体" panose="02010600030101010101" pitchFamily="2" charset="-122"/>
              </a:rPr>
              <a:t>57</a:t>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4337"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norm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4339" name="灯片编号占位符 3"/>
          <p:cNvSpPr txBox="1">
            <a:spLocks noGrp="1"/>
          </p:cNvSpPr>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en-US" sz="1200">
                <a:latin typeface="Calibri" panose="020f0502020204030204" pitchFamily="34" charset="0"/>
              </a:rPr>
              <a:t>7</a:t>
            </a:fld>
            <a:endParaRPr lang="zh-CN" altLang="en-US" sz="120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6385"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norm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6387" name="灯片编号占位符 3"/>
          <p:cNvSpPr txBox="1">
            <a:spLocks noGrp="1"/>
          </p:cNvSpPr>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en-US" sz="1200">
                <a:latin typeface="Calibri" panose="020f0502020204030204" pitchFamily="34" charset="0"/>
              </a:rPr>
              <a:t>8</a:t>
            </a:fld>
            <a:endParaRPr lang="zh-CN" altLang="en-US"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8433"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norm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8435" name="灯片编号占位符 3"/>
          <p:cNvSpPr txBox="1">
            <a:spLocks noGrp="1"/>
          </p:cNvSpPr>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en-US" sz="1200">
                <a:latin typeface="Calibri" panose="020f0502020204030204" pitchFamily="34" charset="0"/>
              </a:rPr>
              <a:t>9</a:t>
            </a:fld>
            <a:endParaRPr lang="zh-CN" altLang="en-US"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1505" name="幻灯片图像占位符 1"/>
          <p:cNvSpPr>
            <a:spLocks noGrp="1" noRot="1" noChangeAspect="1" noTextEdit="1"/>
          </p:cNvSpPr>
          <p:nvPr>
            <p:ph type="sldImg"/>
          </p:nvPr>
        </p:nvSpPr>
        <p:spPr>
          <a:ln>
            <a:solidFill>
              <a:srgbClr val="000000"/>
            </a:solidFill>
            <a:miter/>
          </a:ln>
        </p:spPr>
      </p:sp>
      <p:sp>
        <p:nvSpPr>
          <p:cNvPr id="21506" name="备注占位符 2"/>
          <p:cNvSpPr>
            <a:spLocks noGrp="1"/>
          </p:cNvSpPr>
          <p:nvPr>
            <p:ph type="body" idx="1"/>
          </p:nvPr>
        </p:nvSpPr>
        <p:spPr/>
        <p:txBody>
          <a:bodyPr wrap="square" lIns="91440" tIns="45720" rIns="91440" bIns="45720" anchor="t" anchorCtr="0"/>
          <a:lstStyle/>
          <a:p>
            <a:pPr lvl="0" eaLnBrk="1" hangingPunct="1">
              <a:spcBef>
                <a:spcPct val="0"/>
              </a:spcBef>
            </a:pPr>
            <a:endParaRPr lang="zh-CN" altLang="en-US">
              <a:ea typeface="宋体" panose="02010600030101010101" pitchFamily="2" charset="-122"/>
            </a:endParaRPr>
          </a:p>
        </p:txBody>
      </p:sp>
      <p:sp>
        <p:nvSpPr>
          <p:cNvPr id="21507" name="灯片编号占位符 3"/>
          <p:cNvSpPr>
            <a:spLocks noGrp="1"/>
          </p:cNvSpPr>
          <p:nvPr>
            <p:ph type="sldNum" sz="quarter" idx="10"/>
          </p:nvPr>
        </p:nvSpPr>
        <p:spPr>
          <a:xfrm>
            <a:off x="3884613" y="8685213"/>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zh-CN" altLang="en-US" sz="1200">
                <a:latin typeface="Arial" panose="020b0604020202020204" pitchFamily="34" charset="0"/>
                <a:ea typeface="宋体" panose="02010600030101010101" pitchFamily="2" charset="-122"/>
              </a:rPr>
              <a:t>11</a:t>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6625"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norm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26627" name="灯片编号占位符 3"/>
          <p:cNvSpPr txBox="1">
            <a:spLocks noGrp="1"/>
          </p:cNvSpPr>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en-US" sz="1200">
                <a:latin typeface="Calibri" panose="020f0502020204030204" pitchFamily="34" charset="0"/>
              </a:rPr>
              <a:t>17</a:t>
            </a:fld>
            <a:endParaRPr lang="zh-CN" altLang="en-US"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8673"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norm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28675" name="灯片编号占位符 3"/>
          <p:cNvSpPr txBox="1">
            <a:spLocks noGrp="1"/>
          </p:cNvSpPr>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en-US" sz="1200">
                <a:latin typeface="Calibri" panose="020f0502020204030204" pitchFamily="34" charset="0"/>
              </a:rPr>
              <a:t>18</a:t>
            </a:fld>
            <a:endParaRPr lang="zh-CN" altLang="en-US" sz="120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0721"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norm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0723" name="灯片编号占位符 3"/>
          <p:cNvSpPr txBox="1">
            <a:spLocks noGrp="1"/>
          </p:cNvSpPr>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en-US" sz="1200">
                <a:latin typeface="Calibri" panose="020f0502020204030204" pitchFamily="34" charset="0"/>
              </a:rPr>
              <a:t>19</a:t>
            </a:fld>
            <a:endParaRPr lang="zh-CN" altLang="en-US"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2769"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norm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2771" name="灯片编号占位符 3"/>
          <p:cNvSpPr txBox="1">
            <a:spLocks noGrp="1"/>
          </p:cNvSpPr>
          <p:nvPr/>
        </p:nvSpPr>
        <p:spPr>
          <a:xfrm>
            <a:off x="3884613" y="8685213"/>
            <a:ext cx="2971800" cy="458787"/>
          </a:xfrm>
          <a:prstGeom prst="rect">
            <a:avLst/>
          </a:prstGeom>
          <a:noFill/>
          <a:ln w="9525">
            <a:noFill/>
          </a:ln>
        </p:spPr>
        <p:txBody>
          <a:bodyPr anchor="b" anchorCtr="0"/>
          <a:lstStyle/>
          <a:p>
            <a:pPr lvl="0" algn="r"/>
            <a:fld id="{9A0DB2DC-4C9A-4742-B13C-FB6460FD3503}" type="slidenum">
              <a:rPr lang="zh-CN" altLang="en-US" sz="1200">
                <a:latin typeface="Calibri" panose="020f0502020204030204" pitchFamily="34" charset="0"/>
              </a:rPr>
              <a:t>20</a:t>
            </a:fld>
            <a:endParaRPr lang="zh-CN" altLang="en-US" sz="1200">
              <a:latin typeface="Calibri" panose="020f0502020204030204" pitchFamily="34" charset="0"/>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1597819"/>
            <a:ext cx="7772400" cy="1102519"/>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05979"/>
            <a:ext cx="2057400" cy="4388644"/>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5979"/>
            <a:ext cx="6019800" cy="4388644"/>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6_内容与标题">
    <p:bg>
      <p:bgPr>
        <a:blipFill rotWithShape="0">
          <a:blip r:embed="rId1"/>
          <a:stretch>
            <a:fillRect/>
          </a:stretch>
        </a:blipFill>
        <a:effectLst/>
      </p:bgPr>
    </p:bg>
    <p:spTree>
      <p:nvGrpSpPr>
        <p:cNvPr id="1" name=""/>
        <p:cNvGrpSpPr/>
        <p:nvPr/>
      </p:nvGrpSpPr>
      <p:grpSpPr>
        <a:xfrm>
          <a:off x="0" y="0"/>
          <a:ext cx="0" cy="0"/>
        </a:xfrm>
      </p:grpSpPr>
      <p:sp>
        <p:nvSpPr>
          <p:cNvPr id="7" name="矩形 6"/>
          <p:cNvSpPr/>
          <p:nvPr/>
        </p:nvSpPr>
        <p:spPr>
          <a:xfrm>
            <a:off x="0" y="4460875"/>
            <a:ext cx="9142413" cy="682625"/>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2" name="日期占位符 1"/>
          <p:cNvSpPr>
            <a:spLocks noGrp="1"/>
          </p:cNvSpPr>
          <p:nvPr>
            <p:ph type="dt" sz="half" idx="10"/>
          </p:nvPr>
        </p:nvSpPr>
        <p:spPr>
          <a:xfrm>
            <a:off x="457200" y="4684713"/>
            <a:ext cx="2133600" cy="357188"/>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3124200" y="4684713"/>
            <a:ext cx="2895600" cy="357188"/>
          </a:xfrm>
          <a:prstGeom prst="rect">
            <a:avLst/>
          </a:prstGeom>
          <a:noFill/>
          <a:ln w="9525">
            <a:noFill/>
            <a:miter lim="800000"/>
          </a:ln>
          <a:effectLst/>
        </p:spPr>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6553200" y="4684713"/>
            <a:ext cx="2133600" cy="357188"/>
          </a:xfrm>
          <a:prstGeom prst="rect">
            <a:avLst/>
          </a:prstGeom>
          <a:noFill/>
          <a:ln w="9525">
            <a:noFill/>
            <a:miter lim="800000"/>
          </a:ln>
          <a:effectLst/>
        </p:spPr>
        <p:txBody>
          <a:bodyPr vert="horz" wrap="square" lIns="91440" tIns="45720" rIns="91440" bIns="45720" numCol="1" anchor="t" anchorCtr="0" compatLnSpc="1"/>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内容与标题">
    <p:bg>
      <p:bgPr>
        <a:blipFill rotWithShape="0">
          <a:blip r:embed="rId1"/>
          <a:stretch>
            <a:fillRect/>
          </a:stretch>
        </a:blipFill>
        <a:effectLst/>
      </p:bgPr>
    </p:bg>
    <p:spTree>
      <p:nvGrpSpPr>
        <p:cNvPr id="1" name=""/>
        <p:cNvGrpSpPr/>
        <p:nvPr/>
      </p:nvGrpSpPr>
      <p:grpSpPr>
        <a:xfrm>
          <a:off x="0" y="0"/>
          <a:ext cx="0" cy="0"/>
        </a:xfrm>
      </p:grpSpPr>
      <p:sp>
        <p:nvSpPr>
          <p:cNvPr id="7" name="矩形 6"/>
          <p:cNvSpPr/>
          <p:nvPr/>
        </p:nvSpPr>
        <p:spPr>
          <a:xfrm>
            <a:off x="0" y="2247900"/>
            <a:ext cx="9142413" cy="2897188"/>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2" name="日期占位符 1"/>
          <p:cNvSpPr>
            <a:spLocks noGrp="1"/>
          </p:cNvSpPr>
          <p:nvPr>
            <p:ph type="dt" sz="half" idx="10"/>
          </p:nvPr>
        </p:nvSpPr>
        <p:spPr>
          <a:xfrm>
            <a:off x="457200" y="4684713"/>
            <a:ext cx="2133600" cy="357188"/>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3124200" y="4684713"/>
            <a:ext cx="2895600" cy="357188"/>
          </a:xfrm>
          <a:prstGeom prst="rect">
            <a:avLst/>
          </a:prstGeom>
          <a:noFill/>
          <a:ln w="9525">
            <a:noFill/>
            <a:miter lim="800000"/>
          </a:ln>
          <a:effectLst/>
        </p:spPr>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6553200" y="4684713"/>
            <a:ext cx="2133600" cy="357188"/>
          </a:xfrm>
          <a:prstGeom prst="rect">
            <a:avLst/>
          </a:prstGeom>
          <a:noFill/>
          <a:ln w="9525">
            <a:noFill/>
            <a:miter lim="800000"/>
          </a:ln>
          <a:effectLst/>
        </p:spPr>
        <p:txBody>
          <a:bodyPr vert="horz" wrap="square" lIns="91440" tIns="45720" rIns="91440" bIns="45720" numCol="1" anchor="t" anchorCtr="0" compatLnSpc="1"/>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8_内容与标题">
    <p:bg>
      <p:bgPr>
        <a:blipFill rotWithShape="0">
          <a:blip r:embed="rId1"/>
          <a:stretch>
            <a:fillRect/>
          </a:stretch>
        </a:blipFill>
        <a:effectLst/>
      </p:bgPr>
    </p:bg>
    <p:spTree>
      <p:nvGrpSpPr>
        <p:cNvPr id="1" name=""/>
        <p:cNvGrpSpPr/>
        <p:nvPr/>
      </p:nvGrpSpPr>
      <p:grpSpPr>
        <a:xfrm>
          <a:off x="0" y="0"/>
          <a:ext cx="0" cy="0"/>
        </a:xfrm>
      </p:grpSpPr>
      <p:sp>
        <p:nvSpPr>
          <p:cNvPr id="7" name="矩形 6"/>
          <p:cNvSpPr/>
          <p:nvPr/>
        </p:nvSpPr>
        <p:spPr>
          <a:xfrm>
            <a:off x="0" y="2571750"/>
            <a:ext cx="9142413" cy="2573338"/>
          </a:xfrm>
          <a:prstGeom prst="rect">
            <a:avLst/>
          </a:prstGeom>
          <a:solidFill>
            <a:schemeClr val="accent5">
              <a:lumMod val="40000"/>
              <a:lumOff val="60000"/>
              <a:alpha val="3372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rgbClr val="FFFFFF"/>
              </a:solidFill>
              <a:effectLst/>
              <a:uLnTx/>
              <a:uFillTx/>
              <a:latin typeface="+mn-lt"/>
              <a:ea typeface="宋体" panose="02010600030101010101" pitchFamily="2" charset="-122"/>
              <a:cs typeface="+mn-cs"/>
            </a:endParaRPr>
          </a:p>
        </p:txBody>
      </p:sp>
      <p:sp>
        <p:nvSpPr>
          <p:cNvPr id="2" name="日期占位符 1"/>
          <p:cNvSpPr>
            <a:spLocks noGrp="1"/>
          </p:cNvSpPr>
          <p:nvPr>
            <p:ph type="dt" sz="half" idx="10"/>
          </p:nvPr>
        </p:nvSpPr>
        <p:spPr>
          <a:xfrm>
            <a:off x="457200" y="4684713"/>
            <a:ext cx="2133600" cy="357188"/>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3124200" y="4684713"/>
            <a:ext cx="2895600" cy="357188"/>
          </a:xfrm>
          <a:prstGeom prst="rect">
            <a:avLst/>
          </a:prstGeom>
          <a:noFill/>
          <a:ln w="9525">
            <a:noFill/>
            <a:miter lim="800000"/>
          </a:ln>
          <a:effectLst/>
        </p:spPr>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a:xfrm>
            <a:off x="6553200" y="4684713"/>
            <a:ext cx="2133600" cy="357188"/>
          </a:xfrm>
          <a:prstGeom prst="rect">
            <a:avLst/>
          </a:prstGeom>
          <a:noFill/>
          <a:ln w="9525">
            <a:noFill/>
            <a:miter lim="800000"/>
          </a:ln>
          <a:effectLst/>
        </p:spPr>
        <p:txBody>
          <a:bodyPr vert="horz" wrap="square" lIns="91440" tIns="45720" rIns="91440" bIns="45720" numCol="1" anchor="t" anchorCtr="0" compatLnSpc="1"/>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59581"/>
            <a:ext cx="5486400" cy="30861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zh-CN" altLang="en-US" sz="3200" b="0" i="0" u="none" strike="noStrike" kern="0" cap="none" spc="0" normalizeH="0" baseline="0" noProof="0" smtClean="0">
                <a:ln>
                  <a:noFill/>
                </a:ln>
                <a:solidFill>
                  <a:schemeClr val="tx1"/>
                </a:solidFill>
                <a:effectLst/>
                <a:uLnTx/>
                <a:uFillTx/>
                <a:latin typeface="+mn-lt"/>
                <a:ea typeface="+mn-ea"/>
                <a:cs typeface="+mn-cs"/>
              </a:rPr>
              <a:t>单击图标添加图片</a:t>
            </a: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image" Target="../media/image1.jpeg" /><Relationship Id="rId16"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5"/>
          <a:stretch>
            <a:fillRect/>
          </a:stretch>
        </a:blipFill>
        <a:effectLst/>
      </p:bgPr>
    </p:bg>
    <p:spTree>
      <p:nvGrpSpPr>
        <p:cNvPr id="1" name=""/>
        <p:cNvGrpSpPr/>
        <p:nvPr/>
      </p:nvGrpSpPr>
      <p:grpSpPr/>
      <p:sp>
        <p:nvSpPr>
          <p:cNvPr id="1026" name="Rectangle 2"/>
          <p:cNvSpPr>
            <a:spLocks noGrp="1"/>
          </p:cNvSpPr>
          <p:nvPr>
            <p:ph type="title"/>
          </p:nvPr>
        </p:nvSpPr>
        <p:spPr>
          <a:xfrm>
            <a:off x="457200" y="206375"/>
            <a:ext cx="8229600" cy="857250"/>
          </a:xfrm>
          <a:prstGeom prst="rect">
            <a:avLst/>
          </a:prstGeom>
          <a:noFill/>
          <a:ln w="9525">
            <a:noFill/>
          </a:ln>
        </p:spPr>
        <p:txBody>
          <a:bodyPr anchor="ctr" anchorCtr="0"/>
          <a:lstStyle/>
          <a:p>
            <a:pPr lvl="0"/>
            <a:r>
              <a:rPr lang="zh-CN" altLang="en-US"/>
              <a:t>单击此处编辑母版标题样式</a:t>
            </a:r>
            <a:endParaRPr lang="zh-CN" altLang="en-US"/>
          </a:p>
        </p:txBody>
      </p:sp>
      <p:sp>
        <p:nvSpPr>
          <p:cNvPr id="1027" name="Rectangle 3"/>
          <p:cNvSpPr>
            <a:spLocks noGrp="1"/>
          </p:cNvSpPr>
          <p:nvPr>
            <p:ph type="body" idx="5"/>
          </p:nvPr>
        </p:nvSpPr>
        <p:spPr>
          <a:xfrm>
            <a:off x="457200" y="1200150"/>
            <a:ext cx="8229600" cy="3394075"/>
          </a:xfrm>
          <a:prstGeom prst="rect">
            <a:avLst/>
          </a:prstGeom>
          <a:noFill/>
          <a:ln w="9525">
            <a:noFill/>
          </a:ln>
        </p:spPr>
        <p:txBody>
          <a:bodyPr anchor="t" anchorCtr="0"/>
          <a:lstStyle/>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Rectangle 4"/>
          <p:cNvSpPr>
            <a:spLocks noGrp="1" noChangeArrowheads="1"/>
          </p:cNvSpPr>
          <p:nvPr>
            <p:ph type="dt" sz="half" idx="2"/>
          </p:nvPr>
        </p:nvSpPr>
        <p:spPr bwMode="auto">
          <a:xfrm>
            <a:off x="457200" y="4684713"/>
            <a:ext cx="2133600" cy="357188"/>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4684713"/>
            <a:ext cx="2895600" cy="357188"/>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40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4684713"/>
            <a:ext cx="2133600" cy="357188"/>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buNone/>
            </a:pPr>
            <a:fld id="{9A0DB2DC-4C9A-4742-B13C-FB6460FD3503}" type="slidenum">
              <a:rPr lang="en-US" altLang="zh-CN" strike="noStrike" noProof="1">
                <a:latin typeface="Arial" panose="020b0604020202020204" pitchFamily="34" charset="0"/>
                <a:ea typeface="宋体" panose="02010600030101010101" pitchFamily="2" charset="-122"/>
                <a:cs typeface="+mn-cs"/>
              </a:rPr>
              <a:t/>
            </a:fld>
            <a:endParaRPr lang="en-US" altLang="zh-CN"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1" fontAlgn="base" hangingPunct="1">
        <a:spcBef>
          <a:spcPct val="0"/>
        </a:spcBef>
        <a:spcAft>
          <a:spcPct val="0"/>
        </a:spcAft>
        <a:defRPr sz="4400">
          <a:solidFill>
            <a:schemeClr val="tx2"/>
          </a:solidFill>
          <a:latin typeface="Arial" panose="020b0604020202020204" pitchFamily="34" charset="0"/>
        </a:defRPr>
      </a:lvl6pPr>
      <a:lvl7pPr marL="914400" algn="ctr" rtl="0" eaLnBrk="1" fontAlgn="base" hangingPunct="1">
        <a:spcBef>
          <a:spcPct val="0"/>
        </a:spcBef>
        <a:spcAft>
          <a:spcPct val="0"/>
        </a:spcAft>
        <a:defRPr sz="4400">
          <a:solidFill>
            <a:schemeClr val="tx2"/>
          </a:solidFill>
          <a:latin typeface="Arial" panose="020b0604020202020204" pitchFamily="34" charset="0"/>
        </a:defRPr>
      </a:lvl7pPr>
      <a:lvl8pPr marL="1371600" algn="ctr" rtl="0" eaLnBrk="1" fontAlgn="base" hangingPunct="1">
        <a:spcBef>
          <a:spcPct val="0"/>
        </a:spcBef>
        <a:spcAft>
          <a:spcPct val="0"/>
        </a:spcAft>
        <a:defRPr sz="4400">
          <a:solidFill>
            <a:schemeClr val="tx2"/>
          </a:solidFill>
          <a:latin typeface="Arial" panose="020b0604020202020204" pitchFamily="34" charset="0"/>
        </a:defRPr>
      </a:lvl8pPr>
      <a:lvl9pPr marL="1828800" algn="ctr" rtl="0" eaLnBrk="1" fontAlgn="base" hangingPunct="1">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oleObject" Target="../embeddings/oleObject5.bin" TargetMode="Internal" /><Relationship Id="rId4" Type="http://schemas.openxmlformats.org/officeDocument/2006/relationships/image" Target="../media/image6.emf" /><Relationship Id="rId5" Type="http://schemas.openxmlformats.org/officeDocument/2006/relationships/vmlDrawing" Target="../drawings/vmlDrawing5.v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oleObject" Target="../embeddings/oleObject6.bin" TargetMode="Internal" /><Relationship Id="rId4" Type="http://schemas.openxmlformats.org/officeDocument/2006/relationships/image" Target="../media/image7.emf" /><Relationship Id="rId5" Type="http://schemas.openxmlformats.org/officeDocument/2006/relationships/vmlDrawing" Target="../drawings/vmlDrawing6.v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oleObject" Target="../embeddings/oleObject7.bin" TargetMode="Internal" /><Relationship Id="rId4" Type="http://schemas.openxmlformats.org/officeDocument/2006/relationships/image" Target="../media/image8.emf" /><Relationship Id="rId5" Type="http://schemas.openxmlformats.org/officeDocument/2006/relationships/vmlDrawing" Target="../drawings/vmlDrawing7.v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oleObject" Target="../embeddings/oleObject8.bin" TargetMode="Internal" /><Relationship Id="rId4" Type="http://schemas.openxmlformats.org/officeDocument/2006/relationships/image" Target="../media/image9.emf" /><Relationship Id="rId5" Type="http://schemas.openxmlformats.org/officeDocument/2006/relationships/vmlDrawing" Target="../drawings/vmlDrawing8.v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1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oleObject" Target="../embeddings/oleObject9.bin" TargetMode="Internal" /><Relationship Id="rId4" Type="http://schemas.openxmlformats.org/officeDocument/2006/relationships/image" Target="../media/image10.emf" /><Relationship Id="rId5" Type="http://schemas.openxmlformats.org/officeDocument/2006/relationships/vmlDrawing" Target="../drawings/vmlDrawing9.v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 Id="rId3" Type="http://schemas.openxmlformats.org/officeDocument/2006/relationships/oleObject" Target="../embeddings/oleObject10.bin" TargetMode="Internal" /><Relationship Id="rId4" Type="http://schemas.openxmlformats.org/officeDocument/2006/relationships/image" Target="../media/image11.emf" /><Relationship Id="rId5" Type="http://schemas.openxmlformats.org/officeDocument/2006/relationships/oleObject" Target="../embeddings/oleObject11.bin" TargetMode="Internal" /><Relationship Id="rId6" Type="http://schemas.openxmlformats.org/officeDocument/2006/relationships/image" Target="../media/image12.emf" /><Relationship Id="rId7" Type="http://schemas.openxmlformats.org/officeDocument/2006/relationships/vmlDrawing" Target="../drawings/vmlDrawing10.v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oleObject" Target="../embeddings/oleObject12.bin" TargetMode="Internal" /><Relationship Id="rId4" Type="http://schemas.openxmlformats.org/officeDocument/2006/relationships/image" Target="../media/image13.emf" /><Relationship Id="rId5" Type="http://schemas.openxmlformats.org/officeDocument/2006/relationships/vmlDrawing" Target="../drawings/vmlDrawing11.v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oleObject" Target="../embeddings/oleObject13.bin" TargetMode="Internal" /><Relationship Id="rId4" Type="http://schemas.openxmlformats.org/officeDocument/2006/relationships/image" Target="../media/image14.emf" /><Relationship Id="rId5" Type="http://schemas.openxmlformats.org/officeDocument/2006/relationships/vmlDrawing" Target="../drawings/vmlDrawing12.v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 Id="rId3" Type="http://schemas.openxmlformats.org/officeDocument/2006/relationships/oleObject" Target="../embeddings/oleObject14.bin" TargetMode="Internal" /><Relationship Id="rId4" Type="http://schemas.openxmlformats.org/officeDocument/2006/relationships/image" Target="../media/image15.emf" /><Relationship Id="rId5" Type="http://schemas.openxmlformats.org/officeDocument/2006/relationships/vmlDrawing" Target="../drawings/vmlDrawing13.v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5.bin" TargetMode="Internal" /><Relationship Id="rId3" Type="http://schemas.openxmlformats.org/officeDocument/2006/relationships/image" Target="../media/image16.emf" /><Relationship Id="rId4" Type="http://schemas.openxmlformats.org/officeDocument/2006/relationships/vmlDrawing" Target="../drawings/vmlDrawing14.v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8.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9.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oleObject" Target="../embeddings/oleObject1.bin" TargetMode="Internal" /><Relationship Id="rId4" Type="http://schemas.openxmlformats.org/officeDocument/2006/relationships/image" Target="../media/image2.emf" /><Relationship Id="rId5" Type="http://schemas.openxmlformats.org/officeDocument/2006/relationships/vmlDrawing" Target="../drawings/vmlDrawing1.v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oleObject" Target="../embeddings/oleObject2.bin" TargetMode="Internal" /><Relationship Id="rId4" Type="http://schemas.openxmlformats.org/officeDocument/2006/relationships/image" Target="../media/image3.emf" /><Relationship Id="rId5" Type="http://schemas.openxmlformats.org/officeDocument/2006/relationships/vmlDrawing" Target="../drawings/vmlDrawing2.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oleObject" Target="../embeddings/oleObject3.bin" TargetMode="Internal" /><Relationship Id="rId4" Type="http://schemas.openxmlformats.org/officeDocument/2006/relationships/image" Target="../media/image4.emf" /><Relationship Id="rId5" Type="http://schemas.openxmlformats.org/officeDocument/2006/relationships/vmlDrawing" Target="../drawings/vmlDrawing3.v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oleObject" Target="../embeddings/oleObject4.bin" TargetMode="Internal" /><Relationship Id="rId4" Type="http://schemas.openxmlformats.org/officeDocument/2006/relationships/image" Target="../media/image5.emf" /><Relationship Id="rId5" Type="http://schemas.openxmlformats.org/officeDocument/2006/relationships/vmlDrawing" Target="../drawings/vmlDrawing4.v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5" name="标题 1"/>
          <p:cNvSpPr>
            <a:spLocks noGrp="1"/>
          </p:cNvSpPr>
          <p:nvPr>
            <p:ph type="ctrTitle"/>
          </p:nvPr>
        </p:nvSpPr>
        <p:spPr>
          <a:xfrm>
            <a:off x="685800" y="1598613"/>
            <a:ext cx="8153400" cy="1101725"/>
          </a:xfrm>
        </p:spPr>
        <p:txBody>
          <a:bodyPr vert="horz" wrap="square" lIns="91440" tIns="45720" rIns="91440" bIns="45720" anchor="ctr" anchorCtr="0"/>
          <a:lstStyle/>
          <a:p>
            <a:pPr eaLnBrk="1" hangingPunct="1">
              <a:buClrTx/>
              <a:buSzTx/>
              <a:buFontTx/>
            </a:pPr>
            <a:r>
              <a:rPr lang="en-US" altLang="zh-CN" b="1">
                <a:ea typeface="宋体" panose="02010600030101010101" pitchFamily="2" charset="-122"/>
              </a:rPr>
              <a:t>2022</a:t>
            </a:r>
            <a:r>
              <a:rPr lang="zh-CN" altLang="en-US" b="1">
                <a:ea typeface="宋体" panose="02010600030101010101" pitchFamily="2" charset="-122"/>
              </a:rPr>
              <a:t>年新高考复习之修辞手法</a:t>
            </a:r>
            <a:endParaRPr lang="zh-CN" altLang="en-US" b="1">
              <a:ea typeface="宋体" panose="02010600030101010101" pitchFamily="2" charset="-122"/>
            </a:endParaRPr>
          </a:p>
        </p:txBody>
      </p:sp>
      <p:sp>
        <p:nvSpPr>
          <p:cNvPr id="6146" name="副标题 2"/>
          <p:cNvSpPr>
            <a:spLocks noGrp="1"/>
          </p:cNvSpPr>
          <p:nvPr>
            <p:ph type="subTitle" idx="1"/>
          </p:nvPr>
        </p:nvSpPr>
        <p:spPr/>
        <p:txBody>
          <a:bodyPr vert="horz" wrap="square" lIns="91440" tIns="45720" rIns="91440" bIns="45720" anchor="t" anchorCtr="0"/>
          <a:lstStyle/>
          <a:p>
            <a:pPr eaLnBrk="1" hangingPunct="1">
              <a:buClrTx/>
              <a:buSzTx/>
              <a:buFontTx/>
            </a:pPr>
            <a:r>
              <a:rPr lang="zh-CN" altLang="en-US" b="1">
                <a:latin typeface="+mn-lt"/>
                <a:ea typeface="宋体" panose="02010600030101010101" pitchFamily="2" charset="-122"/>
                <a:cs typeface="+mn-cs"/>
              </a:rPr>
              <a:t>高三语文科组</a:t>
            </a:r>
            <a:r>
              <a:rPr lang="en-US" altLang="zh-CN" b="1">
                <a:latin typeface="+mn-lt"/>
                <a:ea typeface="宋体" panose="02010600030101010101" pitchFamily="2" charset="-122"/>
                <a:cs typeface="+mn-cs"/>
              </a:rPr>
              <a:t> 2021.12.6</a:t>
            </a:r>
            <a:endParaRPr lang="en-US" altLang="zh-CN" b="1">
              <a:latin typeface="+mn-lt"/>
              <a:ea typeface="宋体" panose="02010600030101010101" pitchFamily="2" charset="-122"/>
              <a:cs typeface="+mn-cs"/>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7" name="标题 1"/>
          <p:cNvSpPr>
            <a:spLocks noGrp="1"/>
          </p:cNvSpPr>
          <p:nvPr>
            <p:ph type="title"/>
          </p:nvPr>
        </p:nvSpPr>
        <p:spPr/>
        <p:txBody>
          <a:bodyPr vert="horz" wrap="square" lIns="91440" tIns="45720" rIns="91440" bIns="45720" anchor="ctr" anchorCtr="0"/>
          <a:lstStyle/>
          <a:p>
            <a:pPr eaLnBrk="1" hangingPunct="1"/>
            <a:endParaRPr lang="zh-CN" altLang="en-US">
              <a:ea typeface="宋体" panose="02010600030101010101" pitchFamily="2" charset="-122"/>
            </a:endParaRPr>
          </a:p>
        </p:txBody>
      </p:sp>
      <p:sp>
        <p:nvSpPr>
          <p:cNvPr id="19458" name="内容占位符 2"/>
          <p:cNvSpPr>
            <a:spLocks noGrp="1"/>
          </p:cNvSpPr>
          <p:nvPr>
            <p:ph idx="1"/>
          </p:nvPr>
        </p:nvSpPr>
        <p:spPr>
          <a:xfrm>
            <a:off x="304800" y="209550"/>
            <a:ext cx="8382000" cy="4384675"/>
          </a:xfrm>
        </p:spPr>
        <p:txBody>
          <a:bodyPr vert="horz" wrap="square" lIns="91440" tIns="45720" rIns="91440" bIns="45720" anchor="t" anchorCtr="0"/>
          <a:lstStyle/>
          <a:p>
            <a:pPr eaLnBrk="1" hangingPunct="1"/>
            <a:r>
              <a:rPr lang="zh-CN" altLang="en-US" b="1">
                <a:ea typeface="宋体" panose="02010600030101010101" pitchFamily="2" charset="-122"/>
              </a:rPr>
              <a:t>博喻：就是用几个喻体从不同角度反复设喻去说明一个本体，运用博喻能</a:t>
            </a:r>
            <a:r>
              <a:rPr lang="zh-CN" altLang="en-US" b="1">
                <a:solidFill>
                  <a:srgbClr val="FF0000"/>
                </a:solidFill>
                <a:ea typeface="宋体" panose="02010600030101010101" pitchFamily="2" charset="-122"/>
              </a:rPr>
              <a:t>加强语意，增添气势。</a:t>
            </a:r>
            <a:r>
              <a:rPr lang="zh-CN" altLang="en-US" b="1">
                <a:ea typeface="宋体" panose="02010600030101010101" pitchFamily="2" charset="-122"/>
              </a:rPr>
              <a:t>博喻能将事物的特征或事物的内涵从不同侧面、不同角度表现出来，这是其他类型的比喻所无法达到的。</a:t>
            </a:r>
            <a:endParaRPr lang="en-US" altLang="zh-CN" b="1">
              <a:ea typeface="宋体" panose="02010600030101010101" pitchFamily="2" charset="-122"/>
            </a:endParaRPr>
          </a:p>
          <a:p>
            <a:pPr eaLnBrk="1" hangingPunct="1"/>
            <a:r>
              <a:rPr lang="zh-CN" altLang="en-US" b="1">
                <a:ea typeface="宋体" panose="02010600030101010101" pitchFamily="2" charset="-122"/>
              </a:rPr>
              <a:t>雨是最寻常的，一下就是三两天。可别恼。看，</a:t>
            </a:r>
            <a:r>
              <a:rPr lang="zh-CN" altLang="en-US" b="1">
                <a:solidFill>
                  <a:srgbClr val="FF0000"/>
                </a:solidFill>
                <a:ea typeface="宋体" panose="02010600030101010101" pitchFamily="2" charset="-122"/>
              </a:rPr>
              <a:t>像牛毛，像花针，像细丝</a:t>
            </a:r>
            <a:r>
              <a:rPr lang="zh-CN" altLang="en-US" b="1">
                <a:ea typeface="宋体" panose="02010600030101010101" pitchFamily="2" charset="-122"/>
              </a:rPr>
              <a:t>，密密地斜织着，人家屋顶上全笼着一层薄烟。（</a:t>
            </a:r>
            <a:r>
              <a:rPr lang="en-US" altLang="zh-CN" b="1">
                <a:ea typeface="宋体" panose="02010600030101010101" pitchFamily="2" charset="-122"/>
              </a:rPr>
              <a:t>《</a:t>
            </a:r>
            <a:r>
              <a:rPr lang="zh-CN" altLang="en-US" b="1">
                <a:ea typeface="宋体" panose="02010600030101010101" pitchFamily="2" charset="-122"/>
              </a:rPr>
              <a:t>春</a:t>
            </a:r>
            <a:r>
              <a:rPr lang="en-US" altLang="zh-CN" b="1">
                <a:ea typeface="宋体" panose="02010600030101010101" pitchFamily="2" charset="-122"/>
              </a:rPr>
              <a:t>》</a:t>
            </a:r>
            <a:r>
              <a:rPr lang="zh-CN" altLang="en-US" b="1">
                <a:ea typeface="宋体" panose="02010600030101010101" pitchFamily="2" charset="-122"/>
              </a:rPr>
              <a:t>）</a:t>
            </a:r>
            <a:endParaRPr lang="zh-CN" altLang="en-US">
              <a:ea typeface="宋体" panose="02010600030101010101"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1" name="矩形 3"/>
          <p:cNvSpPr/>
          <p:nvPr/>
        </p:nvSpPr>
        <p:spPr>
          <a:xfrm>
            <a:off x="0" y="0"/>
            <a:ext cx="9144000" cy="4224338"/>
          </a:xfrm>
          <a:prstGeom prst="rect">
            <a:avLst/>
          </a:prstGeom>
          <a:noFill/>
          <a:ln w="9525">
            <a:noFill/>
          </a:ln>
        </p:spPr>
        <p:txBody>
          <a:bodyPr lIns="68571" tIns="34285" rIns="68571" bIns="34285" anchor="t" anchorCtr="0">
            <a:spAutoFit/>
          </a:bodyPr>
          <a:lstStyle/>
          <a:p>
            <a:pPr algn="just" eaLnBrk="0" hangingPunct="0">
              <a:lnSpc>
                <a:spcPct val="150000"/>
              </a:lnSpc>
            </a:pPr>
            <a:r>
              <a:rPr lang="zh-CN" altLang="zh-CN" sz="2000" b="1">
                <a:solidFill>
                  <a:srgbClr val="0000FF"/>
                </a:solidFill>
                <a:latin typeface="Times New Roman" panose="02020603050405020304" pitchFamily="18" charset="0"/>
                <a:ea typeface="微软雅黑" panose="020b0503020204020204" charset="-122"/>
              </a:rPr>
              <a:t>知识理解</a:t>
            </a:r>
            <a:r>
              <a:rPr lang="zh-CN" altLang="zh-CN" sz="2000">
                <a:latin typeface="Times New Roman" panose="02020603050405020304" pitchFamily="18" charset="0"/>
                <a:ea typeface="微软雅黑" panose="020b0503020204020204" charset="-122"/>
              </a:rPr>
              <a:t>　下列各句中，没有使用比喻手法的一项是</a:t>
            </a:r>
            <a:r>
              <a:rPr lang="zh-CN" altLang="en-US" sz="2000">
                <a:latin typeface="Times New Roman" panose="02020603050405020304" pitchFamily="18" charset="0"/>
                <a:ea typeface="微软雅黑" panose="020b0503020204020204" charset="-122"/>
              </a:rPr>
              <a:t>（     ）</a:t>
            </a:r>
            <a:endParaRPr lang="zh-CN" altLang="zh-CN" sz="800">
              <a:latin typeface="宋体" panose="02010600030101010101" pitchFamily="2" charset="-122"/>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A.</a:t>
            </a:r>
            <a:r>
              <a:rPr lang="zh-CN" altLang="zh-CN" sz="2000">
                <a:latin typeface="Times New Roman" panose="02020603050405020304" pitchFamily="18" charset="0"/>
                <a:ea typeface="微软雅黑" panose="020b0503020204020204" charset="-122"/>
              </a:rPr>
              <a:t>地球上的生灵中，唯有人会微笑，群体的微笑构筑和平，他人的微笑增进理</a:t>
            </a:r>
            <a:endParaRPr lang="en-US" altLang="zh-CN" sz="2000">
              <a:latin typeface="Times New Roman" panose="02020603050405020304" pitchFamily="18" charset="0"/>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    </a:t>
            </a:r>
            <a:r>
              <a:rPr lang="zh-CN" altLang="zh-CN" sz="2000">
                <a:latin typeface="Times New Roman" panose="02020603050405020304" pitchFamily="18" charset="0"/>
                <a:ea typeface="微软雅黑" panose="020b0503020204020204" charset="-122"/>
              </a:rPr>
              <a:t>解，自我的微笑则是心灵的净化剂。</a:t>
            </a:r>
            <a:endParaRPr lang="zh-CN" altLang="zh-CN" sz="800">
              <a:latin typeface="宋体" panose="02010600030101010101" pitchFamily="2" charset="-122"/>
              <a:ea typeface="宋体" panose="02010600030101010101" pitchFamily="2"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B.</a:t>
            </a:r>
            <a:r>
              <a:rPr lang="zh-CN" altLang="zh-CN" sz="2000">
                <a:latin typeface="Times New Roman" panose="02020603050405020304" pitchFamily="18" charset="0"/>
                <a:ea typeface="微软雅黑" panose="020b0503020204020204" charset="-122"/>
              </a:rPr>
              <a:t>爱就是火，火总是光明的，不管那熊熊燃烧的是煤块还是木材，是大树还是</a:t>
            </a:r>
            <a:endParaRPr lang="en-US" altLang="zh-CN" sz="2000">
              <a:latin typeface="Times New Roman" panose="02020603050405020304" pitchFamily="18" charset="0"/>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    </a:t>
            </a:r>
            <a:r>
              <a:rPr lang="zh-CN" altLang="zh-CN" sz="2000">
                <a:latin typeface="Times New Roman" panose="02020603050405020304" pitchFamily="18" charset="0"/>
                <a:ea typeface="微软雅黑" panose="020b0503020204020204" charset="-122"/>
              </a:rPr>
              <a:t>小草，只要是火，就闪耀着同样的光辉。</a:t>
            </a:r>
            <a:endParaRPr lang="zh-CN" altLang="zh-CN" sz="800">
              <a:latin typeface="宋体" panose="02010600030101010101" pitchFamily="2" charset="-122"/>
              <a:ea typeface="宋体" panose="02010600030101010101" pitchFamily="2"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C.</a:t>
            </a:r>
            <a:r>
              <a:rPr lang="zh-CN" altLang="zh-CN" sz="2000">
                <a:latin typeface="Times New Roman" panose="02020603050405020304" pitchFamily="18" charset="0"/>
                <a:ea typeface="微软雅黑" panose="020b0503020204020204" charset="-122"/>
              </a:rPr>
              <a:t>人生的刺，就在这里，留恋着不肯走的，偏是你所不留恋的东西。矛盾是智</a:t>
            </a:r>
            <a:endParaRPr lang="en-US" altLang="zh-CN" sz="2000">
              <a:latin typeface="Times New Roman" panose="02020603050405020304" pitchFamily="18" charset="0"/>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    </a:t>
            </a:r>
            <a:r>
              <a:rPr lang="zh-CN" altLang="zh-CN" sz="2000">
                <a:latin typeface="Times New Roman" panose="02020603050405020304" pitchFamily="18" charset="0"/>
                <a:ea typeface="微软雅黑" panose="020b0503020204020204" charset="-122"/>
              </a:rPr>
              <a:t>慧的代价，这是人生对于人生观开的玩笑。</a:t>
            </a:r>
            <a:endParaRPr lang="zh-CN" altLang="zh-CN" sz="800">
              <a:latin typeface="宋体" panose="02010600030101010101" pitchFamily="2" charset="-122"/>
              <a:ea typeface="宋体" panose="02010600030101010101" pitchFamily="2" charset="-122"/>
            </a:endParaRPr>
          </a:p>
          <a:p>
            <a:pPr eaLnBrk="0" hangingPunct="0">
              <a:lnSpc>
                <a:spcPct val="150000"/>
              </a:lnSpc>
            </a:pPr>
            <a:r>
              <a:rPr lang="en-US" altLang="zh-CN" sz="2000">
                <a:latin typeface="Times New Roman" panose="02020603050405020304" pitchFamily="18" charset="0"/>
                <a:ea typeface="微软雅黑" panose="020b0503020204020204" charset="-122"/>
              </a:rPr>
              <a:t>D.</a:t>
            </a:r>
            <a:r>
              <a:rPr lang="zh-CN" altLang="zh-CN" sz="2000">
                <a:latin typeface="Times New Roman" panose="02020603050405020304" pitchFamily="18" charset="0"/>
                <a:ea typeface="微软雅黑" panose="020b0503020204020204" charset="-122"/>
              </a:rPr>
              <a:t>庄严的教堂里，一束不很明亮的光线从彩色玻璃窗透了进来，沉重的钟声好</a:t>
            </a:r>
            <a:endParaRPr lang="en-US" altLang="zh-CN" sz="2000">
              <a:latin typeface="Times New Roman" panose="02020603050405020304" pitchFamily="18" charset="0"/>
              <a:ea typeface="微软雅黑" panose="020b0503020204020204" charset="-122"/>
            </a:endParaRPr>
          </a:p>
          <a:p>
            <a:pPr eaLnBrk="0" hangingPunct="0">
              <a:lnSpc>
                <a:spcPct val="150000"/>
              </a:lnSpc>
            </a:pPr>
            <a:r>
              <a:rPr lang="en-US" altLang="zh-CN" sz="2000">
                <a:latin typeface="Times New Roman" panose="02020603050405020304" pitchFamily="18" charset="0"/>
                <a:ea typeface="微软雅黑" panose="020b0503020204020204" charset="-122"/>
              </a:rPr>
              <a:t>    </a:t>
            </a:r>
            <a:r>
              <a:rPr lang="zh-CN" altLang="zh-CN" sz="2000">
                <a:latin typeface="Times New Roman" panose="02020603050405020304" pitchFamily="18" charset="0"/>
                <a:ea typeface="微软雅黑" panose="020b0503020204020204" charset="-122"/>
              </a:rPr>
              <a:t>像震慑了我的心灵，我感到了自己的渺小。</a:t>
            </a:r>
            <a:endParaRPr lang="zh-CN" altLang="zh-CN" sz="800">
              <a:latin typeface="宋体" panose="02010600030101010101" pitchFamily="2" charset="-122"/>
              <a:ea typeface="Courier New" panose="02070309020205020404" pitchFamily="49" charset="0"/>
            </a:endParaRPr>
          </a:p>
        </p:txBody>
      </p:sp>
      <p:sp>
        <p:nvSpPr>
          <p:cNvPr id="6" name="矩形 5"/>
          <p:cNvSpPr/>
          <p:nvPr/>
        </p:nvSpPr>
        <p:spPr>
          <a:xfrm>
            <a:off x="250825" y="4538663"/>
            <a:ext cx="8642350" cy="530225"/>
          </a:xfrm>
          <a:prstGeom prst="rect">
            <a:avLst/>
          </a:prstGeom>
          <a:noFill/>
          <a:ln w="9525">
            <a:noFill/>
          </a:ln>
        </p:spPr>
        <p:txBody>
          <a:bodyPr lIns="68571" tIns="34285" rIns="68571" bIns="34285" anchor="t" anchorCtr="0">
            <a:spAutoFit/>
          </a:bodyPr>
          <a:lstStyle/>
          <a:p>
            <a:pPr algn="just" eaLnBrk="0" hangingPunct="0">
              <a:lnSpc>
                <a:spcPct val="150000"/>
              </a:lnSpc>
            </a:pPr>
            <a:r>
              <a:rPr lang="zh-CN" altLang="zh-CN" sz="2000" b="1">
                <a:solidFill>
                  <a:srgbClr val="0000FF"/>
                </a:solidFill>
                <a:latin typeface="Times New Roman" panose="02020603050405020304" pitchFamily="18" charset="0"/>
                <a:ea typeface="微软雅黑" panose="020b0503020204020204" charset="-122"/>
              </a:rPr>
              <a:t>解析　</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好像</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不是比喻。</a:t>
            </a:r>
            <a:endParaRPr lang="zh-CN" altLang="zh-CN" sz="800" b="1">
              <a:latin typeface="宋体" panose="02010600030101010101" pitchFamily="2" charset="-122"/>
              <a:ea typeface="微软雅黑" panose="020b0503020204020204" charset="-122"/>
            </a:endParaRPr>
          </a:p>
        </p:txBody>
      </p:sp>
      <p:sp>
        <p:nvSpPr>
          <p:cNvPr id="7" name="TextBox 22"/>
          <p:cNvSpPr txBox="1"/>
          <p:nvPr/>
        </p:nvSpPr>
        <p:spPr>
          <a:xfrm>
            <a:off x="0" y="3257550"/>
            <a:ext cx="539750" cy="565150"/>
          </a:xfrm>
          <a:prstGeom prst="rect">
            <a:avLst/>
          </a:prstGeom>
          <a:noFill/>
          <a:ln w="9525">
            <a:noFill/>
          </a:ln>
        </p:spPr>
        <p:txBody>
          <a:bodyPr lIns="68571" tIns="34285" rIns="68571" bIns="34285" anchor="t" anchorCtr="0">
            <a:spAutoFit/>
          </a:bodyPr>
          <a:lstStyle/>
          <a:p>
            <a:pPr eaLnBrk="0" hangingPunct="0"/>
            <a:r>
              <a:rPr lang="zh-CN" altLang="en-US" sz="3200" b="1">
                <a:solidFill>
                  <a:srgbClr val="C00000"/>
                </a:solidFill>
                <a:latin typeface="华文细黑" panose="02010600040101010101" charset="-122"/>
                <a:ea typeface="华文细黑" panose="02010600040101010101" charset="-122"/>
              </a:rPr>
              <a:t>√</a:t>
            </a:r>
            <a:endParaRPr lang="zh-CN" altLang="en-US" sz="3200" b="1">
              <a:solidFill>
                <a:srgbClr val="C00000"/>
              </a:solidFill>
              <a:latin typeface="华文细黑" panose="02010600040101010101" charset="-122"/>
              <a:ea typeface="华文细黑"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29" name="Rectangle 2"/>
          <p:cNvSpPr>
            <a:spLocks noGrp="1" noRot="1"/>
          </p:cNvSpPr>
          <p:nvPr>
            <p:ph type="title"/>
          </p:nvPr>
        </p:nvSpPr>
        <p:spPr>
          <a:xfrm>
            <a:off x="179388" y="195263"/>
            <a:ext cx="8599487" cy="1998662"/>
          </a:xfrm>
        </p:spPr>
        <p:txBody>
          <a:bodyPr vert="horz" wrap="square" lIns="91440" tIns="45720" rIns="91440" bIns="45720" anchor="ctr" anchorCtr="0"/>
          <a:lstStyle/>
          <a:p>
            <a:pPr algn="l" eaLnBrk="1" hangingPunct="1"/>
            <a:r>
              <a:rPr lang="zh-CN" altLang="en-US" sz="2800" b="1">
                <a:solidFill>
                  <a:srgbClr val="FF0000"/>
                </a:solidFill>
                <a:latin typeface="黑体" panose="02010609060101010101" pitchFamily="49" charset="-122"/>
                <a:ea typeface="黑体" panose="02010609060101010101" pitchFamily="49" charset="-122"/>
              </a:rPr>
              <a:t>赏析句子：</a:t>
            </a:r>
            <a:br>
              <a:rPr lang="zh-CN" altLang="en-US" sz="2400" b="1">
                <a:solidFill>
                  <a:srgbClr val="0000CC"/>
                </a:solidFill>
                <a:latin typeface="黑体" panose="02010609060101010101" pitchFamily="49" charset="-122"/>
                <a:ea typeface="黑体" panose="02010609060101010101" pitchFamily="49" charset="-122"/>
              </a:rPr>
            </a:br>
            <a:r>
              <a:rPr lang="zh-CN" altLang="en-US" sz="2400" b="1">
                <a:solidFill>
                  <a:srgbClr val="0000CC"/>
                </a:solidFill>
                <a:latin typeface="黑体" panose="02010609060101010101" pitchFamily="49" charset="-122"/>
                <a:ea typeface="黑体" panose="02010609060101010101" pitchFamily="49" charset="-122"/>
              </a:rPr>
              <a:t>    </a:t>
            </a:r>
            <a:r>
              <a:rPr lang="zh-CN" altLang="en-US" sz="2400" b="1">
                <a:solidFill>
                  <a:srgbClr val="000000"/>
                </a:solidFill>
                <a:ea typeface="黑体" panose="02010609060101010101" pitchFamily="49" charset="-122"/>
              </a:rPr>
              <a:t>看吧，由澄清的河水慢慢往上看吧，空中，半空中，天上，自上而下，全是那么清亮，那么蓝汪汪的，</a:t>
            </a:r>
            <a:r>
              <a:rPr lang="zh-CN" altLang="en-US" sz="2400" b="1" u="sng">
                <a:solidFill>
                  <a:srgbClr val="000000"/>
                </a:solidFill>
                <a:ea typeface="黑体" panose="02010609060101010101" pitchFamily="49" charset="-122"/>
              </a:rPr>
              <a:t>整个的是块空灵的蓝水晶。</a:t>
            </a:r>
            <a:r>
              <a:rPr lang="zh-CN" altLang="en-US" sz="2400" b="1">
                <a:solidFill>
                  <a:srgbClr val="000000"/>
                </a:solidFill>
                <a:ea typeface="黑体" panose="02010609060101010101" pitchFamily="49" charset="-122"/>
              </a:rPr>
              <a:t>这块水晶里，包着红屋顶，黄草山，像</a:t>
            </a:r>
            <a:r>
              <a:rPr lang="en-US" altLang="zh-CN" sz="2400" b="1">
                <a:solidFill>
                  <a:srgbClr val="000000"/>
                </a:solidFill>
                <a:ea typeface="黑体" panose="02010609060101010101" pitchFamily="49" charset="-122"/>
              </a:rPr>
              <a:t>……</a:t>
            </a:r>
            <a:r>
              <a:rPr lang="zh-CN" altLang="en-US" sz="2400" b="1">
                <a:solidFill>
                  <a:srgbClr val="000000"/>
                </a:solidFill>
                <a:ea typeface="黑体" panose="02010609060101010101" pitchFamily="49" charset="-122"/>
              </a:rPr>
              <a:t>这就是冬天的济南。</a:t>
            </a:r>
            <a:r>
              <a:rPr lang="zh-CN" altLang="en-US" sz="2400" b="1">
                <a:solidFill>
                  <a:srgbClr val="0000CC"/>
                </a:solidFill>
                <a:ea typeface="黑体" panose="02010609060101010101" pitchFamily="49" charset="-122"/>
              </a:rPr>
              <a:t>（</a:t>
            </a:r>
            <a:r>
              <a:rPr lang="zh-CN" altLang="en-US" sz="2400" b="1">
                <a:solidFill>
                  <a:srgbClr val="0000CC"/>
                </a:solidFill>
                <a:ea typeface="宋体" panose="02010600030101010101" pitchFamily="2" charset="-122"/>
              </a:rPr>
              <a:t>老舍</a:t>
            </a:r>
            <a:r>
              <a:rPr lang="en-US" altLang="zh-CN" sz="2400" b="1">
                <a:solidFill>
                  <a:srgbClr val="0000CC"/>
                </a:solidFill>
                <a:ea typeface="宋体" panose="02010600030101010101" pitchFamily="2" charset="-122"/>
              </a:rPr>
              <a:t>《</a:t>
            </a:r>
            <a:r>
              <a:rPr lang="zh-CN" altLang="en-US" sz="2400" b="1">
                <a:solidFill>
                  <a:srgbClr val="0000CC"/>
                </a:solidFill>
                <a:ea typeface="宋体" panose="02010600030101010101" pitchFamily="2" charset="-122"/>
              </a:rPr>
              <a:t>济南的冬天</a:t>
            </a:r>
            <a:r>
              <a:rPr lang="en-US" altLang="zh-CN" sz="2400" b="1">
                <a:solidFill>
                  <a:srgbClr val="0000CC"/>
                </a:solidFill>
                <a:ea typeface="宋体" panose="02010600030101010101" pitchFamily="2" charset="-122"/>
              </a:rPr>
              <a:t>》</a:t>
            </a:r>
            <a:r>
              <a:rPr lang="zh-CN" altLang="en-US" sz="2400" b="1">
                <a:solidFill>
                  <a:srgbClr val="0000CC"/>
                </a:solidFill>
                <a:ea typeface="宋体" panose="02010600030101010101" pitchFamily="2" charset="-122"/>
              </a:rPr>
              <a:t>）</a:t>
            </a:r>
            <a:endParaRPr lang="zh-CN" altLang="en-US" sz="2400" b="1">
              <a:solidFill>
                <a:srgbClr val="0000CC"/>
              </a:solidFill>
              <a:ea typeface="宋体" panose="02010600030101010101" pitchFamily="2" charset="-122"/>
            </a:endParaRPr>
          </a:p>
        </p:txBody>
      </p:sp>
      <p:sp>
        <p:nvSpPr>
          <p:cNvPr id="201731" name="Rectangle 3"/>
          <p:cNvSpPr>
            <a:spLocks noGrp="1" noRot="1"/>
          </p:cNvSpPr>
          <p:nvPr>
            <p:ph idx="1"/>
          </p:nvPr>
        </p:nvSpPr>
        <p:spPr>
          <a:xfrm>
            <a:off x="107950" y="2355850"/>
            <a:ext cx="8316913" cy="2787650"/>
          </a:xfrm>
        </p:spPr>
        <p:txBody>
          <a:bodyPr vert="horz" wrap="square" lIns="91440" tIns="45720" rIns="91440" bIns="45720" anchor="t" anchorCtr="0"/>
          <a:lstStyle/>
          <a:p>
            <a:pPr eaLnBrk="1" hangingPunct="1"/>
            <a:r>
              <a:rPr lang="zh-CN" altLang="en-US" b="1">
                <a:solidFill>
                  <a:srgbClr val="D81304"/>
                </a:solidFill>
                <a:ea typeface="宋体" panose="02010600030101010101" pitchFamily="2" charset="-122"/>
              </a:rPr>
              <a:t>答：运用了比喻的修辞手法，把“冬天的济南”比作“蓝水晶”，生动形象地写出了冬天的济南给人的清亮、空灵的感觉，表达了作者对冬天的济南的喜爱之情。</a:t>
            </a:r>
            <a:endParaRPr lang="zh-CN" altLang="en-US" b="1">
              <a:solidFill>
                <a:srgbClr val="D81304"/>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1731">
                                            <p:txEl>
                                              <p:pRg st="0" end="0"/>
                                            </p:txEl>
                                          </p:spTgt>
                                        </p:tgtEl>
                                        <p:attrNameLst>
                                          <p:attrName>style.visibility</p:attrName>
                                        </p:attrNameLst>
                                      </p:cBhvr>
                                      <p:to>
                                        <p:strVal val="visible"/>
                                      </p:to>
                                    </p:set>
                                    <p:animEffect transition="in" filter="blinds(horizontal)">
                                      <p:cBhvr>
                                        <p:cTn id="7" dur="500"/>
                                        <p:tgtEl>
                                          <p:spTgt spid="2017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1" grpId="0"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3" name="Rectangle 2"/>
          <p:cNvSpPr>
            <a:spLocks noGrp="1" noRot="1"/>
          </p:cNvSpPr>
          <p:nvPr>
            <p:ph type="title"/>
          </p:nvPr>
        </p:nvSpPr>
        <p:spPr/>
        <p:txBody>
          <a:bodyPr vert="horz" wrap="square" lIns="91440" tIns="45720" rIns="91440" bIns="45720" anchor="ctr" anchorCtr="0"/>
          <a:lstStyle/>
          <a:p>
            <a:pPr eaLnBrk="1" hangingPunct="1"/>
            <a:r>
              <a:rPr lang="zh-CN" altLang="en-US">
                <a:ea typeface="宋体" panose="02010600030101010101" pitchFamily="2" charset="-122"/>
              </a:rPr>
              <a:t>答题格式：</a:t>
            </a:r>
            <a:endParaRPr lang="zh-CN" altLang="en-US">
              <a:ea typeface="宋体" panose="02010600030101010101" pitchFamily="2" charset="-122"/>
            </a:endParaRPr>
          </a:p>
        </p:txBody>
      </p:sp>
      <p:sp>
        <p:nvSpPr>
          <p:cNvPr id="202755" name="Rectangle 3"/>
          <p:cNvSpPr>
            <a:spLocks noGrp="1" noRot="1"/>
          </p:cNvSpPr>
          <p:nvPr>
            <p:ph idx="1"/>
          </p:nvPr>
        </p:nvSpPr>
        <p:spPr>
          <a:xfrm>
            <a:off x="611188" y="1654175"/>
            <a:ext cx="7848600" cy="2921000"/>
          </a:xfrm>
        </p:spPr>
        <p:txBody>
          <a:bodyPr vert="horz" wrap="square" lIns="91440" tIns="45720" rIns="91440" bIns="45720" anchor="t" anchorCtr="0"/>
          <a:lstStyle/>
          <a:p>
            <a:pPr marL="609600" indent="-609600" eaLnBrk="1" hangingPunct="1"/>
            <a:r>
              <a:rPr lang="zh-CN" altLang="en-US" sz="4000" b="1">
                <a:solidFill>
                  <a:srgbClr val="0000CC"/>
                </a:solidFill>
                <a:ea typeface="宋体" panose="02010600030101010101" pitchFamily="2" charset="-122"/>
              </a:rPr>
              <a:t>运用比喻的修辞手法，把</a:t>
            </a:r>
            <a:r>
              <a:rPr lang="en-US" altLang="zh-CN" sz="4000" b="1">
                <a:solidFill>
                  <a:srgbClr val="0000CC"/>
                </a:solidFill>
                <a:ea typeface="宋体" panose="02010600030101010101" pitchFamily="2" charset="-122"/>
              </a:rPr>
              <a:t>……</a:t>
            </a:r>
            <a:r>
              <a:rPr lang="zh-CN" altLang="en-US" sz="4000" b="1">
                <a:solidFill>
                  <a:srgbClr val="0000CC"/>
                </a:solidFill>
                <a:ea typeface="宋体" panose="02010600030101010101" pitchFamily="2" charset="-122"/>
              </a:rPr>
              <a:t>比作</a:t>
            </a:r>
            <a:r>
              <a:rPr lang="en-US" altLang="zh-CN" sz="4000" b="1">
                <a:solidFill>
                  <a:srgbClr val="0000CC"/>
                </a:solidFill>
                <a:ea typeface="宋体" panose="02010600030101010101" pitchFamily="2" charset="-122"/>
              </a:rPr>
              <a:t>……</a:t>
            </a:r>
            <a:r>
              <a:rPr lang="zh-CN" altLang="en-US" sz="4000" b="1">
                <a:solidFill>
                  <a:srgbClr val="0000CC"/>
                </a:solidFill>
                <a:ea typeface="宋体" panose="02010600030101010101" pitchFamily="2" charset="-122"/>
              </a:rPr>
              <a:t>，形象、生动形象地写出了</a:t>
            </a:r>
            <a:r>
              <a:rPr lang="en-US" altLang="zh-CN" sz="4000" b="1">
                <a:solidFill>
                  <a:srgbClr val="0000CC"/>
                </a:solidFill>
                <a:ea typeface="宋体" panose="02010600030101010101" pitchFamily="2" charset="-122"/>
              </a:rPr>
              <a:t>+</a:t>
            </a:r>
            <a:r>
              <a:rPr lang="zh-CN" altLang="en-US" sz="4000" b="1">
                <a:solidFill>
                  <a:srgbClr val="0000CC"/>
                </a:solidFill>
                <a:ea typeface="宋体" panose="02010600030101010101" pitchFamily="2" charset="-122"/>
              </a:rPr>
              <a:t>对象</a:t>
            </a:r>
            <a:r>
              <a:rPr lang="en-US" altLang="zh-CN" sz="4000" b="1">
                <a:solidFill>
                  <a:srgbClr val="0000CC"/>
                </a:solidFill>
                <a:ea typeface="宋体" panose="02010600030101010101" pitchFamily="2" charset="-122"/>
              </a:rPr>
              <a:t>+</a:t>
            </a:r>
            <a:r>
              <a:rPr lang="zh-CN" altLang="en-US" sz="4000" b="1">
                <a:solidFill>
                  <a:srgbClr val="0000CC"/>
                </a:solidFill>
                <a:ea typeface="宋体" panose="02010600030101010101" pitchFamily="2" charset="-122"/>
              </a:rPr>
              <a:t>特征，表达了（谁，什么样的）感情。</a:t>
            </a:r>
            <a:endParaRPr lang="zh-CN" altLang="en-US" sz="4000" b="1">
              <a:solidFill>
                <a:srgbClr val="0000CC"/>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2755">
                                            <p:txEl>
                                              <p:pRg st="0" end="0"/>
                                            </p:txEl>
                                          </p:spTgt>
                                        </p:tgtEl>
                                        <p:attrNameLst>
                                          <p:attrName>style.visibility</p:attrName>
                                        </p:attrNameLst>
                                      </p:cBhvr>
                                      <p:to>
                                        <p:strVal val="visible"/>
                                      </p:to>
                                    </p:set>
                                    <p:animEffect transition="in" filter="blinds(horizontal)">
                                      <p:cBhvr>
                                        <p:cTn id="7" dur="500"/>
                                        <p:tgtEl>
                                          <p:spTgt spid="2027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55" grpId="0"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0" y="57150"/>
            <a:ext cx="9144000" cy="4276725"/>
          </a:xfrm>
          <a:prstGeom prst="rect">
            <a:avLst/>
          </a:prstGeom>
          <a:noFill/>
          <a:ln w="9525">
            <a:noFill/>
          </a:ln>
        </p:spPr>
        <p:txBody>
          <a:bodyPr wrap="square">
            <a:spAutoFit/>
          </a:bodyPr>
          <a:lstStyle/>
          <a:p>
            <a:r>
              <a:rPr lang="zh-CN" sz="1700">
                <a:solidFill>
                  <a:srgbClr val="FF0000"/>
                </a:solidFill>
                <a:ea typeface="宋体" panose="02010600030101010101" pitchFamily="2" charset="-122"/>
              </a:rPr>
              <a:t>2020年新高考全国Ⅰ卷】</a:t>
            </a:r>
            <a:r>
              <a:rPr lang="zh-CN" sz="1700">
                <a:solidFill>
                  <a:srgbClr val="000000"/>
                </a:solidFill>
                <a:ea typeface="宋体" panose="02010600030101010101" pitchFamily="2" charset="-122"/>
              </a:rPr>
              <a:t>阅读下面的文字，完成下面小题。</a:t>
            </a:r>
            <a:r>
              <a:rPr lang="zh-CN" sz="1700">
                <a:solidFill>
                  <a:srgbClr val="000000"/>
                </a:solidFill>
                <a:ea typeface="楷体" panose="02010609060101010101" charset="-122"/>
              </a:rPr>
              <a:t>我决定步行回家，我喜欢走夜路，何况此时夜凉如冰。我越过立交桥，走进了二环路西侧人行道。</a:t>
            </a:r>
            <a:r>
              <a:rPr lang="zh-CN" sz="1700" u="sng">
                <a:solidFill>
                  <a:srgbClr val="000000"/>
                </a:solidFill>
                <a:ea typeface="楷体" panose="02010609060101010101" charset="-122"/>
              </a:rPr>
              <a:t>这条环路是北京塞车最严重的道路之一。白天黑夜，红尘万丈，车流缓缓，永远像一条黏稠的河。</a:t>
            </a:r>
            <a:r>
              <a:rPr lang="zh-CN" sz="1700">
                <a:solidFill>
                  <a:srgbClr val="000000"/>
                </a:solidFill>
                <a:ea typeface="楷体" panose="02010609060101010101" charset="-122"/>
              </a:rPr>
              <a:t>不知不觉，我发现已经走到了朝阳门立交桥附近。忽然想起朝阳门里北街上有一家专卖门钉肉饼的小店</a:t>
            </a:r>
            <a:r>
              <a:rPr lang="zh-CN" sz="1700">
                <a:solidFill>
                  <a:srgbClr val="000000"/>
                </a:solidFill>
                <a:latin typeface="Arial" panose="020b0604020202020204" pitchFamily="34" charset="0"/>
                <a:ea typeface="楷体" panose="02010609060101010101" charset="-122"/>
              </a:rPr>
              <a:t>——</a:t>
            </a:r>
            <a:r>
              <a:rPr lang="zh-CN" sz="1700">
                <a:solidFill>
                  <a:srgbClr val="000000"/>
                </a:solidFill>
                <a:ea typeface="楷体" panose="02010609060101010101" charset="-122"/>
              </a:rPr>
              <a:t>对，去吃门钉肉饼。</a:t>
            </a:r>
            <a:r>
              <a:rPr lang="zh-CN" sz="1700">
                <a:solidFill>
                  <a:srgbClr val="000000"/>
                </a:solidFill>
                <a:ea typeface="楷体" panose="02010609060101010101" charset="-122"/>
              </a:rPr>
              <a:t>这是个很小的小店，南北进深不足三米，东西长顶多十几米，七八张桌子，大概是屋子里太热了，只有三四张桌上有人，每个人面前都有一盘门钉肉饼，烙得焦黄，渗着油光，让人馋涎欲滴。</a:t>
            </a:r>
            <a:r>
              <a:rPr lang="zh-CN" sz="1700">
                <a:solidFill>
                  <a:srgbClr val="000000"/>
                </a:solidFill>
                <a:ea typeface="楷体" panose="02010609060101010101" charset="-122"/>
              </a:rPr>
              <a:t>“外边坐吧，外边有桌子，凉快。”</a:t>
            </a:r>
            <a:r>
              <a:rPr lang="zh-CN" sz="1700">
                <a:solidFill>
                  <a:srgbClr val="000000"/>
                </a:solidFill>
                <a:ea typeface="楷体" panose="02010609060101010101" charset="-122"/>
              </a:rPr>
              <a:t>看我在杯盘狼藉的几张桌子之间犹豫，一个女孩子走过来，用手里的筷子和盘子向门外指了指，对我建议，店门外是摆了几张桌子，那里肯定凉快，可是我固执地挑了一张桌子坐了下来，让女孩子把桌子收拾干净，然后要了六个门钉肉饼和两碗小米粥。</a:t>
            </a:r>
            <a:r>
              <a:rPr lang="zh-CN" sz="1700">
                <a:solidFill>
                  <a:srgbClr val="000000"/>
                </a:solidFill>
                <a:ea typeface="楷体" panose="02010609060101010101" charset="-122"/>
              </a:rPr>
              <a:t>牛肉饼和小米粥很快都端来了，热气、香味混在一起，让我食欲大振。</a:t>
            </a:r>
            <a:r>
              <a:rPr lang="zh-CN" sz="1700">
                <a:solidFill>
                  <a:srgbClr val="000000"/>
                </a:solidFill>
                <a:ea typeface="楷体" panose="02010609060101010101" charset="-122"/>
              </a:rPr>
              <a:t>往小碟子里倒了醋和辣椒油，然后在酸和辣的合奏里，</a:t>
            </a:r>
            <a:r>
              <a:rPr lang="zh-CN" sz="1700" u="wavy">
                <a:solidFill>
                  <a:srgbClr val="000000"/>
                </a:solidFill>
                <a:ea typeface="楷体" panose="02010609060101010101" charset="-122"/>
              </a:rPr>
              <a:t>我把饼和粥都一扫而光，又心满，又意足</a:t>
            </a:r>
            <a:r>
              <a:rPr lang="zh-CN" sz="1700">
                <a:solidFill>
                  <a:srgbClr val="000000"/>
                </a:solidFill>
                <a:ea typeface="楷体" panose="02010609060101010101" charset="-122"/>
              </a:rPr>
              <a:t>。</a:t>
            </a:r>
            <a:r>
              <a:rPr lang="zh-CN" sz="1700">
                <a:solidFill>
                  <a:srgbClr val="000000"/>
                </a:solidFill>
                <a:ea typeface="楷体" panose="02010609060101010101" charset="-122"/>
              </a:rPr>
              <a:t>
</a:t>
            </a:r>
            <a:endParaRPr lang="zh-CN" sz="1700">
              <a:solidFill>
                <a:srgbClr val="000000"/>
              </a:solidFill>
              <a:ea typeface="宋体" panose="02010600030101010101" pitchFamily="2" charset="-122"/>
            </a:endParaRPr>
          </a:p>
          <a:p>
            <a:r>
              <a:rPr lang="en-US" sz="1700">
                <a:solidFill>
                  <a:srgbClr val="000000"/>
                </a:solidFill>
                <a:latin typeface="Times New Roman" panose="02020603050405020304" pitchFamily="18" charset="0"/>
              </a:rPr>
              <a:t>   </a:t>
            </a:r>
            <a:endParaRPr lang="en-US" altLang="en-US" sz="1700">
              <a:solidFill>
                <a:srgbClr val="000000"/>
              </a:solidFill>
              <a:latin typeface="Times New Roman" panose="02020603050405020304" pitchFamily="18" charset="0"/>
            </a:endParaRPr>
          </a:p>
        </p:txBody>
      </p:sp>
      <p:sp>
        <p:nvSpPr>
          <p:cNvPr id="4" name="文本框 3"/>
          <p:cNvSpPr txBox="1"/>
          <p:nvPr/>
        </p:nvSpPr>
        <p:spPr>
          <a:xfrm>
            <a:off x="110490" y="4019550"/>
            <a:ext cx="9033510" cy="1198880"/>
          </a:xfrm>
          <a:prstGeom prst="rect">
            <a:avLst/>
          </a:prstGeom>
          <a:noFill/>
        </p:spPr>
        <p:txBody>
          <a:bodyPr wrap="square" rtlCol="0" anchor="t">
            <a:spAutoFit/>
          </a:bodyPr>
          <a:lstStyle/>
          <a:p>
            <a:r>
              <a:rPr lang="en-US" altLang="zh-CN"/>
              <a:t>20.</a:t>
            </a:r>
            <a:r>
              <a:rPr lang="zh-CN" altLang="en-US"/>
              <a:t>比喻具有相似性，请据此对文中画横线的句子所用比喻进行简要分析。（4分）</a:t>
            </a:r>
            <a:endParaRPr lang="zh-CN" altLang="en-US"/>
          </a:p>
          <a:p>
            <a:r>
              <a:rPr lang="zh-CN" altLang="en-US"/>
              <a:t>答案：①句中把塞车的路比作黏稠的河；</a:t>
            </a:r>
            <a:r>
              <a:rPr lang="zh-CN" altLang="en-US">
                <a:solidFill>
                  <a:srgbClr val="FF0000"/>
                </a:solidFill>
              </a:rPr>
              <a:t>（回答比喻在文段中的体现）</a:t>
            </a:r>
            <a:r>
              <a:rPr lang="zh-CN" altLang="en-US"/>
              <a:t>②这一比喻的相似性有：路和河的形状相似，车流和水流相似；③塞车时汽车行驶缓慢，和河水固体杂质多而黏稠时流动缓慢相似。</a:t>
            </a:r>
            <a:r>
              <a:rPr lang="zh-CN" altLang="en-US">
                <a:solidFill>
                  <a:srgbClr val="FF0000"/>
                </a:solidFill>
              </a:rPr>
              <a:t>（指出比喻中的相似之处） </a:t>
            </a:r>
            <a:endParaRPr lang="zh-CN" altLang="en-US">
              <a:solidFill>
                <a:srgbClr val="FF0000"/>
              </a:solidFill>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0" y="0"/>
            <a:ext cx="9030335" cy="2245360"/>
          </a:xfrm>
          <a:prstGeom prst="rect">
            <a:avLst/>
          </a:prstGeom>
          <a:noFill/>
        </p:spPr>
        <p:txBody>
          <a:bodyPr wrap="square" rtlCol="0" anchor="t">
            <a:spAutoFit/>
          </a:bodyPr>
          <a:lstStyle/>
          <a:p>
            <a:r>
              <a:rPr lang="zh-CN" altLang="en-US" sz="2000"/>
              <a:t>3、原句与改句比较</a:t>
            </a:r>
            <a:endParaRPr lang="zh-CN" altLang="en-US" sz="2000"/>
          </a:p>
          <a:p>
            <a:r>
              <a:rPr lang="zh-CN" altLang="en-US" sz="2000"/>
              <a:t>原句：</a:t>
            </a:r>
            <a:endParaRPr lang="zh-CN" altLang="en-US" sz="2000"/>
          </a:p>
          <a:p>
            <a:r>
              <a:rPr lang="zh-CN" altLang="en-US" sz="2000"/>
              <a:t>北京的雨会与槐花下了一街，一街的槐花雨把整个日子都流淌得芬芬芳芳</a:t>
            </a:r>
            <a:endParaRPr lang="zh-CN" altLang="en-US" sz="2000"/>
          </a:p>
          <a:p>
            <a:endParaRPr lang="zh-CN" altLang="en-US" sz="2000"/>
          </a:p>
          <a:p>
            <a:r>
              <a:rPr lang="zh-CN" altLang="en-US" sz="2000"/>
              <a:t>改句：</a:t>
            </a:r>
            <a:endParaRPr lang="zh-CN" altLang="en-US" sz="2000"/>
          </a:p>
          <a:p>
            <a:r>
              <a:rPr lang="zh-CN" altLang="en-US" sz="2000"/>
              <a:t>此时北京下的雨会把槐花打落，满街雨水流淌，槐花芬芳。</a:t>
            </a:r>
            <a:endParaRPr lang="zh-CN" altLang="en-US" sz="2000"/>
          </a:p>
          <a:p>
            <a:endParaRPr lang="zh-CN" altLang="en-US" sz="2000"/>
          </a:p>
        </p:txBody>
      </p:sp>
      <p:sp>
        <p:nvSpPr>
          <p:cNvPr id="6" name="文本框 5"/>
          <p:cNvSpPr txBox="1"/>
          <p:nvPr/>
        </p:nvSpPr>
        <p:spPr>
          <a:xfrm>
            <a:off x="97790" y="2343150"/>
            <a:ext cx="8834755" cy="1938020"/>
          </a:xfrm>
          <a:prstGeom prst="rect">
            <a:avLst/>
          </a:prstGeom>
          <a:noFill/>
        </p:spPr>
        <p:txBody>
          <a:bodyPr wrap="square" rtlCol="0" anchor="t">
            <a:spAutoFit/>
          </a:bodyPr>
          <a:lstStyle/>
          <a:p>
            <a:r>
              <a:rPr lang="zh-CN" altLang="en-US" sz="2000">
                <a:sym typeface="+mn-ea"/>
              </a:rPr>
              <a:t>答案： </a:t>
            </a:r>
            <a:endParaRPr lang="zh-CN" altLang="en-US" sz="2000">
              <a:sym typeface="+mn-ea"/>
            </a:endParaRPr>
          </a:p>
          <a:p>
            <a:r>
              <a:rPr lang="zh-CN" altLang="en-US" sz="2000">
                <a:sym typeface="+mn-ea"/>
              </a:rPr>
              <a:t>①原句把槐花</a:t>
            </a:r>
            <a:r>
              <a:rPr lang="zh-CN" altLang="en-US" sz="2000">
                <a:solidFill>
                  <a:srgbClr val="FF0000"/>
                </a:solidFill>
                <a:sym typeface="+mn-ea"/>
              </a:rPr>
              <a:t>比作</a:t>
            </a:r>
            <a:r>
              <a:rPr lang="zh-CN" altLang="en-US" sz="2000">
                <a:sym typeface="+mn-ea"/>
              </a:rPr>
              <a:t>雨，“下槐花雨”更有形象的美感。</a:t>
            </a:r>
            <a:endParaRPr lang="zh-CN" altLang="en-US" sz="2000">
              <a:sym typeface="+mn-ea"/>
            </a:endParaRPr>
          </a:p>
          <a:p>
            <a:r>
              <a:rPr lang="zh-CN" altLang="en-US" sz="2000">
                <a:sym typeface="+mn-ea"/>
              </a:rPr>
              <a:t>②原句还使用了</a:t>
            </a:r>
            <a:r>
              <a:rPr lang="zh-CN" altLang="en-US" sz="2000">
                <a:solidFill>
                  <a:srgbClr val="FF0000"/>
                </a:solidFill>
                <a:sym typeface="+mn-ea"/>
              </a:rPr>
              <a:t>通感</a:t>
            </a:r>
            <a:r>
              <a:rPr lang="zh-CN" altLang="en-US" sz="2000">
                <a:sym typeface="+mn-ea"/>
              </a:rPr>
              <a:t>的修辞手法，“流淌得芬芬芳芳”兼有视觉的美感和气味的愉悦感。</a:t>
            </a:r>
            <a:endParaRPr lang="zh-CN" altLang="en-US" sz="2000">
              <a:sym typeface="+mn-ea"/>
            </a:endParaRPr>
          </a:p>
          <a:p>
            <a:r>
              <a:rPr lang="zh-CN" altLang="en-US" sz="2000">
                <a:sym typeface="+mn-ea"/>
              </a:rPr>
              <a:t>③“日子都流淌”，比喻化抽象为具体，表述更为生动形象。</a:t>
            </a:r>
            <a:endParaRPr lang="zh-CN" altLang="en-US" sz="2000"/>
          </a:p>
          <a:p>
            <a:r>
              <a:rPr lang="zh-CN" altLang="en-US" sz="2000">
                <a:sym typeface="+mn-ea"/>
              </a:rPr>
              <a:t>④原文运用了</a:t>
            </a:r>
            <a:r>
              <a:rPr lang="zh-CN" altLang="en-US" sz="2000">
                <a:solidFill>
                  <a:srgbClr val="FF0000"/>
                </a:solidFill>
                <a:sym typeface="+mn-ea"/>
              </a:rPr>
              <a:t>叠音词</a:t>
            </a:r>
            <a:r>
              <a:rPr lang="zh-CN" altLang="en-US" sz="2000">
                <a:sym typeface="+mn-ea"/>
              </a:rPr>
              <a:t>“芬芬芳芳”，更有音韵美给人以强烈的美的感受。</a:t>
            </a:r>
            <a:endParaRPr lang="zh-CN" altLang="en-US" sz="2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7" name="Rectangle 2"/>
          <p:cNvSpPr>
            <a:spLocks noGrp="1" noRot="1"/>
          </p:cNvSpPr>
          <p:nvPr>
            <p:ph idx="1"/>
          </p:nvPr>
        </p:nvSpPr>
        <p:spPr>
          <a:xfrm>
            <a:off x="0" y="0"/>
            <a:ext cx="9144000" cy="5143500"/>
          </a:xfrm>
        </p:spPr>
        <p:txBody>
          <a:bodyPr vert="horz" wrap="square" lIns="91440" tIns="45720" rIns="91440" bIns="45720" anchor="t" anchorCtr="0"/>
          <a:lstStyle/>
          <a:p>
            <a:pPr eaLnBrk="1" hangingPunct="1"/>
            <a:r>
              <a:rPr lang="en-US" altLang="zh-CN" b="1">
                <a:solidFill>
                  <a:srgbClr val="FF0000"/>
                </a:solidFill>
                <a:ea typeface="宋体" panose="02010600030101010101" pitchFamily="2" charset="-122"/>
              </a:rPr>
              <a:t>2</a:t>
            </a:r>
            <a:r>
              <a:rPr lang="zh-CN" altLang="en-US" b="1">
                <a:solidFill>
                  <a:srgbClr val="FF0000"/>
                </a:solidFill>
                <a:ea typeface="宋体" panose="02010600030101010101" pitchFamily="2" charset="-122"/>
              </a:rPr>
              <a:t>．借代</a:t>
            </a:r>
            <a:endParaRPr lang="zh-CN" altLang="en-US" b="1">
              <a:solidFill>
                <a:srgbClr val="FF0000"/>
              </a:solidFill>
              <a:ea typeface="宋体" panose="02010600030101010101" pitchFamily="2" charset="-122"/>
            </a:endParaRPr>
          </a:p>
          <a:p>
            <a:pPr eaLnBrk="1" hangingPunct="1">
              <a:buFont typeface="Wingdings" panose="05000000000000000000" pitchFamily="2" charset="2"/>
              <a:buNone/>
            </a:pPr>
            <a:r>
              <a:rPr lang="zh-CN" altLang="en-US" sz="2800" b="1">
                <a:solidFill>
                  <a:srgbClr val="800000"/>
                </a:solidFill>
                <a:ea typeface="宋体" panose="02010600030101010101" pitchFamily="2" charset="-122"/>
              </a:rPr>
              <a:t>（</a:t>
            </a:r>
            <a:r>
              <a:rPr lang="en-US" altLang="zh-CN" sz="2800" b="1">
                <a:solidFill>
                  <a:srgbClr val="800000"/>
                </a:solidFill>
                <a:ea typeface="宋体" panose="02010600030101010101" pitchFamily="2" charset="-122"/>
              </a:rPr>
              <a:t>1</a:t>
            </a:r>
            <a:r>
              <a:rPr lang="zh-CN" altLang="en-US" sz="2800" b="1">
                <a:solidFill>
                  <a:srgbClr val="800000"/>
                </a:solidFill>
                <a:ea typeface="宋体" panose="02010600030101010101" pitchFamily="2" charset="-122"/>
              </a:rPr>
              <a:t>）定义：不直接说</a:t>
            </a:r>
            <a:r>
              <a:rPr lang="zh-CN" altLang="en-US" sz="2800" b="1">
                <a:solidFill>
                  <a:srgbClr val="000000"/>
                </a:solidFill>
                <a:ea typeface="宋体" panose="02010600030101010101" pitchFamily="2" charset="-122"/>
              </a:rPr>
              <a:t>出所要表达的人或事物，而是借用与它有</a:t>
            </a:r>
            <a:r>
              <a:rPr lang="zh-CN" altLang="en-US" sz="2800" b="1">
                <a:solidFill>
                  <a:srgbClr val="800000"/>
                </a:solidFill>
                <a:ea typeface="宋体" panose="02010600030101010101" pitchFamily="2" charset="-122"/>
              </a:rPr>
              <a:t>密切相关的</a:t>
            </a:r>
            <a:r>
              <a:rPr lang="zh-CN" altLang="en-US" sz="2800" b="1">
                <a:solidFill>
                  <a:srgbClr val="000000"/>
                </a:solidFill>
                <a:ea typeface="宋体" panose="02010600030101010101" pitchFamily="2" charset="-122"/>
              </a:rPr>
              <a:t>人或事物来</a:t>
            </a:r>
            <a:r>
              <a:rPr lang="zh-CN" altLang="en-US" sz="2800" b="1">
                <a:solidFill>
                  <a:srgbClr val="800000"/>
                </a:solidFill>
                <a:ea typeface="宋体" panose="02010600030101010101" pitchFamily="2" charset="-122"/>
              </a:rPr>
              <a:t>代替</a:t>
            </a:r>
            <a:r>
              <a:rPr lang="zh-CN" altLang="en-US" sz="2800" b="1">
                <a:solidFill>
                  <a:srgbClr val="000000"/>
                </a:solidFill>
                <a:ea typeface="宋体" panose="02010600030101010101" pitchFamily="2" charset="-122"/>
              </a:rPr>
              <a:t>。</a:t>
            </a:r>
            <a:endParaRPr lang="zh-CN" altLang="en-US" sz="2800" b="1">
              <a:solidFill>
                <a:srgbClr val="000000"/>
              </a:solidFill>
              <a:ea typeface="宋体" panose="02010600030101010101" pitchFamily="2" charset="-122"/>
            </a:endParaRPr>
          </a:p>
          <a:p>
            <a:pPr eaLnBrk="1" hangingPunct="1">
              <a:buFont typeface="Wingdings" panose="05000000000000000000" pitchFamily="2" charset="2"/>
              <a:buNone/>
            </a:pPr>
            <a:r>
              <a:rPr lang="zh-CN" altLang="en-US" sz="2800" b="1">
                <a:solidFill>
                  <a:srgbClr val="800000"/>
                </a:solidFill>
                <a:ea typeface="宋体" panose="02010600030101010101" pitchFamily="2" charset="-122"/>
              </a:rPr>
              <a:t>种类：</a:t>
            </a:r>
            <a:r>
              <a:rPr lang="zh-CN" altLang="en-US" sz="2800" b="1">
                <a:solidFill>
                  <a:srgbClr val="000000"/>
                </a:solidFill>
                <a:ea typeface="宋体" panose="02010600030101010101" pitchFamily="2" charset="-122"/>
              </a:rPr>
              <a:t>特征代本体、具体代抽象、形象代本体、部分代整体、专名代泛指、结果代原因、材料代本体等。</a:t>
            </a:r>
            <a:r>
              <a:rPr lang="zh-CN" altLang="en-US" sz="2800">
                <a:ea typeface="宋体" panose="02010600030101010101" pitchFamily="2" charset="-122"/>
              </a:rPr>
              <a:t> </a:t>
            </a:r>
            <a:r>
              <a:rPr lang="zh-CN" altLang="en-US" sz="2800" b="1">
                <a:solidFill>
                  <a:srgbClr val="000000"/>
                </a:solidFill>
                <a:ea typeface="宋体" panose="02010600030101010101" pitchFamily="2" charset="-122"/>
              </a:rPr>
              <a:t>　　</a:t>
            </a:r>
            <a:r>
              <a:rPr lang="zh-CN" altLang="en-US" sz="2800" b="1">
                <a:ea typeface="宋体" panose="02010600030101010101" pitchFamily="2" charset="-122"/>
              </a:rPr>
              <a:t>　　  </a:t>
            </a:r>
            <a:endParaRPr lang="zh-CN" altLang="en-US" sz="2800" b="1">
              <a:ea typeface="宋体" panose="02010600030101010101" pitchFamily="2" charset="-122"/>
            </a:endParaRPr>
          </a:p>
          <a:p>
            <a:pPr eaLnBrk="1" hangingPunct="1">
              <a:buFont typeface="Wingdings" panose="05000000000000000000" pitchFamily="2" charset="2"/>
              <a:buNone/>
            </a:pPr>
            <a:r>
              <a:rPr lang="zh-CN" altLang="en-US" sz="2800" b="1">
                <a:solidFill>
                  <a:srgbClr val="800000"/>
                </a:solidFill>
                <a:ea typeface="宋体" panose="02010600030101010101" pitchFamily="2" charset="-122"/>
              </a:rPr>
              <a:t>作用：</a:t>
            </a:r>
            <a:r>
              <a:rPr lang="zh-CN" altLang="en-US" sz="2800" b="1">
                <a:solidFill>
                  <a:srgbClr val="0000CC"/>
                </a:solidFill>
                <a:ea typeface="宋体" panose="02010600030101010101" pitchFamily="2" charset="-122"/>
              </a:rPr>
              <a:t>突出事物的本质特征，增强语言的形象性，使文笔简洁精炼，语言富于变化和幽默感；引人联想，使表达收到形象突出、特点鲜明、具体生动的效果。</a:t>
            </a:r>
            <a:endParaRPr lang="zh-CN" altLang="en-US" sz="2800" b="1">
              <a:solidFill>
                <a:srgbClr val="0000CC"/>
              </a:solidFill>
              <a:ea typeface="宋体" panose="02010600030101010101" pitchFamily="2"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1" name="Rectangle 142"/>
          <p:cNvSpPr>
            <a:spLocks noGrp="1"/>
          </p:cNvSpPr>
          <p:nvPr>
            <p:ph type="sldNum" sz="quarter" idx="12"/>
          </p:nvPr>
        </p:nvSpPr>
        <p:spPr>
          <a:xfrm>
            <a:off x="457200" y="4684713"/>
            <a:ext cx="2133600" cy="357187"/>
          </a:xfrm>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fld id="{9A0DB2DC-4C9A-4742-B13C-FB6460FD3503}" type="slidenum">
              <a:rPr lang="zh-CN" altLang="en-US" sz="1400"/>
              <a:t>17</a:t>
            </a:fld>
            <a:endParaRPr lang="zh-CN" altLang="en-US" sz="1400"/>
          </a:p>
        </p:txBody>
      </p:sp>
      <p:graphicFrame>
        <p:nvGraphicFramePr>
          <p:cNvPr id="25602" name="Object 2"/>
          <p:cNvGraphicFramePr>
            <a:graphicFrameLocks noChangeAspect="1"/>
          </p:cNvGraphicFramePr>
          <p:nvPr/>
        </p:nvGraphicFramePr>
        <p:xfrm>
          <a:off x="417513" y="925513"/>
          <a:ext cx="8308975" cy="3292475"/>
        </p:xfrm>
        <a:graphic>
          <a:graphicData uri="http://schemas.openxmlformats.org/presentationml/2006/ole">
            <mc:AlternateContent>
              <mc:Choice xmlns:v="urn:schemas-microsoft-com:vml" Requires="v">
                <p:oleObj spid="_x0000_s1042" r:id="rId3" imgW="10487660" imgH="4158615" progId="Word.Document.8">
                  <p:embed/>
                </p:oleObj>
              </mc:Choice>
              <mc:Fallback>
                <p:oleObj r:id="rId3" imgW="10487660" imgH="4158615" progId="Word.Document.8">
                  <p:embed/>
                  <p:pic>
                    <p:nvPicPr>
                      <p:cNvPr id="0" name="OLE substitute image"/>
                      <p:cNvPicPr/>
                      <p:nvPr/>
                    </p:nvPicPr>
                    <p:blipFill>
                      <a:blip r:embed="rId4"/>
                      <a:stretch>
                        <a:fillRect/>
                      </a:stretch>
                    </p:blipFill>
                    <p:spPr>
                      <a:xfrm>
                        <a:off x="417513" y="925513"/>
                        <a:ext cx="8308975" cy="3292475"/>
                      </a:xfrm>
                      <a:prstGeom prst="rect">
                        <a:avLst/>
                      </a:prstGeom>
                      <a:noFill/>
                      <a:ln w="38100">
                        <a:noFill/>
                        <a:miter/>
                      </a:ln>
                    </p:spPr>
                  </p:pic>
                </p:oleObj>
              </mc:Fallback>
            </mc:AlternateContent>
          </a:graphicData>
        </a:graphic>
      </p:graphicFrame>
    </p:spTree>
  </p:cSld>
  <p:clrMapOvr>
    <a:masterClrMapping/>
  </p:clrMapOvr>
  <p:transition spd="slow">
    <p:fade/>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49" name="Rectangle 142"/>
          <p:cNvSpPr>
            <a:spLocks noGrp="1"/>
          </p:cNvSpPr>
          <p:nvPr>
            <p:ph type="sldNum" sz="quarter" idx="12"/>
          </p:nvPr>
        </p:nvSpPr>
        <p:spPr>
          <a:xfrm>
            <a:off x="457200" y="4684713"/>
            <a:ext cx="2133600" cy="357187"/>
          </a:xfrm>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fld id="{9A0DB2DC-4C9A-4742-B13C-FB6460FD3503}" type="slidenum">
              <a:rPr lang="zh-CN" altLang="en-US" sz="1400"/>
              <a:t>18</a:t>
            </a:fld>
            <a:endParaRPr lang="zh-CN" altLang="en-US" sz="1400"/>
          </a:p>
        </p:txBody>
      </p:sp>
      <p:graphicFrame>
        <p:nvGraphicFramePr>
          <p:cNvPr id="27650" name="Object 2"/>
          <p:cNvGraphicFramePr>
            <a:graphicFrameLocks noChangeAspect="1"/>
          </p:cNvGraphicFramePr>
          <p:nvPr/>
        </p:nvGraphicFramePr>
        <p:xfrm>
          <a:off x="417513" y="455613"/>
          <a:ext cx="8308975" cy="4233862"/>
        </p:xfrm>
        <a:graphic>
          <a:graphicData uri="http://schemas.openxmlformats.org/presentationml/2006/ole">
            <mc:AlternateContent>
              <mc:Choice xmlns:v="urn:schemas-microsoft-com:vml" Requires="v">
                <p:oleObj spid="_x0000_s1043" r:id="rId3" imgW="10487660" imgH="5347335" progId="Word.Document.8">
                  <p:embed/>
                </p:oleObj>
              </mc:Choice>
              <mc:Fallback>
                <p:oleObj r:id="rId3" imgW="10487660" imgH="5347335" progId="Word.Document.8">
                  <p:embed/>
                  <p:pic>
                    <p:nvPicPr>
                      <p:cNvPr id="0" name="OLE substitute image"/>
                      <p:cNvPicPr/>
                      <p:nvPr/>
                    </p:nvPicPr>
                    <p:blipFill>
                      <a:blip r:embed="rId4"/>
                      <a:stretch>
                        <a:fillRect/>
                      </a:stretch>
                    </p:blipFill>
                    <p:spPr>
                      <a:xfrm>
                        <a:off x="417513" y="455613"/>
                        <a:ext cx="8308975" cy="4233862"/>
                      </a:xfrm>
                      <a:prstGeom prst="rect">
                        <a:avLst/>
                      </a:prstGeom>
                      <a:noFill/>
                      <a:ln w="38100">
                        <a:noFill/>
                        <a:miter/>
                      </a:ln>
                    </p:spPr>
                  </p:pic>
                </p:oleObj>
              </mc:Fallback>
            </mc:AlternateContent>
          </a:graphicData>
        </a:graphic>
      </p:graphicFrame>
    </p:spTree>
  </p:cSld>
  <p:clrMapOvr>
    <a:masterClrMapping/>
  </p:clrMapOvr>
  <p:transition spd="slow">
    <p:fade/>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7" name="Rectangle 142"/>
          <p:cNvSpPr>
            <a:spLocks noGrp="1"/>
          </p:cNvSpPr>
          <p:nvPr>
            <p:ph type="sldNum" sz="quarter" idx="12"/>
          </p:nvPr>
        </p:nvSpPr>
        <p:spPr>
          <a:xfrm>
            <a:off x="457200" y="4684713"/>
            <a:ext cx="2133600" cy="357187"/>
          </a:xfrm>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fld id="{9A0DB2DC-4C9A-4742-B13C-FB6460FD3503}" type="slidenum">
              <a:rPr lang="zh-CN" altLang="en-US" sz="1400"/>
              <a:t>19</a:t>
            </a:fld>
            <a:endParaRPr lang="zh-CN" altLang="en-US" sz="1400"/>
          </a:p>
        </p:txBody>
      </p:sp>
      <p:graphicFrame>
        <p:nvGraphicFramePr>
          <p:cNvPr id="29698" name="Object 2"/>
          <p:cNvGraphicFramePr>
            <a:graphicFrameLocks noChangeAspect="1"/>
          </p:cNvGraphicFramePr>
          <p:nvPr/>
        </p:nvGraphicFramePr>
        <p:xfrm>
          <a:off x="417513" y="376238"/>
          <a:ext cx="8308975" cy="4391025"/>
        </p:xfrm>
        <a:graphic>
          <a:graphicData uri="http://schemas.openxmlformats.org/presentationml/2006/ole">
            <mc:AlternateContent>
              <mc:Choice xmlns:v="urn:schemas-microsoft-com:vml" Requires="v">
                <p:oleObj spid="_x0000_s1044" r:id="rId3" imgW="10487660" imgH="5544185" progId="Word.Document.8">
                  <p:embed/>
                </p:oleObj>
              </mc:Choice>
              <mc:Fallback>
                <p:oleObj r:id="rId3" imgW="10487660" imgH="5544185" progId="Word.Document.8">
                  <p:embed/>
                  <p:pic>
                    <p:nvPicPr>
                      <p:cNvPr id="0" name="OLE substitute image"/>
                      <p:cNvPicPr/>
                      <p:nvPr/>
                    </p:nvPicPr>
                    <p:blipFill>
                      <a:blip r:embed="rId4"/>
                      <a:stretch>
                        <a:fillRect/>
                      </a:stretch>
                    </p:blipFill>
                    <p:spPr>
                      <a:xfrm>
                        <a:off x="417513" y="376238"/>
                        <a:ext cx="8308975" cy="4391025"/>
                      </a:xfrm>
                      <a:prstGeom prst="rect">
                        <a:avLst/>
                      </a:prstGeom>
                      <a:noFill/>
                      <a:ln w="38100">
                        <a:noFill/>
                        <a:miter/>
                      </a:ln>
                    </p:spPr>
                  </p:pic>
                </p:oleObj>
              </mc:Fallback>
            </mc:AlternateContent>
          </a:graphicData>
        </a:graphic>
      </p:graphicFrame>
    </p:spTree>
  </p:cSld>
  <p:clrMapOvr>
    <a:masterClrMapping/>
  </p:clrMapOvr>
  <p:transition spd="slow">
    <p:fade/>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69" name="标题 1"/>
          <p:cNvSpPr>
            <a:spLocks noGrp="1"/>
          </p:cNvSpPr>
          <p:nvPr>
            <p:ph type="title"/>
          </p:nvPr>
        </p:nvSpPr>
        <p:spPr/>
        <p:txBody>
          <a:bodyPr vert="horz" wrap="square" lIns="91440" tIns="45720" rIns="91440" bIns="45720" anchor="ctr" anchorCtr="0"/>
          <a:lstStyle/>
          <a:p>
            <a:endParaRPr lang="zh-CN" altLang="en-US">
              <a:ea typeface="宋体" panose="02010600030101010101" pitchFamily="2" charset="-122"/>
            </a:endParaRPr>
          </a:p>
        </p:txBody>
      </p:sp>
      <p:sp>
        <p:nvSpPr>
          <p:cNvPr id="7170" name="内容占位符 2"/>
          <p:cNvSpPr>
            <a:spLocks noGrp="1"/>
          </p:cNvSpPr>
          <p:nvPr>
            <p:ph idx="1"/>
          </p:nvPr>
        </p:nvSpPr>
        <p:spPr>
          <a:xfrm>
            <a:off x="0" y="0"/>
            <a:ext cx="9144000" cy="5143500"/>
          </a:xfrm>
        </p:spPr>
        <p:txBody>
          <a:bodyPr vert="horz" wrap="square" lIns="91440" tIns="45720" rIns="91440" bIns="45720" anchor="t" anchorCtr="0"/>
          <a:lstStyle/>
          <a:p>
            <a:r>
              <a:rPr lang="zh-CN" altLang="zh-CN" sz="2800" b="1">
                <a:ea typeface="宋体" panose="02010600030101010101" pitchFamily="2" charset="-122"/>
              </a:rPr>
              <a:t>补写出下列句子中的空缺部分。（</a:t>
            </a:r>
            <a:r>
              <a:rPr lang="en-US" altLang="zh-CN" sz="2800" b="1">
                <a:ea typeface="宋体" panose="02010600030101010101" pitchFamily="2" charset="-122"/>
              </a:rPr>
              <a:t>6</a:t>
            </a:r>
            <a:r>
              <a:rPr lang="zh-CN" altLang="zh-CN" sz="2800" b="1">
                <a:ea typeface="宋体" panose="02010600030101010101" pitchFamily="2" charset="-122"/>
              </a:rPr>
              <a:t>分）</a:t>
            </a:r>
            <a:endParaRPr lang="zh-CN" altLang="zh-CN" sz="2800" b="1">
              <a:ea typeface="宋体" panose="02010600030101010101" pitchFamily="2" charset="-122"/>
            </a:endParaRPr>
          </a:p>
          <a:p>
            <a:r>
              <a:rPr lang="zh-CN" altLang="zh-CN" sz="2800" b="1">
                <a:ea typeface="宋体" panose="02010600030101010101" pitchFamily="2" charset="-122"/>
              </a:rPr>
              <a:t>（</a:t>
            </a:r>
            <a:r>
              <a:rPr lang="en-US" altLang="zh-CN" sz="2800" b="1">
                <a:ea typeface="宋体" panose="02010600030101010101" pitchFamily="2" charset="-122"/>
              </a:rPr>
              <a:t>1</a:t>
            </a:r>
            <a:r>
              <a:rPr lang="zh-CN" altLang="zh-CN" sz="2800" b="1">
                <a:ea typeface="宋体" panose="02010600030101010101" pitchFamily="2" charset="-122"/>
              </a:rPr>
              <a:t>）《孟子·鱼我所欲也》中以食物关乎人的生死来说理，但若“</a:t>
            </a:r>
            <a:r>
              <a:rPr lang="en-US" altLang="zh-CN" sz="2800" b="1" u="sng">
                <a:ea typeface="宋体" panose="02010600030101010101" pitchFamily="2" charset="-122"/>
              </a:rPr>
              <a:t>                </a:t>
            </a:r>
            <a:r>
              <a:rPr lang="zh-CN" altLang="zh-CN" sz="2800" b="1">
                <a:ea typeface="宋体" panose="02010600030101010101" pitchFamily="2" charset="-122"/>
              </a:rPr>
              <a:t>”，饥饿的路人也会拒绝；若“</a:t>
            </a:r>
            <a:r>
              <a:rPr lang="en-US" altLang="zh-CN" sz="2800" b="1" u="sng">
                <a:ea typeface="宋体" panose="02010600030101010101" pitchFamily="2" charset="-122"/>
              </a:rPr>
              <a:t>                </a:t>
            </a:r>
            <a:r>
              <a:rPr lang="zh-CN" altLang="zh-CN" sz="2800" b="1">
                <a:ea typeface="宋体" panose="02010600030101010101" pitchFamily="2" charset="-122"/>
              </a:rPr>
              <a:t>”即便是乞丐也不会接受。</a:t>
            </a:r>
            <a:endParaRPr lang="zh-CN" altLang="zh-CN" sz="2800" b="1">
              <a:ea typeface="宋体" panose="02010600030101010101" pitchFamily="2" charset="-122"/>
            </a:endParaRPr>
          </a:p>
          <a:p>
            <a:r>
              <a:rPr lang="zh-CN" altLang="en-US" sz="2800" b="1">
                <a:ea typeface="宋体" panose="02010600030101010101" pitchFamily="2" charset="-122"/>
              </a:rPr>
              <a:t>（</a:t>
            </a:r>
            <a:r>
              <a:rPr lang="en-US" altLang="zh-CN" sz="2800" b="1">
                <a:ea typeface="宋体" panose="02010600030101010101" pitchFamily="2" charset="-122"/>
              </a:rPr>
              <a:t>2</a:t>
            </a:r>
            <a:r>
              <a:rPr lang="zh-CN" altLang="en-US" sz="2800" b="1">
                <a:ea typeface="宋体" panose="02010600030101010101" pitchFamily="2" charset="-122"/>
              </a:rPr>
              <a:t>）</a:t>
            </a:r>
            <a:r>
              <a:rPr lang="zh-CN" altLang="zh-CN" sz="2800" b="1">
                <a:ea typeface="宋体" panose="02010600030101010101" pitchFamily="2" charset="-122"/>
              </a:rPr>
              <a:t>在《曹刿论战》中，曹刿向鲁庄公解释，“</a:t>
            </a:r>
            <a:r>
              <a:rPr lang="en-US" altLang="zh-CN" sz="2800" b="1" u="sng">
                <a:ea typeface="宋体" panose="02010600030101010101" pitchFamily="2" charset="-122"/>
              </a:rPr>
              <a:t>               </a:t>
            </a:r>
            <a:r>
              <a:rPr lang="en-US" altLang="zh-CN" sz="2800" b="1">
                <a:ea typeface="宋体" panose="02010600030101010101" pitchFamily="2" charset="-122"/>
              </a:rPr>
              <a:t> </a:t>
            </a:r>
            <a:r>
              <a:rPr lang="zh-CN" altLang="zh-CN" sz="2800" b="1">
                <a:ea typeface="宋体" panose="02010600030101010101" pitchFamily="2" charset="-122"/>
              </a:rPr>
              <a:t>，</a:t>
            </a:r>
            <a:r>
              <a:rPr lang="en-US" altLang="zh-CN" sz="2800" b="1" u="sng">
                <a:ea typeface="宋体" panose="02010600030101010101" pitchFamily="2" charset="-122"/>
              </a:rPr>
              <a:t>               </a:t>
            </a:r>
            <a:r>
              <a:rPr lang="zh-CN" altLang="zh-CN" sz="2800" b="1">
                <a:ea typeface="宋体" panose="02010600030101010101" pitchFamily="2" charset="-122"/>
              </a:rPr>
              <a:t>”是自己判断追击齐军时机的观察依据。</a:t>
            </a:r>
            <a:endParaRPr lang="en-US" altLang="zh-CN" sz="2800" b="1">
              <a:ea typeface="宋体" panose="02010600030101010101" pitchFamily="2" charset="-122"/>
            </a:endParaRPr>
          </a:p>
          <a:p>
            <a:r>
              <a:rPr lang="zh-CN" altLang="en-US" sz="2800" b="1">
                <a:ea typeface="宋体" panose="02010600030101010101" pitchFamily="2" charset="-122"/>
              </a:rPr>
              <a:t>（</a:t>
            </a:r>
            <a:r>
              <a:rPr lang="en-US" altLang="zh-CN" sz="2800" b="1">
                <a:ea typeface="宋体" panose="02010600030101010101" pitchFamily="2" charset="-122"/>
              </a:rPr>
              <a:t>3</a:t>
            </a:r>
            <a:r>
              <a:rPr lang="zh-CN" altLang="en-US" sz="2800" b="1">
                <a:ea typeface="宋体" panose="02010600030101010101" pitchFamily="2" charset="-122"/>
              </a:rPr>
              <a:t>）</a:t>
            </a:r>
            <a:r>
              <a:rPr lang="zh-CN" altLang="zh-CN" sz="2800" b="1">
                <a:ea typeface="宋体" panose="02010600030101010101" pitchFamily="2" charset="-122"/>
              </a:rPr>
              <a:t>在《邹忌讽齐王纳谏》中，齐王下令：“</a:t>
            </a:r>
            <a:r>
              <a:rPr lang="en-US" altLang="zh-CN" sz="2800" b="1" u="sng">
                <a:ea typeface="宋体" panose="02010600030101010101" pitchFamily="2" charset="-122"/>
              </a:rPr>
              <a:t>               </a:t>
            </a:r>
            <a:r>
              <a:rPr lang="zh-CN" altLang="zh-CN" sz="2800" b="1">
                <a:ea typeface="宋体" panose="02010600030101010101" pitchFamily="2" charset="-122"/>
              </a:rPr>
              <a:t>”可以“受上赏”，“</a:t>
            </a:r>
            <a:r>
              <a:rPr lang="en-US" altLang="zh-CN" sz="2800" b="1" u="sng">
                <a:ea typeface="宋体" panose="02010600030101010101" pitchFamily="2" charset="-122"/>
              </a:rPr>
              <a:t>               </a:t>
            </a:r>
            <a:r>
              <a:rPr lang="zh-CN" altLang="zh-CN" sz="2800" b="1">
                <a:ea typeface="宋体" panose="02010600030101010101" pitchFamily="2" charset="-122"/>
              </a:rPr>
              <a:t>”可以“受中赏”。</a:t>
            </a:r>
            <a:endParaRPr lang="zh-CN" altLang="zh-CN" sz="2800" b="1">
              <a:ea typeface="宋体" panose="02010600030101010101" pitchFamily="2" charset="-122"/>
            </a:endParaRPr>
          </a:p>
          <a:p>
            <a:endParaRPr lang="zh-CN" altLang="en-US" sz="2400">
              <a:ea typeface="宋体" panose="02010600030101010101" pitchFamily="2" charset="-122"/>
            </a:endParaRPr>
          </a:p>
        </p:txBody>
      </p:sp>
      <p:sp>
        <p:nvSpPr>
          <p:cNvPr id="4" name="TextBox 3"/>
          <p:cNvSpPr txBox="1"/>
          <p:nvPr/>
        </p:nvSpPr>
        <p:spPr>
          <a:xfrm>
            <a:off x="2133600" y="971550"/>
            <a:ext cx="1600200" cy="369888"/>
          </a:xfrm>
          <a:prstGeom prst="rect">
            <a:avLst/>
          </a:prstGeom>
          <a:noFill/>
          <a:ln w="9525">
            <a:noFill/>
          </a:ln>
        </p:spPr>
        <p:txBody>
          <a:bodyPr anchor="t" anchorCtr="0">
            <a:spAutoFit/>
          </a:bodyPr>
          <a:lstStyle/>
          <a:p>
            <a:r>
              <a:rPr lang="zh-CN" altLang="zh-CN" b="1">
                <a:solidFill>
                  <a:srgbClr val="FF0000"/>
                </a:solidFill>
                <a:latin typeface="Arial" panose="020b0604020202020204" pitchFamily="34" charset="0"/>
              </a:rPr>
              <a:t>呼尔而与之</a:t>
            </a:r>
            <a:endParaRPr lang="zh-CN" altLang="en-US">
              <a:solidFill>
                <a:srgbClr val="FF0000"/>
              </a:solidFill>
              <a:latin typeface="Arial" panose="020b0604020202020204" pitchFamily="34" charset="0"/>
            </a:endParaRPr>
          </a:p>
        </p:txBody>
      </p:sp>
      <p:sp>
        <p:nvSpPr>
          <p:cNvPr id="5" name="TextBox 4"/>
          <p:cNvSpPr txBox="1"/>
          <p:nvPr/>
        </p:nvSpPr>
        <p:spPr>
          <a:xfrm>
            <a:off x="685800" y="1352550"/>
            <a:ext cx="1600200" cy="369888"/>
          </a:xfrm>
          <a:prstGeom prst="rect">
            <a:avLst/>
          </a:prstGeom>
          <a:noFill/>
          <a:ln w="9525">
            <a:noFill/>
          </a:ln>
        </p:spPr>
        <p:txBody>
          <a:bodyPr anchor="t" anchorCtr="0">
            <a:spAutoFit/>
          </a:bodyPr>
          <a:lstStyle/>
          <a:p>
            <a:r>
              <a:rPr lang="zh-CN" altLang="zh-CN" b="1">
                <a:solidFill>
                  <a:srgbClr val="FF0000"/>
                </a:solidFill>
                <a:latin typeface="Arial" panose="020b0604020202020204" pitchFamily="34" charset="0"/>
              </a:rPr>
              <a:t>蹴尔而与之</a:t>
            </a:r>
            <a:endParaRPr lang="zh-CN" altLang="en-US">
              <a:solidFill>
                <a:srgbClr val="FF0000"/>
              </a:solidFill>
              <a:latin typeface="Arial" panose="020b0604020202020204" pitchFamily="34" charset="0"/>
            </a:endParaRPr>
          </a:p>
        </p:txBody>
      </p:sp>
      <p:sp>
        <p:nvSpPr>
          <p:cNvPr id="6" name="TextBox 5"/>
          <p:cNvSpPr txBox="1"/>
          <p:nvPr/>
        </p:nvSpPr>
        <p:spPr>
          <a:xfrm>
            <a:off x="152400" y="4095750"/>
            <a:ext cx="3048000" cy="369888"/>
          </a:xfrm>
          <a:prstGeom prst="rect">
            <a:avLst/>
          </a:prstGeom>
          <a:noFill/>
          <a:ln w="9525">
            <a:noFill/>
          </a:ln>
        </p:spPr>
        <p:txBody>
          <a:bodyPr anchor="t" anchorCtr="0">
            <a:spAutoFit/>
          </a:bodyPr>
          <a:lstStyle/>
          <a:p>
            <a:r>
              <a:rPr lang="zh-CN" altLang="zh-CN" b="1">
                <a:solidFill>
                  <a:srgbClr val="FF0000"/>
                </a:solidFill>
                <a:latin typeface="Arial" panose="020b0604020202020204" pitchFamily="34" charset="0"/>
              </a:rPr>
              <a:t>群臣吏民能面刺寡人之过者</a:t>
            </a:r>
            <a:endParaRPr lang="zh-CN" altLang="en-US">
              <a:solidFill>
                <a:srgbClr val="FF0000"/>
              </a:solidFill>
              <a:latin typeface="Arial" panose="020b0604020202020204" pitchFamily="34" charset="0"/>
            </a:endParaRPr>
          </a:p>
        </p:txBody>
      </p:sp>
      <p:sp>
        <p:nvSpPr>
          <p:cNvPr id="7" name="TextBox 6"/>
          <p:cNvSpPr txBox="1"/>
          <p:nvPr/>
        </p:nvSpPr>
        <p:spPr>
          <a:xfrm>
            <a:off x="5715000" y="3790950"/>
            <a:ext cx="1600200" cy="369888"/>
          </a:xfrm>
          <a:prstGeom prst="rect">
            <a:avLst/>
          </a:prstGeom>
          <a:noFill/>
          <a:ln w="9525">
            <a:noFill/>
          </a:ln>
        </p:spPr>
        <p:txBody>
          <a:bodyPr anchor="t" anchorCtr="0">
            <a:spAutoFit/>
          </a:bodyPr>
          <a:lstStyle/>
          <a:p>
            <a:r>
              <a:rPr lang="zh-CN" altLang="zh-CN" b="1">
                <a:solidFill>
                  <a:srgbClr val="FF0000"/>
                </a:solidFill>
                <a:latin typeface="Arial" panose="020b0604020202020204" pitchFamily="34" charset="0"/>
              </a:rPr>
              <a:t>上书谏寡人者</a:t>
            </a:r>
            <a:endParaRPr lang="zh-CN" altLang="zh-CN">
              <a:solidFill>
                <a:srgbClr val="FF0000"/>
              </a:solidFill>
              <a:latin typeface="Arial" panose="020b0604020202020204" pitchFamily="34" charset="0"/>
            </a:endParaRPr>
          </a:p>
        </p:txBody>
      </p:sp>
      <p:sp>
        <p:nvSpPr>
          <p:cNvPr id="8" name="TextBox 7"/>
          <p:cNvSpPr txBox="1"/>
          <p:nvPr/>
        </p:nvSpPr>
        <p:spPr>
          <a:xfrm>
            <a:off x="2438400" y="2343150"/>
            <a:ext cx="1600200" cy="369888"/>
          </a:xfrm>
          <a:prstGeom prst="rect">
            <a:avLst/>
          </a:prstGeom>
          <a:noFill/>
          <a:ln w="9525">
            <a:noFill/>
          </a:ln>
        </p:spPr>
        <p:txBody>
          <a:bodyPr anchor="t" anchorCtr="0">
            <a:spAutoFit/>
          </a:bodyPr>
          <a:lstStyle/>
          <a:p>
            <a:r>
              <a:rPr lang="zh-CN" altLang="zh-CN" b="1">
                <a:solidFill>
                  <a:srgbClr val="FF0000"/>
                </a:solidFill>
                <a:latin typeface="Arial" panose="020b0604020202020204" pitchFamily="34" charset="0"/>
              </a:rPr>
              <a:t>望其旗靡</a:t>
            </a:r>
            <a:endParaRPr lang="zh-CN" altLang="zh-CN">
              <a:solidFill>
                <a:srgbClr val="FF0000"/>
              </a:solidFill>
              <a:latin typeface="Arial" panose="020b0604020202020204" pitchFamily="34" charset="0"/>
            </a:endParaRPr>
          </a:p>
        </p:txBody>
      </p:sp>
      <p:sp>
        <p:nvSpPr>
          <p:cNvPr id="9" name="TextBox 8"/>
          <p:cNvSpPr txBox="1"/>
          <p:nvPr/>
        </p:nvSpPr>
        <p:spPr>
          <a:xfrm>
            <a:off x="609600" y="2343150"/>
            <a:ext cx="1600200" cy="369888"/>
          </a:xfrm>
          <a:prstGeom prst="rect">
            <a:avLst/>
          </a:prstGeom>
          <a:noFill/>
          <a:ln w="9525">
            <a:noFill/>
          </a:ln>
        </p:spPr>
        <p:txBody>
          <a:bodyPr anchor="t" anchorCtr="0">
            <a:spAutoFit/>
          </a:bodyPr>
          <a:lstStyle/>
          <a:p>
            <a:r>
              <a:rPr lang="zh-CN" altLang="zh-CN" b="1">
                <a:solidFill>
                  <a:srgbClr val="FF0000"/>
                </a:solidFill>
                <a:latin typeface="Arial" panose="020b0604020202020204" pitchFamily="34" charset="0"/>
              </a:rPr>
              <a:t>吾视其辙乱</a:t>
            </a:r>
            <a:endParaRPr lang="zh-CN" altLang="en-US">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5" name="Rectangle 142"/>
          <p:cNvSpPr>
            <a:spLocks noGrp="1"/>
          </p:cNvSpPr>
          <p:nvPr>
            <p:ph type="sldNum" sz="quarter" idx="12"/>
          </p:nvPr>
        </p:nvSpPr>
        <p:spPr>
          <a:xfrm>
            <a:off x="457200" y="4684713"/>
            <a:ext cx="2133600" cy="357187"/>
          </a:xfrm>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fld id="{9A0DB2DC-4C9A-4742-B13C-FB6460FD3503}" type="slidenum">
              <a:rPr lang="zh-CN" altLang="en-US" sz="1400"/>
              <a:t>20</a:t>
            </a:fld>
            <a:endParaRPr lang="zh-CN" altLang="en-US" sz="1400"/>
          </a:p>
        </p:txBody>
      </p:sp>
      <p:graphicFrame>
        <p:nvGraphicFramePr>
          <p:cNvPr id="31746" name="Object 2"/>
          <p:cNvGraphicFramePr>
            <a:graphicFrameLocks noChangeAspect="1"/>
          </p:cNvGraphicFramePr>
          <p:nvPr/>
        </p:nvGraphicFramePr>
        <p:xfrm>
          <a:off x="417513" y="428625"/>
          <a:ext cx="8277225" cy="4319588"/>
        </p:xfrm>
        <a:graphic>
          <a:graphicData uri="http://schemas.openxmlformats.org/presentationml/2006/ole">
            <mc:AlternateContent>
              <mc:Choice xmlns:v="urn:schemas-microsoft-com:vml" Requires="v">
                <p:oleObj spid="_x0000_s1045" r:id="rId3" imgW="10438765" imgH="5520055" progId="Word.Document.8">
                  <p:embed/>
                </p:oleObj>
              </mc:Choice>
              <mc:Fallback>
                <p:oleObj r:id="rId3" imgW="10438765" imgH="5520055" progId="Word.Document.8">
                  <p:embed/>
                  <p:pic>
                    <p:nvPicPr>
                      <p:cNvPr id="0" name="OLE substitute image"/>
                      <p:cNvPicPr/>
                      <p:nvPr/>
                    </p:nvPicPr>
                    <p:blipFill>
                      <a:blip r:embed="rId4"/>
                      <a:stretch>
                        <a:fillRect/>
                      </a:stretch>
                    </p:blipFill>
                    <p:spPr>
                      <a:xfrm>
                        <a:off x="417513" y="428625"/>
                        <a:ext cx="8277225" cy="4319588"/>
                      </a:xfrm>
                      <a:prstGeom prst="rect">
                        <a:avLst/>
                      </a:prstGeom>
                      <a:noFill/>
                      <a:ln w="38100">
                        <a:noFill/>
                        <a:miter/>
                      </a:ln>
                    </p:spPr>
                  </p:pic>
                </p:oleObj>
              </mc:Fallback>
            </mc:AlternateContent>
          </a:graphicData>
        </a:graphic>
      </p:graphicFrame>
    </p:spTree>
  </p:cSld>
  <p:clrMapOvr>
    <a:masterClrMapping/>
  </p:clrMapOvr>
  <p:transition spd="slow">
    <p:fade/>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3" name="Rectangle 2"/>
          <p:cNvSpPr>
            <a:spLocks noGrp="1" noRot="1"/>
          </p:cNvSpPr>
          <p:nvPr>
            <p:ph type="title"/>
          </p:nvPr>
        </p:nvSpPr>
        <p:spPr>
          <a:xfrm>
            <a:off x="250825" y="0"/>
            <a:ext cx="8540750" cy="857250"/>
          </a:xfrm>
        </p:spPr>
        <p:txBody>
          <a:bodyPr vert="horz" wrap="square" lIns="91440" tIns="45720" rIns="91440" bIns="45720" anchor="ctr" anchorCtr="0"/>
          <a:lstStyle/>
          <a:p>
            <a:pPr eaLnBrk="1" hangingPunct="1"/>
            <a:r>
              <a:rPr lang="en-US" altLang="zh-CN" b="1">
                <a:solidFill>
                  <a:srgbClr val="800000"/>
                </a:solidFill>
                <a:ea typeface="宋体" panose="02010600030101010101" pitchFamily="2" charset="-122"/>
              </a:rPr>
              <a:t>【</a:t>
            </a:r>
            <a:r>
              <a:rPr lang="zh-CN" altLang="en-US" b="1">
                <a:solidFill>
                  <a:srgbClr val="800000"/>
                </a:solidFill>
                <a:ea typeface="宋体" panose="02010600030101010101" pitchFamily="2" charset="-122"/>
              </a:rPr>
              <a:t>区别借喻与借代</a:t>
            </a:r>
            <a:r>
              <a:rPr lang="en-US" altLang="zh-CN" b="1">
                <a:solidFill>
                  <a:srgbClr val="800000"/>
                </a:solidFill>
                <a:ea typeface="宋体" panose="02010600030101010101" pitchFamily="2" charset="-122"/>
              </a:rPr>
              <a:t>】</a:t>
            </a:r>
            <a:endParaRPr lang="zh-CN" altLang="en-US" b="1">
              <a:solidFill>
                <a:srgbClr val="800000"/>
              </a:solidFill>
              <a:ea typeface="宋体" panose="02010600030101010101" pitchFamily="2" charset="-122"/>
            </a:endParaRPr>
          </a:p>
        </p:txBody>
      </p:sp>
      <p:sp>
        <p:nvSpPr>
          <p:cNvPr id="205827" name="Rectangle 3"/>
          <p:cNvSpPr>
            <a:spLocks noGrp="1" noRot="1"/>
          </p:cNvSpPr>
          <p:nvPr>
            <p:ph idx="1"/>
          </p:nvPr>
        </p:nvSpPr>
        <p:spPr>
          <a:xfrm>
            <a:off x="301625" y="736600"/>
            <a:ext cx="8540750" cy="4406900"/>
          </a:xfrm>
        </p:spPr>
        <p:txBody>
          <a:bodyPr vert="horz" wrap="square" lIns="91440" tIns="45720" rIns="91440" bIns="45720" anchor="t" anchorCtr="0"/>
          <a:lstStyle/>
          <a:p>
            <a:pPr eaLnBrk="1" hangingPunct="1"/>
            <a:r>
              <a:rPr lang="zh-CN" altLang="en-US" sz="3600" b="1">
                <a:solidFill>
                  <a:srgbClr val="800000"/>
                </a:solidFill>
                <a:ea typeface="宋体" panose="02010600030101010101" pitchFamily="2" charset="-122"/>
              </a:rPr>
              <a:t>同：</a:t>
            </a:r>
            <a:r>
              <a:rPr lang="zh-CN" altLang="en-US" sz="3600" b="1">
                <a:solidFill>
                  <a:srgbClr val="000000"/>
                </a:solidFill>
                <a:ea typeface="宋体" panose="02010600030101010101" pitchFamily="2" charset="-122"/>
              </a:rPr>
              <a:t>借喻和借代都是隐去本体，只出现客体</a:t>
            </a:r>
            <a:r>
              <a:rPr lang="en-US" altLang="zh-CN" sz="3600" b="1">
                <a:solidFill>
                  <a:srgbClr val="000000"/>
                </a:solidFill>
                <a:ea typeface="宋体" panose="02010600030101010101" pitchFamily="2" charset="-122"/>
              </a:rPr>
              <a:t>(</a:t>
            </a:r>
            <a:r>
              <a:rPr lang="zh-CN" altLang="en-US" sz="3600" b="1">
                <a:solidFill>
                  <a:srgbClr val="000000"/>
                </a:solidFill>
                <a:ea typeface="宋体" panose="02010600030101010101" pitchFamily="2" charset="-122"/>
              </a:rPr>
              <a:t>喻体或借体</a:t>
            </a:r>
            <a:r>
              <a:rPr lang="en-US" altLang="zh-CN" sz="3600" b="1">
                <a:solidFill>
                  <a:srgbClr val="000000"/>
                </a:solidFill>
                <a:ea typeface="宋体" panose="02010600030101010101" pitchFamily="2" charset="-122"/>
              </a:rPr>
              <a:t>)</a:t>
            </a:r>
            <a:r>
              <a:rPr lang="zh-CN" altLang="en-US" sz="3600" b="1">
                <a:solidFill>
                  <a:srgbClr val="000000"/>
                </a:solidFill>
                <a:ea typeface="宋体" panose="02010600030101010101" pitchFamily="2" charset="-122"/>
              </a:rPr>
              <a:t>的修辞格。</a:t>
            </a:r>
            <a:endParaRPr lang="zh-CN" altLang="en-US" sz="3600" b="1">
              <a:solidFill>
                <a:srgbClr val="000000"/>
              </a:solidFill>
              <a:ea typeface="宋体" panose="02010600030101010101" pitchFamily="2" charset="-122"/>
            </a:endParaRPr>
          </a:p>
          <a:p>
            <a:pPr eaLnBrk="1" hangingPunct="1"/>
            <a:r>
              <a:rPr lang="zh-CN" altLang="en-US" sz="3600" b="1">
                <a:solidFill>
                  <a:srgbClr val="800000"/>
                </a:solidFill>
                <a:ea typeface="宋体" panose="02010600030101010101" pitchFamily="2" charset="-122"/>
              </a:rPr>
              <a:t>异：</a:t>
            </a:r>
            <a:r>
              <a:rPr lang="zh-CN" altLang="en-US" sz="3600" b="1">
                <a:solidFill>
                  <a:srgbClr val="000000"/>
                </a:solidFill>
                <a:ea typeface="宋体" panose="02010600030101010101" pitchFamily="2" charset="-122"/>
              </a:rPr>
              <a:t>①借代侧重在代替，借喻是一种比喻说明。②借喻的本体和客体之间具有相似性；借代的本体和客体之间有相关性。③借喻可以加“像”转换成明喻，借代不能加“像” ，不能转换成明喻。</a:t>
            </a:r>
            <a:endParaRPr lang="zh-CN" altLang="en-US" sz="3600" b="1">
              <a:solidFill>
                <a:srgbClr val="00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5827">
                                            <p:txEl>
                                              <p:pRg st="0" end="0"/>
                                            </p:txEl>
                                          </p:spTgt>
                                        </p:tgtEl>
                                        <p:attrNameLst>
                                          <p:attrName>style.visibility</p:attrName>
                                        </p:attrNameLst>
                                      </p:cBhvr>
                                      <p:to>
                                        <p:strVal val="visible"/>
                                      </p:to>
                                    </p:set>
                                    <p:animEffect transition="in" filter="blinds(horizontal)">
                                      <p:cBhvr>
                                        <p:cTn id="7" dur="500"/>
                                        <p:tgtEl>
                                          <p:spTgt spid="20582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5827">
                                            <p:txEl>
                                              <p:pRg st="1" end="1"/>
                                            </p:txEl>
                                          </p:spTgt>
                                        </p:tgtEl>
                                        <p:attrNameLst>
                                          <p:attrName>style.visibility</p:attrName>
                                        </p:attrNameLst>
                                      </p:cBhvr>
                                      <p:to>
                                        <p:strVal val="visible"/>
                                      </p:to>
                                    </p:set>
                                    <p:animEffect transition="in" filter="blinds(horizontal)">
                                      <p:cBhvr>
                                        <p:cTn id="12" dur="500"/>
                                        <p:tgtEl>
                                          <p:spTgt spid="2058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27" grpId="0" uiExpand="1"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7" name="矩形 3"/>
          <p:cNvSpPr/>
          <p:nvPr/>
        </p:nvSpPr>
        <p:spPr>
          <a:xfrm>
            <a:off x="250825" y="692150"/>
            <a:ext cx="8642350" cy="1397000"/>
          </a:xfrm>
          <a:prstGeom prst="rect">
            <a:avLst/>
          </a:prstGeom>
          <a:noFill/>
          <a:ln w="9525">
            <a:noFill/>
          </a:ln>
        </p:spPr>
        <p:txBody>
          <a:bodyPr lIns="68571" tIns="34285" rIns="68571" bIns="34285" anchor="t" anchorCtr="0">
            <a:spAutoFit/>
          </a:bodyPr>
          <a:lstStyle/>
          <a:p>
            <a:pPr algn="just" eaLnBrk="0" hangingPunct="0">
              <a:lnSpc>
                <a:spcPct val="150000"/>
              </a:lnSpc>
            </a:pPr>
            <a:r>
              <a:rPr lang="zh-CN" altLang="zh-CN" sz="2000" b="1">
                <a:solidFill>
                  <a:srgbClr val="0000FF"/>
                </a:solidFill>
                <a:latin typeface="Times New Roman" panose="02020603050405020304" pitchFamily="18" charset="0"/>
                <a:ea typeface="微软雅黑" panose="020b0503020204020204" charset="-122"/>
              </a:rPr>
              <a:t>知识理解</a:t>
            </a:r>
            <a:r>
              <a:rPr lang="zh-CN" altLang="zh-CN" sz="2000">
                <a:latin typeface="Times New Roman" panose="02020603050405020304" pitchFamily="18" charset="0"/>
                <a:ea typeface="微软雅黑" panose="020b0503020204020204" charset="-122"/>
              </a:rPr>
              <a:t>　下列熟语中，没有使用借代手法的一项是</a:t>
            </a:r>
            <a:endParaRPr lang="zh-CN" altLang="zh-CN" sz="800">
              <a:latin typeface="宋体" panose="02010600030101010101" pitchFamily="2" charset="-122"/>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A.</a:t>
            </a:r>
            <a:r>
              <a:rPr lang="zh-CN" altLang="zh-CN" sz="2000">
                <a:latin typeface="Times New Roman" panose="02020603050405020304" pitchFamily="18" charset="0"/>
                <a:ea typeface="微软雅黑" panose="020b0503020204020204" charset="-122"/>
              </a:rPr>
              <a:t>无事不登三宝殿</a:t>
            </a:r>
            <a:r>
              <a:rPr lang="en-US" altLang="zh-CN" sz="800">
                <a:latin typeface="宋体" panose="02010600030101010101" pitchFamily="2" charset="-122"/>
                <a:ea typeface="微软雅黑" panose="020b0503020204020204" charset="-122"/>
              </a:rPr>
              <a:t>		</a:t>
            </a:r>
            <a:r>
              <a:rPr lang="en-US" altLang="zh-CN" sz="2000">
                <a:latin typeface="Times New Roman" panose="02020603050405020304" pitchFamily="18" charset="0"/>
                <a:ea typeface="微软雅黑" panose="020b0503020204020204" charset="-122"/>
              </a:rPr>
              <a:t>B.</a:t>
            </a:r>
            <a:r>
              <a:rPr lang="zh-CN" altLang="zh-CN" sz="2000">
                <a:latin typeface="Times New Roman" panose="02020603050405020304" pitchFamily="18" charset="0"/>
                <a:ea typeface="微软雅黑" panose="020b0503020204020204" charset="-122"/>
              </a:rPr>
              <a:t>不为五斗米折腰</a:t>
            </a:r>
            <a:endParaRPr lang="zh-CN" altLang="zh-CN" sz="800">
              <a:latin typeface="宋体" panose="02010600030101010101" pitchFamily="2" charset="-122"/>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C.</a:t>
            </a:r>
            <a:r>
              <a:rPr lang="zh-CN" altLang="zh-CN" sz="2000">
                <a:latin typeface="Times New Roman" panose="02020603050405020304" pitchFamily="18" charset="0"/>
                <a:ea typeface="微软雅黑" panose="020b0503020204020204" charset="-122"/>
              </a:rPr>
              <a:t>老鼠过街，人人喊打</a:t>
            </a:r>
            <a:r>
              <a:rPr lang="en-US" altLang="zh-CN" sz="800">
                <a:latin typeface="宋体" panose="02010600030101010101" pitchFamily="2" charset="-122"/>
                <a:ea typeface="微软雅黑" panose="020b0503020204020204" charset="-122"/>
              </a:rPr>
              <a:t>		</a:t>
            </a:r>
            <a:r>
              <a:rPr lang="en-US" altLang="zh-CN" sz="2000">
                <a:latin typeface="Times New Roman" panose="02020603050405020304" pitchFamily="18" charset="0"/>
                <a:ea typeface="微软雅黑" panose="020b0503020204020204" charset="-122"/>
              </a:rPr>
              <a:t>D.</a:t>
            </a:r>
            <a:r>
              <a:rPr lang="zh-CN" altLang="zh-CN" sz="2000">
                <a:latin typeface="Times New Roman" panose="02020603050405020304" pitchFamily="18" charset="0"/>
                <a:ea typeface="微软雅黑" panose="020b0503020204020204" charset="-122"/>
              </a:rPr>
              <a:t>三个臭皮匠，赛过诸葛亮</a:t>
            </a:r>
            <a:endParaRPr lang="zh-CN" altLang="zh-CN" sz="800">
              <a:latin typeface="宋体" panose="02010600030101010101" pitchFamily="2" charset="-122"/>
              <a:ea typeface="微软雅黑" panose="020b0503020204020204" charset="-122"/>
            </a:endParaRPr>
          </a:p>
        </p:txBody>
      </p:sp>
      <p:sp>
        <p:nvSpPr>
          <p:cNvPr id="6" name="矩形 5"/>
          <p:cNvSpPr/>
          <p:nvPr/>
        </p:nvSpPr>
        <p:spPr>
          <a:xfrm>
            <a:off x="250825" y="2301875"/>
            <a:ext cx="8642350" cy="2378075"/>
          </a:xfrm>
          <a:prstGeom prst="rect">
            <a:avLst/>
          </a:prstGeom>
          <a:noFill/>
          <a:ln w="9525">
            <a:noFill/>
          </a:ln>
        </p:spPr>
        <p:txBody>
          <a:bodyPr lIns="68571" tIns="34285" rIns="68571" bIns="34285" anchor="t" anchorCtr="0">
            <a:spAutoFit/>
          </a:bodyPr>
          <a:lstStyle/>
          <a:p>
            <a:pPr algn="just" eaLnBrk="0" hangingPunct="0">
              <a:lnSpc>
                <a:spcPct val="150000"/>
              </a:lnSpc>
            </a:pPr>
            <a:r>
              <a:rPr lang="zh-CN" altLang="zh-CN" sz="2000" b="1">
                <a:solidFill>
                  <a:srgbClr val="0000FF"/>
                </a:solidFill>
                <a:latin typeface="Times New Roman" panose="02020603050405020304" pitchFamily="18" charset="0"/>
                <a:ea typeface="微软雅黑" panose="020b0503020204020204" charset="-122"/>
              </a:rPr>
              <a:t>解析　</a:t>
            </a:r>
            <a:r>
              <a:rPr lang="en-US" altLang="zh-CN" sz="2000" b="1">
                <a:latin typeface="Times New Roman" panose="02020603050405020304" pitchFamily="18" charset="0"/>
                <a:ea typeface="微软雅黑" panose="020b0503020204020204" charset="-122"/>
              </a:rPr>
              <a:t>C</a:t>
            </a:r>
            <a:r>
              <a:rPr lang="zh-CN" altLang="zh-CN" sz="2000" b="1">
                <a:latin typeface="Times New Roman" panose="02020603050405020304" pitchFamily="18" charset="0"/>
                <a:ea typeface="微软雅黑" panose="020b0503020204020204" charset="-122"/>
              </a:rPr>
              <a:t>项使用的是比喻手法。</a:t>
            </a:r>
            <a:endParaRPr lang="en-US" altLang="zh-CN" sz="2000" b="1">
              <a:latin typeface="Times New Roman" panose="02020603050405020304" pitchFamily="18" charset="0"/>
              <a:ea typeface="微软雅黑" panose="020b0503020204020204" charset="-122"/>
            </a:endParaRPr>
          </a:p>
          <a:p>
            <a:pPr algn="just" eaLnBrk="0" hangingPunct="0">
              <a:lnSpc>
                <a:spcPct val="150000"/>
              </a:lnSpc>
            </a:pPr>
            <a:r>
              <a:rPr lang="en-US" altLang="zh-CN" sz="2000" b="1">
                <a:latin typeface="Times New Roman" panose="02020603050405020304" pitchFamily="18" charset="0"/>
                <a:ea typeface="微软雅黑" panose="020b0503020204020204" charset="-122"/>
              </a:rPr>
              <a:t>A</a:t>
            </a:r>
            <a:r>
              <a:rPr lang="zh-CN" altLang="zh-CN" sz="2000" b="1">
                <a:latin typeface="Times New Roman" panose="02020603050405020304" pitchFamily="18" charset="0"/>
                <a:ea typeface="微软雅黑" panose="020b0503020204020204" charset="-122"/>
              </a:rPr>
              <a:t>项</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三宝殿</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个别代整体，代指门。</a:t>
            </a:r>
            <a:endParaRPr lang="en-US" altLang="zh-CN" sz="2000" b="1">
              <a:latin typeface="Times New Roman" panose="02020603050405020304" pitchFamily="18" charset="0"/>
              <a:ea typeface="微软雅黑" panose="020b0503020204020204" charset="-122"/>
            </a:endParaRPr>
          </a:p>
          <a:p>
            <a:pPr algn="just" eaLnBrk="0" hangingPunct="0">
              <a:lnSpc>
                <a:spcPct val="150000"/>
              </a:lnSpc>
            </a:pPr>
            <a:r>
              <a:rPr lang="en-US" altLang="zh-CN" sz="2000" b="1">
                <a:latin typeface="Times New Roman" panose="02020603050405020304" pitchFamily="18" charset="0"/>
                <a:ea typeface="微软雅黑" panose="020b0503020204020204" charset="-122"/>
              </a:rPr>
              <a:t>B</a:t>
            </a:r>
            <a:r>
              <a:rPr lang="zh-CN" altLang="zh-CN" sz="2000" b="1">
                <a:latin typeface="Times New Roman" panose="02020603050405020304" pitchFamily="18" charset="0"/>
                <a:ea typeface="微软雅黑" panose="020b0503020204020204" charset="-122"/>
              </a:rPr>
              <a:t>项</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五斗米</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具体代抽象，代指微薄的俸禄。</a:t>
            </a:r>
            <a:endParaRPr lang="en-US" altLang="zh-CN" sz="2000" b="1">
              <a:latin typeface="Times New Roman" panose="02020603050405020304" pitchFamily="18" charset="0"/>
              <a:ea typeface="微软雅黑" panose="020b0503020204020204" charset="-122"/>
            </a:endParaRPr>
          </a:p>
          <a:p>
            <a:pPr algn="just" eaLnBrk="0" hangingPunct="0">
              <a:lnSpc>
                <a:spcPct val="150000"/>
              </a:lnSpc>
            </a:pPr>
            <a:r>
              <a:rPr lang="en-US" altLang="zh-CN" sz="2000" b="1">
                <a:latin typeface="Times New Roman" panose="02020603050405020304" pitchFamily="18" charset="0"/>
                <a:ea typeface="微软雅黑" panose="020b0503020204020204" charset="-122"/>
              </a:rPr>
              <a:t>D</a:t>
            </a:r>
            <a:r>
              <a:rPr lang="zh-CN" altLang="zh-CN" sz="2000" b="1">
                <a:latin typeface="Times New Roman" panose="02020603050405020304" pitchFamily="18" charset="0"/>
                <a:ea typeface="微软雅黑" panose="020b0503020204020204" charset="-122"/>
              </a:rPr>
              <a:t>项专名代泛称，</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臭皮匠</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代指愚钝之人，</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诸葛亮</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代指足智多谋之人。</a:t>
            </a:r>
            <a:endParaRPr lang="zh-CN" altLang="zh-CN" sz="800" b="1">
              <a:latin typeface="宋体" panose="02010600030101010101" pitchFamily="2" charset="-122"/>
              <a:ea typeface="微软雅黑" panose="020b0503020204020204" charset="-122"/>
            </a:endParaRPr>
          </a:p>
        </p:txBody>
      </p:sp>
      <p:sp>
        <p:nvSpPr>
          <p:cNvPr id="7" name="TextBox 22"/>
          <p:cNvSpPr txBox="1"/>
          <p:nvPr/>
        </p:nvSpPr>
        <p:spPr>
          <a:xfrm>
            <a:off x="146050" y="1574800"/>
            <a:ext cx="539750" cy="565150"/>
          </a:xfrm>
          <a:prstGeom prst="rect">
            <a:avLst/>
          </a:prstGeom>
          <a:noFill/>
          <a:ln w="9525">
            <a:noFill/>
          </a:ln>
        </p:spPr>
        <p:txBody>
          <a:bodyPr lIns="68571" tIns="34285" rIns="68571" bIns="34285" anchor="t" anchorCtr="0">
            <a:spAutoFit/>
          </a:bodyPr>
          <a:lstStyle/>
          <a:p>
            <a:pPr eaLnBrk="0" hangingPunct="0"/>
            <a:r>
              <a:rPr lang="zh-CN" altLang="en-US" sz="3200" b="1">
                <a:solidFill>
                  <a:srgbClr val="C00000"/>
                </a:solidFill>
                <a:latin typeface="华文细黑" panose="02010600040101010101" charset="-122"/>
                <a:ea typeface="华文细黑" panose="02010600040101010101" charset="-122"/>
              </a:rPr>
              <a:t>√</a:t>
            </a:r>
            <a:endParaRPr lang="zh-CN" altLang="en-US" sz="3200" b="1">
              <a:solidFill>
                <a:srgbClr val="C00000"/>
              </a:solidFill>
              <a:latin typeface="华文细黑" panose="02010600040101010101" charset="-122"/>
              <a:ea typeface="华文细黑"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linds(horizontal)">
                                      <p:cBhvr>
                                        <p:cTn id="17" dur="500"/>
                                        <p:tgtEl>
                                          <p:spTgt spid="6">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blinds(horizontal)">
                                      <p:cBhvr>
                                        <p:cTn id="22" dur="500"/>
                                        <p:tgtEl>
                                          <p:spTgt spid="6">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blinds(horizontal)">
                                      <p:cBhvr>
                                        <p:cTn id="2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5" name="Rectangle 2"/>
          <p:cNvSpPr>
            <a:spLocks noGrp="1" noRot="1"/>
          </p:cNvSpPr>
          <p:nvPr>
            <p:ph type="title"/>
          </p:nvPr>
        </p:nvSpPr>
        <p:spPr>
          <a:xfrm>
            <a:off x="323850" y="303213"/>
            <a:ext cx="8518525" cy="1998662"/>
          </a:xfrm>
        </p:spPr>
        <p:txBody>
          <a:bodyPr vert="horz" wrap="square" lIns="91440" tIns="45720" rIns="91440" bIns="45720" anchor="ctr" anchorCtr="0"/>
          <a:lstStyle/>
          <a:p>
            <a:pPr algn="l" eaLnBrk="1" hangingPunct="1"/>
            <a:r>
              <a:rPr lang="zh-CN" altLang="en-US" sz="3200" b="1">
                <a:solidFill>
                  <a:srgbClr val="FF0000"/>
                </a:solidFill>
                <a:ea typeface="宋体" panose="02010600030101010101" pitchFamily="2" charset="-122"/>
              </a:rPr>
              <a:t>赏析句子</a:t>
            </a:r>
            <a:br>
              <a:rPr lang="zh-CN" altLang="en-US" sz="3200" b="1">
                <a:solidFill>
                  <a:srgbClr val="FF0000"/>
                </a:solidFill>
                <a:ea typeface="宋体" panose="02010600030101010101" pitchFamily="2" charset="-122"/>
              </a:rPr>
            </a:br>
            <a:r>
              <a:rPr lang="zh-CN" altLang="en-US" sz="3200" b="1">
                <a:solidFill>
                  <a:srgbClr val="000000"/>
                </a:solidFill>
                <a:ea typeface="宋体" panose="02010600030101010101" pitchFamily="2" charset="-122"/>
              </a:rPr>
              <a:t>上面坐着两个老爷，东边的一个是马褂，西边的一个是西装。</a:t>
            </a:r>
            <a:br>
              <a:rPr lang="en-US" altLang="zh-CN" sz="3200" b="1">
                <a:solidFill>
                  <a:srgbClr val="000000"/>
                </a:solidFill>
                <a:ea typeface="宋体" panose="02010600030101010101" pitchFamily="2" charset="-122"/>
              </a:rPr>
            </a:br>
            <a:endParaRPr lang="zh-CN" altLang="en-US" sz="4000">
              <a:ea typeface="宋体" panose="02010600030101010101" pitchFamily="2" charset="-122"/>
            </a:endParaRPr>
          </a:p>
        </p:txBody>
      </p:sp>
      <p:sp>
        <p:nvSpPr>
          <p:cNvPr id="206851" name="Rectangle 3"/>
          <p:cNvSpPr>
            <a:spLocks noGrp="1" noRot="1"/>
          </p:cNvSpPr>
          <p:nvPr>
            <p:ph idx="1"/>
          </p:nvPr>
        </p:nvSpPr>
        <p:spPr>
          <a:xfrm>
            <a:off x="301625" y="2247900"/>
            <a:ext cx="8540750" cy="2646363"/>
          </a:xfrm>
        </p:spPr>
        <p:txBody>
          <a:bodyPr vert="horz" wrap="square" lIns="91440" tIns="45720" rIns="91440" bIns="45720" anchor="t" anchorCtr="0"/>
          <a:lstStyle/>
          <a:p>
            <a:pPr eaLnBrk="1" hangingPunct="1">
              <a:lnSpc>
                <a:spcPct val="90000"/>
              </a:lnSpc>
              <a:buFont typeface="Wingdings" panose="05000000000000000000" pitchFamily="2" charset="2"/>
              <a:buNone/>
            </a:pPr>
            <a:r>
              <a:rPr lang="zh-CN" altLang="en-US" b="1">
                <a:solidFill>
                  <a:srgbClr val="FF0000"/>
                </a:solidFill>
                <a:ea typeface="宋体" panose="02010600030101010101" pitchFamily="2" charset="-122"/>
              </a:rPr>
              <a:t>答：运用借代的修辞手法，突出了两位老爷的形象特征，增强语言的形象性，使语言富于幽默感，引起读者丰富的联想，使表达收到形象突出、特点鲜明、具体生动的效果。</a:t>
            </a:r>
            <a:endParaRPr lang="zh-CN" altLang="en-US" b="1">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6851">
                                            <p:txEl>
                                              <p:pRg st="0" end="0"/>
                                            </p:txEl>
                                          </p:spTgt>
                                        </p:tgtEl>
                                        <p:attrNameLst>
                                          <p:attrName>style.visibility</p:attrName>
                                        </p:attrNameLst>
                                      </p:cBhvr>
                                      <p:to>
                                        <p:strVal val="visible"/>
                                      </p:to>
                                    </p:set>
                                    <p:animEffect transition="in" filter="blinds(horizontal)">
                                      <p:cBhvr>
                                        <p:cTn id="7" dur="500"/>
                                        <p:tgtEl>
                                          <p:spTgt spid="2068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1" grpId="0" build="p"/>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89" name="Rectangle 2"/>
          <p:cNvSpPr>
            <a:spLocks noGrp="1" noRot="1"/>
          </p:cNvSpPr>
          <p:nvPr>
            <p:ph type="title"/>
          </p:nvPr>
        </p:nvSpPr>
        <p:spPr/>
        <p:txBody>
          <a:bodyPr vert="horz" wrap="square" lIns="91440" tIns="45720" rIns="91440" bIns="45720" anchor="ctr" anchorCtr="0"/>
          <a:lstStyle/>
          <a:p>
            <a:pPr eaLnBrk="1" hangingPunct="1"/>
            <a:r>
              <a:rPr lang="zh-CN" altLang="en-US">
                <a:ea typeface="宋体" panose="02010600030101010101" pitchFamily="2" charset="-122"/>
              </a:rPr>
              <a:t>答题格式</a:t>
            </a:r>
            <a:endParaRPr lang="zh-CN" altLang="en-US">
              <a:ea typeface="宋体" panose="02010600030101010101" pitchFamily="2" charset="-122"/>
            </a:endParaRPr>
          </a:p>
        </p:txBody>
      </p:sp>
      <p:sp>
        <p:nvSpPr>
          <p:cNvPr id="207875" name="Rectangle 3"/>
          <p:cNvSpPr>
            <a:spLocks noGrp="1" noRot="1"/>
          </p:cNvSpPr>
          <p:nvPr>
            <p:ph idx="1"/>
          </p:nvPr>
        </p:nvSpPr>
        <p:spPr/>
        <p:txBody>
          <a:bodyPr vert="horz" wrap="square" lIns="91440" tIns="45720" rIns="91440" bIns="45720" anchor="t" anchorCtr="0"/>
          <a:lstStyle/>
          <a:p>
            <a:pPr eaLnBrk="1" hangingPunct="1">
              <a:buFont typeface="Wingdings" panose="05000000000000000000" pitchFamily="2" charset="2"/>
              <a:buNone/>
            </a:pPr>
            <a:r>
              <a:rPr lang="zh-CN" altLang="en-US" b="1">
                <a:solidFill>
                  <a:srgbClr val="0000CC"/>
                </a:solidFill>
                <a:ea typeface="宋体" panose="02010600030101010101" pitchFamily="2" charset="-122"/>
              </a:rPr>
              <a:t>   </a:t>
            </a:r>
            <a:r>
              <a:rPr lang="zh-CN" altLang="en-US" sz="4000" b="1">
                <a:solidFill>
                  <a:srgbClr val="0000CC"/>
                </a:solidFill>
                <a:ea typeface="宋体" panose="02010600030101010101" pitchFamily="2" charset="-122"/>
              </a:rPr>
              <a:t>运用借代的修辞手法，突出</a:t>
            </a:r>
            <a:r>
              <a:rPr lang="en-US" altLang="zh-CN" sz="4000" b="1">
                <a:solidFill>
                  <a:srgbClr val="0000CC"/>
                </a:solidFill>
                <a:ea typeface="宋体" panose="02010600030101010101" pitchFamily="2" charset="-122"/>
              </a:rPr>
              <a:t>……</a:t>
            </a:r>
            <a:r>
              <a:rPr lang="zh-CN" altLang="en-US" sz="4000" b="1">
                <a:solidFill>
                  <a:srgbClr val="0000CC"/>
                </a:solidFill>
                <a:ea typeface="宋体" panose="02010600030101010101" pitchFamily="2" charset="-122"/>
              </a:rPr>
              <a:t>特征，增强语言的形象性，使文笔简洁精炼，语言富于变化和幽默感；引人联想，使表达收到形象突出、特点鲜明、具体生动的效果。</a:t>
            </a:r>
            <a:endParaRPr lang="zh-CN" altLang="en-US" sz="4000" b="1">
              <a:solidFill>
                <a:srgbClr val="0000CC"/>
              </a:solidFill>
              <a:ea typeface="宋体" panose="02010600030101010101" pitchFamily="2" charset="-122"/>
            </a:endParaRPr>
          </a:p>
          <a:p>
            <a:pPr eaLnBrk="1" hangingPunct="1"/>
            <a:endParaRPr lang="zh-CN" altLang="en-US" sz="400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7875">
                                            <p:txEl>
                                              <p:pRg st="0" end="0"/>
                                            </p:txEl>
                                          </p:spTgt>
                                        </p:tgtEl>
                                        <p:attrNameLst>
                                          <p:attrName>style.visibility</p:attrName>
                                        </p:attrNameLst>
                                      </p:cBhvr>
                                      <p:to>
                                        <p:strVal val="visible"/>
                                      </p:to>
                                    </p:set>
                                    <p:animEffect transition="in" filter="blinds(horizontal)">
                                      <p:cBhvr>
                                        <p:cTn id="7" dur="500"/>
                                        <p:tgtEl>
                                          <p:spTgt spid="2078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5" grpId="0" build="p"/>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3" name="Text Box 2"/>
          <p:cNvSpPr txBox="1"/>
          <p:nvPr/>
        </p:nvSpPr>
        <p:spPr>
          <a:xfrm>
            <a:off x="304800" y="133350"/>
            <a:ext cx="8324850" cy="4861560"/>
          </a:xfrm>
          <a:prstGeom prst="rect">
            <a:avLst/>
          </a:prstGeom>
          <a:noFill/>
          <a:ln w="9525">
            <a:noFill/>
          </a:ln>
        </p:spPr>
        <p:txBody>
          <a:bodyPr anchor="t" anchorCtr="0">
            <a:spAutoFit/>
          </a:bodyPr>
          <a:lstStyle/>
          <a:p>
            <a:pPr eaLnBrk="0" hangingPunct="0"/>
            <a:r>
              <a:rPr lang="en-US" altLang="zh-CN" sz="3200" b="1">
                <a:solidFill>
                  <a:srgbClr val="FF0000"/>
                </a:solidFill>
                <a:latin typeface="黑体" panose="02010609060101010101" pitchFamily="49" charset="-122"/>
                <a:ea typeface="黑体" panose="02010609060101010101" pitchFamily="49" charset="-122"/>
              </a:rPr>
              <a:t>3</a:t>
            </a:r>
            <a:r>
              <a:rPr lang="zh-CN" altLang="en-US" sz="3200" b="1">
                <a:solidFill>
                  <a:srgbClr val="FF0000"/>
                </a:solidFill>
                <a:latin typeface="黑体" panose="02010609060101010101" pitchFamily="49" charset="-122"/>
                <a:ea typeface="黑体" panose="02010609060101010101" pitchFamily="49" charset="-122"/>
              </a:rPr>
              <a:t>、比拟</a:t>
            </a:r>
            <a:r>
              <a:rPr lang="zh-CN" altLang="en-US" sz="3200" b="1">
                <a:solidFill>
                  <a:srgbClr val="FF0000"/>
                </a:solidFill>
                <a:latin typeface="Arial" panose="020b0604020202020204" pitchFamily="34" charset="0"/>
              </a:rPr>
              <a:t>：</a:t>
            </a:r>
            <a:r>
              <a:rPr lang="zh-CN" altLang="en-US" sz="3200" b="1">
                <a:solidFill>
                  <a:srgbClr val="000000"/>
                </a:solidFill>
                <a:latin typeface="Arial" panose="020b0604020202020204" pitchFamily="34" charset="0"/>
                <a:ea typeface="黑体" panose="02010609060101010101" pitchFamily="49" charset="-122"/>
              </a:rPr>
              <a:t>是把甲事物</a:t>
            </a:r>
            <a:r>
              <a:rPr lang="zh-CN" altLang="en-US" sz="3200" b="1">
                <a:solidFill>
                  <a:srgbClr val="800000"/>
                </a:solidFill>
                <a:latin typeface="Arial" panose="020b0604020202020204" pitchFamily="34" charset="0"/>
                <a:ea typeface="黑体" panose="02010609060101010101" pitchFamily="49" charset="-122"/>
              </a:rPr>
              <a:t>模拟作</a:t>
            </a:r>
            <a:r>
              <a:rPr lang="zh-CN" altLang="en-US" sz="3200" b="1">
                <a:solidFill>
                  <a:srgbClr val="000000"/>
                </a:solidFill>
                <a:latin typeface="Arial" panose="020b0604020202020204" pitchFamily="34" charset="0"/>
                <a:ea typeface="黑体" panose="02010609060101010101" pitchFamily="49" charset="-122"/>
              </a:rPr>
              <a:t>乙事物来写。</a:t>
            </a:r>
            <a:endParaRPr lang="zh-CN" altLang="en-US" sz="3200" b="1">
              <a:solidFill>
                <a:srgbClr val="000000"/>
              </a:solidFill>
              <a:latin typeface="黑体" panose="02010609060101010101" pitchFamily="49" charset="-122"/>
              <a:ea typeface="黑体" panose="02010609060101010101" pitchFamily="49" charset="-122"/>
            </a:endParaRPr>
          </a:p>
          <a:p>
            <a:pPr eaLnBrk="0" hangingPunct="0"/>
            <a:r>
              <a:rPr lang="zh-CN" altLang="en-US" sz="3200" b="1">
                <a:solidFill>
                  <a:srgbClr val="800000"/>
                </a:solidFill>
                <a:latin typeface="黑体" panose="02010609060101010101" pitchFamily="49" charset="-122"/>
                <a:ea typeface="黑体" panose="02010609060101010101" pitchFamily="49" charset="-122"/>
              </a:rPr>
              <a:t>拟人</a:t>
            </a:r>
            <a:r>
              <a:rPr lang="zh-CN" altLang="en-US" sz="3200" b="1">
                <a:solidFill>
                  <a:srgbClr val="000000"/>
                </a:solidFill>
                <a:latin typeface="黑体" panose="02010609060101010101" pitchFamily="49" charset="-122"/>
                <a:ea typeface="黑体" panose="02010609060101010101" pitchFamily="49" charset="-122"/>
              </a:rPr>
              <a:t>：把物当作人来描写，赋予物以人一样的动作和感情、状态和语言。</a:t>
            </a:r>
            <a:endParaRPr lang="zh-CN" altLang="en-US" sz="3200" b="1">
              <a:solidFill>
                <a:srgbClr val="000000"/>
              </a:solidFill>
              <a:latin typeface="黑体" panose="02010609060101010101" pitchFamily="49" charset="-122"/>
              <a:ea typeface="黑体" panose="02010609060101010101" pitchFamily="49" charset="-122"/>
            </a:endParaRPr>
          </a:p>
          <a:p>
            <a:pPr eaLnBrk="0" hangingPunct="0"/>
            <a:r>
              <a:rPr lang="zh-CN" altLang="en-US" sz="3200" b="1">
                <a:solidFill>
                  <a:srgbClr val="800000"/>
                </a:solidFill>
                <a:latin typeface="黑体" panose="02010609060101010101" pitchFamily="49" charset="-122"/>
                <a:ea typeface="黑体" panose="02010609060101010101" pitchFamily="49" charset="-122"/>
              </a:rPr>
              <a:t>拟物</a:t>
            </a:r>
            <a:r>
              <a:rPr lang="zh-CN" altLang="en-US" sz="3200" b="1">
                <a:solidFill>
                  <a:srgbClr val="000000"/>
                </a:solidFill>
                <a:latin typeface="黑体" panose="02010609060101010101" pitchFamily="49" charset="-122"/>
                <a:ea typeface="黑体" panose="02010609060101010101" pitchFamily="49" charset="-122"/>
              </a:rPr>
              <a:t>：把人当作物，或者甲物当作乙物来写，使人具有物的动作或情态等的修辞方法。</a:t>
            </a:r>
            <a:endParaRPr lang="zh-CN" altLang="en-US" sz="3200" b="1">
              <a:solidFill>
                <a:srgbClr val="800000"/>
              </a:solidFill>
              <a:latin typeface="黑体" panose="02010609060101010101" pitchFamily="49" charset="-122"/>
              <a:ea typeface="黑体" panose="02010609060101010101" pitchFamily="49" charset="-122"/>
            </a:endParaRPr>
          </a:p>
          <a:p>
            <a:pPr eaLnBrk="0" hangingPunct="0"/>
            <a:r>
              <a:rPr lang="zh-CN" altLang="en-US" sz="3200" b="1">
                <a:solidFill>
                  <a:srgbClr val="800000"/>
                </a:solidFill>
                <a:latin typeface="黑体" panose="02010609060101010101" pitchFamily="49" charset="-122"/>
                <a:ea typeface="黑体" panose="02010609060101010101" pitchFamily="49" charset="-122"/>
              </a:rPr>
              <a:t>作用</a:t>
            </a:r>
            <a:r>
              <a:rPr lang="zh-CN" altLang="en-US" sz="3200" b="1">
                <a:solidFill>
                  <a:srgbClr val="1C1C1C"/>
                </a:solidFill>
                <a:latin typeface="黑体" panose="02010609060101010101" pitchFamily="49" charset="-122"/>
                <a:ea typeface="黑体" panose="02010609060101010101" pitchFamily="49" charset="-122"/>
              </a:rPr>
              <a:t>：</a:t>
            </a:r>
            <a:r>
              <a:rPr lang="zh-CN" altLang="en-US" sz="3200" b="1">
                <a:solidFill>
                  <a:srgbClr val="660066"/>
                </a:solidFill>
                <a:latin typeface="黑体" panose="02010609060101010101" pitchFamily="49" charset="-122"/>
                <a:ea typeface="黑体" panose="02010609060101010101" pitchFamily="49" charset="-122"/>
              </a:rPr>
              <a:t>使无生命的东西活跃起来，使抽象的东西具体化，加强语言的形象性、生动性和感染力，便于感情的抒发。</a:t>
            </a:r>
            <a:endParaRPr lang="zh-CN" altLang="en-US" sz="3200" b="1">
              <a:solidFill>
                <a:srgbClr val="660066"/>
              </a:solidFill>
              <a:latin typeface="黑体" panose="02010609060101010101" pitchFamily="49" charset="-122"/>
              <a:ea typeface="黑体" panose="02010609060101010101" pitchFamily="49" charset="-122"/>
            </a:endParaRPr>
          </a:p>
          <a:p>
            <a:pPr eaLnBrk="0" hangingPunct="0">
              <a:spcBef>
                <a:spcPct val="50000"/>
              </a:spcBef>
            </a:pPr>
            <a:endParaRPr lang="zh-CN" altLang="en-US" sz="3600">
              <a:solidFill>
                <a:srgbClr val="1C1C1C"/>
              </a:solidFill>
              <a:latin typeface="Arial" panose="020b0604020202020204" pitchFamily="34" charset="0"/>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7" name="Rectangle 2"/>
          <p:cNvSpPr>
            <a:spLocks noGrp="1" noRot="1"/>
          </p:cNvSpPr>
          <p:nvPr>
            <p:ph type="title"/>
          </p:nvPr>
        </p:nvSpPr>
        <p:spPr>
          <a:xfrm>
            <a:off x="228600" y="0"/>
            <a:ext cx="8540750" cy="857250"/>
          </a:xfrm>
        </p:spPr>
        <p:txBody>
          <a:bodyPr vert="horz" wrap="square" lIns="91440" tIns="45720" rIns="91440" bIns="45720" anchor="ctr" anchorCtr="0"/>
          <a:lstStyle/>
          <a:p>
            <a:pPr algn="l" eaLnBrk="1" hangingPunct="1"/>
            <a:r>
              <a:rPr lang="zh-CN" altLang="en-US" sz="2800" b="1">
                <a:ea typeface="宋体" panose="02010600030101010101" pitchFamily="2" charset="-122"/>
              </a:rPr>
              <a:t>判断下列句子是否是比拟句。是的话，属于比拟中的哪一种？</a:t>
            </a:r>
            <a:r>
              <a:rPr lang="zh-CN" altLang="en-US" sz="2800">
                <a:ea typeface="宋体" panose="02010600030101010101" pitchFamily="2" charset="-122"/>
              </a:rPr>
              <a:t> </a:t>
            </a:r>
            <a:endParaRPr lang="zh-CN" altLang="en-US" sz="2800">
              <a:ea typeface="宋体" panose="02010600030101010101" pitchFamily="2" charset="-122"/>
            </a:endParaRPr>
          </a:p>
        </p:txBody>
      </p:sp>
      <p:sp>
        <p:nvSpPr>
          <p:cNvPr id="39938" name="Rectangle 3"/>
          <p:cNvSpPr>
            <a:spLocks noGrp="1" noRot="1"/>
          </p:cNvSpPr>
          <p:nvPr>
            <p:ph idx="1"/>
          </p:nvPr>
        </p:nvSpPr>
        <p:spPr>
          <a:xfrm>
            <a:off x="152400" y="895350"/>
            <a:ext cx="8991600" cy="4248150"/>
          </a:xfrm>
        </p:spPr>
        <p:txBody>
          <a:bodyPr vert="horz" wrap="square" lIns="91440" tIns="45720" rIns="91440" bIns="45720" anchor="t" anchorCtr="0"/>
          <a:lstStyle/>
          <a:p>
            <a:pPr eaLnBrk="1" hangingPunct="1"/>
            <a:r>
              <a:rPr lang="zh-CN" altLang="en-US" b="1">
                <a:solidFill>
                  <a:srgbClr val="000000"/>
                </a:solidFill>
                <a:ea typeface="宋体" panose="02010600030101010101" pitchFamily="2" charset="-122"/>
              </a:rPr>
              <a:t>在群众的呼喝声中，那个恶霸夹着尾巴逃跑了。</a:t>
            </a:r>
            <a:endParaRPr lang="zh-CN" altLang="en-US" b="1">
              <a:solidFill>
                <a:srgbClr val="000000"/>
              </a:solidFill>
              <a:ea typeface="宋体" panose="02010600030101010101" pitchFamily="2" charset="-122"/>
            </a:endParaRPr>
          </a:p>
          <a:p>
            <a:pPr eaLnBrk="1" hangingPunct="1"/>
            <a:r>
              <a:rPr lang="zh-CN" altLang="en-US" b="1">
                <a:solidFill>
                  <a:srgbClr val="000000"/>
                </a:solidFill>
                <a:ea typeface="宋体" panose="02010600030101010101" pitchFamily="2" charset="-122"/>
              </a:rPr>
              <a:t>商店和饭馆的门无精打采地敞着。</a:t>
            </a:r>
            <a:endParaRPr lang="zh-CN" altLang="en-US" b="1">
              <a:solidFill>
                <a:srgbClr val="000000"/>
              </a:solidFill>
              <a:ea typeface="宋体" panose="02010600030101010101" pitchFamily="2" charset="-122"/>
            </a:endParaRPr>
          </a:p>
          <a:p>
            <a:pPr eaLnBrk="1" hangingPunct="1"/>
            <a:r>
              <a:rPr lang="zh-CN" altLang="en-US" b="1">
                <a:solidFill>
                  <a:srgbClr val="000000"/>
                </a:solidFill>
                <a:ea typeface="宋体" panose="02010600030101010101" pitchFamily="2" charset="-122"/>
              </a:rPr>
              <a:t>她们看见不远的地方，那宽厚肥大的荷叶下面，有一个人的脸，下半截身子长在水里。</a:t>
            </a:r>
            <a:endParaRPr lang="zh-CN" altLang="en-US" b="1">
              <a:solidFill>
                <a:srgbClr val="000000"/>
              </a:solidFill>
              <a:ea typeface="宋体" panose="02010600030101010101" pitchFamily="2" charset="-122"/>
            </a:endParaRPr>
          </a:p>
          <a:p>
            <a:pPr eaLnBrk="1" hangingPunct="1"/>
            <a:r>
              <a:rPr lang="zh-CN" altLang="en-US" b="1">
                <a:solidFill>
                  <a:srgbClr val="000000"/>
                </a:solidFill>
                <a:ea typeface="宋体" panose="02010600030101010101" pitchFamily="2" charset="-122"/>
              </a:rPr>
              <a:t>太阳的脸红起来了</a:t>
            </a:r>
            <a:endParaRPr lang="zh-CN" altLang="en-US" b="1">
              <a:solidFill>
                <a:srgbClr val="000000"/>
              </a:solidFill>
              <a:ea typeface="宋体" panose="02010600030101010101" pitchFamily="2" charset="-122"/>
            </a:endParaRPr>
          </a:p>
          <a:p>
            <a:pPr eaLnBrk="1" hangingPunct="1"/>
            <a:r>
              <a:rPr lang="zh-CN" altLang="en-US" b="1">
                <a:solidFill>
                  <a:srgbClr val="000000"/>
                </a:solidFill>
                <a:ea typeface="宋体" panose="02010600030101010101" pitchFamily="2" charset="-122"/>
              </a:rPr>
              <a:t>人群不顾一切，涌了上来。</a:t>
            </a:r>
            <a:endParaRPr lang="zh-CN" altLang="en-US" b="1">
              <a:solidFill>
                <a:srgbClr val="000000"/>
              </a:solidFill>
              <a:ea typeface="宋体" panose="02010600030101010101" pitchFamily="2" charset="-122"/>
            </a:endParaRPr>
          </a:p>
          <a:p>
            <a:pPr eaLnBrk="1" hangingPunct="1"/>
            <a:r>
              <a:rPr lang="zh-CN" altLang="en-US" b="1">
                <a:solidFill>
                  <a:srgbClr val="000000"/>
                </a:solidFill>
                <a:ea typeface="宋体" panose="02010600030101010101" pitchFamily="2" charset="-122"/>
              </a:rPr>
              <a:t>钦差大臣满天飞。</a:t>
            </a:r>
            <a:endParaRPr lang="zh-CN" altLang="en-US" b="1">
              <a:solidFill>
                <a:srgbClr val="000000"/>
              </a:solidFill>
              <a:ea typeface="宋体" panose="02010600030101010101" pitchFamily="2" charset="-122"/>
            </a:endParaRPr>
          </a:p>
        </p:txBody>
      </p:sp>
      <p:sp>
        <p:nvSpPr>
          <p:cNvPr id="209924" name="Text Box 4"/>
          <p:cNvSpPr txBox="1"/>
          <p:nvPr/>
        </p:nvSpPr>
        <p:spPr>
          <a:xfrm>
            <a:off x="7620000" y="514350"/>
            <a:ext cx="1728788" cy="523875"/>
          </a:xfrm>
          <a:prstGeom prst="rect">
            <a:avLst/>
          </a:prstGeom>
          <a:noFill/>
          <a:ln w="9525">
            <a:noFill/>
          </a:ln>
        </p:spPr>
        <p:txBody>
          <a:bodyPr anchor="t" anchorCtr="0">
            <a:spAutoFit/>
          </a:bodyPr>
          <a:lstStyle/>
          <a:p>
            <a:pPr eaLnBrk="0" hangingPunct="0"/>
            <a:r>
              <a:rPr lang="zh-CN" altLang="en-US" sz="2800" b="1">
                <a:solidFill>
                  <a:srgbClr val="800000"/>
                </a:solidFill>
                <a:latin typeface="Arial" panose="020b0604020202020204" pitchFamily="34" charset="0"/>
              </a:rPr>
              <a:t>拟物</a:t>
            </a:r>
            <a:endParaRPr lang="zh-CN" altLang="en-US" sz="2800" b="1">
              <a:solidFill>
                <a:srgbClr val="800000"/>
              </a:solidFill>
              <a:latin typeface="Arial" panose="020b0604020202020204" pitchFamily="34" charset="0"/>
            </a:endParaRPr>
          </a:p>
        </p:txBody>
      </p:sp>
      <p:sp>
        <p:nvSpPr>
          <p:cNvPr id="209925" name="Text Box 5"/>
          <p:cNvSpPr txBox="1"/>
          <p:nvPr/>
        </p:nvSpPr>
        <p:spPr>
          <a:xfrm>
            <a:off x="6705600" y="1504950"/>
            <a:ext cx="1511300" cy="523875"/>
          </a:xfrm>
          <a:prstGeom prst="rect">
            <a:avLst/>
          </a:prstGeom>
          <a:noFill/>
          <a:ln w="9525">
            <a:noFill/>
          </a:ln>
        </p:spPr>
        <p:txBody>
          <a:bodyPr anchor="t" anchorCtr="0">
            <a:spAutoFit/>
          </a:bodyPr>
          <a:lstStyle/>
          <a:p>
            <a:pPr eaLnBrk="0" hangingPunct="0"/>
            <a:r>
              <a:rPr lang="zh-CN" altLang="en-US" sz="2800" b="1">
                <a:solidFill>
                  <a:srgbClr val="800000"/>
                </a:solidFill>
                <a:latin typeface="Arial" panose="020b0604020202020204" pitchFamily="34" charset="0"/>
              </a:rPr>
              <a:t>拟人</a:t>
            </a:r>
            <a:endParaRPr lang="zh-CN" altLang="en-US" sz="2800" b="1">
              <a:solidFill>
                <a:srgbClr val="800000"/>
              </a:solidFill>
              <a:latin typeface="Arial" panose="020b0604020202020204" pitchFamily="34" charset="0"/>
            </a:endParaRPr>
          </a:p>
        </p:txBody>
      </p:sp>
      <p:sp>
        <p:nvSpPr>
          <p:cNvPr id="209926" name="Text Box 6"/>
          <p:cNvSpPr txBox="1"/>
          <p:nvPr/>
        </p:nvSpPr>
        <p:spPr>
          <a:xfrm>
            <a:off x="7467600" y="2571750"/>
            <a:ext cx="1187450" cy="523875"/>
          </a:xfrm>
          <a:prstGeom prst="rect">
            <a:avLst/>
          </a:prstGeom>
          <a:noFill/>
          <a:ln w="9525">
            <a:noFill/>
          </a:ln>
        </p:spPr>
        <p:txBody>
          <a:bodyPr anchor="t" anchorCtr="0">
            <a:spAutoFit/>
          </a:bodyPr>
          <a:lstStyle/>
          <a:p>
            <a:pPr eaLnBrk="0" hangingPunct="0"/>
            <a:r>
              <a:rPr lang="zh-CN" altLang="en-US" sz="2800" b="1">
                <a:solidFill>
                  <a:srgbClr val="800000"/>
                </a:solidFill>
                <a:latin typeface="Arial" panose="020b0604020202020204" pitchFamily="34" charset="0"/>
              </a:rPr>
              <a:t>拟物</a:t>
            </a:r>
            <a:endParaRPr lang="zh-CN" altLang="en-US" sz="2800" b="1">
              <a:solidFill>
                <a:srgbClr val="800000"/>
              </a:solidFill>
              <a:latin typeface="Arial" panose="020b0604020202020204" pitchFamily="34" charset="0"/>
            </a:endParaRPr>
          </a:p>
        </p:txBody>
      </p:sp>
      <p:sp>
        <p:nvSpPr>
          <p:cNvPr id="209927" name="Text Box 7"/>
          <p:cNvSpPr txBox="1"/>
          <p:nvPr/>
        </p:nvSpPr>
        <p:spPr>
          <a:xfrm>
            <a:off x="6553200" y="3105150"/>
            <a:ext cx="1511300" cy="523875"/>
          </a:xfrm>
          <a:prstGeom prst="rect">
            <a:avLst/>
          </a:prstGeom>
          <a:noFill/>
          <a:ln w="9525">
            <a:noFill/>
          </a:ln>
        </p:spPr>
        <p:txBody>
          <a:bodyPr anchor="t" anchorCtr="0">
            <a:spAutoFit/>
          </a:bodyPr>
          <a:lstStyle/>
          <a:p>
            <a:pPr eaLnBrk="0" hangingPunct="0"/>
            <a:r>
              <a:rPr lang="zh-CN" altLang="en-US" sz="2800" b="1">
                <a:solidFill>
                  <a:srgbClr val="800000"/>
                </a:solidFill>
                <a:latin typeface="Arial" panose="020b0604020202020204" pitchFamily="34" charset="0"/>
              </a:rPr>
              <a:t>拟人</a:t>
            </a:r>
            <a:endParaRPr lang="zh-CN" altLang="en-US" sz="2800" b="1">
              <a:solidFill>
                <a:srgbClr val="800000"/>
              </a:solidFill>
              <a:latin typeface="Arial" panose="020b0604020202020204" pitchFamily="34" charset="0"/>
            </a:endParaRPr>
          </a:p>
        </p:txBody>
      </p:sp>
      <p:sp>
        <p:nvSpPr>
          <p:cNvPr id="209928" name="Text Box 8"/>
          <p:cNvSpPr txBox="1"/>
          <p:nvPr/>
        </p:nvSpPr>
        <p:spPr>
          <a:xfrm>
            <a:off x="6400800" y="3790950"/>
            <a:ext cx="1728788" cy="523875"/>
          </a:xfrm>
          <a:prstGeom prst="rect">
            <a:avLst/>
          </a:prstGeom>
          <a:noFill/>
          <a:ln w="9525">
            <a:noFill/>
          </a:ln>
        </p:spPr>
        <p:txBody>
          <a:bodyPr anchor="t" anchorCtr="0">
            <a:spAutoFit/>
          </a:bodyPr>
          <a:lstStyle/>
          <a:p>
            <a:pPr eaLnBrk="0" hangingPunct="0"/>
            <a:r>
              <a:rPr lang="zh-CN" altLang="en-US" sz="2800" b="1">
                <a:solidFill>
                  <a:srgbClr val="800000"/>
                </a:solidFill>
                <a:latin typeface="Arial" panose="020b0604020202020204" pitchFamily="34" charset="0"/>
              </a:rPr>
              <a:t>拟物</a:t>
            </a:r>
            <a:endParaRPr lang="zh-CN" altLang="en-US" sz="2800" b="1">
              <a:solidFill>
                <a:srgbClr val="800000"/>
              </a:solidFill>
              <a:latin typeface="Arial" panose="020b0604020202020204" pitchFamily="34" charset="0"/>
            </a:endParaRPr>
          </a:p>
        </p:txBody>
      </p:sp>
      <p:sp>
        <p:nvSpPr>
          <p:cNvPr id="209929" name="Text Box 9"/>
          <p:cNvSpPr txBox="1"/>
          <p:nvPr/>
        </p:nvSpPr>
        <p:spPr>
          <a:xfrm>
            <a:off x="6019800" y="4324350"/>
            <a:ext cx="1728788" cy="523875"/>
          </a:xfrm>
          <a:prstGeom prst="rect">
            <a:avLst/>
          </a:prstGeom>
          <a:noFill/>
          <a:ln w="9525">
            <a:noFill/>
          </a:ln>
        </p:spPr>
        <p:txBody>
          <a:bodyPr anchor="t" anchorCtr="0">
            <a:spAutoFit/>
          </a:bodyPr>
          <a:lstStyle/>
          <a:p>
            <a:pPr eaLnBrk="0" hangingPunct="0"/>
            <a:r>
              <a:rPr lang="zh-CN" altLang="en-US" sz="2800" b="1">
                <a:solidFill>
                  <a:srgbClr val="800000"/>
                </a:solidFill>
                <a:latin typeface="Arial" panose="020b0604020202020204" pitchFamily="34" charset="0"/>
              </a:rPr>
              <a:t>拟物</a:t>
            </a:r>
            <a:endParaRPr lang="zh-CN" altLang="en-US" sz="2800" b="1">
              <a:solidFill>
                <a:srgbClr val="80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9924"/>
                                        </p:tgtEl>
                                        <p:attrNameLst>
                                          <p:attrName>style.visibility</p:attrName>
                                        </p:attrNameLst>
                                      </p:cBhvr>
                                      <p:to>
                                        <p:strVal val="visible"/>
                                      </p:to>
                                    </p:set>
                                    <p:animEffect transition="in" filter="blinds(horizontal)">
                                      <p:cBhvr>
                                        <p:cTn id="7" dur="500"/>
                                        <p:tgtEl>
                                          <p:spTgt spid="20992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9925"/>
                                        </p:tgtEl>
                                        <p:attrNameLst>
                                          <p:attrName>style.visibility</p:attrName>
                                        </p:attrNameLst>
                                      </p:cBhvr>
                                      <p:to>
                                        <p:strVal val="visible"/>
                                      </p:to>
                                    </p:set>
                                    <p:animEffect transition="in" filter="blinds(horizontal)">
                                      <p:cBhvr>
                                        <p:cTn id="12" dur="500"/>
                                        <p:tgtEl>
                                          <p:spTgt spid="20992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9926"/>
                                        </p:tgtEl>
                                        <p:attrNameLst>
                                          <p:attrName>style.visibility</p:attrName>
                                        </p:attrNameLst>
                                      </p:cBhvr>
                                      <p:to>
                                        <p:strVal val="visible"/>
                                      </p:to>
                                    </p:set>
                                    <p:animEffect transition="in" filter="blinds(horizontal)">
                                      <p:cBhvr>
                                        <p:cTn id="17" dur="500"/>
                                        <p:tgtEl>
                                          <p:spTgt spid="20992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9927"/>
                                        </p:tgtEl>
                                        <p:attrNameLst>
                                          <p:attrName>style.visibility</p:attrName>
                                        </p:attrNameLst>
                                      </p:cBhvr>
                                      <p:to>
                                        <p:strVal val="visible"/>
                                      </p:to>
                                    </p:set>
                                    <p:animEffect transition="in" filter="blinds(horizontal)">
                                      <p:cBhvr>
                                        <p:cTn id="22" dur="500"/>
                                        <p:tgtEl>
                                          <p:spTgt spid="20992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9928"/>
                                        </p:tgtEl>
                                        <p:attrNameLst>
                                          <p:attrName>style.visibility</p:attrName>
                                        </p:attrNameLst>
                                      </p:cBhvr>
                                      <p:to>
                                        <p:strVal val="visible"/>
                                      </p:to>
                                    </p:set>
                                    <p:animEffect transition="in" filter="blinds(horizontal)">
                                      <p:cBhvr>
                                        <p:cTn id="27" dur="500"/>
                                        <p:tgtEl>
                                          <p:spTgt spid="20992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09929"/>
                                        </p:tgtEl>
                                        <p:attrNameLst>
                                          <p:attrName>style.visibility</p:attrName>
                                        </p:attrNameLst>
                                      </p:cBhvr>
                                      <p:to>
                                        <p:strVal val="visible"/>
                                      </p:to>
                                    </p:set>
                                    <p:animEffect transition="in" filter="blinds(horizontal)">
                                      <p:cBhvr>
                                        <p:cTn id="32" dur="500"/>
                                        <p:tgtEl>
                                          <p:spTgt spid="2099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4" grpId="0"/>
      <p:bldP spid="209925" grpId="0"/>
      <p:bldP spid="209926" grpId="0"/>
      <p:bldP spid="209927" grpId="0"/>
      <p:bldP spid="209928" grpId="0"/>
      <p:bldP spid="209929"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1" name="Rectangle 2"/>
          <p:cNvSpPr>
            <a:spLocks noGrp="1" noRot="1"/>
          </p:cNvSpPr>
          <p:nvPr>
            <p:ph type="title"/>
          </p:nvPr>
        </p:nvSpPr>
        <p:spPr>
          <a:xfrm>
            <a:off x="381000" y="0"/>
            <a:ext cx="8229600" cy="857250"/>
          </a:xfrm>
        </p:spPr>
        <p:txBody>
          <a:bodyPr vert="horz" wrap="square" lIns="91440" tIns="45720" rIns="91440" bIns="45720" anchor="ctr" anchorCtr="0"/>
          <a:lstStyle/>
          <a:p>
            <a:pPr eaLnBrk="1" hangingPunct="1"/>
            <a:r>
              <a:rPr lang="zh-CN" altLang="en-US" sz="3200" b="1">
                <a:ea typeface="宋体" panose="02010600030101010101" pitchFamily="2" charset="-122"/>
              </a:rPr>
              <a:t>比喻和比拟 的区别</a:t>
            </a:r>
            <a:endParaRPr lang="zh-CN" altLang="en-US" sz="3200" b="1">
              <a:ea typeface="宋体" panose="02010600030101010101" pitchFamily="2" charset="-122"/>
            </a:endParaRPr>
          </a:p>
        </p:txBody>
      </p:sp>
      <p:sp>
        <p:nvSpPr>
          <p:cNvPr id="210947" name="Rectangle 3"/>
          <p:cNvSpPr>
            <a:spLocks noGrp="1" noRot="1"/>
          </p:cNvSpPr>
          <p:nvPr>
            <p:ph idx="1"/>
          </p:nvPr>
        </p:nvSpPr>
        <p:spPr>
          <a:xfrm>
            <a:off x="0" y="666750"/>
            <a:ext cx="9144000" cy="4476750"/>
          </a:xfrm>
        </p:spPr>
        <p:txBody>
          <a:bodyPr vert="horz" wrap="square" lIns="91440" tIns="45720" rIns="91440" bIns="45720" anchor="t" anchorCtr="0"/>
          <a:lstStyle/>
          <a:p>
            <a:pPr eaLnBrk="1" hangingPunct="1"/>
            <a:r>
              <a:rPr lang="zh-CN" altLang="en-US" b="1">
                <a:solidFill>
                  <a:srgbClr val="800000"/>
                </a:solidFill>
                <a:ea typeface="宋体" panose="02010600030101010101" pitchFamily="2" charset="-122"/>
              </a:rPr>
              <a:t>比喻</a:t>
            </a:r>
            <a:r>
              <a:rPr lang="zh-CN" altLang="en-US" b="1">
                <a:solidFill>
                  <a:srgbClr val="000000"/>
                </a:solidFill>
                <a:ea typeface="宋体" panose="02010600030101010101" pitchFamily="2" charset="-122"/>
              </a:rPr>
              <a:t>是用喻体比方本体，</a:t>
            </a:r>
            <a:r>
              <a:rPr lang="zh-CN" altLang="en-US" b="1">
                <a:solidFill>
                  <a:srgbClr val="800000"/>
                </a:solidFill>
                <a:ea typeface="宋体" panose="02010600030101010101" pitchFamily="2" charset="-122"/>
              </a:rPr>
              <a:t>重点在“喻”；比拟</a:t>
            </a:r>
            <a:r>
              <a:rPr lang="zh-CN" altLang="en-US" b="1">
                <a:solidFill>
                  <a:srgbClr val="000000"/>
                </a:solidFill>
                <a:ea typeface="宋体" panose="02010600030101010101" pitchFamily="2" charset="-122"/>
              </a:rPr>
              <a:t>是仿照“拟体”（被模拟的事物）的特征摹写本体，</a:t>
            </a:r>
            <a:r>
              <a:rPr lang="zh-CN" altLang="en-US" b="1">
                <a:solidFill>
                  <a:srgbClr val="800000"/>
                </a:solidFill>
                <a:ea typeface="宋体" panose="02010600030101010101" pitchFamily="2" charset="-122"/>
              </a:rPr>
              <a:t>重点在“拟”。</a:t>
            </a:r>
            <a:r>
              <a:rPr lang="zh-CN" altLang="en-US" b="1">
                <a:solidFill>
                  <a:srgbClr val="000000"/>
                </a:solidFill>
                <a:ea typeface="宋体" panose="02010600030101010101" pitchFamily="2" charset="-122"/>
              </a:rPr>
              <a:t>即比喻是利用不同事物之间的相似点，而比拟是凭人的联想和想象。</a:t>
            </a:r>
            <a:endParaRPr lang="zh-CN" altLang="en-US" b="1">
              <a:solidFill>
                <a:srgbClr val="000000"/>
              </a:solidFill>
              <a:ea typeface="宋体" panose="02010600030101010101" pitchFamily="2" charset="-122"/>
            </a:endParaRPr>
          </a:p>
          <a:p>
            <a:pPr eaLnBrk="1" hangingPunct="1"/>
            <a:r>
              <a:rPr lang="zh-CN" altLang="en-US" b="1">
                <a:solidFill>
                  <a:srgbClr val="000000"/>
                </a:solidFill>
                <a:ea typeface="宋体" panose="02010600030101010101" pitchFamily="2" charset="-122"/>
              </a:rPr>
              <a:t>一个完整的</a:t>
            </a:r>
            <a:r>
              <a:rPr lang="zh-CN" altLang="en-US" b="1">
                <a:solidFill>
                  <a:srgbClr val="800000"/>
                </a:solidFill>
                <a:ea typeface="宋体" panose="02010600030101010101" pitchFamily="2" charset="-122"/>
              </a:rPr>
              <a:t>比喻</a:t>
            </a:r>
            <a:r>
              <a:rPr lang="zh-CN" altLang="en-US" b="1">
                <a:solidFill>
                  <a:srgbClr val="000000"/>
                </a:solidFill>
                <a:ea typeface="宋体" panose="02010600030101010101" pitchFamily="2" charset="-122"/>
              </a:rPr>
              <a:t>包括本体、喻体和</a:t>
            </a:r>
            <a:r>
              <a:rPr lang="zh-CN" altLang="en-US" b="1">
                <a:solidFill>
                  <a:srgbClr val="800000"/>
                </a:solidFill>
                <a:ea typeface="宋体" panose="02010600030101010101" pitchFamily="2" charset="-122"/>
              </a:rPr>
              <a:t>比喻词</a:t>
            </a:r>
            <a:r>
              <a:rPr lang="zh-CN" altLang="en-US" b="1">
                <a:solidFill>
                  <a:srgbClr val="000000"/>
                </a:solidFill>
                <a:ea typeface="宋体" panose="02010600030101010101" pitchFamily="2" charset="-122"/>
              </a:rPr>
              <a:t>三部分，本体和喻体一主一从，本体或出现或不出现，但</a:t>
            </a:r>
            <a:r>
              <a:rPr lang="zh-CN" altLang="en-US" b="1">
                <a:solidFill>
                  <a:srgbClr val="800000"/>
                </a:solidFill>
                <a:ea typeface="宋体" panose="02010600030101010101" pitchFamily="2" charset="-122"/>
              </a:rPr>
              <a:t>喻体必须出现</a:t>
            </a:r>
            <a:r>
              <a:rPr lang="zh-CN" altLang="en-US" b="1">
                <a:solidFill>
                  <a:srgbClr val="000000"/>
                </a:solidFill>
                <a:ea typeface="宋体" panose="02010600030101010101" pitchFamily="2" charset="-122"/>
              </a:rPr>
              <a:t>。而</a:t>
            </a:r>
            <a:r>
              <a:rPr lang="zh-CN" altLang="en-US" b="1">
                <a:solidFill>
                  <a:srgbClr val="800000"/>
                </a:solidFill>
                <a:ea typeface="宋体" panose="02010600030101010101" pitchFamily="2" charset="-122"/>
              </a:rPr>
              <a:t>比拟</a:t>
            </a:r>
            <a:r>
              <a:rPr lang="zh-CN" altLang="en-US" b="1">
                <a:solidFill>
                  <a:srgbClr val="000000"/>
                </a:solidFill>
                <a:ea typeface="宋体" panose="02010600030101010101" pitchFamily="2" charset="-122"/>
              </a:rPr>
              <a:t>没有联系词，本体和拟体彼此交融，</a:t>
            </a:r>
            <a:r>
              <a:rPr lang="zh-CN" altLang="en-US" b="1">
                <a:solidFill>
                  <a:srgbClr val="800000"/>
                </a:solidFill>
                <a:ea typeface="宋体" panose="02010600030101010101" pitchFamily="2" charset="-122"/>
              </a:rPr>
              <a:t>本体必须出现，</a:t>
            </a:r>
            <a:r>
              <a:rPr lang="zh-CN" altLang="en-US" b="1">
                <a:solidFill>
                  <a:srgbClr val="000000"/>
                </a:solidFill>
                <a:ea typeface="宋体" panose="02010600030101010101" pitchFamily="2" charset="-122"/>
              </a:rPr>
              <a:t>拟体一般不出现。</a:t>
            </a:r>
            <a:r>
              <a:rPr lang="zh-CN" altLang="en-US" sz="2800">
                <a:solidFill>
                  <a:srgbClr val="000000"/>
                </a:solidFill>
                <a:ea typeface="宋体" panose="02010600030101010101" pitchFamily="2" charset="-122"/>
              </a:rPr>
              <a:t> </a:t>
            </a:r>
            <a:endParaRPr lang="zh-CN" altLang="en-US" sz="2800">
              <a:solidFill>
                <a:srgbClr val="00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0947">
                                            <p:txEl>
                                              <p:pRg st="0" end="0"/>
                                            </p:txEl>
                                          </p:spTgt>
                                        </p:tgtEl>
                                        <p:attrNameLst>
                                          <p:attrName>style.visibility</p:attrName>
                                        </p:attrNameLst>
                                      </p:cBhvr>
                                      <p:to>
                                        <p:strVal val="visible"/>
                                      </p:to>
                                    </p:set>
                                    <p:animEffect transition="in" filter="blinds(horizontal)">
                                      <p:cBhvr>
                                        <p:cTn id="7" dur="500"/>
                                        <p:tgtEl>
                                          <p:spTgt spid="21094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0947">
                                            <p:txEl>
                                              <p:pRg st="1" end="1"/>
                                            </p:txEl>
                                          </p:spTgt>
                                        </p:tgtEl>
                                        <p:attrNameLst>
                                          <p:attrName>style.visibility</p:attrName>
                                        </p:attrNameLst>
                                      </p:cBhvr>
                                      <p:to>
                                        <p:strVal val="visible"/>
                                      </p:to>
                                    </p:set>
                                    <p:animEffect transition="in" filter="blinds(horizontal)">
                                      <p:cBhvr>
                                        <p:cTn id="12" dur="500"/>
                                        <p:tgtEl>
                                          <p:spTgt spid="2109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7" grpId="0" uiExpand="1" build="p"/>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5" name="矩形 3"/>
          <p:cNvSpPr/>
          <p:nvPr/>
        </p:nvSpPr>
        <p:spPr>
          <a:xfrm>
            <a:off x="0" y="0"/>
            <a:ext cx="9144000" cy="4224338"/>
          </a:xfrm>
          <a:prstGeom prst="rect">
            <a:avLst/>
          </a:prstGeom>
          <a:noFill/>
          <a:ln w="9525">
            <a:noFill/>
          </a:ln>
        </p:spPr>
        <p:txBody>
          <a:bodyPr lIns="68571" tIns="34285" rIns="68571" bIns="34285" anchor="t" anchorCtr="0">
            <a:spAutoFit/>
          </a:bodyPr>
          <a:lstStyle/>
          <a:p>
            <a:pPr algn="just" eaLnBrk="0" hangingPunct="0">
              <a:lnSpc>
                <a:spcPct val="150000"/>
              </a:lnSpc>
            </a:pPr>
            <a:r>
              <a:rPr lang="zh-CN" altLang="zh-CN" sz="2000" b="1">
                <a:solidFill>
                  <a:srgbClr val="0000FF"/>
                </a:solidFill>
                <a:latin typeface="Times New Roman" panose="02020603050405020304" pitchFamily="18" charset="0"/>
                <a:ea typeface="微软雅黑" panose="020b0503020204020204" charset="-122"/>
              </a:rPr>
              <a:t>知识理解</a:t>
            </a:r>
            <a:r>
              <a:rPr lang="zh-CN" altLang="zh-CN" sz="2000">
                <a:latin typeface="Times New Roman" panose="02020603050405020304" pitchFamily="18" charset="0"/>
                <a:ea typeface="微软雅黑" panose="020b0503020204020204" charset="-122"/>
              </a:rPr>
              <a:t>　下列各句中，没有使用拟人手法的一项是</a:t>
            </a:r>
            <a:endParaRPr lang="zh-CN" altLang="zh-CN" sz="800">
              <a:latin typeface="宋体" panose="02010600030101010101" pitchFamily="2" charset="-122"/>
              <a:ea typeface="宋体" panose="02010600030101010101" pitchFamily="2"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A.</a:t>
            </a:r>
            <a:r>
              <a:rPr lang="zh-CN" altLang="zh-CN" sz="2000">
                <a:latin typeface="Times New Roman" panose="02020603050405020304" pitchFamily="18" charset="0"/>
                <a:ea typeface="微软雅黑" panose="020b0503020204020204" charset="-122"/>
              </a:rPr>
              <a:t>绕过假山草坪，范大昌奔向两幢平行建筑的新楼，楼房在夜里呈现出银灰色，</a:t>
            </a:r>
            <a:endParaRPr lang="en-US" altLang="zh-CN" sz="2000">
              <a:latin typeface="Times New Roman" panose="02020603050405020304" pitchFamily="18" charset="0"/>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    </a:t>
            </a:r>
            <a:r>
              <a:rPr lang="zh-CN" altLang="zh-CN" sz="2000">
                <a:latin typeface="Times New Roman" panose="02020603050405020304" pitchFamily="18" charset="0"/>
                <a:ea typeface="微软雅黑" panose="020b0503020204020204" charset="-122"/>
              </a:rPr>
              <a:t>静静地盘踞在雾气沼沼的地平线上。</a:t>
            </a:r>
            <a:endParaRPr lang="zh-CN" altLang="zh-CN" sz="800">
              <a:latin typeface="宋体" panose="02010600030101010101" pitchFamily="2" charset="-122"/>
              <a:ea typeface="宋体" panose="02010600030101010101" pitchFamily="2"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B.</a:t>
            </a:r>
            <a:r>
              <a:rPr lang="zh-CN" altLang="zh-CN" sz="2000">
                <a:latin typeface="Times New Roman" panose="02020603050405020304" pitchFamily="18" charset="0"/>
                <a:ea typeface="微软雅黑" panose="020b0503020204020204" charset="-122"/>
              </a:rPr>
              <a:t>每条山岭都是那么的温柔，虽然下自山脚，上至岭顶，都长满了珍贵的林木，</a:t>
            </a:r>
            <a:endParaRPr lang="en-US" altLang="zh-CN" sz="2000">
              <a:latin typeface="Times New Roman" panose="02020603050405020304" pitchFamily="18" charset="0"/>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    </a:t>
            </a:r>
            <a:r>
              <a:rPr lang="zh-CN" altLang="zh-CN" sz="2000">
                <a:latin typeface="Times New Roman" panose="02020603050405020304" pitchFamily="18" charset="0"/>
                <a:ea typeface="微软雅黑" panose="020b0503020204020204" charset="-122"/>
              </a:rPr>
              <a:t>可是谁也不孤峰突起，盛气凌人。</a:t>
            </a:r>
            <a:endParaRPr lang="zh-CN" altLang="zh-CN" sz="800">
              <a:latin typeface="宋体" panose="02010600030101010101" pitchFamily="2" charset="-122"/>
              <a:ea typeface="宋体" panose="02010600030101010101" pitchFamily="2"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C.</a:t>
            </a:r>
            <a:r>
              <a:rPr lang="zh-CN" altLang="zh-CN" sz="2000">
                <a:latin typeface="Times New Roman" panose="02020603050405020304" pitchFamily="18" charset="0"/>
                <a:ea typeface="微软雅黑" panose="020b0503020204020204" charset="-122"/>
              </a:rPr>
              <a:t>灯笼草不在意生存环境的优劣，不在意花朵的大小，不追求果实的甜美与赞</a:t>
            </a:r>
            <a:endParaRPr lang="en-US" altLang="zh-CN" sz="2000">
              <a:latin typeface="Times New Roman" panose="02020603050405020304" pitchFamily="18" charset="0"/>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   </a:t>
            </a:r>
            <a:r>
              <a:rPr lang="zh-CN" altLang="zh-CN" sz="2000">
                <a:latin typeface="Times New Roman" panose="02020603050405020304" pitchFamily="18" charset="0"/>
                <a:ea typeface="微软雅黑" panose="020b0503020204020204" charset="-122"/>
              </a:rPr>
              <a:t>誉，它活得单纯，甚至是清心寡欲。</a:t>
            </a:r>
            <a:endParaRPr lang="zh-CN" altLang="zh-CN" sz="800">
              <a:latin typeface="宋体" panose="02010600030101010101" pitchFamily="2" charset="-122"/>
              <a:ea typeface="宋体" panose="02010600030101010101" pitchFamily="2" charset="-122"/>
            </a:endParaRPr>
          </a:p>
          <a:p>
            <a:pPr eaLnBrk="0" hangingPunct="0">
              <a:lnSpc>
                <a:spcPct val="150000"/>
              </a:lnSpc>
            </a:pPr>
            <a:r>
              <a:rPr lang="en-US" altLang="zh-CN" sz="2000">
                <a:latin typeface="Times New Roman" panose="02020603050405020304" pitchFamily="18" charset="0"/>
                <a:ea typeface="微软雅黑" panose="020b0503020204020204" charset="-122"/>
              </a:rPr>
              <a:t>D.</a:t>
            </a:r>
            <a:r>
              <a:rPr lang="zh-CN" altLang="zh-CN" sz="2000">
                <a:latin typeface="Times New Roman" panose="02020603050405020304" pitchFamily="18" charset="0"/>
                <a:ea typeface="微软雅黑" panose="020b0503020204020204" charset="-122"/>
              </a:rPr>
              <a:t>索溪像是一个从深山中蹦跳而出的野孩子，一会儿缠绕着山奔跑，一会儿撅</a:t>
            </a:r>
            <a:endParaRPr lang="en-US" altLang="zh-CN" sz="2000">
              <a:latin typeface="Times New Roman" panose="02020603050405020304" pitchFamily="18" charset="0"/>
              <a:ea typeface="微软雅黑" panose="020b0503020204020204" charset="-122"/>
            </a:endParaRPr>
          </a:p>
          <a:p>
            <a:pPr eaLnBrk="0" hangingPunct="0">
              <a:lnSpc>
                <a:spcPct val="150000"/>
              </a:lnSpc>
            </a:pPr>
            <a:r>
              <a:rPr lang="en-US" altLang="zh-CN" sz="2000">
                <a:latin typeface="Times New Roman" panose="02020603050405020304" pitchFamily="18" charset="0"/>
                <a:ea typeface="微软雅黑" panose="020b0503020204020204" charset="-122"/>
              </a:rPr>
              <a:t>    </a:t>
            </a:r>
            <a:r>
              <a:rPr lang="zh-CN" altLang="zh-CN" sz="2000">
                <a:latin typeface="Times New Roman" panose="02020603050405020304" pitchFamily="18" charset="0"/>
                <a:ea typeface="微软雅黑" panose="020b0503020204020204" charset="-122"/>
              </a:rPr>
              <a:t>着屁股，赌着气又自个儿闹去了。</a:t>
            </a:r>
            <a:endParaRPr lang="zh-CN" altLang="zh-CN" sz="800">
              <a:latin typeface="宋体" panose="02010600030101010101" pitchFamily="2" charset="-122"/>
              <a:ea typeface="Courier New" panose="02070309020205020404" pitchFamily="49" charset="0"/>
            </a:endParaRPr>
          </a:p>
        </p:txBody>
      </p:sp>
      <p:sp>
        <p:nvSpPr>
          <p:cNvPr id="6" name="矩形 5"/>
          <p:cNvSpPr/>
          <p:nvPr/>
        </p:nvSpPr>
        <p:spPr>
          <a:xfrm>
            <a:off x="250825" y="4538663"/>
            <a:ext cx="8642350" cy="554037"/>
          </a:xfrm>
          <a:prstGeom prst="rect">
            <a:avLst/>
          </a:prstGeom>
          <a:noFill/>
          <a:ln w="9525">
            <a:noFill/>
          </a:ln>
        </p:spPr>
        <p:txBody>
          <a:bodyPr lIns="68571" tIns="34285" rIns="68571" bIns="34285" anchor="t" anchorCtr="0">
            <a:spAutoFit/>
          </a:bodyPr>
          <a:lstStyle/>
          <a:p>
            <a:pPr algn="just" eaLnBrk="0" hangingPunct="0">
              <a:lnSpc>
                <a:spcPct val="150000"/>
              </a:lnSpc>
            </a:pPr>
            <a:r>
              <a:rPr lang="zh-CN" altLang="zh-CN" sz="2000" b="1">
                <a:solidFill>
                  <a:srgbClr val="0000FF"/>
                </a:solidFill>
                <a:latin typeface="Times New Roman" panose="02020603050405020304" pitchFamily="18" charset="0"/>
                <a:ea typeface="微软雅黑" panose="020b0503020204020204" charset="-122"/>
              </a:rPr>
              <a:t>解析　</a:t>
            </a:r>
            <a:r>
              <a:rPr lang="en-US" altLang="zh-CN" sz="2100" b="1">
                <a:latin typeface="宋体" panose="02010600030101010101" pitchFamily="2" charset="-122"/>
                <a:ea typeface="微软雅黑" panose="020b0503020204020204" charset="-122"/>
              </a:rPr>
              <a:t>“</a:t>
            </a:r>
            <a:r>
              <a:rPr lang="zh-CN" altLang="zh-CN" sz="2100" b="1">
                <a:latin typeface="Times New Roman" panose="02020603050405020304" pitchFamily="18" charset="0"/>
                <a:ea typeface="微软雅黑" panose="020b0503020204020204" charset="-122"/>
              </a:rPr>
              <a:t>盘踞</a:t>
            </a:r>
            <a:r>
              <a:rPr lang="en-US" altLang="zh-CN" sz="2100" b="1">
                <a:latin typeface="宋体" panose="02010600030101010101" pitchFamily="2" charset="-122"/>
                <a:ea typeface="微软雅黑" panose="020b0503020204020204" charset="-122"/>
              </a:rPr>
              <a:t>”</a:t>
            </a:r>
            <a:r>
              <a:rPr lang="zh-CN" altLang="zh-CN" sz="2100" b="1">
                <a:latin typeface="Times New Roman" panose="02020603050405020304" pitchFamily="18" charset="0"/>
                <a:ea typeface="微软雅黑" panose="020b0503020204020204" charset="-122"/>
              </a:rPr>
              <a:t>是拟物。</a:t>
            </a:r>
            <a:endParaRPr lang="zh-CN" altLang="zh-CN" sz="2100" b="1">
              <a:latin typeface="Times New Roman" panose="02020603050405020304" pitchFamily="18" charset="0"/>
              <a:ea typeface="微软雅黑" panose="020b0503020204020204" charset="-122"/>
            </a:endParaRPr>
          </a:p>
        </p:txBody>
      </p:sp>
      <p:sp>
        <p:nvSpPr>
          <p:cNvPr id="7" name="TextBox 22"/>
          <p:cNvSpPr txBox="1"/>
          <p:nvPr/>
        </p:nvSpPr>
        <p:spPr>
          <a:xfrm>
            <a:off x="136525" y="682625"/>
            <a:ext cx="539750" cy="565150"/>
          </a:xfrm>
          <a:prstGeom prst="rect">
            <a:avLst/>
          </a:prstGeom>
          <a:noFill/>
          <a:ln w="9525">
            <a:noFill/>
          </a:ln>
        </p:spPr>
        <p:txBody>
          <a:bodyPr lIns="68571" tIns="34285" rIns="68571" bIns="34285" anchor="t" anchorCtr="0">
            <a:spAutoFit/>
          </a:bodyPr>
          <a:lstStyle/>
          <a:p>
            <a:pPr eaLnBrk="0" hangingPunct="0"/>
            <a:r>
              <a:rPr lang="zh-CN" altLang="en-US" sz="3200" b="1">
                <a:solidFill>
                  <a:srgbClr val="C00000"/>
                </a:solidFill>
                <a:latin typeface="华文细黑" panose="02010600040101010101" charset="-122"/>
                <a:ea typeface="华文细黑" panose="02010600040101010101" charset="-122"/>
              </a:rPr>
              <a:t>√</a:t>
            </a:r>
            <a:endParaRPr lang="zh-CN" altLang="en-US" sz="3200" b="1">
              <a:solidFill>
                <a:srgbClr val="C00000"/>
              </a:solidFill>
              <a:latin typeface="华文细黑" panose="02010600040101010101" charset="-122"/>
              <a:ea typeface="华文细黑"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3" name="Rectangle 2"/>
          <p:cNvSpPr>
            <a:spLocks noGrp="1" noRot="1"/>
          </p:cNvSpPr>
          <p:nvPr>
            <p:ph idx="1"/>
          </p:nvPr>
        </p:nvSpPr>
        <p:spPr>
          <a:xfrm>
            <a:off x="107950" y="141288"/>
            <a:ext cx="9036050" cy="2201862"/>
          </a:xfrm>
        </p:spPr>
        <p:txBody>
          <a:bodyPr vert="horz" wrap="square" lIns="91440" tIns="45720" rIns="91440" bIns="45720" anchor="t" anchorCtr="0"/>
          <a:lstStyle/>
          <a:p>
            <a:pPr eaLnBrk="1" hangingPunct="1">
              <a:lnSpc>
                <a:spcPct val="150000"/>
              </a:lnSpc>
            </a:pPr>
            <a:r>
              <a:rPr lang="zh-CN" altLang="en-US" b="1">
                <a:solidFill>
                  <a:srgbClr val="800000"/>
                </a:solidFill>
                <a:ea typeface="宋体" panose="02010600030101010101" pitchFamily="2" charset="-122"/>
              </a:rPr>
              <a:t>赏析句子：</a:t>
            </a:r>
            <a:endParaRPr lang="en-US" altLang="zh-CN" b="1">
              <a:solidFill>
                <a:srgbClr val="800000"/>
              </a:solidFill>
              <a:ea typeface="宋体" panose="02010600030101010101" pitchFamily="2" charset="-122"/>
            </a:endParaRPr>
          </a:p>
          <a:p>
            <a:pPr eaLnBrk="1" hangingPunct="1">
              <a:lnSpc>
                <a:spcPct val="150000"/>
              </a:lnSpc>
            </a:pPr>
            <a:r>
              <a:rPr lang="zh-CN" altLang="en-US" sz="2800" b="1">
                <a:solidFill>
                  <a:srgbClr val="000000"/>
                </a:solidFill>
                <a:ea typeface="黑体" panose="02010609060101010101" pitchFamily="49" charset="-122"/>
              </a:rPr>
              <a:t>那些经过细心栽培的莲花竞好似是天然生成，在大地的好风好景里毫无愧色，夏日里格外有一种欣悦的气息。</a:t>
            </a:r>
            <a:endParaRPr lang="en-US" altLang="zh-CN" sz="2800" b="1">
              <a:ea typeface="宋体" panose="02010600030101010101" pitchFamily="2" charset="-122"/>
            </a:endParaRPr>
          </a:p>
        </p:txBody>
      </p:sp>
      <p:sp>
        <p:nvSpPr>
          <p:cNvPr id="212995" name="Text Box 3"/>
          <p:cNvSpPr txBox="1"/>
          <p:nvPr/>
        </p:nvSpPr>
        <p:spPr>
          <a:xfrm>
            <a:off x="228600" y="3028950"/>
            <a:ext cx="8915400" cy="1754188"/>
          </a:xfrm>
          <a:prstGeom prst="rect">
            <a:avLst/>
          </a:prstGeom>
          <a:noFill/>
          <a:ln w="9525">
            <a:noFill/>
          </a:ln>
        </p:spPr>
        <p:txBody>
          <a:bodyPr anchor="t" anchorCtr="0">
            <a:spAutoFit/>
          </a:bodyPr>
          <a:lstStyle/>
          <a:p>
            <a:pPr eaLnBrk="0" hangingPunct="0"/>
            <a:r>
              <a:rPr lang="zh-CN" altLang="en-US" sz="3600" b="1">
                <a:solidFill>
                  <a:srgbClr val="FF0000"/>
                </a:solidFill>
                <a:latin typeface="Arial" panose="020b0604020202020204" pitchFamily="34" charset="0"/>
              </a:rPr>
              <a:t>运用了拟人的修辞手法，赋予了莲花以人性，生动形象地写出了莲花的美丽，同时也为后文写种莲人的辛苦埋下伏笔。</a:t>
            </a:r>
            <a:endParaRPr lang="zh-CN" altLang="en-US" sz="3600" b="1">
              <a:solidFill>
                <a:srgbClr val="FF0000"/>
              </a:solidFill>
              <a:latin typeface="Arial" panose="020b0604020202020204" pitchFamily="34" charset="0"/>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2995"/>
                                        </p:tgtEl>
                                        <p:attrNameLst>
                                          <p:attrName>style.visibility</p:attrName>
                                        </p:attrNameLst>
                                      </p:cBhvr>
                                      <p:to>
                                        <p:strVal val="visible"/>
                                      </p:to>
                                    </p:set>
                                    <p:animEffect transition="in" filter="blinds(horizontal)">
                                      <p:cBhvr>
                                        <p:cTn id="7" dur="500"/>
                                        <p:tgtEl>
                                          <p:spTgt spid="212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5"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3" name="Rectangle 2"/>
          <p:cNvSpPr>
            <a:spLocks noGrp="1" noRot="1"/>
          </p:cNvSpPr>
          <p:nvPr>
            <p:ph type="title"/>
          </p:nvPr>
        </p:nvSpPr>
        <p:spPr/>
        <p:txBody>
          <a:bodyPr vert="horz" wrap="square" lIns="91440" tIns="45720" rIns="91440" bIns="45720" anchor="ctr" anchorCtr="0"/>
          <a:lstStyle/>
          <a:p>
            <a:pPr eaLnBrk="1" hangingPunct="1"/>
            <a:r>
              <a:rPr lang="zh-CN" altLang="en-US" sz="4800" b="1">
                <a:ea typeface="宋体" panose="02010600030101010101" pitchFamily="2" charset="-122"/>
              </a:rPr>
              <a:t>学习目标</a:t>
            </a:r>
            <a:endParaRPr lang="zh-CN" altLang="en-US" sz="4800" b="1">
              <a:ea typeface="宋体" panose="02010600030101010101" pitchFamily="2" charset="-122"/>
            </a:endParaRPr>
          </a:p>
        </p:txBody>
      </p:sp>
      <p:sp>
        <p:nvSpPr>
          <p:cNvPr id="8194" name="Rectangle 3"/>
          <p:cNvSpPr>
            <a:spLocks noGrp="1" noRot="1"/>
          </p:cNvSpPr>
          <p:nvPr>
            <p:ph idx="1"/>
          </p:nvPr>
        </p:nvSpPr>
        <p:spPr/>
        <p:txBody>
          <a:bodyPr vert="horz" wrap="square" lIns="91440" tIns="45720" rIns="91440" bIns="45720" anchor="t" anchorCtr="0"/>
          <a:lstStyle/>
          <a:p>
            <a:pPr marL="0" indent="0" eaLnBrk="1" hangingPunct="1">
              <a:buNone/>
            </a:pPr>
            <a:r>
              <a:rPr lang="en-US" altLang="zh-CN" b="1">
                <a:ea typeface="宋体" panose="02010600030101010101" pitchFamily="2" charset="-122"/>
              </a:rPr>
              <a:t>1.</a:t>
            </a:r>
            <a:r>
              <a:rPr lang="zh-CN" altLang="en-US" b="1">
                <a:ea typeface="宋体" panose="02010600030101010101" pitchFamily="2" charset="-122"/>
              </a:rPr>
              <a:t>能熟练区分常用的修辞手法；</a:t>
            </a:r>
            <a:endParaRPr lang="zh-CN" altLang="en-US" b="1">
              <a:ea typeface="宋体" panose="02010600030101010101" pitchFamily="2" charset="-122"/>
            </a:endParaRPr>
          </a:p>
          <a:p>
            <a:pPr eaLnBrk="1" hangingPunct="1">
              <a:buFont typeface="Wingdings" panose="05000000000000000000" pitchFamily="2" charset="2"/>
              <a:buNone/>
            </a:pPr>
            <a:r>
              <a:rPr lang="en-US" altLang="zh-CN" b="1">
                <a:ea typeface="宋体" panose="02010600030101010101" pitchFamily="2" charset="-122"/>
              </a:rPr>
              <a:t>2.</a:t>
            </a:r>
            <a:r>
              <a:rPr lang="zh-CN" altLang="en-US" b="1">
                <a:ea typeface="宋体" panose="02010600030101010101" pitchFamily="2" charset="-122"/>
              </a:rPr>
              <a:t>能熟知各种常用修辞手法的作用；</a:t>
            </a:r>
            <a:endParaRPr lang="zh-CN" altLang="en-US" b="1">
              <a:ea typeface="宋体" panose="02010600030101010101" pitchFamily="2" charset="-122"/>
            </a:endParaRPr>
          </a:p>
          <a:p>
            <a:pPr marL="0" indent="0" eaLnBrk="1" hangingPunct="1">
              <a:buNone/>
            </a:pPr>
            <a:r>
              <a:rPr lang="en-US" altLang="zh-CN" b="1">
                <a:ea typeface="宋体" panose="02010600030101010101" pitchFamily="2" charset="-122"/>
              </a:rPr>
              <a:t>3.</a:t>
            </a:r>
            <a:r>
              <a:rPr lang="zh-CN" altLang="en-US" b="1">
                <a:ea typeface="宋体" panose="02010600030101010101" pitchFamily="2" charset="-122"/>
              </a:rPr>
              <a:t>能融会贯通，规范解答相关题目。（信息类、文学类、语用类、作文等）</a:t>
            </a:r>
            <a:endParaRPr lang="zh-CN" altLang="en-US" b="1">
              <a:ea typeface="宋体" panose="02010600030101010101" pitchFamily="2" charset="-122"/>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57" name="Rectangle 2"/>
          <p:cNvSpPr>
            <a:spLocks noGrp="1" noRot="1"/>
          </p:cNvSpPr>
          <p:nvPr>
            <p:ph type="title"/>
          </p:nvPr>
        </p:nvSpPr>
        <p:spPr/>
        <p:txBody>
          <a:bodyPr vert="horz" wrap="square" lIns="91440" tIns="45720" rIns="91440" bIns="45720" anchor="ctr" anchorCtr="0"/>
          <a:lstStyle/>
          <a:p>
            <a:pPr eaLnBrk="1" hangingPunct="1"/>
            <a:r>
              <a:rPr lang="zh-CN" altLang="en-US">
                <a:ea typeface="宋体" panose="02010600030101010101" pitchFamily="2" charset="-122"/>
              </a:rPr>
              <a:t>答题格式</a:t>
            </a:r>
            <a:endParaRPr lang="zh-CN" altLang="en-US">
              <a:ea typeface="宋体" panose="02010600030101010101" pitchFamily="2" charset="-122"/>
            </a:endParaRPr>
          </a:p>
        </p:txBody>
      </p:sp>
      <p:sp>
        <p:nvSpPr>
          <p:cNvPr id="214019" name="Rectangle 3"/>
          <p:cNvSpPr>
            <a:spLocks noGrp="1" noRot="1"/>
          </p:cNvSpPr>
          <p:nvPr>
            <p:ph idx="1"/>
          </p:nvPr>
        </p:nvSpPr>
        <p:spPr>
          <a:xfrm>
            <a:off x="611188" y="1600200"/>
            <a:ext cx="7921625" cy="2974975"/>
          </a:xfrm>
        </p:spPr>
        <p:txBody>
          <a:bodyPr vert="horz" wrap="square" lIns="91440" tIns="45720" rIns="91440" bIns="45720" anchor="t" anchorCtr="0"/>
          <a:lstStyle/>
          <a:p>
            <a:pPr eaLnBrk="1" hangingPunct="1"/>
            <a:r>
              <a:rPr lang="zh-CN" altLang="en-US" sz="4000" b="1">
                <a:solidFill>
                  <a:srgbClr val="0000CC"/>
                </a:solidFill>
                <a:ea typeface="宋体" panose="02010600030101010101" pitchFamily="2" charset="-122"/>
              </a:rPr>
              <a:t>运用</a:t>
            </a:r>
            <a:r>
              <a:rPr lang="zh-CN" altLang="en-US" sz="4000" b="1" u="sng">
                <a:solidFill>
                  <a:srgbClr val="0000CC"/>
                </a:solidFill>
                <a:ea typeface="宋体" panose="02010600030101010101" pitchFamily="2" charset="-122"/>
              </a:rPr>
              <a:t>拟人</a:t>
            </a:r>
            <a:r>
              <a:rPr lang="zh-CN" altLang="en-US" sz="4000" b="1">
                <a:solidFill>
                  <a:srgbClr val="0000CC"/>
                </a:solidFill>
                <a:ea typeface="宋体" panose="02010600030101010101" pitchFamily="2" charset="-122"/>
              </a:rPr>
              <a:t>的修辞手法，把</a:t>
            </a:r>
            <a:r>
              <a:rPr lang="en-US" altLang="zh-CN" sz="4000" b="1">
                <a:solidFill>
                  <a:srgbClr val="0000CC"/>
                </a:solidFill>
                <a:ea typeface="宋体" panose="02010600030101010101" pitchFamily="2" charset="-122"/>
              </a:rPr>
              <a:t>XX</a:t>
            </a:r>
            <a:r>
              <a:rPr lang="zh-CN" altLang="en-US" sz="4000" b="1">
                <a:solidFill>
                  <a:srgbClr val="0000CC"/>
                </a:solidFill>
                <a:ea typeface="宋体" panose="02010600030101010101" pitchFamily="2" charset="-122"/>
              </a:rPr>
              <a:t>人格化（或：赋予</a:t>
            </a:r>
            <a:r>
              <a:rPr lang="en-US" altLang="zh-CN" sz="4000" b="1">
                <a:solidFill>
                  <a:srgbClr val="0000CC"/>
                </a:solidFill>
                <a:ea typeface="宋体" panose="02010600030101010101" pitchFamily="2" charset="-122"/>
              </a:rPr>
              <a:t>XX</a:t>
            </a:r>
            <a:r>
              <a:rPr lang="zh-CN" altLang="en-US" sz="4000" b="1">
                <a:solidFill>
                  <a:srgbClr val="0000CC"/>
                </a:solidFill>
                <a:ea typeface="宋体" panose="02010600030101010101" pitchFamily="2" charset="-122"/>
              </a:rPr>
              <a:t>以人的情态），生动形象的描绘了</a:t>
            </a:r>
            <a:r>
              <a:rPr lang="en-US" altLang="zh-CN" sz="4000" b="1">
                <a:solidFill>
                  <a:srgbClr val="0000CC"/>
                </a:solidFill>
                <a:ea typeface="宋体" panose="02010600030101010101" pitchFamily="2" charset="-122"/>
              </a:rPr>
              <a:t>……</a:t>
            </a:r>
            <a:r>
              <a:rPr lang="zh-CN" altLang="en-US" sz="4000" b="1">
                <a:solidFill>
                  <a:srgbClr val="0000CC"/>
                </a:solidFill>
                <a:ea typeface="宋体" panose="02010600030101010101" pitchFamily="2" charset="-122"/>
              </a:rPr>
              <a:t>特点或情态，含蓄的表现作者……的思想感情。</a:t>
            </a:r>
            <a:endParaRPr lang="zh-CN" altLang="en-US" sz="4000" b="1">
              <a:solidFill>
                <a:srgbClr val="0000CC"/>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4019">
                                            <p:txEl>
                                              <p:pRg st="0" end="0"/>
                                            </p:txEl>
                                          </p:spTgt>
                                        </p:tgtEl>
                                        <p:attrNameLst>
                                          <p:attrName>style.visibility</p:attrName>
                                        </p:attrNameLst>
                                      </p:cBhvr>
                                      <p:to>
                                        <p:strVal val="visible"/>
                                      </p:to>
                                    </p:set>
                                    <p:animEffect transition="in" filter="blinds(horizontal)">
                                      <p:cBhvr>
                                        <p:cTn id="7" dur="500"/>
                                        <p:tgtEl>
                                          <p:spTgt spid="2140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19" grpId="0" build="p"/>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p:cNvSpPr txBox="1"/>
          <p:nvPr/>
        </p:nvSpPr>
        <p:spPr>
          <a:xfrm>
            <a:off x="0" y="0"/>
            <a:ext cx="9055100" cy="5569585"/>
          </a:xfrm>
          <a:prstGeom prst="rect">
            <a:avLst/>
          </a:prstGeom>
          <a:noFill/>
        </p:spPr>
        <p:txBody>
          <a:bodyPr wrap="square" rtlCol="0" anchor="t">
            <a:spAutoFit/>
          </a:bodyPr>
          <a:lstStyle/>
          <a:p>
            <a:r>
              <a:rPr lang="zh-CN" altLang="en-US" sz="1600"/>
              <a:t>广州市六区2021届高三教学质量检测(一)试卷</a:t>
            </a:r>
            <a:endParaRPr lang="zh-CN" altLang="en-US" sz="1600"/>
          </a:p>
          <a:p>
            <a:r>
              <a:rPr lang="en-US" altLang="zh-CN" sz="1600"/>
              <a:t>     </a:t>
            </a:r>
            <a:r>
              <a:rPr lang="en-US" altLang="zh-CN" sz="1800"/>
              <a:t>  </a:t>
            </a:r>
            <a:r>
              <a:rPr lang="zh-CN" altLang="en-US" sz="1800">
                <a:latin typeface="华文楷体" panose="02010600040101010101" charset="-122"/>
                <a:ea typeface="华文楷体" panose="02010600040101010101" charset="-122"/>
                <a:cs typeface="华文楷体" panose="02010600040101010101" charset="-122"/>
              </a:rPr>
              <a:t>15岁那年，我很迷恋打针，找到母亲一-位在医院工作的朋友作老师，向她学会了注射术。    每日的下午，我放学归来便给病人打针。一 连数日，事情进行得都很顺利，我的手艺也明显地娴熟起来。这天我又开始做着注射前的准备:把针管、针头用纱布包好放进针锅，再把针锅放在煤气灶上煮。煮着针，我就和病人聊起天来。不知过了多久，我才突然想起煤气灶上的事。那针无疑是大大超过了要煮的时间。我飞奔到灶前关掉煤气，打开针锅观看，见里面的水已烧干，裹着针管的纱布已微煳，幸亏针管、针头还算完好。     </a:t>
            </a:r>
            <a:endParaRPr lang="zh-CN" altLang="en-US" sz="1800">
              <a:latin typeface="华文楷体" panose="02010600040101010101" charset="-122"/>
              <a:ea typeface="华文楷体" panose="02010600040101010101" charset="-122"/>
              <a:cs typeface="华文楷体" panose="02010600040101010101" charset="-122"/>
            </a:endParaRPr>
          </a:p>
          <a:p>
            <a:r>
              <a:rPr lang="zh-CN" altLang="en-US" sz="1800">
                <a:latin typeface="华文楷体" panose="02010600040101010101" charset="-122"/>
                <a:ea typeface="华文楷体" panose="02010600040101010101" charset="-122"/>
                <a:cs typeface="华文楷体" panose="02010600040101010101" charset="-122"/>
              </a:rPr>
              <a:t> </a:t>
            </a:r>
            <a:r>
              <a:rPr lang="en-US" altLang="zh-CN" sz="1800">
                <a:latin typeface="华文楷体" panose="02010600040101010101" charset="-122"/>
                <a:ea typeface="华文楷体" panose="02010600040101010101" charset="-122"/>
                <a:cs typeface="华文楷体" panose="02010600040101010101" charset="-122"/>
              </a:rPr>
              <a:t>      </a:t>
            </a:r>
            <a:r>
              <a:rPr lang="zh-CN" altLang="en-US" sz="1800">
                <a:latin typeface="华文楷体" panose="02010600040101010101" charset="-122"/>
                <a:ea typeface="华文楷体" panose="02010600040101010101" charset="-122"/>
                <a:cs typeface="华文楷体" panose="02010600040101010101" charset="-122"/>
              </a:rPr>
              <a:t>我不想叫我的病人发现，装作没事人似的，又开始了我的工作。我把药抽进针管，用碘酒和酒精为病人的皮肤消过毒，便迅速向眼前那块雪亮的皮肤猛刺。</a:t>
            </a:r>
            <a:r>
              <a:rPr lang="zh-CN" altLang="en-US" sz="1800" u="sng">
                <a:latin typeface="华文楷体" panose="02010600040101010101" charset="-122"/>
                <a:ea typeface="华文楷体" panose="02010600040101010101" charset="-122"/>
                <a:cs typeface="华文楷体" panose="02010600040101010101" charset="-122"/>
              </a:rPr>
              <a:t>谁知这针头却不帮我的忙了，它忽然变得绵软无比。</a:t>
            </a:r>
            <a:r>
              <a:rPr lang="zh-CN" altLang="en-US" sz="1800">
                <a:latin typeface="华文楷体" panose="02010600040101010101" charset="-122"/>
                <a:ea typeface="华文楷体" panose="02010600040101010101" charset="-122"/>
                <a:cs typeface="华文楷体" panose="02010600040101010101" charset="-122"/>
              </a:rPr>
              <a:t>我一次次往下扎，针头一一次次变作弯钩。针进不去，我那邻居的皮肤上，却是血迹斑斑。我半掖半藏地收起我那难堪的针头，眼泪已噼里啪啦地掉下来。   我的病人显然已知道背后发生了什么事，穿好衣服站在我眼前说:“这不是技术问题，是针头退了火，隔一天吧，这药隔一天没关系。”    病人走了，我哭得更加凶猛，耳边只剩下“隔一天吧，隔一天吧…….难道真的只隔一天吗?我断定今生今世她是再也不会来打针了。 </a:t>
            </a:r>
            <a:endParaRPr lang="zh-CN" altLang="en-US" sz="1800">
              <a:latin typeface="华文楷体" panose="02010600040101010101" charset="-122"/>
              <a:ea typeface="华文楷体" panose="02010600040101010101" charset="-122"/>
              <a:cs typeface="华文楷体" panose="02010600040101010101" charset="-122"/>
            </a:endParaRPr>
          </a:p>
          <a:p>
            <a:r>
              <a:rPr lang="en-US" altLang="zh-CN" sz="1600" b="1"/>
              <a:t>.</a:t>
            </a:r>
            <a:r>
              <a:rPr lang="zh-CN" altLang="en-US" sz="1600" b="1"/>
              <a:t>文段画横线部分运用了什么修辞手法?有什么作用?请简要分析。(4分)</a:t>
            </a:r>
            <a:endParaRPr lang="zh-CN" altLang="en-US" sz="1600" b="1"/>
          </a:p>
          <a:p>
            <a:r>
              <a:rPr lang="zh-CN" altLang="en-US" sz="1800"/>
              <a:t>答案：①"这针头却不帮我的忙"运用了拟人的修辞手法。针头被赋予人类的行为特点，生动形象地表达出"我"因粗心煮软了针头对病人造成伤害（针头变得特别软，插不进皮肤，令皮肤血迹斑斑），②让读者感到针头就像"我"的朋友一样活泼、亲近，使文章更加生动形象。</a:t>
            </a:r>
            <a:endParaRPr lang="zh-CN" altLang="en-US" sz="1800"/>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1" name="Rectangle 3"/>
          <p:cNvSpPr>
            <a:spLocks noGrp="1" noRot="1"/>
          </p:cNvSpPr>
          <p:nvPr>
            <p:ph idx="1"/>
          </p:nvPr>
        </p:nvSpPr>
        <p:spPr>
          <a:xfrm>
            <a:off x="301625" y="285750"/>
            <a:ext cx="8302625" cy="4289425"/>
          </a:xfrm>
        </p:spPr>
        <p:txBody>
          <a:bodyPr vert="horz" wrap="square" lIns="91440" tIns="45720" rIns="91440" bIns="45720" anchor="t" anchorCtr="0"/>
          <a:lstStyle/>
          <a:p>
            <a:pPr eaLnBrk="1" hangingPunct="1"/>
            <a:r>
              <a:rPr lang="en-US" altLang="zh-CN" sz="3600" b="1">
                <a:solidFill>
                  <a:srgbClr val="FF0000"/>
                </a:solidFill>
                <a:ea typeface="宋体" panose="02010600030101010101" pitchFamily="2" charset="-122"/>
              </a:rPr>
              <a:t>4</a:t>
            </a:r>
            <a:r>
              <a:rPr lang="zh-CN" altLang="en-US" sz="3600" b="1">
                <a:solidFill>
                  <a:srgbClr val="FF0000"/>
                </a:solidFill>
                <a:ea typeface="宋体" panose="02010600030101010101" pitchFamily="2" charset="-122"/>
              </a:rPr>
              <a:t>、夸张</a:t>
            </a:r>
            <a:endParaRPr lang="zh-CN" altLang="en-US" sz="3600" b="1">
              <a:solidFill>
                <a:srgbClr val="FF0000"/>
              </a:solidFill>
              <a:ea typeface="宋体" panose="02010600030101010101" pitchFamily="2" charset="-122"/>
            </a:endParaRPr>
          </a:p>
          <a:p>
            <a:pPr eaLnBrk="1" hangingPunct="1"/>
            <a:r>
              <a:rPr lang="zh-CN" altLang="en-US" b="1">
                <a:solidFill>
                  <a:srgbClr val="800000"/>
                </a:solidFill>
                <a:ea typeface="宋体" panose="02010600030101010101" pitchFamily="2" charset="-122"/>
              </a:rPr>
              <a:t>（</a:t>
            </a:r>
            <a:r>
              <a:rPr lang="en-US" altLang="zh-CN" b="1">
                <a:solidFill>
                  <a:srgbClr val="800000"/>
                </a:solidFill>
                <a:ea typeface="宋体" panose="02010600030101010101" pitchFamily="2" charset="-122"/>
              </a:rPr>
              <a:t>1</a:t>
            </a:r>
            <a:r>
              <a:rPr lang="zh-CN" altLang="en-US" b="1">
                <a:solidFill>
                  <a:srgbClr val="800000"/>
                </a:solidFill>
                <a:ea typeface="宋体" panose="02010600030101010101" pitchFamily="2" charset="-122"/>
              </a:rPr>
              <a:t>）定义：</a:t>
            </a:r>
            <a:r>
              <a:rPr lang="zh-CN" altLang="en-US" b="1">
                <a:solidFill>
                  <a:srgbClr val="000000"/>
                </a:solidFill>
                <a:ea typeface="宋体" panose="02010600030101010101" pitchFamily="2" charset="-122"/>
              </a:rPr>
              <a:t>夸张是为了达到某种表达效果，对事物的形象、特征、作用、程度等方面作</a:t>
            </a:r>
            <a:r>
              <a:rPr lang="zh-CN" altLang="en-US" b="1">
                <a:solidFill>
                  <a:srgbClr val="800000"/>
                </a:solidFill>
                <a:ea typeface="宋体" panose="02010600030101010101" pitchFamily="2" charset="-122"/>
              </a:rPr>
              <a:t>合情合理的</a:t>
            </a:r>
            <a:r>
              <a:rPr lang="zh-CN" altLang="en-US" b="1">
                <a:solidFill>
                  <a:srgbClr val="000000"/>
                </a:solidFill>
                <a:ea typeface="宋体" panose="02010600030101010101" pitchFamily="2" charset="-122"/>
              </a:rPr>
              <a:t>夸大或者缩小的修辞方式。</a:t>
            </a:r>
            <a:endParaRPr lang="zh-CN" altLang="en-US" b="1">
              <a:solidFill>
                <a:srgbClr val="000000"/>
              </a:solidFill>
              <a:ea typeface="宋体" panose="02010600030101010101" pitchFamily="2" charset="-122"/>
            </a:endParaRPr>
          </a:p>
          <a:p>
            <a:pPr eaLnBrk="1" hangingPunct="1"/>
            <a:r>
              <a:rPr lang="zh-CN" altLang="en-US" b="1">
                <a:solidFill>
                  <a:srgbClr val="800000"/>
                </a:solidFill>
                <a:ea typeface="宋体" panose="02010600030101010101" pitchFamily="2" charset="-122"/>
              </a:rPr>
              <a:t>种类：</a:t>
            </a:r>
            <a:r>
              <a:rPr lang="zh-CN" altLang="en-US" b="1">
                <a:ea typeface="宋体" panose="02010600030101010101" pitchFamily="2" charset="-122"/>
              </a:rPr>
              <a:t>扩大夸张、缩小夸张、超前夸张</a:t>
            </a:r>
            <a:endParaRPr lang="zh-CN" altLang="en-US" b="1">
              <a:ea typeface="宋体" panose="02010600030101010101" pitchFamily="2" charset="-122"/>
            </a:endParaRPr>
          </a:p>
          <a:p>
            <a:pPr eaLnBrk="1" hangingPunct="1"/>
            <a:r>
              <a:rPr lang="zh-CN" altLang="en-US" b="1">
                <a:solidFill>
                  <a:srgbClr val="800000"/>
                </a:solidFill>
                <a:ea typeface="宋体" panose="02010600030101010101" pitchFamily="2" charset="-122"/>
              </a:rPr>
              <a:t>作用：</a:t>
            </a:r>
            <a:r>
              <a:rPr lang="zh-CN" altLang="en-US" b="1">
                <a:solidFill>
                  <a:srgbClr val="660066"/>
                </a:solidFill>
                <a:ea typeface="宋体" panose="02010600030101010101" pitchFamily="2" charset="-122"/>
              </a:rPr>
              <a:t>烘托气氛，突出特点，给读者留下鲜明深刻的印象；增强联想，给人启示，增强表达效果。</a:t>
            </a:r>
            <a:endParaRPr lang="zh-CN" altLang="en-US" sz="3600" b="1">
              <a:solidFill>
                <a:srgbClr val="660066"/>
              </a:solidFill>
              <a:ea typeface="宋体" panose="02010600030101010101" pitchFamily="2"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5" name="Rectangle 142"/>
          <p:cNvSpPr>
            <a:spLocks noGrp="1"/>
          </p:cNvSpPr>
          <p:nvPr>
            <p:ph type="sldNum" sz="quarter" idx="12"/>
          </p:nvPr>
        </p:nvSpPr>
        <p:spPr>
          <a:xfrm>
            <a:off x="457200" y="4684713"/>
            <a:ext cx="2133600" cy="357187"/>
          </a:xfrm>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fld id="{9A0DB2DC-4C9A-4742-B13C-FB6460FD3503}" type="slidenum">
              <a:rPr lang="zh-CN" altLang="en-US" sz="1400"/>
              <a:t>33</a:t>
            </a:fld>
            <a:endParaRPr lang="zh-CN" altLang="en-US" sz="1400"/>
          </a:p>
        </p:txBody>
      </p:sp>
      <p:graphicFrame>
        <p:nvGraphicFramePr>
          <p:cNvPr id="47106" name="Object 2"/>
          <p:cNvGraphicFramePr>
            <a:graphicFrameLocks noChangeAspect="1"/>
          </p:cNvGraphicFramePr>
          <p:nvPr/>
        </p:nvGraphicFramePr>
        <p:xfrm>
          <a:off x="417513" y="650875"/>
          <a:ext cx="8308975" cy="3841750"/>
        </p:xfrm>
        <a:graphic>
          <a:graphicData uri="http://schemas.openxmlformats.org/presentationml/2006/ole">
            <mc:AlternateContent>
              <mc:Choice xmlns:v="urn:schemas-microsoft-com:vml" Requires="v">
                <p:oleObj spid="_x0000_s1046" r:id="rId3" imgW="10487660" imgH="4851400" progId="Word.Document.8">
                  <p:embed/>
                </p:oleObj>
              </mc:Choice>
              <mc:Fallback>
                <p:oleObj r:id="rId3" imgW="10487660" imgH="4851400" progId="Word.Document.8">
                  <p:embed/>
                  <p:pic>
                    <p:nvPicPr>
                      <p:cNvPr id="0" name="OLE substitute image"/>
                      <p:cNvPicPr/>
                      <p:nvPr/>
                    </p:nvPicPr>
                    <p:blipFill>
                      <a:blip r:embed="rId4"/>
                      <a:stretch>
                        <a:fillRect/>
                      </a:stretch>
                    </p:blipFill>
                    <p:spPr>
                      <a:xfrm>
                        <a:off x="417513" y="650875"/>
                        <a:ext cx="8308975" cy="3841750"/>
                      </a:xfrm>
                      <a:prstGeom prst="rect">
                        <a:avLst/>
                      </a:prstGeom>
                      <a:noFill/>
                      <a:ln w="38100">
                        <a:noFill/>
                        <a:miter/>
                      </a:ln>
                    </p:spPr>
                  </p:pic>
                </p:oleObj>
              </mc:Fallback>
            </mc:AlternateContent>
          </a:graphicData>
        </a:graphic>
      </p:graphicFrame>
    </p:spTree>
  </p:cSld>
  <p:clrMapOvr>
    <a:masterClrMapping/>
  </p:clrMapOvr>
  <p:transition spd="slow">
    <p:fade/>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9153" name="矩形 3"/>
          <p:cNvSpPr/>
          <p:nvPr/>
        </p:nvSpPr>
        <p:spPr>
          <a:xfrm>
            <a:off x="250825" y="195263"/>
            <a:ext cx="8642350" cy="2378075"/>
          </a:xfrm>
          <a:prstGeom prst="rect">
            <a:avLst/>
          </a:prstGeom>
          <a:noFill/>
          <a:ln w="9525">
            <a:noFill/>
          </a:ln>
        </p:spPr>
        <p:txBody>
          <a:bodyPr lIns="68571" tIns="34285" rIns="68571" bIns="34285" anchor="t" anchorCtr="0">
            <a:spAutoFit/>
          </a:bodyPr>
          <a:lstStyle/>
          <a:p>
            <a:pPr algn="just" eaLnBrk="0" hangingPunct="0">
              <a:lnSpc>
                <a:spcPct val="150000"/>
              </a:lnSpc>
            </a:pPr>
            <a:r>
              <a:rPr lang="zh-CN" altLang="zh-CN" sz="2000" b="1">
                <a:solidFill>
                  <a:srgbClr val="0000FF"/>
                </a:solidFill>
                <a:latin typeface="Times New Roman" panose="02020603050405020304" pitchFamily="18" charset="0"/>
                <a:ea typeface="微软雅黑" panose="020b0503020204020204" charset="-122"/>
              </a:rPr>
              <a:t>知识理解</a:t>
            </a:r>
            <a:r>
              <a:rPr lang="zh-CN" altLang="zh-CN" sz="2000">
                <a:latin typeface="Times New Roman" panose="02020603050405020304" pitchFamily="18" charset="0"/>
                <a:ea typeface="微软雅黑" panose="020b0503020204020204" charset="-122"/>
              </a:rPr>
              <a:t>　下列诗句中，没有使用夸张手法的一项是</a:t>
            </a:r>
            <a:endParaRPr lang="zh-CN" altLang="zh-CN" sz="800">
              <a:latin typeface="宋体" panose="02010600030101010101" pitchFamily="2" charset="-122"/>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A.</a:t>
            </a:r>
            <a:r>
              <a:rPr lang="zh-CN" altLang="zh-CN" sz="2000">
                <a:latin typeface="Times New Roman" panose="02020603050405020304" pitchFamily="18" charset="0"/>
                <a:ea typeface="微软雅黑" panose="020b0503020204020204" charset="-122"/>
              </a:rPr>
              <a:t>寄意寒星荃不察，我以我血荐轩辕。</a:t>
            </a:r>
            <a:endParaRPr lang="zh-CN" altLang="zh-CN" sz="800">
              <a:latin typeface="宋体" panose="02010600030101010101" pitchFamily="2" charset="-122"/>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B.</a:t>
            </a:r>
            <a:r>
              <a:rPr lang="zh-CN" altLang="zh-CN" sz="2000">
                <a:latin typeface="Times New Roman" panose="02020603050405020304" pitchFamily="18" charset="0"/>
                <a:ea typeface="微软雅黑" panose="020b0503020204020204" charset="-122"/>
              </a:rPr>
              <a:t>我欲因之梦吴越，一夜飞度镜湖月。</a:t>
            </a:r>
            <a:endParaRPr lang="zh-CN" altLang="zh-CN" sz="800">
              <a:latin typeface="宋体" panose="02010600030101010101" pitchFamily="2" charset="-122"/>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C.</a:t>
            </a:r>
            <a:r>
              <a:rPr lang="zh-CN" altLang="zh-CN" sz="2000">
                <a:latin typeface="Times New Roman" panose="02020603050405020304" pitchFamily="18" charset="0"/>
                <a:ea typeface="微软雅黑" panose="020b0503020204020204" charset="-122"/>
              </a:rPr>
              <a:t>瀚海阑干百丈冰，愁云惨淡万里凝。</a:t>
            </a:r>
            <a:endParaRPr lang="zh-CN" altLang="zh-CN" sz="800">
              <a:latin typeface="宋体" panose="02010600030101010101" pitchFamily="2" charset="-122"/>
              <a:ea typeface="微软雅黑" panose="020b0503020204020204" charset="-122"/>
            </a:endParaRPr>
          </a:p>
          <a:p>
            <a:pPr eaLnBrk="0" hangingPunct="0">
              <a:lnSpc>
                <a:spcPct val="150000"/>
              </a:lnSpc>
            </a:pPr>
            <a:r>
              <a:rPr lang="en-US" altLang="zh-CN" sz="2000">
                <a:latin typeface="Times New Roman" panose="02020603050405020304" pitchFamily="18" charset="0"/>
                <a:ea typeface="微软雅黑" panose="020b0503020204020204" charset="-122"/>
              </a:rPr>
              <a:t>D.</a:t>
            </a:r>
            <a:r>
              <a:rPr lang="zh-CN" altLang="zh-CN" sz="2000">
                <a:latin typeface="Times New Roman" panose="02020603050405020304" pitchFamily="18" charset="0"/>
                <a:ea typeface="微软雅黑" panose="020b0503020204020204" charset="-122"/>
              </a:rPr>
              <a:t>春风得意马蹄疾，一日看尽长安花。</a:t>
            </a:r>
            <a:endParaRPr lang="zh-CN" altLang="zh-CN" sz="800">
              <a:latin typeface="宋体" panose="02010600030101010101" pitchFamily="2" charset="-122"/>
              <a:ea typeface="微软雅黑" panose="020b0503020204020204" charset="-122"/>
            </a:endParaRPr>
          </a:p>
        </p:txBody>
      </p:sp>
      <p:sp>
        <p:nvSpPr>
          <p:cNvPr id="6" name="矩形 5"/>
          <p:cNvSpPr/>
          <p:nvPr/>
        </p:nvSpPr>
        <p:spPr>
          <a:xfrm>
            <a:off x="250825" y="2698750"/>
            <a:ext cx="8642350" cy="1454150"/>
          </a:xfrm>
          <a:prstGeom prst="rect">
            <a:avLst/>
          </a:prstGeom>
          <a:noFill/>
          <a:ln w="9525">
            <a:noFill/>
          </a:ln>
        </p:spPr>
        <p:txBody>
          <a:bodyPr lIns="68571" tIns="34285" rIns="68571" bIns="34285" anchor="t" anchorCtr="0">
            <a:spAutoFit/>
          </a:bodyPr>
          <a:lstStyle/>
          <a:p>
            <a:pPr algn="just" eaLnBrk="0" hangingPunct="0">
              <a:lnSpc>
                <a:spcPct val="150000"/>
              </a:lnSpc>
            </a:pPr>
            <a:r>
              <a:rPr lang="zh-CN" altLang="zh-CN" sz="2000" b="1">
                <a:solidFill>
                  <a:srgbClr val="0000FF"/>
                </a:solidFill>
                <a:latin typeface="Times New Roman" panose="02020603050405020304" pitchFamily="18" charset="0"/>
                <a:ea typeface="微软雅黑" panose="020b0503020204020204" charset="-122"/>
              </a:rPr>
              <a:t>解析　</a:t>
            </a:r>
            <a:r>
              <a:rPr lang="en-US" altLang="zh-CN" sz="2000" b="1">
                <a:latin typeface="Times New Roman" panose="02020603050405020304" pitchFamily="18" charset="0"/>
                <a:ea typeface="微软雅黑" panose="020b0503020204020204" charset="-122"/>
              </a:rPr>
              <a:t>B</a:t>
            </a:r>
            <a:r>
              <a:rPr lang="zh-CN" altLang="zh-CN" sz="2000" b="1">
                <a:latin typeface="Times New Roman" panose="02020603050405020304" pitchFamily="18" charset="0"/>
                <a:ea typeface="微软雅黑" panose="020b0503020204020204" charset="-122"/>
              </a:rPr>
              <a:t>项</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一夜飞度</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是夸张。</a:t>
            </a:r>
            <a:endParaRPr lang="en-US" altLang="zh-CN" sz="2000" b="1">
              <a:latin typeface="Times New Roman" panose="02020603050405020304" pitchFamily="18" charset="0"/>
              <a:ea typeface="微软雅黑" panose="020b0503020204020204" charset="-122"/>
            </a:endParaRPr>
          </a:p>
          <a:p>
            <a:pPr algn="just" eaLnBrk="0" hangingPunct="0">
              <a:lnSpc>
                <a:spcPct val="150000"/>
              </a:lnSpc>
            </a:pPr>
            <a:r>
              <a:rPr lang="en-US" altLang="zh-CN" sz="2000" b="1">
                <a:latin typeface="Times New Roman" panose="02020603050405020304" pitchFamily="18" charset="0"/>
                <a:ea typeface="微软雅黑" panose="020b0503020204020204" charset="-122"/>
              </a:rPr>
              <a:t>C</a:t>
            </a:r>
            <a:r>
              <a:rPr lang="zh-CN" altLang="zh-CN" sz="2000" b="1">
                <a:latin typeface="Times New Roman" panose="02020603050405020304" pitchFamily="18" charset="0"/>
                <a:ea typeface="微软雅黑" panose="020b0503020204020204" charset="-122"/>
              </a:rPr>
              <a:t>项</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百丈冰</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万里凝</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是夸张。</a:t>
            </a:r>
            <a:endParaRPr lang="en-US" altLang="zh-CN" sz="2000" b="1">
              <a:latin typeface="Times New Roman" panose="02020603050405020304" pitchFamily="18" charset="0"/>
              <a:ea typeface="微软雅黑" panose="020b0503020204020204" charset="-122"/>
            </a:endParaRPr>
          </a:p>
          <a:p>
            <a:pPr algn="just" eaLnBrk="0" hangingPunct="0">
              <a:lnSpc>
                <a:spcPct val="150000"/>
              </a:lnSpc>
            </a:pPr>
            <a:r>
              <a:rPr lang="en-US" altLang="zh-CN" sz="2000" b="1">
                <a:latin typeface="Times New Roman" panose="02020603050405020304" pitchFamily="18" charset="0"/>
                <a:ea typeface="微软雅黑" panose="020b0503020204020204" charset="-122"/>
              </a:rPr>
              <a:t>D</a:t>
            </a:r>
            <a:r>
              <a:rPr lang="zh-CN" altLang="zh-CN" sz="2000" b="1">
                <a:latin typeface="Times New Roman" panose="02020603050405020304" pitchFamily="18" charset="0"/>
                <a:ea typeface="微软雅黑" panose="020b0503020204020204" charset="-122"/>
              </a:rPr>
              <a:t>项</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一日看尽</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是夸张。</a:t>
            </a:r>
            <a:endParaRPr lang="zh-CN" altLang="zh-CN" sz="800" b="1">
              <a:latin typeface="宋体" panose="02010600030101010101" pitchFamily="2" charset="-122"/>
              <a:ea typeface="微软雅黑" panose="020b0503020204020204" charset="-122"/>
            </a:endParaRPr>
          </a:p>
        </p:txBody>
      </p:sp>
      <p:sp>
        <p:nvSpPr>
          <p:cNvPr id="7" name="TextBox 22"/>
          <p:cNvSpPr txBox="1"/>
          <p:nvPr/>
        </p:nvSpPr>
        <p:spPr>
          <a:xfrm>
            <a:off x="131763" y="671513"/>
            <a:ext cx="539750" cy="566737"/>
          </a:xfrm>
          <a:prstGeom prst="rect">
            <a:avLst/>
          </a:prstGeom>
          <a:noFill/>
          <a:ln w="9525">
            <a:noFill/>
          </a:ln>
        </p:spPr>
        <p:txBody>
          <a:bodyPr lIns="68571" tIns="34285" rIns="68571" bIns="34285" anchor="t" anchorCtr="0">
            <a:spAutoFit/>
          </a:bodyPr>
          <a:lstStyle/>
          <a:p>
            <a:pPr eaLnBrk="0" hangingPunct="0"/>
            <a:r>
              <a:rPr lang="zh-CN" altLang="en-US" sz="3200" b="1">
                <a:solidFill>
                  <a:srgbClr val="C00000"/>
                </a:solidFill>
                <a:latin typeface="华文细黑" panose="02010600040101010101" charset="-122"/>
                <a:ea typeface="华文细黑" panose="02010600040101010101" charset="-122"/>
              </a:rPr>
              <a:t>√</a:t>
            </a:r>
            <a:endParaRPr lang="zh-CN" altLang="en-US" sz="3200" b="1">
              <a:solidFill>
                <a:srgbClr val="C00000"/>
              </a:solidFill>
              <a:latin typeface="华文细黑" panose="02010600040101010101" charset="-122"/>
              <a:ea typeface="华文细黑"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linds(horizontal)">
                                      <p:cBhvr>
                                        <p:cTn id="17" dur="500"/>
                                        <p:tgtEl>
                                          <p:spTgt spid="6">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blinds(horizontal)">
                                      <p:cBhvr>
                                        <p:cTn id="2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03" name="Rectangle 3"/>
          <p:cNvSpPr>
            <a:spLocks noGrp="1" noRot="1"/>
          </p:cNvSpPr>
          <p:nvPr>
            <p:ph idx="1"/>
          </p:nvPr>
        </p:nvSpPr>
        <p:spPr>
          <a:xfrm>
            <a:off x="0" y="0"/>
            <a:ext cx="8842375" cy="4575175"/>
          </a:xfrm>
        </p:spPr>
        <p:txBody>
          <a:bodyPr vert="horz" wrap="square" lIns="91440" tIns="45720" rIns="91440" bIns="45720" anchor="t" anchorCtr="0"/>
          <a:lstStyle/>
          <a:p>
            <a:pPr eaLnBrk="1" hangingPunct="1">
              <a:lnSpc>
                <a:spcPct val="90000"/>
              </a:lnSpc>
            </a:pPr>
            <a:r>
              <a:rPr lang="zh-CN" altLang="en-US" sz="3600" b="1">
                <a:solidFill>
                  <a:srgbClr val="800000"/>
                </a:solidFill>
                <a:ea typeface="宋体" panose="02010600030101010101" pitchFamily="2" charset="-122"/>
              </a:rPr>
              <a:t>赏析句子：</a:t>
            </a:r>
            <a:endParaRPr lang="zh-CN" altLang="en-US" sz="3600" b="1">
              <a:solidFill>
                <a:srgbClr val="800000"/>
              </a:solidFill>
              <a:ea typeface="宋体" panose="02010600030101010101" pitchFamily="2" charset="-122"/>
            </a:endParaRPr>
          </a:p>
          <a:p>
            <a:pPr eaLnBrk="1" hangingPunct="1">
              <a:lnSpc>
                <a:spcPct val="90000"/>
              </a:lnSpc>
            </a:pPr>
            <a:r>
              <a:rPr lang="zh-CN" altLang="en-US" sz="3600" b="1">
                <a:ea typeface="宋体" panose="02010600030101010101" pitchFamily="2" charset="-122"/>
              </a:rPr>
              <a:t>柏油路晒化了，甚至铺户门前的铜牌好像也要晒化了。（老舍</a:t>
            </a:r>
            <a:r>
              <a:rPr lang="en-US" altLang="zh-CN" sz="3600" b="1">
                <a:ea typeface="宋体" panose="02010600030101010101" pitchFamily="2" charset="-122"/>
              </a:rPr>
              <a:t>《</a:t>
            </a:r>
            <a:r>
              <a:rPr lang="zh-CN" altLang="en-US" sz="3600" b="1">
                <a:ea typeface="宋体" panose="02010600030101010101" pitchFamily="2" charset="-122"/>
              </a:rPr>
              <a:t>骆驼祥子</a:t>
            </a:r>
            <a:r>
              <a:rPr lang="en-US" altLang="zh-CN" sz="3600" b="1">
                <a:ea typeface="宋体" panose="02010600030101010101" pitchFamily="2" charset="-122"/>
              </a:rPr>
              <a:t>》</a:t>
            </a:r>
            <a:r>
              <a:rPr lang="zh-CN" altLang="en-US" sz="3600" b="1">
                <a:ea typeface="宋体" panose="02010600030101010101" pitchFamily="2" charset="-122"/>
              </a:rPr>
              <a:t>） </a:t>
            </a:r>
            <a:endParaRPr lang="zh-CN" altLang="en-US" sz="3600" b="1">
              <a:ea typeface="宋体" panose="02010600030101010101" pitchFamily="2" charset="-122"/>
            </a:endParaRPr>
          </a:p>
          <a:p>
            <a:pPr eaLnBrk="1" hangingPunct="1">
              <a:lnSpc>
                <a:spcPct val="90000"/>
              </a:lnSpc>
            </a:pPr>
            <a:r>
              <a:rPr lang="zh-CN" altLang="en-US" sz="3600" b="1">
                <a:solidFill>
                  <a:srgbClr val="FF0000"/>
                </a:solidFill>
                <a:ea typeface="宋体" panose="02010600030101010101" pitchFamily="2" charset="-122"/>
              </a:rPr>
              <a:t>答：运用了夸张的修辞手法，突出了天气的酷热，使北京的夏天给人的热的感觉更加鲜明，使人印象深刻。</a:t>
            </a:r>
            <a:endParaRPr lang="zh-CN" altLang="en-US" sz="3600" b="1">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03">
                                            <p:txEl>
                                              <p:pRg st="2" end="2"/>
                                            </p:txEl>
                                          </p:spTgt>
                                        </p:tgtEl>
                                        <p:attrNameLst>
                                          <p:attrName>style.visibility</p:attrName>
                                        </p:attrNameLst>
                                      </p:cBhvr>
                                      <p:to>
                                        <p:strVal val="visible"/>
                                      </p:to>
                                    </p:set>
                                    <p:animEffect transition="in" filter="blinds(horizontal)">
                                      <p:cBhvr>
                                        <p:cTn id="7" dur="500"/>
                                        <p:tgtEl>
                                          <p:spTgt spid="15360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3" grpId="0" build="p"/>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225" name="Rectangle 2"/>
          <p:cNvSpPr>
            <a:spLocks noGrp="1" noRot="1"/>
          </p:cNvSpPr>
          <p:nvPr>
            <p:ph type="title"/>
          </p:nvPr>
        </p:nvSpPr>
        <p:spPr/>
        <p:txBody>
          <a:bodyPr vert="horz" wrap="square" lIns="91440" tIns="45720" rIns="91440" bIns="45720" anchor="ctr" anchorCtr="0"/>
          <a:lstStyle/>
          <a:p>
            <a:pPr eaLnBrk="1" hangingPunct="1"/>
            <a:r>
              <a:rPr lang="zh-CN" altLang="en-US">
                <a:ea typeface="宋体" panose="02010600030101010101" pitchFamily="2" charset="-122"/>
              </a:rPr>
              <a:t>归纳答题格式</a:t>
            </a:r>
            <a:endParaRPr lang="zh-CN" altLang="en-US">
              <a:ea typeface="宋体" panose="02010600030101010101" pitchFamily="2" charset="-122"/>
            </a:endParaRPr>
          </a:p>
        </p:txBody>
      </p:sp>
      <p:sp>
        <p:nvSpPr>
          <p:cNvPr id="52226" name="Rectangle 3"/>
          <p:cNvSpPr>
            <a:spLocks noGrp="1" noRot="1"/>
          </p:cNvSpPr>
          <p:nvPr>
            <p:ph idx="1"/>
          </p:nvPr>
        </p:nvSpPr>
        <p:spPr/>
        <p:txBody>
          <a:bodyPr vert="horz" wrap="square" lIns="91440" tIns="45720" rIns="91440" bIns="45720" anchor="t" anchorCtr="0"/>
          <a:lstStyle/>
          <a:p>
            <a:pPr eaLnBrk="1" hangingPunct="1"/>
            <a:r>
              <a:rPr lang="zh-CN" altLang="en-US" sz="3600" b="1">
                <a:solidFill>
                  <a:srgbClr val="FF0000"/>
                </a:solidFill>
                <a:ea typeface="宋体" panose="02010600030101010101" pitchFamily="2" charset="-122"/>
              </a:rPr>
              <a:t>运用了夸张的修辞手法，突出了什么事物的什么特征，给读者留下了深刻鲜明的印象，增强表达效果。</a:t>
            </a:r>
            <a:endParaRPr lang="zh-CN" altLang="en-US">
              <a:ea typeface="宋体" panose="02010600030101010101" pitchFamily="2" charset="-122"/>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3249" name="Rectangle 2"/>
          <p:cNvSpPr>
            <a:spLocks noGrp="1" noRot="1"/>
          </p:cNvSpPr>
          <p:nvPr>
            <p:ph idx="1"/>
          </p:nvPr>
        </p:nvSpPr>
        <p:spPr>
          <a:xfrm>
            <a:off x="468313" y="627063"/>
            <a:ext cx="7920037" cy="4516437"/>
          </a:xfrm>
        </p:spPr>
        <p:txBody>
          <a:bodyPr vert="horz" wrap="square" lIns="91440" tIns="45720" rIns="91440" bIns="45720" anchor="t" anchorCtr="0"/>
          <a:lstStyle/>
          <a:p>
            <a:pPr eaLnBrk="1" hangingPunct="1"/>
            <a:r>
              <a:rPr lang="en-US" altLang="zh-CN" sz="3600" b="1">
                <a:solidFill>
                  <a:srgbClr val="FF0000"/>
                </a:solidFill>
                <a:ea typeface="宋体" panose="02010600030101010101" pitchFamily="2" charset="-122"/>
              </a:rPr>
              <a:t>5</a:t>
            </a:r>
            <a:r>
              <a:rPr lang="zh-CN" altLang="en-US" sz="3600" b="1">
                <a:solidFill>
                  <a:srgbClr val="FF0000"/>
                </a:solidFill>
                <a:ea typeface="宋体" panose="02010600030101010101" pitchFamily="2" charset="-122"/>
              </a:rPr>
              <a:t>、排比：</a:t>
            </a:r>
            <a:endParaRPr lang="zh-CN" altLang="en-US" sz="3600" b="1">
              <a:solidFill>
                <a:srgbClr val="FF0000"/>
              </a:solidFill>
              <a:ea typeface="宋体" panose="02010600030101010101" pitchFamily="2" charset="-122"/>
            </a:endParaRPr>
          </a:p>
          <a:p>
            <a:pPr eaLnBrk="1" hangingPunct="1"/>
            <a:r>
              <a:rPr lang="zh-CN" altLang="en-US" sz="3600" b="1">
                <a:solidFill>
                  <a:srgbClr val="800000"/>
                </a:solidFill>
                <a:ea typeface="宋体" panose="02010600030101010101" pitchFamily="2" charset="-122"/>
              </a:rPr>
              <a:t>（</a:t>
            </a:r>
            <a:r>
              <a:rPr lang="en-US" altLang="zh-CN" sz="3600" b="1">
                <a:solidFill>
                  <a:srgbClr val="800000"/>
                </a:solidFill>
                <a:ea typeface="宋体" panose="02010600030101010101" pitchFamily="2" charset="-122"/>
              </a:rPr>
              <a:t>1</a:t>
            </a:r>
            <a:r>
              <a:rPr lang="zh-CN" altLang="en-US" sz="3600" b="1">
                <a:solidFill>
                  <a:srgbClr val="800000"/>
                </a:solidFill>
                <a:ea typeface="宋体" panose="02010600030101010101" pitchFamily="2" charset="-122"/>
              </a:rPr>
              <a:t>）定义：</a:t>
            </a:r>
            <a:r>
              <a:rPr lang="zh-CN" altLang="en-US" sz="3600" b="1">
                <a:solidFill>
                  <a:srgbClr val="000000"/>
                </a:solidFill>
                <a:ea typeface="宋体" panose="02010600030101010101" pitchFamily="2" charset="-122"/>
              </a:rPr>
              <a:t>由三个或三个以上 结构相同或相似、内容相关、语气一致的短语或句子构成。</a:t>
            </a:r>
            <a:endParaRPr lang="zh-CN" altLang="en-US" sz="3600" b="1">
              <a:solidFill>
                <a:srgbClr val="000000"/>
              </a:solidFill>
              <a:ea typeface="宋体" panose="02010600030101010101" pitchFamily="2" charset="-122"/>
            </a:endParaRPr>
          </a:p>
          <a:p>
            <a:pPr eaLnBrk="1" hangingPunct="1"/>
            <a:r>
              <a:rPr lang="zh-CN" altLang="en-US" sz="3600" b="1">
                <a:solidFill>
                  <a:srgbClr val="800000"/>
                </a:solidFill>
                <a:ea typeface="宋体" panose="02010600030101010101" pitchFamily="2" charset="-122"/>
              </a:rPr>
              <a:t>作用：</a:t>
            </a:r>
            <a:r>
              <a:rPr lang="zh-CN" altLang="en-US" sz="3600" b="1">
                <a:solidFill>
                  <a:srgbClr val="660066"/>
                </a:solidFill>
                <a:ea typeface="宋体" panose="02010600030101010101" pitchFamily="2" charset="-122"/>
              </a:rPr>
              <a:t>使内容集中，气势增强，长于抒情；使句式工整，节奏感强，强化语势；使语言精炼、有力，条分缕析。</a:t>
            </a:r>
            <a:r>
              <a:rPr lang="zh-CN" altLang="en-US" sz="3600">
                <a:ea typeface="宋体" panose="02010600030101010101" pitchFamily="2" charset="-122"/>
              </a:rPr>
              <a:t> </a:t>
            </a:r>
            <a:endParaRPr lang="en-US" altLang="zh-CN" sz="3600" b="1">
              <a:ea typeface="宋体" panose="02010600030101010101" pitchFamily="2" charset="-122"/>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4273" name="Rectangle 142"/>
          <p:cNvSpPr>
            <a:spLocks noGrp="1"/>
          </p:cNvSpPr>
          <p:nvPr>
            <p:ph type="sldNum" sz="quarter" idx="12"/>
          </p:nvPr>
        </p:nvSpPr>
        <p:spPr>
          <a:xfrm>
            <a:off x="457200" y="4684713"/>
            <a:ext cx="2133600" cy="357187"/>
          </a:xfrm>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fld id="{9A0DB2DC-4C9A-4742-B13C-FB6460FD3503}" type="slidenum">
              <a:rPr lang="zh-CN" altLang="en-US" sz="1400"/>
              <a:t>38</a:t>
            </a:fld>
            <a:endParaRPr lang="zh-CN" altLang="en-US" sz="1400"/>
          </a:p>
        </p:txBody>
      </p:sp>
      <p:graphicFrame>
        <p:nvGraphicFramePr>
          <p:cNvPr id="54274" name="Object 2"/>
          <p:cNvGraphicFramePr>
            <a:graphicFrameLocks noChangeAspect="1"/>
          </p:cNvGraphicFramePr>
          <p:nvPr/>
        </p:nvGraphicFramePr>
        <p:xfrm>
          <a:off x="228600" y="0"/>
          <a:ext cx="8307388" cy="2419350"/>
        </p:xfrm>
        <a:graphic>
          <a:graphicData uri="http://schemas.openxmlformats.org/presentationml/2006/ole">
            <mc:AlternateContent>
              <mc:Choice xmlns:v="urn:schemas-microsoft-com:vml" Requires="v">
                <p:oleObj spid="_x0000_s1047" r:id="rId3" imgW="10487660" imgH="3466465" progId="Word.Document.8">
                  <p:embed/>
                </p:oleObj>
              </mc:Choice>
              <mc:Fallback>
                <p:oleObj r:id="rId3" imgW="10487660" imgH="3466465" progId="Word.Document.8">
                  <p:embed/>
                  <p:pic>
                    <p:nvPicPr>
                      <p:cNvPr id="0" name="OLE substitute image"/>
                      <p:cNvPicPr/>
                      <p:nvPr/>
                    </p:nvPicPr>
                    <p:blipFill>
                      <a:blip r:embed="rId4"/>
                      <a:stretch>
                        <a:fillRect/>
                      </a:stretch>
                    </p:blipFill>
                    <p:spPr>
                      <a:xfrm>
                        <a:off x="228600" y="0"/>
                        <a:ext cx="8307388" cy="2419350"/>
                      </a:xfrm>
                      <a:prstGeom prst="rect">
                        <a:avLst/>
                      </a:prstGeom>
                      <a:noFill/>
                      <a:ln w="38100">
                        <a:noFill/>
                        <a:miter/>
                      </a:ln>
                    </p:spPr>
                  </p:pic>
                </p:oleObj>
              </mc:Fallback>
            </mc:AlternateContent>
          </a:graphicData>
        </a:graphic>
      </p:graphicFrame>
      <p:graphicFrame>
        <p:nvGraphicFramePr>
          <p:cNvPr id="54275" name="Object 3"/>
          <p:cNvGraphicFramePr>
            <a:graphicFrameLocks noChangeAspect="1"/>
          </p:cNvGraphicFramePr>
          <p:nvPr/>
        </p:nvGraphicFramePr>
        <p:xfrm>
          <a:off x="152400" y="2571750"/>
          <a:ext cx="8616950" cy="2278063"/>
        </p:xfrm>
        <a:graphic>
          <a:graphicData uri="http://schemas.openxmlformats.org/presentationml/2006/ole">
            <mc:AlternateContent>
              <mc:Choice xmlns:v="urn:schemas-microsoft-com:vml" Requires="v">
                <p:oleObj spid="_x0000_s1048" r:id="rId5" imgW="10487660" imgH="2772410" progId="Word.Document.8">
                  <p:embed/>
                </p:oleObj>
              </mc:Choice>
              <mc:Fallback>
                <p:oleObj r:id="rId5" imgW="10487660" imgH="2772410" progId="Word.Document.8">
                  <p:embed/>
                  <p:pic>
                    <p:nvPicPr>
                      <p:cNvPr id="0" name="OLE substitute image"/>
                      <p:cNvPicPr/>
                      <p:nvPr/>
                    </p:nvPicPr>
                    <p:blipFill>
                      <a:blip r:embed="rId6"/>
                      <a:stretch>
                        <a:fillRect/>
                      </a:stretch>
                    </p:blipFill>
                    <p:spPr>
                      <a:xfrm>
                        <a:off x="152400" y="2571750"/>
                        <a:ext cx="8616950" cy="2278063"/>
                      </a:xfrm>
                      <a:prstGeom prst="rect">
                        <a:avLst/>
                      </a:prstGeom>
                      <a:noFill/>
                      <a:ln w="38100">
                        <a:noFill/>
                        <a:miter/>
                      </a:ln>
                    </p:spPr>
                  </p:pic>
                </p:oleObj>
              </mc:Fallback>
            </mc:AlternateContent>
          </a:graphicData>
        </a:graphic>
      </p:graphicFrame>
    </p:spTree>
  </p:cSld>
  <p:clrMapOvr>
    <a:masterClrMapping/>
  </p:clrMapOvr>
  <p:transition spd="slow">
    <p:fade/>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1" name="Rectangle 142"/>
          <p:cNvSpPr>
            <a:spLocks noGrp="1"/>
          </p:cNvSpPr>
          <p:nvPr>
            <p:ph type="sldNum" sz="quarter" idx="12"/>
          </p:nvPr>
        </p:nvSpPr>
        <p:spPr>
          <a:xfrm>
            <a:off x="457200" y="4684713"/>
            <a:ext cx="2133600" cy="357187"/>
          </a:xfrm>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fld id="{9A0DB2DC-4C9A-4742-B13C-FB6460FD3503}" type="slidenum">
              <a:rPr lang="zh-CN" altLang="en-US" sz="1400"/>
              <a:t>39</a:t>
            </a:fld>
            <a:endParaRPr lang="zh-CN" altLang="en-US" sz="1400"/>
          </a:p>
        </p:txBody>
      </p:sp>
      <p:graphicFrame>
        <p:nvGraphicFramePr>
          <p:cNvPr id="56322" name="Object 2"/>
          <p:cNvGraphicFramePr>
            <a:graphicFrameLocks noChangeAspect="1"/>
          </p:cNvGraphicFramePr>
          <p:nvPr/>
        </p:nvGraphicFramePr>
        <p:xfrm>
          <a:off x="417513" y="1200150"/>
          <a:ext cx="8308975" cy="2744788"/>
        </p:xfrm>
        <a:graphic>
          <a:graphicData uri="http://schemas.openxmlformats.org/presentationml/2006/ole">
            <mc:AlternateContent>
              <mc:Choice xmlns:v="urn:schemas-microsoft-com:vml" Requires="v">
                <p:oleObj spid="_x0000_s1049" r:id="rId3" imgW="10487660" imgH="3466465" progId="Word.Document.8">
                  <p:embed/>
                </p:oleObj>
              </mc:Choice>
              <mc:Fallback>
                <p:oleObj r:id="rId3" imgW="10487660" imgH="3466465" progId="Word.Document.8">
                  <p:embed/>
                  <p:pic>
                    <p:nvPicPr>
                      <p:cNvPr id="0" name="OLE substitute image"/>
                      <p:cNvPicPr/>
                      <p:nvPr/>
                    </p:nvPicPr>
                    <p:blipFill>
                      <a:blip r:embed="rId4"/>
                      <a:stretch>
                        <a:fillRect/>
                      </a:stretch>
                    </p:blipFill>
                    <p:spPr>
                      <a:xfrm>
                        <a:off x="417513" y="1200150"/>
                        <a:ext cx="8308975" cy="2744788"/>
                      </a:xfrm>
                      <a:prstGeom prst="rect">
                        <a:avLst/>
                      </a:prstGeom>
                      <a:noFill/>
                      <a:ln w="38100">
                        <a:noFill/>
                        <a:miter/>
                      </a:ln>
                    </p:spPr>
                  </p:pic>
                </p:oleObj>
              </mc:Fallback>
            </mc:AlternateContent>
          </a:graphicData>
        </a:graphic>
      </p:graphicFrame>
    </p:spTree>
  </p:cSld>
  <p:clrMapOvr>
    <a:masterClrMapping/>
  </p:clrMapOvr>
  <p:transition spd="slow">
    <p:fade/>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7" name="Rectangle 2"/>
          <p:cNvSpPr/>
          <p:nvPr/>
        </p:nvSpPr>
        <p:spPr>
          <a:xfrm>
            <a:off x="755650" y="955675"/>
            <a:ext cx="7720013" cy="2554288"/>
          </a:xfrm>
          <a:prstGeom prst="rect">
            <a:avLst/>
          </a:prstGeom>
          <a:noFill/>
          <a:ln w="9525">
            <a:noFill/>
          </a:ln>
        </p:spPr>
        <p:txBody>
          <a:bodyPr anchor="ctr" anchorCtr="0">
            <a:spAutoFit/>
          </a:bodyPr>
          <a:lstStyle/>
          <a:p>
            <a:pPr indent="266700" algn="just" eaLnBrk="0" hangingPunct="0"/>
            <a:r>
              <a:rPr lang="en-US" altLang="zh-CN" sz="4000" b="1">
                <a:latin typeface="Arial" panose="020b0604020202020204" pitchFamily="34" charset="0"/>
              </a:rPr>
              <a:t>《</a:t>
            </a:r>
            <a:r>
              <a:rPr lang="zh-CN" altLang="en-US" sz="4000" b="1">
                <a:latin typeface="Arial" panose="020b0604020202020204" pitchFamily="34" charset="0"/>
              </a:rPr>
              <a:t>考试大纲</a:t>
            </a:r>
            <a:r>
              <a:rPr lang="en-US" altLang="zh-CN" sz="4000" b="1">
                <a:latin typeface="Arial" panose="020b0604020202020204" pitchFamily="34" charset="0"/>
              </a:rPr>
              <a:t>》</a:t>
            </a:r>
            <a:r>
              <a:rPr lang="zh-CN" altLang="en-US" sz="4000" b="1">
                <a:latin typeface="Arial" panose="020b0604020202020204" pitchFamily="34" charset="0"/>
              </a:rPr>
              <a:t>中规定的必须掌握的修辞格为九种：</a:t>
            </a:r>
            <a:endParaRPr lang="zh-CN" altLang="en-US" sz="4000" b="1">
              <a:latin typeface="Arial" panose="020b0604020202020204" pitchFamily="34" charset="0"/>
            </a:endParaRPr>
          </a:p>
          <a:p>
            <a:pPr indent="266700" algn="just" eaLnBrk="0" hangingPunct="0"/>
            <a:r>
              <a:rPr lang="zh-CN" altLang="en-US" sz="4000" b="1">
                <a:latin typeface="Arial" panose="020b0604020202020204" pitchFamily="34" charset="0"/>
              </a:rPr>
              <a:t>比喻、借代、比拟、夸张、排比、设问、反问、反复、对偶。</a:t>
            </a:r>
            <a:endParaRPr lang="zh-CN" altLang="en-US" sz="4000" b="1">
              <a:latin typeface="Arial" panose="020b0604020202020204" pitchFamily="34" charset="0"/>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6675" name="Rectangle 3"/>
          <p:cNvSpPr>
            <a:spLocks noGrp="1" noRot="1"/>
          </p:cNvSpPr>
          <p:nvPr>
            <p:ph idx="1"/>
          </p:nvPr>
        </p:nvSpPr>
        <p:spPr>
          <a:xfrm>
            <a:off x="152400" y="209550"/>
            <a:ext cx="8839200" cy="4933950"/>
          </a:xfrm>
        </p:spPr>
        <p:txBody>
          <a:bodyPr vert="horz" wrap="square" lIns="91440" tIns="45720" rIns="91440" bIns="45720" anchor="t" anchorCtr="0"/>
          <a:lstStyle/>
          <a:p>
            <a:pPr eaLnBrk="1" hangingPunct="1">
              <a:lnSpc>
                <a:spcPct val="80000"/>
              </a:lnSpc>
            </a:pPr>
            <a:r>
              <a:rPr lang="zh-CN" altLang="en-US" sz="2400" b="1">
                <a:solidFill>
                  <a:srgbClr val="800000"/>
                </a:solidFill>
                <a:ea typeface="宋体" panose="02010600030101010101" pitchFamily="2" charset="-122"/>
              </a:rPr>
              <a:t>赏析句子：</a:t>
            </a:r>
            <a:endParaRPr lang="zh-CN" altLang="en-US" sz="2400" b="1">
              <a:solidFill>
                <a:srgbClr val="800000"/>
              </a:solidFill>
              <a:ea typeface="宋体" panose="02010600030101010101" pitchFamily="2" charset="-122"/>
            </a:endParaRPr>
          </a:p>
          <a:p>
            <a:pPr eaLnBrk="1" hangingPunct="1">
              <a:lnSpc>
                <a:spcPct val="80000"/>
              </a:lnSpc>
            </a:pPr>
            <a:endParaRPr lang="en-US" altLang="zh-CN" sz="2400" b="1">
              <a:ea typeface="宋体" panose="02010600030101010101" pitchFamily="2" charset="-122"/>
            </a:endParaRPr>
          </a:p>
          <a:p>
            <a:pPr eaLnBrk="1" hangingPunct="1">
              <a:lnSpc>
                <a:spcPct val="80000"/>
              </a:lnSpc>
            </a:pPr>
            <a:r>
              <a:rPr lang="zh-CN" altLang="en-US" sz="2400" b="1">
                <a:ea typeface="宋体" panose="02010600030101010101" pitchFamily="2" charset="-122"/>
              </a:rPr>
              <a:t>课内例：红得像火，粉得像霞，白得似雪。</a:t>
            </a:r>
            <a:r>
              <a:rPr lang="en-US" altLang="zh-CN" sz="2400" b="1">
                <a:ea typeface="宋体" panose="02010600030101010101" pitchFamily="2" charset="-122"/>
              </a:rPr>
              <a:t>《</a:t>
            </a:r>
            <a:r>
              <a:rPr lang="zh-CN" altLang="en-US" sz="2400" b="1">
                <a:ea typeface="宋体" panose="02010600030101010101" pitchFamily="2" charset="-122"/>
              </a:rPr>
              <a:t>春</a:t>
            </a:r>
            <a:r>
              <a:rPr lang="en-US" altLang="zh-CN" sz="2400" b="1">
                <a:ea typeface="宋体" panose="02010600030101010101" pitchFamily="2" charset="-122"/>
              </a:rPr>
              <a:t>》</a:t>
            </a:r>
            <a:endParaRPr lang="zh-CN" altLang="en-US" sz="2400" b="1">
              <a:ea typeface="宋体" panose="02010600030101010101" pitchFamily="2" charset="-122"/>
            </a:endParaRPr>
          </a:p>
          <a:p>
            <a:pPr eaLnBrk="1" hangingPunct="1">
              <a:lnSpc>
                <a:spcPct val="80000"/>
              </a:lnSpc>
              <a:buFont typeface="Wingdings" panose="05000000000000000000" pitchFamily="2" charset="2"/>
              <a:buNone/>
            </a:pPr>
            <a:endParaRPr lang="zh-CN" altLang="en-US" sz="2400" b="1">
              <a:ea typeface="宋体" panose="02010600030101010101" pitchFamily="2" charset="-122"/>
            </a:endParaRPr>
          </a:p>
          <a:p>
            <a:pPr eaLnBrk="1" hangingPunct="1">
              <a:lnSpc>
                <a:spcPct val="80000"/>
              </a:lnSpc>
            </a:pPr>
            <a:r>
              <a:rPr lang="zh-CN" altLang="en-US" sz="2400" b="1">
                <a:solidFill>
                  <a:schemeClr val="tx2"/>
                </a:solidFill>
                <a:ea typeface="宋体" panose="02010600030101010101" pitchFamily="2" charset="-122"/>
              </a:rPr>
              <a:t>       </a:t>
            </a:r>
            <a:r>
              <a:rPr lang="zh-CN" altLang="en-US" sz="2400" b="1">
                <a:solidFill>
                  <a:srgbClr val="FF0000"/>
                </a:solidFill>
                <a:ea typeface="宋体" panose="02010600030101010101" pitchFamily="2" charset="-122"/>
              </a:rPr>
              <a:t>采用了比喻、排比的修辞手法，生动形象地表现了花的鲜艳美丽，句式整齐、音律和谐、气势如虹，表达了作者对春花的喜爱之情。</a:t>
            </a:r>
            <a:endParaRPr lang="zh-CN" altLang="en-US" sz="2400" b="1">
              <a:solidFill>
                <a:srgbClr val="FF0000"/>
              </a:solidFill>
              <a:ea typeface="宋体" panose="02010600030101010101" pitchFamily="2" charset="-122"/>
            </a:endParaRPr>
          </a:p>
          <a:p>
            <a:pPr eaLnBrk="1" hangingPunct="1">
              <a:lnSpc>
                <a:spcPct val="80000"/>
              </a:lnSpc>
            </a:pPr>
            <a:r>
              <a:rPr lang="zh-CN" altLang="en-US" sz="2400" b="1">
                <a:solidFill>
                  <a:srgbClr val="FF0000"/>
                </a:solidFill>
                <a:ea typeface="宋体" panose="02010600030101010101" pitchFamily="2" charset="-122"/>
              </a:rPr>
              <a:t>       </a:t>
            </a:r>
            <a:endParaRPr lang="zh-CN" altLang="en-US" sz="2800" b="1">
              <a:solidFill>
                <a:srgbClr val="FF0000"/>
              </a:solidFill>
              <a:ea typeface="宋体" panose="02010600030101010101" pitchFamily="2" charset="-122"/>
            </a:endParaRPr>
          </a:p>
          <a:p>
            <a:pPr eaLnBrk="1" hangingPunct="1">
              <a:lnSpc>
                <a:spcPct val="80000"/>
              </a:lnSpc>
            </a:pPr>
            <a:endParaRPr lang="zh-CN" altLang="en-US" sz="2800" b="1">
              <a:solidFill>
                <a:schemeClr val="tx2"/>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6675">
                                            <p:txEl>
                                              <p:pRg st="4" end="4"/>
                                            </p:txEl>
                                          </p:spTgt>
                                        </p:tgtEl>
                                        <p:attrNameLst>
                                          <p:attrName>style.visibility</p:attrName>
                                        </p:attrNameLst>
                                      </p:cBhvr>
                                      <p:to>
                                        <p:strVal val="visible"/>
                                      </p:to>
                                    </p:set>
                                    <p:animEffect transition="in" filter="blinds(horizontal)">
                                      <p:cBhvr>
                                        <p:cTn id="7" dur="500"/>
                                        <p:tgtEl>
                                          <p:spTgt spid="156675">
                                            <p:txEl>
                                              <p:pRg st="4" end="4"/>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6675">
                                            <p:txEl>
                                              <p:pRg st="5" end="5"/>
                                            </p:txEl>
                                          </p:spTgt>
                                        </p:tgtEl>
                                        <p:attrNameLst>
                                          <p:attrName>style.visibility</p:attrName>
                                        </p:attrNameLst>
                                      </p:cBhvr>
                                      <p:to>
                                        <p:strVal val="visible"/>
                                      </p:to>
                                    </p:set>
                                    <p:animEffect transition="in" filter="blinds(horizontal)">
                                      <p:cBhvr>
                                        <p:cTn id="12" dur="500"/>
                                        <p:tgtEl>
                                          <p:spTgt spid="15667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5" grpId="0" uiExpand="1" build="p"/>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393" name="Rectangle 2"/>
          <p:cNvSpPr>
            <a:spLocks noGrp="1" noRot="1"/>
          </p:cNvSpPr>
          <p:nvPr>
            <p:ph type="title"/>
          </p:nvPr>
        </p:nvSpPr>
        <p:spPr/>
        <p:txBody>
          <a:bodyPr vert="horz" wrap="square" lIns="91440" tIns="45720" rIns="91440" bIns="45720" anchor="ctr" anchorCtr="0"/>
          <a:lstStyle/>
          <a:p>
            <a:pPr eaLnBrk="1" hangingPunct="1"/>
            <a:r>
              <a:rPr lang="zh-CN" altLang="en-US">
                <a:ea typeface="宋体" panose="02010600030101010101" pitchFamily="2" charset="-122"/>
              </a:rPr>
              <a:t>答题格式</a:t>
            </a:r>
            <a:endParaRPr lang="zh-CN" altLang="en-US">
              <a:ea typeface="宋体" panose="02010600030101010101" pitchFamily="2" charset="-122"/>
            </a:endParaRPr>
          </a:p>
        </p:txBody>
      </p:sp>
      <p:sp>
        <p:nvSpPr>
          <p:cNvPr id="59394" name="Rectangle 3"/>
          <p:cNvSpPr>
            <a:spLocks noGrp="1" noRot="1"/>
          </p:cNvSpPr>
          <p:nvPr>
            <p:ph idx="1"/>
          </p:nvPr>
        </p:nvSpPr>
        <p:spPr>
          <a:xfrm>
            <a:off x="755650" y="1428750"/>
            <a:ext cx="7704138" cy="3146425"/>
          </a:xfrm>
        </p:spPr>
        <p:txBody>
          <a:bodyPr vert="horz" wrap="square" lIns="91440" tIns="45720" rIns="91440" bIns="45720" anchor="t" anchorCtr="0"/>
          <a:lstStyle/>
          <a:p>
            <a:pPr eaLnBrk="1" hangingPunct="1"/>
            <a:r>
              <a:rPr lang="zh-CN" altLang="en-US" sz="4000" b="1">
                <a:solidFill>
                  <a:srgbClr val="0000CC"/>
                </a:solidFill>
                <a:ea typeface="宋体" panose="02010600030101010101" pitchFamily="2" charset="-122"/>
              </a:rPr>
              <a:t>运用了排比的修辞手法，形成语势，集中写了</a:t>
            </a:r>
            <a:r>
              <a:rPr lang="en-US" altLang="zh-CN" sz="4000" b="1">
                <a:solidFill>
                  <a:srgbClr val="0000CC"/>
                </a:solidFill>
                <a:ea typeface="宋体" panose="02010600030101010101" pitchFamily="2" charset="-122"/>
              </a:rPr>
              <a:t>……</a:t>
            </a:r>
            <a:r>
              <a:rPr lang="zh-CN" altLang="en-US" sz="4000" b="1">
                <a:solidFill>
                  <a:srgbClr val="0000CC"/>
                </a:solidFill>
                <a:ea typeface="宋体" panose="02010600030101010101" pitchFamily="2" charset="-122"/>
              </a:rPr>
              <a:t>，增强了</a:t>
            </a:r>
            <a:r>
              <a:rPr lang="en-US" altLang="zh-CN" sz="4000" b="1">
                <a:solidFill>
                  <a:srgbClr val="0000CC"/>
                </a:solidFill>
                <a:ea typeface="宋体" panose="02010600030101010101" pitchFamily="2" charset="-122"/>
              </a:rPr>
              <a:t>……</a:t>
            </a:r>
            <a:r>
              <a:rPr lang="zh-CN" altLang="en-US" sz="4000" b="1">
                <a:solidFill>
                  <a:srgbClr val="0000CC"/>
                </a:solidFill>
                <a:ea typeface="宋体" panose="02010600030101010101" pitchFamily="2" charset="-122"/>
              </a:rPr>
              <a:t>气势，抒发了</a:t>
            </a:r>
            <a:r>
              <a:rPr lang="en-US" altLang="zh-CN" sz="4000" b="1">
                <a:solidFill>
                  <a:srgbClr val="0000CC"/>
                </a:solidFill>
                <a:ea typeface="宋体" panose="02010600030101010101" pitchFamily="2" charset="-122"/>
              </a:rPr>
              <a:t>……</a:t>
            </a:r>
            <a:r>
              <a:rPr lang="zh-CN" altLang="en-US" sz="4000" b="1">
                <a:solidFill>
                  <a:srgbClr val="0000CC"/>
                </a:solidFill>
                <a:ea typeface="宋体" panose="02010600030101010101" pitchFamily="2" charset="-122"/>
              </a:rPr>
              <a:t>感情；句式工整，节奏感强，。</a:t>
            </a:r>
            <a:r>
              <a:rPr lang="zh-CN" altLang="en-US" sz="4000">
                <a:solidFill>
                  <a:srgbClr val="0000CC"/>
                </a:solidFill>
                <a:ea typeface="宋体" panose="02010600030101010101" pitchFamily="2" charset="-122"/>
              </a:rPr>
              <a:t> </a:t>
            </a:r>
            <a:endParaRPr lang="zh-CN" altLang="en-US" sz="4000">
              <a:solidFill>
                <a:srgbClr val="0000CC"/>
              </a:solidFill>
              <a:ea typeface="宋体" panose="02010600030101010101" pitchFamily="2" charset="-122"/>
            </a:endParaRP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1" name="文本框 100"/>
          <p:cNvSpPr txBox="1"/>
          <p:nvPr/>
        </p:nvSpPr>
        <p:spPr>
          <a:xfrm>
            <a:off x="0" y="0"/>
            <a:ext cx="9137015" cy="3476625"/>
          </a:xfrm>
          <a:prstGeom prst="rect">
            <a:avLst/>
          </a:prstGeom>
          <a:noFill/>
          <a:ln w="9525">
            <a:noFill/>
          </a:ln>
        </p:spPr>
        <p:txBody>
          <a:bodyPr wrap="square">
            <a:spAutoFit/>
          </a:bodyPr>
          <a:lstStyle/>
          <a:p>
            <a:r>
              <a:rPr lang="zh-CN" sz="2000">
                <a:solidFill>
                  <a:srgbClr val="FF0000"/>
                </a:solidFill>
                <a:ea typeface="宋体" panose="02010600030101010101" pitchFamily="2" charset="-122"/>
              </a:rPr>
              <a:t>【重庆市巴蜀中学2021-2022学年高考适应性月考卷】</a:t>
            </a:r>
            <a:r>
              <a:rPr lang="zh-CN" sz="2000">
                <a:solidFill>
                  <a:srgbClr val="000000"/>
                </a:solidFill>
                <a:ea typeface="宋体" panose="02010600030101010101" pitchFamily="2" charset="-122"/>
              </a:rPr>
              <a:t>阅读下面文字，完成各题。</a:t>
            </a:r>
            <a:endParaRPr lang="zh-CN" sz="2000" u="sng">
              <a:solidFill>
                <a:srgbClr val="000000"/>
              </a:solidFill>
              <a:ea typeface="楷体" panose="02010609060101010101" charset="-122"/>
            </a:endParaRPr>
          </a:p>
          <a:p>
            <a:r>
              <a:rPr lang="en-US" altLang="zh-CN" sz="2000" u="sng">
                <a:solidFill>
                  <a:srgbClr val="000000"/>
                </a:solidFill>
                <a:ea typeface="楷体" panose="02010609060101010101" charset="-122"/>
              </a:rPr>
              <a:t>      </a:t>
            </a:r>
            <a:r>
              <a:rPr lang="zh-CN" sz="2000" u="sng">
                <a:solidFill>
                  <a:srgbClr val="000000"/>
                </a:solidFill>
                <a:ea typeface="楷体" panose="02010609060101010101" charset="-122"/>
              </a:rPr>
              <a:t>吃“解放碑”雪糕、穿老干妈卫衣、涂故宫口红</a:t>
            </a:r>
            <a:r>
              <a:rPr lang="zh-CN" sz="2000" u="sng">
                <a:solidFill>
                  <a:srgbClr val="000000"/>
                </a:solidFill>
                <a:latin typeface="Arial" panose="020b0604020202020204" pitchFamily="34" charset="0"/>
                <a:ea typeface="楷体" panose="02010609060101010101" charset="-122"/>
              </a:rPr>
              <a:t>……</a:t>
            </a:r>
            <a:r>
              <a:rPr lang="zh-CN" sz="2000" u="sng">
                <a:solidFill>
                  <a:srgbClr val="000000"/>
                </a:solidFill>
                <a:ea typeface="楷体" panose="02010609060101010101" charset="-122"/>
              </a:rPr>
              <a:t>一代年轻人正以吃国货、穿国货、用国货定义着时尚，追逐着新潮，推动着“国潮”滚滚而来</a:t>
            </a:r>
            <a:r>
              <a:rPr lang="zh-CN" sz="2000">
                <a:solidFill>
                  <a:srgbClr val="000000"/>
                </a:solidFill>
                <a:ea typeface="楷体" panose="02010609060101010101" charset="-122"/>
              </a:rPr>
              <a:t>。</a:t>
            </a:r>
            <a:r>
              <a:rPr lang="zh-CN" sz="2000">
                <a:solidFill>
                  <a:srgbClr val="000000"/>
                </a:solidFill>
                <a:ea typeface="楷体" panose="02010609060101010101" charset="-122"/>
              </a:rPr>
              <a:t>（   ）老字号</a:t>
            </a:r>
            <a:r>
              <a:rPr lang="en-US" sz="2000" u="sng">
                <a:solidFill>
                  <a:srgbClr val="000000"/>
                </a:solidFill>
                <a:latin typeface="楷体" panose="02010609060101010101" charset="-122"/>
              </a:rPr>
              <a:t>      </a:t>
            </a:r>
            <a:r>
              <a:rPr lang="zh-CN" sz="2000">
                <a:solidFill>
                  <a:srgbClr val="000000"/>
                </a:solidFill>
                <a:ea typeface="楷体" panose="02010609060101010101" charset="-122"/>
              </a:rPr>
              <a:t>，焕发第二春，新品牌</a:t>
            </a:r>
            <a:r>
              <a:rPr lang="en-US" sz="2000" u="sng">
                <a:solidFill>
                  <a:srgbClr val="000000"/>
                </a:solidFill>
                <a:latin typeface="楷体" panose="02010609060101010101" charset="-122"/>
              </a:rPr>
              <a:t>      </a:t>
            </a:r>
            <a:r>
              <a:rPr lang="zh-CN" sz="2000">
                <a:solidFill>
                  <a:srgbClr val="000000"/>
                </a:solidFill>
                <a:ea typeface="楷体" panose="02010609060101010101" charset="-122"/>
              </a:rPr>
              <a:t>后来居上，一个个国产品牌强势崛起，迎来空前爆发期。如何抓住“国潮”机遇，顺势而上，在下一波消费潮流涌来时依然乘风破浪、“永”立潮头？这是当下新老国产品牌不断追寻的答案。</a:t>
            </a:r>
            <a:r>
              <a:rPr lang="zh-CN" sz="2000">
                <a:solidFill>
                  <a:srgbClr val="000000"/>
                </a:solidFill>
                <a:ea typeface="楷体" panose="02010609060101010101" charset="-122"/>
              </a:rPr>
              <a:t>走进苏州观前街稻香村首家体验店，现烤现卖区、茶饮休闲区与文化体验区内，人来人往，艺术品般的姑苏糕点___，使人仿佛置身古今交融的苏州精致生活现代秀场，吸引众多消费者争相“打卡”，体验品尝。“老字号是时代品牌，我们应该屹立于时代潮头，引领时代，而不是</a:t>
            </a:r>
            <a:r>
              <a:rPr lang="en-US" sz="2000" u="sng">
                <a:solidFill>
                  <a:srgbClr val="000000"/>
                </a:solidFill>
                <a:latin typeface="楷体" panose="02010609060101010101" charset="-122"/>
              </a:rPr>
              <a:t>      </a:t>
            </a:r>
            <a:r>
              <a:rPr lang="zh-CN" sz="2000">
                <a:solidFill>
                  <a:srgbClr val="000000"/>
                </a:solidFill>
                <a:ea typeface="楷体" panose="02010609060101010101" charset="-122"/>
              </a:rPr>
              <a:t>，怀念从前”，稻香村集团总裁周广军如是说。</a:t>
            </a:r>
            <a:r>
              <a:rPr lang="zh-CN" sz="2000">
                <a:solidFill>
                  <a:srgbClr val="000000"/>
                </a:solidFill>
                <a:ea typeface="楷体" panose="02010609060101010101" charset="-122"/>
              </a:rPr>
              <a:t>
</a:t>
            </a:r>
            <a:endParaRPr lang="zh-CN" altLang="en-US" sz="2000">
              <a:solidFill>
                <a:srgbClr val="000000"/>
              </a:solidFill>
              <a:ea typeface="楷体" panose="02010609060101010101" charset="-122"/>
            </a:endParaRPr>
          </a:p>
        </p:txBody>
      </p:sp>
      <p:sp>
        <p:nvSpPr>
          <p:cNvPr id="4" name="文本框 3"/>
          <p:cNvSpPr txBox="1"/>
          <p:nvPr/>
        </p:nvSpPr>
        <p:spPr>
          <a:xfrm>
            <a:off x="52070" y="3638550"/>
            <a:ext cx="9032240" cy="1476375"/>
          </a:xfrm>
          <a:prstGeom prst="rect">
            <a:avLst/>
          </a:prstGeom>
          <a:noFill/>
          <a:ln w="9525">
            <a:noFill/>
          </a:ln>
        </p:spPr>
        <p:txBody>
          <a:bodyPr wrap="square">
            <a:spAutoFit/>
          </a:bodyPr>
          <a:lstStyle/>
          <a:p>
            <a:r>
              <a:rPr lang="en-US" sz="1800">
                <a:solidFill>
                  <a:srgbClr val="000000"/>
                </a:solidFill>
                <a:latin typeface="宋体" panose="02010600030101010101" pitchFamily="2" charset="-122"/>
              </a:rPr>
              <a:t>3</a:t>
            </a:r>
            <a:r>
              <a:rPr lang="zh-CN" sz="1800">
                <a:solidFill>
                  <a:srgbClr val="000000"/>
                </a:solidFill>
                <a:ea typeface="宋体" panose="02010600030101010101" pitchFamily="2" charset="-122"/>
              </a:rPr>
              <a:t>. 文中画横线的句子使用了排比的修辞手法，请简要分析其构成和表达效果。</a:t>
            </a:r>
            <a:r>
              <a:rPr lang="zh-CN" sz="1800">
                <a:solidFill>
                  <a:srgbClr val="FF0000"/>
                </a:solidFill>
                <a:ea typeface="宋体" panose="02010600030101010101" pitchFamily="2" charset="-122"/>
              </a:rPr>
              <a:t>【答案】</a:t>
            </a:r>
            <a:r>
              <a:rPr lang="en-US" sz="1800">
                <a:solidFill>
                  <a:srgbClr val="000000"/>
                </a:solidFill>
                <a:latin typeface="Times New Roman" panose="02020603050405020304" pitchFamily="18" charset="0"/>
              </a:rPr>
              <a:t> </a:t>
            </a:r>
            <a:r>
              <a:rPr lang="zh-CN" sz="1800">
                <a:solidFill>
                  <a:srgbClr val="000000"/>
                </a:solidFill>
                <a:ea typeface="宋体" panose="02010600030101010101" pitchFamily="2" charset="-122"/>
              </a:rPr>
              <a:t>构成：“吃‘解放碑’雪糕、穿老干妈卫衣、涂故宫口红”“吃国货、穿国货、用国货”“定义着时尚，追逐着新潮，推动着‘国潮’滚滚而来”分别构成排比句。</a:t>
            </a:r>
            <a:r>
              <a:rPr lang="zh-CN" sz="1800">
                <a:solidFill>
                  <a:srgbClr val="000000"/>
                </a:solidFill>
                <a:ea typeface="宋体" panose="02010600030101010101" pitchFamily="2" charset="-122"/>
              </a:rPr>
              <a:t>效果：内容上，使文章层次清楚，表达年轻人接受国货的丰富多彩性。结构上，起了提挈下文的作用。</a:t>
            </a:r>
            <a:r>
              <a:rPr lang="zh-CN" sz="1800">
                <a:solidFill>
                  <a:srgbClr val="000000"/>
                </a:solidFill>
                <a:ea typeface="宋体" panose="02010600030101010101" pitchFamily="2" charset="-122"/>
              </a:rPr>
              <a:t>
</a:t>
            </a:r>
            <a:endParaRPr lang="zh-CN" altLang="en-US" sz="1800">
              <a:solidFill>
                <a:srgbClr val="00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46380" y="-19050"/>
            <a:ext cx="9480550" cy="5140960"/>
          </a:xfrm>
        </p:spPr>
        <p:txBody>
          <a:bodyPr/>
          <a:lstStyle/>
          <a:p>
            <a:r>
              <a:rPr lang="zh-CN" altLang="en-US" sz="1600"/>
              <a:t>2021届广东省新高考第一次统一联合考试</a:t>
            </a:r>
            <a:endParaRPr lang="zh-CN" altLang="en-US" sz="1600"/>
          </a:p>
          <a:p>
            <a:r>
              <a:rPr lang="zh-CN" altLang="en-US" sz="1600">
                <a:latin typeface="华文楷体" panose="02010600040101010101" charset="-122"/>
                <a:ea typeface="华文楷体" panose="02010600040101010101" charset="-122"/>
                <a:cs typeface="华文楷体" panose="02010600040101010101" charset="-122"/>
              </a:rPr>
              <a:t>一群红上衣红裤子的人，就像一个模子里倒出来，一样的耀眼炫红。后面的拥着大鼓，前面的手拿铜镲。（ ① ）；铜镲闪间，似高天亮起的闪电。①雷，闪，雷，闪，雷闪、雷闪、雷闪！一只只甩起的重头鼓槌，一片片拍天的金黄镲片……</a:t>
            </a:r>
            <a:endParaRPr lang="zh-CN" altLang="en-US" sz="1600">
              <a:latin typeface="华文楷体" panose="02010600040101010101" charset="-122"/>
              <a:ea typeface="华文楷体" panose="02010600040101010101" charset="-122"/>
              <a:cs typeface="华文楷体" panose="02010600040101010101" charset="-122"/>
            </a:endParaRPr>
          </a:p>
          <a:p>
            <a:r>
              <a:rPr lang="zh-CN" altLang="en-US" sz="1600">
                <a:latin typeface="华文楷体" panose="02010600040101010101" charset="-122"/>
                <a:ea typeface="华文楷体" panose="02010600040101010101" charset="-122"/>
                <a:cs typeface="华文楷体" panose="02010600040101010101" charset="-122"/>
              </a:rPr>
              <a:t>②鼓槌和花镲变换起花样，一两百人的阵容，起伏推涌，推涌起伏。让人想到一次次洪峰冲击，一座座堤坝高垒，一排排人墙坚持。③领舞的女子忍不住，从高台上跳下， 跳入这波涛中，波涛更加亢奋了。从小就见识过漫漫大水、以前担惊受怕的这群汉子、这群婆娘，把自己变成了涛，化作了浪。大雁列阵而过，台风要来了，后面还有霜雪，还有冰凌。（ ② ），他们站在这坚固的黄河大堤上，看着滔滔涌涌的黄浪，就像看着十万亩小麦浩荡的景象。威风锣鼓仍然在响，众志所趋的气势，和黄河，和野荷，和苇丛，和如林的抽油机涌在一起。女声的尖嗓，男声的粗吼，同锣鼓铜镲混在一起。那是痛快的迸发，是放浪的欢畅。你看呐，随着鼓、随着镲、随着吼叫，</a:t>
            </a:r>
            <a:r>
              <a:rPr lang="zh-CN" altLang="en-US" sz="1600" u="sng">
                <a:latin typeface="华文楷体" panose="02010600040101010101" charset="-122"/>
                <a:ea typeface="华文楷体" panose="02010600040101010101" charset="-122"/>
                <a:cs typeface="华文楷体" panose="02010600040101010101" charset="-122"/>
              </a:rPr>
              <a:t>他们匍匐又起来，跳起再蹲下；他们往左边歪，他们往右边歪；他们不停地起伏，不停地斜歪，不停地狂喊，直搅得这一片天地山海轰鸣，烟尘蒸腾！</a:t>
            </a:r>
            <a:r>
              <a:rPr lang="zh-CN" altLang="en-US" sz="1600">
                <a:latin typeface="华文楷体" panose="02010600040101010101" charset="-122"/>
                <a:ea typeface="华文楷体" panose="02010600040101010101" charset="-122"/>
                <a:cs typeface="华文楷体" panose="02010600040101010101" charset="-122"/>
              </a:rPr>
              <a:t>④入海口一片苍茫，从天上飞驰而下的黄河，浩浩汤汤，又流到了天上。</a:t>
            </a:r>
            <a:endParaRPr lang="zh-CN" altLang="en-US" sz="1600">
              <a:latin typeface="华文楷体" panose="02010600040101010101" charset="-122"/>
              <a:ea typeface="华文楷体" panose="02010600040101010101" charset="-122"/>
              <a:cs typeface="华文楷体" panose="02010600040101010101" charset="-122"/>
            </a:endParaRPr>
          </a:p>
          <a:p>
            <a:r>
              <a:rPr lang="en-US" altLang="zh-CN" sz="1400" b="1"/>
              <a:t>.</a:t>
            </a:r>
            <a:r>
              <a:rPr lang="zh-CN" altLang="en-US" sz="1400" b="1"/>
              <a:t>文中画波浪线的句子可改写成：“他们起来再蹲下，左倒右歪，不停地起伏、斜歪、狂喊，这一片天地山海呈现轰鸣、烟尘蒸腾的景象！”从语义上看二者基本相同，但原文表达效果更好，为什么？</a:t>
            </a:r>
            <a:endParaRPr lang="zh-CN" altLang="en-US" sz="1400" b="1"/>
          </a:p>
          <a:p>
            <a:r>
              <a:rPr lang="zh-CN" altLang="en-US" sz="1500"/>
              <a:t>答案：①"匍匐、跳、蹲、搅"这几个动词的使用，准确的描绘了黄河口的人们敲锣打鼓时的动作和状态，富有力量美和感染力；②"左边歪、右边歪"重复，强调了人们舞动鼓糙时的动态关</a:t>
            </a:r>
            <a:r>
              <a:rPr lang="zh-CN" altLang="en-US" sz="1500">
                <a:solidFill>
                  <a:srgbClr val="FF0000"/>
                </a:solidFill>
              </a:rPr>
              <a:t>；③"不停地……不停地……不停地……"排比的修辞手法，突出强调了人们动作的连续，渲染了黄河口锣鼓的威力，这种震撼人心的力量与黄河一路弃波，浩浩汤汤奔流入海的壮观景致相一致；</a:t>
            </a:r>
            <a:r>
              <a:rPr lang="zh-CN" altLang="en-US" sz="1500"/>
              <a:t> ④短句的使用，使得此处韵律感非常强，读起来有气势，朗朗上口。如果换成修改后的语段，则不能突出这几个方面的效果，所以修改的语段不如原文表达效果好。 </a:t>
            </a:r>
            <a:endParaRPr lang="zh-CN" altLang="en-US" sz="1500"/>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417" name="Rectangle 2"/>
          <p:cNvSpPr>
            <a:spLocks noGrp="1" noRot="1"/>
          </p:cNvSpPr>
          <p:nvPr>
            <p:ph idx="1"/>
          </p:nvPr>
        </p:nvSpPr>
        <p:spPr>
          <a:xfrm>
            <a:off x="152400" y="0"/>
            <a:ext cx="8667750" cy="4516438"/>
          </a:xfrm>
        </p:spPr>
        <p:txBody>
          <a:bodyPr vert="horz" wrap="square" lIns="91440" tIns="45720" rIns="91440" bIns="45720" anchor="t" anchorCtr="0"/>
          <a:lstStyle/>
          <a:p>
            <a:pPr eaLnBrk="1" hangingPunct="1">
              <a:lnSpc>
                <a:spcPct val="90000"/>
              </a:lnSpc>
            </a:pPr>
            <a:r>
              <a:rPr lang="en-US" altLang="zh-CN" sz="4000" b="1">
                <a:solidFill>
                  <a:srgbClr val="FF0000"/>
                </a:solidFill>
                <a:ea typeface="宋体" panose="02010600030101010101" pitchFamily="2" charset="-122"/>
              </a:rPr>
              <a:t>6</a:t>
            </a:r>
            <a:r>
              <a:rPr lang="zh-CN" altLang="en-US" sz="4000" b="1">
                <a:solidFill>
                  <a:srgbClr val="FF0000"/>
                </a:solidFill>
                <a:ea typeface="宋体" panose="02010600030101010101" pitchFamily="2" charset="-122"/>
              </a:rPr>
              <a:t>、设问</a:t>
            </a:r>
            <a:endParaRPr lang="zh-CN" altLang="en-US" sz="4000" b="1">
              <a:solidFill>
                <a:srgbClr val="FF0000"/>
              </a:solidFill>
              <a:ea typeface="宋体" panose="02010600030101010101" pitchFamily="2" charset="-122"/>
            </a:endParaRPr>
          </a:p>
          <a:p>
            <a:pPr eaLnBrk="1" hangingPunct="1">
              <a:lnSpc>
                <a:spcPct val="90000"/>
              </a:lnSpc>
            </a:pPr>
            <a:r>
              <a:rPr lang="zh-CN" altLang="en-US" sz="2800" b="1">
                <a:solidFill>
                  <a:srgbClr val="800000"/>
                </a:solidFill>
                <a:ea typeface="宋体" panose="02010600030101010101" pitchFamily="2" charset="-122"/>
              </a:rPr>
              <a:t>定义：</a:t>
            </a:r>
            <a:r>
              <a:rPr lang="zh-CN" altLang="en-US" sz="2800" b="1">
                <a:solidFill>
                  <a:srgbClr val="000000"/>
                </a:solidFill>
                <a:ea typeface="宋体" panose="02010600030101010101" pitchFamily="2" charset="-122"/>
              </a:rPr>
              <a:t>设问是为了引起别人的注意，故意先提出问题，紧接着说出自己的看法（有时不说出看法）的一种修辞方式。</a:t>
            </a:r>
            <a:endParaRPr lang="zh-CN" altLang="en-US" sz="2800" b="1">
              <a:solidFill>
                <a:srgbClr val="000000"/>
              </a:solidFill>
              <a:ea typeface="宋体" panose="02010600030101010101" pitchFamily="2" charset="-122"/>
            </a:endParaRPr>
          </a:p>
          <a:p>
            <a:pPr eaLnBrk="1" hangingPunct="1">
              <a:lnSpc>
                <a:spcPct val="90000"/>
              </a:lnSpc>
            </a:pPr>
            <a:r>
              <a:rPr lang="zh-CN" altLang="en-US" sz="2800" b="1">
                <a:solidFill>
                  <a:srgbClr val="800000"/>
                </a:solidFill>
                <a:ea typeface="宋体" panose="02010600030101010101" pitchFamily="2" charset="-122"/>
              </a:rPr>
              <a:t>种类：</a:t>
            </a:r>
            <a:r>
              <a:rPr lang="zh-CN" altLang="en-US" sz="2800" b="1">
                <a:solidFill>
                  <a:srgbClr val="000000"/>
                </a:solidFill>
                <a:ea typeface="宋体" panose="02010600030101010101" pitchFamily="2" charset="-122"/>
              </a:rPr>
              <a:t>包括自问自答和问而不答。</a:t>
            </a:r>
            <a:endParaRPr lang="zh-CN" altLang="en-US" b="1">
              <a:solidFill>
                <a:srgbClr val="000000"/>
              </a:solidFill>
              <a:ea typeface="宋体" panose="02010600030101010101" pitchFamily="2" charset="-122"/>
            </a:endParaRPr>
          </a:p>
          <a:p>
            <a:pPr eaLnBrk="1" hangingPunct="1">
              <a:lnSpc>
                <a:spcPct val="90000"/>
              </a:lnSpc>
            </a:pPr>
            <a:r>
              <a:rPr lang="zh-CN" altLang="en-US" b="1">
                <a:solidFill>
                  <a:srgbClr val="800000"/>
                </a:solidFill>
                <a:ea typeface="宋体" panose="02010600030101010101" pitchFamily="2" charset="-122"/>
              </a:rPr>
              <a:t>作用：</a:t>
            </a:r>
            <a:r>
              <a:rPr lang="zh-CN" altLang="en-US" b="1">
                <a:solidFill>
                  <a:srgbClr val="660066"/>
                </a:solidFill>
                <a:ea typeface="宋体" panose="02010600030101010101" pitchFamily="2" charset="-122"/>
              </a:rPr>
              <a:t>①开头设问</a:t>
            </a:r>
            <a:r>
              <a:rPr lang="zh-CN" altLang="en-US" b="1">
                <a:solidFill>
                  <a:srgbClr val="660066"/>
                </a:solidFill>
                <a:ea typeface="宋体" panose="02010600030101010101" pitchFamily="2" charset="-122"/>
                <a:sym typeface="Wingdings" panose="05000000000000000000" pitchFamily="2" charset="2"/>
              </a:rPr>
              <a:t>：点明写作对象（内容），</a:t>
            </a:r>
            <a:r>
              <a:rPr lang="zh-CN" altLang="en-US" b="1">
                <a:solidFill>
                  <a:srgbClr val="660066"/>
                </a:solidFill>
                <a:ea typeface="宋体" panose="02010600030101010101" pitchFamily="2" charset="-122"/>
              </a:rPr>
              <a:t>吸引读者注意，带动全篇，引出下文。</a:t>
            </a:r>
            <a:endParaRPr lang="zh-CN" altLang="en-US" b="1">
              <a:solidFill>
                <a:srgbClr val="660066"/>
              </a:solidFill>
              <a:ea typeface="宋体" panose="02010600030101010101" pitchFamily="2" charset="-122"/>
            </a:endParaRPr>
          </a:p>
          <a:p>
            <a:pPr eaLnBrk="1" hangingPunct="1">
              <a:lnSpc>
                <a:spcPct val="90000"/>
              </a:lnSpc>
            </a:pPr>
            <a:r>
              <a:rPr lang="zh-CN" altLang="en-US" b="1">
                <a:solidFill>
                  <a:srgbClr val="660066"/>
                </a:solidFill>
                <a:ea typeface="宋体" panose="02010600030101010101" pitchFamily="2" charset="-122"/>
              </a:rPr>
              <a:t>②中间设问：承上启下，引发读者的注意和思考。</a:t>
            </a:r>
            <a:endParaRPr lang="zh-CN" altLang="en-US" b="1">
              <a:solidFill>
                <a:srgbClr val="660066"/>
              </a:solidFill>
              <a:ea typeface="宋体" panose="02010600030101010101" pitchFamily="2" charset="-122"/>
            </a:endParaRPr>
          </a:p>
          <a:p>
            <a:pPr eaLnBrk="1" hangingPunct="1">
              <a:lnSpc>
                <a:spcPct val="90000"/>
              </a:lnSpc>
            </a:pPr>
            <a:r>
              <a:rPr lang="zh-CN" altLang="en-US" b="1">
                <a:solidFill>
                  <a:srgbClr val="660066"/>
                </a:solidFill>
                <a:ea typeface="宋体" panose="02010600030101010101" pitchFamily="2" charset="-122"/>
              </a:rPr>
              <a:t>③结尾设问：深化主题，令人回味。</a:t>
            </a:r>
            <a:endParaRPr lang="zh-CN" altLang="en-US" b="1">
              <a:solidFill>
                <a:srgbClr val="660066"/>
              </a:solidFill>
              <a:ea typeface="宋体" panose="02010600030101010101" pitchFamily="2" charset="-122"/>
            </a:endParaRP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41" name="Rectangle 3"/>
          <p:cNvSpPr>
            <a:spLocks noGrp="1" noRot="1"/>
          </p:cNvSpPr>
          <p:nvPr>
            <p:ph idx="1"/>
          </p:nvPr>
        </p:nvSpPr>
        <p:spPr>
          <a:xfrm>
            <a:off x="250825" y="87313"/>
            <a:ext cx="8540750" cy="2646362"/>
          </a:xfrm>
        </p:spPr>
        <p:txBody>
          <a:bodyPr vert="horz" wrap="square" lIns="91440" tIns="45720" rIns="91440" bIns="45720" anchor="t" anchorCtr="0"/>
          <a:lstStyle/>
          <a:p>
            <a:pPr eaLnBrk="1" hangingPunct="1"/>
            <a:r>
              <a:rPr lang="zh-CN" altLang="en-US" b="1">
                <a:solidFill>
                  <a:srgbClr val="800000"/>
                </a:solidFill>
                <a:ea typeface="宋体" panose="02010600030101010101" pitchFamily="2" charset="-122"/>
              </a:rPr>
              <a:t>赏析句子：</a:t>
            </a:r>
            <a:endParaRPr lang="zh-CN" altLang="en-US" b="1">
              <a:solidFill>
                <a:srgbClr val="800000"/>
              </a:solidFill>
              <a:ea typeface="宋体" panose="02010600030101010101" pitchFamily="2" charset="-122"/>
            </a:endParaRPr>
          </a:p>
          <a:p>
            <a:pPr eaLnBrk="1" hangingPunct="1"/>
            <a:endParaRPr lang="en-US" altLang="zh-CN" sz="2400" b="1">
              <a:ea typeface="宋体" panose="02010600030101010101" pitchFamily="2" charset="-122"/>
            </a:endParaRPr>
          </a:p>
          <a:p>
            <a:pPr eaLnBrk="1" hangingPunct="1"/>
            <a:r>
              <a:rPr lang="zh-CN" altLang="en-US" sz="2400" b="1">
                <a:ea typeface="宋体" panose="02010600030101010101" pitchFamily="2" charset="-122"/>
              </a:rPr>
              <a:t>怅寥廓，问苍茫大地，谁主沉浮？</a:t>
            </a:r>
            <a:endParaRPr lang="zh-CN" altLang="en-US" sz="2400" b="1">
              <a:ea typeface="宋体" panose="02010600030101010101" pitchFamily="2" charset="-122"/>
            </a:endParaRPr>
          </a:p>
        </p:txBody>
      </p:sp>
      <p:sp>
        <p:nvSpPr>
          <p:cNvPr id="160772" name="Rectangle 4"/>
          <p:cNvSpPr>
            <a:spLocks noRot="1"/>
          </p:cNvSpPr>
          <p:nvPr/>
        </p:nvSpPr>
        <p:spPr>
          <a:xfrm>
            <a:off x="152400" y="1809750"/>
            <a:ext cx="8662988" cy="2895600"/>
          </a:xfrm>
          <a:prstGeom prst="rect">
            <a:avLst/>
          </a:prstGeom>
          <a:noFill/>
          <a:ln w="9525">
            <a:noFill/>
          </a:ln>
        </p:spPr>
        <p:txBody>
          <a:bodyPr anchor="t" anchorCtr="0"/>
          <a:lstStyle/>
          <a:p>
            <a:pPr marL="342900" indent="-342900" eaLnBrk="0" hangingPunct="0">
              <a:spcBef>
                <a:spcPct val="20000"/>
              </a:spcBef>
              <a:buClr>
                <a:schemeClr val="hlink"/>
              </a:buClr>
              <a:buSzPct val="75000"/>
            </a:pPr>
            <a:r>
              <a:rPr lang="zh-CN" altLang="en-US" sz="2400" b="1">
                <a:solidFill>
                  <a:srgbClr val="FF0000"/>
                </a:solidFill>
                <a:latin typeface="Arial" panose="020b0604020202020204" pitchFamily="34" charset="0"/>
              </a:rPr>
              <a:t>答：运用了设问的修辞手法，引起读者的阅读兴趣，启发读者对广阔无垠的大地上谁才是主宰的注意和思考，表现了诗人的雄心壮志和博大胸怀。 </a:t>
            </a:r>
            <a:endParaRPr lang="zh-CN" altLang="en-US" sz="2400" b="1">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0772">
                                            <p:txEl>
                                              <p:pRg st="0" end="0"/>
                                            </p:txEl>
                                          </p:spTgt>
                                        </p:tgtEl>
                                        <p:attrNameLst>
                                          <p:attrName>style.visibility</p:attrName>
                                        </p:attrNameLst>
                                      </p:cBhvr>
                                      <p:to>
                                        <p:strVal val="visible"/>
                                      </p:to>
                                    </p:set>
                                    <p:animEffect transition="in" filter="blinds(horizontal)">
                                      <p:cBhvr>
                                        <p:cTn id="7" dur="500"/>
                                        <p:tgtEl>
                                          <p:spTgt spid="16077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2" grpId="0" build="p"/>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2465" name="Rectangle 2"/>
          <p:cNvSpPr>
            <a:spLocks noGrp="1" noRot="1"/>
          </p:cNvSpPr>
          <p:nvPr>
            <p:ph type="title"/>
          </p:nvPr>
        </p:nvSpPr>
        <p:spPr/>
        <p:txBody>
          <a:bodyPr vert="horz" wrap="square" lIns="91440" tIns="45720" rIns="91440" bIns="45720" anchor="ctr" anchorCtr="0"/>
          <a:lstStyle/>
          <a:p>
            <a:pPr eaLnBrk="1" hangingPunct="1"/>
            <a:r>
              <a:rPr lang="zh-CN" altLang="en-US">
                <a:ea typeface="宋体" panose="02010600030101010101" pitchFamily="2" charset="-122"/>
              </a:rPr>
              <a:t>归纳答题格式</a:t>
            </a:r>
            <a:endParaRPr lang="zh-CN" altLang="en-US">
              <a:ea typeface="宋体" panose="02010600030101010101" pitchFamily="2" charset="-122"/>
            </a:endParaRPr>
          </a:p>
        </p:txBody>
      </p:sp>
      <p:sp>
        <p:nvSpPr>
          <p:cNvPr id="195587" name="Rectangle 3"/>
          <p:cNvSpPr>
            <a:spLocks noGrp="1" noRot="1"/>
          </p:cNvSpPr>
          <p:nvPr>
            <p:ph idx="1"/>
          </p:nvPr>
        </p:nvSpPr>
        <p:spPr/>
        <p:txBody>
          <a:bodyPr vert="horz" wrap="square" lIns="91440" tIns="45720" rIns="91440" bIns="45720" anchor="t" anchorCtr="0"/>
          <a:lstStyle/>
          <a:p>
            <a:pPr eaLnBrk="1" hangingPunct="1"/>
            <a:r>
              <a:rPr lang="zh-CN" altLang="en-US" sz="4000" b="1">
                <a:solidFill>
                  <a:srgbClr val="FF0000"/>
                </a:solidFill>
                <a:ea typeface="宋体" panose="02010600030101010101" pitchFamily="2" charset="-122"/>
              </a:rPr>
              <a:t>运用了设问的修辞手法，引起读者的阅读兴趣，启发读者对</a:t>
            </a:r>
            <a:r>
              <a:rPr lang="en-US" altLang="zh-CN" sz="4000" b="1">
                <a:solidFill>
                  <a:srgbClr val="FF0000"/>
                </a:solidFill>
                <a:ea typeface="宋体" panose="02010600030101010101" pitchFamily="2" charset="-122"/>
              </a:rPr>
              <a:t>……</a:t>
            </a:r>
            <a:r>
              <a:rPr lang="zh-CN" altLang="en-US" sz="4000" b="1">
                <a:solidFill>
                  <a:srgbClr val="FF0000"/>
                </a:solidFill>
                <a:ea typeface="宋体" panose="02010600030101010101" pitchFamily="2" charset="-122"/>
              </a:rPr>
              <a:t>的注意和思考，表现了作者对</a:t>
            </a:r>
            <a:r>
              <a:rPr lang="en-US" altLang="zh-CN" sz="4000" b="1">
                <a:solidFill>
                  <a:srgbClr val="FF0000"/>
                </a:solidFill>
                <a:ea typeface="宋体" panose="02010600030101010101" pitchFamily="2" charset="-122"/>
              </a:rPr>
              <a:t>……</a:t>
            </a:r>
            <a:r>
              <a:rPr lang="zh-CN" altLang="en-US" sz="4000" b="1">
                <a:solidFill>
                  <a:srgbClr val="FF0000"/>
                </a:solidFill>
                <a:ea typeface="宋体" panose="02010600030101010101" pitchFamily="2" charset="-122"/>
              </a:rPr>
              <a:t>的思考，也很自然的引出下文。</a:t>
            </a:r>
            <a:endParaRPr lang="zh-CN" altLang="en-US" sz="4000" b="1">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5587">
                                            <p:txEl>
                                              <p:pRg st="0" end="0"/>
                                            </p:txEl>
                                          </p:spTgt>
                                        </p:tgtEl>
                                        <p:attrNameLst>
                                          <p:attrName>style.visibility</p:attrName>
                                        </p:attrNameLst>
                                      </p:cBhvr>
                                      <p:to>
                                        <p:strVal val="visible"/>
                                      </p:to>
                                    </p:set>
                                    <p:animEffect transition="in" filter="blinds(horizontal)">
                                      <p:cBhvr>
                                        <p:cTn id="7" dur="500"/>
                                        <p:tgtEl>
                                          <p:spTgt spid="1955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7" grpId="0" build="p"/>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1795" name="Rectangle 3"/>
          <p:cNvSpPr>
            <a:spLocks noGrp="1" noRot="1"/>
          </p:cNvSpPr>
          <p:nvPr>
            <p:ph idx="1"/>
          </p:nvPr>
        </p:nvSpPr>
        <p:spPr>
          <a:xfrm>
            <a:off x="0" y="0"/>
            <a:ext cx="9144000" cy="4575175"/>
          </a:xfrm>
        </p:spPr>
        <p:txBody>
          <a:bodyPr vert="horz" wrap="square" lIns="91440" tIns="45720" rIns="91440" bIns="45720" anchor="t" anchorCtr="0"/>
          <a:lstStyle/>
          <a:p>
            <a:pPr eaLnBrk="1" hangingPunct="1">
              <a:lnSpc>
                <a:spcPct val="90000"/>
              </a:lnSpc>
            </a:pPr>
            <a:r>
              <a:rPr lang="en-US" altLang="zh-CN" b="1">
                <a:solidFill>
                  <a:srgbClr val="FF0000"/>
                </a:solidFill>
                <a:ea typeface="宋体" panose="02010600030101010101" pitchFamily="2" charset="-122"/>
              </a:rPr>
              <a:t>7</a:t>
            </a:r>
            <a:r>
              <a:rPr lang="zh-CN" altLang="en-US" b="1">
                <a:solidFill>
                  <a:srgbClr val="FF0000"/>
                </a:solidFill>
                <a:ea typeface="宋体" panose="02010600030101010101" pitchFamily="2" charset="-122"/>
              </a:rPr>
              <a:t>、反问</a:t>
            </a:r>
            <a:endParaRPr lang="zh-CN" altLang="en-US" b="1">
              <a:solidFill>
                <a:srgbClr val="FF0000"/>
              </a:solidFill>
              <a:ea typeface="宋体" panose="02010600030101010101" pitchFamily="2" charset="-122"/>
            </a:endParaRPr>
          </a:p>
          <a:p>
            <a:pPr eaLnBrk="1" hangingPunct="1">
              <a:lnSpc>
                <a:spcPct val="90000"/>
              </a:lnSpc>
            </a:pPr>
            <a:r>
              <a:rPr lang="zh-CN" altLang="en-US" b="1">
                <a:solidFill>
                  <a:srgbClr val="800000"/>
                </a:solidFill>
                <a:ea typeface="宋体" panose="02010600030101010101" pitchFamily="2" charset="-122"/>
              </a:rPr>
              <a:t>（</a:t>
            </a:r>
            <a:r>
              <a:rPr lang="en-US" altLang="zh-CN" b="1">
                <a:solidFill>
                  <a:srgbClr val="800000"/>
                </a:solidFill>
                <a:ea typeface="宋体" panose="02010600030101010101" pitchFamily="2" charset="-122"/>
              </a:rPr>
              <a:t>1</a:t>
            </a:r>
            <a:r>
              <a:rPr lang="zh-CN" altLang="en-US" b="1">
                <a:solidFill>
                  <a:srgbClr val="800000"/>
                </a:solidFill>
                <a:ea typeface="宋体" panose="02010600030101010101" pitchFamily="2" charset="-122"/>
              </a:rPr>
              <a:t>）定义：</a:t>
            </a:r>
            <a:r>
              <a:rPr lang="zh-CN" altLang="en-US" sz="2800" b="1">
                <a:solidFill>
                  <a:srgbClr val="000000"/>
                </a:solidFill>
                <a:ea typeface="宋体" panose="02010600030101010101" pitchFamily="2" charset="-122"/>
              </a:rPr>
              <a:t>也叫反诘，是为了加强语气，用疑问的形式表达确定的意思的一种修辞方式。</a:t>
            </a:r>
            <a:endParaRPr lang="zh-CN" altLang="en-US" b="1">
              <a:solidFill>
                <a:srgbClr val="000000"/>
              </a:solidFill>
              <a:ea typeface="宋体" panose="02010600030101010101" pitchFamily="2" charset="-122"/>
            </a:endParaRPr>
          </a:p>
          <a:p>
            <a:pPr eaLnBrk="1" hangingPunct="1">
              <a:lnSpc>
                <a:spcPct val="90000"/>
              </a:lnSpc>
              <a:buNone/>
            </a:pPr>
            <a:r>
              <a:rPr lang="zh-CN" altLang="en-US" sz="2800" b="1">
                <a:solidFill>
                  <a:srgbClr val="800000"/>
                </a:solidFill>
                <a:ea typeface="宋体" panose="02010600030101010101" pitchFamily="2" charset="-122"/>
              </a:rPr>
              <a:t>设问和反问的区别：</a:t>
            </a:r>
            <a:endParaRPr lang="zh-CN" altLang="en-US" sz="2800" b="1">
              <a:solidFill>
                <a:srgbClr val="800000"/>
              </a:solidFill>
              <a:ea typeface="宋体" panose="02010600030101010101" pitchFamily="2" charset="-122"/>
            </a:endParaRPr>
          </a:p>
          <a:p>
            <a:pPr eaLnBrk="1" hangingPunct="1">
              <a:lnSpc>
                <a:spcPct val="90000"/>
              </a:lnSpc>
            </a:pPr>
            <a:r>
              <a:rPr lang="zh-CN" altLang="en-US" sz="2800" b="1">
                <a:ea typeface="宋体" panose="02010600030101010101" pitchFamily="2" charset="-122"/>
              </a:rPr>
              <a:t>   </a:t>
            </a:r>
            <a:r>
              <a:rPr lang="en-US" altLang="zh-CN" sz="2800" b="1">
                <a:ea typeface="宋体" panose="02010600030101010101" pitchFamily="2" charset="-122"/>
              </a:rPr>
              <a:t>a</a:t>
            </a:r>
            <a:r>
              <a:rPr lang="zh-CN" altLang="en-US" sz="2800" b="1">
                <a:ea typeface="宋体" panose="02010600030101010101" pitchFamily="2" charset="-122"/>
              </a:rPr>
              <a:t>、</a:t>
            </a:r>
            <a:r>
              <a:rPr lang="zh-CN" altLang="en-US" sz="2800" b="1">
                <a:solidFill>
                  <a:srgbClr val="800000"/>
                </a:solidFill>
                <a:ea typeface="宋体" panose="02010600030101010101" pitchFamily="2" charset="-122"/>
              </a:rPr>
              <a:t>设问</a:t>
            </a:r>
            <a:r>
              <a:rPr lang="zh-CN" altLang="en-US" sz="2800" b="1">
                <a:ea typeface="宋体" panose="02010600030101010101" pitchFamily="2" charset="-122"/>
              </a:rPr>
              <a:t>是</a:t>
            </a:r>
            <a:r>
              <a:rPr lang="zh-CN" altLang="en-US" sz="2800" b="1">
                <a:solidFill>
                  <a:srgbClr val="800000"/>
                </a:solidFill>
                <a:ea typeface="宋体" panose="02010600030101010101" pitchFamily="2" charset="-122"/>
              </a:rPr>
              <a:t>自问自答</a:t>
            </a:r>
            <a:r>
              <a:rPr lang="zh-CN" altLang="en-US" sz="2800" b="1">
                <a:ea typeface="宋体" panose="02010600030101010101" pitchFamily="2" charset="-122"/>
              </a:rPr>
              <a:t>的修辞方式，目的在于引人注意，启发我们去思考。</a:t>
            </a:r>
            <a:endParaRPr lang="zh-CN" altLang="en-US" sz="2800" b="1">
              <a:ea typeface="宋体" panose="02010600030101010101" pitchFamily="2" charset="-122"/>
            </a:endParaRPr>
          </a:p>
          <a:p>
            <a:pPr eaLnBrk="1" hangingPunct="1">
              <a:lnSpc>
                <a:spcPct val="90000"/>
              </a:lnSpc>
            </a:pPr>
            <a:r>
              <a:rPr lang="zh-CN" altLang="en-US" sz="2800" b="1">
                <a:ea typeface="宋体" panose="02010600030101010101" pitchFamily="2" charset="-122"/>
              </a:rPr>
              <a:t>   </a:t>
            </a:r>
            <a:r>
              <a:rPr lang="en-US" altLang="zh-CN" sz="2800" b="1">
                <a:ea typeface="宋体" panose="02010600030101010101" pitchFamily="2" charset="-122"/>
              </a:rPr>
              <a:t>b</a:t>
            </a:r>
            <a:r>
              <a:rPr lang="zh-CN" altLang="en-US" sz="2800" b="1">
                <a:ea typeface="宋体" panose="02010600030101010101" pitchFamily="2" charset="-122"/>
              </a:rPr>
              <a:t>、</a:t>
            </a:r>
            <a:r>
              <a:rPr lang="zh-CN" altLang="en-US" sz="2800" b="1">
                <a:solidFill>
                  <a:srgbClr val="800000"/>
                </a:solidFill>
                <a:ea typeface="宋体" panose="02010600030101010101" pitchFamily="2" charset="-122"/>
              </a:rPr>
              <a:t>反问</a:t>
            </a:r>
            <a:r>
              <a:rPr lang="zh-CN" altLang="en-US" sz="2800" b="1">
                <a:ea typeface="宋体" panose="02010600030101010101" pitchFamily="2" charset="-122"/>
              </a:rPr>
              <a:t>是心中没有疑问，而用疑问的形式来</a:t>
            </a:r>
            <a:r>
              <a:rPr lang="zh-CN" altLang="en-US" sz="2800" b="1">
                <a:solidFill>
                  <a:srgbClr val="800000"/>
                </a:solidFill>
                <a:ea typeface="宋体" panose="02010600030101010101" pitchFamily="2" charset="-122"/>
              </a:rPr>
              <a:t>表达确定</a:t>
            </a:r>
            <a:r>
              <a:rPr lang="zh-CN" altLang="en-US" sz="2800" b="1">
                <a:ea typeface="宋体" panose="02010600030101010101" pitchFamily="2" charset="-122"/>
              </a:rPr>
              <a:t>的意思的一种修辞手法。它问而不答，</a:t>
            </a:r>
            <a:r>
              <a:rPr lang="zh-CN" altLang="en-US" sz="2800" b="1">
                <a:solidFill>
                  <a:srgbClr val="800000"/>
                </a:solidFill>
                <a:ea typeface="宋体" panose="02010600030101010101" pitchFamily="2" charset="-122"/>
              </a:rPr>
              <a:t>答案其实就在句子中</a:t>
            </a:r>
            <a:r>
              <a:rPr lang="zh-CN" altLang="en-US" sz="2800" b="1">
                <a:ea typeface="宋体" panose="02010600030101010101" pitchFamily="2" charset="-122"/>
              </a:rPr>
              <a:t>。反问如果句子形式是肯定的，意思就是否定的；如果句子形式是否定的，意思就是肯定。</a:t>
            </a:r>
            <a:endParaRPr lang="en-US" altLang="zh-CN" sz="2800" b="1">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1795">
                                            <p:txEl>
                                              <p:pRg st="3" end="3"/>
                                            </p:txEl>
                                          </p:spTgt>
                                        </p:tgtEl>
                                        <p:attrNameLst>
                                          <p:attrName>style.visibility</p:attrName>
                                        </p:attrNameLst>
                                      </p:cBhvr>
                                      <p:to>
                                        <p:strVal val="visible"/>
                                      </p:to>
                                    </p:set>
                                    <p:animEffect transition="in" filter="blinds(horizontal)">
                                      <p:cBhvr>
                                        <p:cTn id="7" dur="500"/>
                                        <p:tgtEl>
                                          <p:spTgt spid="161795">
                                            <p:txEl>
                                              <p:pRg st="3" end="3"/>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1795">
                                            <p:txEl>
                                              <p:pRg st="4" end="4"/>
                                            </p:txEl>
                                          </p:spTgt>
                                        </p:tgtEl>
                                        <p:attrNameLst>
                                          <p:attrName>style.visibility</p:attrName>
                                        </p:attrNameLst>
                                      </p:cBhvr>
                                      <p:to>
                                        <p:strVal val="visible"/>
                                      </p:to>
                                    </p:set>
                                    <p:animEffect transition="in" filter="blinds(horizontal)">
                                      <p:cBhvr>
                                        <p:cTn id="12" dur="500"/>
                                        <p:tgtEl>
                                          <p:spTgt spid="1617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uiExpand="1" build="p"/>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513" name="Rectangle 142"/>
          <p:cNvSpPr>
            <a:spLocks noGrp="1"/>
          </p:cNvSpPr>
          <p:nvPr>
            <p:ph type="sldNum" sz="quarter" idx="12"/>
          </p:nvPr>
        </p:nvSpPr>
        <p:spPr>
          <a:xfrm>
            <a:off x="457200" y="4684713"/>
            <a:ext cx="2133600" cy="357187"/>
          </a:xfrm>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fld id="{9A0DB2DC-4C9A-4742-B13C-FB6460FD3503}" type="slidenum">
              <a:rPr lang="zh-CN" altLang="en-US" sz="1400"/>
              <a:t>48</a:t>
            </a:fld>
            <a:endParaRPr lang="zh-CN" altLang="en-US" sz="1400"/>
          </a:p>
        </p:txBody>
      </p:sp>
      <p:graphicFrame>
        <p:nvGraphicFramePr>
          <p:cNvPr id="64514" name="Object 2"/>
          <p:cNvGraphicFramePr>
            <a:graphicFrameLocks noChangeAspect="1"/>
          </p:cNvGraphicFramePr>
          <p:nvPr/>
        </p:nvGraphicFramePr>
        <p:xfrm>
          <a:off x="417513" y="650875"/>
          <a:ext cx="8308975" cy="3841750"/>
        </p:xfrm>
        <a:graphic>
          <a:graphicData uri="http://schemas.openxmlformats.org/presentationml/2006/ole">
            <mc:AlternateContent>
              <mc:Choice xmlns:v="urn:schemas-microsoft-com:vml" Requires="v">
                <p:oleObj spid="_x0000_s1050" r:id="rId3" imgW="10487660" imgH="4851400" progId="Word.Document.8">
                  <p:embed/>
                </p:oleObj>
              </mc:Choice>
              <mc:Fallback>
                <p:oleObj r:id="rId3" imgW="10487660" imgH="4851400" progId="Word.Document.8">
                  <p:embed/>
                  <p:pic>
                    <p:nvPicPr>
                      <p:cNvPr id="0" name="OLE substitute image"/>
                      <p:cNvPicPr/>
                      <p:nvPr/>
                    </p:nvPicPr>
                    <p:blipFill>
                      <a:blip r:embed="rId4"/>
                      <a:stretch>
                        <a:fillRect/>
                      </a:stretch>
                    </p:blipFill>
                    <p:spPr>
                      <a:xfrm>
                        <a:off x="417513" y="650875"/>
                        <a:ext cx="8308975" cy="3841750"/>
                      </a:xfrm>
                      <a:prstGeom prst="rect">
                        <a:avLst/>
                      </a:prstGeom>
                      <a:noFill/>
                      <a:ln w="38100">
                        <a:noFill/>
                        <a:miter/>
                      </a:ln>
                    </p:spPr>
                  </p:pic>
                </p:oleObj>
              </mc:Fallback>
            </mc:AlternateContent>
          </a:graphicData>
        </a:graphic>
      </p:graphicFrame>
    </p:spTree>
  </p:cSld>
  <p:clrMapOvr>
    <a:masterClrMapping/>
  </p:clrMapOvr>
  <p:transition spd="slow">
    <p:fade/>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6561" name="Rectangle 142"/>
          <p:cNvSpPr>
            <a:spLocks noGrp="1"/>
          </p:cNvSpPr>
          <p:nvPr>
            <p:ph type="sldNum" sz="quarter" idx="12"/>
          </p:nvPr>
        </p:nvSpPr>
        <p:spPr>
          <a:xfrm>
            <a:off x="457200" y="4684713"/>
            <a:ext cx="2133600" cy="357187"/>
          </a:xfrm>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fld id="{9A0DB2DC-4C9A-4742-B13C-FB6460FD3503}" type="slidenum">
              <a:rPr lang="zh-CN" altLang="en-US" sz="1400"/>
              <a:t>49</a:t>
            </a:fld>
            <a:endParaRPr lang="zh-CN" altLang="en-US" sz="1400"/>
          </a:p>
        </p:txBody>
      </p:sp>
      <p:graphicFrame>
        <p:nvGraphicFramePr>
          <p:cNvPr id="66562" name="Object 2"/>
          <p:cNvGraphicFramePr>
            <a:graphicFrameLocks noChangeAspect="1"/>
          </p:cNvGraphicFramePr>
          <p:nvPr/>
        </p:nvGraphicFramePr>
        <p:xfrm>
          <a:off x="417513" y="1200150"/>
          <a:ext cx="8308975" cy="2744788"/>
        </p:xfrm>
        <a:graphic>
          <a:graphicData uri="http://schemas.openxmlformats.org/presentationml/2006/ole">
            <mc:AlternateContent>
              <mc:Choice xmlns:v="urn:schemas-microsoft-com:vml" Requires="v">
                <p:oleObj spid="_x0000_s1051" r:id="rId3" imgW="10487660" imgH="3466465" progId="Word.Document.8">
                  <p:embed/>
                </p:oleObj>
              </mc:Choice>
              <mc:Fallback>
                <p:oleObj r:id="rId3" imgW="10487660" imgH="3466465" progId="Word.Document.8">
                  <p:embed/>
                  <p:pic>
                    <p:nvPicPr>
                      <p:cNvPr id="0" name="OLE substitute image"/>
                      <p:cNvPicPr/>
                      <p:nvPr/>
                    </p:nvPicPr>
                    <p:blipFill>
                      <a:blip r:embed="rId4"/>
                      <a:stretch>
                        <a:fillRect/>
                      </a:stretch>
                    </p:blipFill>
                    <p:spPr>
                      <a:xfrm>
                        <a:off x="417513" y="1200150"/>
                        <a:ext cx="8308975" cy="2744788"/>
                      </a:xfrm>
                      <a:prstGeom prst="rect">
                        <a:avLst/>
                      </a:prstGeom>
                      <a:noFill/>
                      <a:ln w="38100">
                        <a:noFill/>
                        <a:miter/>
                      </a:ln>
                    </p:spPr>
                  </p:pic>
                </p:oleObj>
              </mc:Fallback>
            </mc:AlternateContent>
          </a:graphicData>
        </a:graphic>
      </p:graphicFrame>
    </p:spTree>
  </p:cSld>
  <p:clrMapOvr>
    <a:masterClrMapping/>
  </p:clrMapOvr>
  <p:transition spd="slow">
    <p:fade/>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1" name="Rectangle 2"/>
          <p:cNvSpPr>
            <a:spLocks noGrp="1"/>
          </p:cNvSpPr>
          <p:nvPr>
            <p:ph type="title"/>
          </p:nvPr>
        </p:nvSpPr>
        <p:spPr>
          <a:xfrm>
            <a:off x="503238" y="895350"/>
            <a:ext cx="8640762" cy="3835400"/>
          </a:xfrm>
        </p:spPr>
        <p:txBody>
          <a:bodyPr vert="horz" wrap="square" lIns="91440" tIns="45720" rIns="91440" bIns="45720" anchor="ctr" anchorCtr="0"/>
          <a:lstStyle/>
          <a:p>
            <a:pPr indent="266700" algn="l" eaLnBrk="1" hangingPunct="1"/>
            <a:r>
              <a:rPr lang="en-US" altLang="zh-CN" b="1">
                <a:solidFill>
                  <a:srgbClr val="FF0000"/>
                </a:solidFill>
                <a:ea typeface="宋体" panose="02010600030101010101" pitchFamily="2" charset="-122"/>
              </a:rPr>
              <a:t>1</a:t>
            </a:r>
            <a:r>
              <a:rPr lang="zh-CN" altLang="en-US" b="1">
                <a:solidFill>
                  <a:srgbClr val="FF0000"/>
                </a:solidFill>
                <a:ea typeface="宋体" panose="02010600030101010101" pitchFamily="2" charset="-122"/>
              </a:rPr>
              <a:t>、比喻</a:t>
            </a:r>
            <a:r>
              <a:rPr lang="zh-CN" altLang="en-US" b="1">
                <a:solidFill>
                  <a:srgbClr val="000000"/>
                </a:solidFill>
                <a:ea typeface="宋体" panose="02010600030101010101" pitchFamily="2" charset="-122"/>
              </a:rPr>
              <a:t>：</a:t>
            </a:r>
            <a:r>
              <a:rPr lang="zh-CN" altLang="en-US" sz="3600" b="1">
                <a:solidFill>
                  <a:srgbClr val="000000"/>
                </a:solidFill>
                <a:ea typeface="宋体" panose="02010600030101010101" pitchFamily="2" charset="-122"/>
              </a:rPr>
              <a:t>就是打比方，即两</a:t>
            </a:r>
            <a:r>
              <a:rPr lang="zh-CN" altLang="en-US" sz="3600" b="1">
                <a:solidFill>
                  <a:srgbClr val="800000"/>
                </a:solidFill>
                <a:ea typeface="宋体" panose="02010600030101010101" pitchFamily="2" charset="-122"/>
              </a:rPr>
              <a:t>种不同性质的事物</a:t>
            </a:r>
            <a:r>
              <a:rPr lang="zh-CN" altLang="en-US" sz="3600" b="1">
                <a:solidFill>
                  <a:srgbClr val="000000"/>
                </a:solidFill>
                <a:ea typeface="宋体" panose="02010600030101010101" pitchFamily="2" charset="-122"/>
              </a:rPr>
              <a:t>彼此有</a:t>
            </a:r>
            <a:r>
              <a:rPr lang="zh-CN" altLang="en-US" sz="3600" b="1">
                <a:solidFill>
                  <a:srgbClr val="800000"/>
                </a:solidFill>
                <a:ea typeface="宋体" panose="02010600030101010101" pitchFamily="2" charset="-122"/>
              </a:rPr>
              <a:t>相似点</a:t>
            </a:r>
            <a:r>
              <a:rPr lang="zh-CN" altLang="en-US" sz="3600" b="1">
                <a:solidFill>
                  <a:srgbClr val="000000"/>
                </a:solidFill>
                <a:ea typeface="宋体" panose="02010600030101010101" pitchFamily="2" charset="-122"/>
              </a:rPr>
              <a:t>，便用一事物来</a:t>
            </a:r>
            <a:r>
              <a:rPr lang="zh-CN" altLang="en-US" sz="3600" b="1">
                <a:solidFill>
                  <a:srgbClr val="800000"/>
                </a:solidFill>
                <a:ea typeface="宋体" panose="02010600030101010101" pitchFamily="2" charset="-122"/>
              </a:rPr>
              <a:t>比方</a:t>
            </a:r>
            <a:r>
              <a:rPr lang="zh-CN" altLang="en-US" sz="3600" b="1">
                <a:solidFill>
                  <a:srgbClr val="000000"/>
                </a:solidFill>
                <a:ea typeface="宋体" panose="02010600030101010101" pitchFamily="2" charset="-122"/>
              </a:rPr>
              <a:t>另一事物。</a:t>
            </a:r>
            <a:br>
              <a:rPr lang="zh-CN" altLang="en-US" sz="3600" b="1">
                <a:solidFill>
                  <a:srgbClr val="000000"/>
                </a:solidFill>
                <a:ea typeface="宋体" panose="02010600030101010101" pitchFamily="2" charset="-122"/>
              </a:rPr>
            </a:br>
            <a:r>
              <a:rPr lang="zh-CN" altLang="en-US" sz="3600" b="1">
                <a:solidFill>
                  <a:srgbClr val="000000"/>
                </a:solidFill>
                <a:ea typeface="宋体" panose="02010600030101010101" pitchFamily="2" charset="-122"/>
              </a:rPr>
              <a:t>       </a:t>
            </a:r>
            <a:r>
              <a:rPr lang="zh-CN" altLang="en-US" sz="3600" b="1">
                <a:solidFill>
                  <a:srgbClr val="800000"/>
                </a:solidFill>
                <a:ea typeface="宋体" panose="02010600030101010101" pitchFamily="2" charset="-122"/>
              </a:rPr>
              <a:t>组成</a:t>
            </a:r>
            <a:r>
              <a:rPr lang="zh-CN" altLang="en-US" sz="3600" b="1">
                <a:solidFill>
                  <a:srgbClr val="000000"/>
                </a:solidFill>
                <a:ea typeface="宋体" panose="02010600030101010101" pitchFamily="2" charset="-122"/>
              </a:rPr>
              <a:t>：</a:t>
            </a:r>
            <a:r>
              <a:rPr lang="zh-CN" altLang="en-US" sz="3600" b="1">
                <a:solidFill>
                  <a:srgbClr val="0000CC"/>
                </a:solidFill>
                <a:ea typeface="宋体" panose="02010600030101010101" pitchFamily="2" charset="-122"/>
              </a:rPr>
              <a:t>本体、喻体、比喻词。</a:t>
            </a:r>
            <a:br>
              <a:rPr lang="zh-CN" altLang="en-US" sz="3600" b="1">
                <a:solidFill>
                  <a:srgbClr val="000000"/>
                </a:solidFill>
                <a:ea typeface="宋体" panose="02010600030101010101" pitchFamily="2" charset="-122"/>
              </a:rPr>
            </a:br>
            <a:r>
              <a:rPr lang="zh-CN" altLang="en-US" sz="3600" b="1">
                <a:solidFill>
                  <a:srgbClr val="000000"/>
                </a:solidFill>
                <a:ea typeface="宋体" panose="02010600030101010101" pitchFamily="2" charset="-122"/>
              </a:rPr>
              <a:t>       </a:t>
            </a:r>
            <a:r>
              <a:rPr lang="zh-CN" altLang="en-US" sz="3600" b="1">
                <a:solidFill>
                  <a:srgbClr val="800000"/>
                </a:solidFill>
                <a:ea typeface="宋体" panose="02010600030101010101" pitchFamily="2" charset="-122"/>
              </a:rPr>
              <a:t>种类</a:t>
            </a:r>
            <a:r>
              <a:rPr lang="zh-CN" altLang="en-US" sz="3600" b="1">
                <a:solidFill>
                  <a:srgbClr val="000000"/>
                </a:solidFill>
                <a:ea typeface="宋体" panose="02010600030101010101" pitchFamily="2" charset="-122"/>
              </a:rPr>
              <a:t>：</a:t>
            </a:r>
            <a:r>
              <a:rPr lang="zh-CN" altLang="en-US" sz="3600" b="1">
                <a:solidFill>
                  <a:srgbClr val="0000CC"/>
                </a:solidFill>
                <a:ea typeface="宋体" panose="02010600030101010101" pitchFamily="2" charset="-122"/>
              </a:rPr>
              <a:t>明喻、暗喻、借喻、博喻。</a:t>
            </a:r>
            <a:br>
              <a:rPr lang="zh-CN" altLang="en-US" sz="3600" b="1">
                <a:solidFill>
                  <a:srgbClr val="000000"/>
                </a:solidFill>
                <a:ea typeface="宋体" panose="02010600030101010101" pitchFamily="2" charset="-122"/>
              </a:rPr>
            </a:br>
            <a:r>
              <a:rPr lang="zh-CN" altLang="en-US" sz="3600" b="1">
                <a:solidFill>
                  <a:srgbClr val="000000"/>
                </a:solidFill>
                <a:ea typeface="宋体" panose="02010600030101010101" pitchFamily="2" charset="-122"/>
              </a:rPr>
              <a:t>       </a:t>
            </a:r>
            <a:r>
              <a:rPr lang="zh-CN" altLang="en-US" sz="3600" b="1">
                <a:solidFill>
                  <a:srgbClr val="800000"/>
                </a:solidFill>
                <a:ea typeface="宋体" panose="02010600030101010101" pitchFamily="2" charset="-122"/>
              </a:rPr>
              <a:t>作用</a:t>
            </a:r>
            <a:r>
              <a:rPr lang="zh-CN" altLang="en-US" sz="3600" b="1">
                <a:solidFill>
                  <a:srgbClr val="000000"/>
                </a:solidFill>
                <a:ea typeface="宋体" panose="02010600030101010101" pitchFamily="2" charset="-122"/>
              </a:rPr>
              <a:t>：</a:t>
            </a:r>
            <a:r>
              <a:rPr lang="zh-CN" altLang="en-US" sz="3600" b="1">
                <a:solidFill>
                  <a:srgbClr val="660066"/>
                </a:solidFill>
                <a:ea typeface="宋体" panose="02010600030101010101" pitchFamily="2" charset="-122"/>
              </a:rPr>
              <a:t>使语言形象生动，使抽象化为具体，将无形化为有形，使深刻抽象的道理变得浅显明白，便于感情的表达。</a:t>
            </a:r>
            <a:br>
              <a:rPr lang="zh-CN" altLang="en-US" sz="3600" b="1">
                <a:solidFill>
                  <a:srgbClr val="800000"/>
                </a:solidFill>
                <a:ea typeface="宋体" panose="02010600030101010101" pitchFamily="2" charset="-122"/>
              </a:rPr>
            </a:br>
            <a:endParaRPr lang="zh-CN" altLang="en-US" sz="3600" b="1">
              <a:solidFill>
                <a:srgbClr val="800000"/>
              </a:solidFill>
              <a:ea typeface="宋体" panose="02010600030101010101" pitchFamily="2" charset="-122"/>
            </a:endParaRPr>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8609" name="Rectangle 2"/>
          <p:cNvSpPr>
            <a:spLocks noGrp="1" noRot="1"/>
          </p:cNvSpPr>
          <p:nvPr>
            <p:ph type="title"/>
          </p:nvPr>
        </p:nvSpPr>
        <p:spPr>
          <a:xfrm>
            <a:off x="323850" y="87313"/>
            <a:ext cx="8374063" cy="1944687"/>
          </a:xfrm>
        </p:spPr>
        <p:txBody>
          <a:bodyPr vert="horz" wrap="square" lIns="91440" tIns="45720" rIns="91440" bIns="45720" anchor="ctr" anchorCtr="0"/>
          <a:lstStyle/>
          <a:p>
            <a:pPr algn="l" eaLnBrk="1" hangingPunct="1"/>
            <a:r>
              <a:rPr lang="zh-CN" altLang="en-US" sz="3200" b="1">
                <a:solidFill>
                  <a:srgbClr val="800000"/>
                </a:solidFill>
                <a:ea typeface="宋体" panose="02010600030101010101" pitchFamily="2" charset="-122"/>
              </a:rPr>
              <a:t>赏析句子</a:t>
            </a:r>
            <a:br>
              <a:rPr lang="en-US" altLang="zh-CN" sz="3200" b="1">
                <a:ea typeface="宋体" panose="02010600030101010101" pitchFamily="2" charset="-122"/>
              </a:rPr>
            </a:br>
            <a:r>
              <a:rPr lang="zh-CN" altLang="en-US" sz="3200" b="1">
                <a:ea typeface="宋体" panose="02010600030101010101" pitchFamily="2" charset="-122"/>
              </a:rPr>
              <a:t>（百战疲劳壮士哀，中原一败势难回。）江东子弟今虽在，肯与君王卷土来？（王安石</a:t>
            </a:r>
            <a:r>
              <a:rPr lang="en-US" altLang="zh-CN" sz="3200" b="1">
                <a:ea typeface="宋体" panose="02010600030101010101" pitchFamily="2" charset="-122"/>
              </a:rPr>
              <a:t>《</a:t>
            </a:r>
            <a:r>
              <a:rPr lang="zh-CN" altLang="en-US" sz="3200" b="1">
                <a:ea typeface="宋体" panose="02010600030101010101" pitchFamily="2" charset="-122"/>
              </a:rPr>
              <a:t>题乌江亭</a:t>
            </a:r>
            <a:r>
              <a:rPr lang="en-US" altLang="zh-CN" sz="3200" b="1">
                <a:ea typeface="宋体" panose="02010600030101010101" pitchFamily="2" charset="-122"/>
              </a:rPr>
              <a:t>》</a:t>
            </a:r>
            <a:r>
              <a:rPr lang="zh-CN" altLang="en-US" sz="3200" b="1">
                <a:ea typeface="宋体" panose="02010600030101010101" pitchFamily="2" charset="-122"/>
              </a:rPr>
              <a:t>）</a:t>
            </a:r>
            <a:endParaRPr lang="zh-CN" altLang="en-US" sz="3200" b="1">
              <a:ea typeface="宋体" panose="02010600030101010101" pitchFamily="2" charset="-122"/>
            </a:endParaRPr>
          </a:p>
        </p:txBody>
      </p:sp>
      <p:sp>
        <p:nvSpPr>
          <p:cNvPr id="162819" name="Rectangle 3"/>
          <p:cNvSpPr>
            <a:spLocks noGrp="1" noRot="1"/>
          </p:cNvSpPr>
          <p:nvPr>
            <p:ph idx="1"/>
          </p:nvPr>
        </p:nvSpPr>
        <p:spPr>
          <a:xfrm>
            <a:off x="0" y="2038350"/>
            <a:ext cx="9144000" cy="3105150"/>
          </a:xfrm>
        </p:spPr>
        <p:txBody>
          <a:bodyPr vert="horz" wrap="square" lIns="91440" tIns="45720" rIns="91440" bIns="45720" anchor="t" anchorCtr="0"/>
          <a:lstStyle/>
          <a:p>
            <a:pPr eaLnBrk="1" hangingPunct="1"/>
            <a:r>
              <a:rPr lang="zh-CN" altLang="en-US" sz="3600" b="1">
                <a:solidFill>
                  <a:srgbClr val="FF0000"/>
                </a:solidFill>
                <a:ea typeface="宋体" panose="02010600030101010101" pitchFamily="2" charset="-122"/>
              </a:rPr>
              <a:t>答：以辛辣的反问指出：即使项羽真的能重返江东，但对这么一个失尽人心而执迷不悟的人，江东子弟还肯为他拼死卖力吗？ 语气冷峻，强调了历史的必然。</a:t>
            </a:r>
            <a:endParaRPr lang="zh-CN" altLang="en-US" sz="3600" b="1">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2819">
                                            <p:txEl>
                                              <p:pRg st="0" end="0"/>
                                            </p:txEl>
                                          </p:spTgt>
                                        </p:tgtEl>
                                        <p:attrNameLst>
                                          <p:attrName>style.visibility</p:attrName>
                                        </p:attrNameLst>
                                      </p:cBhvr>
                                      <p:to>
                                        <p:strVal val="visible"/>
                                      </p:to>
                                    </p:set>
                                    <p:animEffect transition="in" filter="blinds(horizontal)">
                                      <p:cBhvr>
                                        <p:cTn id="7" dur="500"/>
                                        <p:tgtEl>
                                          <p:spTgt spid="1628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19" grpId="0" build="p"/>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0594" name="Rectangle 2"/>
          <p:cNvSpPr>
            <a:spLocks noGrp="1" noRot="1"/>
          </p:cNvSpPr>
          <p:nvPr>
            <p:ph idx="1"/>
          </p:nvPr>
        </p:nvSpPr>
        <p:spPr>
          <a:xfrm>
            <a:off x="228600" y="0"/>
            <a:ext cx="8447088" cy="4408488"/>
          </a:xfrm>
        </p:spPr>
        <p:txBody>
          <a:bodyPr vert="horz" wrap="square" lIns="91440" tIns="45720" rIns="91440" bIns="45720" anchor="t" anchorCtr="0"/>
          <a:lstStyle/>
          <a:p>
            <a:pPr eaLnBrk="1" hangingPunct="1">
              <a:lnSpc>
                <a:spcPct val="90000"/>
              </a:lnSpc>
              <a:buNone/>
            </a:pPr>
            <a:r>
              <a:rPr lang="en-US" altLang="zh-CN" sz="3600" b="1">
                <a:solidFill>
                  <a:srgbClr val="FF0000"/>
                </a:solidFill>
                <a:ea typeface="宋体" panose="02010600030101010101" pitchFamily="2" charset="-122"/>
              </a:rPr>
              <a:t>8</a:t>
            </a:r>
            <a:r>
              <a:rPr lang="zh-CN" altLang="en-US" sz="3600" b="1">
                <a:solidFill>
                  <a:srgbClr val="FF0000"/>
                </a:solidFill>
                <a:ea typeface="宋体" panose="02010600030101010101" pitchFamily="2" charset="-122"/>
              </a:rPr>
              <a:t>、反复</a:t>
            </a:r>
            <a:endParaRPr lang="zh-CN" altLang="en-US" sz="3600" b="1">
              <a:solidFill>
                <a:srgbClr val="FF0000"/>
              </a:solidFill>
              <a:ea typeface="宋体" panose="02010600030101010101" pitchFamily="2" charset="-122"/>
            </a:endParaRPr>
          </a:p>
          <a:p>
            <a:pPr eaLnBrk="1" hangingPunct="1">
              <a:lnSpc>
                <a:spcPct val="90000"/>
              </a:lnSpc>
            </a:pPr>
            <a:r>
              <a:rPr lang="zh-CN" altLang="en-US" b="1">
                <a:solidFill>
                  <a:srgbClr val="800000"/>
                </a:solidFill>
                <a:ea typeface="宋体" panose="02010600030101010101" pitchFamily="2" charset="-122"/>
              </a:rPr>
              <a:t>（</a:t>
            </a:r>
            <a:r>
              <a:rPr lang="en-US" altLang="zh-CN" b="1">
                <a:solidFill>
                  <a:srgbClr val="800000"/>
                </a:solidFill>
                <a:ea typeface="宋体" panose="02010600030101010101" pitchFamily="2" charset="-122"/>
              </a:rPr>
              <a:t>1</a:t>
            </a:r>
            <a:r>
              <a:rPr lang="zh-CN" altLang="en-US" b="1">
                <a:solidFill>
                  <a:srgbClr val="800000"/>
                </a:solidFill>
                <a:ea typeface="宋体" panose="02010600030101010101" pitchFamily="2" charset="-122"/>
              </a:rPr>
              <a:t>）定义：</a:t>
            </a:r>
            <a:r>
              <a:rPr lang="zh-CN" altLang="en-US" b="1">
                <a:solidFill>
                  <a:srgbClr val="000000"/>
                </a:solidFill>
                <a:ea typeface="宋体" panose="02010600030101010101" pitchFamily="2" charset="-122"/>
              </a:rPr>
              <a:t>为了表达强烈的感情，有意重复使用某个词语、句子或句群的修辞手法。</a:t>
            </a:r>
            <a:endParaRPr lang="zh-CN" altLang="en-US" b="1">
              <a:solidFill>
                <a:srgbClr val="000000"/>
              </a:solidFill>
              <a:ea typeface="宋体" panose="02010600030101010101" pitchFamily="2" charset="-122"/>
            </a:endParaRPr>
          </a:p>
          <a:p>
            <a:pPr eaLnBrk="1" hangingPunct="1">
              <a:lnSpc>
                <a:spcPct val="90000"/>
              </a:lnSpc>
            </a:pPr>
            <a:r>
              <a:rPr lang="zh-CN" altLang="en-US" b="1">
                <a:solidFill>
                  <a:srgbClr val="800000"/>
                </a:solidFill>
                <a:ea typeface="宋体" panose="02010600030101010101" pitchFamily="2" charset="-122"/>
              </a:rPr>
              <a:t>作用：</a:t>
            </a:r>
            <a:r>
              <a:rPr lang="zh-CN" altLang="en-US" b="1">
                <a:solidFill>
                  <a:srgbClr val="000000"/>
                </a:solidFill>
                <a:ea typeface="宋体" panose="02010600030101010101" pitchFamily="2" charset="-122"/>
              </a:rPr>
              <a:t>用于说理性文章，起强调作用；抒情写景，感染力强；承上启下，划段分层。</a:t>
            </a:r>
            <a:endParaRPr lang="zh-CN" altLang="en-US" b="1">
              <a:solidFill>
                <a:srgbClr val="000000"/>
              </a:solidFill>
              <a:ea typeface="宋体" panose="02010600030101010101" pitchFamily="2" charset="-122"/>
            </a:endParaRPr>
          </a:p>
          <a:p>
            <a:pPr eaLnBrk="1" hangingPunct="1">
              <a:lnSpc>
                <a:spcPct val="90000"/>
              </a:lnSpc>
            </a:pPr>
            <a:r>
              <a:rPr lang="zh-CN" altLang="en-US" b="1">
                <a:solidFill>
                  <a:srgbClr val="800000"/>
                </a:solidFill>
                <a:ea typeface="宋体" panose="02010600030101010101" pitchFamily="2" charset="-122"/>
              </a:rPr>
              <a:t>反复与排比的区别：</a:t>
            </a:r>
            <a:endParaRPr lang="zh-CN" altLang="en-US" b="1">
              <a:solidFill>
                <a:srgbClr val="800000"/>
              </a:solidFill>
              <a:ea typeface="宋体" panose="02010600030101010101" pitchFamily="2" charset="-122"/>
            </a:endParaRPr>
          </a:p>
          <a:p>
            <a:pPr eaLnBrk="1" hangingPunct="1">
              <a:lnSpc>
                <a:spcPct val="90000"/>
              </a:lnSpc>
            </a:pPr>
            <a:r>
              <a:rPr lang="zh-CN" altLang="en-US" b="1">
                <a:solidFill>
                  <a:srgbClr val="000000"/>
                </a:solidFill>
                <a:ea typeface="宋体" panose="02010600030101010101" pitchFamily="2" charset="-122"/>
              </a:rPr>
              <a:t>排比是把</a:t>
            </a:r>
            <a:r>
              <a:rPr lang="zh-CN" altLang="en-US" b="1">
                <a:solidFill>
                  <a:srgbClr val="800000"/>
                </a:solidFill>
                <a:ea typeface="宋体" panose="02010600030101010101" pitchFamily="2" charset="-122"/>
              </a:rPr>
              <a:t>意义相关、结构相同或相似、语气一致</a:t>
            </a:r>
            <a:r>
              <a:rPr lang="zh-CN" altLang="en-US" b="1">
                <a:solidFill>
                  <a:srgbClr val="000000"/>
                </a:solidFill>
                <a:ea typeface="宋体" panose="02010600030101010101" pitchFamily="2" charset="-122"/>
              </a:rPr>
              <a:t>的三个或三个以上的短语或句子接连说出来，而反复是根据需要，使用的词语和或句子</a:t>
            </a:r>
            <a:r>
              <a:rPr lang="zh-CN" altLang="en-US" b="1">
                <a:solidFill>
                  <a:srgbClr val="800000"/>
                </a:solidFill>
                <a:ea typeface="宋体" panose="02010600030101010101" pitchFamily="2" charset="-122"/>
              </a:rPr>
              <a:t>重复</a:t>
            </a:r>
            <a:r>
              <a:rPr lang="zh-CN" altLang="en-US" b="1">
                <a:solidFill>
                  <a:srgbClr val="000000"/>
                </a:solidFill>
                <a:ea typeface="宋体" panose="02010600030101010101" pitchFamily="2" charset="-122"/>
              </a:rPr>
              <a:t>出现。</a:t>
            </a:r>
            <a:endParaRPr lang="zh-CN" altLang="en-US" b="1">
              <a:solidFill>
                <a:srgbClr val="000000"/>
              </a:solidFill>
              <a:ea typeface="宋体" panose="02010600030101010101" pitchFamily="2" charset="-122"/>
            </a:endParaRPr>
          </a:p>
          <a:p>
            <a:pPr eaLnBrk="1" hangingPunct="1">
              <a:lnSpc>
                <a:spcPct val="90000"/>
              </a:lnSpc>
              <a:buFont typeface="Wingdings" panose="05000000000000000000" pitchFamily="2" charset="2"/>
              <a:buNone/>
            </a:pPr>
            <a:endParaRPr lang="zh-CN" altLang="en-US" sz="2800" b="1">
              <a:solidFill>
                <a:srgbClr val="000000"/>
              </a:solidFill>
              <a:ea typeface="宋体" panose="02010600030101010101" pitchFamily="2" charset="-122"/>
            </a:endParaRPr>
          </a:p>
          <a:p>
            <a:pPr eaLnBrk="1" hangingPunct="1">
              <a:lnSpc>
                <a:spcPct val="90000"/>
              </a:lnSpc>
            </a:pPr>
            <a:endParaRPr lang="zh-CN" altLang="en-US" sz="240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0594">
                                            <p:txEl>
                                              <p:pRg st="4" end="4"/>
                                            </p:txEl>
                                          </p:spTgt>
                                        </p:tgtEl>
                                        <p:attrNameLst>
                                          <p:attrName>style.visibility</p:attrName>
                                        </p:attrNameLst>
                                      </p:cBhvr>
                                      <p:to>
                                        <p:strVal val="visible"/>
                                      </p:to>
                                    </p:set>
                                    <p:animEffect transition="in" filter="blinds(horizontal)">
                                      <p:cBhvr>
                                        <p:cTn id="7" dur="500"/>
                                        <p:tgtEl>
                                          <p:spTgt spid="11059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4" grpId="0" build="p"/>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0657" name="标题 1"/>
          <p:cNvSpPr>
            <a:spLocks noGrp="1"/>
          </p:cNvSpPr>
          <p:nvPr>
            <p:ph type="title"/>
          </p:nvPr>
        </p:nvSpPr>
        <p:spPr/>
        <p:txBody>
          <a:bodyPr vert="horz" wrap="square" lIns="91440" tIns="45720" rIns="91440" bIns="45720" anchor="ctr" anchorCtr="0"/>
          <a:lstStyle/>
          <a:p>
            <a:pPr eaLnBrk="1" hangingPunct="1"/>
            <a:endParaRPr lang="zh-CN" altLang="en-US">
              <a:ea typeface="宋体" panose="02010600030101010101" pitchFamily="2" charset="-122"/>
            </a:endParaRPr>
          </a:p>
        </p:txBody>
      </p:sp>
      <p:sp>
        <p:nvSpPr>
          <p:cNvPr id="70658" name="内容占位符 2"/>
          <p:cNvSpPr>
            <a:spLocks noGrp="1"/>
          </p:cNvSpPr>
          <p:nvPr>
            <p:ph idx="1"/>
          </p:nvPr>
        </p:nvSpPr>
        <p:spPr>
          <a:xfrm>
            <a:off x="228600" y="285750"/>
            <a:ext cx="8915400" cy="1524000"/>
          </a:xfrm>
        </p:spPr>
        <p:txBody>
          <a:bodyPr vert="horz" wrap="square" lIns="91440" tIns="45720" rIns="91440" bIns="45720" anchor="t" anchorCtr="0"/>
          <a:lstStyle/>
          <a:p>
            <a:pPr eaLnBrk="1" hangingPunct="1"/>
            <a:r>
              <a:rPr lang="zh-CN" altLang="en-US" sz="2400">
                <a:ea typeface="宋体" panose="02010600030101010101" pitchFamily="2" charset="-122"/>
              </a:rPr>
              <a:t>（</a:t>
            </a:r>
            <a:r>
              <a:rPr lang="en-US" altLang="zh-CN" sz="2400">
                <a:ea typeface="宋体" panose="02010600030101010101" pitchFamily="2" charset="-122"/>
              </a:rPr>
              <a:t>2</a:t>
            </a:r>
            <a:r>
              <a:rPr lang="zh-CN" altLang="en-US" sz="2400">
                <a:ea typeface="宋体" panose="02010600030101010101" pitchFamily="2" charset="-122"/>
              </a:rPr>
              <a:t>）</a:t>
            </a:r>
            <a:r>
              <a:rPr lang="zh-CN" altLang="en-US" sz="2400" b="1">
                <a:ea typeface="宋体" panose="02010600030101010101" pitchFamily="2" charset="-122"/>
              </a:rPr>
              <a:t>反复的分类</a:t>
            </a:r>
            <a:endParaRPr lang="en-US" altLang="zh-CN" sz="2400" b="1">
              <a:ea typeface="宋体" panose="02010600030101010101" pitchFamily="2" charset="-122"/>
            </a:endParaRPr>
          </a:p>
          <a:p>
            <a:pPr eaLnBrk="1" hangingPunct="1"/>
            <a:r>
              <a:rPr lang="zh-CN" altLang="en-US" sz="2400" b="1">
                <a:ea typeface="宋体" panose="02010600030101010101" pitchFamily="2" charset="-122"/>
              </a:rPr>
              <a:t>①连续反复。中间没有其他词语间隔。例如：</a:t>
            </a:r>
            <a:endParaRPr lang="en-US" altLang="zh-CN" sz="2400" b="1">
              <a:ea typeface="宋体" panose="02010600030101010101" pitchFamily="2" charset="-122"/>
            </a:endParaRPr>
          </a:p>
          <a:p>
            <a:pPr eaLnBrk="1" hangingPunct="1"/>
            <a:r>
              <a:rPr lang="zh-CN" altLang="en-US" sz="2400" b="1">
                <a:ea typeface="宋体" panose="02010600030101010101" pitchFamily="2" charset="-122"/>
              </a:rPr>
              <a:t>沉默啊，沉默啊！不在沉默中爆发，就在沉默中灭亡。</a:t>
            </a:r>
            <a:endParaRPr lang="zh-CN" altLang="en-US" sz="2400" b="1">
              <a:ea typeface="宋体" panose="02010600030101010101" pitchFamily="2" charset="-122"/>
            </a:endParaRPr>
          </a:p>
        </p:txBody>
      </p:sp>
      <p:graphicFrame>
        <p:nvGraphicFramePr>
          <p:cNvPr id="70659" name="Object 3"/>
          <p:cNvGraphicFramePr>
            <a:graphicFrameLocks noChangeAspect="1"/>
          </p:cNvGraphicFramePr>
          <p:nvPr/>
        </p:nvGraphicFramePr>
        <p:xfrm>
          <a:off x="152400" y="2038350"/>
          <a:ext cx="8616950" cy="2278063"/>
        </p:xfrm>
        <a:graphic>
          <a:graphicData uri="http://schemas.openxmlformats.org/presentationml/2006/ole">
            <mc:AlternateContent>
              <mc:Choice xmlns:v="urn:schemas-microsoft-com:vml" Requires="v">
                <p:oleObj spid="_x0000_s1052" r:id="rId2" imgW="10487660" imgH="2772410" progId="Word.Document.8">
                  <p:embed/>
                </p:oleObj>
              </mc:Choice>
              <mc:Fallback>
                <p:oleObj r:id="rId2" imgW="10487660" imgH="2772410" progId="Word.Document.8">
                  <p:embed/>
                  <p:pic>
                    <p:nvPicPr>
                      <p:cNvPr id="0" name="OLE substitute image"/>
                      <p:cNvPicPr/>
                      <p:nvPr/>
                    </p:nvPicPr>
                    <p:blipFill>
                      <a:blip r:embed="rId3"/>
                      <a:stretch>
                        <a:fillRect/>
                      </a:stretch>
                    </p:blipFill>
                    <p:spPr>
                      <a:xfrm>
                        <a:off x="152400" y="2038350"/>
                        <a:ext cx="8616950" cy="2278063"/>
                      </a:xfrm>
                      <a:prstGeom prst="rect">
                        <a:avLst/>
                      </a:prstGeom>
                      <a:noFill/>
                      <a:ln w="38100">
                        <a:noFill/>
                        <a:miter/>
                      </a:ln>
                    </p:spPr>
                  </p:pic>
                </p:oleObj>
              </mc:Fallback>
            </mc:AlternateContent>
          </a:graphicData>
        </a:graphic>
      </p:graphicFrame>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681" name="矩形 3"/>
          <p:cNvSpPr/>
          <p:nvPr/>
        </p:nvSpPr>
        <p:spPr>
          <a:xfrm>
            <a:off x="0" y="0"/>
            <a:ext cx="9144000" cy="3762375"/>
          </a:xfrm>
          <a:prstGeom prst="rect">
            <a:avLst/>
          </a:prstGeom>
          <a:noFill/>
          <a:ln w="9525">
            <a:noFill/>
          </a:ln>
        </p:spPr>
        <p:txBody>
          <a:bodyPr lIns="68571" tIns="34285" rIns="68571" bIns="34285" anchor="t" anchorCtr="0">
            <a:spAutoFit/>
          </a:bodyPr>
          <a:lstStyle/>
          <a:p>
            <a:pPr algn="just" eaLnBrk="0" hangingPunct="0">
              <a:lnSpc>
                <a:spcPct val="150000"/>
              </a:lnSpc>
            </a:pPr>
            <a:r>
              <a:rPr lang="zh-CN" altLang="zh-CN" sz="2000" b="1">
                <a:solidFill>
                  <a:srgbClr val="0000FF"/>
                </a:solidFill>
                <a:latin typeface="Times New Roman" panose="02020603050405020304" pitchFamily="18" charset="0"/>
                <a:ea typeface="微软雅黑" panose="020b0503020204020204" charset="-122"/>
              </a:rPr>
              <a:t>知识理解</a:t>
            </a:r>
            <a:r>
              <a:rPr lang="zh-CN" altLang="zh-CN" sz="2000">
                <a:latin typeface="Times New Roman" panose="02020603050405020304" pitchFamily="18" charset="0"/>
                <a:ea typeface="微软雅黑" panose="020b0503020204020204" charset="-122"/>
              </a:rPr>
              <a:t>　下列各句中，没有使用反复手法的一项是</a:t>
            </a:r>
            <a:r>
              <a:rPr lang="en-US" altLang="zh-CN" sz="2000">
                <a:latin typeface="Times New Roman" panose="02020603050405020304" pitchFamily="18" charset="0"/>
                <a:ea typeface="微软雅黑" panose="020b0503020204020204" charset="-122"/>
              </a:rPr>
              <a:t> (        )</a:t>
            </a:r>
            <a:endParaRPr lang="zh-CN" altLang="zh-CN" sz="800">
              <a:latin typeface="宋体" panose="02010600030101010101" pitchFamily="2" charset="-122"/>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A.</a:t>
            </a:r>
            <a:r>
              <a:rPr lang="zh-CN" altLang="zh-CN" sz="2000">
                <a:latin typeface="Times New Roman" panose="02020603050405020304" pitchFamily="18" charset="0"/>
                <a:ea typeface="微软雅黑" panose="020b0503020204020204" charset="-122"/>
              </a:rPr>
              <a:t>风！你咆哮吧！咆哮吧！尽力地咆哮吧！</a:t>
            </a:r>
            <a:endParaRPr lang="zh-CN" altLang="zh-CN" sz="800">
              <a:latin typeface="宋体" panose="02010600030101010101" pitchFamily="2" charset="-122"/>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B.</a:t>
            </a:r>
            <a:r>
              <a:rPr lang="zh-CN" altLang="zh-CN" sz="2000">
                <a:latin typeface="Times New Roman" panose="02020603050405020304" pitchFamily="18" charset="0"/>
                <a:ea typeface="微软雅黑" panose="020b0503020204020204" charset="-122"/>
              </a:rPr>
              <a:t>大山原来是这样的！月亮原来是这样的！核桃树原来是这样的！香雪走着，</a:t>
            </a:r>
            <a:endParaRPr lang="en-US" altLang="zh-CN" sz="2000">
              <a:latin typeface="Times New Roman" panose="02020603050405020304" pitchFamily="18" charset="0"/>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    </a:t>
            </a:r>
            <a:r>
              <a:rPr lang="zh-CN" altLang="zh-CN" sz="2000">
                <a:latin typeface="Times New Roman" panose="02020603050405020304" pitchFamily="18" charset="0"/>
                <a:ea typeface="微软雅黑" panose="020b0503020204020204" charset="-122"/>
              </a:rPr>
              <a:t>就像第一次认出养育她成人的山谷。</a:t>
            </a:r>
            <a:endParaRPr lang="zh-CN" altLang="zh-CN" sz="800">
              <a:latin typeface="宋体" panose="02010600030101010101" pitchFamily="2" charset="-122"/>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C.</a:t>
            </a:r>
            <a:r>
              <a:rPr lang="zh-CN" altLang="zh-CN" sz="2000">
                <a:latin typeface="Times New Roman" panose="02020603050405020304" pitchFamily="18" charset="0"/>
                <a:ea typeface="微软雅黑" panose="020b0503020204020204" charset="-122"/>
              </a:rPr>
              <a:t>湖水波光粼粼，像是舞动的琴弦，静静地，轻轻地，柔柔地拨动着，诉说着，</a:t>
            </a:r>
            <a:endParaRPr lang="en-US" altLang="zh-CN" sz="2000">
              <a:latin typeface="Times New Roman" panose="02020603050405020304" pitchFamily="18" charset="0"/>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    </a:t>
            </a:r>
            <a:r>
              <a:rPr lang="zh-CN" altLang="zh-CN" sz="2000">
                <a:latin typeface="Times New Roman" panose="02020603050405020304" pitchFamily="18" charset="0"/>
                <a:ea typeface="微软雅黑" panose="020b0503020204020204" charset="-122"/>
              </a:rPr>
              <a:t>缠绵着。</a:t>
            </a:r>
            <a:endParaRPr lang="zh-CN" altLang="zh-CN" sz="800">
              <a:latin typeface="宋体" panose="02010600030101010101" pitchFamily="2" charset="-122"/>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D.</a:t>
            </a:r>
            <a:r>
              <a:rPr lang="zh-CN" altLang="zh-CN" sz="2000">
                <a:latin typeface="Times New Roman" panose="02020603050405020304" pitchFamily="18" charset="0"/>
                <a:ea typeface="微软雅黑" panose="020b0503020204020204" charset="-122"/>
              </a:rPr>
              <a:t>他寻找一切机会为人民服务，把生命的每一分钟都献给了祖国，献给了人民，</a:t>
            </a:r>
            <a:endParaRPr lang="en-US" altLang="zh-CN" sz="2000">
              <a:latin typeface="Times New Roman" panose="02020603050405020304" pitchFamily="18" charset="0"/>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    </a:t>
            </a:r>
            <a:r>
              <a:rPr lang="zh-CN" altLang="zh-CN" sz="2000">
                <a:latin typeface="Times New Roman" panose="02020603050405020304" pitchFamily="18" charset="0"/>
                <a:ea typeface="微软雅黑" panose="020b0503020204020204" charset="-122"/>
              </a:rPr>
              <a:t>献给了他热爱的土地。</a:t>
            </a:r>
            <a:endParaRPr lang="zh-CN" altLang="zh-CN" sz="800">
              <a:latin typeface="宋体" panose="02010600030101010101" pitchFamily="2" charset="-122"/>
              <a:ea typeface="微软雅黑" panose="020b0503020204020204" charset="-122"/>
            </a:endParaRPr>
          </a:p>
        </p:txBody>
      </p:sp>
      <p:sp>
        <p:nvSpPr>
          <p:cNvPr id="7" name="TextBox 22"/>
          <p:cNvSpPr txBox="1"/>
          <p:nvPr/>
        </p:nvSpPr>
        <p:spPr>
          <a:xfrm>
            <a:off x="0" y="1885950"/>
            <a:ext cx="539750" cy="565150"/>
          </a:xfrm>
          <a:prstGeom prst="rect">
            <a:avLst/>
          </a:prstGeom>
          <a:noFill/>
          <a:ln w="9525">
            <a:noFill/>
          </a:ln>
        </p:spPr>
        <p:txBody>
          <a:bodyPr lIns="68571" tIns="34285" rIns="68571" bIns="34285" anchor="t" anchorCtr="0">
            <a:spAutoFit/>
          </a:bodyPr>
          <a:lstStyle/>
          <a:p>
            <a:pPr eaLnBrk="0" hangingPunct="0"/>
            <a:r>
              <a:rPr lang="zh-CN" altLang="en-US" sz="3200" b="1">
                <a:solidFill>
                  <a:srgbClr val="C00000"/>
                </a:solidFill>
                <a:latin typeface="华文细黑" panose="02010600040101010101" charset="-122"/>
                <a:ea typeface="华文细黑" panose="02010600040101010101" charset="-122"/>
              </a:rPr>
              <a:t>√</a:t>
            </a:r>
            <a:endParaRPr lang="zh-CN" altLang="en-US" sz="3200" b="1">
              <a:solidFill>
                <a:srgbClr val="C00000"/>
              </a:solidFill>
              <a:latin typeface="华文细黑" panose="02010600040101010101" charset="-122"/>
              <a:ea typeface="华文细黑" panose="02010600040101010101" charset="-122"/>
            </a:endParaRPr>
          </a:p>
        </p:txBody>
      </p:sp>
      <p:sp>
        <p:nvSpPr>
          <p:cNvPr id="5" name="矩形 4"/>
          <p:cNvSpPr/>
          <p:nvPr/>
        </p:nvSpPr>
        <p:spPr>
          <a:xfrm>
            <a:off x="0" y="3665538"/>
            <a:ext cx="9144000" cy="1477963"/>
          </a:xfrm>
          <a:prstGeom prst="rect">
            <a:avLst/>
          </a:prstGeom>
        </p:spPr>
        <p:txBody>
          <a:bodyPr>
            <a:spAutoFit/>
          </a:bodyPr>
          <a:lstStyle/>
          <a:p>
            <a:pPr marL="0" marR="0" lvl="0" indent="0" algn="just" defTabSz="914400" rtl="0" eaLnBrk="0" fontAlgn="base" latinLnBrk="0" hangingPunct="0">
              <a:lnSpc>
                <a:spcPct val="100000"/>
              </a:lnSpc>
              <a:spcBef>
                <a:spcPct val="0"/>
              </a:spcBef>
              <a:spcAft>
                <a:spcPct val="0"/>
              </a:spcAft>
              <a:buClrTx/>
              <a:buSzTx/>
              <a:buFontTx/>
              <a:buNone/>
              <a:defRPr/>
            </a:pPr>
            <a:r>
              <a:rPr kumimoji="0" lang="zh-CN" altLang="zh-CN" sz="1800" b="1" i="0" u="none" strike="noStrike" kern="100" cap="none" spc="0" normalizeH="0" baseline="0" noProof="0">
                <a:ln>
                  <a:noFill/>
                </a:ln>
                <a:solidFill>
                  <a:srgbClr val="0000FF"/>
                </a:solidFill>
                <a:effectLst/>
                <a:uLnTx/>
                <a:uFillTx/>
                <a:latin typeface="宋体" panose="02010600030101010101" pitchFamily="2" charset="-122"/>
                <a:ea typeface="宋体" panose="02010600030101010101" pitchFamily="2" charset="-122"/>
                <a:cs typeface="Times New Roman" panose="02020603050405020304" pitchFamily="18" charset="0"/>
              </a:rPr>
              <a:t>解析　</a:t>
            </a:r>
            <a:r>
              <a:rPr kumimoji="0" lang="en-US"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Courier New" panose="02070309020205020404" pitchFamily="49" charset="0"/>
              </a:rPr>
              <a:t>A</a:t>
            </a:r>
            <a:r>
              <a:rPr kumimoji="0" lang="zh-CN"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项中三个</a:t>
            </a:r>
            <a:r>
              <a:rPr kumimoji="0" lang="en-US"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咆哮吧</a:t>
            </a:r>
            <a:r>
              <a:rPr kumimoji="0" lang="en-US"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反复出现。</a:t>
            </a:r>
            <a:endParaRPr kumimoji="0" lang="en-US"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defRPr/>
            </a:pPr>
            <a:r>
              <a:rPr kumimoji="0" lang="en-US"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Courier New" panose="02070309020205020404" pitchFamily="49" charset="0"/>
              </a:rPr>
              <a:t>B</a:t>
            </a:r>
            <a:r>
              <a:rPr kumimoji="0" lang="zh-CN"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项中三个</a:t>
            </a:r>
            <a:r>
              <a:rPr kumimoji="0" lang="en-US"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原来是这样的</a:t>
            </a:r>
            <a:r>
              <a:rPr kumimoji="0" lang="en-US"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反复出现。</a:t>
            </a:r>
            <a:endParaRPr kumimoji="0" lang="en-US"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defRPr/>
            </a:pPr>
            <a:r>
              <a:rPr kumimoji="0" lang="en-US"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Courier New" panose="02070309020205020404" pitchFamily="49" charset="0"/>
              </a:rPr>
              <a:t>C</a:t>
            </a:r>
            <a:r>
              <a:rPr kumimoji="0" lang="zh-CN"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项中</a:t>
            </a:r>
            <a:r>
              <a:rPr kumimoji="0" lang="en-US"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静静地，轻轻地，柔柔地</a:t>
            </a:r>
            <a:r>
              <a:rPr kumimoji="0" lang="en-US"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拨动着，诉说着，缠绵着</a:t>
            </a:r>
            <a:r>
              <a:rPr kumimoji="0" lang="en-US"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不是相同内容，只是结构相同，因此属于排比。</a:t>
            </a:r>
            <a:endParaRPr kumimoji="0" lang="en-US"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defRPr/>
            </a:pPr>
            <a:r>
              <a:rPr kumimoji="0" lang="en-US"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Courier New" panose="02070309020205020404" pitchFamily="49" charset="0"/>
              </a:rPr>
              <a:t>D</a:t>
            </a:r>
            <a:r>
              <a:rPr kumimoji="0" lang="zh-CN"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项中三个</a:t>
            </a:r>
            <a:r>
              <a:rPr kumimoji="0" lang="en-US"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献给了</a:t>
            </a:r>
            <a:r>
              <a:rPr kumimoji="0" lang="en-US"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反复出现。</a:t>
            </a:r>
            <a:endParaRPr kumimoji="0" lang="zh-CN" altLang="zh-CN" sz="18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blinds(horizontal)">
                                      <p:cBhvr>
                                        <p:cTn id="15" dur="500"/>
                                        <p:tgtEl>
                                          <p:spTgt spid="5">
                                            <p:txEl>
                                              <p:pRg st="1" end="1"/>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blinds(horizontal)">
                                      <p:cBhvr>
                                        <p:cTn id="18" dur="500"/>
                                        <p:tgtEl>
                                          <p:spTgt spid="5">
                                            <p:txEl>
                                              <p:pRg st="2" end="2"/>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blinds(horizontal)">
                                      <p:cBhvr>
                                        <p:cTn id="21"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6739" name="Rectangle 3"/>
          <p:cNvSpPr>
            <a:spLocks noGrp="1" noRot="1"/>
          </p:cNvSpPr>
          <p:nvPr>
            <p:ph idx="1"/>
          </p:nvPr>
        </p:nvSpPr>
        <p:spPr>
          <a:xfrm>
            <a:off x="301625" y="411163"/>
            <a:ext cx="8540750" cy="4162425"/>
          </a:xfrm>
        </p:spPr>
        <p:txBody>
          <a:bodyPr vert="horz" wrap="square" lIns="91440" tIns="45720" rIns="91440" bIns="45720" anchor="t" anchorCtr="0"/>
          <a:lstStyle/>
          <a:p>
            <a:pPr eaLnBrk="1" hangingPunct="1">
              <a:lnSpc>
                <a:spcPct val="80000"/>
              </a:lnSpc>
            </a:pPr>
            <a:r>
              <a:rPr lang="zh-CN" altLang="en-US" b="1">
                <a:solidFill>
                  <a:srgbClr val="800000"/>
                </a:solidFill>
                <a:ea typeface="宋体" panose="02010600030101010101" pitchFamily="2" charset="-122"/>
              </a:rPr>
              <a:t>赏析句子</a:t>
            </a:r>
            <a:endParaRPr lang="en-US" altLang="zh-CN" b="1">
              <a:solidFill>
                <a:srgbClr val="800000"/>
              </a:solidFill>
              <a:ea typeface="宋体" panose="02010600030101010101" pitchFamily="2" charset="-122"/>
            </a:endParaRPr>
          </a:p>
          <a:p>
            <a:pPr eaLnBrk="1" hangingPunct="1">
              <a:lnSpc>
                <a:spcPct val="80000"/>
              </a:lnSpc>
            </a:pPr>
            <a:r>
              <a:rPr lang="zh-CN" altLang="en-US" sz="2800" b="1">
                <a:ea typeface="宋体" panose="02010600030101010101" pitchFamily="2" charset="-122"/>
              </a:rPr>
              <a:t>寻寻觅觅，冷冷清清，凄凄惨惨戚戚。李清照</a:t>
            </a:r>
            <a:r>
              <a:rPr lang="en-US" altLang="zh-CN" sz="2800" b="1">
                <a:ea typeface="宋体" panose="02010600030101010101" pitchFamily="2" charset="-122"/>
              </a:rPr>
              <a:t>《</a:t>
            </a:r>
            <a:r>
              <a:rPr lang="zh-CN" altLang="en-US" sz="2800" b="1">
                <a:ea typeface="宋体" panose="02010600030101010101" pitchFamily="2" charset="-122"/>
              </a:rPr>
              <a:t>声声慢</a:t>
            </a:r>
            <a:r>
              <a:rPr lang="en-US" altLang="zh-CN" sz="2800" b="1">
                <a:ea typeface="宋体" panose="02010600030101010101" pitchFamily="2" charset="-122"/>
              </a:rPr>
              <a:t>》</a:t>
            </a:r>
            <a:endParaRPr lang="zh-CN" altLang="en-US" sz="2800" b="1">
              <a:ea typeface="宋体" panose="02010600030101010101" pitchFamily="2" charset="-122"/>
            </a:endParaRPr>
          </a:p>
          <a:p>
            <a:pPr eaLnBrk="1" hangingPunct="1">
              <a:lnSpc>
                <a:spcPct val="80000"/>
              </a:lnSpc>
            </a:pPr>
            <a:endParaRPr lang="zh-CN" altLang="en-US" sz="2800" b="1">
              <a:ea typeface="宋体" panose="02010600030101010101" pitchFamily="2" charset="-122"/>
            </a:endParaRPr>
          </a:p>
          <a:p>
            <a:pPr eaLnBrk="1" hangingPunct="1">
              <a:lnSpc>
                <a:spcPct val="80000"/>
              </a:lnSpc>
            </a:pPr>
            <a:r>
              <a:rPr lang="zh-CN" altLang="en-US" sz="2400" b="1">
                <a:solidFill>
                  <a:srgbClr val="FF0000"/>
                </a:solidFill>
                <a:ea typeface="宋体" panose="02010600030101010101" pitchFamily="2" charset="-122"/>
              </a:rPr>
              <a:t>答：运用了反复的修辞手法，加强了语气，表现了作者孤独、寂寞、凄苦的复杂心情，为全词定下了凄楚的感情基调。</a:t>
            </a:r>
            <a:endParaRPr lang="zh-CN" altLang="en-US" sz="2400" b="1">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6739">
                                            <p:txEl>
                                              <p:pRg st="3" end="3"/>
                                            </p:txEl>
                                          </p:spTgt>
                                        </p:tgtEl>
                                        <p:attrNameLst>
                                          <p:attrName>style.visibility</p:attrName>
                                        </p:attrNameLst>
                                      </p:cBhvr>
                                      <p:to>
                                        <p:strVal val="visible"/>
                                      </p:to>
                                    </p:set>
                                    <p:animEffect transition="in" filter="blinds(horizontal)">
                                      <p:cBhvr>
                                        <p:cTn id="7" dur="500"/>
                                        <p:tgtEl>
                                          <p:spTgt spid="1167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9" grpId="0" build="p"/>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76200" y="514350"/>
            <a:ext cx="9144000" cy="1014730"/>
          </a:xfrm>
          <a:prstGeom prst="rect">
            <a:avLst/>
          </a:prstGeom>
          <a:noFill/>
        </p:spPr>
        <p:txBody>
          <a:bodyPr wrap="square" rtlCol="0" anchor="t">
            <a:spAutoFit/>
          </a:bodyPr>
          <a:lstStyle/>
          <a:p>
            <a:r>
              <a:rPr lang="zh-CN" altLang="en-US" sz="2000" b="1"/>
              <a:t>2021年新高考I卷）小说题：王木匠讲石门阵时，多处使用反复手法，这种讲述方法有什么效果？（4分）</a:t>
            </a:r>
            <a:endParaRPr lang="zh-CN" altLang="en-US" sz="2000" b="1"/>
          </a:p>
          <a:p>
            <a:endParaRPr lang="zh-CN" altLang="en-US" sz="2000" b="1"/>
          </a:p>
        </p:txBody>
      </p:sp>
      <p:sp>
        <p:nvSpPr>
          <p:cNvPr id="5" name="文本框 4"/>
          <p:cNvSpPr txBox="1"/>
          <p:nvPr/>
        </p:nvSpPr>
        <p:spPr>
          <a:xfrm>
            <a:off x="0" y="1428750"/>
            <a:ext cx="9044940" cy="2861310"/>
          </a:xfrm>
          <a:prstGeom prst="rect">
            <a:avLst/>
          </a:prstGeom>
          <a:noFill/>
        </p:spPr>
        <p:txBody>
          <a:bodyPr wrap="square" rtlCol="0" anchor="t">
            <a:spAutoFit/>
          </a:bodyPr>
          <a:lstStyle/>
          <a:p>
            <a:r>
              <a:rPr lang="zh-CN" altLang="en-US" sz="2000">
                <a:sym typeface="+mn-ea"/>
              </a:rPr>
              <a:t>（1）反复手法，</a:t>
            </a:r>
            <a:r>
              <a:rPr lang="zh-CN" altLang="en-US" sz="2000">
                <a:solidFill>
                  <a:srgbClr val="FF0000"/>
                </a:solidFill>
                <a:sym typeface="+mn-ea"/>
              </a:rPr>
              <a:t>在形式上</a:t>
            </a:r>
            <a:r>
              <a:rPr lang="zh-CN" altLang="en-US" sz="2000">
                <a:sym typeface="+mn-ea"/>
              </a:rPr>
              <a:t>使故事的发展有起伏，可渲染紧张的氛围，可抓住村民的注意力，引导听众的思绪，让听众跟着讲述者的节奏走，比如：“干咳了一声”“那条小街上有人吗?没有。那个院子里有人吗?没有。那堆小树丛背后有人吗?没有。”</a:t>
            </a:r>
            <a:endParaRPr lang="zh-CN" altLang="en-US" sz="2000"/>
          </a:p>
          <a:p>
            <a:r>
              <a:rPr lang="zh-CN" altLang="en-US" sz="2000">
                <a:sym typeface="+mn-ea"/>
              </a:rPr>
              <a:t>（2）反复手法，</a:t>
            </a:r>
            <a:r>
              <a:rPr lang="zh-CN" altLang="en-US" sz="2000">
                <a:solidFill>
                  <a:srgbClr val="FF0000"/>
                </a:solidFill>
                <a:sym typeface="+mn-ea"/>
              </a:rPr>
              <a:t>在内容上</a:t>
            </a:r>
            <a:r>
              <a:rPr lang="zh-CN" altLang="en-US" sz="2000">
                <a:sym typeface="+mn-ea"/>
              </a:rPr>
              <a:t>扣人心弦，引人入胜，让听众产生身临其境的感觉，比如：“麻子盯住了一家的屋门，不作声。”“小耳朵也盯住了那家的门，不作声。”“向左看：石头门。”“向右看：石头门。”“石头门。石头门。石头门。”</a:t>
            </a:r>
            <a:endParaRPr lang="zh-CN" altLang="en-US" sz="2000"/>
          </a:p>
          <a:p>
            <a:r>
              <a:rPr lang="zh-CN" altLang="en-US" sz="2000">
                <a:sym typeface="+mn-ea"/>
              </a:rPr>
              <a:t>（3）反复手法，可以</a:t>
            </a:r>
            <a:r>
              <a:rPr lang="zh-CN" altLang="en-US" sz="2000">
                <a:solidFill>
                  <a:srgbClr val="FF0000"/>
                </a:solidFill>
                <a:sym typeface="+mn-ea"/>
              </a:rPr>
              <a:t>表现王木匠</a:t>
            </a:r>
            <a:r>
              <a:rPr lang="zh-CN" altLang="en-US" sz="2000">
                <a:sym typeface="+mn-ea"/>
              </a:rPr>
              <a:t>擅长讲故事的特点。</a:t>
            </a:r>
            <a:endParaRPr lang="zh-CN" altLang="en-US" sz="200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4753" name="Rectangle 2"/>
          <p:cNvSpPr>
            <a:spLocks noGrp="1" noRot="1"/>
          </p:cNvSpPr>
          <p:nvPr>
            <p:ph idx="1"/>
          </p:nvPr>
        </p:nvSpPr>
        <p:spPr>
          <a:xfrm>
            <a:off x="228600" y="133350"/>
            <a:ext cx="8229600" cy="2484438"/>
          </a:xfrm>
        </p:spPr>
        <p:txBody>
          <a:bodyPr vert="horz" wrap="square" lIns="91440" tIns="45720" rIns="91440" bIns="45720" anchor="t" anchorCtr="0"/>
          <a:lstStyle/>
          <a:p>
            <a:pPr eaLnBrk="1" hangingPunct="1">
              <a:lnSpc>
                <a:spcPct val="90000"/>
              </a:lnSpc>
            </a:pPr>
            <a:r>
              <a:rPr lang="en-US" altLang="zh-CN" b="1">
                <a:solidFill>
                  <a:srgbClr val="FF0000"/>
                </a:solidFill>
                <a:ea typeface="宋体" panose="02010600030101010101" pitchFamily="2" charset="-122"/>
              </a:rPr>
              <a:t>9</a:t>
            </a:r>
            <a:r>
              <a:rPr lang="zh-CN" altLang="en-US" b="1">
                <a:solidFill>
                  <a:srgbClr val="FF0000"/>
                </a:solidFill>
                <a:ea typeface="宋体" panose="02010600030101010101" pitchFamily="2" charset="-122"/>
              </a:rPr>
              <a:t>、对偶</a:t>
            </a:r>
            <a:r>
              <a:rPr lang="zh-CN" altLang="en-US" b="1">
                <a:ea typeface="宋体" panose="02010600030101010101" pitchFamily="2" charset="-122"/>
              </a:rPr>
              <a:t>（骈句、对仗，汉语特有）</a:t>
            </a:r>
            <a:endParaRPr lang="zh-CN" altLang="en-US" b="1">
              <a:ea typeface="宋体" panose="02010600030101010101" pitchFamily="2" charset="-122"/>
            </a:endParaRPr>
          </a:p>
          <a:p>
            <a:pPr eaLnBrk="1" hangingPunct="1">
              <a:lnSpc>
                <a:spcPct val="90000"/>
              </a:lnSpc>
              <a:buFont typeface="Wingdings" panose="05000000000000000000" pitchFamily="2" charset="2"/>
              <a:buNone/>
            </a:pPr>
            <a:r>
              <a:rPr lang="zh-CN" altLang="en-US" b="1">
                <a:solidFill>
                  <a:srgbClr val="800000"/>
                </a:solidFill>
                <a:ea typeface="宋体" panose="02010600030101010101" pitchFamily="2" charset="-122"/>
              </a:rPr>
              <a:t>定义：</a:t>
            </a:r>
            <a:r>
              <a:rPr lang="zh-CN" altLang="en-US" sz="2800" b="1">
                <a:solidFill>
                  <a:srgbClr val="000000"/>
                </a:solidFill>
                <a:ea typeface="宋体" panose="02010600030101010101" pitchFamily="2" charset="-122"/>
              </a:rPr>
              <a:t>用字数相等、结构相同、意义密切相联的一对短语或句子来表达两个相对或相近意思的修辞方式。</a:t>
            </a:r>
            <a:endParaRPr lang="zh-CN" altLang="en-US" sz="2800" b="1">
              <a:solidFill>
                <a:srgbClr val="000000"/>
              </a:solidFill>
              <a:ea typeface="宋体" panose="02010600030101010101" pitchFamily="2" charset="-122"/>
            </a:endParaRPr>
          </a:p>
          <a:p>
            <a:pPr eaLnBrk="1" hangingPunct="1">
              <a:lnSpc>
                <a:spcPct val="90000"/>
              </a:lnSpc>
              <a:buFont typeface="Wingdings" panose="05000000000000000000" pitchFamily="2" charset="2"/>
              <a:buNone/>
            </a:pPr>
            <a:r>
              <a:rPr lang="zh-CN" altLang="en-US" sz="2800" b="1">
                <a:solidFill>
                  <a:srgbClr val="800000"/>
                </a:solidFill>
                <a:ea typeface="宋体" panose="02010600030101010101" pitchFamily="2" charset="-122"/>
              </a:rPr>
              <a:t>作用：</a:t>
            </a:r>
            <a:r>
              <a:rPr lang="zh-CN" altLang="en-US" b="1">
                <a:solidFill>
                  <a:srgbClr val="000000"/>
                </a:solidFill>
                <a:ea typeface="宋体" panose="02010600030101010101" pitchFamily="2" charset="-122"/>
              </a:rPr>
              <a:t>语言凝练，句式整齐，音韵和谐，富有节奏感和音乐美使两方面的意思互相补充和映衬，加强语言的感人效果</a:t>
            </a:r>
            <a:endParaRPr lang="zh-CN" altLang="en-US" b="1">
              <a:solidFill>
                <a:srgbClr val="000000"/>
              </a:solidFill>
              <a:ea typeface="宋体" panose="02010600030101010101" pitchFamily="2" charset="-122"/>
            </a:endParaRPr>
          </a:p>
        </p:txBody>
      </p:sp>
      <p:sp>
        <p:nvSpPr>
          <p:cNvPr id="113667" name="Text Box 3"/>
          <p:cNvSpPr txBox="1"/>
          <p:nvPr/>
        </p:nvSpPr>
        <p:spPr>
          <a:xfrm>
            <a:off x="539750" y="3275013"/>
            <a:ext cx="7632700" cy="2357437"/>
          </a:xfrm>
          <a:prstGeom prst="rect">
            <a:avLst/>
          </a:prstGeom>
          <a:noFill/>
          <a:ln w="9525">
            <a:noFill/>
          </a:ln>
        </p:spPr>
        <p:txBody>
          <a:bodyPr anchor="t" anchorCtr="0">
            <a:spAutoFit/>
          </a:bodyPr>
          <a:lstStyle/>
          <a:p>
            <a:pPr eaLnBrk="0" hangingPunct="0">
              <a:lnSpc>
                <a:spcPct val="90000"/>
              </a:lnSpc>
              <a:spcBef>
                <a:spcPct val="20000"/>
              </a:spcBef>
              <a:buClr>
                <a:schemeClr val="hlink"/>
              </a:buClr>
              <a:buSzPct val="75000"/>
              <a:buFont typeface="Wingdings" panose="05000000000000000000" pitchFamily="2" charset="2"/>
            </a:pPr>
            <a:r>
              <a:rPr lang="zh-CN" altLang="en-US" sz="3200" b="1">
                <a:solidFill>
                  <a:srgbClr val="800000"/>
                </a:solidFill>
                <a:latin typeface="Arial" panose="020b0604020202020204" pitchFamily="34" charset="0"/>
              </a:rPr>
              <a:t>答题格式：</a:t>
            </a:r>
            <a:r>
              <a:rPr lang="zh-CN" altLang="en-US" sz="3200" b="1">
                <a:solidFill>
                  <a:srgbClr val="0000CC"/>
                </a:solidFill>
                <a:latin typeface="Arial" panose="020b0604020202020204" pitchFamily="34" charset="0"/>
              </a:rPr>
              <a:t>运用</a:t>
            </a:r>
            <a:r>
              <a:rPr lang="zh-CN" altLang="en-US" sz="3200" b="1" u="sng">
                <a:solidFill>
                  <a:srgbClr val="0000CC"/>
                </a:solidFill>
                <a:latin typeface="Arial" panose="020b0604020202020204" pitchFamily="34" charset="0"/>
              </a:rPr>
              <a:t>对偶</a:t>
            </a:r>
            <a:r>
              <a:rPr lang="zh-CN" altLang="en-US" sz="3200" b="1">
                <a:solidFill>
                  <a:srgbClr val="0000CC"/>
                </a:solidFill>
                <a:latin typeface="Arial" panose="020b0604020202020204" pitchFamily="34" charset="0"/>
              </a:rPr>
              <a:t>的修辞手法，描绘了</a:t>
            </a:r>
            <a:r>
              <a:rPr lang="en-US" altLang="zh-CN" sz="3200" b="1">
                <a:solidFill>
                  <a:srgbClr val="0000CC"/>
                </a:solidFill>
                <a:latin typeface="Arial" panose="020b0604020202020204" pitchFamily="34" charset="0"/>
              </a:rPr>
              <a:t>……</a:t>
            </a:r>
            <a:r>
              <a:rPr lang="zh-CN" altLang="en-US" sz="3200" b="1">
                <a:solidFill>
                  <a:srgbClr val="0000CC"/>
                </a:solidFill>
                <a:latin typeface="Arial" panose="020b0604020202020204" pitchFamily="34" charset="0"/>
              </a:rPr>
              <a:t>的景物（或：抒发了</a:t>
            </a:r>
            <a:r>
              <a:rPr lang="en-US" altLang="zh-CN" sz="3200" b="1">
                <a:solidFill>
                  <a:srgbClr val="0000CC"/>
                </a:solidFill>
                <a:latin typeface="Arial" panose="020b0604020202020204" pitchFamily="34" charset="0"/>
              </a:rPr>
              <a:t>……</a:t>
            </a:r>
            <a:r>
              <a:rPr lang="zh-CN" altLang="en-US" sz="3200" b="1">
                <a:solidFill>
                  <a:srgbClr val="0000CC"/>
                </a:solidFill>
                <a:latin typeface="Arial" panose="020b0604020202020204" pitchFamily="34" charset="0"/>
              </a:rPr>
              <a:t>的情感；或：阐述了</a:t>
            </a:r>
            <a:r>
              <a:rPr lang="en-US" altLang="zh-CN" sz="3200" b="1">
                <a:solidFill>
                  <a:srgbClr val="0000CC"/>
                </a:solidFill>
                <a:latin typeface="Arial" panose="020b0604020202020204" pitchFamily="34" charset="0"/>
              </a:rPr>
              <a:t>……</a:t>
            </a:r>
            <a:r>
              <a:rPr lang="zh-CN" altLang="en-US" sz="3200" b="1">
                <a:solidFill>
                  <a:srgbClr val="0000CC"/>
                </a:solidFill>
                <a:latin typeface="Arial" panose="020b0604020202020204" pitchFamily="34" charset="0"/>
              </a:rPr>
              <a:t>的哲理），语言凝练，句式整齐，音韵和谐，富有节奏感和音乐美。</a:t>
            </a:r>
            <a:endParaRPr lang="zh-CN" altLang="en-US" sz="3200" b="1">
              <a:solidFill>
                <a:srgbClr val="0000CC"/>
              </a:solidFill>
              <a:latin typeface="Arial" panose="020b0604020202020204" pitchFamily="34" charset="0"/>
            </a:endParaRPr>
          </a:p>
          <a:p>
            <a:pPr eaLnBrk="0" hangingPunct="0"/>
            <a:endParaRPr lang="zh-CN" altLang="en-US" sz="3200">
              <a:solidFill>
                <a:srgbClr val="0000CC"/>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3667"/>
                                        </p:tgtEl>
                                        <p:attrNameLst>
                                          <p:attrName>style.visibility</p:attrName>
                                        </p:attrNameLst>
                                      </p:cBhvr>
                                      <p:to>
                                        <p:strVal val="visible"/>
                                      </p:to>
                                    </p:set>
                                    <p:animEffect transition="in" filter="blinds(horizontal)">
                                      <p:cBhvr>
                                        <p:cTn id="7" dur="500"/>
                                        <p:tgtEl>
                                          <p:spTgt spid="113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7"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5777" name="矩形 3"/>
          <p:cNvSpPr/>
          <p:nvPr/>
        </p:nvSpPr>
        <p:spPr>
          <a:xfrm>
            <a:off x="250825" y="195263"/>
            <a:ext cx="8642350" cy="2378075"/>
          </a:xfrm>
          <a:prstGeom prst="rect">
            <a:avLst/>
          </a:prstGeom>
          <a:noFill/>
          <a:ln w="9525">
            <a:noFill/>
          </a:ln>
        </p:spPr>
        <p:txBody>
          <a:bodyPr lIns="68571" tIns="34285" rIns="68571" bIns="34285" anchor="t" anchorCtr="0">
            <a:spAutoFit/>
          </a:bodyPr>
          <a:lstStyle/>
          <a:p>
            <a:pPr algn="just" eaLnBrk="0" hangingPunct="0">
              <a:lnSpc>
                <a:spcPct val="150000"/>
              </a:lnSpc>
            </a:pPr>
            <a:r>
              <a:rPr lang="zh-CN" altLang="zh-CN" sz="2000" b="1">
                <a:solidFill>
                  <a:srgbClr val="0000FF"/>
                </a:solidFill>
                <a:latin typeface="Times New Roman" panose="02020603050405020304" pitchFamily="18" charset="0"/>
                <a:ea typeface="微软雅黑" panose="020b0503020204020204" charset="-122"/>
              </a:rPr>
              <a:t>知识理解</a:t>
            </a:r>
            <a:r>
              <a:rPr lang="zh-CN" altLang="zh-CN" sz="2000">
                <a:latin typeface="Times New Roman" panose="02020603050405020304" pitchFamily="18" charset="0"/>
                <a:ea typeface="微软雅黑" panose="020b0503020204020204" charset="-122"/>
              </a:rPr>
              <a:t>　下列春联中，对仗最为工整的一项是</a:t>
            </a:r>
            <a:endParaRPr lang="zh-CN" altLang="zh-CN" sz="800">
              <a:latin typeface="宋体" panose="02010600030101010101" pitchFamily="2" charset="-122"/>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A.</a:t>
            </a:r>
            <a:r>
              <a:rPr lang="zh-CN" altLang="zh-CN" sz="2000">
                <a:latin typeface="Times New Roman" panose="02020603050405020304" pitchFamily="18" charset="0"/>
                <a:ea typeface="微软雅黑" panose="020b0503020204020204" charset="-122"/>
              </a:rPr>
              <a:t>福羊衔草辞旧岁　金猴舞棒踏春来</a:t>
            </a:r>
            <a:endParaRPr lang="zh-CN" altLang="zh-CN" sz="800">
              <a:latin typeface="宋体" panose="02010600030101010101" pitchFamily="2" charset="-122"/>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B.</a:t>
            </a:r>
            <a:r>
              <a:rPr lang="zh-CN" altLang="zh-CN" sz="2000">
                <a:latin typeface="Times New Roman" panose="02020603050405020304" pitchFamily="18" charset="0"/>
                <a:ea typeface="微软雅黑" panose="020b0503020204020204" charset="-122"/>
              </a:rPr>
              <a:t>紫气东来山明水秀　冰消北岸鸟语花香</a:t>
            </a:r>
            <a:endParaRPr lang="zh-CN" altLang="zh-CN" sz="800">
              <a:latin typeface="宋体" panose="02010600030101010101" pitchFamily="2" charset="-122"/>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C.</a:t>
            </a:r>
            <a:r>
              <a:rPr lang="zh-CN" altLang="zh-CN" sz="2000">
                <a:latin typeface="Times New Roman" panose="02020603050405020304" pitchFamily="18" charset="0"/>
                <a:ea typeface="微软雅黑" panose="020b0503020204020204" charset="-122"/>
              </a:rPr>
              <a:t>羊阵聚云天降玉　猴足踏雪露星云</a:t>
            </a:r>
            <a:endParaRPr lang="zh-CN" altLang="zh-CN" sz="800">
              <a:latin typeface="宋体" panose="02010600030101010101" pitchFamily="2" charset="-122"/>
              <a:ea typeface="微软雅黑" panose="020b0503020204020204" charset="-122"/>
            </a:endParaRPr>
          </a:p>
          <a:p>
            <a:pPr algn="just" eaLnBrk="0" hangingPunct="0">
              <a:lnSpc>
                <a:spcPct val="150000"/>
              </a:lnSpc>
            </a:pPr>
            <a:r>
              <a:rPr lang="en-US" altLang="zh-CN" sz="2000">
                <a:latin typeface="Times New Roman" panose="02020603050405020304" pitchFamily="18" charset="0"/>
                <a:ea typeface="微软雅黑" panose="020b0503020204020204" charset="-122"/>
              </a:rPr>
              <a:t>D.</a:t>
            </a:r>
            <a:r>
              <a:rPr lang="zh-CN" altLang="zh-CN" sz="2000">
                <a:latin typeface="Times New Roman" panose="02020603050405020304" pitchFamily="18" charset="0"/>
                <a:ea typeface="微软雅黑" panose="020b0503020204020204" charset="-122"/>
              </a:rPr>
              <a:t>兴邦有道江山不老　治国有方九州永春</a:t>
            </a:r>
            <a:endParaRPr lang="zh-CN" altLang="zh-CN" sz="800">
              <a:latin typeface="宋体" panose="02010600030101010101" pitchFamily="2" charset="-122"/>
              <a:ea typeface="微软雅黑" panose="020b0503020204020204" charset="-122"/>
            </a:endParaRPr>
          </a:p>
        </p:txBody>
      </p:sp>
      <p:sp>
        <p:nvSpPr>
          <p:cNvPr id="6" name="矩形 5"/>
          <p:cNvSpPr/>
          <p:nvPr/>
        </p:nvSpPr>
        <p:spPr>
          <a:xfrm>
            <a:off x="250825" y="2698750"/>
            <a:ext cx="8642350" cy="1454150"/>
          </a:xfrm>
          <a:prstGeom prst="rect">
            <a:avLst/>
          </a:prstGeom>
          <a:noFill/>
          <a:ln w="9525">
            <a:noFill/>
          </a:ln>
        </p:spPr>
        <p:txBody>
          <a:bodyPr lIns="68571" tIns="34285" rIns="68571" bIns="34285" anchor="t" anchorCtr="0">
            <a:spAutoFit/>
          </a:bodyPr>
          <a:lstStyle/>
          <a:p>
            <a:pPr algn="just" eaLnBrk="0" hangingPunct="0">
              <a:lnSpc>
                <a:spcPct val="150000"/>
              </a:lnSpc>
            </a:pPr>
            <a:r>
              <a:rPr lang="zh-CN" altLang="zh-CN" sz="2000" b="1">
                <a:solidFill>
                  <a:srgbClr val="0000FF"/>
                </a:solidFill>
                <a:latin typeface="Times New Roman" panose="02020603050405020304" pitchFamily="18" charset="0"/>
                <a:ea typeface="微软雅黑" panose="020b0503020204020204" charset="-122"/>
              </a:rPr>
              <a:t>解析　</a:t>
            </a:r>
            <a:r>
              <a:rPr lang="en-US" altLang="zh-CN" sz="2000" b="1">
                <a:latin typeface="Times New Roman" panose="02020603050405020304" pitchFamily="18" charset="0"/>
                <a:ea typeface="微软雅黑" panose="020b0503020204020204" charset="-122"/>
              </a:rPr>
              <a:t>A</a:t>
            </a:r>
            <a:r>
              <a:rPr lang="zh-CN" altLang="zh-CN" sz="2000" b="1">
                <a:latin typeface="Times New Roman" panose="02020603050405020304" pitchFamily="18" charset="0"/>
                <a:ea typeface="微软雅黑" panose="020b0503020204020204" charset="-122"/>
              </a:rPr>
              <a:t>项</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辞旧岁</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为动宾结构，</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踏春来</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为连动结构。</a:t>
            </a:r>
            <a:endParaRPr lang="en-US" altLang="zh-CN" sz="2000" b="1">
              <a:latin typeface="Times New Roman" panose="02020603050405020304" pitchFamily="18" charset="0"/>
              <a:ea typeface="微软雅黑" panose="020b0503020204020204" charset="-122"/>
            </a:endParaRPr>
          </a:p>
          <a:p>
            <a:pPr algn="just" eaLnBrk="0" hangingPunct="0">
              <a:lnSpc>
                <a:spcPct val="150000"/>
              </a:lnSpc>
            </a:pPr>
            <a:r>
              <a:rPr lang="en-US" altLang="zh-CN" sz="2000" b="1">
                <a:latin typeface="Times New Roman" panose="02020603050405020304" pitchFamily="18" charset="0"/>
                <a:ea typeface="微软雅黑" panose="020b0503020204020204" charset="-122"/>
              </a:rPr>
              <a:t>B</a:t>
            </a:r>
            <a:r>
              <a:rPr lang="zh-CN" altLang="zh-CN" sz="2000" b="1">
                <a:latin typeface="Times New Roman" panose="02020603050405020304" pitchFamily="18" charset="0"/>
                <a:ea typeface="微软雅黑" panose="020b0503020204020204" charset="-122"/>
              </a:rPr>
              <a:t>项</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紫气</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与</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冰消</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不对仗。</a:t>
            </a:r>
            <a:endParaRPr lang="en-US" altLang="zh-CN" sz="2000" b="1">
              <a:latin typeface="Times New Roman" panose="02020603050405020304" pitchFamily="18" charset="0"/>
              <a:ea typeface="微软雅黑" panose="020b0503020204020204" charset="-122"/>
            </a:endParaRPr>
          </a:p>
          <a:p>
            <a:pPr algn="just" eaLnBrk="0" hangingPunct="0">
              <a:lnSpc>
                <a:spcPct val="150000"/>
              </a:lnSpc>
            </a:pPr>
            <a:r>
              <a:rPr lang="en-US" altLang="zh-CN" sz="2000" b="1">
                <a:latin typeface="Times New Roman" panose="02020603050405020304" pitchFamily="18" charset="0"/>
                <a:ea typeface="微软雅黑" panose="020b0503020204020204" charset="-122"/>
              </a:rPr>
              <a:t>C</a:t>
            </a:r>
            <a:r>
              <a:rPr lang="zh-CN" altLang="zh-CN" sz="2000" b="1">
                <a:latin typeface="Times New Roman" panose="02020603050405020304" pitchFamily="18" charset="0"/>
                <a:ea typeface="微软雅黑" panose="020b0503020204020204" charset="-122"/>
              </a:rPr>
              <a:t>项</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天降玉</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为主谓宾结构，</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露星云</a:t>
            </a:r>
            <a:r>
              <a:rPr lang="en-US" altLang="zh-CN" sz="2000" b="1">
                <a:latin typeface="宋体" panose="02010600030101010101" pitchFamily="2" charset="-122"/>
                <a:ea typeface="微软雅黑" panose="020b0503020204020204" charset="-122"/>
              </a:rPr>
              <a:t>”</a:t>
            </a:r>
            <a:r>
              <a:rPr lang="zh-CN" altLang="zh-CN" sz="2000" b="1">
                <a:latin typeface="Times New Roman" panose="02020603050405020304" pitchFamily="18" charset="0"/>
                <a:ea typeface="微软雅黑" panose="020b0503020204020204" charset="-122"/>
              </a:rPr>
              <a:t>为动宾结构。</a:t>
            </a:r>
            <a:endParaRPr lang="zh-CN" altLang="zh-CN" sz="800" b="1">
              <a:latin typeface="宋体" panose="02010600030101010101" pitchFamily="2" charset="-122"/>
              <a:ea typeface="微软雅黑" panose="020b0503020204020204" charset="-122"/>
            </a:endParaRPr>
          </a:p>
        </p:txBody>
      </p:sp>
      <p:sp>
        <p:nvSpPr>
          <p:cNvPr id="7" name="TextBox 22"/>
          <p:cNvSpPr txBox="1"/>
          <p:nvPr/>
        </p:nvSpPr>
        <p:spPr>
          <a:xfrm>
            <a:off x="136525" y="2006600"/>
            <a:ext cx="539750" cy="565150"/>
          </a:xfrm>
          <a:prstGeom prst="rect">
            <a:avLst/>
          </a:prstGeom>
          <a:noFill/>
          <a:ln w="9525">
            <a:noFill/>
          </a:ln>
        </p:spPr>
        <p:txBody>
          <a:bodyPr lIns="68571" tIns="34285" rIns="68571" bIns="34285" anchor="t" anchorCtr="0">
            <a:spAutoFit/>
          </a:bodyPr>
          <a:lstStyle/>
          <a:p>
            <a:pPr eaLnBrk="0" hangingPunct="0"/>
            <a:r>
              <a:rPr lang="zh-CN" altLang="en-US" sz="3200" b="1">
                <a:solidFill>
                  <a:srgbClr val="C00000"/>
                </a:solidFill>
                <a:latin typeface="华文细黑" panose="02010600040101010101" charset="-122"/>
                <a:ea typeface="华文细黑" panose="02010600040101010101" charset="-122"/>
              </a:rPr>
              <a:t>√</a:t>
            </a:r>
            <a:endParaRPr lang="zh-CN" altLang="en-US" sz="3200" b="1">
              <a:solidFill>
                <a:srgbClr val="C00000"/>
              </a:solidFill>
              <a:latin typeface="华文细黑" panose="02010600040101010101" charset="-122"/>
              <a:ea typeface="华文细黑"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linds(horizontal)">
                                      <p:cBhvr>
                                        <p:cTn id="17" dur="500"/>
                                        <p:tgtEl>
                                          <p:spTgt spid="6">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blinds(horizontal)">
                                      <p:cBhvr>
                                        <p:cTn id="2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0" y="57150"/>
            <a:ext cx="9078595" cy="4399915"/>
          </a:xfrm>
          <a:prstGeom prst="rect">
            <a:avLst/>
          </a:prstGeom>
          <a:noFill/>
          <a:ln w="9525">
            <a:noFill/>
          </a:ln>
        </p:spPr>
        <p:txBody>
          <a:bodyPr wrap="square">
            <a:spAutoFit/>
          </a:bodyPr>
          <a:lstStyle/>
          <a:p>
            <a:r>
              <a:rPr lang="zh-CN" sz="2000">
                <a:solidFill>
                  <a:srgbClr val="FF0000"/>
                </a:solidFill>
                <a:ea typeface="宋体" panose="02010600030101010101" pitchFamily="2" charset="-122"/>
              </a:rPr>
              <a:t>【2021年新高考I卷】</a:t>
            </a:r>
            <a:r>
              <a:rPr lang="zh-CN" sz="2000">
                <a:solidFill>
                  <a:srgbClr val="000000"/>
                </a:solidFill>
                <a:ea typeface="宋体" panose="02010600030101010101" pitchFamily="2" charset="-122"/>
              </a:rPr>
              <a:t>阅读下面的文字，完成下面小题。</a:t>
            </a:r>
            <a:endParaRPr lang="zh-CN" sz="2000">
              <a:solidFill>
                <a:srgbClr val="000000"/>
              </a:solidFill>
              <a:ea typeface="楷体" panose="02010609060101010101" charset="-122"/>
            </a:endParaRPr>
          </a:p>
          <a:p>
            <a:r>
              <a:rPr lang="en-US" altLang="zh-CN" sz="2000">
                <a:solidFill>
                  <a:srgbClr val="000000"/>
                </a:solidFill>
                <a:ea typeface="楷体" panose="02010609060101010101" charset="-122"/>
              </a:rPr>
              <a:t>       </a:t>
            </a:r>
            <a:r>
              <a:rPr lang="zh-CN" sz="2000">
                <a:solidFill>
                  <a:srgbClr val="000000"/>
                </a:solidFill>
                <a:ea typeface="楷体" panose="02010609060101010101" charset="-122"/>
              </a:rPr>
              <a:t>欢快的锣鼓敲起来，欢腾的雄狮舞起来，</a:t>
            </a:r>
            <a:r>
              <a:rPr lang="en-US" sz="2000">
                <a:solidFill>
                  <a:srgbClr val="000000"/>
                </a:solidFill>
                <a:latin typeface="宋体" panose="02010600030101010101" pitchFamily="2" charset="-122"/>
              </a:rPr>
              <a:t>“</a:t>
            </a:r>
            <a:r>
              <a:rPr lang="zh-CN" sz="2000">
                <a:solidFill>
                  <a:srgbClr val="000000"/>
                </a:solidFill>
                <a:ea typeface="楷体" panose="02010609060101010101" charset="-122"/>
              </a:rPr>
              <a:t>闹元宵，学‘四史’</a:t>
            </a:r>
            <a:r>
              <a:rPr lang="en-US" sz="2000">
                <a:solidFill>
                  <a:srgbClr val="000000"/>
                </a:solidFill>
                <a:latin typeface="宋体" panose="02010600030101010101" pitchFamily="2" charset="-122"/>
              </a:rPr>
              <a:t>”</a:t>
            </a:r>
            <a:r>
              <a:rPr lang="zh-CN" sz="2000">
                <a:solidFill>
                  <a:srgbClr val="000000"/>
                </a:solidFill>
                <a:ea typeface="楷体" panose="02010609060101010101" charset="-122"/>
              </a:rPr>
              <a:t>文明实践示范活动日在市文化艺术中心隆重举行，活动分为</a:t>
            </a:r>
            <a:r>
              <a:rPr lang="en-US" sz="2000">
                <a:solidFill>
                  <a:srgbClr val="000000"/>
                </a:solidFill>
                <a:latin typeface="宋体" panose="02010600030101010101" pitchFamily="2" charset="-122"/>
              </a:rPr>
              <a:t>“</a:t>
            </a:r>
            <a:r>
              <a:rPr lang="zh-CN" sz="2000">
                <a:solidFill>
                  <a:srgbClr val="000000"/>
                </a:solidFill>
                <a:ea typeface="楷体" panose="02010609060101010101" charset="-122"/>
              </a:rPr>
              <a:t>四史</a:t>
            </a:r>
            <a:r>
              <a:rPr lang="en-US" sz="2000">
                <a:solidFill>
                  <a:srgbClr val="000000"/>
                </a:solidFill>
                <a:latin typeface="宋体" panose="02010600030101010101" pitchFamily="2" charset="-122"/>
              </a:rPr>
              <a:t>”</a:t>
            </a:r>
            <a:r>
              <a:rPr lang="zh-CN" sz="2000">
                <a:solidFill>
                  <a:srgbClr val="000000"/>
                </a:solidFill>
                <a:ea typeface="楷体" panose="02010609060101010101" charset="-122"/>
              </a:rPr>
              <a:t>猜谜颂红色文化、非遗展示传民俗文化、戏曲联唱扬传统文化三个篇章，民俗与党史彼此交融，传统与现代________。</a:t>
            </a:r>
            <a:endParaRPr lang="zh-CN" sz="2000">
              <a:solidFill>
                <a:srgbClr val="000000"/>
              </a:solidFill>
              <a:ea typeface="楷体" panose="02010609060101010101" charset="-122"/>
            </a:endParaRPr>
          </a:p>
          <a:p>
            <a:r>
              <a:rPr lang="en-US" altLang="zh-CN" sz="2000">
                <a:solidFill>
                  <a:srgbClr val="000000"/>
                </a:solidFill>
                <a:ea typeface="楷体" panose="02010609060101010101" charset="-122"/>
              </a:rPr>
              <a:t>       </a:t>
            </a:r>
            <a:r>
              <a:rPr lang="zh-CN" sz="2000">
                <a:solidFill>
                  <a:srgbClr val="000000"/>
                </a:solidFill>
                <a:ea typeface="楷体" panose="02010609060101010101" charset="-122"/>
              </a:rPr>
              <a:t>元宵线上活动直播间里________，一场关于党史知识和传统民俗知识的直播宣讲</a:t>
            </a:r>
            <a:r>
              <a:rPr lang="en-US" sz="2000">
                <a:solidFill>
                  <a:srgbClr val="000000"/>
                </a:solidFill>
                <a:latin typeface="宋体" panose="02010600030101010101" pitchFamily="2" charset="-122"/>
              </a:rPr>
              <a:t>“</a:t>
            </a:r>
            <a:r>
              <a:rPr lang="zh-CN" sz="2000">
                <a:solidFill>
                  <a:srgbClr val="000000"/>
                </a:solidFill>
                <a:ea typeface="楷体" panose="02010609060101010101" charset="-122"/>
              </a:rPr>
              <a:t>圈粉</a:t>
            </a:r>
            <a:r>
              <a:rPr lang="en-US" sz="2000">
                <a:solidFill>
                  <a:srgbClr val="000000"/>
                </a:solidFill>
                <a:latin typeface="宋体" panose="02010600030101010101" pitchFamily="2" charset="-122"/>
              </a:rPr>
              <a:t>”</a:t>
            </a:r>
            <a:r>
              <a:rPr lang="zh-CN" sz="2000">
                <a:solidFill>
                  <a:srgbClr val="000000"/>
                </a:solidFill>
                <a:ea typeface="楷体" panose="02010609060101010101" charset="-122"/>
              </a:rPr>
              <a:t>无数，辖区党员，青年志愿者以及现场观众________地进入直播间，感受节目的欢快气氛。</a:t>
            </a:r>
            <a:r>
              <a:rPr lang="zh-CN" sz="2000" u="wavy">
                <a:solidFill>
                  <a:srgbClr val="000000"/>
                </a:solidFill>
                <a:ea typeface="楷体" panose="02010609060101010101" charset="-122"/>
              </a:rPr>
              <a:t>宣讲员平易的话语，幽默的口吻以及宣讲内容十分接地气，导致收看直播的群众既听得进又记得牢。</a:t>
            </a:r>
            <a:endParaRPr lang="zh-CN" sz="2000">
              <a:solidFill>
                <a:srgbClr val="000000"/>
              </a:solidFill>
              <a:ea typeface="楷体" panose="02010609060101010101" charset="-122"/>
            </a:endParaRPr>
          </a:p>
          <a:p>
            <a:r>
              <a:rPr lang="en-US" altLang="zh-CN" sz="2000">
                <a:solidFill>
                  <a:srgbClr val="000000"/>
                </a:solidFill>
                <a:ea typeface="楷体" panose="02010609060101010101" charset="-122"/>
              </a:rPr>
              <a:t>      </a:t>
            </a:r>
            <a:r>
              <a:rPr lang="zh-CN" sz="2000">
                <a:solidFill>
                  <a:srgbClr val="000000"/>
                </a:solidFill>
                <a:ea typeface="楷体" panose="02010609060101010101" charset="-122"/>
              </a:rPr>
              <a:t>传统文化展现传统节日，传统节日传承传统文化。</a:t>
            </a:r>
            <a:r>
              <a:rPr lang="zh-CN" sz="2000" u="sng">
                <a:solidFill>
                  <a:srgbClr val="000000"/>
                </a:solidFill>
                <a:ea typeface="楷体" panose="02010609060101010101" charset="-122"/>
              </a:rPr>
              <a:t>剪纸灯谜，描绘城乡风物；秧歌花鼓，传播时代精神。</a:t>
            </a:r>
            <a:r>
              <a:rPr lang="zh-CN" sz="2000">
                <a:solidFill>
                  <a:srgbClr val="000000"/>
                </a:solidFill>
                <a:ea typeface="楷体" panose="02010609060101010101" charset="-122"/>
              </a:rPr>
              <a:t>火树银花踏歌行，古风新韵颂文明，一席________的文明盛宴，让市民近距离感受到传统文化的深厚魅力和传统节日的浓厚氛围。</a:t>
            </a:r>
            <a:endParaRPr lang="zh-CN" sz="2000">
              <a:solidFill>
                <a:srgbClr val="000000"/>
              </a:solidFill>
              <a:ea typeface="宋体" panose="02010600030101010101" pitchFamily="2" charset="-122"/>
            </a:endParaRPr>
          </a:p>
          <a:p>
            <a:r>
              <a:rPr lang="en-US" altLang="zh-CN" sz="2000">
                <a:solidFill>
                  <a:srgbClr val="000000"/>
                </a:solidFill>
                <a:ea typeface="宋体" panose="02010600030101010101" pitchFamily="2" charset="-122"/>
              </a:rPr>
              <a:t> </a:t>
            </a:r>
            <a:r>
              <a:rPr lang="zh-CN" sz="2000" b="1">
                <a:solidFill>
                  <a:srgbClr val="000000"/>
                </a:solidFill>
                <a:ea typeface="宋体" panose="02010600030101010101" pitchFamily="2" charset="-122"/>
              </a:rPr>
              <a:t>文中画横线的句子使用了对偶的修辞手法，请简要分析其构成和表达效果。</a:t>
            </a:r>
            <a:endParaRPr lang="zh-CN" sz="2000" b="1">
              <a:solidFill>
                <a:srgbClr val="FF0000"/>
              </a:solidFill>
              <a:ea typeface="宋体" panose="02010600030101010101" pitchFamily="2" charset="-122"/>
            </a:endParaRPr>
          </a:p>
          <a:p>
            <a:endParaRPr lang="zh-CN" altLang="en-US" sz="2000" b="1">
              <a:solidFill>
                <a:srgbClr val="000000"/>
              </a:solidFill>
              <a:ea typeface="宋体" panose="02010600030101010101" pitchFamily="2" charset="-122"/>
            </a:endParaRPr>
          </a:p>
        </p:txBody>
      </p:sp>
      <p:sp>
        <p:nvSpPr>
          <p:cNvPr id="3" name="文本框 2"/>
          <p:cNvSpPr txBox="1"/>
          <p:nvPr/>
        </p:nvSpPr>
        <p:spPr>
          <a:xfrm>
            <a:off x="152400" y="4171950"/>
            <a:ext cx="8533765" cy="922020"/>
          </a:xfrm>
          <a:prstGeom prst="rect">
            <a:avLst/>
          </a:prstGeom>
          <a:noFill/>
        </p:spPr>
        <p:txBody>
          <a:bodyPr wrap="square" rtlCol="0" anchor="t">
            <a:spAutoFit/>
          </a:bodyPr>
          <a:lstStyle/>
          <a:p>
            <a:r>
              <a:rPr lang="zh-CN" altLang="en-US"/>
              <a:t>【参考答案】①意义紧密相连。“剪纸灯谜”和“秧歌花鼓”都是传统民间艺术名称，两两相对；“描绘”和“传播”、“城乡”和“时代”、“风物”和“精神”也都是两两相对。②形式整齐，节奏感强，朗朗上口，有助于烘托节日的欢快气氛。</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76200" y="57150"/>
            <a:ext cx="9022080" cy="3784600"/>
          </a:xfrm>
          <a:prstGeom prst="rect">
            <a:avLst/>
          </a:prstGeom>
          <a:noFill/>
          <a:ln w="9525">
            <a:noFill/>
          </a:ln>
        </p:spPr>
        <p:txBody>
          <a:bodyPr wrap="square">
            <a:spAutoFit/>
          </a:bodyPr>
          <a:lstStyle/>
          <a:p>
            <a:r>
              <a:rPr lang="zh-CN" sz="1600">
                <a:solidFill>
                  <a:srgbClr val="FF0000"/>
                </a:solidFill>
                <a:ea typeface="黑体" panose="02010609060101010101" pitchFamily="49" charset="-122"/>
              </a:rPr>
              <a:t>【湖北省腾云联盟2021-2022学年高三10月联考】</a:t>
            </a:r>
            <a:r>
              <a:rPr lang="zh-CN" sz="1600">
                <a:solidFill>
                  <a:srgbClr val="000000"/>
                </a:solidFill>
                <a:ea typeface="宋体" panose="02010600030101010101" pitchFamily="2" charset="-122"/>
              </a:rPr>
              <a:t>阅读下面的文字，完成下面小题。</a:t>
            </a:r>
            <a:r>
              <a:rPr lang="en-US" sz="1600">
                <a:solidFill>
                  <a:srgbClr val="000000"/>
                </a:solidFill>
                <a:latin typeface="楷体" panose="02010609060101010101" charset="-122"/>
              </a:rPr>
              <a:t>“</a:t>
            </a:r>
            <a:r>
              <a:rPr lang="zh-CN" sz="1600" u="sng">
                <a:solidFill>
                  <a:srgbClr val="000000"/>
                </a:solidFill>
                <a:ea typeface="楷体" panose="02010609060101010101" charset="-122"/>
              </a:rPr>
              <a:t>掌灯清影立，开卷暗香流</a:t>
            </a:r>
            <a:r>
              <a:rPr lang="zh-CN" sz="1600">
                <a:solidFill>
                  <a:srgbClr val="000000"/>
                </a:solidFill>
                <a:ea typeface="楷体" panose="02010609060101010101" charset="-122"/>
              </a:rPr>
              <a:t>”，在阅读《乡土中国》《乡土情结》等作品时，很多人都会产生此种感触，并极其自然想说说乡土文化。</a:t>
            </a:r>
            <a:r>
              <a:rPr lang="zh-CN" sz="1600">
                <a:solidFill>
                  <a:srgbClr val="000000"/>
                </a:solidFill>
                <a:ea typeface="楷体" panose="02010609060101010101" charset="-122"/>
              </a:rPr>
              <a:t>乡土文化既是一方水土独特的精神创造和审美创造，又是人们乡土情感、亲和力和自豪感的凭借，更是永不过时的文化资源和文化资本。近年来，我国各地兴起了“乡土文化热”，乡土文化，成为一种时尚文化，作为一种情结，存在于人们心底，在对乡土文化的追寻中，人的心灵得到放松和净化，并获得文化的归属感。作为重要的文化资源和文化资本，春节庙会、清明祭祖、端午赛龙舟、重阳登高等传统民俗活动__________，展现了乡土文化旺盛的生命力。乡村旅游大发展，传统村落成为人们__________的旅游圣地。民俗体验、乡村写生等成为消费热点。美丽乡村建设蓬勃兴起，</a:t>
            </a:r>
            <a:r>
              <a:rPr lang="zh-CN" sz="1600" u="wavy">
                <a:solidFill>
                  <a:srgbClr val="000000"/>
                </a:solidFill>
                <a:ea typeface="楷体" panose="02010609060101010101" charset="-122"/>
              </a:rPr>
              <a:t>保持乡土文化、传承乡村特色成为一致共识，一批文化底蕴深厚、充满地域特色的美丽乡村在全国各地不断涌现</a:t>
            </a:r>
            <a:r>
              <a:rPr lang="zh-CN" sz="1600">
                <a:solidFill>
                  <a:srgbClr val="000000"/>
                </a:solidFill>
                <a:ea typeface="楷体" panose="02010609060101010101" charset="-122"/>
              </a:rPr>
              <a:t>。景德镇陶瓷、潍坊风筝等乡土工艺品以及泰山皮影、日照农民画等乡土民间艺术纷纷走出国门，中国乡村文化正__________地走向世界，挺立于世界文化之林。</a:t>
            </a:r>
            <a:r>
              <a:rPr lang="zh-CN" sz="1600">
                <a:solidFill>
                  <a:srgbClr val="000000"/>
                </a:solidFill>
                <a:ea typeface="楷体" panose="02010609060101010101" charset="-122"/>
              </a:rPr>
              <a:t>实践证明，中国的乡土文化历经劫难而不亡，__________而新生，我们完全有理由树立对乡土文化的自信，这是文化自信的核心构成，决定了文化自信的深度和广度。</a:t>
            </a:r>
            <a:r>
              <a:rPr lang="zh-CN" sz="1600">
                <a:solidFill>
                  <a:srgbClr val="000000"/>
                </a:solidFill>
                <a:ea typeface="楷体" panose="02010609060101010101" charset="-122"/>
              </a:rPr>
              <a:t>
</a:t>
            </a:r>
            <a:endParaRPr lang="zh-CN" sz="1600">
              <a:solidFill>
                <a:srgbClr val="000000"/>
              </a:solidFill>
              <a:ea typeface="楷体" panose="02010609060101010101" charset="-122"/>
            </a:endParaRPr>
          </a:p>
          <a:p>
            <a:r>
              <a:rPr lang="en-US" altLang="zh-CN" sz="1600">
                <a:solidFill>
                  <a:srgbClr val="000000"/>
                </a:solidFill>
                <a:ea typeface="宋体" panose="02010600030101010101" pitchFamily="2" charset="-122"/>
              </a:rPr>
              <a:t>.</a:t>
            </a:r>
            <a:r>
              <a:rPr lang="zh-CN" sz="1600">
                <a:solidFill>
                  <a:srgbClr val="000000"/>
                </a:solidFill>
                <a:ea typeface="宋体" panose="02010600030101010101" pitchFamily="2" charset="-122"/>
              </a:rPr>
              <a:t>文中画横线句子使用了对仗的修辞手法，请简要分析其构成和表达效果。</a:t>
            </a:r>
            <a:endParaRPr lang="zh-CN" sz="1600">
              <a:solidFill>
                <a:srgbClr val="000000"/>
              </a:solidFill>
              <a:ea typeface="宋体" panose="02010600030101010101" pitchFamily="2" charset="-122"/>
            </a:endParaRPr>
          </a:p>
        </p:txBody>
      </p:sp>
      <p:sp>
        <p:nvSpPr>
          <p:cNvPr id="101" name="文本框 100"/>
          <p:cNvSpPr txBox="1"/>
          <p:nvPr/>
        </p:nvSpPr>
        <p:spPr>
          <a:xfrm>
            <a:off x="0" y="3714750"/>
            <a:ext cx="9022080" cy="1476375"/>
          </a:xfrm>
          <a:prstGeom prst="rect">
            <a:avLst/>
          </a:prstGeom>
          <a:noFill/>
          <a:ln w="9525">
            <a:noFill/>
          </a:ln>
        </p:spPr>
        <p:txBody>
          <a:bodyPr wrap="square">
            <a:spAutoFit/>
          </a:bodyPr>
          <a:lstStyle/>
          <a:p>
            <a:r>
              <a:rPr lang="zh-CN" sz="1800">
                <a:solidFill>
                  <a:srgbClr val="FF0000"/>
                </a:solidFill>
                <a:ea typeface="宋体" panose="02010600030101010101" pitchFamily="2" charset="-122"/>
              </a:rPr>
              <a:t>【答案】</a:t>
            </a:r>
            <a:r>
              <a:rPr lang="zh-CN" sz="1800">
                <a:solidFill>
                  <a:srgbClr val="000000"/>
                </a:solidFill>
                <a:ea typeface="宋体" panose="02010600030101010101" pitchFamily="2" charset="-122"/>
              </a:rPr>
              <a:t>①分析对仗构成：结构相同，字数相等，意义对称。上联“掌灯”对应下联“开卷”，上联“清影立”对应下联“暗香流”。上下联音韵相协（上下联节奏点上平仄相对），尾字仄起平收。②表达效果：上下联对仗工整，语言凝练，句式整齐，富有节奏感与音乐美，富有感染力，生动形象地写出了挑灯夜读乡土文化文章时的情态和由此而生的浓浓情味。</a:t>
            </a:r>
            <a:endParaRPr lang="zh-CN" sz="1800">
              <a:solidFill>
                <a:srgbClr val="00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5" name="Rectangle 142"/>
          <p:cNvSpPr>
            <a:spLocks noGrp="1"/>
          </p:cNvSpPr>
          <p:nvPr>
            <p:ph type="sldNum" sz="quarter" idx="12"/>
          </p:nvPr>
        </p:nvSpPr>
        <p:spPr>
          <a:xfrm>
            <a:off x="457200" y="4684713"/>
            <a:ext cx="2133600" cy="357187"/>
          </a:xfrm>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fld id="{9A0DB2DC-4C9A-4742-B13C-FB6460FD3503}" type="slidenum">
              <a:rPr lang="zh-CN" altLang="en-US" sz="1400"/>
              <a:t>6</a:t>
            </a:fld>
            <a:endParaRPr lang="zh-CN" altLang="en-US" sz="1400"/>
          </a:p>
        </p:txBody>
      </p:sp>
      <p:graphicFrame>
        <p:nvGraphicFramePr>
          <p:cNvPr id="11266" name="Object 2"/>
          <p:cNvGraphicFramePr>
            <a:graphicFrameLocks noChangeAspect="1"/>
          </p:cNvGraphicFramePr>
          <p:nvPr/>
        </p:nvGraphicFramePr>
        <p:xfrm>
          <a:off x="417513" y="925513"/>
          <a:ext cx="8308975" cy="3292475"/>
        </p:xfrm>
        <a:graphic>
          <a:graphicData uri="http://schemas.openxmlformats.org/presentationml/2006/ole">
            <mc:AlternateContent>
              <mc:Choice xmlns:v="urn:schemas-microsoft-com:vml" Requires="v">
                <p:oleObj spid="_x0000_s1038" r:id="rId3" imgW="10487660" imgH="4158615" progId="Word.Document.8">
                  <p:embed/>
                </p:oleObj>
              </mc:Choice>
              <mc:Fallback>
                <p:oleObj r:id="rId3" imgW="10487660" imgH="4158615" progId="Word.Document.8">
                  <p:embed/>
                  <p:pic>
                    <p:nvPicPr>
                      <p:cNvPr id="0" name="OLE substitute image"/>
                      <p:cNvPicPr/>
                      <p:nvPr/>
                    </p:nvPicPr>
                    <p:blipFill>
                      <a:blip r:embed="rId4"/>
                      <a:stretch>
                        <a:fillRect/>
                      </a:stretch>
                    </p:blipFill>
                    <p:spPr>
                      <a:xfrm>
                        <a:off x="417513" y="925513"/>
                        <a:ext cx="8308975" cy="3292475"/>
                      </a:xfrm>
                      <a:prstGeom prst="rect">
                        <a:avLst/>
                      </a:prstGeom>
                      <a:noFill/>
                      <a:ln w="38100">
                        <a:noFill/>
                        <a:miter/>
                      </a:ln>
                    </p:spPr>
                  </p:pic>
                </p:oleObj>
              </mc:Fallback>
            </mc:AlternateContent>
          </a:graphicData>
        </a:graphic>
      </p:graphicFrame>
    </p:spTree>
  </p:cSld>
  <p:clrMapOvr>
    <a:masterClrMapping/>
  </p:clrMapOvr>
  <p:transition spd="slow">
    <p:fade/>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7825" name="Rectangle 3"/>
          <p:cNvSpPr>
            <a:spLocks noGrp="1" noRot="1"/>
          </p:cNvSpPr>
          <p:nvPr>
            <p:ph idx="1"/>
          </p:nvPr>
        </p:nvSpPr>
        <p:spPr>
          <a:xfrm>
            <a:off x="304800" y="285750"/>
            <a:ext cx="8540750" cy="4056063"/>
          </a:xfrm>
        </p:spPr>
        <p:txBody>
          <a:bodyPr vert="horz" wrap="square" lIns="91440" tIns="45720" rIns="91440" bIns="45720" anchor="t" anchorCtr="0"/>
          <a:lstStyle/>
          <a:p>
            <a:pPr eaLnBrk="1" hangingPunct="1"/>
            <a:r>
              <a:rPr lang="en-US" altLang="zh-CN" sz="4000">
                <a:solidFill>
                  <a:srgbClr val="FF0000"/>
                </a:solidFill>
                <a:ea typeface="宋体" panose="02010600030101010101" pitchFamily="2" charset="-122"/>
              </a:rPr>
              <a:t>10</a:t>
            </a:r>
            <a:r>
              <a:rPr lang="zh-CN" altLang="en-US" sz="4000">
                <a:solidFill>
                  <a:srgbClr val="FF0000"/>
                </a:solidFill>
                <a:ea typeface="宋体" panose="02010600030101010101" pitchFamily="2" charset="-122"/>
              </a:rPr>
              <a:t>、</a:t>
            </a:r>
            <a:r>
              <a:rPr lang="zh-CN" altLang="en-US" sz="4000" b="1">
                <a:solidFill>
                  <a:srgbClr val="FF0000"/>
                </a:solidFill>
                <a:ea typeface="宋体" panose="02010600030101010101" pitchFamily="2" charset="-122"/>
              </a:rPr>
              <a:t>对比</a:t>
            </a:r>
            <a:endParaRPr lang="zh-CN" altLang="en-US" sz="4000" b="1">
              <a:solidFill>
                <a:srgbClr val="FF0000"/>
              </a:solidFill>
              <a:ea typeface="宋体" panose="02010600030101010101" pitchFamily="2" charset="-122"/>
            </a:endParaRPr>
          </a:p>
          <a:p>
            <a:pPr eaLnBrk="1" hangingPunct="1"/>
            <a:r>
              <a:rPr lang="zh-CN" altLang="en-US" sz="3600" b="1">
                <a:solidFill>
                  <a:srgbClr val="800000"/>
                </a:solidFill>
                <a:ea typeface="宋体" panose="02010600030101010101" pitchFamily="2" charset="-122"/>
              </a:rPr>
              <a:t>对比的定义</a:t>
            </a:r>
            <a:r>
              <a:rPr lang="zh-CN" altLang="en-US" sz="3600" b="1">
                <a:solidFill>
                  <a:srgbClr val="000000"/>
                </a:solidFill>
                <a:ea typeface="宋体" panose="02010600030101010101" pitchFamily="2" charset="-122"/>
              </a:rPr>
              <a:t>：是把对立的意思或事物、或把事物的两个方面放在一起作比较，让读者在比较中分清好坏、辨别是非。</a:t>
            </a:r>
            <a:endParaRPr lang="zh-CN" altLang="en-US" sz="3600" b="1">
              <a:solidFill>
                <a:srgbClr val="000000"/>
              </a:solidFill>
              <a:ea typeface="宋体" panose="02010600030101010101" pitchFamily="2" charset="-122"/>
            </a:endParaRPr>
          </a:p>
          <a:p>
            <a:pPr eaLnBrk="1" hangingPunct="1"/>
            <a:r>
              <a:rPr lang="zh-CN" altLang="en-US" sz="3600" b="1">
                <a:solidFill>
                  <a:srgbClr val="800000"/>
                </a:solidFill>
                <a:ea typeface="宋体" panose="02010600030101010101" pitchFamily="2" charset="-122"/>
              </a:rPr>
              <a:t>对比的作用：</a:t>
            </a:r>
            <a:r>
              <a:rPr lang="zh-CN" altLang="en-US" sz="3600" b="1">
                <a:solidFill>
                  <a:srgbClr val="000000"/>
                </a:solidFill>
                <a:ea typeface="宋体" panose="02010600030101010101" pitchFamily="2" charset="-122"/>
              </a:rPr>
              <a:t>运用这种手法，有利于充分显示事物的矛盾，突出被表现事物的本质特征，加强文章的艺术效果和感染力。 </a:t>
            </a:r>
            <a:endParaRPr lang="zh-CN" altLang="en-US" sz="3600" b="1">
              <a:solidFill>
                <a:srgbClr val="000000"/>
              </a:solidFill>
              <a:ea typeface="宋体" panose="02010600030101010101" pitchFamily="2" charset="-122"/>
            </a:endParaRPr>
          </a:p>
        </p:txBody>
      </p:sp>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8849" name="标题 1"/>
          <p:cNvSpPr>
            <a:spLocks noGrp="1"/>
          </p:cNvSpPr>
          <p:nvPr>
            <p:ph type="title"/>
          </p:nvPr>
        </p:nvSpPr>
        <p:spPr/>
        <p:txBody>
          <a:bodyPr anchor="ctr" anchorCtr="0"/>
          <a:lstStyle/>
          <a:p>
            <a:endParaRPr lang="zh-CN" altLang="en-US"/>
          </a:p>
        </p:txBody>
      </p:sp>
      <p:sp>
        <p:nvSpPr>
          <p:cNvPr id="78850" name="内容占位符 2"/>
          <p:cNvSpPr>
            <a:spLocks noGrp="1"/>
          </p:cNvSpPr>
          <p:nvPr>
            <p:ph idx="1"/>
          </p:nvPr>
        </p:nvSpPr>
        <p:spPr/>
        <p:txBody>
          <a:bodyPr anchor="t" anchorCtr="0"/>
          <a:lstStyle/>
          <a:p>
            <a:r>
              <a:rPr lang="zh-CN" altLang="en-US" b="1"/>
              <a:t>虚心使人进步，骄傲使人落后</a:t>
            </a:r>
            <a:endParaRPr lang="zh-CN" altLang="en-US" b="1"/>
          </a:p>
          <a:p>
            <a:r>
              <a:rPr lang="zh-CN" altLang="en-US" b="1">
                <a:ea typeface="宋体" panose="02010600030101010101" pitchFamily="2" charset="-122"/>
              </a:rPr>
              <a:t>朱门酒肉臭，路有冻死骨</a:t>
            </a:r>
            <a:endParaRPr lang="zh-CN" altLang="en-US" b="1">
              <a:ea typeface="宋体" panose="02010600030101010101" pitchFamily="2" charset="-122"/>
            </a:endParaRPr>
          </a:p>
          <a:p>
            <a:r>
              <a:rPr lang="zh-CN" altLang="en-US" b="1">
                <a:ea typeface="宋体" panose="02010600030101010101" pitchFamily="2" charset="-122"/>
              </a:rPr>
              <a:t>我们的战士，对对人那样狠，而对朝鲜人民是那样爱</a:t>
            </a:r>
            <a:endParaRPr lang="zh-CN" altLang="en-US" b="1">
              <a:ea typeface="宋体" panose="02010600030101010101" pitchFamily="2" charset="-122"/>
            </a:endParaRPr>
          </a:p>
        </p:txBody>
      </p:sp>
    </p:spTree>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9873" name="Rectangle 2"/>
          <p:cNvSpPr>
            <a:spLocks noGrp="1" noRot="1"/>
          </p:cNvSpPr>
          <p:nvPr>
            <p:ph type="title"/>
          </p:nvPr>
        </p:nvSpPr>
        <p:spPr/>
        <p:txBody>
          <a:bodyPr vert="horz" wrap="square" lIns="91440" tIns="45720" rIns="91440" bIns="45720" anchor="ctr" anchorCtr="0"/>
          <a:lstStyle/>
          <a:p>
            <a:pPr eaLnBrk="1" hangingPunct="1"/>
            <a:r>
              <a:rPr lang="zh-CN" altLang="en-US">
                <a:ea typeface="宋体" panose="02010600030101010101" pitchFamily="2" charset="-122"/>
              </a:rPr>
              <a:t>常用修辞手法及作用</a:t>
            </a:r>
            <a:endParaRPr lang="zh-CN" altLang="en-US">
              <a:ea typeface="宋体" panose="02010600030101010101" pitchFamily="2" charset="-122"/>
            </a:endParaRPr>
          </a:p>
        </p:txBody>
      </p:sp>
      <p:sp>
        <p:nvSpPr>
          <p:cNvPr id="79874" name="Rectangle 3"/>
          <p:cNvSpPr>
            <a:spLocks noGrp="1" noRot="1"/>
          </p:cNvSpPr>
          <p:nvPr>
            <p:ph idx="1"/>
          </p:nvPr>
        </p:nvSpPr>
        <p:spPr/>
        <p:txBody>
          <a:bodyPr vert="horz" wrap="square" lIns="91440" tIns="45720" rIns="91440" bIns="45720" anchor="t" anchorCtr="0"/>
          <a:lstStyle/>
          <a:p>
            <a:pPr eaLnBrk="1" hangingPunct="1"/>
            <a:r>
              <a:rPr lang="zh-CN" altLang="en-US" sz="4000" b="1">
                <a:ea typeface="宋体" panose="02010600030101010101" pitchFamily="2" charset="-122"/>
              </a:rPr>
              <a:t>一般性答题格式：</a:t>
            </a:r>
            <a:endParaRPr lang="zh-CN" altLang="en-US" sz="4000" b="1">
              <a:ea typeface="宋体" panose="02010600030101010101" pitchFamily="2" charset="-122"/>
            </a:endParaRPr>
          </a:p>
          <a:p>
            <a:pPr lvl="1" eaLnBrk="1" hangingPunct="1">
              <a:buNone/>
            </a:pPr>
            <a:r>
              <a:rPr lang="zh-CN" altLang="en-US" sz="4000" b="1">
                <a:ea typeface="宋体" panose="02010600030101010101" pitchFamily="2" charset="-122"/>
              </a:rPr>
              <a:t>运用了</a:t>
            </a:r>
            <a:r>
              <a:rPr lang="zh-CN" altLang="en-US" sz="4000" b="1" u="sng">
                <a:ea typeface="宋体" panose="02010600030101010101" pitchFamily="2" charset="-122"/>
              </a:rPr>
              <a:t>         </a:t>
            </a:r>
            <a:r>
              <a:rPr lang="zh-CN" altLang="en-US" sz="4000" b="1">
                <a:ea typeface="宋体" panose="02010600030101010101" pitchFamily="2" charset="-122"/>
              </a:rPr>
              <a:t>的修辞手法，</a:t>
            </a:r>
            <a:r>
              <a:rPr lang="zh-CN" altLang="en-US" sz="4000" b="1" u="sng">
                <a:ea typeface="宋体" panose="02010600030101010101" pitchFamily="2" charset="-122"/>
              </a:rPr>
              <a:t>    （作用）     </a:t>
            </a:r>
            <a:r>
              <a:rPr lang="zh-CN" altLang="en-US" sz="4000" b="1">
                <a:ea typeface="宋体" panose="02010600030101010101" pitchFamily="2" charset="-122"/>
              </a:rPr>
              <a:t>地体现了</a:t>
            </a:r>
            <a:r>
              <a:rPr lang="zh-CN" altLang="en-US" sz="4000" b="1" u="sng">
                <a:ea typeface="宋体" panose="02010600030101010101" pitchFamily="2" charset="-122"/>
              </a:rPr>
              <a:t> （主要内容） </a:t>
            </a:r>
            <a:r>
              <a:rPr lang="zh-CN" altLang="en-US" sz="4000" b="1">
                <a:ea typeface="宋体" panose="02010600030101010101" pitchFamily="2" charset="-122"/>
              </a:rPr>
              <a:t>，表达了作者（怎样）的情感或给读者（怎样）的感受。</a:t>
            </a:r>
            <a:endParaRPr lang="zh-CN" altLang="en-US" sz="4000" b="1">
              <a:ea typeface="宋体" panose="02010600030101010101" pitchFamily="2" charset="-122"/>
            </a:endParaRPr>
          </a:p>
        </p:txBody>
      </p:sp>
    </p:spTree>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93040" y="0"/>
            <a:ext cx="9270365" cy="5123815"/>
          </a:xfrm>
        </p:spPr>
        <p:txBody>
          <a:bodyPr/>
          <a:lstStyle/>
          <a:p>
            <a:r>
              <a:rPr lang="zh-CN" altLang="en-US" sz="1600"/>
              <a:t>、新高考广东省茂名市2021届高三第一次联考</a:t>
            </a:r>
            <a:endParaRPr lang="zh-CN" altLang="en-US" sz="1600"/>
          </a:p>
          <a:p>
            <a:r>
              <a:rPr lang="zh-CN" altLang="en-US" sz="1600"/>
              <a:t> </a:t>
            </a:r>
            <a:r>
              <a:rPr lang="en-US" altLang="zh-CN" sz="1600"/>
              <a:t>        </a:t>
            </a:r>
            <a:r>
              <a:rPr lang="zh-CN" altLang="en-US" sz="1600"/>
              <a:t>在孟良固战役纪念馆，我见到了有生以来所见过的最美的坟墓。</a:t>
            </a:r>
            <a:endParaRPr lang="zh-CN" altLang="en-US" sz="1600"/>
          </a:p>
          <a:p>
            <a:r>
              <a:rPr lang="zh-CN" altLang="en-US" sz="1600"/>
              <a:t>  这里，逼人的朴素禁锢了任何一种观赏的闲情，你禁不住要屏住呼吸，不敢大声，怕惊扰了这些      的灵魂。风抚摸着一座座无名者之墓，树林飒飒作响，几只蜂蝶在林中嬉戏。整个墓园透出一种大美、      和壮美，一种少有的朴素之美。安葬于此的2865名烈士，人与名对上号的只有138名。他们原本是一个个热血男儿，他们的英雄壮举，成就了当年惊天动地的功绩，而战争的惨烈致使他们成为一个个无名烈士。来这里的人很多，男女老幼都有。不论是什么时候来到这儿，人们都会想象得到，这每一个小小的隆起的长方形里，都安眠着一个最可爱的人，尽管你不知道他们的姓名。然而，恰恰是不留姓名，比所有挖空心思置办的那些奢华装饰更扣人心弦。世界上再也没有比这最后留下的无字碑式的朴素更能打动人心的东西。他们是为人民的安宁幸福而死;他们虽然没有豪华坟墓和高大墓碑，可他们永远活在人民的心中。诗人减克家的著名诗句最能代表此刻的心声:把名字刻入石头的，名字比尸首烂得更早;只要春风吹到的地方，到处是青青的野草。</a:t>
            </a:r>
            <a:endParaRPr lang="zh-CN" altLang="en-US" sz="1600"/>
          </a:p>
          <a:p>
            <a:r>
              <a:rPr lang="zh-CN" altLang="en-US" sz="1600"/>
              <a:t>走出烈士墓园，再次看到门前那棵合欢树，美美地静静地站立在那里。它撑起巨大的扇面形树冠，是想用绿荫和清凉来庇护装点这本沉甸甸的史书？还是想陪伴抚慰长眠在这里的先烈们的英魂?</a:t>
            </a:r>
            <a:endParaRPr lang="zh-CN" altLang="en-US" sz="1600"/>
          </a:p>
          <a:p>
            <a:r>
              <a:rPr lang="en-US" altLang="zh-CN" sz="1800" b="1"/>
              <a:t>.</a:t>
            </a:r>
            <a:r>
              <a:rPr lang="zh-CN" altLang="en-US" sz="1800" b="1"/>
              <a:t>文段多处使用对比的手法，请找出两处并分析其表达效果。(4分)</a:t>
            </a:r>
            <a:endParaRPr lang="zh-CN" altLang="en-US" sz="1800" b="1"/>
          </a:p>
          <a:p>
            <a:r>
              <a:rPr lang="zh-CN" altLang="en-US" sz="1800"/>
              <a:t>答案：烈士生前惊天动地的壮举和死后连姓名都没有留下做对比; 无名烈士长留人民心中和那些挖空心思置办豪华墓碑却被淡忘的人做对比。通过对比突出烈士永不磨灭的功勋，更强烈地表达出作者对烈士的敬仰和怀念。</a:t>
            </a:r>
            <a:endParaRPr lang="zh-CN" altLang="en-US" sz="1800"/>
          </a:p>
        </p:txBody>
      </p:sp>
    </p:spTree>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9530" y="-19050"/>
            <a:ext cx="9045575" cy="4092575"/>
          </a:xfrm>
          <a:prstGeom prst="rect">
            <a:avLst/>
          </a:prstGeom>
          <a:noFill/>
        </p:spPr>
        <p:txBody>
          <a:bodyPr wrap="square" rtlCol="0" anchor="t">
            <a:spAutoFit/>
          </a:bodyPr>
          <a:lstStyle/>
          <a:p>
            <a:r>
              <a:rPr lang="zh-CN" altLang="en-US" sz="2000" b="1"/>
              <a:t>十一、引用</a:t>
            </a:r>
            <a:endParaRPr lang="zh-CN" altLang="en-US" sz="2000" b="1"/>
          </a:p>
          <a:p>
            <a:r>
              <a:rPr lang="zh-CN" altLang="en-US" sz="2000"/>
              <a:t>1.定义</a:t>
            </a:r>
            <a:endParaRPr lang="zh-CN" altLang="en-US" sz="2000"/>
          </a:p>
          <a:p>
            <a:r>
              <a:rPr lang="zh-CN" altLang="en-US" sz="2000"/>
              <a:t>引用是指在说话或写作中引用现成的话，如诗句、格言、成语等,以表达自己思想感情的修辞方法。 </a:t>
            </a:r>
            <a:endParaRPr lang="zh-CN" altLang="en-US" sz="2000"/>
          </a:p>
          <a:p>
            <a:r>
              <a:rPr lang="zh-CN" altLang="en-US" sz="2000"/>
              <a:t>2.种类</a:t>
            </a:r>
            <a:endParaRPr lang="zh-CN" altLang="en-US" sz="2000"/>
          </a:p>
          <a:p>
            <a:r>
              <a:rPr lang="zh-CN" altLang="en-US" sz="2000"/>
              <a:t>引用分为直接、间接、明引、暗引、正引、反引、借引这七种。比如正引就是引用者对所引用的语句持肯定的态度，用在引文与原文意思相一致的场合。正引一般是用来印证自己的观点，表达自己的思想感情。它既可以是明引，也可以是暗引。反引就是引用者对所引用的语句加以评判，持否定的态度，即所使用的意思与原来的意思是相反的，以达到标新立异，或起到讽刺的作用。</a:t>
            </a:r>
            <a:endParaRPr lang="zh-CN" altLang="en-US" sz="2000"/>
          </a:p>
          <a:p>
            <a:r>
              <a:rPr lang="zh-CN" altLang="en-US" sz="2000"/>
              <a:t> 3.作用</a:t>
            </a:r>
            <a:endParaRPr lang="zh-CN" altLang="en-US" sz="2000"/>
          </a:p>
          <a:p>
            <a:r>
              <a:rPr lang="zh-CN" altLang="en-US" sz="2000"/>
              <a:t>可使所表达的语言简洁凝练、生动活泼，增添感染力；对说理表情达意都很有帮助，为自己的观点和看法提供有力的论据，增强说服力。</a:t>
            </a:r>
            <a:endParaRPr lang="zh-CN" altLang="en-US" sz="2000"/>
          </a:p>
        </p:txBody>
      </p:sp>
    </p:spTree>
  </p:cSld>
  <p:clrMapOvr>
    <a:masterClrMapping/>
  </p:clrMapOvr>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76200" y="57150"/>
            <a:ext cx="8905240" cy="4960620"/>
          </a:xfrm>
        </p:spPr>
        <p:txBody>
          <a:bodyPr/>
          <a:lstStyle/>
          <a:p>
            <a:r>
              <a:rPr lang="zh-CN" altLang="en-US" sz="2800" b="1"/>
              <a:t>4.论述类文章经常运用“引用”的方法进行创作，请结合上述材料,对此加以简要分析。（4分）</a:t>
            </a:r>
            <a:endParaRPr lang="zh-CN" altLang="en-US" sz="2800" b="1"/>
          </a:p>
          <a:p>
            <a:r>
              <a:rPr lang="zh-CN" altLang="en-US" sz="2800" b="1">
                <a:latin typeface="华文楷体" panose="02010600040101010101" charset="-122"/>
                <a:ea typeface="华文楷体" panose="02010600040101010101" charset="-122"/>
                <a:cs typeface="华文楷体" panose="02010600040101010101" charset="-122"/>
              </a:rPr>
              <a:t>（摘编自刘巨德《心通天宇的艺术与科学》）（摘编自李砚祖《大趋势:艺术与科学的整合》）</a:t>
            </a:r>
            <a:endParaRPr lang="zh-CN" altLang="en-US" sz="2800" b="1">
              <a:latin typeface="华文楷体" panose="02010600040101010101" charset="-122"/>
              <a:ea typeface="华文楷体" panose="02010600040101010101" charset="-122"/>
              <a:cs typeface="华文楷体" panose="02010600040101010101" charset="-122"/>
            </a:endParaRPr>
          </a:p>
          <a:p>
            <a:endParaRPr lang="zh-CN" altLang="en-US" sz="2800" b="1">
              <a:latin typeface="华文楷体" panose="02010600040101010101" charset="-122"/>
              <a:ea typeface="华文楷体" panose="02010600040101010101" charset="-122"/>
              <a:cs typeface="华文楷体" panose="02010600040101010101" charset="-122"/>
            </a:endParaRPr>
          </a:p>
          <a:p>
            <a:r>
              <a:rPr lang="zh-CN" altLang="en-US" sz="2800"/>
              <a:t>①引文放在文章开头以引出论题，能够激发读者的阅读兴趣；②引文作为理论论据，增强文章论证的说服力；③引用经典诗文，可增强文采，使语言精炼，含蓄典雅。</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0480" y="114935"/>
            <a:ext cx="8990965" cy="4523105"/>
          </a:xfrm>
          <a:prstGeom prst="rect">
            <a:avLst/>
          </a:prstGeom>
          <a:noFill/>
        </p:spPr>
        <p:txBody>
          <a:bodyPr wrap="square" rtlCol="0" anchor="t">
            <a:spAutoFit/>
          </a:bodyPr>
          <a:lstStyle/>
          <a:p>
            <a:r>
              <a:rPr lang="zh-CN" altLang="en-US" sz="1600" b="1"/>
              <a:t>十二、通感</a:t>
            </a:r>
            <a:endParaRPr lang="zh-CN" altLang="en-US" sz="1600" b="1"/>
          </a:p>
          <a:p>
            <a:r>
              <a:rPr lang="zh-CN" altLang="en-US" sz="1600"/>
              <a:t>1.定义</a:t>
            </a:r>
            <a:endParaRPr lang="zh-CN" altLang="en-US" sz="1600"/>
          </a:p>
          <a:p>
            <a:r>
              <a:rPr lang="zh-CN" altLang="en-US" sz="1600"/>
              <a:t>通感又叫“移觉”，是在描述客观事物时，用形象的语言使感觉转移，将人的听觉、视觉、嗅觉、味觉、触觉等不同感觉互相沟通、交错，彼此挪移转换，将本来表示甲感觉的词语移用来表示乙感觉，使意象更为活泼、新奇的一种修辞格。</a:t>
            </a:r>
            <a:endParaRPr lang="zh-CN" altLang="en-US" sz="1600"/>
          </a:p>
          <a:p>
            <a:r>
              <a:rPr lang="zh-CN" altLang="en-US" sz="1600"/>
              <a:t>2.种类</a:t>
            </a:r>
            <a:endParaRPr lang="zh-CN" altLang="en-US" sz="1600"/>
          </a:p>
          <a:p>
            <a:r>
              <a:rPr lang="zh-CN" altLang="en-US" sz="1600"/>
              <a:t>听觉、视觉、嗅觉、味觉、触觉的相互转换。</a:t>
            </a:r>
            <a:endParaRPr lang="zh-CN" altLang="en-US" sz="1600"/>
          </a:p>
          <a:p>
            <a:r>
              <a:rPr lang="zh-CN" altLang="en-US" sz="1600"/>
              <a:t>在通感中，颜色似乎会有温度，声音似乎会有形象，冷暖似乎会有重量。如说“光亮”，也说“响亮”，仿佛视觉和听觉相通；如“热闹”和“冷静”，感觉和听觉相通。用现代心理学或语言学的术语来说，这些都是“通感”。</a:t>
            </a:r>
            <a:endParaRPr lang="zh-CN" altLang="en-US" sz="1600"/>
          </a:p>
          <a:p>
            <a:r>
              <a:rPr lang="zh-CN" altLang="en-US" sz="1600"/>
              <a:t>最典型的例子:“微风过处，送来缕缕清香，仿佛远处高楼上渺茫的歌声似的。”(朱自清《荷塘月色》)</a:t>
            </a:r>
            <a:endParaRPr lang="zh-CN" altLang="en-US" sz="1600"/>
          </a:p>
          <a:p>
            <a:r>
              <a:rPr lang="zh-CN" altLang="en-US" sz="1600"/>
              <a:t>清香乃是嗅觉，歌声乃是听觉，作者将两种感觉互通，即为通感。</a:t>
            </a:r>
            <a:endParaRPr lang="zh-CN" altLang="en-US" sz="1600"/>
          </a:p>
          <a:p>
            <a:r>
              <a:rPr lang="zh-CN" altLang="en-US" sz="1600"/>
              <a:t>其实古诗文中也有，比如《阿房宫赋》中的“歌台暖响，春光融融”“舞殿冷袖，风雨凄凄”。</a:t>
            </a:r>
            <a:endParaRPr lang="zh-CN" altLang="en-US" sz="1600"/>
          </a:p>
          <a:p>
            <a:r>
              <a:rPr lang="zh-CN" altLang="en-US" sz="1600"/>
              <a:t>再比如，“你笑得很甜”，这就是通感。“甜”是用来形容味道的，这里却用形容味觉的词来形容视觉，就是通感。</a:t>
            </a:r>
            <a:endParaRPr lang="zh-CN" altLang="en-US" sz="1600"/>
          </a:p>
          <a:p>
            <a:r>
              <a:rPr lang="zh-CN" altLang="en-US" sz="1600"/>
              <a:t> 3.作用</a:t>
            </a:r>
            <a:endParaRPr lang="zh-CN" altLang="en-US" sz="1600"/>
          </a:p>
          <a:p>
            <a:r>
              <a:rPr lang="zh-CN" altLang="en-US" sz="1600"/>
              <a:t>通感技巧的运用，能突破语言的局限，丰富表情达意的审美情趣，起到增强文采的艺术效果。</a:t>
            </a:r>
            <a:endParaRPr lang="zh-CN" altLang="en-US" sz="1600"/>
          </a:p>
        </p:txBody>
      </p:sp>
    </p:spTree>
  </p:cSld>
  <p:clrMapOvr>
    <a:masterClrMapping/>
  </p:clrMapOvr>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0" y="0"/>
            <a:ext cx="9030335" cy="2245360"/>
          </a:xfrm>
          <a:prstGeom prst="rect">
            <a:avLst/>
          </a:prstGeom>
          <a:noFill/>
        </p:spPr>
        <p:txBody>
          <a:bodyPr wrap="square" rtlCol="0" anchor="t">
            <a:spAutoFit/>
          </a:bodyPr>
          <a:lstStyle/>
          <a:p>
            <a:r>
              <a:rPr lang="zh-CN" altLang="en-US" sz="2000"/>
              <a:t>3、原句与改句比较</a:t>
            </a:r>
            <a:endParaRPr lang="zh-CN" altLang="en-US" sz="2000"/>
          </a:p>
          <a:p>
            <a:r>
              <a:rPr lang="zh-CN" altLang="en-US" sz="2000"/>
              <a:t>原句：</a:t>
            </a:r>
            <a:endParaRPr lang="zh-CN" altLang="en-US" sz="2000"/>
          </a:p>
          <a:p>
            <a:r>
              <a:rPr lang="zh-CN" altLang="en-US" sz="2000"/>
              <a:t>北京的雨会与槐花下了一街，一街的槐花雨把整个日子都流淌得芬芬芳芳</a:t>
            </a:r>
            <a:endParaRPr lang="zh-CN" altLang="en-US" sz="2000"/>
          </a:p>
          <a:p>
            <a:endParaRPr lang="zh-CN" altLang="en-US" sz="2000"/>
          </a:p>
          <a:p>
            <a:r>
              <a:rPr lang="zh-CN" altLang="en-US" sz="2000"/>
              <a:t>改句：</a:t>
            </a:r>
            <a:endParaRPr lang="zh-CN" altLang="en-US" sz="2000"/>
          </a:p>
          <a:p>
            <a:r>
              <a:rPr lang="zh-CN" altLang="en-US" sz="2000"/>
              <a:t>此时北京下的雨会把槐花打落，满街雨水流淌，槐花芬芳。</a:t>
            </a:r>
            <a:endParaRPr lang="zh-CN" altLang="en-US" sz="2000"/>
          </a:p>
          <a:p>
            <a:endParaRPr lang="zh-CN" altLang="en-US" sz="2000"/>
          </a:p>
        </p:txBody>
      </p:sp>
      <p:sp>
        <p:nvSpPr>
          <p:cNvPr id="6" name="文本框 5"/>
          <p:cNvSpPr txBox="1"/>
          <p:nvPr/>
        </p:nvSpPr>
        <p:spPr>
          <a:xfrm>
            <a:off x="97790" y="2343150"/>
            <a:ext cx="8834755" cy="1938020"/>
          </a:xfrm>
          <a:prstGeom prst="rect">
            <a:avLst/>
          </a:prstGeom>
          <a:noFill/>
        </p:spPr>
        <p:txBody>
          <a:bodyPr wrap="square" rtlCol="0" anchor="t">
            <a:spAutoFit/>
          </a:bodyPr>
          <a:lstStyle/>
          <a:p>
            <a:r>
              <a:rPr lang="zh-CN" altLang="en-US" sz="2000">
                <a:sym typeface="+mn-ea"/>
              </a:rPr>
              <a:t>答案： </a:t>
            </a:r>
            <a:endParaRPr lang="zh-CN" altLang="en-US" sz="2000">
              <a:sym typeface="+mn-ea"/>
            </a:endParaRPr>
          </a:p>
          <a:p>
            <a:r>
              <a:rPr lang="zh-CN" altLang="en-US" sz="2000">
                <a:sym typeface="+mn-ea"/>
              </a:rPr>
              <a:t>①原句把槐花</a:t>
            </a:r>
            <a:r>
              <a:rPr lang="zh-CN" altLang="en-US" sz="2000">
                <a:solidFill>
                  <a:srgbClr val="FF0000"/>
                </a:solidFill>
                <a:sym typeface="+mn-ea"/>
              </a:rPr>
              <a:t>比作</a:t>
            </a:r>
            <a:r>
              <a:rPr lang="zh-CN" altLang="en-US" sz="2000">
                <a:sym typeface="+mn-ea"/>
              </a:rPr>
              <a:t>雨，“下槐花雨”更有形象的美感。</a:t>
            </a:r>
            <a:endParaRPr lang="zh-CN" altLang="en-US" sz="2000">
              <a:sym typeface="+mn-ea"/>
            </a:endParaRPr>
          </a:p>
          <a:p>
            <a:r>
              <a:rPr lang="zh-CN" altLang="en-US" sz="2000">
                <a:sym typeface="+mn-ea"/>
              </a:rPr>
              <a:t>②原句还使用了</a:t>
            </a:r>
            <a:r>
              <a:rPr lang="zh-CN" altLang="en-US" sz="2000">
                <a:solidFill>
                  <a:srgbClr val="FF0000"/>
                </a:solidFill>
                <a:sym typeface="+mn-ea"/>
              </a:rPr>
              <a:t>通感</a:t>
            </a:r>
            <a:r>
              <a:rPr lang="zh-CN" altLang="en-US" sz="2000">
                <a:sym typeface="+mn-ea"/>
              </a:rPr>
              <a:t>的修辞手法，“流淌得芬芬芳芳”兼有视觉的美感和气味的愉悦感。</a:t>
            </a:r>
            <a:endParaRPr lang="zh-CN" altLang="en-US" sz="2000">
              <a:sym typeface="+mn-ea"/>
            </a:endParaRPr>
          </a:p>
          <a:p>
            <a:r>
              <a:rPr lang="zh-CN" altLang="en-US" sz="2000">
                <a:sym typeface="+mn-ea"/>
              </a:rPr>
              <a:t>③“日子都流淌”，比喻化抽象为具体，表述更为生动形象。</a:t>
            </a:r>
            <a:endParaRPr lang="zh-CN" altLang="en-US" sz="2000"/>
          </a:p>
          <a:p>
            <a:r>
              <a:rPr lang="zh-CN" altLang="en-US" sz="2000">
                <a:sym typeface="+mn-ea"/>
              </a:rPr>
              <a:t>④原文运用了</a:t>
            </a:r>
            <a:r>
              <a:rPr lang="zh-CN" altLang="en-US" sz="2000">
                <a:solidFill>
                  <a:srgbClr val="FF0000"/>
                </a:solidFill>
                <a:sym typeface="+mn-ea"/>
              </a:rPr>
              <a:t>叠音词</a:t>
            </a:r>
            <a:r>
              <a:rPr lang="zh-CN" altLang="en-US" sz="2000">
                <a:sym typeface="+mn-ea"/>
              </a:rPr>
              <a:t>“芬芬芳芳”，更有音韵美给人以强烈的美的感受。</a:t>
            </a:r>
            <a:endParaRPr lang="zh-CN" altLang="en-US" sz="2000"/>
          </a:p>
        </p:txBody>
      </p:sp>
      <p:pic>
        <p:nvPicPr>
          <p:cNvPr id="7" name="New picture"/>
          <p:cNvPicPr/>
          <p:nvPr/>
        </p:nvPicPr>
        <p:blipFill>
          <a:blip r:embed="rId2"/>
          <a:stretch>
            <a:fillRect/>
          </a:stretch>
        </p:blipFill>
        <p:spPr>
          <a:xfrm>
            <a:off x="12674600" y="11811000"/>
            <a:ext cx="3683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3" name="Rectangle 142"/>
          <p:cNvSpPr>
            <a:spLocks noGrp="1"/>
          </p:cNvSpPr>
          <p:nvPr>
            <p:ph type="sldNum" sz="quarter" idx="12"/>
          </p:nvPr>
        </p:nvSpPr>
        <p:spPr>
          <a:xfrm>
            <a:off x="457200" y="4684713"/>
            <a:ext cx="2133600" cy="357187"/>
          </a:xfrm>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fld id="{9A0DB2DC-4C9A-4742-B13C-FB6460FD3503}" type="slidenum">
              <a:rPr lang="zh-CN" altLang="en-US" sz="1400"/>
              <a:t>7</a:t>
            </a:fld>
            <a:endParaRPr lang="zh-CN" altLang="en-US" sz="1400"/>
          </a:p>
        </p:txBody>
      </p:sp>
      <p:graphicFrame>
        <p:nvGraphicFramePr>
          <p:cNvPr id="13314" name="Object 2"/>
          <p:cNvGraphicFramePr>
            <a:graphicFrameLocks noChangeAspect="1"/>
          </p:cNvGraphicFramePr>
          <p:nvPr/>
        </p:nvGraphicFramePr>
        <p:xfrm>
          <a:off x="417513" y="650875"/>
          <a:ext cx="8308975" cy="3841750"/>
        </p:xfrm>
        <a:graphic>
          <a:graphicData uri="http://schemas.openxmlformats.org/presentationml/2006/ole">
            <mc:AlternateContent>
              <mc:Choice xmlns:v="urn:schemas-microsoft-com:vml" Requires="v">
                <p:oleObj spid="_x0000_s1039" r:id="rId3" imgW="10487660" imgH="4851400" progId="Word.Document.8">
                  <p:embed/>
                </p:oleObj>
              </mc:Choice>
              <mc:Fallback>
                <p:oleObj r:id="rId3" imgW="10487660" imgH="4851400" progId="Word.Document.8">
                  <p:embed/>
                  <p:pic>
                    <p:nvPicPr>
                      <p:cNvPr id="0" name="OLE substitute image"/>
                      <p:cNvPicPr/>
                      <p:nvPr/>
                    </p:nvPicPr>
                    <p:blipFill>
                      <a:blip r:embed="rId4"/>
                      <a:stretch>
                        <a:fillRect/>
                      </a:stretch>
                    </p:blipFill>
                    <p:spPr>
                      <a:xfrm>
                        <a:off x="417513" y="650875"/>
                        <a:ext cx="8308975" cy="3841750"/>
                      </a:xfrm>
                      <a:prstGeom prst="rect">
                        <a:avLst/>
                      </a:prstGeom>
                      <a:noFill/>
                      <a:ln w="38100">
                        <a:noFill/>
                        <a:miter/>
                      </a:ln>
                    </p:spPr>
                  </p:pic>
                </p:oleObj>
              </mc:Fallback>
            </mc:AlternateContent>
          </a:graphicData>
        </a:graphic>
      </p:graphicFrame>
    </p:spTree>
  </p:cSld>
  <p:clrMapOvr>
    <a:masterClrMapping/>
  </p:clrMapOvr>
  <p:transition spd="slow">
    <p:fade/>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1" name="Rectangle 142"/>
          <p:cNvSpPr>
            <a:spLocks noGrp="1"/>
          </p:cNvSpPr>
          <p:nvPr>
            <p:ph type="sldNum" sz="quarter" idx="12"/>
          </p:nvPr>
        </p:nvSpPr>
        <p:spPr>
          <a:xfrm>
            <a:off x="457200" y="4684713"/>
            <a:ext cx="2133600" cy="357187"/>
          </a:xfrm>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fld id="{9A0DB2DC-4C9A-4742-B13C-FB6460FD3503}" type="slidenum">
              <a:rPr lang="zh-CN" altLang="en-US" sz="1400"/>
              <a:t>8</a:t>
            </a:fld>
            <a:endParaRPr lang="zh-CN" altLang="en-US" sz="1400"/>
          </a:p>
        </p:txBody>
      </p:sp>
      <p:graphicFrame>
        <p:nvGraphicFramePr>
          <p:cNvPr id="15362" name="Object 2"/>
          <p:cNvGraphicFramePr>
            <a:graphicFrameLocks noChangeAspect="1"/>
          </p:cNvGraphicFramePr>
          <p:nvPr/>
        </p:nvGraphicFramePr>
        <p:xfrm>
          <a:off x="417513" y="1200150"/>
          <a:ext cx="8308975" cy="2744788"/>
        </p:xfrm>
        <a:graphic>
          <a:graphicData uri="http://schemas.openxmlformats.org/presentationml/2006/ole">
            <mc:AlternateContent>
              <mc:Choice xmlns:v="urn:schemas-microsoft-com:vml" Requires="v">
                <p:oleObj spid="_x0000_s1040" r:id="rId3" imgW="10487660" imgH="3466465" progId="Word.Document.8">
                  <p:embed/>
                </p:oleObj>
              </mc:Choice>
              <mc:Fallback>
                <p:oleObj r:id="rId3" imgW="10487660" imgH="3466465" progId="Word.Document.8">
                  <p:embed/>
                  <p:pic>
                    <p:nvPicPr>
                      <p:cNvPr id="0" name="OLE substitute image"/>
                      <p:cNvPicPr/>
                      <p:nvPr/>
                    </p:nvPicPr>
                    <p:blipFill>
                      <a:blip r:embed="rId4"/>
                      <a:stretch>
                        <a:fillRect/>
                      </a:stretch>
                    </p:blipFill>
                    <p:spPr>
                      <a:xfrm>
                        <a:off x="417513" y="1200150"/>
                        <a:ext cx="8308975" cy="2744788"/>
                      </a:xfrm>
                      <a:prstGeom prst="rect">
                        <a:avLst/>
                      </a:prstGeom>
                      <a:noFill/>
                      <a:ln w="38100">
                        <a:noFill/>
                        <a:miter/>
                      </a:ln>
                    </p:spPr>
                  </p:pic>
                </p:oleObj>
              </mc:Fallback>
            </mc:AlternateContent>
          </a:graphicData>
        </a:graphic>
      </p:graphicFrame>
    </p:spTree>
  </p:cSld>
  <p:clrMapOvr>
    <a:masterClrMapping/>
  </p:clrMapOvr>
  <p:transition spd="slow">
    <p:fade/>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09" name="Rectangle 142"/>
          <p:cNvSpPr>
            <a:spLocks noGrp="1"/>
          </p:cNvSpPr>
          <p:nvPr>
            <p:ph type="sldNum" sz="quarter" idx="12"/>
          </p:nvPr>
        </p:nvSpPr>
        <p:spPr>
          <a:xfrm>
            <a:off x="457200" y="4684713"/>
            <a:ext cx="2133600" cy="357187"/>
          </a:xfrm>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fld id="{9A0DB2DC-4C9A-4742-B13C-FB6460FD3503}" type="slidenum">
              <a:rPr lang="zh-CN" altLang="en-US" sz="1400"/>
              <a:t>9</a:t>
            </a:fld>
            <a:endParaRPr lang="zh-CN" altLang="en-US" sz="1400"/>
          </a:p>
        </p:txBody>
      </p:sp>
      <p:graphicFrame>
        <p:nvGraphicFramePr>
          <p:cNvPr id="17410" name="Object 2"/>
          <p:cNvGraphicFramePr>
            <a:graphicFrameLocks noChangeAspect="1"/>
          </p:cNvGraphicFramePr>
          <p:nvPr/>
        </p:nvGraphicFramePr>
        <p:xfrm>
          <a:off x="417513" y="925513"/>
          <a:ext cx="8308975" cy="3292475"/>
        </p:xfrm>
        <a:graphic>
          <a:graphicData uri="http://schemas.openxmlformats.org/presentationml/2006/ole">
            <mc:AlternateContent>
              <mc:Choice xmlns:v="urn:schemas-microsoft-com:vml" Requires="v">
                <p:oleObj spid="_x0000_s1041" r:id="rId3" imgW="10487660" imgH="4158615" progId="Word.Document.8">
                  <p:embed/>
                </p:oleObj>
              </mc:Choice>
              <mc:Fallback>
                <p:oleObj r:id="rId3" imgW="10487660" imgH="4158615" progId="Word.Document.8">
                  <p:embed/>
                  <p:pic>
                    <p:nvPicPr>
                      <p:cNvPr id="0" name="OLE substitute image"/>
                      <p:cNvPicPr/>
                      <p:nvPr/>
                    </p:nvPicPr>
                    <p:blipFill>
                      <a:blip r:embed="rId4"/>
                      <a:stretch>
                        <a:fillRect/>
                      </a:stretch>
                    </p:blipFill>
                    <p:spPr>
                      <a:xfrm>
                        <a:off x="417513" y="925513"/>
                        <a:ext cx="8308975" cy="3292475"/>
                      </a:xfrm>
                      <a:prstGeom prst="rect">
                        <a:avLst/>
                      </a:prstGeom>
                      <a:noFill/>
                      <a:ln w="38100">
                        <a:noFill/>
                        <a:miter/>
                      </a:ln>
                    </p:spPr>
                  </p:pic>
                </p:oleObj>
              </mc:Fallback>
            </mc:AlternateContent>
          </a:graphicData>
        </a:graphic>
      </p:graphicFrame>
    </p:spTree>
  </p:cSld>
  <p:clrMapOvr>
    <a:masterClrMapping/>
  </p:clrMapOvr>
  <p:transition spd="slow">
    <p:fade/>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主题">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273</Paragraphs>
  <Slides>67</Slides>
  <Notes>20</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67</vt:i4>
      </vt:variant>
    </vt:vector>
  </HeadingPairs>
  <TitlesOfParts>
    <vt:vector baseType="lpstr" size="80">
      <vt:lpstr>Arial</vt:lpstr>
      <vt:lpstr>宋体</vt:lpstr>
      <vt:lpstr>Calibri</vt:lpstr>
      <vt:lpstr>Calibri Light</vt:lpstr>
      <vt:lpstr>Wingdings</vt:lpstr>
      <vt:lpstr>Times New Roman</vt:lpstr>
      <vt:lpstr>微软雅黑</vt:lpstr>
      <vt:lpstr>Courier New</vt:lpstr>
      <vt:lpstr>华文细黑</vt:lpstr>
      <vt:lpstr>黑体</vt:lpstr>
      <vt:lpstr>楷体</vt:lpstr>
      <vt:lpstr>华文楷体</vt:lpstr>
      <vt:lpstr>Office 主题</vt:lpstr>
      <vt:lpstr>2022年新高考复习之修辞手法</vt:lpstr>
      <vt:lpstr>PowerPoint Presentation</vt:lpstr>
      <vt:lpstr>学习目标</vt:lpstr>
      <vt:lpstr>PowerPoint Presentation</vt:lpstr>
      <vt:lpstr>1、比喻：就是打比方，即两种不同性质的事物彼此有相似点，便用一事物来比方另一事物。       组成：本体、喻体、比喻词。       种类：明喻、暗喻、借喻、博喻。       作用：使语言形象生动，使抽象化为具体，将无形化为有形，使深刻抽象的道理变得浅显明白，便于感情的表达。</vt:lpstr>
      <vt:lpstr>PowerPoint Presentation</vt:lpstr>
      <vt:lpstr>PowerPoint Presentation</vt:lpstr>
      <vt:lpstr>PowerPoint Presentation</vt:lpstr>
      <vt:lpstr>PowerPoint Presentation</vt:lpstr>
      <vt:lpstr>PowerPoint Presentation</vt:lpstr>
      <vt:lpstr>PowerPoint Presentation</vt:lpstr>
      <vt:lpstr>赏析句子：    看吧，由澄清的河水慢慢往上看吧，空中，半空中，天上，自上而下，全是那么清亮，那么蓝汪汪的，整个的是块空灵的蓝水晶。这块水晶里，包着红屋顶，黄草山，像……这就是冬天的济南。（老舍《济南的冬天》）</vt:lpstr>
      <vt:lpstr>答题格式：</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【区别借喻与借代】</vt:lpstr>
      <vt:lpstr>PowerPoint Presentation</vt:lpstr>
      <vt:lpstr>赏析句子上面坐着两个老爷，东边的一个是马褂，西边的一个是西装。</vt:lpstr>
      <vt:lpstr>答题格式</vt:lpstr>
      <vt:lpstr>PowerPoint Presentation</vt:lpstr>
      <vt:lpstr>判断下列句子是否是比拟句。是的话，属于比拟中的哪一种？ </vt:lpstr>
      <vt:lpstr>比喻和比拟 的区别</vt:lpstr>
      <vt:lpstr>PowerPoint Presentation</vt:lpstr>
      <vt:lpstr>PowerPoint Presentation</vt:lpstr>
      <vt:lpstr>答题格式</vt:lpstr>
      <vt:lpstr>PowerPoint Presentation</vt:lpstr>
      <vt:lpstr>PowerPoint Presentation</vt:lpstr>
      <vt:lpstr>PowerPoint Presentation</vt:lpstr>
      <vt:lpstr>PowerPoint Presentation</vt:lpstr>
      <vt:lpstr>PowerPoint Presentation</vt:lpstr>
      <vt:lpstr>归纳答题格式</vt:lpstr>
      <vt:lpstr>PowerPoint Presentation</vt:lpstr>
      <vt:lpstr>PowerPoint Presentation</vt:lpstr>
      <vt:lpstr>PowerPoint Presentation</vt:lpstr>
      <vt:lpstr>PowerPoint Presentation</vt:lpstr>
      <vt:lpstr>答题格式</vt:lpstr>
      <vt:lpstr>PowerPoint Presentation</vt:lpstr>
      <vt:lpstr>PowerPoint Presentation</vt:lpstr>
      <vt:lpstr>PowerPoint Presentation</vt:lpstr>
      <vt:lpstr>PowerPoint Presentation</vt:lpstr>
      <vt:lpstr>归纳答题格式</vt:lpstr>
      <vt:lpstr>PowerPoint Presentation</vt:lpstr>
      <vt:lpstr>PowerPoint Presentation</vt:lpstr>
      <vt:lpstr>PowerPoint Presentation</vt:lpstr>
      <vt:lpstr>赏析句子（百战疲劳壮士哀，中原一败势难回。）江东子弟今虽在，肯与君王卷土来？（王安石《题乌江亭》）</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常用修辞手法及作用</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2021-12-07T07:55:50.896</cp:lastPrinted>
  <dcterms:created xsi:type="dcterms:W3CDTF">2021-12-07T07:55:50Z</dcterms:created>
  <dcterms:modified xsi:type="dcterms:W3CDTF">2021-12-06T23:55:51Z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