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576" r:id="rId3"/>
    <p:sldId id="388" r:id="rId4"/>
    <p:sldId id="358" r:id="rId5"/>
    <p:sldId id="345" r:id="rId6"/>
    <p:sldId id="389" r:id="rId8"/>
    <p:sldId id="462" r:id="rId9"/>
    <p:sldId id="390" r:id="rId10"/>
    <p:sldId id="391" r:id="rId11"/>
    <p:sldId id="463" r:id="rId12"/>
    <p:sldId id="549" r:id="rId13"/>
    <p:sldId id="428" r:id="rId14"/>
    <p:sldId id="599" r:id="rId15"/>
    <p:sldId id="496" r:id="rId16"/>
    <p:sldId id="495" r:id="rId17"/>
    <p:sldId id="497" r:id="rId18"/>
    <p:sldId id="498" r:id="rId19"/>
    <p:sldId id="499" r:id="rId20"/>
    <p:sldId id="500" r:id="rId21"/>
    <p:sldId id="502" r:id="rId22"/>
    <p:sldId id="503" r:id="rId23"/>
    <p:sldId id="504" r:id="rId24"/>
    <p:sldId id="505" r:id="rId25"/>
    <p:sldId id="506" r:id="rId26"/>
    <p:sldId id="538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DB0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83" autoAdjust="0"/>
    <p:restoredTop sz="94660"/>
  </p:normalViewPr>
  <p:slideViewPr>
    <p:cSldViewPr snapToGrid="0">
      <p:cViewPr varScale="1">
        <p:scale>
          <a:sx n="67" d="100"/>
          <a:sy n="67" d="100"/>
        </p:scale>
        <p:origin x="476" y="56"/>
      </p:cViewPr>
      <p:guideLst>
        <p:guide orient="horz" pos="209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7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4A891-F9A3-44B5-B733-09602E748D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72794" y="583179"/>
            <a:ext cx="11449092" cy="56431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228600" sx="101000" sy="101000" algn="ctr" rotWithShape="0">
              <a:srgbClr val="000000">
                <a:alpha val="2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C6DB3A-3B93-40C9-A1AB-6EE1EEC468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32F5C27-6D11-4E26-AC15-28C94D3354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alphaModFix amt="33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slow" advTm="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0320" y="434340"/>
            <a:ext cx="9611995" cy="576580"/>
          </a:xfrm>
          <a:blipFill>
            <a:blip r:embed="rId1"/>
            <a:tile tx="0" ty="0" sx="100000" sy="100000" flip="none" algn="tl"/>
          </a:blipFill>
          <a:ln>
            <a:solidFill>
              <a:srgbClr val="FFFF00"/>
            </a:solidFill>
          </a:ln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</a:pPr>
            <a:r>
              <a:rPr kumimoji="0" lang="en-US" altLang="zh-CN" sz="3600" b="0" i="0" u="none" strike="noStrike" kern="1200" cap="none" spc="0" normalizeH="0" baseline="0" noProof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</a:t>
            </a:r>
            <a:r>
              <a:rPr kumimoji="0" lang="en-US" altLang="zh-CN" sz="3600" b="0" i="0" u="none" strike="noStrike" kern="1200" cap="none" spc="0" normalizeH="0" baseline="0" noProof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          </a:t>
            </a:r>
            <a:r>
              <a:rPr kumimoji="0" lang="zh-CN" altLang="en-US" sz="3600" b="0" i="0" u="none" strike="noStrike" kern="1200" cap="none" spc="0" normalizeH="0" baseline="0" noProof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七</a:t>
            </a:r>
            <a:r>
              <a:rPr kumimoji="0" lang="zh-CN" altLang="en-US" sz="3600" b="0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子之歌</a:t>
            </a:r>
            <a:endParaRPr kumimoji="0" lang="zh-CN" altLang="en-US" sz="3600" b="0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2530" name="内容占位符 2"/>
          <p:cNvSpPr>
            <a:spLocks noGrp="1"/>
          </p:cNvSpPr>
          <p:nvPr>
            <p:ph type="body" idx="1"/>
          </p:nvPr>
        </p:nvSpPr>
        <p:spPr>
          <a:xfrm>
            <a:off x="498158" y="1546543"/>
            <a:ext cx="10972800" cy="4967287"/>
          </a:xfrm>
        </p:spPr>
        <p:txBody>
          <a:bodyPr anchor="t"/>
          <a:p>
            <a:pPr algn="ctr" defTabSz="914400"/>
            <a:r>
              <a:rPr lang="zh-CN" altLang="en-US" sz="2400" b="1" kern="1200" baseline="0" dirty="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    </a:t>
            </a:r>
            <a:r>
              <a:rPr lang="zh-CN" altLang="en-US" sz="3200" b="1" kern="1200" baseline="0" dirty="0">
                <a:solidFill>
                  <a:srgbClr val="0070C0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你可知”妈港“不是我的真姓？</a:t>
            </a:r>
            <a:endParaRPr lang="zh-CN" altLang="en-US" sz="3200" b="1" kern="1200" baseline="0" dirty="0">
              <a:solidFill>
                <a:srgbClr val="0070C0"/>
              </a:solidFill>
              <a:latin typeface="Dotum" panose="020B0600000101010101" pitchFamily="34" charset="-127"/>
              <a:ea typeface="Dotum" panose="020B0600000101010101" pitchFamily="34" charset="-127"/>
              <a:cs typeface="+mn-cs"/>
            </a:endParaRPr>
          </a:p>
          <a:p>
            <a:pPr defTabSz="914400"/>
            <a:r>
              <a:rPr lang="zh-CN" altLang="en-US" sz="3200" b="1" kern="1200" baseline="0" dirty="0">
                <a:solidFill>
                  <a:srgbClr val="0070C0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                       我离开你的襁褓太久了，母亲！</a:t>
            </a:r>
            <a:endParaRPr lang="zh-CN" altLang="en-US" sz="3200" b="1" kern="1200" baseline="0" dirty="0">
              <a:solidFill>
                <a:srgbClr val="0070C0"/>
              </a:solidFill>
              <a:latin typeface="Dotum" panose="020B0600000101010101" pitchFamily="34" charset="-127"/>
              <a:ea typeface="Dotum" panose="020B0600000101010101" pitchFamily="34" charset="-127"/>
              <a:cs typeface="+mn-cs"/>
            </a:endParaRPr>
          </a:p>
          <a:p>
            <a:pPr defTabSz="914400"/>
            <a:r>
              <a:rPr lang="zh-CN" altLang="en-US" sz="3200" b="1" kern="1200" baseline="0" dirty="0">
                <a:solidFill>
                  <a:srgbClr val="0070C0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                       但是他们掳去的是我的肉体，</a:t>
            </a:r>
            <a:endParaRPr lang="zh-CN" altLang="en-US" sz="3200" b="1" kern="1200" baseline="0" dirty="0">
              <a:solidFill>
                <a:srgbClr val="0070C0"/>
              </a:solidFill>
              <a:latin typeface="Dotum" panose="020B0600000101010101" pitchFamily="34" charset="-127"/>
              <a:ea typeface="Dotum" panose="020B0600000101010101" pitchFamily="34" charset="-127"/>
              <a:cs typeface="+mn-cs"/>
            </a:endParaRPr>
          </a:p>
          <a:p>
            <a:pPr defTabSz="914400"/>
            <a:r>
              <a:rPr lang="zh-CN" altLang="en-US" sz="3200" b="1" kern="1200" baseline="0" dirty="0">
                <a:solidFill>
                  <a:srgbClr val="0070C0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                       你依然保管我内心的灵魂。</a:t>
            </a:r>
            <a:endParaRPr lang="zh-CN" altLang="en-US" sz="3200" b="1" kern="1200" baseline="0" dirty="0">
              <a:solidFill>
                <a:srgbClr val="0070C0"/>
              </a:solidFill>
              <a:latin typeface="Dotum" panose="020B0600000101010101" pitchFamily="34" charset="-127"/>
              <a:ea typeface="Dotum" panose="020B0600000101010101" pitchFamily="34" charset="-127"/>
              <a:cs typeface="+mn-cs"/>
            </a:endParaRPr>
          </a:p>
          <a:p>
            <a:pPr defTabSz="914400"/>
            <a:r>
              <a:rPr lang="zh-CN" altLang="en-US" sz="3200" b="1" kern="1200" baseline="0" dirty="0">
                <a:solidFill>
                  <a:srgbClr val="0070C0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                       那三百年来梦寐不忘的生母啊！</a:t>
            </a:r>
            <a:endParaRPr lang="zh-CN" altLang="en-US" sz="3200" b="1" kern="1200" baseline="0" dirty="0">
              <a:solidFill>
                <a:srgbClr val="0070C0"/>
              </a:solidFill>
              <a:latin typeface="Dotum" panose="020B0600000101010101" pitchFamily="34" charset="-127"/>
              <a:ea typeface="Dotum" panose="020B0600000101010101" pitchFamily="34" charset="-127"/>
              <a:cs typeface="+mn-cs"/>
            </a:endParaRPr>
          </a:p>
          <a:p>
            <a:pPr defTabSz="914400"/>
            <a:r>
              <a:rPr lang="zh-CN" altLang="en-US" sz="3200" b="1" kern="1200" baseline="0" dirty="0">
                <a:solidFill>
                  <a:srgbClr val="0070C0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                       请叫儿的乳名，</a:t>
            </a:r>
            <a:endParaRPr lang="zh-CN" altLang="en-US" sz="3200" b="1" kern="1200" baseline="0" dirty="0">
              <a:solidFill>
                <a:srgbClr val="0070C0"/>
              </a:solidFill>
              <a:latin typeface="Dotum" panose="020B0600000101010101" pitchFamily="34" charset="-127"/>
              <a:ea typeface="Dotum" panose="020B0600000101010101" pitchFamily="34" charset="-127"/>
              <a:cs typeface="+mn-cs"/>
            </a:endParaRPr>
          </a:p>
          <a:p>
            <a:pPr defTabSz="914400"/>
            <a:r>
              <a:rPr lang="zh-CN" altLang="en-US" sz="3200" b="1" kern="1200" baseline="0" dirty="0">
                <a:solidFill>
                  <a:srgbClr val="0070C0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                       叫我一声“澳门”！</a:t>
            </a:r>
            <a:endParaRPr lang="zh-CN" altLang="en-US" sz="3200" b="1" kern="1200" baseline="0" dirty="0">
              <a:solidFill>
                <a:srgbClr val="0070C0"/>
              </a:solidFill>
              <a:latin typeface="Dotum" panose="020B0600000101010101" pitchFamily="34" charset="-127"/>
              <a:ea typeface="Dotum" panose="020B0600000101010101" pitchFamily="34" charset="-127"/>
              <a:cs typeface="+mn-cs"/>
            </a:endParaRPr>
          </a:p>
          <a:p>
            <a:pPr defTabSz="914400"/>
            <a:r>
              <a:rPr lang="zh-CN" altLang="en-US" sz="3200" b="1" kern="1200" baseline="0" dirty="0">
                <a:solidFill>
                  <a:srgbClr val="0070C0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                      母亲！我要回来，母亲！</a:t>
            </a:r>
            <a:endParaRPr lang="zh-CN" altLang="en-US" sz="3200" b="1" kern="1200" baseline="0" dirty="0">
              <a:solidFill>
                <a:srgbClr val="0070C0"/>
              </a:solidFill>
              <a:latin typeface="Dotum" panose="020B0600000101010101" pitchFamily="34" charset="-127"/>
              <a:ea typeface="Dotum" panose="020B0600000101010101" pitchFamily="34" charset="-127"/>
              <a:cs typeface="+mn-cs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9600" y="151179"/>
            <a:ext cx="2339102" cy="6555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/>
              <a:t>希望 胡适</a:t>
            </a:r>
            <a:endParaRPr lang="en-US" altLang="zh-CN" sz="2400" b="1" dirty="0"/>
          </a:p>
          <a:p>
            <a:r>
              <a:rPr lang="zh-CN" altLang="en-US" sz="2800" dirty="0"/>
              <a:t>我从山中来，</a:t>
            </a:r>
            <a:endParaRPr lang="zh-CN" altLang="en-US" sz="2800" dirty="0"/>
          </a:p>
          <a:p>
            <a:r>
              <a:rPr lang="zh-CN" altLang="en-US" sz="2800" dirty="0"/>
              <a:t>带着兰花草，</a:t>
            </a:r>
            <a:endParaRPr lang="zh-CN" altLang="en-US" sz="2800" dirty="0"/>
          </a:p>
          <a:p>
            <a:r>
              <a:rPr lang="zh-CN" altLang="en-US" sz="2800" dirty="0"/>
              <a:t>种在小园中，</a:t>
            </a:r>
            <a:endParaRPr lang="zh-CN" altLang="en-US" sz="2800" dirty="0"/>
          </a:p>
          <a:p>
            <a:r>
              <a:rPr lang="zh-CN" altLang="en-US" sz="2800" dirty="0"/>
              <a:t>希望开花好。</a:t>
            </a:r>
            <a:endParaRPr lang="zh-CN" altLang="en-US" sz="2800" dirty="0"/>
          </a:p>
          <a:p>
            <a:endParaRPr lang="zh-CN" altLang="en-US" sz="2800" dirty="0"/>
          </a:p>
          <a:p>
            <a:r>
              <a:rPr lang="zh-CN" altLang="en-US" sz="2800" dirty="0"/>
              <a:t>一日望三回，</a:t>
            </a:r>
            <a:endParaRPr lang="zh-CN" altLang="en-US" sz="2800" dirty="0"/>
          </a:p>
          <a:p>
            <a:r>
              <a:rPr lang="zh-CN" altLang="en-US" sz="2800" dirty="0"/>
              <a:t>望到花时过；</a:t>
            </a:r>
            <a:endParaRPr lang="zh-CN" altLang="en-US" sz="2800" dirty="0"/>
          </a:p>
          <a:p>
            <a:r>
              <a:rPr lang="zh-CN" altLang="en-US" sz="2800" dirty="0"/>
              <a:t>急坏看花人，</a:t>
            </a:r>
            <a:endParaRPr lang="zh-CN" altLang="en-US" sz="2800" dirty="0"/>
          </a:p>
          <a:p>
            <a:r>
              <a:rPr lang="zh-CN" altLang="en-US" sz="2800" dirty="0"/>
              <a:t>苞也无一个。</a:t>
            </a:r>
            <a:endParaRPr lang="zh-CN" altLang="en-US" sz="2800" dirty="0"/>
          </a:p>
          <a:p>
            <a:endParaRPr lang="zh-CN" altLang="en-US" sz="2800" dirty="0"/>
          </a:p>
          <a:p>
            <a:r>
              <a:rPr lang="zh-CN" altLang="en-US" sz="2800" dirty="0"/>
              <a:t>眼见秋天到，</a:t>
            </a:r>
            <a:endParaRPr lang="zh-CN" altLang="en-US" sz="2800" dirty="0"/>
          </a:p>
          <a:p>
            <a:r>
              <a:rPr lang="zh-CN" altLang="en-US" sz="2800" dirty="0"/>
              <a:t>移花供在家；</a:t>
            </a:r>
            <a:endParaRPr lang="zh-CN" altLang="en-US" sz="2800" dirty="0"/>
          </a:p>
          <a:p>
            <a:r>
              <a:rPr lang="zh-CN" altLang="en-US" sz="2800" dirty="0"/>
              <a:t>明年春风回，</a:t>
            </a:r>
            <a:endParaRPr lang="zh-CN" altLang="en-US" sz="2800" dirty="0"/>
          </a:p>
          <a:p>
            <a:r>
              <a:rPr lang="zh-CN" altLang="en-US" sz="2800" dirty="0"/>
              <a:t>祝汝满盆花！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3973527" y="979854"/>
            <a:ext cx="2122473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蝴蝶   胡适</a:t>
            </a:r>
            <a:endParaRPr lang="en-US" altLang="zh-CN" sz="2400" b="1" dirty="0"/>
          </a:p>
          <a:p>
            <a:r>
              <a:rPr lang="zh-CN" altLang="en-US" sz="2800" dirty="0"/>
              <a:t>两个黄蝴蝶，</a:t>
            </a:r>
            <a:endParaRPr lang="en-US" altLang="zh-CN" sz="2800" dirty="0"/>
          </a:p>
          <a:p>
            <a:r>
              <a:rPr lang="zh-CN" altLang="en-US" sz="2800" dirty="0"/>
              <a:t>双双飞上天。</a:t>
            </a:r>
            <a:endParaRPr lang="zh-CN" altLang="en-US" sz="2800" dirty="0"/>
          </a:p>
          <a:p>
            <a:r>
              <a:rPr lang="zh-CN" altLang="en-US" sz="2800" dirty="0"/>
              <a:t>不知为什么，</a:t>
            </a:r>
            <a:endParaRPr lang="en-US" altLang="zh-CN" sz="2800" dirty="0"/>
          </a:p>
          <a:p>
            <a:r>
              <a:rPr lang="zh-CN" altLang="en-US" sz="2800" dirty="0"/>
              <a:t>一个忽飞还。</a:t>
            </a:r>
            <a:endParaRPr lang="zh-CN" altLang="en-US" sz="2800" dirty="0"/>
          </a:p>
          <a:p>
            <a:r>
              <a:rPr lang="zh-CN" altLang="en-US" sz="2800" dirty="0"/>
              <a:t>剩下那一个，</a:t>
            </a:r>
            <a:endParaRPr lang="en-US" altLang="zh-CN" sz="2800" dirty="0"/>
          </a:p>
          <a:p>
            <a:r>
              <a:rPr lang="zh-CN" altLang="en-US" sz="2800" dirty="0"/>
              <a:t>孤单怪可怜。</a:t>
            </a:r>
            <a:endParaRPr lang="zh-CN" altLang="en-US" sz="2800" dirty="0"/>
          </a:p>
          <a:p>
            <a:r>
              <a:rPr lang="zh-CN" altLang="en-US" sz="2800" dirty="0"/>
              <a:t>也无心上天，</a:t>
            </a:r>
            <a:endParaRPr lang="en-US" altLang="zh-CN" sz="2800" dirty="0"/>
          </a:p>
          <a:p>
            <a:r>
              <a:rPr lang="zh-CN" altLang="en-US" sz="2800" dirty="0"/>
              <a:t>天上太孤单。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6900788" y="117693"/>
            <a:ext cx="4185761" cy="6740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/>
              <a:t>叫我如何不想他</a:t>
            </a:r>
            <a:endParaRPr lang="zh-CN" altLang="en-US" sz="2400" b="1" dirty="0"/>
          </a:p>
          <a:p>
            <a:pPr algn="ctr"/>
            <a:r>
              <a:rPr lang="zh-CN" altLang="en-US" sz="2400" b="1" dirty="0"/>
              <a:t>　　刘半农</a:t>
            </a:r>
            <a:endParaRPr lang="zh-CN" altLang="en-US" sz="2400" b="1" dirty="0"/>
          </a:p>
          <a:p>
            <a:r>
              <a:rPr lang="zh-CN" altLang="en-US" dirty="0"/>
              <a:t>　　</a:t>
            </a:r>
            <a:r>
              <a:rPr lang="zh-CN" altLang="en-US" sz="2400" dirty="0"/>
              <a:t>天上飘着些微云，</a:t>
            </a:r>
            <a:endParaRPr lang="zh-CN" altLang="en-US" sz="2400" dirty="0"/>
          </a:p>
          <a:p>
            <a:r>
              <a:rPr lang="zh-CN" altLang="en-US" sz="2400" dirty="0"/>
              <a:t>　　地上吹着些微风，</a:t>
            </a:r>
            <a:endParaRPr lang="zh-CN" altLang="en-US" sz="2400" dirty="0"/>
          </a:p>
          <a:p>
            <a:r>
              <a:rPr lang="zh-CN" altLang="en-US" sz="2400" dirty="0"/>
              <a:t>　　啊，微风吹动了我头发，</a:t>
            </a:r>
            <a:endParaRPr lang="zh-CN" altLang="en-US" sz="2400" dirty="0"/>
          </a:p>
          <a:p>
            <a:r>
              <a:rPr lang="zh-CN" altLang="en-US" sz="2400" dirty="0"/>
              <a:t>　　教我如何不想他？</a:t>
            </a:r>
            <a:endParaRPr lang="zh-CN" altLang="en-US" sz="2400" dirty="0"/>
          </a:p>
          <a:p>
            <a:r>
              <a:rPr lang="zh-CN" altLang="en-US" sz="2400" dirty="0"/>
              <a:t>　　月光恋爱着海洋，</a:t>
            </a:r>
            <a:endParaRPr lang="zh-CN" altLang="en-US" sz="2400" dirty="0"/>
          </a:p>
          <a:p>
            <a:r>
              <a:rPr lang="zh-CN" altLang="en-US" sz="2400" dirty="0"/>
              <a:t>　　海洋恋爱着月光，</a:t>
            </a:r>
            <a:endParaRPr lang="zh-CN" altLang="en-US" sz="2400" dirty="0"/>
          </a:p>
          <a:p>
            <a:r>
              <a:rPr lang="zh-CN" altLang="en-US" sz="2400" dirty="0"/>
              <a:t>　　啊，这般蜜也似的银夜，</a:t>
            </a:r>
            <a:endParaRPr lang="zh-CN" altLang="en-US" sz="2400" dirty="0"/>
          </a:p>
          <a:p>
            <a:r>
              <a:rPr lang="zh-CN" altLang="en-US" sz="2400" dirty="0"/>
              <a:t>　　教我如何不想他？</a:t>
            </a:r>
            <a:endParaRPr lang="zh-CN" altLang="en-US" sz="2400" dirty="0"/>
          </a:p>
          <a:p>
            <a:r>
              <a:rPr lang="zh-CN" altLang="en-US" sz="2400" dirty="0"/>
              <a:t>　　水面落花慢慢流，</a:t>
            </a:r>
            <a:endParaRPr lang="zh-CN" altLang="en-US" sz="2400" dirty="0"/>
          </a:p>
          <a:p>
            <a:r>
              <a:rPr lang="zh-CN" altLang="en-US" sz="2400" dirty="0"/>
              <a:t>　　水底鱼儿慢慢游，</a:t>
            </a:r>
            <a:endParaRPr lang="zh-CN" altLang="en-US" sz="2400" dirty="0"/>
          </a:p>
          <a:p>
            <a:r>
              <a:rPr lang="zh-CN" altLang="en-US" sz="2400" dirty="0"/>
              <a:t>　　啊，燕子你说些什么话？</a:t>
            </a:r>
            <a:endParaRPr lang="zh-CN" altLang="en-US" sz="2400" dirty="0"/>
          </a:p>
          <a:p>
            <a:r>
              <a:rPr lang="zh-CN" altLang="en-US" sz="2400" dirty="0"/>
              <a:t>　　教我如何不想他？</a:t>
            </a:r>
            <a:endParaRPr lang="zh-CN" altLang="en-US" sz="2400" dirty="0"/>
          </a:p>
          <a:p>
            <a:r>
              <a:rPr lang="zh-CN" altLang="en-US" sz="2400" dirty="0"/>
              <a:t>　　枯树在冷风里摇，</a:t>
            </a:r>
            <a:endParaRPr lang="zh-CN" altLang="en-US" sz="2400" dirty="0"/>
          </a:p>
          <a:p>
            <a:r>
              <a:rPr lang="zh-CN" altLang="en-US" sz="2400" dirty="0"/>
              <a:t>　　野火在暮色中烧，</a:t>
            </a:r>
            <a:endParaRPr lang="zh-CN" altLang="en-US" sz="2400" dirty="0"/>
          </a:p>
          <a:p>
            <a:r>
              <a:rPr lang="zh-CN" altLang="en-US" sz="2400" dirty="0"/>
              <a:t>　　啊，西天还有些儿残霞，</a:t>
            </a:r>
            <a:endParaRPr lang="zh-CN" altLang="en-US" sz="2400" dirty="0"/>
          </a:p>
          <a:p>
            <a:r>
              <a:rPr lang="zh-CN" altLang="en-US" sz="2400" dirty="0"/>
              <a:t>　　教我如何不想他？</a:t>
            </a:r>
            <a:endParaRPr lang="zh-CN" altLang="en-US" sz="2400" dirty="0"/>
          </a:p>
        </p:txBody>
      </p:sp>
    </p:spTree>
  </p:cSld>
  <p:clrMapOvr>
    <a:masterClrMapping/>
  </p:clrMapOvr>
  <p:transition spd="slow" advTm="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07c6a535cd9034685815bfc7174c6c_watermar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5715"/>
            <a:ext cx="12192635" cy="68465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70780" y="413385"/>
            <a:ext cx="198374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115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31925" y="2940685"/>
            <a:ext cx="98037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8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读——理内容结构</a:t>
            </a:r>
            <a:endParaRPr lang="zh-CN" sz="8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34870" y="1270000"/>
            <a:ext cx="6988175" cy="4554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000" b="1"/>
              <a:t>无题·相见时难别亦难</a:t>
            </a:r>
            <a:endParaRPr lang="zh-CN" altLang="en-US" sz="4000" b="1"/>
          </a:p>
          <a:p>
            <a:pPr algn="ctr"/>
            <a:endParaRPr lang="zh-CN" altLang="en-US" sz="4000" b="1"/>
          </a:p>
          <a:p>
            <a:pPr algn="ctr"/>
            <a:r>
              <a:rPr lang="zh-CN" altLang="en-US" sz="3200"/>
              <a:t>唐代:李商隐 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相见时难别亦难，东风无力百花残。</a:t>
            </a:r>
            <a:endParaRPr lang="zh-CN" altLang="en-US" sz="3200"/>
          </a:p>
          <a:p>
            <a:r>
              <a:rPr lang="zh-CN" altLang="en-US" sz="3200"/>
              <a:t>春蚕到死丝方尽，蜡炬成灰泪始干。</a:t>
            </a:r>
            <a:endParaRPr lang="zh-CN" altLang="en-US" sz="3200"/>
          </a:p>
          <a:p>
            <a:r>
              <a:rPr lang="zh-CN" altLang="en-US" sz="3200"/>
              <a:t>晓镜但愁云鬓改，夜吟应觉月光寒。</a:t>
            </a:r>
            <a:endParaRPr lang="zh-CN" altLang="en-US" sz="3200"/>
          </a:p>
          <a:p>
            <a:r>
              <a:rPr lang="zh-CN" altLang="en-US" sz="3200"/>
              <a:t>蓬山此去无多路，青鸟殷勤为探看。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773484" y="1198336"/>
            <a:ext cx="693750" cy="693749"/>
            <a:chOff x="-4489696" y="557310"/>
            <a:chExt cx="1692322" cy="1692322"/>
          </a:xfrm>
        </p:grpSpPr>
        <p:sp>
          <p:nvSpPr>
            <p:cNvPr id="8" name="椭圆 7"/>
            <p:cNvSpPr/>
            <p:nvPr/>
          </p:nvSpPr>
          <p:spPr>
            <a:xfrm>
              <a:off x="-4489696" y="557310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-4373691" y="616258"/>
              <a:ext cx="1460310" cy="1573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红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101394" y="1198554"/>
            <a:ext cx="693750" cy="693749"/>
            <a:chOff x="2265529" y="2033517"/>
            <a:chExt cx="1692322" cy="1692322"/>
          </a:xfrm>
        </p:grpSpPr>
        <p:sp>
          <p:nvSpPr>
            <p:cNvPr id="14" name="椭圆 13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381534" y="2101759"/>
              <a:ext cx="1460310" cy="1573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烛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586" y="1401245"/>
            <a:ext cx="5800725" cy="43463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73670" y="2478405"/>
            <a:ext cx="305371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3600" dirty="0">
                <a:latin typeface="方正隶变简体" panose="03000509000000000000" pitchFamily="65" charset="-122"/>
                <a:ea typeface="方正隶变简体" panose="03000509000000000000" pitchFamily="65" charset="-122"/>
                <a:sym typeface="+mn-ea"/>
              </a:rPr>
              <a:t>红色的蜡烛，多用于喜庆，如寿星像前，洞房内。</a:t>
            </a:r>
            <a:endParaRPr lang="zh-CN" altLang="en-US" sz="3600" dirty="0">
              <a:latin typeface="方正隶变简体" panose="03000509000000000000" pitchFamily="65" charset="-122"/>
              <a:ea typeface="方正隶变简体" panose="03000509000000000000" pitchFamily="65" charset="-122"/>
              <a:sym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50147" y="1892300"/>
            <a:ext cx="8900278" cy="1380490"/>
            <a:chOff x="-599721" y="569557"/>
            <a:chExt cx="7016104" cy="1411647"/>
          </a:xfrm>
        </p:grpSpPr>
        <p:sp>
          <p:nvSpPr>
            <p:cNvPr id="6" name="矩形 5"/>
            <p:cNvSpPr/>
            <p:nvPr/>
          </p:nvSpPr>
          <p:spPr>
            <a:xfrm>
              <a:off x="5944037" y="569557"/>
              <a:ext cx="472346" cy="141164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-599721" y="601201"/>
              <a:ext cx="1114272" cy="1107440"/>
              <a:chOff x="-3975967" y="818074"/>
              <a:chExt cx="1114272" cy="110744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-3890620" y="857444"/>
                <a:ext cx="1028700" cy="102870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-3975967" y="818074"/>
                <a:ext cx="1114272" cy="110744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zh-CN" sz="4000" b="1" kern="1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体</a:t>
                </a:r>
                <a:endParaRPr lang="zh-CN" altLang="zh-CN" sz="4000" b="1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zh-CN" altLang="zh-CN" sz="4000" b="1" kern="1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裁</a:t>
                </a:r>
                <a:endParaRPr lang="zh-CN" altLang="zh-CN" sz="4000" b="1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9267724" y="4205605"/>
            <a:ext cx="2205103" cy="1902460"/>
            <a:chOff x="6056811" y="569557"/>
            <a:chExt cx="1436883" cy="1411647"/>
          </a:xfrm>
        </p:grpSpPr>
        <p:sp>
          <p:nvSpPr>
            <p:cNvPr id="12" name="矩形 11"/>
            <p:cNvSpPr/>
            <p:nvPr/>
          </p:nvSpPr>
          <p:spPr>
            <a:xfrm>
              <a:off x="6056811" y="569557"/>
              <a:ext cx="359572" cy="141164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1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371209" y="641841"/>
              <a:ext cx="1122485" cy="1122485"/>
              <a:chOff x="2994963" y="858714"/>
              <a:chExt cx="1122485" cy="1122485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3042138" y="896815"/>
                <a:ext cx="1028700" cy="102870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032203" y="1033681"/>
                <a:ext cx="1001340" cy="65024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zh-CN" sz="4400" b="1" kern="1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特</a:t>
                </a:r>
                <a:endParaRPr lang="zh-CN" altLang="zh-CN" sz="4400" b="1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zh-CN" altLang="zh-CN" sz="4400" b="1" kern="1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点</a:t>
                </a:r>
                <a:endParaRPr lang="zh-CN" altLang="zh-CN" sz="4400" b="1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994963" y="858714"/>
                <a:ext cx="1122485" cy="112248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012190" y="911860"/>
            <a:ext cx="9634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从诗歌题材的特点来看，这是一首什么题材的诗？这种诗有什么特点？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30195" y="1891030"/>
            <a:ext cx="80098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dirty="0">
                <a:solidFill>
                  <a:srgbClr val="333333"/>
                </a:solidFill>
                <a:effectLst/>
                <a:latin typeface="Arial" panose="020B0604020202020204" pitchFamily="34" charset="0"/>
                <a:sym typeface="+mn-ea"/>
              </a:rPr>
              <a:t>这是一首</a:t>
            </a:r>
            <a:r>
              <a:rPr lang="zh-CN" altLang="en-US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sym typeface="+mn-ea"/>
              </a:rPr>
              <a:t>咏物诗</a:t>
            </a:r>
            <a:r>
              <a:rPr lang="zh-CN" altLang="en-US" sz="3200" dirty="0">
                <a:solidFill>
                  <a:srgbClr val="333333"/>
                </a:solidFill>
                <a:effectLst/>
                <a:latin typeface="Arial" panose="020B0604020202020204" pitchFamily="34" charset="0"/>
                <a:sym typeface="+mn-ea"/>
              </a:rPr>
              <a:t>。咏物诗是托物言志的诗歌，通过对事物的咏叹体现人文思想。</a:t>
            </a:r>
            <a:endParaRPr lang="zh-CN" altLang="en-US" sz="3200" dirty="0">
              <a:solidFill>
                <a:srgbClr val="333333"/>
              </a:solidFill>
              <a:effectLst/>
              <a:latin typeface="Arial" panose="020B0604020202020204" pitchFamily="34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5960" y="3638550"/>
            <a:ext cx="857186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333333"/>
                </a:solidFill>
                <a:effectLst/>
                <a:latin typeface="Arial" panose="020B0604020202020204" pitchFamily="34" charset="0"/>
                <a:sym typeface="+mn-ea"/>
              </a:rPr>
              <a:t>咏物诗中所咏之“物”往往是作者的自况，与诗人的自我形象完全融合在一起，作者在描摹事物中寄托了一定的感情，或流露出自己的人生态度，或寄寓美好的愿望，或包涵生活的哲理，或表现作者的生活情趣。</a:t>
            </a:r>
            <a:endParaRPr lang="zh-CN" altLang="en-US" sz="2800" dirty="0">
              <a:solidFill>
                <a:srgbClr val="333333"/>
              </a:solidFill>
              <a:effectLst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12190" y="911860"/>
            <a:ext cx="9634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李商隐的诗句“蜡炬成灰泪始干”放在开头，有什么作用？</a:t>
            </a:r>
            <a:endParaRPr lang="zh-CN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1535" y="1900555"/>
            <a:ext cx="99561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9240" fontAlgn="auto">
              <a:lnSpc>
                <a:spcPct val="200000"/>
              </a:lnSpc>
            </a:pP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“蜡炬成灰泪始干”是全诗的引子，诗歌的主体部分就是扣住</a:t>
            </a:r>
            <a:r>
              <a:rPr lang="zh-CN" sz="36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“灰”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zh-CN" sz="36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“泪”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（“自焚”与“流泪”）分两层来展开抒情的。</a:t>
            </a:r>
            <a:endParaRPr lang="zh-CN" altLang="en-US" sz="36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15950" y="1644650"/>
            <a:ext cx="5198746" cy="2884483"/>
            <a:chOff x="695068" y="2302632"/>
            <a:chExt cx="4843344" cy="2608762"/>
          </a:xfrm>
        </p:grpSpPr>
        <p:sp>
          <p:nvSpPr>
            <p:cNvPr id="7" name="TextBox 53"/>
            <p:cNvSpPr txBox="1">
              <a:spLocks noChangeArrowheads="1"/>
            </p:cNvSpPr>
            <p:nvPr/>
          </p:nvSpPr>
          <p:spPr bwMode="auto">
            <a:xfrm>
              <a:off x="889110" y="2302632"/>
              <a:ext cx="4604932" cy="527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r"/>
              <a:r>
                <a:rPr lang="zh-CN" altLang="en-US" sz="3200" dirty="0">
                  <a:latin typeface="隶书" panose="02010509060101010101" charset="-122"/>
                  <a:ea typeface="隶书" panose="02010509060101010101" charset="-122"/>
                </a:rPr>
                <a:t>第一问：红烛为什么这样红？</a:t>
              </a:r>
              <a:endParaRPr lang="zh-CN" altLang="en-US" sz="3200" dirty="0"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9" name="TextBox 53"/>
            <p:cNvSpPr txBox="1">
              <a:spLocks noChangeArrowheads="1"/>
            </p:cNvSpPr>
            <p:nvPr/>
          </p:nvSpPr>
          <p:spPr bwMode="auto">
            <a:xfrm>
              <a:off x="889111" y="3396572"/>
              <a:ext cx="4649301" cy="527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r"/>
              <a:r>
                <a:rPr lang="zh-CN" altLang="en-US" sz="3200" dirty="0">
                  <a:latin typeface="隶书" panose="02010509060101010101" charset="-122"/>
                  <a:ea typeface="隶书" panose="02010509060101010101" charset="-122"/>
                </a:rPr>
                <a:t>第二问：红烛为什么要自焚？</a:t>
              </a:r>
              <a:endParaRPr lang="zh-CN" altLang="en-US" sz="3200" dirty="0"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11" name="TextBox 53"/>
            <p:cNvSpPr txBox="1">
              <a:spLocks noChangeArrowheads="1"/>
            </p:cNvSpPr>
            <p:nvPr/>
          </p:nvSpPr>
          <p:spPr bwMode="auto">
            <a:xfrm>
              <a:off x="695068" y="4383611"/>
              <a:ext cx="4843342" cy="527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r"/>
              <a:r>
                <a:rPr lang="zh-CN" altLang="en-US" sz="3200" dirty="0">
                  <a:latin typeface="隶书" panose="02010509060101010101" charset="-122"/>
                  <a:ea typeface="隶书" panose="02010509060101010101" charset="-122"/>
                </a:rPr>
                <a:t>第三问：红烛为什么要流泪？</a:t>
              </a:r>
              <a:endParaRPr lang="zh-CN" altLang="en-US" sz="3200" dirty="0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08940" y="788670"/>
            <a:ext cx="9144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诗歌以问答的形式展开抒情，一共有几处问？问什么？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a4088754_s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722995" y="1913890"/>
            <a:ext cx="2903220" cy="3596640"/>
          </a:xfrm>
          <a:prstGeom prst="ellipse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23595" y="5177790"/>
            <a:ext cx="80391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全诗以诗人对“红烛”的心迹交流为线索</a:t>
            </a:r>
            <a:endParaRPr lang="zh-CN" altLang="en-US" sz="3200" b="1" dirty="0">
              <a:solidFill>
                <a:srgbClr val="333333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497070" y="1421765"/>
            <a:ext cx="3876040" cy="458089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i="0" dirty="0">
                <a:solidFill>
                  <a:srgbClr val="333333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诗共九节，开头一节着眼于红烛的颜色，将红烛精神集中在一个“红”字上面，凸现了红烛的总体形象，由红烛形象即刻联想到诗人自身，“物”与“我”就完全交融起来。最后一节归结到“莫问收获，但问耕耘”这样一个哲理，也就是将红烛精神归结到一种彻底奉献的人生哲学，也就表明了自己的人生宗旨。</a:t>
            </a:r>
            <a:endParaRPr lang="zh-CN" altLang="en-US" sz="2000" b="0" i="0" dirty="0">
              <a:solidFill>
                <a:srgbClr val="333333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6740" y="1421765"/>
            <a:ext cx="3414395" cy="458089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i="0" dirty="0">
                <a:solidFill>
                  <a:srgbClr val="333333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全诗将唐代诗人李商隐的一句诗“蜡炬成灰泪始干”作为引子，诗的主体部分就是扣住“灰”与“泪”分两层来展开抒情的。全诗以诗人对“红烛”心迹的交流为线索，用问答的形式展开诗意、抒发诗情，显示了诗人对人生真谛对诗歌创作的宗旨求索的过程和结果。</a:t>
            </a:r>
            <a:endParaRPr lang="zh-CN" altLang="en-US" sz="2000" b="0" i="0" dirty="0">
              <a:solidFill>
                <a:srgbClr val="333333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3110" y="1483995"/>
            <a:ext cx="3268345" cy="44208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07c6a535cd9034685815bfc7174c6c_watermar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5715"/>
            <a:ext cx="12192635" cy="68465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70780" y="413385"/>
            <a:ext cx="198374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115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31925" y="2940685"/>
            <a:ext cx="98037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8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探——析形象语言</a:t>
            </a:r>
            <a:endParaRPr lang="zh-CN" sz="8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264400" y="2834005"/>
            <a:ext cx="921385" cy="24777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第一小节</a:t>
            </a:r>
            <a:endParaRPr lang="zh-CN" altLang="en-US" sz="3200" b="1" spc="3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4375" y="879475"/>
            <a:ext cx="805688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第一节：诗人怀着敬慕的心情赞叹荧荧的红烛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3065" y="2004060"/>
            <a:ext cx="115620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“红”是赤诚的象征。红烛，在诗人眼里，是理想的人格的化身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4190" y="3182620"/>
            <a:ext cx="1118362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我们可以感受到，诗人的那颗心，真是一颗赤子之心，是那么纯洁率真，晶明透亮，灼灼发热。在这首诗中，可以说红烛就是诗人，诗人就是红烛，“人与物化，意与境融”。一个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“吐”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字；逼真的描状了诗人那种火热的爱国情感不吐不快的神态。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1908230709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9525"/>
            <a:ext cx="12213590" cy="6838950"/>
          </a:xfrm>
          <a:prstGeom prst="rect">
            <a:avLst/>
          </a:prstGeom>
        </p:spPr>
      </p:pic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800" y="1044575"/>
            <a:ext cx="6833870" cy="2663825"/>
          </a:xfrm>
          <a:prstGeom prst="rect">
            <a:avLst/>
          </a:prstGeom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2025" y="3961765"/>
            <a:ext cx="3486785" cy="1109345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264400" y="2834005"/>
            <a:ext cx="921385" cy="24777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第二三小节</a:t>
            </a:r>
            <a:endParaRPr lang="zh-CN" altLang="en-US" sz="3200" b="1" spc="3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5950" y="1653540"/>
            <a:ext cx="105156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这两节诗用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设问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手法，自问自答，生动的表现了一个思考觉悟的过程。前后两种截然相反的回答；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表明了诗人的醒悟，同时也更有力的表现了红烛精神的可贵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起初觉得大惑不解的，认为红烛自己“一误再误”。但诗人最终理解了红烛，彻悟了，对先前的认识来了一个彻底的自我否定。诗人理解了红烛，由衷的赞美红烛的奉献精神。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5950" y="823595"/>
            <a:ext cx="77393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第二三节：对红烛自我牺牲精神的讴歌</a:t>
            </a:r>
            <a:endParaRPr lang="zh-CN" altLang="en-US" sz="32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264400" y="2834005"/>
            <a:ext cx="921385" cy="24777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第四小节</a:t>
            </a:r>
            <a:endParaRPr lang="zh-CN" altLang="en-US" sz="3200" b="1" spc="3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2615" y="879475"/>
            <a:ext cx="8412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第四节：诗人对红烛的殷殷寄语，也是诗人的自勉自励</a:t>
            </a:r>
            <a:endParaRPr lang="zh-CN" altLang="en-US" sz="24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2025" y="1988820"/>
            <a:ext cx="997521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诗人借着红烛的形象激励自己，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表达自己的信念和心愿。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诗人认为：自己的职责，就在于从梦中唤醒世人、救治世人的灵魂。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使民众觉悟，使民众奋起，使民众热血沸腾，使民众走向光明，从封建主义帝国主义所设置的精神监狱中解放出来。诗人爱国的赤诚之心是与祖国人民的命运，联系在一起的。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11720" y="2423160"/>
            <a:ext cx="921385" cy="2855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第五六七小节</a:t>
            </a:r>
            <a:endParaRPr lang="zh-CN" altLang="en-US" sz="3200" b="1" spc="3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2595" y="800100"/>
            <a:ext cx="845058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第五六七节：诗人对烛泪的思考、对红烛的劝慰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1390" y="2025650"/>
            <a:ext cx="1026858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第六节诗人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驰骋想象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，亲切的问讯红烛：“何苦伤心流泪？”诗人同情，惊疑，思索。这里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抒发的正是诗人在现实生活的漩涡中，内心所涌现的矛盾，痛苦和挣扎。诗人经过一番求索，他恍然大悟。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1390" y="3998595"/>
            <a:ext cx="996188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第七小节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托物言志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，以烛泪比喻自己带泪的诗行，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这些诗行中有诗人爱国之情，忧国之心，它能慰藉人间，使痛苦而麻木的世人感到欣慰，唤起他们的爱国之情，使祖国走向光明。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82205" y="2422525"/>
            <a:ext cx="921385" cy="2855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第八九小节</a:t>
            </a:r>
            <a:endParaRPr lang="zh-CN" altLang="en-US" sz="3200" b="1" spc="3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650" y="774065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深情呼唤</a:t>
            </a:r>
            <a:endParaRPr lang="zh-CN" altLang="en-US" sz="32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36345" y="1972310"/>
            <a:ext cx="910145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诗人劝勉红烛，也就是劝勉自己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人们常说，“一分耕耘，一分收获”，这本是理所当然的。但是，在不合理的社会里，耕耘者需要更高的思想品格，只要创造光明，个人的得失荣辱一切在所不计。这正是闻一多人格美的集中体现。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他热爱祖国，热爱人民，毫不顾惜个人的得失荣辱，那是极其伟大崇高的献身精神。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40790" y="1036320"/>
            <a:ext cx="269875" cy="2853690"/>
          </a:xfrm>
          <a:prstGeom prst="rect">
            <a:avLst/>
          </a:prstGeom>
          <a:solidFill>
            <a:srgbClr val="D3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3550" y="1036320"/>
            <a:ext cx="675005" cy="27660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诗  歌  主  题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78610" y="868680"/>
            <a:ext cx="985202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本诗抒发的爱国主义激情，具有震撼人们灵魂的力量。红烛的精神是献身祖国的精神。红烛烧蜡成灰，为创造光明而彻底的自我牺牲；红烛伤心落泪，为创造光明而忍受被摧残的痛苦，红烛以“莫问收获，但问耕耘”为宗旨，唯愿为世人创造光明。</a:t>
            </a:r>
            <a:endParaRPr lang="zh-CN" altLang="en-US" sz="2800" dirty="0">
              <a:solidFill>
                <a:srgbClr val="FF0000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7850" y="3890010"/>
            <a:ext cx="10852785" cy="2308225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27439" y="1973942"/>
            <a:ext cx="693750" cy="693749"/>
            <a:chOff x="2265529" y="2033517"/>
            <a:chExt cx="1692322" cy="1692322"/>
          </a:xfrm>
        </p:grpSpPr>
        <p:sp>
          <p:nvSpPr>
            <p:cNvPr id="4" name="椭圆 3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读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15698" y="1670412"/>
            <a:ext cx="3506470" cy="35162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一诗一文一烟斗，</a:t>
            </a:r>
            <a:endParaRPr lang="zh-CN" altLang="en-US" sz="36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一个脊梁一声吼。</a:t>
            </a:r>
            <a:endParaRPr lang="zh-CN" altLang="en-US" sz="36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一画一印一全集，</a:t>
            </a:r>
            <a:endParaRPr lang="zh-CN" altLang="en-US" sz="36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一代英豪一红烛。</a:t>
            </a:r>
            <a:endParaRPr lang="zh-CN" altLang="en-US" sz="36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27439" y="2695666"/>
            <a:ext cx="693750" cy="693749"/>
            <a:chOff x="2265529" y="2033517"/>
            <a:chExt cx="1692322" cy="1692322"/>
          </a:xfrm>
        </p:grpSpPr>
        <p:sp>
          <p:nvSpPr>
            <p:cNvPr id="8" name="椭圆 7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诗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27439" y="3430850"/>
            <a:ext cx="693750" cy="693749"/>
            <a:chOff x="2265529" y="2033517"/>
            <a:chExt cx="1692322" cy="1692322"/>
          </a:xfrm>
        </p:grpSpPr>
        <p:sp>
          <p:nvSpPr>
            <p:cNvPr id="11" name="椭圆 10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猜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27439" y="4152574"/>
            <a:ext cx="693750" cy="693749"/>
            <a:chOff x="2265529" y="2033517"/>
            <a:chExt cx="1692322" cy="1692322"/>
          </a:xfrm>
        </p:grpSpPr>
        <p:sp>
          <p:nvSpPr>
            <p:cNvPr id="14" name="椭圆 13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人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16" name="图片 15" descr="5ae7d0e4cb321627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3915" y="1775460"/>
            <a:ext cx="5021580" cy="36093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61975" y="692785"/>
            <a:ext cx="78200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</a:rPr>
              <a:t>下面这四句诗中所说的诗人是谁？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>
            <a:spLocks noChangeArrowheads="1"/>
          </p:cNvSpPr>
          <p:nvPr/>
        </p:nvSpPr>
        <p:spPr bwMode="auto">
          <a:xfrm rot="16200000">
            <a:off x="4702175" y="996950"/>
            <a:ext cx="6184265" cy="5309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kern="0" dirty="0">
                <a:latin typeface="楷体" panose="02010609060101010101" pitchFamily="49" charset="-122"/>
                <a:ea typeface="楷体" panose="02010609060101010101" pitchFamily="49" charset="-122"/>
              </a:rPr>
              <a:t>闻一多(1899--1946),原名闻家骅,改名多，字友三，又改名一多。1899年11月24日生于湖北浠水。</a:t>
            </a:r>
            <a:r>
              <a:rPr lang="zh-CN" altLang="en-US" sz="2400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现代爱国诗人，学者，战士</a:t>
            </a:r>
            <a:r>
              <a:rPr lang="zh-CN" altLang="en-US" sz="2400" kern="0" dirty="0">
                <a:latin typeface="楷体" panose="02010609060101010101" pitchFamily="49" charset="-122"/>
                <a:ea typeface="楷体" panose="02010609060101010101" pitchFamily="49" charset="-122"/>
              </a:rPr>
              <a:t>。自幼喜爱古典诗歌、绘画和戏曲。五四运动后开始发表新诗。曾留学美国。先后在中山大学、武汉大学、青岛大学、清华大学、西南联大任教。1946年7月15日发表了著名的</a:t>
            </a:r>
            <a:r>
              <a:rPr lang="zh-CN" altLang="en-US" sz="2400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《最后的一次演讲》</a:t>
            </a:r>
            <a:r>
              <a:rPr lang="zh-CN" altLang="en-US" sz="2400" kern="0" dirty="0">
                <a:latin typeface="楷体" panose="02010609060101010101" pitchFamily="49" charset="-122"/>
                <a:ea typeface="楷体" panose="02010609060101010101" pitchFamily="49" charset="-122"/>
              </a:rPr>
              <a:t>，当日下午，即遭到国民党特务的杀害。</a:t>
            </a:r>
            <a:endParaRPr lang="zh-CN" altLang="en-US" sz="20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200909181116091185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055" y="775335"/>
            <a:ext cx="4252595" cy="530987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0721880" y="1728370"/>
            <a:ext cx="693750" cy="693749"/>
            <a:chOff x="2265529" y="2033517"/>
            <a:chExt cx="1692322" cy="1692322"/>
          </a:xfrm>
        </p:grpSpPr>
        <p:sp>
          <p:nvSpPr>
            <p:cNvPr id="6" name="椭圆 5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作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769505" y="2628529"/>
            <a:ext cx="693750" cy="693749"/>
            <a:chOff x="2265529" y="2033517"/>
            <a:chExt cx="1692322" cy="1692322"/>
          </a:xfrm>
        </p:grpSpPr>
        <p:sp>
          <p:nvSpPr>
            <p:cNvPr id="9" name="椭圆 8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者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721880" y="3500238"/>
            <a:ext cx="693750" cy="693749"/>
            <a:chOff x="2265529" y="2033517"/>
            <a:chExt cx="1692322" cy="1692322"/>
          </a:xfrm>
        </p:grpSpPr>
        <p:sp>
          <p:nvSpPr>
            <p:cNvPr id="14" name="椭圆 13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简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769505" y="4360392"/>
            <a:ext cx="693750" cy="693749"/>
            <a:chOff x="2265529" y="2033517"/>
            <a:chExt cx="1692322" cy="1692322"/>
          </a:xfrm>
        </p:grpSpPr>
        <p:sp>
          <p:nvSpPr>
            <p:cNvPr id="17" name="椭圆 16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介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52285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645" y="1092835"/>
            <a:ext cx="3704590" cy="46723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02580" y="890270"/>
            <a:ext cx="598487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kern="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早年参加</a:t>
            </a:r>
            <a:r>
              <a:rPr lang="zh-CN" altLang="en-US" sz="3600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新月社</a:t>
            </a:r>
            <a:r>
              <a:rPr lang="zh-CN" altLang="en-US" sz="3600" kern="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，提倡新格律体诗。他的诗具有极强的民族意识和民族气质。代表作</a:t>
            </a:r>
            <a:r>
              <a:rPr lang="zh-CN" altLang="en-US" sz="3600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《红烛》、《死水》</a:t>
            </a:r>
            <a:r>
              <a:rPr lang="zh-CN" altLang="en-US" sz="3600" kern="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具有沉郁奇丽的艺术风格，整齐、和谐的艺术表现，影响颇大。</a:t>
            </a:r>
            <a:endParaRPr lang="zh-CN" altLang="en-US" sz="3600" kern="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>
            <a:spLocks noChangeArrowheads="1"/>
          </p:cNvSpPr>
          <p:nvPr/>
        </p:nvSpPr>
        <p:spPr bwMode="auto">
          <a:xfrm rot="16200000">
            <a:off x="5467350" y="-4168140"/>
            <a:ext cx="1659890" cy="1102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kern="0" dirty="0">
                <a:latin typeface="楷体" panose="02010609060101010101" pitchFamily="49" charset="-122"/>
                <a:ea typeface="楷体" panose="02010609060101010101" pitchFamily="49" charset="-122"/>
              </a:rPr>
              <a:t>新月派代表闻一多提出了“新诗格律化”的主张，提倡诗歌创作三美：</a:t>
            </a:r>
            <a:r>
              <a:rPr lang="zh-CN" altLang="en-US" sz="3200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音乐美、建筑美、绘画美。</a:t>
            </a:r>
            <a:endParaRPr lang="zh-CN" altLang="en-US" sz="3200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 rot="16200000">
            <a:off x="2821305" y="322580"/>
            <a:ext cx="736600" cy="4441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kern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音乐美，</a:t>
            </a:r>
            <a:r>
              <a:rPr lang="zh-CN" altLang="en-US" sz="2400" kern="0" dirty="0">
                <a:latin typeface="楷体" panose="02010609060101010101" pitchFamily="49" charset="-122"/>
                <a:ea typeface="楷体" panose="02010609060101010101" pitchFamily="49" charset="-122"/>
              </a:rPr>
              <a:t>指的是音节和旋律的美。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 rot="16200000">
            <a:off x="4815840" y="-561340"/>
            <a:ext cx="1290320" cy="898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kern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建筑美，</a:t>
            </a:r>
            <a:r>
              <a:rPr lang="zh-CN" altLang="en-US" sz="2400" kern="0" dirty="0">
                <a:latin typeface="楷体" panose="02010609060101010101" pitchFamily="49" charset="-122"/>
                <a:ea typeface="楷体" panose="02010609060101010101" pitchFamily="49" charset="-122"/>
              </a:rPr>
              <a:t>指的是词藻的运用，要体现出中国象形文字的视觉方面的印象（即富有形象感、色彩感和画面感）。</a:t>
            </a:r>
            <a:endParaRPr lang="zh-CN" altLang="en-US" sz="2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 rot="16200000">
            <a:off x="2821305" y="3098800"/>
            <a:ext cx="736600" cy="4441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kern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绘画美，</a:t>
            </a:r>
            <a:r>
              <a:rPr lang="zh-CN" altLang="en-US" sz="2400" kern="0" dirty="0">
                <a:latin typeface="楷体" panose="02010609060101010101" pitchFamily="49" charset="-122"/>
                <a:ea typeface="楷体" panose="02010609060101010101" pitchFamily="49" charset="-122"/>
              </a:rPr>
              <a:t>指诗的对称和句的整齐。</a:t>
            </a:r>
            <a:endParaRPr lang="zh-CN" altLang="en-US" sz="2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 rot="16200000">
            <a:off x="5283200" y="762000"/>
            <a:ext cx="5353685" cy="5334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1922年闻一多赴美国留学，他不堪忍受受到的歧视，写过许多爱国诗篇。1926年从美国归来，但看到的是北洋军阀统治下民不聊生、政治腐败、经济凋弊的黑暗现实，极为失望。正是这种为现实所冷却了的爱和期望，成为了其诗的深层根基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 descr="31SDZ8OothL._SL500_AA500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0" y="1518920"/>
            <a:ext cx="3964940" cy="4020820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192925" y="1993165"/>
            <a:ext cx="693750" cy="693749"/>
            <a:chOff x="2265529" y="2033517"/>
            <a:chExt cx="1692322" cy="1692322"/>
          </a:xfrm>
        </p:grpSpPr>
        <p:sp>
          <p:nvSpPr>
            <p:cNvPr id="5" name="椭圆 4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写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578380" y="1804848"/>
            <a:ext cx="4614545" cy="3941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集《红烛》由诗人在清华和美国两个时期的作品组成。不但以浓烈的色彩独树一帜，而且还以丰富的想象、精炼的语言、典型的东方风格，形成了自己的独特个性。这首与诗集同名的诗篇，就是诗集《红烛》的序诗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192925" y="2707904"/>
            <a:ext cx="693750" cy="693749"/>
            <a:chOff x="2265529" y="2033517"/>
            <a:chExt cx="1692322" cy="1692322"/>
          </a:xfrm>
        </p:grpSpPr>
        <p:sp>
          <p:nvSpPr>
            <p:cNvPr id="9" name="椭圆 8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作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192925" y="3450073"/>
            <a:ext cx="693750" cy="693749"/>
            <a:chOff x="2265529" y="2033517"/>
            <a:chExt cx="1692322" cy="1692322"/>
          </a:xfrm>
        </p:grpSpPr>
        <p:sp>
          <p:nvSpPr>
            <p:cNvPr id="12" name="椭圆 11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背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192925" y="4171797"/>
            <a:ext cx="693750" cy="693749"/>
            <a:chOff x="2265529" y="2033517"/>
            <a:chExt cx="1692322" cy="1692322"/>
          </a:xfrm>
        </p:grpSpPr>
        <p:sp>
          <p:nvSpPr>
            <p:cNvPr id="15" name="椭圆 14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景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" name="图片 3" descr="1963785e3ee847bfa59f244882ce6a3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08380" y="1804670"/>
            <a:ext cx="3729355" cy="3941445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192925" y="1993165"/>
            <a:ext cx="693750" cy="693749"/>
            <a:chOff x="2265529" y="2033517"/>
            <a:chExt cx="1692322" cy="1692322"/>
          </a:xfrm>
        </p:grpSpPr>
        <p:sp>
          <p:nvSpPr>
            <p:cNvPr id="5" name="椭圆 4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新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192925" y="2707904"/>
            <a:ext cx="693750" cy="693749"/>
            <a:chOff x="2265529" y="2033517"/>
            <a:chExt cx="1692322" cy="1692322"/>
          </a:xfrm>
        </p:grpSpPr>
        <p:sp>
          <p:nvSpPr>
            <p:cNvPr id="9" name="椭圆 8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诗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192925" y="3450073"/>
            <a:ext cx="693750" cy="693749"/>
            <a:chOff x="2265529" y="2033517"/>
            <a:chExt cx="1692322" cy="1692322"/>
          </a:xfrm>
        </p:grpSpPr>
        <p:sp>
          <p:nvSpPr>
            <p:cNvPr id="12" name="椭圆 11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特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192925" y="4171797"/>
            <a:ext cx="693750" cy="693749"/>
            <a:chOff x="2265529" y="2033517"/>
            <a:chExt cx="1692322" cy="1692322"/>
          </a:xfrm>
        </p:grpSpPr>
        <p:sp>
          <p:nvSpPr>
            <p:cNvPr id="15" name="椭圆 14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44195" y="799465"/>
          <a:ext cx="9347835" cy="49650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4750"/>
                <a:gridCol w="2082800"/>
                <a:gridCol w="1346835"/>
                <a:gridCol w="2175510"/>
                <a:gridCol w="2567940"/>
              </a:tblGrid>
              <a:tr h="3448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时  期</a:t>
                      </a:r>
                      <a:endParaRPr lang="en-US" altLang="en-US" sz="1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特  点</a:t>
                      </a:r>
                      <a:endParaRPr lang="en-US" altLang="en-US" sz="1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代表诗人</a:t>
                      </a:r>
                      <a:endParaRPr lang="en-US" altLang="en-US" sz="1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代  表  作</a:t>
                      </a:r>
                      <a:endParaRPr lang="en-US" altLang="en-US" sz="1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内    容</a:t>
                      </a:r>
                      <a:endParaRPr lang="en-US" altLang="en-US" sz="1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775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新文化运动时期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新诗的“尝试”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胡适等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胡适《尝试集》等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废除</a:t>
                      </a:r>
                      <a:r>
                        <a:rPr lang="zh-CN" sz="1800" b="0">
                          <a:latin typeface="黑体" panose="02010609060101010101" charset="-122"/>
                          <a:ea typeface="黑体" panose="02010609060101010101" charset="-122"/>
                        </a:rPr>
                        <a:t>形式上的束缚，主张白话俗语入诗，以表现诗人的真情实感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568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F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20年代</a:t>
                      </a:r>
                      <a:endParaRPr lang="en-US" altLang="en-US" sz="1800" b="0">
                        <a:solidFill>
                          <a:srgbClr val="00B0F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F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新诗的奠基与开创</a:t>
                      </a:r>
                      <a:endParaRPr lang="en-US" altLang="en-US" sz="1800" b="0">
                        <a:solidFill>
                          <a:srgbClr val="00B0F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F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郭沫若等</a:t>
                      </a:r>
                      <a:endParaRPr lang="en-US" altLang="en-US" sz="1800" b="0">
                        <a:solidFill>
                          <a:srgbClr val="00B0F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F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郭沫若《女神》等</a:t>
                      </a:r>
                      <a:endParaRPr lang="en-US" altLang="en-US" sz="1800" b="0">
                        <a:solidFill>
                          <a:srgbClr val="00B0F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F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五四时期狂飙突进、反帝反封建的时代精神，成为时代的最强音</a:t>
                      </a:r>
                      <a:endParaRPr lang="en-US" altLang="en-US" sz="1800" b="0">
                        <a:solidFill>
                          <a:srgbClr val="00B0F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63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30年代</a:t>
                      </a:r>
                      <a:endParaRPr lang="en-US" altLang="en-US" sz="1800" b="0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新诗的规范</a:t>
                      </a:r>
                      <a:endParaRPr lang="en-US" altLang="en-US" sz="1800" b="0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闻一多、徐志摩与新月派</a:t>
                      </a:r>
                      <a:endParaRPr lang="en-US" altLang="en-US" sz="1800" b="0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戴望舒《雨巷》等</a:t>
                      </a:r>
                      <a:endParaRPr lang="en-US" altLang="en-US" sz="1800" b="0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二三十年代大革命前后知识分子的思想形态和精神风貌，时代的一面镜子</a:t>
                      </a:r>
                      <a:endParaRPr lang="en-US" altLang="en-US" sz="1800" b="0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04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5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40年代</a:t>
                      </a:r>
                      <a:endParaRPr lang="en-US" altLang="en-US" sz="1800" b="0">
                        <a:solidFill>
                          <a:srgbClr val="00B05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5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新诗的成熟与深化</a:t>
                      </a:r>
                      <a:endParaRPr lang="en-US" altLang="en-US" sz="1800" b="0">
                        <a:solidFill>
                          <a:srgbClr val="00B05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5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戴望舒、卞之琳与现代派</a:t>
                      </a:r>
                      <a:endParaRPr lang="en-US" altLang="en-US" sz="1800" b="0">
                        <a:solidFill>
                          <a:srgbClr val="00B05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5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艾青《大堰河我的保姆》等</a:t>
                      </a:r>
                      <a:endParaRPr lang="en-US" altLang="en-US" sz="1800" b="0">
                        <a:solidFill>
                          <a:srgbClr val="00B05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5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三四十年代战争与和平、革命与救亡的严酷斗争和中国社会变迁与民族情绪的“吹号者”</a:t>
                      </a:r>
                      <a:endParaRPr lang="en-US" altLang="en-US" sz="1800" b="0">
                        <a:solidFill>
                          <a:srgbClr val="00B05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SLIDE_ID_2" val="{7867B293-6DEA-4730-AE96-0A0EE27C0307}"/>
  <p:tag name="GENSWF_ADVANCE_TIME" val="5"/>
  <p:tag name="ISPRING_CUSTOM_TIMING_USED" val="1"/>
</p:tagLst>
</file>

<file path=ppt/tags/tag2.xml><?xml version="1.0" encoding="utf-8"?>
<p:tagLst xmlns:p="http://schemas.openxmlformats.org/presentationml/2006/main">
  <p:tag name="ISPRING_SLIDE_ID_2" val="{7867B293-6DEA-4730-AE96-0A0EE27C0307}"/>
  <p:tag name="GENSWF_ADVANCE_TIME" val="5"/>
  <p:tag name="ISPRING_CUSTOM_TIMING_USED" val="1"/>
</p:tagLst>
</file>

<file path=ppt/tags/tag3.xml><?xml version="1.0" encoding="utf-8"?>
<p:tagLst xmlns:p="http://schemas.openxmlformats.org/presentationml/2006/main">
  <p:tag name="ISPRING_SLIDE_ID_2" val="{7867B293-6DEA-4730-AE96-0A0EE27C0307}"/>
  <p:tag name="GENSWF_ADVANCE_TIME" val="5"/>
  <p:tag name="ISPRING_CUSTOM_TIMING_USED" val="1"/>
</p:tagLst>
</file>

<file path=ppt/tags/tag4.xml><?xml version="1.0" encoding="utf-8"?>
<p:tagLst xmlns:p="http://schemas.openxmlformats.org/presentationml/2006/main">
  <p:tag name="KSO_WM_UNIT_TABLE_BEAUTIFY" val="smartTable{80cd3bd7-8ae9-40ca-a8fa-d83a4c966443}"/>
</p:tagLst>
</file>

<file path=ppt/tags/tag5.xml><?xml version="1.0" encoding="utf-8"?>
<p:tagLst xmlns:p="http://schemas.openxmlformats.org/presentationml/2006/main">
  <p:tag name="ISPRING_SLIDE_ID_2" val="{98373076-2998-40D8-8A9E-6DA4F1D20ACF}"/>
  <p:tag name="GENSWF_ADVANCE_TIME" val="5"/>
  <p:tag name="ISPRING_CUSTOM_TIMING_USED" val="1"/>
</p:tagLst>
</file>

<file path=ppt/tags/tag6.xml><?xml version="1.0" encoding="utf-8"?>
<p:tagLst xmlns:p="http://schemas.openxmlformats.org/presentationml/2006/main">
  <p:tag name="ISPRING_SLIDE_ID_2" val="{98373076-2998-40D8-8A9E-6DA4F1D20ACF}"/>
  <p:tag name="GENSWF_ADVANCE_TIME" val="5"/>
  <p:tag name="ISPRING_CUSTOM_TIMING_USED" val="1"/>
</p:tagLst>
</file>

<file path=ppt/tags/tag7.xml><?xml version="1.0" encoding="utf-8"?>
<p:tagLst xmlns:p="http://schemas.openxmlformats.org/presentationml/2006/main">
  <p:tag name="ISPRING_PRESENTATION_TITLE" val="38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3167</Words>
  <Application>WPS 演示</Application>
  <PresentationFormat>宽屏</PresentationFormat>
  <Paragraphs>255</Paragraphs>
  <Slides>24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Arial</vt:lpstr>
      <vt:lpstr>宋体</vt:lpstr>
      <vt:lpstr>Wingdings</vt:lpstr>
      <vt:lpstr>Roboto Black</vt:lpstr>
      <vt:lpstr>Vrinda</vt:lpstr>
      <vt:lpstr>Roboto Medium</vt:lpstr>
      <vt:lpstr>Source Sans Pro</vt:lpstr>
      <vt:lpstr>Dotum</vt:lpstr>
      <vt:lpstr>微软雅黑</vt:lpstr>
      <vt:lpstr>黑体</vt:lpstr>
      <vt:lpstr>Calibri</vt:lpstr>
      <vt:lpstr>楷体</vt:lpstr>
      <vt:lpstr>新宋体</vt:lpstr>
      <vt:lpstr>Calibri Light</vt:lpstr>
      <vt:lpstr>Arial Unicode MS</vt:lpstr>
      <vt:lpstr>方正隶变简体</vt:lpstr>
      <vt:lpstr>Times New Roman</vt:lpstr>
      <vt:lpstr>隶书</vt:lpstr>
      <vt:lpstr>Segoe Print</vt:lpstr>
      <vt:lpstr>Office 主题</vt:lpstr>
      <vt:lpstr>                                  七子之歌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语图像影</Company>
  <LinksUpToDate>false</LinksUpToDate>
  <SharedDoc>false</SharedDoc>
  <HyperlinksChanged>false</HyperlinksChanged>
  <AppVersion>14.0000</AppVersion>
  <Manager>联系QQ352124530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388</dc:title>
  <dc:creator>卢浮宫</dc:creator>
  <cp:lastModifiedBy>Administrator</cp:lastModifiedBy>
  <cp:revision>178</cp:revision>
  <dcterms:created xsi:type="dcterms:W3CDTF">2016-05-09T13:01:00Z</dcterms:created>
  <dcterms:modified xsi:type="dcterms:W3CDTF">2020-12-04T10:35:29Z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