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57" r:id="rId3"/>
    <p:sldId id="348" r:id="rId4"/>
    <p:sldId id="573" r:id="rId5"/>
    <p:sldId id="347" r:id="rId6"/>
    <p:sldId id="259" r:id="rId7"/>
    <p:sldId id="260" r:id="rId8"/>
    <p:sldId id="594" r:id="rId9"/>
    <p:sldId id="595" r:id="rId10"/>
    <p:sldId id="610" r:id="rId11"/>
    <p:sldId id="385" r:id="rId12"/>
    <p:sldId id="596" r:id="rId13"/>
    <p:sldId id="386" r:id="rId14"/>
    <p:sldId id="552" r:id="rId15"/>
    <p:sldId id="597" r:id="rId16"/>
    <p:sldId id="611" r:id="rId17"/>
    <p:sldId id="626" r:id="rId18"/>
    <p:sldId id="519" r:id="rId19"/>
    <p:sldId id="537" r:id="rId20"/>
    <p:sldId id="627" r:id="rId21"/>
    <p:sldId id="634" r:id="rId22"/>
    <p:sldId id="572" r:id="rId23"/>
    <p:sldId id="635" r:id="rId24"/>
    <p:sldId id="279" r:id="rId25"/>
    <p:sldId id="459" r:id="rId2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BB120F"/>
    <a:srgbClr val="1109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540" y="258"/>
      </p:cViewPr>
      <p:guideLst>
        <p:guide orient="horz" pos="2276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13FA410-05E0-41BB-83C7-F788DA135EDB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D867641-D08C-4C37-9512-395DC3FED7F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DB9551-DCBC-4EDA-A0F1-1C7019ECAC6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CC8B22-80B4-4E0B-85E8-869E8E59FE6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ndAc>
      <p:stSnd>
        <p:snd r:embed="rId2" name="arrow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1E530F-69F8-4EDD-996A-77CCB966495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237F1A-9081-4E45-B3F3-59DB324F2EA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AB388A-C0E3-49D4-B73B-F9144026EC2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F14C60-8CB2-43DA-87D7-95BAB13AE7D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D73BB0-0AB0-44B6-A51E-CD10D953976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8351CA-AC20-4568-BD5D-2036DD45073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920221-EE85-433B-9080-B69AF9A8A25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9EAACA-DEDB-49A4-9E42-705C4EFD56A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12ACD-A263-4690-87DC-1770BED1936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audio" Target="../media/audio1.wav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DE0A53C-D541-4D7D-BE22-517D0496860B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sndAc>
      <p:stSnd>
        <p:snd r:embed="rId13" name="arrow.wav"/>
      </p:stSnd>
    </p:sndAc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audio" Target="../media/audio1.wav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audio" Target="../media/audio2.wav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.wav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audio1.wav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audio1.wav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image" Target="../media/image8.jpeg"/><Relationship Id="rId3" Type="http://schemas.openxmlformats.org/officeDocument/2006/relationships/hyperlink" Target="http://218.4.203.36/student/plog/blog.asp?name=shenyuchuan&amp;page=1" TargetMode="External"/><Relationship Id="rId2" Type="http://schemas.openxmlformats.org/officeDocument/2006/relationships/image" Target="../media/image7.jpeg"/><Relationship Id="rId1" Type="http://schemas.openxmlformats.org/officeDocument/2006/relationships/hyperlink" Target="http://www.chinaculture.org/gb/cn_madeinchina/2005-11/28/content_76383.htm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8" descr="20070228115821666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211638" y="3716338"/>
            <a:ext cx="4932362" cy="314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6" descr="dddddd 拷贝"/>
          <p:cNvPicPr>
            <a:picLocks noChangeAspect="1"/>
          </p:cNvPicPr>
          <p:nvPr/>
        </p:nvPicPr>
        <p:blipFill>
          <a:blip r:embed="rId2">
            <a:lum bright="12000" contrast="18000"/>
          </a:blip>
          <a:srcRect l="4333" t="9438" r="-1726" b="9160"/>
          <a:stretch>
            <a:fillRect/>
          </a:stretch>
        </p:blipFill>
        <p:spPr bwMode="auto">
          <a:xfrm>
            <a:off x="0" y="0"/>
            <a:ext cx="3995738" cy="345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4356100" y="569913"/>
            <a:ext cx="4643438" cy="10985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89803" dir="13500000" algn="ctr" rotWithShape="0">
              <a:srgbClr val="00FF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6600" b="1">
                <a:solidFill>
                  <a:srgbClr val="CC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散文诗二首</a:t>
            </a:r>
            <a:endParaRPr lang="zh-CN" altLang="en-US" sz="3200" b="1">
              <a:solidFill>
                <a:srgbClr val="CC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5" name="Text Box 8"/>
          <p:cNvSpPr txBox="1">
            <a:spLocks noChangeArrowheads="1"/>
          </p:cNvSpPr>
          <p:nvPr/>
        </p:nvSpPr>
        <p:spPr bwMode="auto">
          <a:xfrm>
            <a:off x="4743450" y="1668463"/>
            <a:ext cx="3341688" cy="1476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endParaRPr lang="en-US" altLang="zh-CN" sz="3600" b="1">
              <a:solidFill>
                <a:srgbClr val="FF3300"/>
              </a:solidFill>
              <a:ea typeface="华文行楷" panose="02010800040101010101" pitchFamily="2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  <a:ea typeface="华文行楷" panose="02010800040101010101" pitchFamily="2" charset="-122"/>
              </a:rPr>
              <a:t>《</a:t>
            </a:r>
            <a:r>
              <a:rPr lang="zh-CN" altLang="en-US" sz="3600" b="1">
                <a:solidFill>
                  <a:srgbClr val="FF3300"/>
                </a:solidFill>
                <a:ea typeface="华文行楷" panose="02010800040101010101" pitchFamily="2" charset="-122"/>
              </a:rPr>
              <a:t>金色花</a:t>
            </a:r>
            <a:r>
              <a:rPr lang="en-US" altLang="zh-CN" sz="3600" b="1">
                <a:solidFill>
                  <a:srgbClr val="FF3300"/>
                </a:solidFill>
                <a:ea typeface="华文行楷" panose="02010800040101010101" pitchFamily="2" charset="-122"/>
              </a:rPr>
              <a:t>》</a:t>
            </a:r>
            <a:endParaRPr lang="en-US" altLang="zh-CN" sz="3600" b="1">
              <a:solidFill>
                <a:srgbClr val="FF3300"/>
              </a:solidFill>
              <a:ea typeface="华文行楷" panose="02010800040101010101" pitchFamily="2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  <a:ea typeface="华文行楷" panose="02010800040101010101" pitchFamily="2" charset="-122"/>
              </a:rPr>
              <a:t>《</a:t>
            </a:r>
            <a:r>
              <a:rPr lang="zh-CN" altLang="en-US" sz="3600" b="1">
                <a:solidFill>
                  <a:srgbClr val="FF3300"/>
                </a:solidFill>
                <a:ea typeface="华文行楷" panose="02010800040101010101" pitchFamily="2" charset="-122"/>
              </a:rPr>
              <a:t>荷叶</a:t>
            </a:r>
            <a:r>
              <a:rPr lang="en-US" altLang="zh-CN" sz="3600" b="1">
                <a:solidFill>
                  <a:srgbClr val="FF3300"/>
                </a:solidFill>
                <a:latin typeface="华文中宋" panose="02010600040101010101" pitchFamily="2" charset="-122"/>
                <a:ea typeface="华文行楷" panose="02010800040101010101" pitchFamily="2" charset="-122"/>
              </a:rPr>
              <a:t>·</a:t>
            </a:r>
            <a:r>
              <a:rPr lang="zh-CN" altLang="en-US" sz="3600" b="1">
                <a:solidFill>
                  <a:srgbClr val="FF3300"/>
                </a:solidFill>
                <a:ea typeface="华文行楷" panose="02010800040101010101" pitchFamily="2" charset="-122"/>
              </a:rPr>
              <a:t>母亲</a:t>
            </a:r>
            <a:r>
              <a:rPr lang="en-US" altLang="zh-CN" sz="3600" b="1">
                <a:solidFill>
                  <a:srgbClr val="FF3300"/>
                </a:solidFill>
                <a:ea typeface="华文行楷" panose="02010800040101010101" pitchFamily="2" charset="-122"/>
              </a:rPr>
              <a:t>》</a:t>
            </a:r>
            <a:endParaRPr lang="en-US" altLang="zh-CN" sz="3600" b="1">
              <a:solidFill>
                <a:srgbClr val="FF3300"/>
              </a:solidFill>
              <a:ea typeface="华文行楷" panose="02010800040101010101" pitchFamily="2" charset="-122"/>
            </a:endParaRPr>
          </a:p>
        </p:txBody>
      </p:sp>
      <p:pic>
        <p:nvPicPr>
          <p:cNvPr id="5127" name="Picture 5" descr="金色花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690938"/>
            <a:ext cx="3924300" cy="316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4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/>
          </p:cNvSpPr>
          <p:nvPr/>
        </p:nvSpPr>
        <p:spPr bwMode="auto">
          <a:xfrm>
            <a:off x="115888" y="287338"/>
            <a:ext cx="8229600" cy="765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3600">
                <a:latin typeface="Calibri" panose="020F0502020204030204" pitchFamily="34" charset="0"/>
                <a:ea typeface="黑体" panose="02010609060101010101" pitchFamily="49" charset="-122"/>
              </a:rPr>
              <a:t>一、朗读课文,整体感知</a:t>
            </a:r>
            <a:endParaRPr lang="zh-CN" altLang="en-US" sz="3600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sp>
        <p:nvSpPr>
          <p:cNvPr id="24578" name="矩形 69634"/>
          <p:cNvSpPr>
            <a:spLocks noChangeArrowheads="1"/>
          </p:cNvSpPr>
          <p:nvPr/>
        </p:nvSpPr>
        <p:spPr bwMode="auto">
          <a:xfrm>
            <a:off x="533400" y="1052513"/>
            <a:ext cx="8459788" cy="2041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宋体" panose="02010600030101010101" pitchFamily="2" charset="-122"/>
              </a:rPr>
              <a:t>1.</a:t>
            </a:r>
            <a:r>
              <a:rPr lang="zh-CN" altLang="en-US" sz="3200" b="1">
                <a:latin typeface="宋体" panose="02010600030101010101" pitchFamily="2" charset="-122"/>
              </a:rPr>
              <a:t>这两首散文诗表达的情感有何相似之处？</a:t>
            </a:r>
            <a:endParaRPr lang="zh-CN" altLang="en-US" sz="3200" b="1">
              <a:latin typeface="宋体" panose="02010600030101010101" pitchFamily="2" charset="-122"/>
            </a:endParaRPr>
          </a:p>
          <a:p>
            <a:endParaRPr lang="zh-CN" altLang="en-US" sz="3200" b="1">
              <a:latin typeface="宋体" panose="02010600030101010101" pitchFamily="2" charset="-122"/>
            </a:endParaRPr>
          </a:p>
          <a:p>
            <a:r>
              <a:rPr lang="en-US" altLang="zh-CN" sz="3200" b="1">
                <a:latin typeface="宋体" panose="02010600030101010101" pitchFamily="2" charset="-122"/>
              </a:rPr>
              <a:t>2.</a:t>
            </a:r>
            <a:r>
              <a:rPr lang="zh-CN" altLang="en-US" sz="3200" b="1">
                <a:latin typeface="宋体" panose="02010600030101010101" pitchFamily="2" charset="-122"/>
              </a:rPr>
              <a:t>这两首散文诗领悟的契机和回馈的方式分别是什么？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34818" name="TextBox 1"/>
          <p:cNvSpPr txBox="1">
            <a:spLocks noChangeArrowheads="1"/>
          </p:cNvSpPr>
          <p:nvPr/>
        </p:nvSpPr>
        <p:spPr bwMode="auto">
          <a:xfrm>
            <a:off x="396875" y="1593850"/>
            <a:ext cx="8596313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sym typeface="宋体" panose="02010600030101010101" pitchFamily="2" charset="-122"/>
              </a:rPr>
              <a:t>都表达了</a:t>
            </a:r>
            <a:r>
              <a:rPr lang="zh-CN" altLang="en-US" sz="2800" b="1">
                <a:solidFill>
                  <a:srgbClr val="FF0000"/>
                </a:solidFill>
                <a:sym typeface="宋体" panose="02010600030101010101" pitchFamily="2" charset="-122"/>
              </a:rPr>
              <a:t>母爱</a:t>
            </a:r>
            <a:r>
              <a:rPr lang="zh-CN" altLang="en-US" sz="2800" b="1">
                <a:solidFill>
                  <a:srgbClr val="0000FF"/>
                </a:solidFill>
                <a:sym typeface="宋体" panose="02010600030101010101" pitchFamily="2" charset="-122"/>
              </a:rPr>
              <a:t>。《金色花》还表达了</a:t>
            </a:r>
            <a:r>
              <a:rPr lang="zh-CN" altLang="en-US" sz="2800" b="1">
                <a:solidFill>
                  <a:srgbClr val="FF0000"/>
                </a:solidFill>
                <a:sym typeface="宋体" panose="02010600030101010101" pitchFamily="2" charset="-122"/>
              </a:rPr>
              <a:t>对母亲的依恋</a:t>
            </a:r>
            <a:r>
              <a:rPr lang="zh-CN" altLang="en-US" sz="28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。</a:t>
            </a:r>
            <a:endParaRPr lang="zh-CN" altLang="en-US" sz="2800" b="1">
              <a:solidFill>
                <a:srgbClr val="0000FF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graphicFrame>
        <p:nvGraphicFramePr>
          <p:cNvPr id="24610" name="Group 34"/>
          <p:cNvGraphicFramePr>
            <a:graphicFrameLocks noGrp="1"/>
          </p:cNvGraphicFramePr>
          <p:nvPr/>
        </p:nvGraphicFramePr>
        <p:xfrm>
          <a:off x="304800" y="3124200"/>
          <a:ext cx="8458200" cy="2590800"/>
        </p:xfrm>
        <a:graphic>
          <a:graphicData uri="http://schemas.openxmlformats.org/drawingml/2006/table">
            <a:tbl>
              <a:tblPr/>
              <a:tblGrid>
                <a:gridCol w="2551113"/>
                <a:gridCol w="3114675"/>
                <a:gridCol w="2792412"/>
              </a:tblGrid>
              <a:tr h="5111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文章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领悟的契机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回馈的方式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40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《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金色花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》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429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《荷叶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•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母亲》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530" name="Rectangle 1046"/>
          <p:cNvSpPr>
            <a:spLocks noChangeArrowheads="1"/>
          </p:cNvSpPr>
          <p:nvPr/>
        </p:nvSpPr>
        <p:spPr bwMode="auto">
          <a:xfrm>
            <a:off x="2971800" y="3733800"/>
            <a:ext cx="2971800" cy="819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85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rgbClr val="1109B7"/>
                </a:solidFill>
                <a:latin typeface="隶书" panose="02010509060101010101" pitchFamily="49" charset="-122"/>
                <a:ea typeface="楷体" panose="02010609060101010101" pitchFamily="49" charset="-122"/>
              </a:rPr>
              <a:t>变成金色花来观察母亲</a:t>
            </a:r>
            <a:endParaRPr lang="zh-CN" altLang="en-US" sz="4000">
              <a:solidFill>
                <a:srgbClr val="1109B7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" name="Rectangle 1046"/>
          <p:cNvSpPr>
            <a:spLocks noChangeArrowheads="1"/>
          </p:cNvSpPr>
          <p:nvPr/>
        </p:nvSpPr>
        <p:spPr bwMode="auto">
          <a:xfrm>
            <a:off x="5943600" y="3733800"/>
            <a:ext cx="2743200" cy="819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85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</a:rPr>
              <a:t>悄悄地陪伴</a:t>
            </a:r>
            <a:r>
              <a:rPr lang="zh-CN" altLang="en-US" sz="2800" b="1">
                <a:solidFill>
                  <a:srgbClr val="FF0000"/>
                </a:solidFill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ea typeface="楷体" panose="02010609060101010101" pitchFamily="49" charset="-122"/>
              </a:rPr>
              <a:t>依恋着母亲</a:t>
            </a:r>
            <a:endParaRPr lang="zh-CN" altLang="en-US" sz="2800" b="1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4" name="Rectangle 1046"/>
          <p:cNvSpPr>
            <a:spLocks noChangeArrowheads="1"/>
          </p:cNvSpPr>
          <p:nvPr/>
        </p:nvSpPr>
        <p:spPr bwMode="auto">
          <a:xfrm>
            <a:off x="2971800" y="4724400"/>
            <a:ext cx="3124200" cy="819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85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rgbClr val="1109B7"/>
                </a:solidFill>
                <a:latin typeface="隶书" panose="02010509060101010101" pitchFamily="49" charset="-122"/>
                <a:ea typeface="楷体" panose="02010609060101010101" pitchFamily="49" charset="-122"/>
              </a:rPr>
              <a:t>看到雨打红莲</a:t>
            </a:r>
            <a:r>
              <a:rPr lang="zh-CN" altLang="en-US" sz="2800" b="1">
                <a:solidFill>
                  <a:srgbClr val="1109B7"/>
                </a:solidFill>
              </a:rPr>
              <a:t>,</a:t>
            </a:r>
            <a:r>
              <a:rPr lang="zh-CN" altLang="en-US" sz="2800" b="1">
                <a:solidFill>
                  <a:srgbClr val="1109B7"/>
                </a:solidFill>
                <a:ea typeface="楷体" panose="02010609060101010101" pitchFamily="49" charset="-122"/>
              </a:rPr>
              <a:t>荷叶护莲</a:t>
            </a:r>
            <a:endParaRPr lang="zh-CN" altLang="en-US" sz="2800" b="1">
              <a:solidFill>
                <a:srgbClr val="1109B7"/>
              </a:solidFill>
              <a:ea typeface="楷体" panose="02010609060101010101" pitchFamily="49" charset="-122"/>
            </a:endParaRPr>
          </a:p>
        </p:txBody>
      </p:sp>
      <p:sp>
        <p:nvSpPr>
          <p:cNvPr id="3" name="Rectangle 1046"/>
          <p:cNvSpPr>
            <a:spLocks noChangeArrowheads="1"/>
          </p:cNvSpPr>
          <p:nvPr/>
        </p:nvSpPr>
        <p:spPr bwMode="auto">
          <a:xfrm>
            <a:off x="6019800" y="4724400"/>
            <a:ext cx="27432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</a:rPr>
              <a:t>赞美、感激母亲</a:t>
            </a:r>
            <a:endParaRPr lang="zh-CN" altLang="en-US" sz="2800" b="1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sndAc>
      <p:stSnd>
        <p:snd r:embed="rId1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22530" grpId="0" bldLvl="0"/>
      <p:bldP spid="2" grpId="0" bldLvl="0"/>
      <p:bldP spid="4" grpId="0" bldLvl="0"/>
      <p:bldP spid="3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046"/>
          <p:cNvSpPr>
            <a:spLocks noChangeArrowheads="1"/>
          </p:cNvSpPr>
          <p:nvPr/>
        </p:nvSpPr>
        <p:spPr bwMode="auto">
          <a:xfrm>
            <a:off x="304800" y="1981200"/>
            <a:ext cx="8458200" cy="18145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rgbClr val="0000FF"/>
                </a:solidFill>
                <a:sym typeface="宋体" panose="02010600030101010101" pitchFamily="2" charset="-122"/>
              </a:rPr>
              <a:t>《金色花》语速</a:t>
            </a:r>
            <a:r>
              <a:rPr lang="zh-CN" altLang="en-US" sz="2800" b="1">
                <a:solidFill>
                  <a:srgbClr val="FF3300"/>
                </a:solidFill>
                <a:latin typeface="隶书" panose="02010509060101010101" pitchFamily="49" charset="-122"/>
                <a:ea typeface="楷体" panose="02010609060101010101" pitchFamily="49" charset="-122"/>
              </a:rPr>
              <a:t>舒缓</a:t>
            </a:r>
            <a:r>
              <a:rPr lang="zh-CN" altLang="en-US" sz="2800">
                <a:solidFill>
                  <a:srgbClr val="0000FF"/>
                </a:solidFill>
                <a:latin typeface="Calibri" panose="020F0502020204030204" pitchFamily="34" charset="0"/>
                <a:ea typeface="黑体" panose="02010609060101010101" pitchFamily="49" charset="-122"/>
                <a:sym typeface="+mn-ea"/>
              </a:rPr>
              <a:t>,以</a:t>
            </a:r>
            <a:r>
              <a:rPr lang="en-US" altLang="zh-CN" sz="2800">
                <a:solidFill>
                  <a:srgbClr val="0000FF"/>
                </a:solidFill>
                <a:latin typeface="Calibri" panose="020F0502020204030204" pitchFamily="34" charset="0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FF3300"/>
                </a:solidFill>
                <a:latin typeface="隶书" panose="02010509060101010101" pitchFamily="49" charset="-122"/>
                <a:ea typeface="楷体" panose="02010609060101010101" pitchFamily="49" charset="-122"/>
              </a:rPr>
              <a:t>喜悦、欢快、温馨、深情</a:t>
            </a:r>
            <a:r>
              <a:rPr lang="en-US" altLang="zh-CN" sz="2800">
                <a:solidFill>
                  <a:srgbClr val="0000FF"/>
                </a:solidFill>
                <a:latin typeface="Calibri" panose="020F0502020204030204" pitchFamily="34" charset="0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2800">
                <a:solidFill>
                  <a:srgbClr val="0000FF"/>
                </a:solidFill>
                <a:latin typeface="Calibri" panose="020F0502020204030204" pitchFamily="34" charset="0"/>
                <a:ea typeface="黑体" panose="02010609060101010101" pitchFamily="49" charset="-122"/>
                <a:sym typeface="+mn-ea"/>
              </a:rPr>
              <a:t>的语气来读更合适。对应的关键词句有</a:t>
            </a:r>
            <a:r>
              <a:rPr lang="zh-CN" altLang="en-US" sz="2800" b="1">
                <a:solidFill>
                  <a:srgbClr val="0000FF"/>
                </a:solidFill>
                <a:ea typeface="SimSun-ExtB" panose="02010609060101010101" pitchFamily="49" charset="-122"/>
                <a:sym typeface="+mn-ea"/>
              </a:rPr>
              <a:t>“笑嘻嘻地”“在新叶上跳舞”“悄悄地开放花瓣儿”“我便要投我的小小的影子在你的书页上”“我不告诉你，妈妈”</a:t>
            </a:r>
            <a:r>
              <a:rPr lang="zh-CN" altLang="en-US" sz="2800">
                <a:solidFill>
                  <a:srgbClr val="0000FF"/>
                </a:solidFill>
                <a:latin typeface="Calibri" panose="020F0502020204030204" pitchFamily="34" charset="0"/>
                <a:ea typeface="黑体" panose="02010609060101010101" pitchFamily="49" charset="-122"/>
                <a:sym typeface="+mn-ea"/>
              </a:rPr>
              <a:t>。</a:t>
            </a:r>
            <a:endParaRPr lang="zh-CN" altLang="en-US" sz="4000">
              <a:solidFill>
                <a:srgbClr val="FF33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5602" name="Rectangle 2"/>
          <p:cNvSpPr>
            <a:spLocks noGrp="1"/>
          </p:cNvSpPr>
          <p:nvPr/>
        </p:nvSpPr>
        <p:spPr bwMode="auto">
          <a:xfrm>
            <a:off x="115888" y="287338"/>
            <a:ext cx="8229600" cy="765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3600">
                <a:latin typeface="Calibri" panose="020F0502020204030204" pitchFamily="34" charset="0"/>
                <a:ea typeface="黑体" panose="02010609060101010101" pitchFamily="49" charset="-122"/>
              </a:rPr>
              <a:t>二、研读课文,品味诗意</a:t>
            </a:r>
            <a:endParaRPr lang="zh-CN" altLang="en-US" sz="3600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sp>
        <p:nvSpPr>
          <p:cNvPr id="25603" name="矩形 69634"/>
          <p:cNvSpPr>
            <a:spLocks noChangeArrowheads="1"/>
          </p:cNvSpPr>
          <p:nvPr/>
        </p:nvSpPr>
        <p:spPr bwMode="auto">
          <a:xfrm>
            <a:off x="304800" y="914400"/>
            <a:ext cx="8459788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宋体" panose="02010600030101010101" pitchFamily="2" charset="-122"/>
              </a:rPr>
              <a:t>1.</a:t>
            </a:r>
            <a:r>
              <a:rPr lang="zh-CN" altLang="en-US" sz="3200" b="1">
                <a:latin typeface="宋体" panose="02010600030101010101" pitchFamily="2" charset="-122"/>
              </a:rPr>
              <a:t>你认为这两首诗分别用什么样的语气来朗读比较合适？分别从哪些地方看出来？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" name="Rectangle 1046"/>
          <p:cNvSpPr>
            <a:spLocks noChangeArrowheads="1"/>
          </p:cNvSpPr>
          <p:nvPr/>
        </p:nvSpPr>
        <p:spPr bwMode="auto">
          <a:xfrm>
            <a:off x="381000" y="3886200"/>
            <a:ext cx="815340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rgbClr val="0000FF"/>
                </a:solidFill>
                <a:sym typeface="宋体" panose="02010600030101010101" pitchFamily="2" charset="-122"/>
              </a:rPr>
              <a:t>《荷叶</a:t>
            </a:r>
            <a:r>
              <a:rPr lang="en-US" altLang="zh-CN" b="1">
                <a:solidFill>
                  <a:srgbClr val="1109B7"/>
                </a:solidFill>
                <a:sym typeface="宋体" panose="02010600030101010101" pitchFamily="2" charset="-122"/>
              </a:rPr>
              <a:t>•</a:t>
            </a:r>
            <a:r>
              <a:rPr lang="zh-CN" altLang="en-US" sz="2800" b="1">
                <a:solidFill>
                  <a:srgbClr val="0000FF"/>
                </a:solidFill>
                <a:sym typeface="宋体" panose="02010600030101010101" pitchFamily="2" charset="-122"/>
              </a:rPr>
              <a:t>母亲》语速</a:t>
            </a:r>
            <a:r>
              <a:rPr lang="zh-CN" altLang="en-US" sz="2800" b="1">
                <a:solidFill>
                  <a:srgbClr val="FF3300"/>
                </a:solidFill>
                <a:latin typeface="隶书" panose="02010509060101010101" pitchFamily="49" charset="-122"/>
                <a:ea typeface="楷体" panose="02010609060101010101" pitchFamily="49" charset="-122"/>
              </a:rPr>
              <a:t>舒缓</a:t>
            </a:r>
            <a:r>
              <a:rPr lang="zh-CN" altLang="en-US" sz="2800">
                <a:solidFill>
                  <a:srgbClr val="0000FF"/>
                </a:solidFill>
                <a:latin typeface="Calibri" panose="020F0502020204030204" pitchFamily="34" charset="0"/>
                <a:ea typeface="黑体" panose="02010609060101010101" pitchFamily="49" charset="-122"/>
                <a:sym typeface="+mn-ea"/>
              </a:rPr>
              <a:t>,以</a:t>
            </a:r>
            <a:r>
              <a:rPr lang="en-US" altLang="zh-CN" sz="2800">
                <a:solidFill>
                  <a:srgbClr val="0000FF"/>
                </a:solidFill>
                <a:latin typeface="Calibri" panose="020F0502020204030204" pitchFamily="34" charset="0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FF3300"/>
                </a:solidFill>
                <a:latin typeface="隶书" panose="02010509060101010101" pitchFamily="49" charset="-122"/>
                <a:ea typeface="楷体" panose="02010609060101010101" pitchFamily="49" charset="-122"/>
              </a:rPr>
              <a:t>愉悦、赞美、感激、深情</a:t>
            </a:r>
            <a:r>
              <a:rPr lang="en-US" altLang="zh-CN" sz="2800">
                <a:solidFill>
                  <a:srgbClr val="0000FF"/>
                </a:solidFill>
                <a:latin typeface="Calibri" panose="020F0502020204030204" pitchFamily="34" charset="0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2800">
                <a:solidFill>
                  <a:srgbClr val="0000FF"/>
                </a:solidFill>
                <a:latin typeface="Calibri" panose="020F0502020204030204" pitchFamily="34" charset="0"/>
                <a:ea typeface="黑体" panose="02010609060101010101" pitchFamily="49" charset="-122"/>
                <a:sym typeface="+mn-ea"/>
              </a:rPr>
              <a:t>的语气来读更合适。从末段看出来。</a:t>
            </a:r>
            <a:endParaRPr lang="zh-CN" altLang="en-US" sz="2800">
              <a:solidFill>
                <a:srgbClr val="0000FF"/>
              </a:solidFill>
              <a:latin typeface="Calibri" panose="020F0502020204030204" pitchFamily="34" charset="0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sndAc>
      <p:stSnd>
        <p:snd r:embed="rId1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bldLvl="0"/>
      <p:bldP spid="2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矩形 69634"/>
          <p:cNvSpPr>
            <a:spLocks noChangeArrowheads="1"/>
          </p:cNvSpPr>
          <p:nvPr/>
        </p:nvSpPr>
        <p:spPr bwMode="auto">
          <a:xfrm>
            <a:off x="304800" y="457200"/>
            <a:ext cx="8459788" cy="5168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000" b="1">
                <a:latin typeface="宋体" panose="02010600030101010101" pitchFamily="2" charset="-122"/>
              </a:rPr>
              <a:t>2.</a:t>
            </a:r>
            <a:r>
              <a:rPr lang="zh-CN" altLang="en-US" sz="3000" b="1">
                <a:latin typeface="宋体" panose="02010600030101010101" pitchFamily="2" charset="-122"/>
              </a:rPr>
              <a:t>对比朗读下列几组句子</a:t>
            </a:r>
            <a:r>
              <a:rPr lang="zh-CN" altLang="en-US" sz="3000" b="1"/>
              <a:t>,</a:t>
            </a:r>
            <a:r>
              <a:rPr lang="zh-CN" altLang="en-US" sz="3000" b="1">
                <a:latin typeface="宋体" panose="02010600030101010101" pitchFamily="2" charset="-122"/>
              </a:rPr>
              <a:t>仔细体会课文中</a:t>
            </a:r>
            <a:r>
              <a:rPr lang="zh-CN" altLang="en-US" sz="3000" b="1">
                <a:ea typeface="SimSun-ExtB" panose="02010609060101010101" pitchFamily="49" charset="-122"/>
              </a:rPr>
              <a:t>“妈妈”与“我”</a:t>
            </a:r>
            <a:r>
              <a:rPr lang="zh-CN" altLang="en-US" sz="3000" b="1"/>
              <a:t>的对话时的语气和情感。</a:t>
            </a:r>
            <a:endParaRPr lang="zh-CN" altLang="en-US" sz="3000" b="1"/>
          </a:p>
          <a:p>
            <a:r>
              <a:rPr lang="zh-CN" altLang="en-US" sz="3000" b="1"/>
              <a:t>对比朗读一：</a:t>
            </a:r>
            <a:endParaRPr lang="zh-CN" altLang="en-US" sz="3000" b="1"/>
          </a:p>
          <a:p>
            <a:r>
              <a:rPr lang="zh-CN" altLang="en-US" sz="3000" b="1"/>
              <a:t>（原文）你到哪里去了</a:t>
            </a:r>
            <a:r>
              <a:rPr lang="en-US" altLang="zh-CN" sz="3000" b="1"/>
              <a:t>,</a:t>
            </a:r>
            <a:r>
              <a:rPr lang="zh-CN" altLang="en-US" sz="3000" b="1"/>
              <a:t>你这坏孩子？</a:t>
            </a:r>
            <a:endParaRPr lang="zh-CN" altLang="en-US" sz="3000" b="1"/>
          </a:p>
          <a:p>
            <a:r>
              <a:rPr lang="zh-CN" altLang="en-US" sz="3000" b="1"/>
              <a:t>（变换语序）你这坏孩子</a:t>
            </a:r>
            <a:r>
              <a:rPr lang="en-US" altLang="zh-CN" sz="3000" b="1"/>
              <a:t>,</a:t>
            </a:r>
            <a:r>
              <a:rPr lang="zh-CN" altLang="en-US" sz="3000" b="1"/>
              <a:t>你到哪里去了？</a:t>
            </a:r>
            <a:endParaRPr lang="zh-CN" altLang="en-US" sz="3000" b="1"/>
          </a:p>
          <a:p>
            <a:r>
              <a:rPr lang="zh-CN" altLang="en-US" sz="3000" b="1"/>
              <a:t>对比朗读二：</a:t>
            </a:r>
            <a:endParaRPr lang="zh-CN" altLang="en-US" sz="3000" b="1"/>
          </a:p>
          <a:p>
            <a:r>
              <a:rPr lang="zh-CN" altLang="en-US" sz="3000" b="1"/>
              <a:t>（原文）你到哪里去了</a:t>
            </a:r>
            <a:r>
              <a:rPr lang="en-US" altLang="zh-CN" sz="3000" b="1"/>
              <a:t>,</a:t>
            </a:r>
            <a:r>
              <a:rPr lang="zh-CN" altLang="en-US" sz="3000" b="1"/>
              <a:t>你这坏孩子？</a:t>
            </a:r>
            <a:endParaRPr lang="zh-CN" altLang="en-US" sz="3000" b="1"/>
          </a:p>
          <a:p>
            <a:r>
              <a:rPr lang="zh-CN" altLang="en-US" sz="3000" b="1"/>
              <a:t>（变换标点）你到哪里去了</a:t>
            </a:r>
            <a:r>
              <a:rPr lang="en-US" altLang="zh-CN" sz="3000" b="1"/>
              <a:t>,</a:t>
            </a:r>
            <a:r>
              <a:rPr lang="zh-CN" altLang="en-US" sz="3000" b="1"/>
              <a:t>你这坏孩子！</a:t>
            </a:r>
            <a:endParaRPr lang="zh-CN" altLang="en-US" sz="3000" b="1"/>
          </a:p>
          <a:p>
            <a:r>
              <a:rPr lang="zh-CN" altLang="en-US" sz="3000" b="1"/>
              <a:t>对比朗读三：</a:t>
            </a:r>
            <a:endParaRPr lang="zh-CN" altLang="en-US" sz="3000" b="1"/>
          </a:p>
          <a:p>
            <a:r>
              <a:rPr lang="zh-CN" altLang="en-US" sz="3000" b="1"/>
              <a:t>（原文）“我不告诉你</a:t>
            </a:r>
            <a:r>
              <a:rPr lang="en-US" altLang="zh-CN" sz="3000" b="1"/>
              <a:t>,</a:t>
            </a:r>
            <a:r>
              <a:rPr lang="zh-CN" altLang="en-US" sz="3000" b="1"/>
              <a:t>妈妈。” </a:t>
            </a:r>
            <a:endParaRPr lang="zh-CN" altLang="en-US" sz="3000" b="1"/>
          </a:p>
          <a:p>
            <a:r>
              <a:rPr lang="zh-CN" altLang="en-US" sz="3000" b="1"/>
              <a:t>（删去称呼）“我不告诉你。” </a:t>
            </a:r>
            <a:endParaRPr lang="zh-CN" altLang="en-US" sz="3000" b="1"/>
          </a:p>
        </p:txBody>
      </p:sp>
    </p:spTree>
  </p:cSld>
  <p:clrMapOvr>
    <a:masterClrMapping/>
  </p:clrMapOvr>
  <p:transition>
    <p:sndAc>
      <p:stSnd>
        <p:snd r:embed="rId1" name="arrow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7" name="Rectangle 7"/>
          <p:cNvSpPr>
            <a:spLocks noChangeArrowheads="1"/>
          </p:cNvSpPr>
          <p:nvPr/>
        </p:nvSpPr>
        <p:spPr bwMode="auto">
          <a:xfrm>
            <a:off x="457200" y="914400"/>
            <a:ext cx="784860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/>
              <a:t>原文中</a:t>
            </a:r>
            <a:r>
              <a:rPr lang="zh-CN" altLang="en-US" sz="2800" b="1">
                <a:solidFill>
                  <a:srgbClr val="FF3300"/>
                </a:solidFill>
                <a:ea typeface="楷体" panose="02010609060101010101" pitchFamily="49" charset="-122"/>
              </a:rPr>
              <a:t>母亲</a:t>
            </a:r>
            <a:r>
              <a:rPr lang="zh-CN" altLang="en-US" sz="2800" b="1"/>
              <a:t>说话时的语气虽然带有</a:t>
            </a:r>
            <a:r>
              <a:rPr lang="zh-CN" altLang="en-US" sz="2800" b="1">
                <a:solidFill>
                  <a:srgbClr val="FF3300"/>
                </a:solidFill>
                <a:ea typeface="楷体" panose="02010609060101010101" pitchFamily="49" charset="-122"/>
              </a:rPr>
              <a:t>嗔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</a:rPr>
              <a:t>chēn</a:t>
            </a:r>
            <a:r>
              <a:rPr lang="zh-CN" altLang="en-US" sz="2800" b="1">
                <a:solidFill>
                  <a:srgbClr val="FF3300"/>
                </a:solidFill>
                <a:ea typeface="楷体" panose="02010609060101010101" pitchFamily="49" charset="-122"/>
              </a:rPr>
              <a:t>怪</a:t>
            </a:r>
            <a:r>
              <a:rPr lang="zh-CN" altLang="en-US" sz="2800" b="1"/>
              <a:t>,但是充满了</a:t>
            </a:r>
            <a:r>
              <a:rPr lang="zh-CN" altLang="en-US" sz="2800" b="1">
                <a:solidFill>
                  <a:srgbClr val="FF3300"/>
                </a:solidFill>
                <a:ea typeface="楷体" panose="02010609060101010101" pitchFamily="49" charset="-122"/>
              </a:rPr>
              <a:t>担心、关心和疼爱；</a:t>
            </a:r>
            <a:endParaRPr lang="zh-CN" altLang="en-US" sz="2800" b="1">
              <a:solidFill>
                <a:srgbClr val="FF3300"/>
              </a:solidFill>
              <a:ea typeface="楷体" panose="02010609060101010101" pitchFamily="49" charset="-122"/>
            </a:endParaRPr>
          </a:p>
        </p:txBody>
      </p:sp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457200" y="2057400"/>
            <a:ext cx="784860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/>
              <a:t>变换语序和标点后,</a:t>
            </a:r>
            <a:r>
              <a:rPr lang="zh-CN" altLang="en-US" sz="2800" b="1">
                <a:solidFill>
                  <a:srgbClr val="FF3300"/>
                </a:solidFill>
                <a:ea typeface="楷体" panose="02010609060101010101" pitchFamily="49" charset="-122"/>
              </a:rPr>
              <a:t>母亲</a:t>
            </a:r>
            <a:r>
              <a:rPr lang="zh-CN" altLang="en-US" sz="2800" b="1"/>
              <a:t>说话时的语气充满了</a:t>
            </a:r>
            <a:r>
              <a:rPr lang="zh-CN" altLang="en-US" sz="2800" b="1">
                <a:solidFill>
                  <a:srgbClr val="FF3300"/>
                </a:solidFill>
                <a:ea typeface="楷体" panose="02010609060101010101" pitchFamily="49" charset="-122"/>
              </a:rPr>
              <a:t>不满</a:t>
            </a:r>
            <a:r>
              <a:rPr lang="zh-CN" altLang="en-US" sz="2800" b="1"/>
              <a:t>,带有</a:t>
            </a:r>
            <a:r>
              <a:rPr lang="zh-CN" altLang="en-US" sz="2800" b="1">
                <a:solidFill>
                  <a:srgbClr val="FF3300"/>
                </a:solidFill>
                <a:ea typeface="楷体" panose="02010609060101010101" pitchFamily="49" charset="-122"/>
              </a:rPr>
              <a:t>批评和责问</a:t>
            </a:r>
            <a:r>
              <a:rPr lang="zh-CN" altLang="en-US" sz="2800" b="1"/>
              <a:t>之意。</a:t>
            </a:r>
            <a:endParaRPr lang="zh-CN" altLang="en-US" sz="2800" b="1"/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457200" y="3352800"/>
            <a:ext cx="7848600" cy="952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/>
              <a:t>原文中</a:t>
            </a:r>
            <a:r>
              <a:rPr lang="zh-CN" altLang="en-US" sz="2800" b="1">
                <a:ea typeface="SimSun-ExtB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FF3300"/>
                </a:solidFill>
                <a:ea typeface="SimSun-ExtB" panose="02010609060101010101" pitchFamily="49" charset="-122"/>
              </a:rPr>
              <a:t>我</a:t>
            </a:r>
            <a:r>
              <a:rPr lang="zh-CN" altLang="en-US" sz="2800" b="1">
                <a:ea typeface="SimSun-ExtB" panose="02010609060101010101" pitchFamily="49" charset="-122"/>
              </a:rPr>
              <a:t>”</a:t>
            </a:r>
            <a:r>
              <a:rPr lang="zh-CN" altLang="en-US" sz="2800" b="1"/>
              <a:t>是以</a:t>
            </a:r>
            <a:r>
              <a:rPr lang="zh-CN" altLang="en-US" sz="2800" b="1">
                <a:solidFill>
                  <a:srgbClr val="FF3300"/>
                </a:solidFill>
                <a:ea typeface="楷体" panose="02010609060101010101" pitchFamily="49" charset="-122"/>
              </a:rPr>
              <a:t>调皮、撒娇</a:t>
            </a:r>
            <a:r>
              <a:rPr lang="zh-CN" altLang="en-US" sz="2800" b="1"/>
              <a:t>的语气说话的,删去称呼后,语气变得</a:t>
            </a:r>
            <a:r>
              <a:rPr lang="zh-CN" altLang="en-US" sz="2800" b="1">
                <a:solidFill>
                  <a:srgbClr val="FF3300"/>
                </a:solidFill>
                <a:ea typeface="楷体" panose="02010609060101010101" pitchFamily="49" charset="-122"/>
              </a:rPr>
              <a:t>冷淡和不耐烦</a:t>
            </a:r>
            <a:r>
              <a:rPr lang="zh-CN" altLang="en-US" sz="2800" b="1">
                <a:ea typeface="楷体" panose="02010609060101010101" pitchFamily="49" charset="-122"/>
              </a:rPr>
              <a:t>。</a:t>
            </a:r>
            <a:endParaRPr lang="zh-CN" altLang="en-US" sz="2800" b="1"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sndAc>
      <p:stSnd>
        <p:snd r:embed="rId1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7" grpId="0"/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/>
          </p:cNvSpPr>
          <p:nvPr/>
        </p:nvSpPr>
        <p:spPr bwMode="auto">
          <a:xfrm>
            <a:off x="115888" y="287338"/>
            <a:ext cx="8229600" cy="765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3600">
                <a:latin typeface="Calibri" panose="020F0502020204030204" pitchFamily="34" charset="0"/>
                <a:ea typeface="黑体" panose="02010609060101010101" pitchFamily="49" charset="-122"/>
              </a:rPr>
              <a:t>三、课堂小结</a:t>
            </a:r>
            <a:endParaRPr lang="zh-CN" altLang="en-US" sz="3600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sp>
        <p:nvSpPr>
          <p:cNvPr id="28674" name="矩形 69634"/>
          <p:cNvSpPr>
            <a:spLocks noChangeArrowheads="1"/>
          </p:cNvSpPr>
          <p:nvPr/>
        </p:nvSpPr>
        <p:spPr bwMode="auto">
          <a:xfrm>
            <a:off x="304800" y="1066800"/>
            <a:ext cx="8459788" cy="1476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000" b="1">
                <a:latin typeface="宋体" panose="02010600030101010101" pitchFamily="2" charset="-122"/>
              </a:rPr>
              <a:t>    </a:t>
            </a:r>
            <a:r>
              <a:rPr lang="zh-CN" altLang="en-US" sz="3000" b="1">
                <a:ea typeface="SimSun-ExtB" panose="02010609060101010101" pitchFamily="49" charset="-122"/>
              </a:rPr>
              <a:t>“我”</a:t>
            </a:r>
            <a:r>
              <a:rPr lang="zh-CN" altLang="en-US" sz="3000" b="1">
                <a:latin typeface="宋体" panose="02010600030101010101" pitchFamily="2" charset="-122"/>
              </a:rPr>
              <a:t>为什么想变成一朵金色花</a:t>
            </a:r>
            <a:r>
              <a:rPr lang="zh-CN" altLang="en-US" sz="3000" b="1"/>
              <a:t>,</a:t>
            </a:r>
            <a:r>
              <a:rPr lang="zh-CN" altLang="en-US" sz="3000" b="1">
                <a:latin typeface="宋体" panose="02010600030101010101" pitchFamily="2" charset="-122"/>
              </a:rPr>
              <a:t>而不是别的事物？结合整首诗的思想感情</a:t>
            </a:r>
            <a:r>
              <a:rPr lang="zh-CN" altLang="en-US" sz="3000" b="1"/>
              <a:t>,</a:t>
            </a:r>
            <a:r>
              <a:rPr lang="zh-CN" altLang="en-US" sz="3000" b="1">
                <a:latin typeface="宋体" panose="02010600030101010101" pitchFamily="2" charset="-122"/>
              </a:rPr>
              <a:t>参考提供的资料</a:t>
            </a:r>
            <a:r>
              <a:rPr lang="zh-CN" altLang="en-US" sz="3000" b="1"/>
              <a:t>,</a:t>
            </a:r>
            <a:r>
              <a:rPr lang="zh-CN" altLang="en-US" sz="3000" b="1">
                <a:latin typeface="宋体" panose="02010600030101010101" pitchFamily="2" charset="-122"/>
              </a:rPr>
              <a:t>写出你的发现。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838200" y="2590800"/>
            <a:ext cx="7866063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金色花,印度圣树,木兰花属植物,开金黄色碎花。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304800" y="3200400"/>
            <a:ext cx="8305800" cy="22453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ea typeface="华文中宋" panose="02010600040101010101" pitchFamily="2" charset="-122"/>
              </a:rPr>
              <a:t>       </a:t>
            </a:r>
            <a:r>
              <a:rPr lang="zh-CN" altLang="en-US" sz="2800" b="1"/>
              <a:t>运用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pitchFamily="49" charset="-122"/>
              </a:rPr>
              <a:t>象征和比喻</a:t>
            </a:r>
            <a:r>
              <a:rPr lang="zh-CN" altLang="en-US" sz="2800" b="1"/>
              <a:t>的手法。</a:t>
            </a:r>
            <a:r>
              <a:rPr lang="zh-CN" altLang="en-US" sz="2800" b="1">
                <a:ea typeface="SimSun-ExtB" panose="02010609060101010101" pitchFamily="49" charset="-122"/>
              </a:rPr>
              <a:t>“金色”</a:t>
            </a:r>
            <a:r>
              <a:rPr lang="zh-CN" altLang="en-US" sz="2800" b="1"/>
              <a:t>在印度的文艺作品中常被用来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表达圣洁的、崇高的情感</a:t>
            </a:r>
            <a:r>
              <a:rPr lang="zh-CN" altLang="en-US" sz="2800" b="1"/>
              <a:t>。</a:t>
            </a:r>
            <a:r>
              <a:rPr lang="zh-CN" altLang="en-US" sz="2800" b="1">
                <a:ea typeface="SimSun-ExtB" panose="02010609060101010101" pitchFamily="49" charset="-122"/>
              </a:rPr>
              <a:t>“金色花”</a:t>
            </a:r>
            <a:r>
              <a:rPr lang="zh-CN" altLang="en-US" sz="2800" b="1"/>
              <a:t>就是那个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无比纯真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对母亲充满依恋与亲昵的孩子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,</a:t>
            </a:r>
            <a:r>
              <a:rPr lang="zh-CN" altLang="en-US" sz="2800" b="1"/>
              <a:t>也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象征着这种孩子依恋母亲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母亲疼爱孩子的伟大、纯真的情感</a:t>
            </a:r>
            <a:r>
              <a:rPr lang="zh-CN" altLang="en-US" sz="2800" b="1"/>
              <a:t>。</a:t>
            </a:r>
            <a:endParaRPr lang="zh-CN" altLang="en-US" sz="2800" b="1"/>
          </a:p>
        </p:txBody>
      </p:sp>
    </p:spTree>
  </p:cSld>
  <p:clrMapOvr>
    <a:masterClrMapping/>
  </p:clrMapOvr>
  <p:transition>
    <p:sndAc>
      <p:stSnd>
        <p:snd r:embed="rId1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1229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 Box 2"/>
          <p:cNvSpPr txBox="1">
            <a:spLocks noChangeArrowheads="1"/>
          </p:cNvSpPr>
          <p:nvPr/>
        </p:nvSpPr>
        <p:spPr bwMode="auto">
          <a:xfrm>
            <a:off x="3059113" y="2781300"/>
            <a:ext cx="3097212" cy="922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5400" b="1">
                <a:ea typeface="楷体_GB2312" pitchFamily="1" charset="-122"/>
              </a:rPr>
              <a:t>第二课时</a:t>
            </a:r>
            <a:endParaRPr lang="zh-CN" altLang="en-US" sz="5400" b="1">
              <a:ea typeface="楷体_GB2312" pitchFamily="1" charset="-122"/>
            </a:endParaRPr>
          </a:p>
        </p:txBody>
      </p:sp>
    </p:spTree>
  </p:cSld>
  <p:clrMapOvr>
    <a:masterClrMapping/>
  </p:clrMapOvr>
  <p:transition>
    <p:sndAc>
      <p:stSnd>
        <p:snd r:embed="rId1" name="arrow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/>
          </p:cNvSpPr>
          <p:nvPr/>
        </p:nvSpPr>
        <p:spPr bwMode="auto">
          <a:xfrm>
            <a:off x="0" y="0"/>
            <a:ext cx="8229600" cy="765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3600">
                <a:latin typeface="Calibri" panose="020F0502020204030204" pitchFamily="34" charset="0"/>
                <a:ea typeface="黑体" panose="02010609060101010101" pitchFamily="49" charset="-122"/>
              </a:rPr>
              <a:t>一、朗读课文,整体感知</a:t>
            </a:r>
            <a:endParaRPr lang="zh-CN" altLang="en-US" sz="3600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sp>
        <p:nvSpPr>
          <p:cNvPr id="30722" name="矩形 69634"/>
          <p:cNvSpPr>
            <a:spLocks noChangeArrowheads="1"/>
          </p:cNvSpPr>
          <p:nvPr/>
        </p:nvSpPr>
        <p:spPr bwMode="auto">
          <a:xfrm>
            <a:off x="457200" y="685800"/>
            <a:ext cx="8245475" cy="3292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000" b="1">
                <a:latin typeface="宋体" panose="02010600030101010101" pitchFamily="2" charset="-122"/>
              </a:rPr>
              <a:t>1.</a:t>
            </a:r>
            <a:r>
              <a:rPr lang="zh-CN" altLang="en-US" sz="3000" b="1">
                <a:latin typeface="宋体" panose="02010600030101010101" pitchFamily="2" charset="-122"/>
              </a:rPr>
              <a:t>本文题为《荷叶</a:t>
            </a:r>
            <a:r>
              <a:rPr lang="zh-CN" altLang="en-US" sz="3000" b="1"/>
              <a:t>·</a:t>
            </a:r>
            <a:r>
              <a:rPr lang="zh-CN" altLang="en-US" sz="3000" b="1">
                <a:latin typeface="宋体" panose="02010600030101010101" pitchFamily="2" charset="-122"/>
              </a:rPr>
              <a:t>母亲》</a:t>
            </a:r>
            <a:r>
              <a:rPr lang="zh-CN" altLang="en-US" sz="3000" b="1">
                <a:sym typeface="+mn-ea"/>
              </a:rPr>
              <a:t>,</a:t>
            </a:r>
            <a:r>
              <a:rPr lang="zh-CN" altLang="en-US" sz="3000" b="1">
                <a:latin typeface="宋体" panose="02010600030101010101" pitchFamily="2" charset="-122"/>
              </a:rPr>
              <a:t>读完后回想一下</a:t>
            </a:r>
            <a:r>
              <a:rPr lang="zh-CN" altLang="en-US" sz="3000" b="1">
                <a:sym typeface="+mn-ea"/>
              </a:rPr>
              <a:t>,</a:t>
            </a:r>
            <a:r>
              <a:rPr lang="zh-CN" altLang="en-US" sz="3000" b="1">
                <a:latin typeface="宋体" panose="02010600030101010101" pitchFamily="2" charset="-122"/>
              </a:rPr>
              <a:t>文中哪几个地方写到了莲花、荷叶？</a:t>
            </a:r>
            <a:endParaRPr lang="zh-CN" altLang="en-US" sz="3000" b="1">
              <a:latin typeface="宋体" panose="02010600030101010101" pitchFamily="2" charset="-122"/>
            </a:endParaRPr>
          </a:p>
          <a:p>
            <a:endParaRPr lang="zh-CN" altLang="en-US" sz="3000" b="1">
              <a:latin typeface="宋体" panose="02010600030101010101" pitchFamily="2" charset="-122"/>
            </a:endParaRPr>
          </a:p>
          <a:p>
            <a:endParaRPr lang="zh-CN" altLang="en-US" sz="3000" b="1">
              <a:latin typeface="宋体" panose="02010600030101010101" pitchFamily="2" charset="-122"/>
            </a:endParaRPr>
          </a:p>
          <a:p>
            <a:endParaRPr lang="zh-CN" altLang="en-US" sz="3000" b="1">
              <a:latin typeface="宋体" panose="02010600030101010101" pitchFamily="2" charset="-122"/>
            </a:endParaRPr>
          </a:p>
          <a:p>
            <a:r>
              <a:rPr lang="zh-CN" altLang="en-US" sz="3000" b="1">
                <a:latin typeface="宋体" panose="02010600030101010101" pitchFamily="2" charset="-122"/>
              </a:rPr>
              <a:t>2.再读诗歌</a:t>
            </a:r>
            <a:r>
              <a:rPr lang="zh-CN" altLang="en-US" sz="3000" b="1">
                <a:sym typeface="+mn-ea"/>
              </a:rPr>
              <a:t>,</a:t>
            </a:r>
            <a:r>
              <a:rPr lang="zh-CN" altLang="en-US" sz="3000" b="1">
                <a:latin typeface="宋体" panose="02010600030101010101" pitchFamily="2" charset="-122"/>
              </a:rPr>
              <a:t>借助课后的</a:t>
            </a:r>
            <a:r>
              <a:rPr lang="zh-CN" altLang="en-US" sz="3000" b="1">
                <a:ea typeface="SimSun-ExtB" panose="02010609060101010101" pitchFamily="49" charset="-122"/>
              </a:rPr>
              <a:t>“阅读提示”</a:t>
            </a:r>
            <a:r>
              <a:rPr lang="zh-CN" altLang="en-US" sz="3000" b="1">
                <a:sym typeface="+mn-ea"/>
              </a:rPr>
              <a:t>,想一想文章</a:t>
            </a:r>
            <a:r>
              <a:rPr lang="zh-CN" altLang="en-US" sz="3000" b="1">
                <a:latin typeface="宋体" panose="02010600030101010101" pitchFamily="2" charset="-122"/>
              </a:rPr>
              <a:t>标题为什么把</a:t>
            </a:r>
            <a:r>
              <a:rPr lang="en-US" altLang="zh-CN" sz="3000" b="1">
                <a:ea typeface="SimSun-ExtB" panose="02010609060101010101" pitchFamily="49" charset="-122"/>
              </a:rPr>
              <a:t>“</a:t>
            </a:r>
            <a:r>
              <a:rPr lang="zh-CN" altLang="en-US" sz="3000" b="1">
                <a:ea typeface="SimSun-ExtB" panose="02010609060101010101" pitchFamily="49" charset="-122"/>
              </a:rPr>
              <a:t>荷叶”与“母亲”</a:t>
            </a:r>
            <a:r>
              <a:rPr lang="zh-CN" altLang="en-US" sz="3000" b="1">
                <a:latin typeface="宋体" panose="02010600030101010101" pitchFamily="2" charset="-122"/>
              </a:rPr>
              <a:t>并列在一起？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  <p:sp>
        <p:nvSpPr>
          <p:cNvPr id="30724" name="文本框 2"/>
          <p:cNvSpPr txBox="1">
            <a:spLocks noChangeArrowheads="1"/>
          </p:cNvSpPr>
          <p:nvPr/>
        </p:nvSpPr>
        <p:spPr bwMode="auto">
          <a:xfrm>
            <a:off x="457200" y="3962400"/>
            <a:ext cx="8161338" cy="1800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</a:rPr>
              <a:t>       </a:t>
            </a:r>
            <a:r>
              <a:rPr lang="zh-CN" altLang="en-US" sz="2800" b="1">
                <a:solidFill>
                  <a:srgbClr val="0000FF"/>
                </a:solidFill>
              </a:rPr>
              <a:t>文章最后一句</a:t>
            </a:r>
            <a:r>
              <a:rPr lang="zh-CN" altLang="en-US"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en-US" altLang="zh-CN" sz="2800" b="1">
                <a:solidFill>
                  <a:srgbClr val="0000FF"/>
                </a:solidFill>
                <a:ea typeface="SimSun-ExtB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母亲啊！你是荷叶</a:t>
            </a:r>
            <a:r>
              <a:rPr lang="zh-CN" altLang="en-US"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我是红莲。心中的雨点来了</a:t>
            </a:r>
            <a:r>
              <a:rPr lang="zh-CN" altLang="en-US"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除了你</a:t>
            </a:r>
            <a:r>
              <a:rPr lang="zh-CN" altLang="en-US"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谁是我在无遮拦的天空下的荫蔽？</a:t>
            </a:r>
            <a:r>
              <a:rPr lang="en-US" altLang="zh-CN" sz="2800" b="1">
                <a:solidFill>
                  <a:srgbClr val="0000FF"/>
                </a:solidFill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ea typeface="SimSun-ExtB" panose="02010609060101010101" pitchFamily="49" charset="-122"/>
                <a:sym typeface="+mn-ea"/>
              </a:rPr>
              <a:t>这里表明诗歌</a:t>
            </a:r>
            <a:r>
              <a:rPr lang="zh-CN" altLang="en-US" sz="2800" b="1">
                <a:solidFill>
                  <a:srgbClr val="FF0000"/>
                </a:solidFill>
                <a:ea typeface="SimSun-ExtB" panose="02010609060101010101" pitchFamily="49" charset="-122"/>
                <a:sym typeface="+mn-ea"/>
              </a:rPr>
              <a:t>直接把母亲比作在雨中覆盖红莲的大荷叶</a:t>
            </a:r>
            <a:r>
              <a:rPr lang="zh-CN" altLang="en-US" sz="2800" b="1">
                <a:solidFill>
                  <a:srgbClr val="0000FF"/>
                </a:solidFill>
                <a:ea typeface="SimSun-ExtB" panose="02010609060101010101" pitchFamily="49" charset="-122"/>
                <a:sym typeface="+mn-ea"/>
              </a:rPr>
              <a:t>。</a:t>
            </a:r>
            <a:endParaRPr lang="zh-CN" altLang="en-US" sz="2800" b="1">
              <a:solidFill>
                <a:srgbClr val="0000FF"/>
              </a:solidFill>
              <a:ea typeface="方正大黑简体"/>
              <a:cs typeface="方正大黑简体"/>
            </a:endParaRPr>
          </a:p>
        </p:txBody>
      </p:sp>
    </p:spTree>
  </p:cSld>
  <p:clrMapOvr>
    <a:masterClrMapping/>
  </p:clrMapOvr>
  <p:transition>
    <p:sndAc>
      <p:stSnd>
        <p:snd r:embed="rId1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6875" y="1857375"/>
            <a:ext cx="8086725" cy="9525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+mj-ea"/>
                <a:ea typeface="+mj-ea"/>
              </a:rPr>
              <a:t>    </a:t>
            </a:r>
            <a:r>
              <a:rPr lang="zh-CN" altLang="zh-CN" sz="2800" b="1" dirty="0">
                <a:solidFill>
                  <a:srgbClr val="0000FF"/>
                </a:solidFill>
                <a:latin typeface="+mj-ea"/>
                <a:ea typeface="+mj-ea"/>
              </a:rPr>
              <a:t>觉得有些烦闷</a:t>
            </a:r>
            <a:r>
              <a:rPr lang="en-US" altLang="zh-CN" sz="2800" b="1" dirty="0">
                <a:solidFill>
                  <a:srgbClr val="0000FF"/>
                </a:solidFill>
                <a:latin typeface="+mj-ea"/>
                <a:ea typeface="+mj-ea"/>
              </a:rPr>
              <a:t>——</a:t>
            </a:r>
            <a:r>
              <a:rPr lang="zh-CN" altLang="en-US" sz="2800" b="1" dirty="0">
                <a:solidFill>
                  <a:srgbClr val="0000FF"/>
                </a:solidFill>
                <a:latin typeface="+mj-ea"/>
                <a:ea typeface="+mj-ea"/>
              </a:rPr>
              <a:t>仍是</a:t>
            </a:r>
            <a:r>
              <a:rPr lang="en-US" altLang="zh-CN" sz="2800" b="1" dirty="0">
                <a:solidFill>
                  <a:srgbClr val="0000FF"/>
                </a:solidFill>
                <a:latin typeface="+mj-ea"/>
                <a:ea typeface="+mj-ea"/>
              </a:rPr>
              <a:t>不适意——不宁的心绪散尽</a:t>
            </a:r>
            <a:r>
              <a:rPr lang="zh-CN" altLang="en-US" sz="2800" b="1" dirty="0">
                <a:solidFill>
                  <a:srgbClr val="0000FF"/>
                </a:solidFill>
                <a:latin typeface="+mj-ea"/>
                <a:ea typeface="+mj-ea"/>
              </a:rPr>
              <a:t>了</a:t>
            </a:r>
            <a:r>
              <a:rPr lang="en-US" altLang="zh-CN" sz="2800" b="1" dirty="0">
                <a:solidFill>
                  <a:srgbClr val="0000FF"/>
                </a:solidFill>
                <a:latin typeface="+mj-ea"/>
                <a:ea typeface="+mj-ea"/>
              </a:rPr>
              <a:t>——深深地受了感动</a:t>
            </a:r>
            <a:r>
              <a:rPr lang="zh-CN" altLang="en-US" sz="2800" b="1" dirty="0">
                <a:solidFill>
                  <a:srgbClr val="0000FF"/>
                </a:solidFill>
                <a:latin typeface="+mj-ea"/>
                <a:ea typeface="+mj-ea"/>
              </a:rPr>
              <a:t>。</a:t>
            </a:r>
            <a:r>
              <a:rPr lang="zh-CN" altLang="zh-CN" sz="2200" b="1" dirty="0">
                <a:solidFill>
                  <a:srgbClr val="0000FF"/>
                </a:solidFill>
                <a:latin typeface="+mj-ea"/>
                <a:ea typeface="+mj-ea"/>
              </a:rPr>
              <a:t> </a:t>
            </a:r>
            <a:endParaRPr lang="zh-CN" altLang="en-US" sz="2200" b="1" dirty="0">
              <a:solidFill>
                <a:srgbClr val="0000FF"/>
              </a:solidFill>
              <a:latin typeface="+mj-ea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164388" y="4618038"/>
            <a:ext cx="311150" cy="8302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zh-CN" sz="2400" b="1" dirty="0">
                <a:solidFill>
                  <a:srgbClr val="FF0000"/>
                </a:solidFill>
                <a:latin typeface="+mj-ea"/>
                <a:ea typeface="+mj-ea"/>
              </a:rPr>
              <a:t> </a:t>
            </a:r>
            <a:endParaRPr lang="en-US" altLang="zh-CN" sz="24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 algn="ctr">
              <a:defRPr/>
            </a:pPr>
            <a:r>
              <a:rPr lang="zh-CN" altLang="zh-CN" sz="2400" b="1" dirty="0">
                <a:solidFill>
                  <a:srgbClr val="FF0000"/>
                </a:solidFill>
                <a:latin typeface="+mj-ea"/>
                <a:ea typeface="+mj-ea"/>
              </a:rPr>
              <a:t> </a:t>
            </a:r>
            <a:r>
              <a:rPr lang="en-US" altLang="zh-CN" sz="2200" b="1" dirty="0">
                <a:solidFill>
                  <a:srgbClr val="0000FF"/>
                </a:solidFill>
                <a:latin typeface="+mj-ea"/>
                <a:ea typeface="+mj-ea"/>
              </a:rPr>
              <a:t> </a:t>
            </a:r>
            <a:endParaRPr lang="zh-CN" altLang="zh-CN" sz="2200" b="1" dirty="0">
              <a:solidFill>
                <a:srgbClr val="0000FF"/>
              </a:solidFill>
              <a:latin typeface="+mj-ea"/>
              <a:ea typeface="+mj-ea"/>
            </a:endParaRPr>
          </a:p>
        </p:txBody>
      </p:sp>
      <p:sp>
        <p:nvSpPr>
          <p:cNvPr id="31747" name="矩形 13"/>
          <p:cNvSpPr>
            <a:spLocks noChangeArrowheads="1"/>
          </p:cNvSpPr>
          <p:nvPr/>
        </p:nvSpPr>
        <p:spPr bwMode="auto">
          <a:xfrm>
            <a:off x="255588" y="879475"/>
            <a:ext cx="8367712" cy="2949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altLang="zh-CN" sz="3200" b="1">
                <a:latin typeface="楷体_GB2312" pitchFamily="1" charset="-122"/>
              </a:rPr>
              <a:t>1.</a:t>
            </a:r>
            <a:r>
              <a:rPr lang="zh-CN" altLang="en-US" sz="3200" b="1">
                <a:latin typeface="楷体_GB2312" pitchFamily="1" charset="-122"/>
              </a:rPr>
              <a:t>默读课文</a:t>
            </a:r>
            <a:r>
              <a:rPr lang="zh-CN" altLang="en-US" sz="3200" b="1">
                <a:sym typeface="+mn-ea"/>
              </a:rPr>
              <a:t>,</a:t>
            </a:r>
            <a:r>
              <a:rPr lang="zh-CN" altLang="en-US" sz="3200" b="1">
                <a:latin typeface="楷体_GB2312" pitchFamily="1" charset="-122"/>
              </a:rPr>
              <a:t>圈点勾画关键词句</a:t>
            </a:r>
            <a:r>
              <a:rPr lang="zh-CN" altLang="en-US" sz="3200" b="1">
                <a:sym typeface="+mn-ea"/>
              </a:rPr>
              <a:t>,想一想</a:t>
            </a:r>
            <a:r>
              <a:rPr lang="en-US" altLang="zh-CN" sz="3200" b="1">
                <a:sym typeface="+mn-ea"/>
              </a:rPr>
              <a:t>“</a:t>
            </a:r>
            <a:r>
              <a:rPr lang="zh-CN" altLang="en-US" sz="3200" b="1">
                <a:sym typeface="+mn-ea"/>
              </a:rPr>
              <a:t>我</a:t>
            </a:r>
            <a:r>
              <a:rPr lang="en-US" altLang="zh-CN" sz="3200" b="1">
                <a:sym typeface="+mn-ea"/>
              </a:rPr>
              <a:t>”</a:t>
            </a:r>
            <a:r>
              <a:rPr lang="zh-CN" altLang="en-US" sz="3200" b="1">
                <a:latin typeface="楷体_GB2312" pitchFamily="1" charset="-122"/>
              </a:rPr>
              <a:t>的情绪经历了怎样的变化？</a:t>
            </a:r>
            <a:endParaRPr lang="zh-CN" altLang="en-US" sz="3200" b="1">
              <a:latin typeface="楷体_GB2312" pitchFamily="1" charset="-122"/>
            </a:endParaRPr>
          </a:p>
          <a:p>
            <a:pPr>
              <a:lnSpc>
                <a:spcPct val="90000"/>
              </a:lnSpc>
              <a:spcBef>
                <a:spcPts val="600"/>
              </a:spcBef>
            </a:pPr>
            <a:endParaRPr lang="zh-CN" altLang="en-US" sz="3200" b="1">
              <a:latin typeface="楷体_GB2312" pitchFamily="1" charset="-122"/>
            </a:endParaRPr>
          </a:p>
          <a:p>
            <a:pPr>
              <a:lnSpc>
                <a:spcPct val="90000"/>
              </a:lnSpc>
              <a:spcBef>
                <a:spcPts val="600"/>
              </a:spcBef>
            </a:pPr>
            <a:endParaRPr lang="zh-CN" altLang="en-US" sz="3200" b="1">
              <a:latin typeface="楷体_GB2312" pitchFamily="1" charset="-122"/>
            </a:endParaRPr>
          </a:p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altLang="zh-CN" sz="3200" b="1">
                <a:latin typeface="楷体_GB2312" pitchFamily="1" charset="-122"/>
              </a:rPr>
              <a:t>2.再次朗读诗歌</a:t>
            </a:r>
            <a:r>
              <a:rPr lang="zh-CN" altLang="en-US" sz="3200" b="1">
                <a:sym typeface="+mn-ea"/>
              </a:rPr>
              <a:t>,</a:t>
            </a:r>
            <a:r>
              <a:rPr lang="en-US" altLang="zh-CN" sz="3200" b="1">
                <a:latin typeface="楷体_GB2312" pitchFamily="1" charset="-122"/>
              </a:rPr>
              <a:t>想想文中</a:t>
            </a:r>
            <a:r>
              <a:rPr lang="en-US" altLang="zh-CN" sz="3200" b="1">
                <a:ea typeface="SimSun-ExtB" panose="02010609060101010101" pitchFamily="49" charset="-122"/>
              </a:rPr>
              <a:t>“捕捉刹那间的灵感”</a:t>
            </a:r>
            <a:r>
              <a:rPr lang="en-US" altLang="zh-CN" sz="3200" b="1">
                <a:latin typeface="楷体_GB2312" pitchFamily="1" charset="-122"/>
              </a:rPr>
              <a:t>体现在哪里？</a:t>
            </a:r>
            <a:endParaRPr lang="en-US" altLang="zh-CN" sz="3200" b="1">
              <a:latin typeface="楷体_GB2312" pitchFamily="1" charset="-122"/>
            </a:endParaRPr>
          </a:p>
        </p:txBody>
      </p:sp>
      <p:sp>
        <p:nvSpPr>
          <p:cNvPr id="31748" name="Rectangle 2"/>
          <p:cNvSpPr>
            <a:spLocks noGrp="1"/>
          </p:cNvSpPr>
          <p:nvPr/>
        </p:nvSpPr>
        <p:spPr bwMode="auto">
          <a:xfrm>
            <a:off x="115888" y="230188"/>
            <a:ext cx="8229600" cy="765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3600">
                <a:latin typeface="Calibri" panose="020F0502020204030204" pitchFamily="34" charset="0"/>
                <a:ea typeface="黑体" panose="02010609060101010101" pitchFamily="49" charset="-122"/>
              </a:rPr>
              <a:t>二、朗读课文,领会主旨</a:t>
            </a:r>
            <a:endParaRPr lang="zh-CN" altLang="en-US" sz="3600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sp>
        <p:nvSpPr>
          <p:cNvPr id="31749" name="文本框 1"/>
          <p:cNvSpPr txBox="1">
            <a:spLocks noChangeArrowheads="1"/>
          </p:cNvSpPr>
          <p:nvPr/>
        </p:nvSpPr>
        <p:spPr bwMode="auto">
          <a:xfrm>
            <a:off x="396875" y="3751263"/>
            <a:ext cx="8313738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/>
              <a:t>①一回头</a:t>
            </a:r>
            <a:r>
              <a:rPr lang="zh-CN" altLang="en-US" sz="2800" b="1">
                <a:solidFill>
                  <a:srgbClr val="FF0000"/>
                </a:solidFill>
              </a:rPr>
              <a:t>忽然看见</a:t>
            </a:r>
            <a:r>
              <a:rPr lang="zh-CN" altLang="en-US" sz="2800" b="1"/>
              <a:t>红莲旁边的一个大荷叶</a:t>
            </a:r>
            <a:r>
              <a:rPr lang="zh-CN" altLang="en-US" sz="2800" b="1">
                <a:sym typeface="+mn-ea"/>
              </a:rPr>
              <a:t>,</a:t>
            </a:r>
            <a:r>
              <a:rPr lang="zh-CN" altLang="en-US" sz="2800" b="1"/>
              <a:t>慢慢地倾侧了来</a:t>
            </a:r>
            <a:r>
              <a:rPr lang="zh-CN" altLang="en-US" sz="2800" b="1">
                <a:sym typeface="+mn-ea"/>
              </a:rPr>
              <a:t>,</a:t>
            </a:r>
            <a:r>
              <a:rPr lang="zh-CN" altLang="en-US" sz="2800" b="1"/>
              <a:t>正覆盖在红莲上面</a:t>
            </a:r>
            <a:r>
              <a:rPr lang="en-US" altLang="zh-CN" sz="2800" b="1">
                <a:latin typeface="宋体" panose="02010600030101010101" pitchFamily="2" charset="-122"/>
              </a:rPr>
              <a:t>……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31750" name="文本框 2"/>
          <p:cNvSpPr txBox="1">
            <a:spLocks noChangeArrowheads="1"/>
          </p:cNvSpPr>
          <p:nvPr/>
        </p:nvSpPr>
        <p:spPr bwMode="auto">
          <a:xfrm>
            <a:off x="396875" y="4705350"/>
            <a:ext cx="8313738" cy="952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/>
              <a:t>②母亲啊！你是荷叶</a:t>
            </a:r>
            <a:r>
              <a:rPr lang="zh-CN" altLang="en-US" sz="2800" b="1">
                <a:sym typeface="+mn-ea"/>
              </a:rPr>
              <a:t>,</a:t>
            </a:r>
            <a:r>
              <a:rPr lang="zh-CN" altLang="en-US" sz="2800" b="1"/>
              <a:t>我是红莲。心中的雨点来了</a:t>
            </a:r>
            <a:r>
              <a:rPr lang="zh-CN" altLang="en-US" sz="2800" b="1">
                <a:sym typeface="+mn-ea"/>
              </a:rPr>
              <a:t>,</a:t>
            </a:r>
            <a:r>
              <a:rPr lang="zh-CN" altLang="en-US" sz="2800" b="1"/>
              <a:t>除了你</a:t>
            </a:r>
            <a:r>
              <a:rPr lang="zh-CN" altLang="en-US" sz="2800" b="1">
                <a:sym typeface="+mn-ea"/>
              </a:rPr>
              <a:t>,</a:t>
            </a:r>
            <a:r>
              <a:rPr lang="zh-CN" altLang="en-US" sz="2800" b="1"/>
              <a:t>谁是我在无遮拦天空下的荫蔽？</a:t>
            </a:r>
            <a:endParaRPr lang="zh-CN" altLang="en-US" sz="2800" b="1"/>
          </a:p>
        </p:txBody>
      </p:sp>
    </p:spTree>
  </p:cSld>
  <p:clrMapOvr>
    <a:masterClrMapping/>
  </p:clrMapOvr>
  <p:transition>
    <p:sndAc>
      <p:stSnd>
        <p:snd r:embed="rId1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31749" grpId="0"/>
      <p:bldP spid="3175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57188" y="1084263"/>
            <a:ext cx="8120062" cy="26752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>
                <a:latin typeface="楷体_GB2312" pitchFamily="1" charset="-122"/>
              </a:rPr>
              <a:t>    </a:t>
            </a:r>
            <a:r>
              <a:rPr lang="en-US" altLang="zh-CN" sz="2800" b="1">
                <a:ea typeface="SimSun-ExtB" panose="02010609060101010101" pitchFamily="49" charset="-122"/>
              </a:rPr>
              <a:t>“</a:t>
            </a:r>
            <a:r>
              <a:rPr lang="zh-CN" altLang="en-US" sz="2800" b="1">
                <a:ea typeface="SimSun-ExtB" panose="02010609060101010101" pitchFamily="49" charset="-122"/>
              </a:rPr>
              <a:t>忽然看见”</a:t>
            </a:r>
            <a:r>
              <a:rPr lang="zh-CN" altLang="en-US" sz="2800" b="1">
                <a:sym typeface="+mn-ea"/>
              </a:rPr>
              <a:t>,</a:t>
            </a:r>
            <a:r>
              <a:rPr lang="zh-CN" altLang="en-US" sz="2800" b="1"/>
              <a:t>体现了作者捕捉了刹那间的灵感：把</a:t>
            </a:r>
            <a:r>
              <a:rPr lang="zh-CN" altLang="en-US" sz="2800" b="1">
                <a:solidFill>
                  <a:srgbClr val="FF0000"/>
                </a:solidFill>
              </a:rPr>
              <a:t>母亲比作荷叶</a:t>
            </a:r>
            <a:r>
              <a:rPr lang="zh-CN" altLang="en-US" sz="2800" b="1">
                <a:sym typeface="+mn-ea"/>
              </a:rPr>
              <a:t>,</a:t>
            </a:r>
            <a:r>
              <a:rPr lang="zh-CN" altLang="en-US" sz="2800" b="1"/>
              <a:t>把</a:t>
            </a:r>
            <a:r>
              <a:rPr lang="zh-CN" altLang="en-US" sz="2800" b="1">
                <a:solidFill>
                  <a:srgbClr val="FF0000"/>
                </a:solidFill>
                <a:uFillTx/>
                <a:ea typeface="SimSun-ExtB" panose="02010609060101010101" pitchFamily="49" charset="-122"/>
              </a:rPr>
              <a:t>“我”</a:t>
            </a:r>
            <a:r>
              <a:rPr lang="zh-CN" altLang="en-US" sz="2800" b="1">
                <a:solidFill>
                  <a:srgbClr val="FF0000"/>
                </a:solidFill>
              </a:rPr>
              <a:t>比作红莲</a:t>
            </a:r>
            <a:r>
              <a:rPr lang="zh-CN" altLang="en-US" sz="2800" b="1">
                <a:sym typeface="+mn-ea"/>
              </a:rPr>
              <a:t>,</a:t>
            </a:r>
            <a:r>
              <a:rPr lang="zh-CN" altLang="en-US" sz="2800" b="1"/>
              <a:t>把</a:t>
            </a:r>
            <a:r>
              <a:rPr lang="zh-CN" altLang="en-US" sz="2800" b="1">
                <a:solidFill>
                  <a:srgbClr val="FF0000"/>
                </a:solidFill>
                <a:uFillTx/>
                <a:ea typeface="SimSun-ExtB" panose="02010609060101010101" pitchFamily="49" charset="-122"/>
              </a:rPr>
              <a:t>“我”</a:t>
            </a:r>
            <a:r>
              <a:rPr lang="zh-CN" altLang="en-US" sz="2800" b="1">
                <a:solidFill>
                  <a:srgbClr val="FF0000"/>
                </a:solidFill>
              </a:rPr>
              <a:t>人生经历中可能遇到的困难等比作</a:t>
            </a:r>
            <a:r>
              <a:rPr lang="zh-CN" altLang="en-US" sz="2800" b="1">
                <a:solidFill>
                  <a:srgbClr val="FF0000"/>
                </a:solidFill>
                <a:uFillTx/>
                <a:ea typeface="SimSun-ExtB" panose="02010609060101010101" pitchFamily="49" charset="-122"/>
              </a:rPr>
              <a:t>“心中的雨点”</a:t>
            </a:r>
            <a:r>
              <a:rPr lang="zh-CN" altLang="en-US" sz="2800" b="1"/>
              <a:t>。诗歌连用多个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比喻</a:t>
            </a:r>
            <a:r>
              <a:rPr lang="zh-CN" altLang="en-US" sz="2800" b="1">
                <a:sym typeface="+mn-ea"/>
              </a:rPr>
              <a:t>,</a:t>
            </a:r>
            <a:r>
              <a:rPr lang="zh-CN" altLang="en-US" sz="2800" b="1"/>
              <a:t>采用了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象征手法</a:t>
            </a:r>
            <a:r>
              <a:rPr lang="zh-CN" altLang="en-US" sz="2800" b="1"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用荷叶覆盖雨中的红莲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象征母亲对儿女的永远庇护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象征伟大无私的母爱</a:t>
            </a:r>
            <a:r>
              <a:rPr lang="zh-CN" altLang="en-US" sz="2800" b="1"/>
              <a:t>。</a:t>
            </a:r>
            <a:endParaRPr lang="zh-CN" altLang="en-US" sz="2800" b="1"/>
          </a:p>
        </p:txBody>
      </p:sp>
    </p:spTree>
  </p:cSld>
  <p:clrMapOvr>
    <a:masterClrMapping/>
  </p:clrMapOvr>
  <p:transition>
    <p:sndAc>
      <p:stSnd>
        <p:snd r:embed="rId1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/>
          </p:cNvSpPr>
          <p:nvPr/>
        </p:nvSpPr>
        <p:spPr bwMode="auto">
          <a:xfrm>
            <a:off x="0" y="0"/>
            <a:ext cx="8229600" cy="765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3600">
                <a:latin typeface="Calibri" panose="020F0502020204030204" pitchFamily="34" charset="0"/>
                <a:ea typeface="黑体" panose="02010609060101010101" pitchFamily="49" charset="-122"/>
              </a:rPr>
              <a:t>三、对比阅读,探究手法</a:t>
            </a:r>
            <a:endParaRPr lang="zh-CN" altLang="en-US" sz="3600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sp>
        <p:nvSpPr>
          <p:cNvPr id="33794" name="矩形 69634"/>
          <p:cNvSpPr>
            <a:spLocks noChangeArrowheads="1"/>
          </p:cNvSpPr>
          <p:nvPr/>
        </p:nvSpPr>
        <p:spPr bwMode="auto">
          <a:xfrm>
            <a:off x="304800" y="609600"/>
            <a:ext cx="8459788" cy="2147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两首散文诗同中有异</a:t>
            </a:r>
            <a:r>
              <a:rPr lang="zh-CN" altLang="en-US" sz="3000" b="1"/>
              <a:t>,</a:t>
            </a:r>
            <a:r>
              <a:rPr lang="zh-CN" altLang="en-US" sz="3000" b="1">
                <a:latin typeface="宋体" panose="02010600030101010101" pitchFamily="2" charset="-122"/>
              </a:rPr>
              <a:t>请从下面三个角度中任选两个</a:t>
            </a:r>
            <a:r>
              <a:rPr lang="zh-CN" altLang="en-US" sz="3000" b="1"/>
              <a:t>,结合课文内容进行比较分析</a:t>
            </a:r>
            <a:r>
              <a:rPr lang="zh-CN" altLang="en-US" sz="3000" b="1">
                <a:latin typeface="宋体" panose="02010600030101010101" pitchFamily="2" charset="-122"/>
              </a:rPr>
              <a:t>。</a:t>
            </a:r>
            <a:endParaRPr lang="zh-CN" altLang="en-US" sz="3000" b="1"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比较角度一：联想与想象</a:t>
            </a:r>
            <a:endParaRPr lang="zh-CN" altLang="en-US" sz="3000" b="1"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比较角度二：视角与口吻</a:t>
            </a:r>
            <a:endParaRPr lang="zh-CN" altLang="en-US" sz="3000" b="1"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比较角度三：象征与比喻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  <p:sp>
        <p:nvSpPr>
          <p:cNvPr id="33795" name="文本框 1"/>
          <p:cNvSpPr txBox="1">
            <a:spLocks noChangeArrowheads="1"/>
          </p:cNvSpPr>
          <p:nvPr/>
        </p:nvSpPr>
        <p:spPr bwMode="auto">
          <a:xfrm>
            <a:off x="304800" y="2819400"/>
            <a:ext cx="8461375" cy="1244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比较角度一：《金色花》写想象之事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通过儿童特有的奇思妙想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表现动人的母爱和童真；《荷叶·母亲》由眼前的景象生发联想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直接抒发自己对母亲的情感。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33796" name="文本框 2"/>
          <p:cNvSpPr txBox="1">
            <a:spLocks noChangeArrowheads="1"/>
          </p:cNvSpPr>
          <p:nvPr/>
        </p:nvSpPr>
        <p:spPr bwMode="auto">
          <a:xfrm>
            <a:off x="304800" y="4114800"/>
            <a:ext cx="8461375" cy="1628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比较角度二：《金色花》以儿童的视角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表达对母亲的依恋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模仿儿童天真活泼可爱的口吻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充满了童真和童趣：《荷叶·母亲》站在少女的视角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以少女的口吻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赞颂伟大的母爱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情思细腻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感情真挚。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ndAc>
      <p:stSnd>
        <p:snd r:embed="rId1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  <p:bldP spid="3379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矩形 1"/>
          <p:cNvSpPr>
            <a:spLocks noChangeArrowheads="1"/>
          </p:cNvSpPr>
          <p:nvPr/>
        </p:nvSpPr>
        <p:spPr bwMode="auto">
          <a:xfrm>
            <a:off x="422275" y="1790700"/>
            <a:ext cx="8212138" cy="378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altLang="zh-CN" sz="3200" b="1">
                <a:latin typeface="楷体_GB2312" pitchFamily="1" charset="-122"/>
              </a:rPr>
              <a:t>1.</a:t>
            </a:r>
            <a:r>
              <a:rPr lang="zh-CN" altLang="en-US" sz="3200" b="1">
                <a:latin typeface="楷体_GB2312" pitchFamily="1" charset="-122"/>
              </a:rPr>
              <a:t>把握诗文基调，有感情地朗读诗文，培养鉴赏诗歌的能力。</a:t>
            </a:r>
            <a:r>
              <a:rPr lang="en-US" altLang="zh-CN" sz="3200" b="1">
                <a:solidFill>
                  <a:srgbClr val="FF0000"/>
                </a:solidFill>
                <a:latin typeface="楷体_GB2312" pitchFamily="1" charset="-122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latin typeface="楷体_GB2312" pitchFamily="1" charset="-122"/>
              </a:rPr>
              <a:t>重点</a:t>
            </a:r>
            <a:r>
              <a:rPr lang="en-US" altLang="zh-CN" sz="3200" b="1">
                <a:solidFill>
                  <a:srgbClr val="FF0000"/>
                </a:solidFill>
                <a:latin typeface="楷体_GB2312" pitchFamily="1" charset="-122"/>
              </a:rPr>
              <a:t>)</a:t>
            </a:r>
            <a:endParaRPr lang="en-US" altLang="zh-CN" sz="3200" b="1">
              <a:solidFill>
                <a:srgbClr val="FF0000"/>
              </a:solidFill>
              <a:latin typeface="楷体_GB2312" pitchFamily="1" charset="-122"/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altLang="zh-CN" sz="3200" b="1">
                <a:latin typeface="楷体_GB2312" pitchFamily="1" charset="-122"/>
              </a:rPr>
              <a:t>2.</a:t>
            </a:r>
            <a:r>
              <a:rPr lang="zh-CN" altLang="en-US" sz="3200" b="1">
                <a:latin typeface="楷体_GB2312" pitchFamily="1" charset="-122"/>
              </a:rPr>
              <a:t>品味散文诗的精美语言，理解诗句中限制、修饰性词语的表达作用。</a:t>
            </a:r>
            <a:r>
              <a:rPr lang="en-US" altLang="zh-CN" sz="3200" b="1">
                <a:solidFill>
                  <a:srgbClr val="FF0000"/>
                </a:solidFill>
                <a:latin typeface="楷体_GB2312" pitchFamily="1" charset="-122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latin typeface="楷体_GB2312" pitchFamily="1" charset="-122"/>
              </a:rPr>
              <a:t>难点</a:t>
            </a:r>
            <a:r>
              <a:rPr lang="en-US" altLang="zh-CN" sz="3200" b="1">
                <a:solidFill>
                  <a:srgbClr val="FF0000"/>
                </a:solidFill>
                <a:latin typeface="楷体_GB2312" pitchFamily="1" charset="-122"/>
              </a:rPr>
              <a:t>)</a:t>
            </a:r>
            <a:endParaRPr lang="en-US" altLang="zh-CN" sz="3200" b="1">
              <a:solidFill>
                <a:srgbClr val="FF0000"/>
              </a:solidFill>
              <a:latin typeface="楷体_GB2312" pitchFamily="1" charset="-122"/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altLang="zh-CN" sz="3200" b="1">
                <a:latin typeface="楷体_GB2312" pitchFamily="1" charset="-122"/>
              </a:rPr>
              <a:t>3.</a:t>
            </a:r>
            <a:r>
              <a:rPr lang="zh-CN" altLang="en-US" sz="3200" b="1">
                <a:latin typeface="楷体_GB2312" pitchFamily="1" charset="-122"/>
              </a:rPr>
              <a:t>体会人间至深至爱的亲情，培养健康高尚的审美情趣。</a:t>
            </a:r>
            <a:r>
              <a:rPr lang="en-US" altLang="zh-CN" sz="3200" b="1">
                <a:solidFill>
                  <a:srgbClr val="FF0000"/>
                </a:solidFill>
                <a:latin typeface="楷体_GB2312" pitchFamily="1" charset="-122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latin typeface="楷体_GB2312" pitchFamily="1" charset="-122"/>
              </a:rPr>
              <a:t>重点</a:t>
            </a:r>
            <a:r>
              <a:rPr lang="en-US" altLang="zh-CN" sz="3200" b="1">
                <a:solidFill>
                  <a:srgbClr val="FF0000"/>
                </a:solidFill>
                <a:latin typeface="楷体_GB2312" pitchFamily="1" charset="-122"/>
              </a:rPr>
              <a:t>)</a:t>
            </a:r>
            <a:endParaRPr lang="zh-CN" altLang="en-US" sz="3200" b="1">
              <a:solidFill>
                <a:srgbClr val="FF0000"/>
              </a:solidFill>
              <a:latin typeface="楷体_GB2312" pitchFamily="1" charset="-122"/>
            </a:endParaRPr>
          </a:p>
        </p:txBody>
      </p:sp>
      <p:sp>
        <p:nvSpPr>
          <p:cNvPr id="16386" name="Text Box 7"/>
          <p:cNvSpPr txBox="1">
            <a:spLocks noChangeArrowheads="1"/>
          </p:cNvSpPr>
          <p:nvPr/>
        </p:nvSpPr>
        <p:spPr bwMode="auto">
          <a:xfrm>
            <a:off x="1881188" y="914400"/>
            <a:ext cx="28194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ea typeface="黑体" panose="02010609060101010101" pitchFamily="49" charset="-122"/>
              </a:rPr>
              <a:t>学习目标</a:t>
            </a:r>
            <a:endParaRPr lang="zh-CN" altLang="en-US" sz="3200" b="1"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sndAc>
      <p:stSnd>
        <p:snd r:embed="rId1" name="arrow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文本框 1"/>
          <p:cNvSpPr txBox="1">
            <a:spLocks noChangeArrowheads="1"/>
          </p:cNvSpPr>
          <p:nvPr/>
        </p:nvSpPr>
        <p:spPr bwMode="auto">
          <a:xfrm>
            <a:off x="500063" y="1716088"/>
            <a:ext cx="8170862" cy="1800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比较角度三：《金色花》中作者将自己比作金色花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金色花象征着孩子的天真；《荷叶·母亲》中作者将母亲比作荷叶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将自己比作红莲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荷叶象征着母亲的厚爱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荷叶覆盖红莲象征着母亲对儿女的心灵庇护。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ndAc>
      <p:stSnd>
        <p:snd r:embed="rId1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extBox 2"/>
          <p:cNvSpPr txBox="1">
            <a:spLocks noChangeArrowheads="1"/>
          </p:cNvSpPr>
          <p:nvPr/>
        </p:nvSpPr>
        <p:spPr bwMode="auto">
          <a:xfrm>
            <a:off x="266700" y="2147888"/>
            <a:ext cx="8610600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</a:rPr>
              <a:t>      母亲啊！你是</a:t>
            </a:r>
            <a:r>
              <a:rPr lang="zh-CN" altLang="en-US" sz="3200" b="1" u="sng">
                <a:solidFill>
                  <a:srgbClr val="0000FF"/>
                </a:solidFill>
              </a:rPr>
              <a:t>            </a:t>
            </a:r>
            <a:r>
              <a:rPr lang="en-US" altLang="zh-CN" sz="3200" b="1">
                <a:solidFill>
                  <a:srgbClr val="0000FF"/>
                </a:solidFill>
              </a:rPr>
              <a:t>,</a:t>
            </a:r>
            <a:r>
              <a:rPr lang="zh-CN" altLang="en-US" sz="3200" b="1">
                <a:solidFill>
                  <a:srgbClr val="0000FF"/>
                </a:solidFill>
              </a:rPr>
              <a:t>我是</a:t>
            </a:r>
            <a:r>
              <a:rPr lang="zh-CN" altLang="en-US" sz="3200" b="1" u="sng">
                <a:solidFill>
                  <a:srgbClr val="0000FF"/>
                </a:solidFill>
              </a:rPr>
              <a:t>           </a:t>
            </a:r>
            <a:r>
              <a:rPr lang="zh-CN" altLang="en-US" sz="3200" b="1">
                <a:solidFill>
                  <a:srgbClr val="0000FF"/>
                </a:solidFill>
              </a:rPr>
              <a:t>。</a:t>
            </a:r>
            <a:r>
              <a:rPr lang="en-US" altLang="zh-CN" sz="3200" b="1" u="sng">
                <a:solidFill>
                  <a:srgbClr val="0000FF"/>
                </a:solidFill>
              </a:rPr>
              <a:t>        </a:t>
            </a:r>
            <a:r>
              <a:rPr lang="zh-CN" altLang="en-US" sz="3200" b="1">
                <a:solidFill>
                  <a:srgbClr val="0000FF"/>
                </a:solidFill>
              </a:rPr>
              <a:t>来了</a:t>
            </a:r>
            <a:r>
              <a:rPr lang="en-US" altLang="zh-CN" sz="3200" b="1">
                <a:solidFill>
                  <a:srgbClr val="0000FF"/>
                </a:solidFill>
              </a:rPr>
              <a:t>,</a:t>
            </a:r>
            <a:r>
              <a:rPr lang="zh-CN" altLang="en-US" sz="3200" b="1">
                <a:solidFill>
                  <a:srgbClr val="0000FF"/>
                </a:solidFill>
              </a:rPr>
              <a:t>除了你</a:t>
            </a:r>
            <a:r>
              <a:rPr lang="en-US" altLang="zh-CN" sz="3200" b="1">
                <a:solidFill>
                  <a:srgbClr val="0000FF"/>
                </a:solidFill>
              </a:rPr>
              <a:t>,</a:t>
            </a:r>
            <a:r>
              <a:rPr lang="zh-CN" altLang="en-US" sz="3200" b="1">
                <a:solidFill>
                  <a:srgbClr val="0000FF"/>
                </a:solidFill>
              </a:rPr>
              <a:t>谁是我在</a:t>
            </a:r>
            <a:r>
              <a:rPr lang="zh-CN" altLang="en-US" sz="3200" b="1" u="sng">
                <a:solidFill>
                  <a:srgbClr val="0000FF"/>
                </a:solidFill>
              </a:rPr>
              <a:t>                                     </a:t>
            </a:r>
            <a:r>
              <a:rPr lang="zh-CN" altLang="en-US" sz="3200" b="1">
                <a:solidFill>
                  <a:srgbClr val="0000FF"/>
                </a:solidFill>
              </a:rPr>
              <a:t>？</a:t>
            </a:r>
            <a:endParaRPr lang="zh-CN" altLang="en-US" sz="3200" b="1">
              <a:solidFill>
                <a:srgbClr val="0000FF"/>
              </a:solidFill>
            </a:endParaRPr>
          </a:p>
        </p:txBody>
      </p:sp>
      <p:sp>
        <p:nvSpPr>
          <p:cNvPr id="46085" name="TextBox 6"/>
          <p:cNvSpPr txBox="1">
            <a:spLocks noChangeArrowheads="1"/>
          </p:cNvSpPr>
          <p:nvPr/>
        </p:nvSpPr>
        <p:spPr bwMode="auto">
          <a:xfrm>
            <a:off x="266700" y="3548063"/>
            <a:ext cx="8301038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    母亲啊！你是避风港</a:t>
            </a:r>
            <a:r>
              <a:rPr lang="en-US" altLang="zh-CN" sz="32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我是小船。狂风暴雨来了</a:t>
            </a:r>
            <a:r>
              <a:rPr lang="en-US" altLang="zh-CN" sz="32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除了你</a:t>
            </a:r>
            <a:r>
              <a:rPr lang="en-US" altLang="zh-CN" sz="32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谁是我在无遮拦大海中的依靠？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5843" name="Rectangle 2"/>
          <p:cNvSpPr>
            <a:spLocks noGrp="1"/>
          </p:cNvSpPr>
          <p:nvPr/>
        </p:nvSpPr>
        <p:spPr bwMode="auto">
          <a:xfrm>
            <a:off x="115888" y="230188"/>
            <a:ext cx="8229600" cy="765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3600">
                <a:latin typeface="Calibri" panose="020F0502020204030204" pitchFamily="34" charset="0"/>
                <a:ea typeface="黑体" panose="02010609060101010101" pitchFamily="49" charset="-122"/>
              </a:rPr>
              <a:t>四、感悟母爱,仿写练习</a:t>
            </a:r>
            <a:endParaRPr lang="zh-CN" altLang="en-US" sz="3600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sp>
        <p:nvSpPr>
          <p:cNvPr id="35844" name="文本框 2"/>
          <p:cNvSpPr txBox="1">
            <a:spLocks noChangeArrowheads="1"/>
          </p:cNvSpPr>
          <p:nvPr/>
        </p:nvSpPr>
        <p:spPr bwMode="auto">
          <a:xfrm>
            <a:off x="376238" y="995363"/>
            <a:ext cx="8315325" cy="1014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000" b="1"/>
              <a:t>示例：母亲啊！你是荷叶</a:t>
            </a:r>
            <a:r>
              <a:rPr lang="zh-CN" altLang="en-US" sz="3000" b="1">
                <a:sym typeface="+mn-ea"/>
              </a:rPr>
              <a:t>,</a:t>
            </a:r>
            <a:r>
              <a:rPr lang="zh-CN" altLang="en-US" sz="3000" b="1"/>
              <a:t>我是红莲。心中的雨点来了</a:t>
            </a:r>
            <a:r>
              <a:rPr lang="zh-CN" altLang="en-US" sz="3000" b="1">
                <a:sym typeface="+mn-ea"/>
              </a:rPr>
              <a:t>,</a:t>
            </a:r>
            <a:r>
              <a:rPr lang="zh-CN" altLang="en-US" sz="3000" b="1"/>
              <a:t>除了你</a:t>
            </a:r>
            <a:r>
              <a:rPr lang="zh-CN" altLang="en-US" sz="3000" b="1">
                <a:sym typeface="+mn-ea"/>
              </a:rPr>
              <a:t>,</a:t>
            </a:r>
            <a:r>
              <a:rPr lang="zh-CN" altLang="en-US" sz="3000" b="1"/>
              <a:t>谁是我在无遮拦天空下的荫蔽？</a:t>
            </a:r>
            <a:endParaRPr lang="zh-CN" altLang="en-US" sz="3000" b="1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/>
          </p:cNvSpPr>
          <p:nvPr/>
        </p:nvSpPr>
        <p:spPr bwMode="auto">
          <a:xfrm>
            <a:off x="115888" y="287338"/>
            <a:ext cx="8229600" cy="765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3600">
                <a:latin typeface="Calibri" panose="020F0502020204030204" pitchFamily="34" charset="0"/>
                <a:ea typeface="黑体" panose="02010609060101010101" pitchFamily="49" charset="-122"/>
              </a:rPr>
              <a:t>五、课堂小结</a:t>
            </a:r>
            <a:endParaRPr lang="zh-CN" altLang="en-US" sz="3600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sp>
        <p:nvSpPr>
          <p:cNvPr id="36866" name="文本框 1"/>
          <p:cNvSpPr txBox="1">
            <a:spLocks noChangeArrowheads="1"/>
          </p:cNvSpPr>
          <p:nvPr/>
        </p:nvSpPr>
        <p:spPr bwMode="auto">
          <a:xfrm>
            <a:off x="377825" y="1304925"/>
            <a:ext cx="8328025" cy="308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/>
              <a:t>       </a:t>
            </a:r>
            <a:r>
              <a:rPr lang="zh-CN" altLang="en-US" sz="2800" b="1"/>
              <a:t>两首散文诗内容上</a:t>
            </a:r>
            <a:r>
              <a:rPr lang="zh-CN" altLang="en-US" sz="2800" b="1">
                <a:solidFill>
                  <a:srgbClr val="FF0000"/>
                </a:solidFill>
              </a:rPr>
              <a:t>都表达了母爱</a:t>
            </a:r>
            <a:r>
              <a:rPr lang="zh-CN" altLang="en-US" sz="2800" b="1">
                <a:sym typeface="+mn-ea"/>
              </a:rPr>
              <a:t>,</a:t>
            </a:r>
            <a:r>
              <a:rPr lang="zh-CN" altLang="en-US" sz="2800" b="1"/>
              <a:t>写法上</a:t>
            </a:r>
            <a:r>
              <a:rPr lang="zh-CN" altLang="en-US" sz="2800" b="1">
                <a:solidFill>
                  <a:srgbClr val="FF0000"/>
                </a:solidFill>
              </a:rPr>
              <a:t>都运用了比喻和象征</a:t>
            </a:r>
            <a:r>
              <a:rPr lang="zh-CN" altLang="en-US" sz="2800" b="1"/>
              <a:t>的手法。</a:t>
            </a:r>
            <a:r>
              <a:rPr lang="zh-CN" altLang="en-US" sz="2800" b="1">
                <a:solidFill>
                  <a:srgbClr val="1109B7"/>
                </a:solidFill>
              </a:rPr>
              <a:t>《金色花》通过孩子的想象</a:t>
            </a:r>
            <a:r>
              <a:rPr lang="zh-CN" altLang="en-US" sz="2800" b="1">
                <a:solidFill>
                  <a:srgbClr val="1109B7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1109B7"/>
                </a:solidFill>
              </a:rPr>
              <a:t>模仿孩子的口吻</a:t>
            </a:r>
            <a:r>
              <a:rPr lang="zh-CN" altLang="en-US" sz="2800" b="1">
                <a:solidFill>
                  <a:srgbClr val="1109B7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1109B7"/>
                </a:solidFill>
              </a:rPr>
              <a:t>表达了孩子对母亲的热爱与依恋，语言轻松活泼；《荷叶·母亲》通过描写眼前的自然景象生发联想</a:t>
            </a:r>
            <a:r>
              <a:rPr lang="zh-CN" altLang="en-US" sz="2800" b="1">
                <a:solidFill>
                  <a:srgbClr val="1109B7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1109B7"/>
                </a:solidFill>
              </a:rPr>
              <a:t>以少女的口吻</a:t>
            </a:r>
            <a:r>
              <a:rPr lang="zh-CN" altLang="en-US" sz="2800" b="1">
                <a:solidFill>
                  <a:srgbClr val="1109B7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1109B7"/>
                </a:solidFill>
              </a:rPr>
              <a:t>热烈赞美了伟大的母爱</a:t>
            </a:r>
            <a:r>
              <a:rPr lang="zh-CN" altLang="en-US" sz="2800" b="1">
                <a:solidFill>
                  <a:srgbClr val="1109B7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1109B7"/>
                </a:solidFill>
              </a:rPr>
              <a:t>语言清新典雅。</a:t>
            </a:r>
            <a:r>
              <a:rPr lang="zh-CN" altLang="en-US" sz="2800" b="1"/>
              <a:t>冰心的创作其实深受泰戈尔的影响</a:t>
            </a:r>
            <a:r>
              <a:rPr lang="zh-CN" altLang="en-US" sz="2800" b="1">
                <a:sym typeface="+mn-ea"/>
              </a:rPr>
              <a:t>,</a:t>
            </a:r>
            <a:r>
              <a:rPr lang="zh-CN" altLang="en-US" sz="2800" b="1"/>
              <a:t>课后再阅读他们的诗作</a:t>
            </a:r>
            <a:r>
              <a:rPr lang="zh-CN" altLang="en-US" sz="2800" b="1">
                <a:sym typeface="+mn-ea"/>
              </a:rPr>
              <a:t>,</a:t>
            </a:r>
            <a:r>
              <a:rPr lang="zh-CN" altLang="en-US" sz="2800" b="1"/>
              <a:t>感受他们作品的特点。</a:t>
            </a:r>
            <a:endParaRPr lang="zh-CN" altLang="en-US" sz="2800" b="1"/>
          </a:p>
        </p:txBody>
      </p:sp>
    </p:spTree>
  </p:cSld>
  <p:clrMapOvr>
    <a:masterClrMapping/>
  </p:clrMapOvr>
  <p:transition>
    <p:sndAc>
      <p:stSnd>
        <p:snd r:embed="rId1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ext Box 4"/>
          <p:cNvSpPr txBox="1">
            <a:spLocks noChangeArrowheads="1"/>
          </p:cNvSpPr>
          <p:nvPr/>
        </p:nvSpPr>
        <p:spPr bwMode="auto">
          <a:xfrm>
            <a:off x="2138363" y="1276350"/>
            <a:ext cx="5314950" cy="4522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楷体_GB2312" pitchFamily="1" charset="-122"/>
              </a:rPr>
              <a:t>    </a:t>
            </a:r>
            <a:r>
              <a:rPr lang="zh-CN" altLang="en-US" sz="3200" b="1">
                <a:solidFill>
                  <a:srgbClr val="000000"/>
                </a:solidFill>
                <a:latin typeface="楷体_GB2312" pitchFamily="1" charset="-122"/>
              </a:rPr>
              <a:t>母亲的爱</a:t>
            </a:r>
            <a:endParaRPr lang="zh-CN" altLang="en-US" sz="3200" b="1">
              <a:solidFill>
                <a:srgbClr val="000000"/>
              </a:solidFill>
              <a:latin typeface="楷体_GB2312" pitchFamily="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>
                <a:solidFill>
                  <a:srgbClr val="000000"/>
                </a:solidFill>
                <a:latin typeface="楷体_GB2312" pitchFamily="1" charset="-122"/>
              </a:rPr>
              <a:t>      汪国真</a:t>
            </a:r>
            <a:endParaRPr lang="zh-CN" altLang="en-US" sz="3200" b="1">
              <a:solidFill>
                <a:srgbClr val="000000"/>
              </a:solidFill>
              <a:latin typeface="楷体_GB2312" pitchFamily="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000000"/>
                </a:solidFill>
                <a:latin typeface="楷体_GB2312" pitchFamily="1" charset="-122"/>
              </a:rPr>
              <a:t>     我们也爱母亲 </a:t>
            </a:r>
            <a:endParaRPr lang="zh-CN" altLang="en-US" sz="3200" b="1">
              <a:latin typeface="楷体_GB2312" pitchFamily="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000000"/>
                </a:solidFill>
                <a:latin typeface="楷体_GB2312" pitchFamily="1" charset="-122"/>
              </a:rPr>
              <a:t>     却和母亲爱我们不一样 </a:t>
            </a:r>
            <a:endParaRPr lang="zh-CN" altLang="en-US" sz="3200" b="1">
              <a:latin typeface="楷体_GB2312" pitchFamily="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000000"/>
                </a:solidFill>
                <a:latin typeface="楷体_GB2312" pitchFamily="1" charset="-122"/>
              </a:rPr>
              <a:t>     我们的爱是溪流 </a:t>
            </a:r>
            <a:endParaRPr lang="zh-CN" altLang="en-US" sz="3200" b="1">
              <a:latin typeface="楷体_GB2312" pitchFamily="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000000"/>
                </a:solidFill>
                <a:latin typeface="楷体_GB2312" pitchFamily="1" charset="-122"/>
              </a:rPr>
              <a:t>     母亲的爱是海洋 </a:t>
            </a:r>
            <a:endParaRPr lang="zh-CN" altLang="en-US" sz="3200" b="1">
              <a:solidFill>
                <a:srgbClr val="000000"/>
              </a:solidFill>
              <a:latin typeface="楷体_GB2312" pitchFamily="1" charset="-122"/>
            </a:endParaRPr>
          </a:p>
        </p:txBody>
      </p:sp>
      <p:sp>
        <p:nvSpPr>
          <p:cNvPr id="37890" name="Text Box 4"/>
          <p:cNvSpPr txBox="1">
            <a:spLocks noChangeArrowheads="1"/>
          </p:cNvSpPr>
          <p:nvPr/>
        </p:nvSpPr>
        <p:spPr bwMode="auto">
          <a:xfrm>
            <a:off x="174625" y="320675"/>
            <a:ext cx="2420938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400" b="1">
                <a:latin typeface="华文行楷" panose="02010800040101010101" pitchFamily="2" charset="-122"/>
                <a:ea typeface="华文行楷" panose="02010800040101010101" pitchFamily="2" charset="-122"/>
              </a:rPr>
              <a:t>拓展延伸</a:t>
            </a:r>
            <a:endParaRPr lang="zh-CN" altLang="en-US" sz="44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1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ext Box 4"/>
          <p:cNvSpPr txBox="1">
            <a:spLocks noChangeArrowheads="1"/>
          </p:cNvSpPr>
          <p:nvPr/>
        </p:nvSpPr>
        <p:spPr bwMode="auto">
          <a:xfrm>
            <a:off x="2271395" y="848360"/>
            <a:ext cx="5314950" cy="57772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2400" b="1">
                <a:solidFill>
                  <a:srgbClr val="000000"/>
                </a:solidFill>
                <a:latin typeface="楷体_GB2312" pitchFamily="1" charset="-122"/>
              </a:rPr>
              <a:t>     </a:t>
            </a: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</a:rPr>
              <a:t>母爱如诗</a:t>
            </a:r>
            <a:endParaRPr lang="zh-CN" altLang="en-US" sz="2800" b="1">
              <a:solidFill>
                <a:srgbClr val="000000"/>
              </a:solidFill>
              <a:latin typeface="楷体_GB2312" pitchFamily="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</a:rPr>
              <a:t>我是云 </a:t>
            </a:r>
            <a:endParaRPr lang="zh-CN" altLang="en-US" sz="2800" b="1">
              <a:latin typeface="楷体_GB2312" pitchFamily="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</a:rPr>
              <a:t>随风远远地飘 </a:t>
            </a:r>
            <a:endParaRPr lang="zh-CN" altLang="en-US" sz="2800" b="1">
              <a:latin typeface="楷体_GB2312" pitchFamily="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</a:rPr>
              <a:t>而母亲 </a:t>
            </a:r>
            <a:endParaRPr lang="zh-CN" altLang="en-US" sz="2800" b="1">
              <a:latin typeface="楷体_GB2312" pitchFamily="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</a:rPr>
              <a:t>依旧是苍老的大树 </a:t>
            </a:r>
            <a:endParaRPr lang="zh-CN" altLang="en-US" sz="2800" b="1">
              <a:latin typeface="楷体_GB2312" pitchFamily="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</a:rPr>
              <a:t>深深地扎根在那方大地</a:t>
            </a:r>
            <a:endParaRPr lang="zh-CN" altLang="en-US" sz="2800" b="1">
              <a:latin typeface="楷体_GB2312" pitchFamily="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</a:rPr>
              <a:t>有云无云的日子</a:t>
            </a:r>
            <a:endParaRPr lang="zh-CN" altLang="en-US" sz="2800" b="1">
              <a:solidFill>
                <a:srgbClr val="000000"/>
              </a:solidFill>
              <a:latin typeface="楷体_GB2312" pitchFamily="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</a:rPr>
              <a:t>总是遥望天空  </a:t>
            </a:r>
            <a:endParaRPr lang="zh-CN" altLang="en-US" sz="2800" b="1">
              <a:latin typeface="楷体_GB2312" pitchFamily="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</a:rPr>
              <a:t>无论我飞得多远</a:t>
            </a:r>
            <a:r>
              <a:rPr lang="zh-CN" altLang="zh-CN" sz="2800" b="1">
                <a:latin typeface="楷体_GB2312" pitchFamily="1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</a:rPr>
              <a:t>也永远像</a:t>
            </a:r>
            <a:endParaRPr lang="en-US" altLang="zh-CN" sz="2800" b="1">
              <a:solidFill>
                <a:srgbClr val="000000"/>
              </a:solidFill>
              <a:latin typeface="楷体_GB2312" pitchFamily="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</a:rPr>
              <a:t>一只风筝一样离不开妈妈的视线。</a:t>
            </a:r>
            <a:endParaRPr lang="zh-CN" altLang="en-US" sz="2800" b="1">
              <a:solidFill>
                <a:srgbClr val="000000"/>
              </a:solidFill>
              <a:latin typeface="楷体_GB2312" pitchFamily="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</a:rPr>
              <a:t>母亲</a:t>
            </a:r>
            <a:r>
              <a:rPr lang="en-US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</a:rPr>
              <a:t>是系在心头的线，</a:t>
            </a:r>
            <a:endParaRPr lang="en-US" altLang="zh-CN" sz="2800" b="1">
              <a:solidFill>
                <a:srgbClr val="000000"/>
              </a:solidFill>
              <a:latin typeface="楷体_GB2312" pitchFamily="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</a:rPr>
              <a:t>拉得越久越远</a:t>
            </a:r>
            <a:r>
              <a:rPr lang="en-US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</a:rPr>
              <a:t>心就越痛。 </a:t>
            </a:r>
            <a:endParaRPr lang="zh-CN" altLang="en-US" sz="2800" b="1">
              <a:solidFill>
                <a:srgbClr val="000000"/>
              </a:solidFill>
              <a:latin typeface="楷体_GB2312" pitchFamily="1" charset="-122"/>
            </a:endParaRPr>
          </a:p>
        </p:txBody>
      </p:sp>
      <p:sp>
        <p:nvSpPr>
          <p:cNvPr id="38914" name="Text Box 4"/>
          <p:cNvSpPr txBox="1">
            <a:spLocks noChangeArrowheads="1"/>
          </p:cNvSpPr>
          <p:nvPr/>
        </p:nvSpPr>
        <p:spPr bwMode="auto">
          <a:xfrm>
            <a:off x="174625" y="320675"/>
            <a:ext cx="2420938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400" b="1">
                <a:latin typeface="华文行楷" panose="02010800040101010101" pitchFamily="2" charset="-122"/>
                <a:ea typeface="华文行楷" panose="02010800040101010101" pitchFamily="2" charset="-122"/>
              </a:rPr>
              <a:t>拓展延伸</a:t>
            </a:r>
            <a:endParaRPr lang="zh-CN" altLang="en-US" sz="44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1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ChangeArrowheads="1"/>
          </p:cNvSpPr>
          <p:nvPr/>
        </p:nvSpPr>
        <p:spPr bwMode="auto">
          <a:xfrm>
            <a:off x="468313" y="333375"/>
            <a:ext cx="8229600" cy="765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500" b="1">
                <a:latin typeface="Calibri" panose="020F0502020204030204" pitchFamily="34" charset="0"/>
                <a:ea typeface="黑体" panose="02010609060101010101" pitchFamily="49" charset="-122"/>
              </a:rPr>
              <a:t>预习检测</a:t>
            </a:r>
            <a:endParaRPr lang="zh-CN" altLang="en-US" sz="3500" b="1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sp>
        <p:nvSpPr>
          <p:cNvPr id="17410" name="Rectangle 3"/>
          <p:cNvSpPr>
            <a:spLocks noGrp="1" noChangeArrowheads="1"/>
          </p:cNvSpPr>
          <p:nvPr/>
        </p:nvSpPr>
        <p:spPr bwMode="auto">
          <a:xfrm>
            <a:off x="323850" y="1219200"/>
            <a:ext cx="8820150" cy="3657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>
                <a:latin typeface="宋体" panose="02010600030101010101" pitchFamily="2" charset="-122"/>
              </a:rPr>
              <a:t>、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给下列红色字注音或根据拼音写汉字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悄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然</a:t>
            </a:r>
            <a:r>
              <a:rPr lang="zh-CN" altLang="en-US" sz="320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嗅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觉         </a:t>
            </a:r>
            <a:r>
              <a:rPr lang="zh-CN" altLang="en-US" sz="320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衍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>
                <a:solidFill>
                  <a:srgbClr val="FF0000"/>
                </a:solidFill>
              </a:rPr>
              <a:t>nì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笑      </a:t>
            </a:r>
            <a:r>
              <a:rPr lang="en-US" altLang="zh-CN" sz="3200">
                <a:solidFill>
                  <a:srgbClr val="FF0000"/>
                </a:solidFill>
              </a:rPr>
              <a:t>d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ǎ</a:t>
            </a:r>
            <a:r>
              <a:rPr lang="en-US" altLang="zh-CN" sz="3200">
                <a:solidFill>
                  <a:srgbClr val="FF0000"/>
                </a:solidFill>
              </a:rPr>
              <a:t>o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告</a:t>
            </a:r>
            <a:r>
              <a:rPr lang="zh-CN" altLang="en-US" sz="320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梗</a:t>
            </a:r>
            <a:endParaRPr lang="zh-CN" altLang="en-US" sz="320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并</a:t>
            </a:r>
            <a:r>
              <a:rPr lang="en-US" altLang="zh-CN" sz="3200">
                <a:solidFill>
                  <a:srgbClr val="FF0000"/>
                </a:solidFill>
              </a:rPr>
              <a:t>dì</a:t>
            </a:r>
            <a:r>
              <a:rPr lang="en-US" altLang="zh-CN" sz="320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r>
              <a:rPr lang="en-US" altLang="zh-CN" sz="3200">
                <a:solidFill>
                  <a:srgbClr val="FF0000"/>
                </a:solidFill>
              </a:rPr>
              <a:t>zǐ</a:t>
            </a:r>
            <a:r>
              <a:rPr lang="en-US" altLang="zh-CN" sz="320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妹        </a:t>
            </a:r>
            <a:r>
              <a:rPr lang="en-US" altLang="zh-CN" sz="3200">
                <a:solidFill>
                  <a:srgbClr val="FF0000"/>
                </a:solidFill>
              </a:rPr>
              <a:t>qī    </a:t>
            </a:r>
            <a:r>
              <a:rPr lang="zh-CN" altLang="en-US" sz="3200">
                <a:ea typeface="黑体" panose="02010609060101010101" pitchFamily="49" charset="-122"/>
              </a:rPr>
              <a:t>斜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 hàn dàn          pái huái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3200">
                <a:solidFill>
                  <a:srgbClr val="FF0000"/>
                </a:solidFill>
              </a:rPr>
              <a:t>yīn bì</a:t>
            </a:r>
            <a:endParaRPr lang="zh-CN" altLang="en-US" sz="3200">
              <a:latin typeface="宋体" panose="02010600030101010101" pitchFamily="2" charset="-122"/>
              <a:ea typeface="黑体" panose="02010609060101010101" pitchFamily="49" charset="-122"/>
            </a:endParaRP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</a:pP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</a:pP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                       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91" name="Text Box 4"/>
          <p:cNvSpPr txBox="1">
            <a:spLocks noChangeArrowheads="1"/>
          </p:cNvSpPr>
          <p:nvPr/>
        </p:nvSpPr>
        <p:spPr bwMode="auto">
          <a:xfrm>
            <a:off x="82550" y="1708150"/>
            <a:ext cx="9061450" cy="3168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en-US" altLang="zh-CN" sz="3200" b="1">
                <a:latin typeface="宋体" panose="02010600030101010101" pitchFamily="2" charset="-122"/>
                <a:sym typeface="黑体" panose="02010609060101010101" pitchFamily="49" charset="-122"/>
              </a:rPr>
              <a:t>qi</a:t>
            </a:r>
            <a:r>
              <a:rPr lang="en-US" altLang="en-US" sz="3200" b="1">
                <a:latin typeface="宋体" panose="02010600030101010101" pitchFamily="2" charset="-122"/>
                <a:sym typeface="黑体" panose="02010609060101010101" pitchFamily="49" charset="-122"/>
              </a:rPr>
              <a:t>ǎ</a:t>
            </a:r>
            <a:r>
              <a:rPr lang="en-US" altLang="zh-CN" sz="3200" b="1">
                <a:latin typeface="宋体" panose="02010600030101010101" pitchFamily="2" charset="-122"/>
                <a:sym typeface="黑体" panose="02010609060101010101" pitchFamily="49" charset="-122"/>
              </a:rPr>
              <a:t>o</a:t>
            </a:r>
            <a:r>
              <a:rPr lang="zh-CN" altLang="zh-CN" sz="3200" b="1">
                <a:latin typeface="宋体" panose="02010600030101010101" pitchFamily="2" charset="-122"/>
              </a:rPr>
              <a:t> </a:t>
            </a:r>
            <a:r>
              <a:rPr lang="zh-CN" altLang="en-US" sz="3200" b="1">
                <a:latin typeface="宋体" panose="02010600030101010101" pitchFamily="2" charset="-122"/>
              </a:rPr>
              <a:t>         </a:t>
            </a:r>
            <a:r>
              <a:rPr lang="en-US" altLang="zh-CN" sz="3200" b="1">
                <a:latin typeface="宋体" panose="02010600030101010101" pitchFamily="2" charset="-122"/>
              </a:rPr>
              <a:t>xiù        y</a:t>
            </a:r>
            <a:r>
              <a:rPr lang="zh-CN" altLang="zh-CN" sz="3200" b="1">
                <a:latin typeface="宋体" panose="02010600030101010101" pitchFamily="2" charset="-122"/>
                <a:sym typeface="宋体" panose="02010600030101010101" pitchFamily="2" charset="-122"/>
              </a:rPr>
              <a:t>ǎ</a:t>
            </a:r>
            <a:r>
              <a:rPr lang="zh-CN" altLang="zh-CN" sz="3200" b="1">
                <a:latin typeface="宋体" panose="02010600030101010101" pitchFamily="2" charset="-122"/>
              </a:rPr>
              <a:t>n</a:t>
            </a:r>
            <a:r>
              <a:rPr lang="zh-CN" altLang="en-US" sz="3200" b="1">
                <a:latin typeface="宋体" panose="02010600030101010101" pitchFamily="2" charset="-122"/>
              </a:rPr>
              <a:t>        </a:t>
            </a:r>
            <a:r>
              <a:rPr lang="zh-CN" altLang="zh-CN" sz="3200" b="1">
                <a:latin typeface="宋体" panose="02010600030101010101" pitchFamily="2" charset="-122"/>
              </a:rPr>
              <a:t>             </a:t>
            </a:r>
            <a:r>
              <a:rPr lang="zh-CN" altLang="en-US" sz="3200" b="1">
                <a:latin typeface="宋体" panose="02010600030101010101" pitchFamily="2" charset="-122"/>
              </a:rPr>
              <a:t>     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</a:rPr>
              <a:t>        匿                      祷                    </a:t>
            </a:r>
            <a:r>
              <a:rPr lang="en-US" altLang="zh-CN" sz="3200">
                <a:sym typeface="+mn-ea"/>
              </a:rPr>
              <a:t>g</a:t>
            </a:r>
            <a:r>
              <a:rPr lang="en-US" altLang="zh-CN" sz="3200" b="1"/>
              <a:t>ěn</a:t>
            </a:r>
            <a:r>
              <a:rPr lang="en-US" altLang="zh-CN" sz="3200">
                <a:sym typeface="+mn-ea"/>
              </a:rPr>
              <a:t>g</a:t>
            </a:r>
            <a:endParaRPr lang="en-US" altLang="zh-CN" sz="3200">
              <a:sym typeface="+mn-ea"/>
            </a:endParaRPr>
          </a:p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sym typeface="+mn-ea"/>
              </a:rPr>
              <a:t>           蒂               姊                     </a:t>
            </a:r>
            <a:r>
              <a:rPr lang="zh-CN" altLang="en-US" sz="3200" b="1">
                <a:solidFill>
                  <a:srgbClr val="FF0000"/>
                </a:solidFill>
              </a:rPr>
              <a:t>攲</a:t>
            </a:r>
            <a:endParaRPr lang="zh-CN" altLang="en-US" sz="3200" b="1">
              <a:solidFill>
                <a:srgbClr val="FF0000"/>
              </a:solidFill>
              <a:sym typeface="+mn-ea"/>
            </a:endParaRPr>
          </a:p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sym typeface="+mn-ea"/>
              </a:rPr>
              <a:t>                 </a:t>
            </a:r>
            <a:r>
              <a:rPr lang="zh-CN" altLang="zh-CN" sz="3200" b="1">
                <a:solidFill>
                  <a:srgbClr val="FF0000"/>
                </a:solidFill>
                <a:sym typeface="+mn-ea"/>
              </a:rPr>
              <a:t>菡萏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                          </a:t>
            </a:r>
            <a:r>
              <a:rPr lang="zh-CN" altLang="en-US" sz="3200" b="1">
                <a:solidFill>
                  <a:srgbClr val="FF0000"/>
                </a:solidFill>
              </a:rPr>
              <a:t>徘徊</a:t>
            </a:r>
            <a:endParaRPr lang="zh-CN" altLang="en-US" sz="3200" b="1">
              <a:solidFill>
                <a:srgbClr val="FF0000"/>
              </a:solidFill>
            </a:endParaRPr>
          </a:p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</a:rPr>
              <a:t>                 荫蔽</a:t>
            </a:r>
            <a:endParaRPr lang="zh-CN" altLang="zh-CN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ndAc>
      <p:stSnd>
        <p:snd r:embed="rId1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矩形 2"/>
          <p:cNvSpPr>
            <a:spLocks noChangeArrowheads="1"/>
          </p:cNvSpPr>
          <p:nvPr/>
        </p:nvSpPr>
        <p:spPr bwMode="auto">
          <a:xfrm>
            <a:off x="533400" y="1600200"/>
            <a:ext cx="7543800" cy="3292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latin typeface="楷体_GB2312" pitchFamily="1" charset="-122"/>
              </a:rPr>
              <a:t>匿笑：</a:t>
            </a:r>
            <a:r>
              <a:rPr lang="zh-CN" altLang="en-US" sz="3000" b="1">
                <a:latin typeface="楷体_GB2312" pitchFamily="1" charset="-122"/>
              </a:rPr>
              <a:t>偷偷地笑。匿</a:t>
            </a:r>
            <a:r>
              <a:rPr lang="zh-CN" altLang="en-US" sz="3000" b="1">
                <a:latin typeface="楷体_GB2312" pitchFamily="1" charset="-122"/>
                <a:sym typeface="+mn-ea"/>
              </a:rPr>
              <a:t>，隐藏，不让人知道。</a:t>
            </a:r>
            <a:endParaRPr lang="en-US" altLang="zh-CN" sz="3000" b="1">
              <a:latin typeface="楷体_GB2312" pitchFamily="1" charset="-122"/>
            </a:endParaRPr>
          </a:p>
          <a:p>
            <a:r>
              <a:rPr lang="zh-CN" altLang="en-US" sz="3000" b="1">
                <a:solidFill>
                  <a:srgbClr val="FF0000"/>
                </a:solidFill>
                <a:latin typeface="楷体_GB2312" pitchFamily="1" charset="-122"/>
              </a:rPr>
              <a:t>祷告：</a:t>
            </a:r>
            <a:r>
              <a:rPr lang="zh-CN" altLang="en-US" sz="3000" b="1">
                <a:latin typeface="楷体_GB2312" pitchFamily="1" charset="-122"/>
              </a:rPr>
              <a:t>向神祈求保佑。</a:t>
            </a:r>
            <a:endParaRPr lang="en-US" altLang="zh-CN" sz="3000" b="1">
              <a:latin typeface="楷体_GB2312" pitchFamily="1" charset="-122"/>
            </a:endParaRPr>
          </a:p>
          <a:p>
            <a:r>
              <a:rPr lang="zh-CN" altLang="en-US" sz="3000" b="1">
                <a:solidFill>
                  <a:srgbClr val="FF0000"/>
                </a:solidFill>
                <a:latin typeface="楷体_GB2312" pitchFamily="1" charset="-122"/>
              </a:rPr>
              <a:t>花瑞：</a:t>
            </a:r>
            <a:r>
              <a:rPr lang="zh-CN" altLang="en-US" sz="3000" b="1">
                <a:latin typeface="楷体_GB2312" pitchFamily="1" charset="-122"/>
              </a:rPr>
              <a:t>指花带来的好兆头。瑞，吉祥。</a:t>
            </a:r>
            <a:endParaRPr lang="zh-CN" altLang="en-US" sz="3000" b="1">
              <a:latin typeface="楷体_GB2312" pitchFamily="1" charset="-122"/>
            </a:endParaRPr>
          </a:p>
          <a:p>
            <a:r>
              <a:rPr lang="zh-CN" altLang="en-US" sz="3000" b="1">
                <a:solidFill>
                  <a:srgbClr val="FF0000"/>
                </a:solidFill>
                <a:latin typeface="楷体_GB2312" pitchFamily="1" charset="-122"/>
              </a:rPr>
              <a:t>徘徊：</a:t>
            </a:r>
            <a:r>
              <a:rPr lang="zh-CN" altLang="en-US" sz="3000" b="1">
                <a:latin typeface="楷体_GB2312" pitchFamily="1" charset="-122"/>
              </a:rPr>
              <a:t>在一个地方来回走动。比喻犹豫不决。</a:t>
            </a:r>
            <a:endParaRPr lang="zh-CN" altLang="en-US" sz="3000" b="1">
              <a:latin typeface="楷体_GB2312" pitchFamily="1" charset="-122"/>
            </a:endParaRPr>
          </a:p>
          <a:p>
            <a:r>
              <a:rPr lang="zh-CN" altLang="en-US" sz="3000" b="1">
                <a:solidFill>
                  <a:srgbClr val="FF0000"/>
                </a:solidFill>
                <a:latin typeface="楷体_GB2312" pitchFamily="1" charset="-122"/>
              </a:rPr>
              <a:t>攲斜：</a:t>
            </a:r>
            <a:r>
              <a:rPr lang="zh-CN" altLang="en-US" sz="3000" b="1">
                <a:latin typeface="楷体_GB2312" pitchFamily="1" charset="-122"/>
              </a:rPr>
              <a:t>倾斜，歪斜。</a:t>
            </a:r>
            <a:r>
              <a:rPr lang="zh-CN" altLang="en-US" sz="3000" b="1">
                <a:latin typeface="楷体_GB2312" pitchFamily="1" charset="-122"/>
                <a:sym typeface="+mn-ea"/>
              </a:rPr>
              <a:t>攲，倾斜。</a:t>
            </a:r>
            <a:endParaRPr lang="zh-CN" altLang="en-US" sz="3000" b="1">
              <a:latin typeface="楷体_GB2312" pitchFamily="1" charset="-122"/>
            </a:endParaRPr>
          </a:p>
          <a:p>
            <a:r>
              <a:rPr lang="zh-CN" altLang="en-US" sz="3000" b="1">
                <a:solidFill>
                  <a:srgbClr val="FF0000"/>
                </a:solidFill>
                <a:latin typeface="楷体_GB2312" pitchFamily="1" charset="-122"/>
              </a:rPr>
              <a:t>慈怜：</a:t>
            </a:r>
            <a:r>
              <a:rPr lang="zh-CN" altLang="en-US" sz="3000" b="1">
                <a:latin typeface="楷体_GB2312" pitchFamily="1" charset="-122"/>
              </a:rPr>
              <a:t>慈爱怜惜。</a:t>
            </a:r>
            <a:endParaRPr lang="zh-CN" altLang="en-US" sz="3000" b="1">
              <a:latin typeface="楷体_GB2312" pitchFamily="1" charset="-122"/>
            </a:endParaRPr>
          </a:p>
          <a:p>
            <a:r>
              <a:rPr lang="zh-CN" altLang="en-US" sz="3000" b="1">
                <a:solidFill>
                  <a:srgbClr val="FF0000"/>
                </a:solidFill>
                <a:latin typeface="楷体_GB2312" pitchFamily="1" charset="-122"/>
              </a:rPr>
              <a:t>荫蔽：</a:t>
            </a:r>
            <a:r>
              <a:rPr lang="zh-CN" altLang="en-US" sz="3000" b="1">
                <a:latin typeface="楷体_GB2312" pitchFamily="1" charset="-122"/>
              </a:rPr>
              <a:t>（枝叶）遮蔽；隐蔽。</a:t>
            </a:r>
            <a:endParaRPr lang="zh-CN" altLang="en-US" sz="3000" b="1">
              <a:latin typeface="楷体_GB2312" pitchFamily="1" charset="-122"/>
            </a:endParaRPr>
          </a:p>
        </p:txBody>
      </p:sp>
      <p:sp>
        <p:nvSpPr>
          <p:cNvPr id="18434" name="Rectangle 3"/>
          <p:cNvSpPr>
            <a:spLocks noGrp="1" noChangeArrowheads="1"/>
          </p:cNvSpPr>
          <p:nvPr/>
        </p:nvSpPr>
        <p:spPr bwMode="auto">
          <a:xfrm>
            <a:off x="323850" y="914400"/>
            <a:ext cx="882015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、解释下列词义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                       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sndAc>
      <p:stSnd>
        <p:snd r:embed="rId1" name="arrow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7" descr="图片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372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70" name="Text Box 26"/>
          <p:cNvSpPr txBox="1">
            <a:spLocks noChangeArrowheads="1"/>
          </p:cNvSpPr>
          <p:nvPr/>
        </p:nvSpPr>
        <p:spPr bwMode="auto">
          <a:xfrm>
            <a:off x="3733800" y="3048000"/>
            <a:ext cx="4176713" cy="6413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6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泰戈尔（印 度）</a:t>
            </a:r>
            <a:endParaRPr kumimoji="1" lang="zh-CN" altLang="en-US" sz="3600" b="1" dirty="0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7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4" descr="xubh-zp1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8113" y="509588"/>
            <a:ext cx="3819525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矩形 12"/>
          <p:cNvSpPr>
            <a:spLocks noChangeArrowheads="1"/>
          </p:cNvSpPr>
          <p:nvPr/>
        </p:nvSpPr>
        <p:spPr bwMode="auto">
          <a:xfrm>
            <a:off x="4205288" y="950913"/>
            <a:ext cx="4433887" cy="4362450"/>
          </a:xfrm>
          <a:prstGeom prst="rect">
            <a:avLst/>
          </a:prstGeom>
          <a:noFill/>
          <a:ln w="41275" cmpd="thickThin">
            <a:noFill/>
            <a:prstDash val="sysDot"/>
            <a:bevel/>
          </a:ln>
        </p:spPr>
        <p:txBody>
          <a:bodyPr>
            <a:spAutoFit/>
          </a:bodyPr>
          <a:lstStyle/>
          <a:p>
            <a:pPr algn="just"/>
            <a:r>
              <a:rPr lang="zh-CN" altLang="zh-CN" sz="2800" b="1">
                <a:latin typeface="宋体" panose="02010600030101010101" pitchFamily="2" charset="-122"/>
              </a:rPr>
              <a:t>泰戈尔</a:t>
            </a:r>
            <a:r>
              <a:rPr lang="zh-CN" altLang="zh-CN" sz="2800" b="1">
                <a:latin typeface="宋体" panose="02010600030101010101" pitchFamily="2" charset="-122"/>
                <a:sym typeface="+mn-ea"/>
              </a:rPr>
              <a:t>,</a:t>
            </a:r>
            <a:r>
              <a:rPr lang="zh-CN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印度</a:t>
            </a:r>
            <a:r>
              <a:rPr lang="zh-CN" altLang="zh-CN" sz="2800" b="1">
                <a:latin typeface="宋体" panose="02010600030101010101" pitchFamily="2" charset="-122"/>
              </a:rPr>
              <a:t>作家</a:t>
            </a:r>
            <a:r>
              <a:rPr lang="zh-CN" altLang="en-US" sz="2800" b="1">
                <a:latin typeface="宋体" panose="02010600030101010101" pitchFamily="2" charset="-122"/>
              </a:rPr>
              <a:t>、</a:t>
            </a:r>
            <a:r>
              <a:rPr lang="zh-CN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诗人</a:t>
            </a:r>
            <a:r>
              <a:rPr lang="zh-CN" altLang="zh-CN" sz="2800" b="1">
                <a:latin typeface="宋体" panose="02010600030101010101" pitchFamily="2" charset="-122"/>
              </a:rPr>
              <a:t>。代表作有诗集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《</a:t>
            </a:r>
            <a:r>
              <a:rPr lang="zh-CN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新月集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》《</a:t>
            </a:r>
            <a:r>
              <a:rPr lang="zh-CN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园丁集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》《</a:t>
            </a:r>
            <a:r>
              <a:rPr lang="zh-CN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飞鸟集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》《</a:t>
            </a:r>
            <a:r>
              <a:rPr lang="zh-CN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吉檀迦利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》</a:t>
            </a:r>
            <a:r>
              <a:rPr lang="zh-CN" altLang="zh-CN" sz="2800" b="1">
                <a:latin typeface="宋体" panose="02010600030101010101" pitchFamily="2" charset="-122"/>
              </a:rPr>
              <a:t>。诗歌具有民族风格</a:t>
            </a:r>
            <a:r>
              <a:rPr lang="en-US" altLang="zh-CN" sz="2800" b="1">
                <a:sym typeface="宋体" panose="02010600030101010101" pitchFamily="2" charset="-122"/>
              </a:rPr>
              <a:t>,</a:t>
            </a:r>
            <a:r>
              <a:rPr lang="zh-CN" altLang="zh-CN" sz="2800" b="1">
                <a:latin typeface="宋体" panose="02010600030101010101" pitchFamily="2" charset="-122"/>
              </a:rPr>
              <a:t>又带有</a:t>
            </a:r>
            <a:r>
              <a:rPr lang="zh-CN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神秘色彩和感伤情调</a:t>
            </a:r>
            <a:r>
              <a:rPr lang="zh-CN" altLang="zh-CN" sz="2800" b="1">
                <a:latin typeface="宋体" panose="02010600030101010101" pitchFamily="2" charset="-122"/>
              </a:rPr>
              <a:t>。</a:t>
            </a:r>
            <a:r>
              <a:rPr lang="en-US" altLang="zh-CN" sz="2800" b="1">
                <a:latin typeface="宋体" panose="02010600030101010101" pitchFamily="2" charset="-122"/>
              </a:rPr>
              <a:t>1913</a:t>
            </a:r>
            <a:r>
              <a:rPr lang="zh-CN" altLang="zh-CN" sz="2800" b="1">
                <a:latin typeface="宋体" panose="02010600030101010101" pitchFamily="2" charset="-122"/>
              </a:rPr>
              <a:t>年以诗集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《</a:t>
            </a:r>
            <a:r>
              <a:rPr lang="zh-CN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吉檀迦利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》</a:t>
            </a:r>
            <a:r>
              <a:rPr lang="zh-CN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获诺贝尔文学奖</a:t>
            </a:r>
            <a:r>
              <a:rPr lang="zh-CN" altLang="zh-CN" sz="2800" b="1">
                <a:latin typeface="宋体" panose="02010600030101010101" pitchFamily="2" charset="-122"/>
              </a:rPr>
              <a:t>。</a:t>
            </a:r>
            <a:r>
              <a:rPr lang="zh-CN" altLang="en-US" sz="2800" b="1">
                <a:latin typeface="宋体" panose="02010600030101010101" pitchFamily="2" charset="-122"/>
              </a:rPr>
              <a:t>他所作歌曲</a:t>
            </a:r>
            <a:r>
              <a:rPr lang="en-US" altLang="zh-CN" sz="2800" b="1">
                <a:latin typeface="宋体" panose="02010600030101010101" pitchFamily="2" charset="-122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</a:rPr>
              <a:t>人民的意志</a:t>
            </a:r>
            <a:r>
              <a:rPr lang="en-US" altLang="zh-CN" sz="2800" b="1">
                <a:latin typeface="宋体" panose="02010600030101010101" pitchFamily="2" charset="-122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</a:rPr>
              <a:t>于</a:t>
            </a:r>
            <a:r>
              <a:rPr lang="en-US" altLang="zh-CN" sz="2800" b="1">
                <a:latin typeface="宋体" panose="02010600030101010101" pitchFamily="2" charset="-122"/>
              </a:rPr>
              <a:t>1950</a:t>
            </a:r>
            <a:r>
              <a:rPr lang="zh-CN" altLang="en-US" sz="2800" b="1">
                <a:latin typeface="宋体" panose="02010600030101010101" pitchFamily="2" charset="-122"/>
              </a:rPr>
              <a:t>年被定为印度国歌。</a:t>
            </a:r>
            <a:endParaRPr lang="zh-CN" altLang="zh-CN" sz="2800" b="1">
              <a:latin typeface="宋体" panose="02010600030101010101" pitchFamily="2" charset="-122"/>
            </a:endParaRPr>
          </a:p>
        </p:txBody>
      </p:sp>
      <p:sp>
        <p:nvSpPr>
          <p:cNvPr id="104451" name="Text Box 3"/>
          <p:cNvSpPr txBox="1">
            <a:spLocks noChangeArrowheads="1"/>
          </p:cNvSpPr>
          <p:nvPr/>
        </p:nvSpPr>
        <p:spPr bwMode="auto">
          <a:xfrm>
            <a:off x="5153025" y="366713"/>
            <a:ext cx="2819400" cy="584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09900"/>
                </a:solidFill>
                <a:latin typeface="+mn-ea"/>
                <a:ea typeface="+mn-ea"/>
              </a:rPr>
              <a:t>作者简介</a:t>
            </a:r>
            <a:endParaRPr lang="zh-CN" altLang="en-US" sz="3200" b="1" dirty="0">
              <a:solidFill>
                <a:srgbClr val="0099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2007730202117464_2[1]"/>
          <p:cNvPicPr>
            <a:picLocks noChangeAspect="1"/>
          </p:cNvPicPr>
          <p:nvPr/>
        </p:nvPicPr>
        <p:blipFill>
          <a:blip r:embed="rId1"/>
          <a:srcRect b="486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4211" name="Rectangle 3"/>
          <p:cNvSpPr>
            <a:spLocks noGrp="1" noRot="1"/>
          </p:cNvSpPr>
          <p:nvPr>
            <p:ph type="ctrTitle" idx="4294967295"/>
          </p:nvPr>
        </p:nvSpPr>
        <p:spPr>
          <a:xfrm>
            <a:off x="92075" y="835025"/>
            <a:ext cx="6519863" cy="1470025"/>
          </a:xfrm>
        </p:spPr>
        <p:txBody>
          <a:bodyPr/>
          <a:lstStyle/>
          <a:p>
            <a:pPr eaLnBrk="1" hangingPunct="1"/>
            <a:r>
              <a:rPr lang="zh-CN" altLang="en-US" sz="7200" smtClean="0">
                <a:solidFill>
                  <a:schemeClr val="tx1"/>
                </a:solidFill>
                <a:latin typeface="方正琥珀简体"/>
                <a:ea typeface="方正琥珀简体"/>
                <a:cs typeface="方正琥珀简体"/>
              </a:rPr>
              <a:t>荷叶•母亲</a:t>
            </a:r>
            <a:endParaRPr lang="zh-CN" altLang="en-US" sz="7200" smtClean="0">
              <a:solidFill>
                <a:schemeClr val="tx1"/>
              </a:solidFill>
              <a:latin typeface="方正琥珀简体"/>
              <a:ea typeface="方正琥珀简体"/>
              <a:cs typeface="方正琥珀简体"/>
            </a:endParaRP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5241925" y="4243388"/>
            <a:ext cx="19939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5400" b="1">
                <a:solidFill>
                  <a:srgbClr val="0000CC"/>
                </a:solidFill>
                <a:ea typeface="楷体_GB2312" pitchFamily="1" charset="-122"/>
              </a:rPr>
              <a:t>冰心</a:t>
            </a:r>
            <a:endParaRPr lang="zh-CN" altLang="en-US" sz="5400" b="1">
              <a:solidFill>
                <a:srgbClr val="0000CC"/>
              </a:solidFill>
              <a:ea typeface="楷体_GB2312" pitchFamily="1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94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1" grpId="0"/>
      <p:bldP spid="1229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/>
          </p:cNvSpPr>
          <p:nvPr>
            <p:ph type="body" idx="4294967295"/>
          </p:nvPr>
        </p:nvSpPr>
        <p:spPr>
          <a:xfrm>
            <a:off x="-26988" y="1138238"/>
            <a:ext cx="5481638" cy="505936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z="2800" b="1" smtClean="0"/>
              <a:t>冰心</a:t>
            </a:r>
            <a:r>
              <a:rPr lang="en-US" altLang="zh-CN" sz="2800" b="1" smtClean="0">
                <a:latin typeface="宋体" panose="02010600030101010101" pitchFamily="2" charset="-122"/>
              </a:rPr>
              <a:t>(1900</a:t>
            </a:r>
            <a:r>
              <a:rPr lang="zh-CN" altLang="en-US" sz="2800" b="1" smtClean="0">
                <a:latin typeface="宋体" panose="02010600030101010101" pitchFamily="2" charset="-122"/>
              </a:rPr>
              <a:t>－</a:t>
            </a:r>
            <a:r>
              <a:rPr lang="en-US" altLang="zh-CN" sz="2800" b="1" smtClean="0">
                <a:latin typeface="宋体" panose="02010600030101010101" pitchFamily="2" charset="-122"/>
              </a:rPr>
              <a:t>1999)</a:t>
            </a:r>
            <a:r>
              <a:rPr lang="en-US" altLang="zh-CN" sz="2800" b="1" smtClean="0">
                <a:sym typeface="宋体" panose="02010600030101010101" pitchFamily="2" charset="-122"/>
              </a:rPr>
              <a:t>,</a:t>
            </a:r>
            <a:r>
              <a:rPr lang="zh-CN" altLang="en-US" sz="2800" b="1" smtClean="0"/>
              <a:t>原名</a:t>
            </a:r>
            <a:r>
              <a:rPr lang="zh-CN" altLang="en-US" sz="2800" b="1" smtClean="0">
                <a:solidFill>
                  <a:srgbClr val="FF0000"/>
                </a:solidFill>
              </a:rPr>
              <a:t>谢婉莹</a:t>
            </a:r>
            <a:r>
              <a:rPr lang="en-US" altLang="zh-CN" sz="2800" b="1" smtClean="0">
                <a:sym typeface="宋体" panose="02010600030101010101" pitchFamily="2" charset="-122"/>
              </a:rPr>
              <a:t>,</a:t>
            </a:r>
            <a:r>
              <a:rPr lang="zh-CN" altLang="en-US" sz="2800" b="1" smtClean="0"/>
              <a:t>中国现代史上著名女作家</a:t>
            </a:r>
            <a:r>
              <a:rPr lang="zh-CN" altLang="en-US" sz="2800" b="1" smtClean="0">
                <a:sym typeface="宋体" panose="02010600030101010101" pitchFamily="2" charset="-122"/>
              </a:rPr>
              <a:t>、</a:t>
            </a:r>
            <a:r>
              <a:rPr lang="zh-CN" altLang="en-US" sz="2800" b="1" smtClean="0">
                <a:solidFill>
                  <a:srgbClr val="FF0000"/>
                </a:solidFill>
              </a:rPr>
              <a:t>儿童文学家</a:t>
            </a:r>
            <a:r>
              <a:rPr lang="zh-CN" altLang="en-US" sz="2800" b="1" smtClean="0"/>
              <a:t>、诗人。</a:t>
            </a:r>
            <a:endParaRPr lang="zh-CN" altLang="en-US" sz="2000" b="1" smtClean="0"/>
          </a:p>
          <a:p>
            <a:pPr eaLnBrk="1" hangingPunct="1">
              <a:lnSpc>
                <a:spcPct val="90000"/>
              </a:lnSpc>
            </a:pPr>
            <a:r>
              <a:rPr lang="zh-CN" altLang="en-US" sz="2800" b="1" smtClean="0"/>
              <a:t>代表作有：</a:t>
            </a:r>
            <a:endParaRPr lang="zh-CN" altLang="en-US" sz="2800" b="1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sz="2800" b="1" smtClean="0">
                <a:solidFill>
                  <a:srgbClr val="FF0000"/>
                </a:solidFill>
              </a:rPr>
              <a:t>    诗集《繁星》、《春水》</a:t>
            </a:r>
            <a:endParaRPr lang="zh-CN" altLang="en-US" sz="2800" b="1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sz="2800" b="1" smtClean="0">
                <a:solidFill>
                  <a:srgbClr val="FF0000"/>
                </a:solidFill>
              </a:rPr>
              <a:t>    散文集</a:t>
            </a:r>
            <a:r>
              <a:rPr lang="en-US" altLang="zh-CN" sz="2800" b="1" smtClean="0">
                <a:solidFill>
                  <a:srgbClr val="FF0000"/>
                </a:solidFill>
              </a:rPr>
              <a:t>《</a:t>
            </a:r>
            <a:r>
              <a:rPr lang="zh-CN" altLang="en-US" sz="2800" b="1" smtClean="0">
                <a:solidFill>
                  <a:srgbClr val="FF0000"/>
                </a:solidFill>
              </a:rPr>
              <a:t>寄小读者</a:t>
            </a:r>
            <a:r>
              <a:rPr lang="en-US" altLang="zh-CN" sz="2800" b="1" smtClean="0">
                <a:solidFill>
                  <a:srgbClr val="FF0000"/>
                </a:solidFill>
              </a:rPr>
              <a:t>》</a:t>
            </a:r>
            <a:r>
              <a:rPr lang="zh-CN" altLang="en-US" sz="2800" b="1" smtClean="0">
                <a:solidFill>
                  <a:srgbClr val="FF0000"/>
                </a:solidFill>
              </a:rPr>
              <a:t>《樱花赞》</a:t>
            </a:r>
            <a:endParaRPr lang="en-US" altLang="zh-CN" sz="2000" b="1" smtClean="0"/>
          </a:p>
          <a:p>
            <a:pPr eaLnBrk="1" hangingPunct="1">
              <a:lnSpc>
                <a:spcPct val="90000"/>
              </a:lnSpc>
            </a:pPr>
            <a:r>
              <a:rPr lang="zh-CN" altLang="en-US" sz="2800" b="1" smtClean="0"/>
              <a:t>冰心的创作内容大致包括：</a:t>
            </a:r>
            <a:endParaRPr lang="zh-CN" altLang="en-US" sz="2800" b="1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sz="2800" b="1" smtClean="0">
                <a:solidFill>
                  <a:srgbClr val="FF0000"/>
                </a:solidFill>
              </a:rPr>
              <a:t>    母爱、童真、自然</a:t>
            </a:r>
            <a:r>
              <a:rPr lang="zh-CN" altLang="en-US" sz="2800" b="1" smtClean="0"/>
              <a:t>三个方面。</a:t>
            </a:r>
            <a:endParaRPr lang="zh-CN" altLang="en-US" sz="2800" b="1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sz="2800" b="1" smtClean="0"/>
              <a:t>    以宣扬</a:t>
            </a:r>
            <a:r>
              <a:rPr lang="en-US" altLang="zh-CN" sz="2800" b="1" smtClean="0">
                <a:sym typeface="宋体" panose="02010600030101010101" pitchFamily="2" charset="-122"/>
              </a:rPr>
              <a:t>“</a:t>
            </a:r>
            <a:r>
              <a:rPr lang="zh-CN" altLang="en-US" sz="2800" b="1" smtClean="0">
                <a:solidFill>
                  <a:srgbClr val="FF0000"/>
                </a:solidFill>
              </a:rPr>
              <a:t>爱的哲学</a:t>
            </a:r>
            <a:r>
              <a:rPr lang="en-US" altLang="zh-CN" sz="2800" b="1" smtClean="0">
                <a:sym typeface="宋体" panose="02010600030101010101" pitchFamily="2" charset="-122"/>
              </a:rPr>
              <a:t>”</a:t>
            </a:r>
            <a:r>
              <a:rPr lang="zh-CN" altLang="en-US" sz="2800" b="1" smtClean="0"/>
              <a:t>著称</a:t>
            </a:r>
            <a:r>
              <a:rPr lang="en-US" altLang="zh-CN" sz="2800" b="1" smtClean="0">
                <a:sym typeface="宋体" panose="02010600030101010101" pitchFamily="2" charset="-122"/>
              </a:rPr>
              <a:t>,</a:t>
            </a:r>
            <a:r>
              <a:rPr lang="zh-CN" altLang="en-US" sz="2800" b="1" smtClean="0"/>
              <a:t>而母爱就是</a:t>
            </a:r>
            <a:r>
              <a:rPr lang="en-US" altLang="zh-CN" sz="2800" b="1" smtClean="0">
                <a:sym typeface="宋体" panose="02010600030101010101" pitchFamily="2" charset="-122"/>
              </a:rPr>
              <a:t>“</a:t>
            </a:r>
            <a:r>
              <a:rPr lang="zh-CN" altLang="en-US" sz="2800" b="1" smtClean="0">
                <a:sym typeface="+mn-ea"/>
              </a:rPr>
              <a:t>爱的哲学</a:t>
            </a:r>
            <a:r>
              <a:rPr lang="en-US" altLang="zh-CN" sz="2800" b="1" smtClean="0">
                <a:sym typeface="宋体" panose="02010600030101010101" pitchFamily="2" charset="-122"/>
              </a:rPr>
              <a:t>”</a:t>
            </a:r>
            <a:r>
              <a:rPr lang="zh-CN" altLang="en-US" sz="2800" b="1" smtClean="0"/>
              <a:t>的根本出发点。</a:t>
            </a:r>
            <a:endParaRPr lang="zh-CN" altLang="en-US" sz="2800" b="1" smtClean="0"/>
          </a:p>
        </p:txBody>
      </p:sp>
      <p:sp>
        <p:nvSpPr>
          <p:cNvPr id="104451" name="Text Box 3"/>
          <p:cNvSpPr txBox="1">
            <a:spLocks noChangeArrowheads="1"/>
          </p:cNvSpPr>
          <p:nvPr/>
        </p:nvSpPr>
        <p:spPr bwMode="auto">
          <a:xfrm>
            <a:off x="914400" y="304800"/>
            <a:ext cx="2819400" cy="584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09900"/>
                </a:solidFill>
                <a:latin typeface="+mn-ea"/>
                <a:ea typeface="+mn-ea"/>
              </a:rPr>
              <a:t>作者简介</a:t>
            </a:r>
            <a:endParaRPr lang="zh-CN" altLang="en-US" sz="3200" b="1" dirty="0">
              <a:solidFill>
                <a:srgbClr val="009900"/>
              </a:solidFill>
              <a:latin typeface="+mn-ea"/>
              <a:ea typeface="+mn-ea"/>
            </a:endParaRPr>
          </a:p>
        </p:txBody>
      </p:sp>
      <p:pic>
        <p:nvPicPr>
          <p:cNvPr id="22531" name="Picture 4" descr="xin_5111022811186202882636">
            <a:hlinkClick r:id="rId1"/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0" y="304800"/>
            <a:ext cx="243840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5" descr="100548_2">
            <a:hlinkClick r:id="rId3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0" y="3810000"/>
            <a:ext cx="3200400" cy="269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5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 Box 2"/>
          <p:cNvSpPr txBox="1">
            <a:spLocks noChangeArrowheads="1"/>
          </p:cNvSpPr>
          <p:nvPr/>
        </p:nvSpPr>
        <p:spPr bwMode="auto">
          <a:xfrm>
            <a:off x="3059113" y="2781300"/>
            <a:ext cx="3097212" cy="922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5400" b="1">
                <a:ea typeface="楷体_GB2312" pitchFamily="1" charset="-122"/>
              </a:rPr>
              <a:t>第一课时</a:t>
            </a:r>
            <a:endParaRPr lang="zh-CN" altLang="en-US" sz="5400" b="1">
              <a:ea typeface="楷体_GB2312" pitchFamily="1" charset="-122"/>
            </a:endParaRPr>
          </a:p>
        </p:txBody>
      </p:sp>
    </p:spTree>
  </p:cSld>
  <p:clrMapOvr>
    <a:masterClrMapping/>
  </p:clrMapOvr>
  <p:transition>
    <p:sndAc>
      <p:stSnd>
        <p:snd r:embed="rId1" name="arrow.wav"/>
      </p:stSnd>
    </p:sndAc>
  </p:transition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3154</Words>
  <Application>WPS 演示</Application>
  <PresentationFormat>全屏显示(4:3)</PresentationFormat>
  <Paragraphs>203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1" baseType="lpstr">
      <vt:lpstr>Arial</vt:lpstr>
      <vt:lpstr>宋体</vt:lpstr>
      <vt:lpstr>Wingdings</vt:lpstr>
      <vt:lpstr>黑体</vt:lpstr>
      <vt:lpstr>华文行楷</vt:lpstr>
      <vt:lpstr>华文中宋</vt:lpstr>
      <vt:lpstr>楷体_GB2312</vt:lpstr>
      <vt:lpstr>新宋体</vt:lpstr>
      <vt:lpstr>Calibri</vt:lpstr>
      <vt:lpstr>方正琥珀简体</vt:lpstr>
      <vt:lpstr>微软雅黑</vt:lpstr>
      <vt:lpstr>隶书</vt:lpstr>
      <vt:lpstr>楷体</vt:lpstr>
      <vt:lpstr>Arial Unicode MS</vt:lpstr>
      <vt:lpstr>SimSun-ExtB</vt:lpstr>
      <vt:lpstr>方正大黑简体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荷叶•母亲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Administrator</cp:lastModifiedBy>
  <cp:revision>49</cp:revision>
  <dcterms:created xsi:type="dcterms:W3CDTF">2019-10-04T00:35:00Z</dcterms:created>
  <dcterms:modified xsi:type="dcterms:W3CDTF">2020-10-09T01:28:00Z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2052-11.1.0.9999</vt:lpwstr>
  </property>
</Properties>
</file>