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323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3.xml" /><Relationship Id="rId40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9B2E0-1166-40DF-B835-355F05C00374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39BA7-5A5D-4F47-BCBF-F16BB56FD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" y="0"/>
            <a:ext cx="913105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04864"/>
            <a:ext cx="9205784" cy="248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2022</a:t>
            </a:r>
            <a:r>
              <a:rPr lang="zh-CN" altLang="en-US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中考复习</a:t>
            </a:r>
            <a:r>
              <a:rPr lang="en-US" altLang="zh-CN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--</a:t>
            </a:r>
            <a:br>
              <a:rPr lang="en-US" altLang="zh-CN" sz="54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54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文言文课内材料练习（</a:t>
            </a:r>
            <a:r>
              <a:rPr lang="en-US" altLang="zh-CN" sz="54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5400" b="1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）</a:t>
            </a:r>
            <a:endParaRPr lang="zh-CN" altLang="en-US" sz="54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zh-CN" altLang="en-US" b="1" smtClean="0"/>
              <a:t>四</a:t>
            </a:r>
            <a:r>
              <a:rPr lang="zh-CN" altLang="zh-CN" b="1" smtClean="0"/>
              <a:t>、【</a:t>
            </a:r>
            <a:r>
              <a:rPr lang="en-US" altLang="zh-CN" b="1" smtClean="0"/>
              <a:t>2018</a:t>
            </a:r>
            <a:r>
              <a:rPr lang="zh-CN" altLang="zh-CN" b="1" smtClean="0"/>
              <a:t>年中考海南卷】阅读《三峡》，完成后面小题</a:t>
            </a:r>
          </a:p>
          <a:p>
            <a:pPr fontAlgn="ctr"/>
            <a:r>
              <a:rPr lang="zh-CN" altLang="zh-CN" b="1" smtClean="0"/>
              <a:t>三峡</a:t>
            </a:r>
          </a:p>
          <a:p>
            <a:pPr fontAlgn="ctr"/>
            <a:r>
              <a:rPr lang="zh-CN" altLang="zh-CN" b="1" smtClean="0"/>
              <a:t>郦道元 自三峡七百里中，两岸连山，略无阙处。</a:t>
            </a:r>
            <a:r>
              <a:rPr lang="zh-CN" altLang="zh-CN" b="1" u="sng" smtClean="0"/>
              <a:t>重岩叠嶂，隐天蔽日，自非亭午夜分，不见曦月。</a:t>
            </a:r>
            <a:endParaRPr lang="zh-CN" altLang="zh-CN" b="1" smtClean="0"/>
          </a:p>
          <a:p>
            <a:pPr fontAlgn="ctr"/>
            <a:r>
              <a:rPr lang="zh-CN" altLang="zh-CN" b="1" smtClean="0"/>
              <a:t>至于夏水襄陵，沿溯阻绝。或王命急宣，有时朝发白帝，暮到江陵，其间千二百里，虽 乘奔御风，不以疾也。</a:t>
            </a:r>
          </a:p>
          <a:p>
            <a:pPr fontAlgn="ctr"/>
            <a:r>
              <a:rPr lang="zh-CN" altLang="zh-CN" b="1" smtClean="0"/>
              <a:t>春冬之时，则素湍绿潭，回清倒影，绝山献多生怪柏，悬泉瀑布，飞漱 其间，清荣峻茂，良多趣味。每至晴初霜旦，林寒涧肃，常有高猿长啸，属引凄异，空谷传响，哀转久绝。故渔者歌曰：</a:t>
            </a:r>
            <a:r>
              <a:rPr lang="en-US" altLang="zh-CN" b="1" smtClean="0"/>
              <a:t>“</a:t>
            </a:r>
            <a:r>
              <a:rPr lang="zh-CN" altLang="zh-CN" b="1" smtClean="0"/>
              <a:t>巴东三峡巫峡长，猿鸣三声泪沾裳。</a:t>
            </a:r>
            <a:r>
              <a:rPr lang="en-US" altLang="zh-CN" b="1" smtClean="0"/>
              <a:t>”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fontAlgn="ctr"/>
            <a:r>
              <a:rPr lang="en-US" altLang="zh-CN" b="1" smtClean="0"/>
              <a:t>8</a:t>
            </a:r>
            <a:r>
              <a:rPr lang="zh-CN" altLang="zh-CN" b="1" smtClean="0"/>
              <a:t>．下列加点字注音有误的一项是（</a:t>
            </a:r>
            <a:r>
              <a:rPr lang="en-US" altLang="zh-CN" b="1" smtClean="0"/>
              <a:t>  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A</a:t>
            </a:r>
            <a:r>
              <a:rPr lang="zh-CN" altLang="zh-CN" b="1" smtClean="0"/>
              <a:t>．重岩叠</a:t>
            </a:r>
            <a:r>
              <a:rPr lang="zh-CN" altLang="zh-CN" b="1" u="sng" smtClean="0"/>
              <a:t>嶂</a:t>
            </a:r>
            <a:r>
              <a:rPr lang="zh-CN" altLang="zh-CN" b="1" smtClean="0"/>
              <a:t>（</a:t>
            </a:r>
            <a:r>
              <a:rPr lang="en-US" altLang="zh-CN" b="1" err="1" smtClean="0"/>
              <a:t>zhàng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B</a:t>
            </a:r>
            <a:r>
              <a:rPr lang="zh-CN" altLang="zh-CN" b="1" smtClean="0"/>
              <a:t>．不见</a:t>
            </a:r>
            <a:r>
              <a:rPr lang="zh-CN" altLang="zh-CN" b="1" u="sng" smtClean="0"/>
              <a:t>曦</a:t>
            </a:r>
            <a:r>
              <a:rPr lang="zh-CN" altLang="zh-CN" b="1" smtClean="0"/>
              <a:t>月（</a:t>
            </a:r>
            <a:r>
              <a:rPr lang="en-US" altLang="zh-CN" b="1" err="1" smtClean="0"/>
              <a:t>xī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C</a:t>
            </a:r>
            <a:r>
              <a:rPr lang="zh-CN" altLang="zh-CN" b="1" smtClean="0"/>
              <a:t>．乘奔</a:t>
            </a:r>
            <a:r>
              <a:rPr lang="zh-CN" altLang="zh-CN" b="1" u="sng" smtClean="0"/>
              <a:t>御</a:t>
            </a:r>
            <a:r>
              <a:rPr lang="zh-CN" altLang="zh-CN" b="1" smtClean="0"/>
              <a:t>风（</a:t>
            </a:r>
            <a:r>
              <a:rPr lang="en-US" altLang="zh-CN" b="1" err="1" smtClean="0"/>
              <a:t>yù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D</a:t>
            </a:r>
            <a:r>
              <a:rPr lang="zh-CN" altLang="zh-CN" b="1" smtClean="0"/>
              <a:t>．林寒</a:t>
            </a:r>
            <a:r>
              <a:rPr lang="zh-CN" altLang="zh-CN" b="1" u="sng" smtClean="0"/>
              <a:t>涧</a:t>
            </a:r>
            <a:r>
              <a:rPr lang="zh-CN" altLang="zh-CN" b="1" smtClean="0"/>
              <a:t>肃（</a:t>
            </a:r>
            <a:r>
              <a:rPr lang="en-US" altLang="zh-CN" b="1" err="1" smtClean="0"/>
              <a:t>jiān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9</a:t>
            </a:r>
            <a:r>
              <a:rPr lang="zh-CN" altLang="zh-CN" b="1" smtClean="0"/>
              <a:t>．解释下列加点的词语。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</a:t>
            </a:r>
            <a:r>
              <a:rPr lang="zh-CN" altLang="zh-CN" b="1" u="sng" smtClean="0"/>
              <a:t>沿</a:t>
            </a:r>
            <a:r>
              <a:rPr lang="zh-CN" altLang="zh-CN" b="1" smtClean="0"/>
              <a:t>溯阻绝（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）飞</a:t>
            </a:r>
            <a:r>
              <a:rPr lang="zh-CN" altLang="zh-CN" b="1" u="sng" smtClean="0"/>
              <a:t>漱</a:t>
            </a:r>
            <a:r>
              <a:rPr lang="zh-CN" altLang="zh-CN" b="1" smtClean="0"/>
              <a:t>其间（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）晴初霜</a:t>
            </a:r>
            <a:r>
              <a:rPr lang="zh-CN" altLang="zh-CN" b="1" u="sng" smtClean="0"/>
              <a:t>旦</a:t>
            </a:r>
            <a:r>
              <a:rPr lang="zh-CN" altLang="zh-CN" b="1" smtClean="0"/>
              <a:t>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）属</a:t>
            </a:r>
            <a:r>
              <a:rPr lang="zh-CN" altLang="zh-CN" b="1" u="sng" smtClean="0"/>
              <a:t>引</a:t>
            </a:r>
            <a:r>
              <a:rPr lang="zh-CN" altLang="zh-CN" b="1" smtClean="0"/>
              <a:t>凄异（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10</a:t>
            </a:r>
            <a:r>
              <a:rPr lang="zh-CN" altLang="zh-CN" b="1" smtClean="0"/>
              <a:t>．把下列句子翻译成现代汉语。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）两岸连山，略无阙处。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）空谷传响，哀转久绝。</a:t>
            </a:r>
          </a:p>
          <a:p>
            <a:pPr fontAlgn="ctr"/>
            <a:r>
              <a:rPr lang="en-US" altLang="zh-CN" b="1" smtClean="0"/>
              <a:t>11</a:t>
            </a:r>
            <a:r>
              <a:rPr lang="zh-CN" altLang="zh-CN" b="1" smtClean="0"/>
              <a:t>．文中画线句写出了三峡的山什么特点？作者这样写有何用意？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8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D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9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）顺流而下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）冲荡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）早晨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）延长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10</a:t>
            </a:r>
            <a:r>
              <a:rPr lang="zh-CN" altLang="zh-CN" b="1" smtClean="0">
                <a:solidFill>
                  <a:srgbClr val="FF0000"/>
                </a:solidFill>
              </a:rPr>
              <a:t>．答案示例：（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）两岸都是连绵的高山，几乎没有中断的地方。（或：两岸群山连绵，没有一点空缺的地方。）（给分点：连略无阙）（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）空荡的山谷传来了回声，悲哀婉转，很长时间才消失。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11</a:t>
            </a:r>
            <a:r>
              <a:rPr lang="zh-CN" altLang="zh-CN" b="1" smtClean="0">
                <a:solidFill>
                  <a:srgbClr val="FF0000"/>
                </a:solidFill>
              </a:rPr>
              <a:t>．写出了三峡的山险峻、陡峭的特点。为下文写夏水的迅猛作了铺垫。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zh-CN" altLang="en-US" b="1" smtClean="0"/>
              <a:t>五</a:t>
            </a:r>
            <a:r>
              <a:rPr lang="zh-CN" altLang="zh-CN" b="1" smtClean="0"/>
              <a:t>、阅读《陋室铭》，完成后面小题</a:t>
            </a:r>
          </a:p>
          <a:p>
            <a:pPr fontAlgn="ctr"/>
            <a:r>
              <a:rPr lang="zh-CN" altLang="zh-CN" b="1" smtClean="0"/>
              <a:t>陋室铭</a:t>
            </a:r>
          </a:p>
          <a:p>
            <a:pPr fontAlgn="ctr"/>
            <a:r>
              <a:rPr lang="zh-CN" altLang="zh-CN" b="1" smtClean="0"/>
              <a:t>刘禹锡</a:t>
            </a:r>
          </a:p>
          <a:p>
            <a:pPr fontAlgn="ctr"/>
            <a:r>
              <a:rPr lang="zh-CN" altLang="zh-CN" b="1" smtClean="0"/>
              <a:t>山不在高，有仙则名。水不在深，有龙则灵。斯是陋室，惟吾德馨。</a:t>
            </a:r>
            <a:r>
              <a:rPr lang="zh-CN" altLang="zh-CN" b="1" u="sng" smtClean="0"/>
              <a:t>苔痕上阶绿，草色入帘青。</a:t>
            </a:r>
            <a:r>
              <a:rPr lang="zh-CN" altLang="zh-CN" b="1" smtClean="0"/>
              <a:t>谈笑有鸿儒，往来无白丁。可以调素琴，阅金经。无丝竹之乱耳，无案牍之劳形。 南阳诸葛庐，西蜀子云亭。孔子云：何陋之有？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fontAlgn="ctr"/>
            <a:r>
              <a:rPr lang="en-US" altLang="zh-CN" b="1" smtClean="0"/>
              <a:t>12</a:t>
            </a:r>
            <a:r>
              <a:rPr lang="zh-CN" altLang="zh-CN" b="1" smtClean="0"/>
              <a:t>．下列加点字注音有误的一项是（</a:t>
            </a:r>
            <a:r>
              <a:rPr lang="en-US" altLang="zh-CN" b="1" smtClean="0"/>
              <a:t>  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A</a:t>
            </a:r>
            <a:r>
              <a:rPr lang="zh-CN" altLang="zh-CN" b="1" smtClean="0"/>
              <a:t>．陋室</a:t>
            </a:r>
            <a:r>
              <a:rPr lang="zh-CN" altLang="zh-CN" b="1" u="sng" smtClean="0"/>
              <a:t>铭</a:t>
            </a:r>
            <a:r>
              <a:rPr lang="zh-CN" altLang="zh-CN" b="1" smtClean="0"/>
              <a:t>（</a:t>
            </a:r>
            <a:r>
              <a:rPr lang="en-US" altLang="zh-CN" b="1" err="1" smtClean="0"/>
              <a:t>míng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B</a:t>
            </a:r>
            <a:r>
              <a:rPr lang="zh-CN" altLang="zh-CN" b="1" smtClean="0"/>
              <a:t>．苔</a:t>
            </a:r>
            <a:r>
              <a:rPr lang="zh-CN" altLang="zh-CN" b="1" u="sng" smtClean="0"/>
              <a:t>痕</a:t>
            </a:r>
            <a:r>
              <a:rPr lang="zh-CN" altLang="zh-CN" b="1" smtClean="0"/>
              <a:t>上阶绿（</a:t>
            </a:r>
            <a:r>
              <a:rPr lang="en-US" altLang="zh-CN" b="1" err="1" smtClean="0"/>
              <a:t>héng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C</a:t>
            </a:r>
            <a:r>
              <a:rPr lang="zh-CN" altLang="zh-CN" b="1" smtClean="0"/>
              <a:t>．草色入</a:t>
            </a:r>
            <a:r>
              <a:rPr lang="zh-CN" altLang="zh-CN" b="1" u="sng" smtClean="0"/>
              <a:t>帘</a:t>
            </a:r>
            <a:r>
              <a:rPr lang="zh-CN" altLang="zh-CN" b="1" smtClean="0"/>
              <a:t>青（</a:t>
            </a:r>
            <a:r>
              <a:rPr lang="en-US" altLang="zh-CN" b="1" err="1" smtClean="0"/>
              <a:t>lián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D</a:t>
            </a:r>
            <a:r>
              <a:rPr lang="zh-CN" altLang="zh-CN" b="1" smtClean="0"/>
              <a:t>．南阳诸葛</a:t>
            </a:r>
            <a:r>
              <a:rPr lang="zh-CN" altLang="zh-CN" b="1" u="sng" smtClean="0"/>
              <a:t>庐</a:t>
            </a:r>
            <a:r>
              <a:rPr lang="zh-CN" altLang="zh-CN" b="1" smtClean="0"/>
              <a:t>（</a:t>
            </a:r>
            <a:r>
              <a:rPr lang="en-US" altLang="zh-CN" b="1" err="1" smtClean="0"/>
              <a:t>lú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13</a:t>
            </a:r>
            <a:r>
              <a:rPr lang="zh-CN" altLang="zh-CN" b="1" smtClean="0"/>
              <a:t>．解释下列加点的词语。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）有仙则</a:t>
            </a:r>
            <a:r>
              <a:rPr lang="zh-CN" altLang="zh-CN" b="1" u="sng" smtClean="0"/>
              <a:t>名</a:t>
            </a:r>
            <a:r>
              <a:rPr lang="zh-CN" altLang="zh-CN" b="1" smtClean="0"/>
              <a:t>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）谈笑有</a:t>
            </a:r>
            <a:r>
              <a:rPr lang="zh-CN" altLang="zh-CN" b="1" u="sng" smtClean="0"/>
              <a:t>鸿儒</a:t>
            </a:r>
            <a:r>
              <a:rPr lang="zh-CN" altLang="zh-CN" b="1" smtClean="0"/>
              <a:t>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）可以</a:t>
            </a:r>
            <a:r>
              <a:rPr lang="zh-CN" altLang="zh-CN" b="1" u="sng" smtClean="0"/>
              <a:t>调</a:t>
            </a:r>
            <a:r>
              <a:rPr lang="zh-CN" altLang="zh-CN" b="1" smtClean="0"/>
              <a:t>素琴（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）孔子</a:t>
            </a:r>
            <a:r>
              <a:rPr lang="zh-CN" altLang="zh-CN" b="1" u="sng" smtClean="0"/>
              <a:t>云</a:t>
            </a:r>
            <a:r>
              <a:rPr lang="zh-CN" altLang="zh-CN" b="1" smtClean="0"/>
              <a:t>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14</a:t>
            </a:r>
            <a:r>
              <a:rPr lang="zh-CN" altLang="zh-CN" b="1" smtClean="0"/>
              <a:t>．把下列句子翻译成现代汉语。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）斯是陋室，惟吾德馨。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）无丝竹之乱耳，无案牍之劳形。</a:t>
            </a:r>
          </a:p>
          <a:p>
            <a:pPr fontAlgn="ctr"/>
            <a:r>
              <a:rPr lang="en-US" altLang="zh-CN" b="1" smtClean="0"/>
              <a:t>15</a:t>
            </a:r>
            <a:r>
              <a:rPr lang="zh-CN" altLang="zh-CN" b="1" smtClean="0"/>
              <a:t>．文中画线句写出了陋室的什么特点？作者这样写有何用意？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B13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）出名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）博学的人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）弹奏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）说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14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）这是简陋的屋子，只是我的品德高尚（也就不感到简陋了）。（或：这是简陋的屋子，只是（住屋的人）的品德好（就不感到简陋了）。）（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）没有奏乐的声音扰乱耳鼓，没有官府公文来使身体劳累。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15</a:t>
            </a:r>
            <a:r>
              <a:rPr lang="zh-CN" altLang="zh-CN" b="1" smtClean="0">
                <a:solidFill>
                  <a:srgbClr val="FF0000"/>
                </a:solidFill>
              </a:rPr>
              <a:t>．写出了陋室自然环境的清幽。目的是为了衬托陋室的不陋。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/>
              <a:t>六</a:t>
            </a:r>
            <a:r>
              <a:rPr lang="zh-CN" altLang="zh-CN" b="1" smtClean="0"/>
              <a:t>、阅读《岳阳楼记》，回答后面小题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岳阳楼记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范仲淹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庆历四年春，滕子京谪守巴陵郡。越明年，政通人和，百废具兴。乃重修岳阳楼，增其旧制，刻唐贤今人诗赋于其上。属予作文以记之。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予观夫巴陵胜状，在洞庭一湖。衔远山，吞长江，浩浩汤汤，横无际涯；朝晖夕阴，气象万千。此则岳阳楼之大观也，前人之述备矣。然则北通巫峡，南极潇湘，迁客骚人，多会于此，览物之情，得无异乎？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若夫霪雨霏霏，连月不开，阴风怒号，浊浪排空；日星隐曜，山岳潜形；商旅不行，樯倾楫摧；薄暮冥冥，虎啸猿啼。登斯楼也，则有去国怀乡，忧谗畏讥，满目萧然，感极而悲者矣。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至若春和景明，波澜不惊，上下天光，一碧万顷；沙鸥翔集，锦鳞游泳；岸芷汀兰，郁郁青青。而或长烟一空，皓月千里，浮光跃金，静影沉璧，渔歌互答，此乐何极！登斯楼也，则有心旷神怡，宠辱偕忘，把酒临风，其喜洋洋者矣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嗟夫！予尝求古仁人之心，或异二者之为，何哉？不以物喜，不以己悲；居庙堂之高则忧其民；处江湖之远则忧其君。是进亦忧，退亦忧。然则何时而乐耶？其必曰</a:t>
            </a:r>
            <a:r>
              <a:rPr lang="en-US" altLang="zh-CN" b="1" smtClean="0"/>
              <a:t>“</a:t>
            </a:r>
            <a:r>
              <a:rPr lang="zh-CN" altLang="zh-CN" b="1" smtClean="0"/>
              <a:t>先天下之忧而忧，后天下之乐而乐</a:t>
            </a:r>
            <a:r>
              <a:rPr lang="en-US" altLang="zh-CN" b="1" smtClean="0"/>
              <a:t>”</a:t>
            </a:r>
            <a:r>
              <a:rPr lang="zh-CN" altLang="zh-CN" b="1" smtClean="0"/>
              <a:t>乎。噫！微斯人，吾谁与归？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时六年九月十五日。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8</a:t>
            </a:r>
            <a:r>
              <a:rPr lang="zh-CN" altLang="zh-CN" b="1" smtClean="0"/>
              <a:t>．解释文中加点的词语。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）大观（</a:t>
            </a:r>
            <a:r>
              <a:rPr lang="en-US" altLang="zh-CN" b="1" smtClean="0"/>
              <a:t>_______</a:t>
            </a:r>
            <a:r>
              <a:rPr lang="zh-CN" altLang="zh-CN" b="1" smtClean="0"/>
              <a:t>）（</a:t>
            </a:r>
            <a:r>
              <a:rPr lang="en-US" altLang="zh-CN" b="1" smtClean="0"/>
              <a:t>2</a:t>
            </a:r>
            <a:r>
              <a:rPr lang="zh-CN" altLang="zh-CN" b="1" smtClean="0"/>
              <a:t>）景（</a:t>
            </a:r>
            <a:r>
              <a:rPr lang="en-US" altLang="zh-CN" b="1" smtClean="0"/>
              <a:t>_______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9</a:t>
            </a:r>
            <a:r>
              <a:rPr lang="zh-CN" altLang="zh-CN" b="1" smtClean="0"/>
              <a:t>．把下列语句翻译成现代汉语。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）浮光跃金，静影沉璧。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）先天下之优而忧，后天下之乐而乐。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10</a:t>
            </a:r>
            <a:r>
              <a:rPr lang="zh-CN" altLang="zh-CN" b="1" smtClean="0"/>
              <a:t>．</a:t>
            </a:r>
            <a:r>
              <a:rPr lang="en-US" altLang="zh-CN" b="1" smtClean="0"/>
              <a:t>“</a:t>
            </a:r>
            <a:r>
              <a:rPr lang="zh-CN" altLang="zh-CN" b="1" smtClean="0"/>
              <a:t>古仁人</a:t>
            </a:r>
            <a:r>
              <a:rPr lang="en-US" altLang="zh-CN" b="1" smtClean="0"/>
              <a:t>”</a:t>
            </a:r>
            <a:r>
              <a:rPr lang="zh-CN" altLang="zh-CN" b="1" smtClean="0"/>
              <a:t>能做到</a:t>
            </a:r>
            <a:r>
              <a:rPr lang="en-US" altLang="zh-CN" b="1" smtClean="0"/>
              <a:t>“</a:t>
            </a:r>
            <a:r>
              <a:rPr lang="zh-CN" altLang="zh-CN" b="1" smtClean="0"/>
              <a:t>不以物喜，不以己悲</a:t>
            </a:r>
            <a:r>
              <a:rPr lang="en-US" altLang="zh-CN" b="1" smtClean="0"/>
              <a:t>”</a:t>
            </a:r>
            <a:r>
              <a:rPr lang="zh-CN" altLang="zh-CN" b="1" smtClean="0"/>
              <a:t>，滕子京也有这样的胸襟吗？请结合文章内容说明理由。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8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）雄伟景象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）日光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9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）波动的光闪着金色，静静的月影像沉入水中的玉璧。（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）在天下人忧之前先忧，在天下人乐之后才乐。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10</a:t>
            </a:r>
            <a:r>
              <a:rPr lang="zh-CN" altLang="zh-CN" b="1" smtClean="0">
                <a:solidFill>
                  <a:srgbClr val="FF0000"/>
                </a:solidFill>
              </a:rPr>
              <a:t>．有。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政通人和，百废俱兴，乃重修岳阳楼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，体现了滕子京虽遭贬谪，却没有因此沉沦，而是积极理政，政绩显著，所以他做到了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不以己悲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/>
              <a:t>七</a:t>
            </a:r>
            <a:r>
              <a:rPr lang="zh-CN" altLang="zh-CN" b="1" smtClean="0"/>
              <a:t>、阅读下面文章，完成下面小题。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岳阳楼记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范仲淹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庆历四年春，滕子京谪守巴陵郡。越明年，政通人和，百废具兴。乃重修岳阳楼，增其旧制，刻唐贤、令人诗赋于其上，属予作文以记之。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予观夫巴陵胜状，在洞庭一湖。衔远山，吞长江，浩浩汤汤，横无际涯；朝晖夕阴，气象万千。此则岳阳楼之大观也，前人之述备矣。然则北通巫峡，南极潇湘，迁客骚人，多会于此，览物之情，得无异乎？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若夫霪雨霏霏，连月不开，阴风怒号，浊浪排空，日星隐曜，山岳潜形，商旅不行，樯倾楫摧，薄暮冥冥，虎啸猿啼。登斯楼也，则有去国怀乡，忧谗畏讥，满目萧然，感极而悲者矣。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至若春和景明，波澜不惊，上下天光，一碧万顷，沙鸥翔集，锦鳞游泳，岸芷汀兰，郁郁青青。而或长烟一空，皓月千里，浮光跃金，静影沉璧，渔歌互答，此乐何极！登斯楼也，则有心旷神怡，宠辱偕忘，把酒临风，其喜洋洋者矣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嗟夫！予尝求古仁人之心，或异二者之为。何哉？不以物喜，不以己悲。居庙堂之高，则忧其民；处江湖之远，则忧其君。是进亦忧，退亦忧。然则何时而乐耶？其必曰</a:t>
            </a:r>
            <a:r>
              <a:rPr lang="en-US" altLang="zh-CN" b="1" smtClean="0"/>
              <a:t>“</a:t>
            </a:r>
            <a:r>
              <a:rPr lang="zh-CN" altLang="zh-CN" b="1" smtClean="0"/>
              <a:t>先天下之忧而忧，后天下之乐而乐</a:t>
            </a:r>
            <a:r>
              <a:rPr lang="en-US" altLang="zh-CN" b="1" smtClean="0"/>
              <a:t>”</a:t>
            </a:r>
            <a:r>
              <a:rPr lang="zh-CN" altLang="zh-CN" b="1" smtClean="0"/>
              <a:t>欤！噫！微斯人，吾谁与归！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时六年九月十五日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5</a:t>
            </a:r>
            <a:r>
              <a:rPr lang="zh-CN" altLang="zh-CN" sz="3400" b="1" smtClean="0"/>
              <a:t>．本文作者范仲淹是</a:t>
            </a:r>
            <a:r>
              <a:rPr lang="en-US" altLang="zh-CN" sz="3400" b="1" smtClean="0"/>
              <a:t>____</a:t>
            </a:r>
            <a:r>
              <a:rPr lang="zh-CN" altLang="zh-CN" sz="3400" b="1" smtClean="0"/>
              <a:t>（朝代）文学家。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6</a:t>
            </a:r>
            <a:r>
              <a:rPr lang="zh-CN" altLang="zh-CN" sz="3400" b="1" smtClean="0"/>
              <a:t>．与</a:t>
            </a:r>
            <a:r>
              <a:rPr lang="en-US" altLang="zh-CN" sz="3400" b="1" smtClean="0"/>
              <a:t>“</a:t>
            </a:r>
            <a:r>
              <a:rPr lang="zh-CN" altLang="zh-CN" sz="3400" b="1" smtClean="0"/>
              <a:t>把酒临风</a:t>
            </a:r>
            <a:r>
              <a:rPr lang="en-US" altLang="zh-CN" sz="3400" b="1" smtClean="0"/>
              <a:t>”</a:t>
            </a:r>
            <a:r>
              <a:rPr lang="zh-CN" altLang="zh-CN" sz="3400" b="1" smtClean="0"/>
              <a:t>中的</a:t>
            </a:r>
            <a:r>
              <a:rPr lang="en-US" altLang="zh-CN" sz="3400" b="1" smtClean="0"/>
              <a:t>“</a:t>
            </a:r>
            <a:r>
              <a:rPr lang="zh-CN" altLang="zh-CN" sz="3400" b="1" smtClean="0"/>
              <a:t>临</a:t>
            </a:r>
            <a:r>
              <a:rPr lang="en-US" altLang="zh-CN" sz="3400" b="1" smtClean="0"/>
              <a:t>”</a:t>
            </a:r>
            <a:r>
              <a:rPr lang="zh-CN" altLang="zh-CN" sz="3400" b="1" smtClean="0"/>
              <a:t>意思相同的一项是（</a:t>
            </a:r>
            <a:r>
              <a:rPr lang="en-US" altLang="zh-CN" sz="3400" b="1" smtClean="0"/>
              <a:t>    </a:t>
            </a:r>
            <a:r>
              <a:rPr lang="zh-CN" altLang="zh-CN" sz="3400" b="1" smtClean="0"/>
              <a:t>）。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A</a:t>
            </a:r>
            <a:r>
              <a:rPr lang="zh-CN" altLang="zh-CN" sz="3400" b="1" smtClean="0"/>
              <a:t>．执策而临之</a:t>
            </a:r>
            <a:r>
              <a:rPr lang="en-US" altLang="zh-CN" sz="3400" b="1" smtClean="0"/>
              <a:t>B</a:t>
            </a:r>
            <a:r>
              <a:rPr lang="zh-CN" altLang="zh-CN" sz="3400" b="1" smtClean="0"/>
              <a:t>．东临碣石</a:t>
            </a:r>
            <a:r>
              <a:rPr lang="en-US" altLang="zh-CN" sz="3400" b="1" smtClean="0"/>
              <a:t>C</a:t>
            </a:r>
            <a:r>
              <a:rPr lang="zh-CN" altLang="zh-CN" sz="3400" b="1" smtClean="0"/>
              <a:t>．故临崩寄臣以大事也</a:t>
            </a:r>
            <a:r>
              <a:rPr lang="en-US" altLang="zh-CN" sz="3400" b="1" smtClean="0"/>
              <a:t>D</a:t>
            </a:r>
            <a:r>
              <a:rPr lang="zh-CN" altLang="zh-CN" sz="3400" b="1" smtClean="0"/>
              <a:t>．临溪而渔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7</a:t>
            </a:r>
            <a:r>
              <a:rPr lang="zh-CN" altLang="zh-CN" sz="3400" b="1" smtClean="0"/>
              <a:t>．</a:t>
            </a:r>
            <a:r>
              <a:rPr lang="en-US" altLang="zh-CN" sz="3400" b="1" smtClean="0"/>
              <a:t>“</a:t>
            </a:r>
            <a:r>
              <a:rPr lang="zh-CN" altLang="zh-CN" sz="3400" b="1" smtClean="0"/>
              <a:t>衔远山，吞长江，浩浩汤汤，横无际涯</a:t>
            </a:r>
            <a:r>
              <a:rPr lang="en-US" altLang="zh-CN" sz="3400" b="1" smtClean="0"/>
              <a:t>”</a:t>
            </a:r>
            <a:r>
              <a:rPr lang="zh-CN" altLang="zh-CN" sz="3400" b="1" smtClean="0"/>
              <a:t>中</a:t>
            </a:r>
            <a:r>
              <a:rPr lang="en-US" altLang="zh-CN" sz="3400" b="1" smtClean="0"/>
              <a:t>“</a:t>
            </a:r>
            <a:r>
              <a:rPr lang="zh-CN" altLang="zh-CN" sz="3400" b="1" smtClean="0"/>
              <a:t>衔</a:t>
            </a:r>
            <a:r>
              <a:rPr lang="en-US" altLang="zh-CN" sz="3400" b="1" smtClean="0"/>
              <a:t>”“</a:t>
            </a:r>
            <a:r>
              <a:rPr lang="zh-CN" altLang="zh-CN" sz="3400" b="1" smtClean="0"/>
              <a:t>吞</a:t>
            </a:r>
            <a:r>
              <a:rPr lang="en-US" altLang="zh-CN" sz="3400" b="1" smtClean="0"/>
              <a:t>”</a:t>
            </a:r>
            <a:r>
              <a:rPr lang="zh-CN" altLang="zh-CN" sz="3400" b="1" smtClean="0"/>
              <a:t>二字有何妙处？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8</a:t>
            </a:r>
            <a:r>
              <a:rPr lang="zh-CN" altLang="zh-CN" sz="3400" b="1" smtClean="0"/>
              <a:t>．本文表现了范仲淹怎样的精神境界？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9</a:t>
            </a:r>
            <a:r>
              <a:rPr lang="zh-CN" altLang="zh-CN" sz="3400" b="1" smtClean="0"/>
              <a:t>．请自拟一副对联，表达你对本文的理解或感悟。（每联不少于</a:t>
            </a:r>
            <a:r>
              <a:rPr lang="en-US" altLang="zh-CN" sz="3400" b="1" smtClean="0"/>
              <a:t>5</a:t>
            </a:r>
            <a:r>
              <a:rPr lang="zh-CN" altLang="zh-CN" sz="3400" b="1" smtClean="0"/>
              <a:t>字）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/>
              <a:t>上联：</a:t>
            </a:r>
            <a:r>
              <a:rPr lang="en-US" altLang="zh-CN" sz="3400" b="1" smtClean="0"/>
              <a:t>____</a:t>
            </a:r>
            <a:endParaRPr lang="zh-CN" altLang="zh-CN" sz="3400" b="1" smtClean="0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/>
              <a:t>下联：</a:t>
            </a:r>
            <a:r>
              <a:rPr lang="en-US" altLang="zh-CN" sz="3400" b="1" smtClean="0"/>
              <a:t>____</a:t>
            </a:r>
            <a:endParaRPr lang="zh-CN" altLang="zh-CN" sz="3400" b="1" smtClean="0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>
                <a:solidFill>
                  <a:srgbClr val="FF0000"/>
                </a:solidFill>
              </a:rPr>
              <a:t>【答案】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>
                <a:solidFill>
                  <a:srgbClr val="FF0000"/>
                </a:solidFill>
              </a:rPr>
              <a:t>5</a:t>
            </a:r>
            <a:r>
              <a:rPr lang="zh-CN" altLang="zh-CN" sz="3400" b="1" smtClean="0">
                <a:solidFill>
                  <a:srgbClr val="FF0000"/>
                </a:solidFill>
              </a:rPr>
              <a:t>．宋代或北宋</a:t>
            </a:r>
            <a:r>
              <a:rPr lang="en-US" altLang="zh-CN" sz="3400" b="1" smtClean="0">
                <a:solidFill>
                  <a:srgbClr val="FF0000"/>
                </a:solidFill>
              </a:rPr>
              <a:t>6</a:t>
            </a:r>
            <a:r>
              <a:rPr lang="zh-CN" altLang="zh-CN" sz="3400" b="1" smtClean="0">
                <a:solidFill>
                  <a:srgbClr val="FF0000"/>
                </a:solidFill>
              </a:rPr>
              <a:t>．</a:t>
            </a:r>
            <a:r>
              <a:rPr lang="en-US" altLang="zh-CN" sz="3400" b="1" smtClean="0">
                <a:solidFill>
                  <a:srgbClr val="FF0000"/>
                </a:solidFill>
              </a:rPr>
              <a:t>A    </a:t>
            </a:r>
            <a:endParaRPr lang="zh-CN" altLang="zh-CN" sz="3400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>
                <a:solidFill>
                  <a:srgbClr val="FF0000"/>
                </a:solidFill>
              </a:rPr>
              <a:t>7</a:t>
            </a:r>
            <a:r>
              <a:rPr lang="zh-CN" altLang="zh-CN" sz="3400" b="1" smtClean="0">
                <a:solidFill>
                  <a:srgbClr val="FF0000"/>
                </a:solidFill>
              </a:rPr>
              <a:t>．从比拟（拟人）修辞角度，或词语运用角度，表现洞庭湖气势磅礴回答即可。</a:t>
            </a:r>
            <a:r>
              <a:rPr lang="en-US" altLang="zh-CN" sz="3400" b="1" smtClean="0">
                <a:solidFill>
                  <a:srgbClr val="FF0000"/>
                </a:solidFill>
              </a:rPr>
              <a:t>    </a:t>
            </a:r>
            <a:endParaRPr lang="zh-CN" altLang="zh-CN" sz="3400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>
                <a:solidFill>
                  <a:srgbClr val="FF0000"/>
                </a:solidFill>
              </a:rPr>
              <a:t>8</a:t>
            </a:r>
            <a:r>
              <a:rPr lang="zh-CN" altLang="zh-CN" sz="3400" b="1" smtClean="0">
                <a:solidFill>
                  <a:srgbClr val="FF0000"/>
                </a:solidFill>
              </a:rPr>
              <a:t>．围绕</a:t>
            </a:r>
            <a:r>
              <a:rPr lang="en-US" altLang="zh-CN" sz="3400" b="1" smtClean="0">
                <a:solidFill>
                  <a:srgbClr val="FF0000"/>
                </a:solidFill>
              </a:rPr>
              <a:t>“</a:t>
            </a:r>
            <a:r>
              <a:rPr lang="zh-CN" altLang="zh-CN" sz="3400" b="1" smtClean="0">
                <a:solidFill>
                  <a:srgbClr val="FF0000"/>
                </a:solidFill>
              </a:rPr>
              <a:t>忧患意识、家国情怀、社会责任感、积极进取、胸襟博大、吃苦在前享乐在后、有远大政治抱负、奋发有为</a:t>
            </a:r>
            <a:r>
              <a:rPr lang="en-US" altLang="zh-CN" sz="3400" b="1" smtClean="0">
                <a:solidFill>
                  <a:srgbClr val="FF0000"/>
                </a:solidFill>
              </a:rPr>
              <a:t>”</a:t>
            </a:r>
            <a:r>
              <a:rPr lang="zh-CN" altLang="zh-CN" sz="3400" b="1" smtClean="0">
                <a:solidFill>
                  <a:srgbClr val="FF0000"/>
                </a:solidFill>
              </a:rPr>
              <a:t>等任意一方面回答即可。</a:t>
            </a:r>
            <a:r>
              <a:rPr lang="en-US" altLang="zh-CN" sz="3400" b="1" smtClean="0">
                <a:solidFill>
                  <a:srgbClr val="FF0000"/>
                </a:solidFill>
              </a:rPr>
              <a:t>    </a:t>
            </a:r>
            <a:endParaRPr lang="zh-CN" altLang="zh-CN" sz="3400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>
                <a:solidFill>
                  <a:srgbClr val="FF0000"/>
                </a:solidFill>
              </a:rPr>
              <a:t>9</a:t>
            </a:r>
            <a:r>
              <a:rPr lang="zh-CN" altLang="zh-CN" sz="3400" b="1" smtClean="0">
                <a:solidFill>
                  <a:srgbClr val="FF0000"/>
                </a:solidFill>
              </a:rPr>
              <a:t>．（</a:t>
            </a:r>
            <a:r>
              <a:rPr lang="en-US" altLang="zh-CN" sz="3400" b="1" smtClean="0">
                <a:solidFill>
                  <a:srgbClr val="FF0000"/>
                </a:solidFill>
              </a:rPr>
              <a:t>1</a:t>
            </a:r>
            <a:r>
              <a:rPr lang="zh-CN" altLang="zh-CN" sz="3400" b="1" smtClean="0">
                <a:solidFill>
                  <a:srgbClr val="FF0000"/>
                </a:solidFill>
              </a:rPr>
              <a:t>）上联：洞庭湖水天一色</a:t>
            </a:r>
            <a:r>
              <a:rPr lang="en-US" altLang="zh-CN" sz="3400" b="1" smtClean="0">
                <a:solidFill>
                  <a:srgbClr val="FF0000"/>
                </a:solidFill>
              </a:rPr>
              <a:t>    </a:t>
            </a:r>
            <a:r>
              <a:rPr lang="zh-CN" altLang="zh-CN" sz="3400" b="1" smtClean="0">
                <a:solidFill>
                  <a:srgbClr val="FF0000"/>
                </a:solidFill>
              </a:rPr>
              <a:t>（</a:t>
            </a:r>
            <a:r>
              <a:rPr lang="en-US" altLang="zh-CN" sz="3400" b="1" smtClean="0">
                <a:solidFill>
                  <a:srgbClr val="FF0000"/>
                </a:solidFill>
              </a:rPr>
              <a:t>2</a:t>
            </a:r>
            <a:r>
              <a:rPr lang="zh-CN" altLang="zh-CN" sz="3400" b="1" smtClean="0">
                <a:solidFill>
                  <a:srgbClr val="FF0000"/>
                </a:solidFill>
              </a:rPr>
              <a:t>）下联：岳阳楼风月无边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2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/>
              <a:t>八</a:t>
            </a:r>
            <a:r>
              <a:rPr lang="zh-CN" altLang="zh-CN" b="1" smtClean="0"/>
              <a:t>、阅读下面文言文，完成后面小题。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曹刿论战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《左传》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十年春，齐师伐我。公将战，曹刿请见。其乡人曰：</a:t>
            </a:r>
            <a:r>
              <a:rPr lang="en-US" altLang="zh-CN" b="1" smtClean="0"/>
              <a:t>“</a:t>
            </a:r>
            <a:r>
              <a:rPr lang="zh-CN" altLang="zh-CN" b="1" smtClean="0"/>
              <a:t>肉食者谋之，又何间焉？</a:t>
            </a:r>
            <a:r>
              <a:rPr lang="en-US" altLang="zh-CN" b="1" smtClean="0"/>
              <a:t>”</a:t>
            </a:r>
            <a:r>
              <a:rPr lang="zh-CN" altLang="zh-CN" b="1" smtClean="0"/>
              <a:t>刿曰：</a:t>
            </a:r>
            <a:r>
              <a:rPr lang="en-US" altLang="zh-CN" b="1" smtClean="0"/>
              <a:t>“</a:t>
            </a:r>
            <a:r>
              <a:rPr lang="zh-CN" altLang="zh-CN" b="1" smtClean="0"/>
              <a:t>肉食者鄙，未能远谋。</a:t>
            </a:r>
            <a:r>
              <a:rPr lang="en-US" altLang="zh-CN" b="1" smtClean="0"/>
              <a:t>”</a:t>
            </a:r>
            <a:r>
              <a:rPr lang="zh-CN" altLang="zh-CN" b="1" smtClean="0"/>
              <a:t>乃入见。问：</a:t>
            </a:r>
            <a:r>
              <a:rPr lang="en-US" altLang="zh-CN" b="1" smtClean="0"/>
              <a:t>“</a:t>
            </a:r>
            <a:r>
              <a:rPr lang="zh-CN" altLang="zh-CN" b="1" smtClean="0"/>
              <a:t>何以战？</a:t>
            </a:r>
            <a:r>
              <a:rPr lang="en-US" altLang="zh-CN" b="1" smtClean="0"/>
              <a:t>”</a:t>
            </a:r>
            <a:r>
              <a:rPr lang="zh-CN" altLang="zh-CN" b="1" smtClean="0"/>
              <a:t>公曰：</a:t>
            </a:r>
            <a:r>
              <a:rPr lang="en-US" altLang="zh-CN" b="1" smtClean="0"/>
              <a:t>“</a:t>
            </a:r>
            <a:r>
              <a:rPr lang="zh-CN" altLang="zh-CN" b="1" smtClean="0"/>
              <a:t>衣食所安，弗敢专也，必以分人。</a:t>
            </a:r>
            <a:r>
              <a:rPr lang="en-US" altLang="zh-CN" b="1" smtClean="0"/>
              <a:t>”</a:t>
            </a:r>
            <a:r>
              <a:rPr lang="zh-CN" altLang="zh-CN" b="1" smtClean="0"/>
              <a:t>对曰：</a:t>
            </a:r>
            <a:r>
              <a:rPr lang="en-US" altLang="zh-CN" b="1" smtClean="0"/>
              <a:t>“</a:t>
            </a:r>
            <a:r>
              <a:rPr lang="zh-CN" altLang="zh-CN" b="1" smtClean="0"/>
              <a:t>小惠未徧，民弗从也。</a:t>
            </a:r>
            <a:r>
              <a:rPr lang="en-US" altLang="zh-CN" b="1" smtClean="0"/>
              <a:t>”</a:t>
            </a:r>
            <a:r>
              <a:rPr lang="zh-CN" altLang="zh-CN" b="1" smtClean="0"/>
              <a:t>公曰：</a:t>
            </a:r>
            <a:r>
              <a:rPr lang="en-US" altLang="zh-CN" b="1" smtClean="0"/>
              <a:t>“</a:t>
            </a:r>
            <a:r>
              <a:rPr lang="zh-CN" altLang="zh-CN" b="1" smtClean="0"/>
              <a:t>牺牲玉帛，弗敢加也，必以信。</a:t>
            </a:r>
            <a:r>
              <a:rPr lang="en-US" altLang="zh-CN" b="1" smtClean="0"/>
              <a:t>”</a:t>
            </a:r>
            <a:r>
              <a:rPr lang="zh-CN" altLang="zh-CN" b="1" smtClean="0"/>
              <a:t>对曰：</a:t>
            </a:r>
            <a:r>
              <a:rPr lang="en-US" altLang="zh-CN" b="1" smtClean="0"/>
              <a:t>“</a:t>
            </a:r>
            <a:r>
              <a:rPr lang="zh-CN" altLang="zh-CN" b="1" smtClean="0"/>
              <a:t>小信未孚，神弗福也。</a:t>
            </a:r>
            <a:r>
              <a:rPr lang="en-US" altLang="zh-CN" b="1" smtClean="0"/>
              <a:t>”</a:t>
            </a:r>
            <a:r>
              <a:rPr lang="zh-CN" altLang="zh-CN" b="1" smtClean="0"/>
              <a:t>公曰：</a:t>
            </a:r>
            <a:r>
              <a:rPr lang="en-US" altLang="zh-CN" b="1" smtClean="0"/>
              <a:t>“</a:t>
            </a:r>
            <a:r>
              <a:rPr lang="zh-CN" altLang="zh-CN" b="1" smtClean="0"/>
              <a:t>小大之狱，虽不能察，必以情。</a:t>
            </a:r>
            <a:r>
              <a:rPr lang="en-US" altLang="zh-CN" b="1" smtClean="0"/>
              <a:t>”</a:t>
            </a:r>
            <a:r>
              <a:rPr lang="zh-CN" altLang="zh-CN" b="1" smtClean="0"/>
              <a:t>对曰：</a:t>
            </a:r>
            <a:r>
              <a:rPr lang="en-US" altLang="zh-CN" b="1" smtClean="0"/>
              <a:t>“</a:t>
            </a:r>
            <a:r>
              <a:rPr lang="zh-CN" altLang="zh-CN" b="1" smtClean="0"/>
              <a:t>忠之属也。可以一战。战则请从。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11</a:t>
            </a:r>
            <a:r>
              <a:rPr lang="zh-CN" altLang="zh-CN" b="1" smtClean="0"/>
              <a:t>．解释下列各句中加点词在文中的意思。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</a:t>
            </a:r>
            <a:r>
              <a:rPr lang="zh-CN" altLang="zh-CN" b="1" u="sng" smtClean="0"/>
              <a:t>乃</a:t>
            </a:r>
            <a:r>
              <a:rPr lang="zh-CN" altLang="zh-CN" b="1" smtClean="0"/>
              <a:t>入见 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）小惠未</a:t>
            </a:r>
            <a:r>
              <a:rPr lang="zh-CN" altLang="zh-CN" b="1" u="sng" smtClean="0"/>
              <a:t>徧</a:t>
            </a:r>
            <a:r>
              <a:rPr lang="zh-CN" altLang="zh-CN" b="1" smtClean="0"/>
              <a:t>，民弗从也 （</a:t>
            </a:r>
            <a:r>
              <a:rPr lang="en-US" altLang="zh-CN" b="1" smtClean="0"/>
              <a:t>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）牺牲玉帛，弗敢</a:t>
            </a:r>
            <a:r>
              <a:rPr lang="zh-CN" altLang="zh-CN" b="1" u="sng" smtClean="0"/>
              <a:t>加</a:t>
            </a:r>
            <a:r>
              <a:rPr lang="zh-CN" altLang="zh-CN" b="1" smtClean="0"/>
              <a:t>也（</a:t>
            </a:r>
            <a:r>
              <a:rPr lang="en-US" altLang="zh-CN" b="1" smtClean="0"/>
              <a:t>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）小信未孚，神弗</a:t>
            </a:r>
            <a:r>
              <a:rPr lang="zh-CN" altLang="zh-CN" b="1" u="sng" smtClean="0"/>
              <a:t>福</a:t>
            </a:r>
            <a:r>
              <a:rPr lang="zh-CN" altLang="zh-CN" b="1" smtClean="0"/>
              <a:t>也（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12</a:t>
            </a:r>
            <a:r>
              <a:rPr lang="zh-CN" altLang="zh-CN" b="1" smtClean="0"/>
              <a:t>．用现代汉语翻译下列语句。</a:t>
            </a:r>
            <a:r>
              <a:rPr lang="en-US" altLang="zh-CN" b="1" smtClean="0"/>
              <a:t> </a:t>
            </a:r>
            <a:endParaRPr lang="zh-CN" altLang="zh-CN" b="1" smtClean="0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）公将战，曹刿请见。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）肉食者谋之，又何间焉？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11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）于是、就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）通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遍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遍及、普遍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）虚报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）赐福、保佑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）鲁庄公要迎战，曹刿请求接见。（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）居高位，享厚禄的人谋划这件事，你又何必参与呢？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zh-CN" altLang="zh-CN" b="1" smtClean="0"/>
              <a:t> 一、基础小题</a:t>
            </a:r>
          </a:p>
          <a:p>
            <a:pPr fontAlgn="ctr"/>
            <a:r>
              <a:rPr lang="en-US" altLang="zh-CN" b="1" smtClean="0"/>
              <a:t>1</a:t>
            </a:r>
            <a:r>
              <a:rPr lang="zh-CN" altLang="zh-CN" b="1" smtClean="0"/>
              <a:t>．下列句中加点字读音相同的一项是（</a:t>
            </a:r>
            <a:r>
              <a:rPr lang="en-US" altLang="zh-CN" b="1" smtClean="0"/>
              <a:t>    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A</a:t>
            </a:r>
            <a:r>
              <a:rPr lang="zh-CN" altLang="zh-CN" b="1" smtClean="0"/>
              <a:t>．肉食者谋之，又何</a:t>
            </a:r>
            <a:r>
              <a:rPr lang="zh-CN" altLang="zh-CN" b="1" u="sng" smtClean="0"/>
              <a:t>间</a:t>
            </a:r>
            <a:r>
              <a:rPr lang="zh-CN" altLang="zh-CN" b="1" smtClean="0"/>
              <a:t>焉</a:t>
            </a:r>
            <a:r>
              <a:rPr lang="en-US" altLang="zh-CN" b="1" smtClean="0"/>
              <a:t>         </a:t>
            </a:r>
            <a:r>
              <a:rPr lang="zh-CN" altLang="zh-CN" b="1" smtClean="0"/>
              <a:t>前不</a:t>
            </a:r>
            <a:r>
              <a:rPr lang="zh-CN" altLang="zh-CN" b="1" u="sng" smtClean="0"/>
              <a:t>见</a:t>
            </a:r>
            <a:r>
              <a:rPr lang="zh-CN" altLang="zh-CN" b="1" smtClean="0"/>
              <a:t>古人，后不见来者</a:t>
            </a:r>
          </a:p>
          <a:p>
            <a:pPr fontAlgn="ctr"/>
            <a:r>
              <a:rPr lang="en-US" altLang="zh-CN" b="1" smtClean="0"/>
              <a:t>B</a:t>
            </a:r>
            <a:r>
              <a:rPr lang="zh-CN" altLang="zh-CN" b="1" smtClean="0"/>
              <a:t>．君问归</a:t>
            </a:r>
            <a:r>
              <a:rPr lang="zh-CN" altLang="zh-CN" b="1" u="sng" smtClean="0"/>
              <a:t>期</a:t>
            </a:r>
            <a:r>
              <a:rPr lang="zh-CN" altLang="zh-CN" b="1" smtClean="0"/>
              <a:t>未有期</a:t>
            </a:r>
            <a:r>
              <a:rPr lang="en-US" altLang="zh-CN" b="1" smtClean="0"/>
              <a:t>               </a:t>
            </a:r>
            <a:r>
              <a:rPr lang="zh-CN" altLang="zh-CN" b="1" u="sng" smtClean="0"/>
              <a:t>期</a:t>
            </a:r>
            <a:r>
              <a:rPr lang="zh-CN" altLang="zh-CN" b="1" smtClean="0"/>
              <a:t>年之后，虽欲言，无可进者</a:t>
            </a:r>
          </a:p>
          <a:p>
            <a:pPr fontAlgn="ctr"/>
            <a:r>
              <a:rPr lang="en-US" altLang="zh-CN" b="1" smtClean="0"/>
              <a:t>C</a:t>
            </a:r>
            <a:r>
              <a:rPr lang="zh-CN" altLang="zh-CN" b="1" smtClean="0"/>
              <a:t>．至于夏水襄陵，沿</a:t>
            </a:r>
            <a:r>
              <a:rPr lang="zh-CN" altLang="zh-CN" b="1" u="sng" smtClean="0"/>
              <a:t>溯</a:t>
            </a:r>
            <a:r>
              <a:rPr lang="zh-CN" altLang="zh-CN" b="1" smtClean="0"/>
              <a:t>阻绝</a:t>
            </a:r>
            <a:r>
              <a:rPr lang="en-US" altLang="zh-CN" b="1" smtClean="0"/>
              <a:t>       </a:t>
            </a:r>
            <a:r>
              <a:rPr lang="zh-CN" altLang="zh-CN" b="1" smtClean="0"/>
              <a:t>雄兔脚扑</a:t>
            </a:r>
            <a:r>
              <a:rPr lang="zh-CN" altLang="zh-CN" b="1" u="sng" smtClean="0"/>
              <a:t>朔</a:t>
            </a:r>
            <a:r>
              <a:rPr lang="zh-CN" altLang="zh-CN" b="1" smtClean="0"/>
              <a:t>，雌兔眼迷离</a:t>
            </a:r>
          </a:p>
          <a:p>
            <a:pPr fontAlgn="ctr"/>
            <a:r>
              <a:rPr lang="en-US" altLang="zh-CN" b="1" smtClean="0"/>
              <a:t>D</a:t>
            </a:r>
            <a:r>
              <a:rPr lang="zh-CN" altLang="zh-CN" b="1" smtClean="0"/>
              <a:t>．萧关逢</a:t>
            </a:r>
            <a:r>
              <a:rPr lang="zh-CN" altLang="zh-CN" b="1" u="sng" smtClean="0"/>
              <a:t>候</a:t>
            </a:r>
            <a:r>
              <a:rPr lang="zh-CN" altLang="zh-CN" b="1" smtClean="0"/>
              <a:t>骑，都护在燕然</a:t>
            </a:r>
            <a:r>
              <a:rPr lang="en-US" altLang="zh-CN" b="1" smtClean="0"/>
              <a:t>       </a:t>
            </a:r>
            <a:r>
              <a:rPr lang="zh-CN" altLang="zh-CN" b="1" smtClean="0"/>
              <a:t>苟全性命于乱世，不求闻达于诸</a:t>
            </a:r>
            <a:r>
              <a:rPr lang="zh-CN" altLang="zh-CN" b="1" u="sng" smtClean="0"/>
              <a:t>侯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A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964488" cy="6858000"/>
          </a:xfrm>
        </p:spPr>
        <p:txBody>
          <a:bodyPr>
            <a:normAutofit fontScale="700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/>
              <a:t>九</a:t>
            </a:r>
            <a:r>
              <a:rPr lang="zh-CN" altLang="zh-CN" b="1" smtClean="0"/>
              <a:t>、阅读下面的文言文，完成后面小题。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唐雎不辱使命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《战国策》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秦王使人谓安陵君曰：</a:t>
            </a:r>
            <a:r>
              <a:rPr lang="en-US" altLang="zh-CN" b="1" smtClean="0"/>
              <a:t>“</a:t>
            </a:r>
            <a:r>
              <a:rPr lang="zh-CN" altLang="zh-CN" b="1" smtClean="0"/>
              <a:t>寡人欲以五百里之地易安陵，安陵君其许寡人！</a:t>
            </a:r>
            <a:r>
              <a:rPr lang="en-US" altLang="zh-CN" b="1" smtClean="0"/>
              <a:t>”</a:t>
            </a:r>
            <a:r>
              <a:rPr lang="zh-CN" altLang="zh-CN" b="1" smtClean="0"/>
              <a:t>安陵君曰：</a:t>
            </a:r>
            <a:r>
              <a:rPr lang="en-US" altLang="zh-CN" b="1" smtClean="0"/>
              <a:t>“</a:t>
            </a:r>
            <a:r>
              <a:rPr lang="zh-CN" altLang="zh-CN" b="1" smtClean="0"/>
              <a:t>大王加惠，以大易小，甚善；虽然，受地于先王，愿终守之，弗敢易！</a:t>
            </a:r>
            <a:r>
              <a:rPr lang="en-US" altLang="zh-CN" b="1" smtClean="0"/>
              <a:t>”</a:t>
            </a:r>
            <a:r>
              <a:rPr lang="zh-CN" altLang="zh-CN" b="1" smtClean="0"/>
              <a:t>秦王不说。安陵君因使唐雎使于秦。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秦王谓唐雎曰：</a:t>
            </a:r>
            <a:r>
              <a:rPr lang="en-US" altLang="zh-CN" b="1" smtClean="0"/>
              <a:t>“</a:t>
            </a:r>
            <a:r>
              <a:rPr lang="zh-CN" altLang="zh-CN" b="1" smtClean="0"/>
              <a:t>寡人以五百里之地易安陵，安陵君不听寡人，何也？且秦灭韩亡魏，而君以五十里之地存者，以君为长者，故不错意也。</a:t>
            </a:r>
            <a:r>
              <a:rPr lang="zh-CN" altLang="zh-CN" b="1" u="sng" smtClean="0"/>
              <a:t>今吾以十倍之地，请广于君，而君逆寡人者，轻寡人与？</a:t>
            </a:r>
            <a:r>
              <a:rPr lang="en-US" altLang="zh-CN" b="1" smtClean="0"/>
              <a:t>”</a:t>
            </a:r>
            <a:r>
              <a:rPr lang="zh-CN" altLang="zh-CN" b="1" smtClean="0"/>
              <a:t>唐雎对曰：</a:t>
            </a:r>
            <a:r>
              <a:rPr lang="en-US" altLang="zh-CN" b="1" smtClean="0"/>
              <a:t>“</a:t>
            </a:r>
            <a:r>
              <a:rPr lang="zh-CN" altLang="zh-CN" b="1" smtClean="0"/>
              <a:t>否，非若是也。安陵君受地于先王而守之，虽千里不敢易也，岂直五百里哉？</a:t>
            </a:r>
            <a:r>
              <a:rPr lang="en-US" altLang="zh-CN" b="1" smtClean="0"/>
              <a:t>”</a:t>
            </a:r>
            <a:endParaRPr lang="zh-CN" altLang="zh-CN" b="1" smtClean="0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秦王怫然怒，谓唐雎曰：</a:t>
            </a:r>
            <a:r>
              <a:rPr lang="en-US" altLang="zh-CN" b="1" smtClean="0"/>
              <a:t>“</a:t>
            </a:r>
            <a:r>
              <a:rPr lang="zh-CN" altLang="zh-CN" b="1" smtClean="0"/>
              <a:t>公亦尝闻天子之怒乎？</a:t>
            </a:r>
            <a:r>
              <a:rPr lang="en-US" altLang="zh-CN" b="1" smtClean="0"/>
              <a:t>”</a:t>
            </a:r>
            <a:r>
              <a:rPr lang="zh-CN" altLang="zh-CN" b="1" smtClean="0"/>
              <a:t>唐雎对曰：</a:t>
            </a:r>
            <a:r>
              <a:rPr lang="en-US" altLang="zh-CN" b="1" smtClean="0"/>
              <a:t>“</a:t>
            </a:r>
            <a:r>
              <a:rPr lang="zh-CN" altLang="zh-CN" b="1" smtClean="0"/>
              <a:t>臣未尝闻也。</a:t>
            </a:r>
            <a:r>
              <a:rPr lang="en-US" altLang="zh-CN" b="1" smtClean="0"/>
              <a:t>”</a:t>
            </a:r>
            <a:r>
              <a:rPr lang="zh-CN" altLang="zh-CN" b="1" smtClean="0"/>
              <a:t>秦王曰：</a:t>
            </a:r>
            <a:r>
              <a:rPr lang="en-US" altLang="zh-CN" b="1" smtClean="0"/>
              <a:t>“</a:t>
            </a:r>
            <a:r>
              <a:rPr lang="zh-CN" altLang="zh-CN" b="1" smtClean="0"/>
              <a:t>天子之怒，伏尸百万，流血千里。</a:t>
            </a:r>
            <a:r>
              <a:rPr lang="en-US" altLang="zh-CN" b="1" smtClean="0"/>
              <a:t>”</a:t>
            </a:r>
            <a:r>
              <a:rPr lang="zh-CN" altLang="zh-CN" b="1" smtClean="0"/>
              <a:t>唐雎曰：</a:t>
            </a:r>
            <a:r>
              <a:rPr lang="en-US" altLang="zh-CN" b="1" smtClean="0"/>
              <a:t>“</a:t>
            </a:r>
            <a:r>
              <a:rPr lang="zh-CN" altLang="zh-CN" b="1" smtClean="0"/>
              <a:t>大王尝闻布衣之怒乎？</a:t>
            </a:r>
            <a:r>
              <a:rPr lang="en-US" altLang="zh-CN" b="1" smtClean="0"/>
              <a:t>”</a:t>
            </a:r>
            <a:r>
              <a:rPr lang="zh-CN" altLang="zh-CN" b="1" smtClean="0"/>
              <a:t>秦王曰：</a:t>
            </a:r>
            <a:r>
              <a:rPr lang="en-US" altLang="zh-CN" b="1" smtClean="0"/>
              <a:t>“</a:t>
            </a:r>
            <a:r>
              <a:rPr lang="zh-CN" altLang="zh-CN" b="1" u="sng" smtClean="0"/>
              <a:t>布衣之怒，亦免冠徒跣，以头抢地耳。</a:t>
            </a:r>
            <a:r>
              <a:rPr lang="en-US" altLang="zh-CN" b="1" smtClean="0"/>
              <a:t>”</a:t>
            </a:r>
            <a:r>
              <a:rPr lang="zh-CN" altLang="zh-CN" b="1" smtClean="0"/>
              <a:t>唐雎曰：</a:t>
            </a:r>
            <a:r>
              <a:rPr lang="en-US" altLang="zh-CN" b="1" smtClean="0"/>
              <a:t>“</a:t>
            </a:r>
            <a:r>
              <a:rPr lang="zh-CN" altLang="zh-CN" b="1" smtClean="0"/>
              <a:t>此庸夫之怒也，非士之怒也。夫专诸之刺王僚也，彗星袭月；聂政之刺韩傀也，白虹贯日；要离之刺庆忌也，仓鹰击于殿上。此三子者，皆布衣之士也，怀怒未发，休祲降于天，与臣而将四矣。若士必怒，伏尸二人，流血五步，天下缟素， 今日是也。</a:t>
            </a:r>
            <a:r>
              <a:rPr lang="en-US" altLang="zh-CN" b="1" smtClean="0"/>
              <a:t>”</a:t>
            </a:r>
            <a:r>
              <a:rPr lang="zh-CN" altLang="zh-CN" b="1" smtClean="0"/>
              <a:t>挺剑而起。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秦王色挠，长跪而谢之曰：</a:t>
            </a:r>
            <a:r>
              <a:rPr lang="en-US" altLang="zh-CN" b="1" smtClean="0"/>
              <a:t>“</a:t>
            </a:r>
            <a:r>
              <a:rPr lang="zh-CN" altLang="zh-CN" b="1" smtClean="0"/>
              <a:t>先生坐！何至于此！寡人谕矣：夫韩、魏灭亡，而安陵以五十里之地存者，徒以有先生也。</a:t>
            </a:r>
            <a:r>
              <a:rPr lang="en-US" altLang="zh-CN" b="1" smtClean="0"/>
              <a:t>”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10</a:t>
            </a:r>
            <a:r>
              <a:rPr lang="zh-CN" altLang="zh-CN" b="1" smtClean="0"/>
              <a:t>．下列句中加点的词，意义完全相同的一项是（</a:t>
            </a:r>
            <a:r>
              <a:rPr lang="en-US" altLang="zh-CN" b="1" smtClean="0"/>
              <a:t>    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．虽然，受地</a:t>
            </a:r>
            <a:r>
              <a:rPr lang="zh-CN" altLang="zh-CN" b="1" u="sng" smtClean="0"/>
              <a:t>于</a:t>
            </a:r>
            <a:r>
              <a:rPr lang="zh-CN" altLang="zh-CN" b="1" smtClean="0"/>
              <a:t>先王</a:t>
            </a:r>
            <a:r>
              <a:rPr lang="en-US" altLang="zh-CN" b="1" smtClean="0"/>
              <a:t>/</a:t>
            </a:r>
            <a:r>
              <a:rPr lang="zh-CN" altLang="zh-CN" b="1" smtClean="0"/>
              <a:t>渐闻水声潺潺而泻出</a:t>
            </a:r>
            <a:r>
              <a:rPr lang="zh-CN" altLang="zh-CN" b="1" u="sng" smtClean="0"/>
              <a:t>于</a:t>
            </a:r>
            <a:r>
              <a:rPr lang="zh-CN" altLang="zh-CN" b="1" smtClean="0"/>
              <a:t>两峰之间者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．且秦灭韩</a:t>
            </a:r>
            <a:r>
              <a:rPr lang="zh-CN" altLang="zh-CN" b="1" u="sng" smtClean="0"/>
              <a:t>亡</a:t>
            </a:r>
            <a:r>
              <a:rPr lang="zh-CN" altLang="zh-CN" b="1" smtClean="0"/>
              <a:t>魏</a:t>
            </a:r>
            <a:r>
              <a:rPr lang="en-US" altLang="zh-CN" b="1" smtClean="0"/>
              <a:t>/</a:t>
            </a:r>
            <a:r>
              <a:rPr lang="zh-CN" altLang="zh-CN" b="1" smtClean="0"/>
              <a:t>马无故</a:t>
            </a:r>
            <a:r>
              <a:rPr lang="zh-CN" altLang="zh-CN" b="1" u="sng" smtClean="0"/>
              <a:t>亡</a:t>
            </a:r>
            <a:r>
              <a:rPr lang="zh-CN" altLang="zh-CN" b="1" smtClean="0"/>
              <a:t>而入胡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．大王尝</a:t>
            </a:r>
            <a:r>
              <a:rPr lang="zh-CN" altLang="zh-CN" b="1" u="sng" smtClean="0"/>
              <a:t>闻</a:t>
            </a:r>
            <a:r>
              <a:rPr lang="zh-CN" altLang="zh-CN" b="1" smtClean="0"/>
              <a:t>布衣之怒乎</a:t>
            </a:r>
            <a:r>
              <a:rPr lang="en-US" altLang="zh-CN" b="1" smtClean="0"/>
              <a:t>/</a:t>
            </a:r>
            <a:r>
              <a:rPr lang="zh-CN" altLang="zh-CN" b="1" u="sng" smtClean="0"/>
              <a:t>闻</a:t>
            </a:r>
            <a:r>
              <a:rPr lang="zh-CN" altLang="zh-CN" b="1" smtClean="0"/>
              <a:t>寡人之耳者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．徒</a:t>
            </a:r>
            <a:r>
              <a:rPr lang="zh-CN" altLang="zh-CN" b="1" u="sng" smtClean="0"/>
              <a:t>以</a:t>
            </a:r>
            <a:r>
              <a:rPr lang="zh-CN" altLang="zh-CN" b="1" smtClean="0"/>
              <a:t>有先生也</a:t>
            </a:r>
            <a:r>
              <a:rPr lang="en-US" altLang="zh-CN" b="1" smtClean="0"/>
              <a:t>/</a:t>
            </a:r>
            <a:r>
              <a:rPr lang="zh-CN" altLang="zh-CN" b="1" smtClean="0"/>
              <a:t>意将隧入</a:t>
            </a:r>
            <a:r>
              <a:rPr lang="zh-CN" altLang="zh-CN" b="1" u="sng" smtClean="0"/>
              <a:t>以</a:t>
            </a:r>
            <a:r>
              <a:rPr lang="zh-CN" altLang="zh-CN" b="1" smtClean="0"/>
              <a:t>攻其后也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11</a:t>
            </a:r>
            <a:r>
              <a:rPr lang="zh-CN" altLang="zh-CN" b="1" smtClean="0"/>
              <a:t>．请将文中画横线的句子翻译成现代汉语。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）今吾以十倍之地，请广于君，而君逆寡人者，轻寡人与？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）布衣之怒，亦免冠徒跣，以头抢地耳。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12</a:t>
            </a:r>
            <a:r>
              <a:rPr lang="zh-CN" altLang="zh-CN" b="1" smtClean="0"/>
              <a:t>．唐雎为什么要说到专诸、聂政、要离三人行刺的故事？请简要分析。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10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A11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）现在我用十倍的土地，让安陵君扩大领土，但是他违背我的意愿，是轻视我吗？（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）平民发怒，也不过是摘掉帽子赤着脚，用头撞地罢了。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①</a:t>
            </a:r>
            <a:r>
              <a:rPr lang="zh-CN" altLang="zh-CN" b="1" smtClean="0">
                <a:solidFill>
                  <a:srgbClr val="FF0000"/>
                </a:solidFill>
              </a:rPr>
              <a:t>反击秦王：面对恐吓，唐雎毫不示弱，以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士之怒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来反击秦王的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天子之怒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。</a:t>
            </a:r>
            <a:r>
              <a:rPr lang="en-US" altLang="zh-CN" b="1" smtClean="0">
                <a:solidFill>
                  <a:srgbClr val="FF0000"/>
                </a:solidFill>
              </a:rPr>
              <a:t>②</a:t>
            </a:r>
            <a:r>
              <a:rPr lang="zh-CN" altLang="zh-CN" b="1" smtClean="0">
                <a:solidFill>
                  <a:srgbClr val="FF0000"/>
                </a:solidFill>
              </a:rPr>
              <a:t>表达决心：唐雎表示要效法这三位有才能有胆识的人，不惜拼命与秦王斗争到底。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十、阅读下面的文言文，完成下面小题。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①</a:t>
            </a:r>
            <a:r>
              <a:rPr lang="zh-CN" altLang="zh-CN" b="1" smtClean="0"/>
              <a:t>环滁皆山也。其西南诸峰，林壑尤美，望之蔚然</a:t>
            </a:r>
            <a:r>
              <a:rPr lang="en-US" altLang="zh-CN" b="1" smtClean="0"/>
              <a:t>①</a:t>
            </a:r>
            <a:r>
              <a:rPr lang="zh-CN" altLang="zh-CN" b="1" smtClean="0"/>
              <a:t>环滁皆山也。其西南诸峰，林壑尤美，望之蔚然而深秀者，琅琊也。山行六七里，渐闻水声潺潺而泻出于两峰之间者，酿泉也。峰回路转，有亭翼然临于泉上者，醉翁亭也。作亭者谁？山之僧智仙也。名之者谁？太守自谓也。太守与客来饮于此，饮少辄醉，而年又最高，故自号曰醉翁也。醉翁之意不在酒，在乎山水之间也。山水之乐，得之心而寓之酒也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②</a:t>
            </a:r>
            <a:r>
              <a:rPr lang="zh-CN" altLang="zh-CN" b="1" smtClean="0"/>
              <a:t>若夫日出而林霏开，云归而岩穴暝，晦明变化者，山间之朝暮也。野芳发而幽香，佳木秀而繁阴，风霜高洁，水落而石出者，山间之四时也。朝而往，暮而归，四时之景不同，而乐亦无穷也。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③</a:t>
            </a:r>
            <a:r>
              <a:rPr lang="zh-CN" altLang="zh-CN" b="1" smtClean="0"/>
              <a:t>至于负者歌于途，行者休于树，前者呼，后者应，伛偻提携，往来而不绝者，滁人游也。临溪而渔，溪深而鱼肥。酿泉为酒，泉香而酒洌；山肴野蔌，杂然而前陈者，太守宴也。宴酣之乐，非丝非竹，射者中，弈者胜，觥筹交错，起坐而喧哗者，众宾欢也。苍颜白发，颓然乎其间者，太守醉也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④</a:t>
            </a:r>
            <a:r>
              <a:rPr lang="zh-CN" altLang="zh-CN" b="1" smtClean="0"/>
              <a:t>已而夕阳在山，人影散乱，太守归而宾客从也。树林阴翳，鸣声上下，游人去而禽鸟乐也。然而禽鸟知山林之乐，而不知人之乐；人知从太守游而乐，而不知太守之乐其乐也。醉能同其乐，醒能述以文者，太守也。太守谓谁？庐陵欧阳修也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9</a:t>
            </a:r>
            <a:r>
              <a:rPr lang="zh-CN" altLang="zh-CN" b="1" smtClean="0"/>
              <a:t>．解释下列加点的词语。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</a:t>
            </a:r>
            <a:r>
              <a:rPr lang="zh-CN" altLang="zh-CN" b="1" u="sng" smtClean="0"/>
              <a:t>名</a:t>
            </a:r>
            <a:r>
              <a:rPr lang="zh-CN" altLang="zh-CN" b="1" smtClean="0"/>
              <a:t>之者谁（</a:t>
            </a:r>
            <a:r>
              <a:rPr lang="en-US" altLang="zh-CN" b="1" smtClean="0"/>
              <a:t>__________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）得之心而</a:t>
            </a:r>
            <a:r>
              <a:rPr lang="zh-CN" altLang="zh-CN" b="1" u="sng" smtClean="0"/>
              <a:t>寓</a:t>
            </a:r>
            <a:r>
              <a:rPr lang="zh-CN" altLang="zh-CN" b="1" smtClean="0"/>
              <a:t>之酒也（</a:t>
            </a:r>
            <a:r>
              <a:rPr lang="en-US" altLang="zh-CN" b="1" smtClean="0"/>
              <a:t>__________</a:t>
            </a:r>
            <a:r>
              <a:rPr lang="zh-CN" altLang="zh-CN" b="1" smtClean="0"/>
              <a:t>）</a:t>
            </a:r>
            <a:r>
              <a:rPr lang="en-US" altLang="zh-CN" b="1" smtClean="0"/>
              <a:t> </a:t>
            </a:r>
            <a:endParaRPr lang="zh-CN" altLang="zh-CN" b="1" smtClean="0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）觥</a:t>
            </a:r>
            <a:r>
              <a:rPr lang="zh-CN" altLang="zh-CN" b="1" u="sng" smtClean="0"/>
              <a:t>筹</a:t>
            </a:r>
            <a:r>
              <a:rPr lang="zh-CN" altLang="zh-CN" b="1" smtClean="0"/>
              <a:t>交错（</a:t>
            </a:r>
            <a:r>
              <a:rPr lang="en-US" altLang="zh-CN" b="1" smtClean="0"/>
              <a:t>___________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）树林阴</a:t>
            </a:r>
            <a:r>
              <a:rPr lang="zh-CN" altLang="zh-CN" b="1" u="sng" smtClean="0"/>
              <a:t>翳</a:t>
            </a:r>
            <a:r>
              <a:rPr lang="zh-CN" altLang="zh-CN" b="1" smtClean="0"/>
              <a:t>（</a:t>
            </a:r>
            <a:r>
              <a:rPr lang="en-US" altLang="zh-CN" b="1" smtClean="0"/>
              <a:t>___________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10</a:t>
            </a:r>
            <a:r>
              <a:rPr lang="zh-CN" altLang="zh-CN" b="1" smtClean="0"/>
              <a:t>．用现代汉语译下面的句子，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）野芳发而幽香，佳木秀而繁阴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）人知从太守游而乐，而不知太守之乐其乐也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11</a:t>
            </a:r>
            <a:r>
              <a:rPr lang="zh-CN" altLang="zh-CN" b="1" smtClean="0"/>
              <a:t>．下列对文章内容分析不当的一项是（</a:t>
            </a:r>
            <a:r>
              <a:rPr lang="en-US" altLang="zh-CN" b="1" smtClean="0"/>
              <a:t>    </a:t>
            </a:r>
            <a:r>
              <a:rPr lang="zh-CN" altLang="zh-CN" b="1" smtClean="0"/>
              <a:t>）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A</a:t>
            </a:r>
            <a:r>
              <a:rPr lang="zh-CN" altLang="zh-CN" b="1" smtClean="0"/>
              <a:t>．第</a:t>
            </a:r>
            <a:r>
              <a:rPr lang="en-US" altLang="zh-CN" b="1" smtClean="0"/>
              <a:t>②</a:t>
            </a:r>
            <a:r>
              <a:rPr lang="zh-CN" altLang="zh-CN" b="1" smtClean="0"/>
              <a:t>段</a:t>
            </a:r>
            <a:r>
              <a:rPr lang="en-US" altLang="zh-CN" b="1" smtClean="0"/>
              <a:t>“</a:t>
            </a:r>
            <a:r>
              <a:rPr lang="zh-CN" altLang="zh-CN" b="1" smtClean="0"/>
              <a:t>日出而林霏开，云归而岩穴暝</a:t>
            </a:r>
            <a:r>
              <a:rPr lang="en-US" altLang="zh-CN" b="1" smtClean="0"/>
              <a:t>”</a:t>
            </a:r>
            <a:r>
              <a:rPr lang="zh-CN" altLang="zh-CN" b="1" smtClean="0"/>
              <a:t>采用对偶手法，描写了山间变幻多姿的早晚景物，两幅画面对比鲜明。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B</a:t>
            </a:r>
            <a:r>
              <a:rPr lang="zh-CN" altLang="zh-CN" b="1" smtClean="0"/>
              <a:t>．第</a:t>
            </a:r>
            <a:r>
              <a:rPr lang="en-US" altLang="zh-CN" b="1" smtClean="0"/>
              <a:t>③</a:t>
            </a:r>
            <a:r>
              <a:rPr lang="zh-CN" altLang="zh-CN" b="1" smtClean="0"/>
              <a:t>段</a:t>
            </a:r>
            <a:r>
              <a:rPr lang="en-US" altLang="zh-CN" b="1" smtClean="0"/>
              <a:t>”</a:t>
            </a:r>
            <a:r>
              <a:rPr lang="zh-CN" altLang="zh-CN" b="1" smtClean="0"/>
              <a:t>颓然乎其间者，太守醉也</a:t>
            </a:r>
            <a:r>
              <a:rPr lang="en-US" altLang="zh-CN" b="1" smtClean="0"/>
              <a:t>”</a:t>
            </a:r>
            <a:r>
              <a:rPr lang="zh-CN" altLang="zh-CN" b="1" smtClean="0"/>
              <a:t>，既照应了首段太守</a:t>
            </a:r>
            <a:r>
              <a:rPr lang="en-US" altLang="zh-CN" b="1" smtClean="0"/>
              <a:t>“</a:t>
            </a:r>
            <a:r>
              <a:rPr lang="zh-CN" altLang="zh-CN" b="1" smtClean="0"/>
              <a:t>饮少辄醉</a:t>
            </a:r>
            <a:r>
              <a:rPr lang="en-US" altLang="zh-CN" b="1" smtClean="0"/>
              <a:t>”</a:t>
            </a:r>
            <a:r>
              <a:rPr lang="zh-CN" altLang="zh-CN" b="1" smtClean="0"/>
              <a:t>，也凸显了作者政治失意、仕途坎坷的内心抑郁和苦闷。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C</a:t>
            </a:r>
            <a:r>
              <a:rPr lang="zh-CN" altLang="zh-CN" b="1" smtClean="0"/>
              <a:t>．本文除第</a:t>
            </a:r>
            <a:r>
              <a:rPr lang="en-US" altLang="zh-CN" b="1" smtClean="0"/>
              <a:t>①</a:t>
            </a:r>
            <a:r>
              <a:rPr lang="zh-CN" altLang="zh-CN" b="1" smtClean="0"/>
              <a:t>段外，每段开头都用领起词语引出下文。从</a:t>
            </a:r>
            <a:r>
              <a:rPr lang="en-US" altLang="zh-CN" b="1" smtClean="0"/>
              <a:t>”</a:t>
            </a:r>
            <a:r>
              <a:rPr lang="zh-CN" altLang="zh-CN" b="1" smtClean="0"/>
              <a:t>若夫</a:t>
            </a:r>
            <a:r>
              <a:rPr lang="en-US" altLang="zh-CN" b="1" smtClean="0"/>
              <a:t>”</a:t>
            </a:r>
            <a:r>
              <a:rPr lang="zh-CN" altLang="zh-CN" b="1" smtClean="0"/>
              <a:t>到</a:t>
            </a:r>
            <a:r>
              <a:rPr lang="en-US" altLang="zh-CN" b="1" smtClean="0"/>
              <a:t>“</a:t>
            </a:r>
            <a:r>
              <a:rPr lang="zh-CN" altLang="zh-CN" b="1" smtClean="0"/>
              <a:t>至于</a:t>
            </a:r>
            <a:r>
              <a:rPr lang="en-US" altLang="zh-CN" b="1" smtClean="0"/>
              <a:t>”</a:t>
            </a:r>
            <a:r>
              <a:rPr lang="zh-CN" altLang="zh-CN" b="1" smtClean="0"/>
              <a:t>到</a:t>
            </a:r>
            <a:r>
              <a:rPr lang="en-US" altLang="zh-CN" b="1" smtClean="0"/>
              <a:t>“</a:t>
            </a:r>
            <a:r>
              <a:rPr lang="zh-CN" altLang="zh-CN" b="1" smtClean="0"/>
              <a:t>已而</a:t>
            </a:r>
            <a:r>
              <a:rPr lang="en-US" altLang="zh-CN" b="1" smtClean="0"/>
              <a:t>”</a:t>
            </a:r>
            <a:r>
              <a:rPr lang="zh-CN" altLang="zh-CN" b="1" smtClean="0"/>
              <a:t>，展开了从景物到游乐到归来的一幅幅画卷。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D</a:t>
            </a:r>
            <a:r>
              <a:rPr lang="zh-CN" altLang="zh-CN" b="1" smtClean="0"/>
              <a:t>．这篇文辞优美的山水游记，通过醉人游、太守宴、众宾欢，太守醉四个画面，展现了太守与民同乐的美好场景。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/>
              <a:t>12</a:t>
            </a:r>
            <a:r>
              <a:rPr lang="zh-CN" altLang="zh-CN" b="1" smtClean="0"/>
              <a:t>．课文中的</a:t>
            </a:r>
            <a:r>
              <a:rPr lang="en-US" altLang="zh-CN" b="1" smtClean="0"/>
              <a:t>“</a:t>
            </a:r>
            <a:r>
              <a:rPr lang="zh-CN" altLang="zh-CN" b="1" smtClean="0"/>
              <a:t>环滁皆山也</a:t>
            </a:r>
            <a:r>
              <a:rPr lang="en-US" altLang="zh-CN" b="1" smtClean="0"/>
              <a:t>”</a:t>
            </a:r>
            <a:r>
              <a:rPr lang="zh-CN" altLang="zh-CN" b="1" smtClean="0"/>
              <a:t>，在作者初稿中表述为下面链接材料的内容。请联系课文第</a:t>
            </a:r>
            <a:r>
              <a:rPr lang="en-US" altLang="zh-CN" b="1" smtClean="0"/>
              <a:t>①</a:t>
            </a:r>
            <a:r>
              <a:rPr lang="zh-CN" altLang="zh-CN" b="1" smtClean="0"/>
              <a:t>段，分析者这样修改的原因。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【链接材料】环滁四面皆山，东有乌龙山，西有大丰山，南有花山，北有白米山。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7101408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9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）题名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）寄托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）古代的一种酒器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）遮蔽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10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）野花开了，有</a:t>
            </a:r>
            <a:r>
              <a:rPr lang="en-US" altLang="zh-CN" b="1" smtClean="0">
                <a:solidFill>
                  <a:srgbClr val="FF0000"/>
                </a:solidFill>
              </a:rPr>
              <a:t>—</a:t>
            </a:r>
            <a:r>
              <a:rPr lang="zh-CN" altLang="zh-CN" b="1" smtClean="0">
                <a:solidFill>
                  <a:srgbClr val="FF0000"/>
                </a:solidFill>
              </a:rPr>
              <a:t>股清幽的香味，好的树木生长茂盛，形成浓郁的绿荫。 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）游人知道跟着太守游玩的乐趣，却不知道太守以他们的快乐为快乐啊。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11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B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．课文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环滁皆山也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一句言简意丰，已经写尽了滁州群山环抱的地理形势；链接材料中所写的另外几座山与课文写的琅琊山无关，可以省去。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r>
              <a:rPr lang="zh-CN" altLang="en-US" b="1" smtClean="0"/>
              <a:t>十一、</a:t>
            </a:r>
            <a:r>
              <a:rPr lang="zh-CN" altLang="zh-CN" b="1" smtClean="0"/>
              <a:t>文言文阅读（</a:t>
            </a:r>
            <a:r>
              <a:rPr lang="en-US" altLang="zh-CN" b="1" smtClean="0"/>
              <a:t>12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/>
              <a:t>阅读下面文言文选段，按要求答题。</a:t>
            </a:r>
          </a:p>
          <a:p>
            <a:r>
              <a:rPr lang="zh-CN" altLang="zh-CN" b="1" smtClean="0"/>
              <a:t>甲</a:t>
            </a:r>
          </a:p>
          <a:p>
            <a:r>
              <a:rPr lang="zh-CN" altLang="zh-CN" b="1" smtClean="0"/>
              <a:t>虽有佳肴，弗食，不知其旨也；</a:t>
            </a:r>
            <a:r>
              <a:rPr lang="zh-CN" altLang="zh-CN" b="1" u="sng" smtClean="0"/>
              <a:t>虽有至道，弗学，不知其善也</a:t>
            </a:r>
            <a:r>
              <a:rPr lang="zh-CN" altLang="zh-CN" b="1" smtClean="0"/>
              <a:t>。是故学然后知不足，教然后知困。知不足，然后能自反也；知困，然后能自强也。故曰：教学相长也。《兑命》曰：“学学半”，其此之谓乎！</a:t>
            </a:r>
            <a:endParaRPr lang="en-US" altLang="zh-CN" b="1" smtClean="0"/>
          </a:p>
          <a:p>
            <a:r>
              <a:rPr lang="en-US" altLang="zh-CN" b="1" smtClean="0"/>
              <a:t>                                                            </a:t>
            </a:r>
            <a:r>
              <a:rPr lang="zh-CN" altLang="zh-CN" b="1" smtClean="0"/>
              <a:t>（选自《＜礼记＞二则》）</a:t>
            </a:r>
          </a:p>
          <a:p>
            <a:r>
              <a:rPr lang="zh-CN" altLang="zh-CN" b="1" smtClean="0"/>
              <a:t>子曰：“</a:t>
            </a:r>
            <a:r>
              <a:rPr lang="zh-CN" altLang="zh-CN" b="1" u="sng" smtClean="0"/>
              <a:t>三人行，必有我师焉。择其善者而从之，其不善者而改之</a:t>
            </a:r>
            <a:r>
              <a:rPr lang="zh-CN" altLang="zh-CN" b="1" smtClean="0"/>
              <a:t>。”</a:t>
            </a:r>
            <a:r>
              <a:rPr lang="en-US" altLang="zh-CN" b="1" smtClean="0"/>
              <a:t>                            </a:t>
            </a:r>
            <a:r>
              <a:rPr lang="zh-CN" altLang="zh-CN" b="1" smtClean="0"/>
              <a:t>（《述而》）</a:t>
            </a:r>
          </a:p>
          <a:p>
            <a:r>
              <a:rPr lang="zh-CN" altLang="zh-CN" b="1" smtClean="0"/>
              <a:t>子曰：“知之者不如好之者，好之者不如乐之者。”（《雍也》）</a:t>
            </a:r>
          </a:p>
          <a:p>
            <a:r>
              <a:rPr lang="zh-CN" altLang="zh-CN" b="1" smtClean="0"/>
              <a:t>曾子曰：“吾日三省吾身：为人谋而不忠乎</a:t>
            </a:r>
            <a:r>
              <a:rPr lang="en-US" altLang="zh-CN" b="1" smtClean="0"/>
              <a:t>?</a:t>
            </a:r>
            <a:r>
              <a:rPr lang="zh-CN" altLang="zh-CN" b="1" smtClean="0"/>
              <a:t>与朋友交而不信乎</a:t>
            </a:r>
            <a:r>
              <a:rPr lang="en-US" altLang="zh-CN" b="1" smtClean="0"/>
              <a:t>?</a:t>
            </a:r>
            <a:r>
              <a:rPr lang="zh-CN" altLang="zh-CN" b="1" smtClean="0"/>
              <a:t>传不习乎</a:t>
            </a:r>
            <a:r>
              <a:rPr lang="en-US" altLang="zh-CN" b="1" smtClean="0"/>
              <a:t>?</a:t>
            </a:r>
            <a:r>
              <a:rPr lang="zh-CN" altLang="zh-CN" b="1" smtClean="0"/>
              <a:t>”</a:t>
            </a:r>
            <a:r>
              <a:rPr lang="en-US" altLang="zh-CN" b="1" smtClean="0"/>
              <a:t>    </a:t>
            </a:r>
            <a:r>
              <a:rPr lang="zh-CN" altLang="zh-CN" b="1" smtClean="0"/>
              <a:t>（《学而》）</a:t>
            </a:r>
          </a:p>
          <a:p>
            <a:r>
              <a:rPr lang="en-US" altLang="zh-CN" b="1" smtClean="0"/>
              <a:t>                                                                  </a:t>
            </a:r>
            <a:r>
              <a:rPr lang="zh-CN" altLang="zh-CN" b="1" smtClean="0"/>
              <a:t>（选自《＜论语＞十二章》）</a:t>
            </a:r>
          </a:p>
          <a:p>
            <a:r>
              <a:rPr lang="en-US" altLang="zh-CN" b="1" smtClean="0"/>
              <a:t>8.</a:t>
            </a:r>
            <a:r>
              <a:rPr lang="zh-CN" altLang="zh-CN" b="1" smtClean="0"/>
              <a:t>解释下列加点字的意思。（</a:t>
            </a:r>
            <a:r>
              <a:rPr lang="en-US" altLang="zh-CN" b="1" smtClean="0"/>
              <a:t>4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）不知其</a:t>
            </a:r>
            <a:r>
              <a:rPr lang="zh-CN" altLang="zh-CN" b="1" u="sng" smtClean="0"/>
              <a:t>旨</a:t>
            </a:r>
            <a:r>
              <a:rPr lang="zh-CN" altLang="zh-CN" b="1" smtClean="0"/>
              <a:t>也 </a:t>
            </a:r>
            <a:r>
              <a:rPr lang="en-US" altLang="zh-CN" b="1" u="sng" smtClean="0"/>
              <a:t>        </a:t>
            </a:r>
            <a:r>
              <a:rPr lang="en-US" altLang="zh-CN" b="1" smtClean="0"/>
              <a:t>    </a:t>
            </a: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）《兑命》曰：“</a:t>
            </a:r>
            <a:r>
              <a:rPr lang="zh-CN" altLang="zh-CN" b="1" u="sng" smtClean="0"/>
              <a:t>学</a:t>
            </a:r>
            <a:r>
              <a:rPr lang="zh-CN" altLang="zh-CN" b="1" smtClean="0"/>
              <a:t>学半”</a:t>
            </a:r>
            <a:r>
              <a:rPr lang="en-US" altLang="zh-CN" b="1" u="sng" smtClean="0"/>
              <a:t>      </a:t>
            </a:r>
            <a:endParaRPr lang="zh-CN" altLang="zh-CN" b="1" smtClean="0"/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）知之者不如</a:t>
            </a:r>
            <a:r>
              <a:rPr lang="zh-CN" altLang="zh-CN" b="1" u="sng" smtClean="0"/>
              <a:t>好</a:t>
            </a:r>
            <a:r>
              <a:rPr lang="zh-CN" altLang="zh-CN" b="1" smtClean="0"/>
              <a:t>之者</a:t>
            </a:r>
            <a:r>
              <a:rPr lang="en-US" altLang="zh-CN" b="1" u="sng" smtClean="0"/>
              <a:t>       </a:t>
            </a:r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</a:t>
            </a:r>
            <a:r>
              <a:rPr lang="zh-CN" altLang="zh-CN" b="1" u="sng" smtClean="0"/>
              <a:t>传</a:t>
            </a:r>
            <a:r>
              <a:rPr lang="zh-CN" altLang="zh-CN" b="1" smtClean="0"/>
              <a:t>不习乎</a:t>
            </a:r>
            <a:r>
              <a:rPr lang="en-US" altLang="zh-CN" b="1" u="sng" smtClean="0"/>
              <a:t>           </a:t>
            </a:r>
            <a:endParaRPr lang="zh-CN" altLang="zh-CN" b="1" smtClean="0"/>
          </a:p>
          <a:p>
            <a:r>
              <a:rPr lang="en-US" altLang="zh-CN" b="1" smtClean="0"/>
              <a:t>9.</a:t>
            </a:r>
            <a:r>
              <a:rPr lang="zh-CN" altLang="zh-CN" b="1" smtClean="0"/>
              <a:t>将下面句子翻译成现代汉语。（</a:t>
            </a:r>
            <a:r>
              <a:rPr lang="en-US" altLang="zh-CN" b="1" smtClean="0"/>
              <a:t>4</a:t>
            </a:r>
            <a:r>
              <a:rPr lang="zh-CN" altLang="zh-CN" b="1" smtClean="0"/>
              <a:t>分）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）故曰：教学相长也。</a:t>
            </a:r>
            <a:r>
              <a:rPr lang="en-US" altLang="zh-CN" b="1" smtClean="0"/>
              <a:t> </a:t>
            </a:r>
            <a:endParaRPr lang="zh-CN" altLang="zh-CN" b="1" smtClean="0"/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）与朋友交而不信乎</a:t>
            </a:r>
            <a:r>
              <a:rPr lang="en-US" altLang="zh-CN" b="1" smtClean="0"/>
              <a:t>? </a:t>
            </a:r>
            <a:endParaRPr lang="zh-CN" altLang="zh-CN" b="1" smtClean="0"/>
          </a:p>
          <a:p>
            <a:r>
              <a:rPr lang="en-US" altLang="zh-CN" b="1" smtClean="0"/>
              <a:t>10.</a:t>
            </a:r>
            <a:r>
              <a:rPr lang="zh-CN" altLang="zh-CN" b="1" smtClean="0"/>
              <a:t>比较甲、乙两段中的画线句，说说这两句论述的侧重点有什么不同。（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  <a:r>
              <a:rPr lang="en-US" altLang="zh-CN" b="1" smtClean="0"/>
              <a:t> </a:t>
            </a:r>
            <a:endParaRPr lang="zh-CN" altLang="zh-CN" b="1" smtClean="0"/>
          </a:p>
          <a:p>
            <a:r>
              <a:rPr lang="en-US" altLang="zh-CN" b="1" smtClean="0"/>
              <a:t>11.</a:t>
            </a:r>
            <a:r>
              <a:rPr lang="zh-CN" altLang="zh-CN" b="1" smtClean="0"/>
              <a:t>班级召开“学会反思”主题班会，你代表小组发言，请从甲、乙两文中选一句作为你发言的论据写在横线上。（</a:t>
            </a:r>
            <a:r>
              <a:rPr lang="en-US" altLang="zh-CN" b="1" smtClean="0"/>
              <a:t>2</a:t>
            </a:r>
            <a:r>
              <a:rPr lang="zh-CN" altLang="zh-CN" b="1" smtClean="0"/>
              <a:t>分）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2536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（三）文言文阅读（</a:t>
            </a:r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8.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）味美：（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）教导；（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）喜爱，爱好：（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）传授，这里指老师传授的知识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【评分标准：每小题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分。有错字、别字，该小题不给分】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9.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）所以说：教和学是互相推动，互相促进的。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）和朋友交往是不是真诚呢</a:t>
            </a:r>
            <a:r>
              <a:rPr lang="en-US" altLang="zh-CN" b="1" smtClean="0">
                <a:solidFill>
                  <a:srgbClr val="FF0000"/>
                </a:solidFill>
              </a:rPr>
              <a:t>?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zh-CN" altLang="zh-CN" b="1" smtClean="0">
                <a:solidFill>
                  <a:srgbClr val="FF0000"/>
                </a:solidFill>
              </a:rPr>
              <a:t>【评分标准：每题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分。翻译正确，表意通顺给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分，有欠缺酌情扣分】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10.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示例①：甲段画线句是从反面论述不学习的后果：乙段画线句从正面论述要向他人学习。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示例②：甲段画线句强调要自主学习，乙段画线句强调要善于向他人学习。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【评分标准：意思相近即可，有欠缺酌情扣分】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11.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示例①：知不足，然后能自反也；知困，然后能自强也。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示例②：吾日三省吾身：为人谋而不忠乎</a:t>
            </a:r>
            <a:r>
              <a:rPr lang="en-US" altLang="zh-CN" b="1" smtClean="0">
                <a:solidFill>
                  <a:srgbClr val="FF0000"/>
                </a:solidFill>
              </a:rPr>
              <a:t>?</a:t>
            </a:r>
            <a:r>
              <a:rPr lang="zh-CN" altLang="zh-CN" b="1" smtClean="0">
                <a:solidFill>
                  <a:srgbClr val="FF0000"/>
                </a:solidFill>
              </a:rPr>
              <a:t>与朋友交而不信乎</a:t>
            </a:r>
            <a:r>
              <a:rPr lang="en-US" altLang="zh-CN" b="1" smtClean="0">
                <a:solidFill>
                  <a:srgbClr val="FF0000"/>
                </a:solidFill>
              </a:rPr>
              <a:t>?</a:t>
            </a:r>
            <a:r>
              <a:rPr lang="zh-CN" altLang="zh-CN" b="1" smtClean="0">
                <a:solidFill>
                  <a:srgbClr val="FF0000"/>
                </a:solidFill>
              </a:rPr>
              <a:t>传不习乎</a:t>
            </a:r>
            <a:r>
              <a:rPr lang="en-US" altLang="zh-CN" b="1" smtClean="0">
                <a:solidFill>
                  <a:srgbClr val="FF0000"/>
                </a:solidFill>
              </a:rPr>
              <a:t>?</a:t>
            </a:r>
            <a:endParaRPr lang="zh-CN" altLang="zh-CN" b="1" smtClean="0">
              <a:solidFill>
                <a:srgbClr val="FF0000"/>
              </a:solidFill>
            </a:endParaRPr>
          </a:p>
          <a:p>
            <a:r>
              <a:rPr lang="zh-CN" altLang="zh-CN" b="1" smtClean="0">
                <a:solidFill>
                  <a:srgbClr val="FF0000"/>
                </a:solidFill>
              </a:rPr>
              <a:t>【评分标准：以上两句选择其中一句即可给满分，有欠缺酌情扣分】</a:t>
            </a:r>
          </a:p>
          <a:p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smtClean="0"/>
              <a:t>十二、</a:t>
            </a:r>
            <a:r>
              <a:rPr lang="zh-CN" altLang="zh-CN" b="1" smtClean="0"/>
              <a:t>阅读《陋宝铭》，回答</a:t>
            </a:r>
            <a:r>
              <a:rPr lang="en-US" altLang="zh-CN" b="1" smtClean="0"/>
              <a:t>8-10</a:t>
            </a:r>
            <a:r>
              <a:rPr lang="zh-CN" altLang="zh-CN" b="1" smtClean="0"/>
              <a:t>题（</a:t>
            </a:r>
            <a:r>
              <a:rPr lang="en-US" altLang="zh-CN" b="1" smtClean="0"/>
              <a:t>8</a:t>
            </a:r>
            <a:r>
              <a:rPr lang="zh-CN" altLang="zh-CN" b="1" smtClean="0"/>
              <a:t>分）</a:t>
            </a:r>
          </a:p>
          <a:p>
            <a:r>
              <a:rPr lang="en-US" altLang="zh-CN" b="1" smtClean="0"/>
              <a:t>      </a:t>
            </a:r>
            <a:r>
              <a:rPr lang="zh-CN" altLang="zh-CN" b="1" smtClean="0"/>
              <a:t>陋室铭</a:t>
            </a:r>
            <a:r>
              <a:rPr lang="en-US" altLang="zh-CN" b="1" smtClean="0"/>
              <a:t>   </a:t>
            </a:r>
            <a:r>
              <a:rPr lang="zh-CN" altLang="zh-CN" b="1" smtClean="0"/>
              <a:t>刘禹锡</a:t>
            </a:r>
          </a:p>
          <a:p>
            <a:r>
              <a:rPr lang="zh-CN" altLang="zh-CN" b="1" smtClean="0"/>
              <a:t>山不在高，有仙则名。水不在深，有龙则灵。斯是陋室，惟吾德馨。苔痕上阶绿，草色入帘青。读笑有鸿儒，往来无白丁。可以调素琴，阅金经。无丝竹之乱耳，无案牍之劳形。南阳诸葛庐，西蜀子云亭。孔子云：何陋之有？</a:t>
            </a:r>
          </a:p>
          <a:p>
            <a:r>
              <a:rPr lang="en-US" altLang="zh-CN" b="1" smtClean="0"/>
              <a:t>8.</a:t>
            </a: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分）解释文中加点的词语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）鸿：</a:t>
            </a:r>
            <a:r>
              <a:rPr lang="en-US" altLang="zh-CN" b="1" smtClean="0"/>
              <a:t>             </a:t>
            </a: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）形：</a:t>
            </a:r>
          </a:p>
          <a:p>
            <a:r>
              <a:rPr lang="en-US" altLang="zh-CN" b="1" smtClean="0"/>
              <a:t>9.</a:t>
            </a:r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分）把下列语句翻译成现代汉语。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）山不在高，有仙则名。</a:t>
            </a:r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）孔子云：何陋之有？</a:t>
            </a:r>
          </a:p>
          <a:p>
            <a:r>
              <a:rPr lang="en-US" altLang="zh-CN" b="1" smtClean="0"/>
              <a:t>10.</a:t>
            </a:r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分）从原文中找到并写出描写“陋室环境清幽宁静的句子。</a:t>
            </a:r>
          </a:p>
          <a:p>
            <a:r>
              <a:rPr lang="en-US" altLang="zh-CN" b="1" smtClean="0"/>
              <a:t> 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二、阅读（</a:t>
            </a:r>
            <a:r>
              <a:rPr lang="en-US" altLang="zh-CN" b="1" smtClean="0">
                <a:solidFill>
                  <a:srgbClr val="FF0000"/>
                </a:solidFill>
              </a:rPr>
              <a:t>45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（一）阅读《陋室铭》，回答</a:t>
            </a:r>
            <a:r>
              <a:rPr lang="en-US" altLang="zh-CN" b="1" smtClean="0">
                <a:solidFill>
                  <a:srgbClr val="FF0000"/>
                </a:solidFill>
              </a:rPr>
              <a:t>8-10</a:t>
            </a:r>
            <a:r>
              <a:rPr lang="zh-CN" altLang="zh-CN" b="1" smtClean="0">
                <a:solidFill>
                  <a:srgbClr val="FF0000"/>
                </a:solidFill>
              </a:rPr>
              <a:t>题。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8.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分）（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）大</a:t>
            </a:r>
            <a:r>
              <a:rPr lang="en-US" altLang="zh-CN" b="1" smtClean="0">
                <a:solidFill>
                  <a:srgbClr val="FF0000"/>
                </a:solidFill>
              </a:rPr>
              <a:t>    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）形体、躯体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9.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分）（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）山不一定要高，有仙人（居住）就有名。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）孔子说：“有什么简陋的呢？”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10.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分）苔痕上阶绿，草色入帘青。</a:t>
            </a:r>
          </a:p>
          <a:p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smtClean="0"/>
              <a:t>十三、</a:t>
            </a:r>
            <a:r>
              <a:rPr lang="zh-CN" altLang="zh-CN" b="1" smtClean="0"/>
              <a:t>阅读《醉翁亭记》</a:t>
            </a:r>
            <a:r>
              <a:rPr lang="en-US" altLang="zh-CN" b="1" smtClean="0"/>
              <a:t>(</a:t>
            </a:r>
            <a:r>
              <a:rPr lang="zh-CN" altLang="zh-CN" b="1" smtClean="0"/>
              <a:t>节选</a:t>
            </a:r>
            <a:r>
              <a:rPr lang="en-US" altLang="zh-CN" b="1" smtClean="0"/>
              <a:t>)</a:t>
            </a:r>
            <a:r>
              <a:rPr lang="zh-CN" altLang="zh-CN" b="1" smtClean="0"/>
              <a:t>，回答</a:t>
            </a:r>
            <a:r>
              <a:rPr lang="en-US" altLang="zh-CN" b="1" smtClean="0"/>
              <a:t>10--13</a:t>
            </a:r>
            <a:r>
              <a:rPr lang="zh-CN" altLang="zh-CN" b="1" smtClean="0"/>
              <a:t>题。</a:t>
            </a:r>
          </a:p>
          <a:p>
            <a:r>
              <a:rPr lang="zh-CN" altLang="zh-CN" b="1" smtClean="0"/>
              <a:t>环滁皆山也。其西南诸峰，林壑尤美，望之蔚然而深秀者，琅琊也。山行六七里，渐闻水声潺潺而泻出于两峰之间者，酿泉也。峰回路转，有亭翼然临于泉上者，醉翁亭也。作亭者谁？山之僧智仙也。名之者谁？太守自谓也。太守与客来饮于此，饮少辄醉，而年又最高，故自号曰醉翁也。醉翁之意不在酒，在乎山水之间也。山水之乐，得之心而寓之酒也。</a:t>
            </a:r>
          </a:p>
          <a:p>
            <a:r>
              <a:rPr lang="zh-CN" altLang="zh-CN" b="1" smtClean="0"/>
              <a:t>若夫日出而林霏开，云归而岩穴暝，晦明变化者，山间之朝暮也。野芳发而幽香，佳木秀而繁阴，风霜高洁，水落而石出者，山间之四时也。朝而往，暮而归，四时之景不同，而乐亦无穷也。</a:t>
            </a:r>
          </a:p>
          <a:p>
            <a:r>
              <a:rPr lang="zh-CN" altLang="zh-CN" b="1" smtClean="0"/>
              <a:t>……</a:t>
            </a:r>
          </a:p>
          <a:p>
            <a:r>
              <a:rPr lang="zh-CN" altLang="zh-CN" b="1" smtClean="0"/>
              <a:t>已而夕阳在山，人影散乱，太守归而宾客从也。树林阴翳，鸣声上下，游人去而禽鸟乐也。然而禽鸟知山林之乐，而不知人之乐；人知从太守游而乐，而不知太守之乐其乐也。醉能同其乐，醒能述以文者，太守也。太守谓谁？庐陵欧阳修也。</a:t>
            </a:r>
          </a:p>
          <a:p>
            <a:r>
              <a:rPr lang="en-US" altLang="zh-CN" b="1" smtClean="0"/>
              <a:t> 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en-US" altLang="zh-CN" b="1" smtClean="0"/>
              <a:t>2</a:t>
            </a:r>
            <a:r>
              <a:rPr lang="zh-CN" altLang="zh-CN" b="1" smtClean="0"/>
              <a:t>．下列句中加点字解释有误的一项是（</a:t>
            </a:r>
            <a:r>
              <a:rPr lang="en-US" altLang="zh-CN" b="1" smtClean="0"/>
              <a:t>  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A</a:t>
            </a:r>
            <a:r>
              <a:rPr lang="zh-CN" altLang="zh-CN" b="1" smtClean="0"/>
              <a:t>．逝者如斯夫，不舍昼夜。</a:t>
            </a:r>
            <a:r>
              <a:rPr lang="en-US" altLang="zh-CN" b="1" smtClean="0"/>
              <a:t>   </a:t>
            </a:r>
            <a:r>
              <a:rPr lang="zh-CN" altLang="zh-CN" b="1" smtClean="0"/>
              <a:t>斯，这，指河水。</a:t>
            </a:r>
            <a:r>
              <a:rPr lang="en-US" altLang="zh-CN" b="1" smtClean="0"/>
              <a:t>            </a:t>
            </a:r>
            <a:r>
              <a:rPr lang="zh-CN" altLang="zh-CN" b="1" smtClean="0"/>
              <a:t>（《论语》</a:t>
            </a:r>
            <a:r>
              <a:rPr lang="en-US" altLang="zh-CN" b="1" smtClean="0"/>
              <a:t>12</a:t>
            </a:r>
            <a:r>
              <a:rPr lang="zh-CN" altLang="zh-CN" b="1" smtClean="0"/>
              <a:t>章）</a:t>
            </a:r>
          </a:p>
          <a:p>
            <a:pPr fontAlgn="ctr"/>
            <a:r>
              <a:rPr lang="en-US" altLang="zh-CN" b="1" smtClean="0"/>
              <a:t>B</a:t>
            </a:r>
            <a:r>
              <a:rPr lang="zh-CN" altLang="zh-CN" b="1" smtClean="0"/>
              <a:t>．余强饮三大白而别。</a:t>
            </a:r>
            <a:r>
              <a:rPr lang="en-US" altLang="zh-CN" b="1" smtClean="0"/>
              <a:t>       </a:t>
            </a:r>
            <a:r>
              <a:rPr lang="zh-CN" altLang="zh-CN" b="1" smtClean="0"/>
              <a:t>白，酒杯。</a:t>
            </a:r>
            <a:r>
              <a:rPr lang="en-US" altLang="zh-CN" b="1" smtClean="0"/>
              <a:t>                 </a:t>
            </a:r>
            <a:r>
              <a:rPr lang="zh-CN" altLang="zh-CN" b="1" smtClean="0"/>
              <a:t>（《湖心亭看雪》张岱）</a:t>
            </a:r>
          </a:p>
          <a:p>
            <a:pPr fontAlgn="ctr"/>
            <a:r>
              <a:rPr lang="en-US" altLang="zh-CN" b="1" smtClean="0"/>
              <a:t>C</a:t>
            </a:r>
            <a:r>
              <a:rPr lang="zh-CN" altLang="zh-CN" b="1" smtClean="0"/>
              <a:t>．怒而飞，其翼若垂天之云。 怒，愤怒，生气。</a:t>
            </a:r>
            <a:r>
              <a:rPr lang="en-US" altLang="zh-CN" b="1" smtClean="0"/>
              <a:t>            </a:t>
            </a:r>
            <a:r>
              <a:rPr lang="zh-CN" altLang="zh-CN" b="1" smtClean="0"/>
              <a:t>（《庄子》一则）</a:t>
            </a:r>
          </a:p>
          <a:p>
            <a:pPr fontAlgn="ctr"/>
            <a:r>
              <a:rPr lang="en-US" altLang="zh-CN" b="1" smtClean="0"/>
              <a:t>D</a:t>
            </a:r>
            <a:r>
              <a:rPr lang="zh-CN" altLang="zh-CN" b="1" smtClean="0"/>
              <a:t>．便要还家，设酒杀鸡作食。 要，通</a:t>
            </a:r>
            <a:r>
              <a:rPr lang="en-US" altLang="zh-CN" b="1" smtClean="0"/>
              <a:t>“</a:t>
            </a:r>
            <a:r>
              <a:rPr lang="zh-CN" altLang="zh-CN" b="1" smtClean="0"/>
              <a:t>邀</a:t>
            </a:r>
            <a:r>
              <a:rPr lang="en-US" altLang="zh-CN" b="1" smtClean="0"/>
              <a:t>”</a:t>
            </a:r>
            <a:r>
              <a:rPr lang="zh-CN" altLang="zh-CN" b="1" smtClean="0"/>
              <a:t>，邀请。</a:t>
            </a:r>
            <a:r>
              <a:rPr lang="en-US" altLang="zh-CN" b="1" smtClean="0"/>
              <a:t>        </a:t>
            </a:r>
            <a:r>
              <a:rPr lang="zh-CN" altLang="zh-CN" b="1" smtClean="0"/>
              <a:t>（《桃花源记》陶潜）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smtClean="0"/>
              <a:t>10.</a:t>
            </a:r>
            <a:r>
              <a:rPr lang="zh-CN" altLang="zh-CN" b="1" smtClean="0"/>
              <a:t>解标下列加点词语。</a:t>
            </a:r>
            <a:r>
              <a:rPr lang="en-US" altLang="zh-CN" b="1" smtClean="0"/>
              <a:t>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b="1" smtClean="0"/>
              <a:t>(1)</a:t>
            </a:r>
            <a:r>
              <a:rPr lang="zh-CN" altLang="zh-CN" b="1" smtClean="0"/>
              <a:t>野</a:t>
            </a:r>
            <a:r>
              <a:rPr lang="zh-CN" altLang="zh-CN" b="1" u="sng" smtClean="0"/>
              <a:t>芳</a:t>
            </a:r>
            <a:r>
              <a:rPr lang="zh-CN" altLang="zh-CN" b="1" smtClean="0"/>
              <a:t>发而幽香</a:t>
            </a:r>
            <a:r>
              <a:rPr lang="en-US" altLang="zh-CN" b="1" smtClean="0"/>
              <a:t>                (2)</a:t>
            </a:r>
            <a:r>
              <a:rPr lang="zh-CN" altLang="zh-CN" b="1" smtClean="0"/>
              <a:t>而不知太守之</a:t>
            </a:r>
            <a:r>
              <a:rPr lang="zh-CN" altLang="zh-CN" b="1" u="sng" smtClean="0"/>
              <a:t>乐</a:t>
            </a:r>
            <a:r>
              <a:rPr lang="zh-CN" altLang="zh-CN" b="1" smtClean="0"/>
              <a:t>其乐也</a:t>
            </a:r>
          </a:p>
          <a:p>
            <a:r>
              <a:rPr lang="en-US" altLang="zh-CN" b="1" smtClean="0"/>
              <a:t>11.</a:t>
            </a:r>
            <a:r>
              <a:rPr lang="zh-CN" altLang="zh-CN" b="1" smtClean="0"/>
              <a:t>把下面句子翻译成现代汉语。</a:t>
            </a:r>
            <a:r>
              <a:rPr lang="en-US" altLang="zh-CN" b="1" smtClean="0"/>
              <a:t>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zh-CN" altLang="zh-CN" b="1" smtClean="0"/>
              <a:t>望之蔚然而深秀者，琅琊也。</a:t>
            </a:r>
          </a:p>
          <a:p>
            <a:r>
              <a:rPr lang="en-US" altLang="zh-CN" b="1" smtClean="0"/>
              <a:t>12.</a:t>
            </a:r>
            <a:r>
              <a:rPr lang="zh-CN" altLang="zh-CN" b="1" smtClean="0"/>
              <a:t>下列加点词语用法与例句一致的一项是（</a:t>
            </a:r>
            <a:r>
              <a:rPr lang="en-US" altLang="zh-CN" b="1" smtClean="0"/>
              <a:t>    </a:t>
            </a:r>
            <a:r>
              <a:rPr lang="zh-CN" altLang="zh-CN" b="1" smtClean="0"/>
              <a:t>）</a:t>
            </a:r>
            <a:r>
              <a:rPr lang="en-US" altLang="zh-CN" b="1" smtClean="0"/>
              <a:t>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zh-CN" altLang="zh-CN" b="1" smtClean="0"/>
              <a:t>例句：名之者谁？太守自谓也。</a:t>
            </a:r>
          </a:p>
          <a:p>
            <a:r>
              <a:rPr lang="en-US" altLang="zh-CN" b="1" smtClean="0"/>
              <a:t>A.</a:t>
            </a:r>
            <a:r>
              <a:rPr lang="zh-CN" altLang="zh-CN" b="1" smtClean="0"/>
              <a:t>两岸连山，略无阙处</a:t>
            </a:r>
            <a:r>
              <a:rPr lang="en-US" altLang="zh-CN" b="1" smtClean="0"/>
              <a:t>        B.</a:t>
            </a:r>
            <a:r>
              <a:rPr lang="zh-CN" altLang="zh-CN" b="1" smtClean="0"/>
              <a:t>此诚危急存亡之秋也</a:t>
            </a:r>
          </a:p>
          <a:p>
            <a:r>
              <a:rPr lang="en-US" altLang="zh-CN" b="1" smtClean="0"/>
              <a:t>C.</a:t>
            </a:r>
            <a:r>
              <a:rPr lang="zh-CN" altLang="zh-CN" b="1" smtClean="0"/>
              <a:t>腰白玉之环</a:t>
            </a:r>
            <a:r>
              <a:rPr lang="en-US" altLang="zh-CN" b="1" smtClean="0"/>
              <a:t>                     D.</a:t>
            </a:r>
            <a:r>
              <a:rPr lang="zh-CN" altLang="zh-CN" b="1" smtClean="0"/>
              <a:t>凄神寒骨，悄怆幽邃</a:t>
            </a:r>
          </a:p>
          <a:p>
            <a:r>
              <a:rPr lang="en-US" altLang="zh-CN" b="1" smtClean="0"/>
              <a:t>13.</a:t>
            </a:r>
            <a:r>
              <a:rPr lang="zh-CN" altLang="zh-CN" b="1" smtClean="0"/>
              <a:t>欧阳修笔下“佳木秀而繁阴”的景色，一定让你联想起了家乡的某处夏季美景，请你用优美的语言描绘出来。</a:t>
            </a:r>
            <a:r>
              <a:rPr lang="en-US" altLang="zh-CN" b="1" smtClean="0"/>
              <a:t>(</a:t>
            </a:r>
            <a:r>
              <a:rPr lang="zh-CN" altLang="zh-CN" b="1" smtClean="0"/>
              <a:t>必须从比喻、拟人或排比的修辞手法中任选一种进行描写，不准出现真实的地名，</a:t>
            </a:r>
            <a:r>
              <a:rPr lang="en-US" altLang="zh-CN" b="1" smtClean="0"/>
              <a:t>50</a:t>
            </a:r>
            <a:r>
              <a:rPr lang="zh-CN" altLang="zh-CN" b="1" smtClean="0"/>
              <a:t>字左右</a:t>
            </a:r>
            <a:r>
              <a:rPr lang="en-US" altLang="zh-CN" b="1" smtClean="0"/>
              <a:t>) (2</a:t>
            </a:r>
            <a:r>
              <a:rPr lang="zh-CN" altLang="zh-CN" b="1" smtClean="0"/>
              <a:t>分</a:t>
            </a:r>
            <a:r>
              <a:rPr lang="en-US" altLang="zh-CN" b="1" smtClean="0"/>
              <a:t>)</a:t>
            </a:r>
            <a:endParaRPr lang="zh-CN" altLang="zh-CN" b="1" smtClean="0"/>
          </a:p>
          <a:p>
            <a:r>
              <a:rPr lang="en-US" altLang="zh-CN" smtClean="0"/>
              <a:t> </a:t>
            </a:r>
            <a:endParaRPr lang="zh-CN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endParaRPr lang="zh-CN" altLang="zh-CN" b="1" smtClean="0"/>
          </a:p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三、阅读理解及分析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第</a:t>
            </a:r>
            <a:r>
              <a:rPr lang="en-US" altLang="zh-CN" b="1" smtClean="0">
                <a:solidFill>
                  <a:srgbClr val="FF0000"/>
                </a:solidFill>
              </a:rPr>
              <a:t>10-27</a:t>
            </a:r>
            <a:r>
              <a:rPr lang="zh-CN" altLang="zh-CN" b="1" smtClean="0">
                <a:solidFill>
                  <a:srgbClr val="FF0000"/>
                </a:solidFill>
              </a:rPr>
              <a:t>题，共</a:t>
            </a:r>
            <a:r>
              <a:rPr lang="en-US" altLang="zh-CN" b="1" smtClean="0">
                <a:solidFill>
                  <a:srgbClr val="FF0000"/>
                </a:solidFill>
              </a:rPr>
              <a:t>37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一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阅读《醉翁亭记》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节选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，回答</a:t>
            </a:r>
            <a:r>
              <a:rPr lang="en-US" altLang="zh-CN" b="1" smtClean="0">
                <a:solidFill>
                  <a:srgbClr val="FF0000"/>
                </a:solidFill>
              </a:rPr>
              <a:t>10-13</a:t>
            </a:r>
            <a:r>
              <a:rPr lang="zh-CN" altLang="zh-CN" b="1" smtClean="0">
                <a:solidFill>
                  <a:srgbClr val="FF0000"/>
                </a:solidFill>
              </a:rPr>
              <a:t>题。</a:t>
            </a:r>
            <a:r>
              <a:rPr lang="en-US" altLang="zh-CN" b="1" smtClean="0">
                <a:solidFill>
                  <a:srgbClr val="FF0000"/>
                </a:solidFill>
              </a:rPr>
              <a:t>(8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en-US" altLang="zh-CN" b="1" smtClean="0">
                <a:solidFill>
                  <a:srgbClr val="FF0000"/>
                </a:solidFill>
              </a:rPr>
              <a:t>10.(1)</a:t>
            </a:r>
            <a:r>
              <a:rPr lang="zh-CN" altLang="zh-CN" b="1" smtClean="0">
                <a:solidFill>
                  <a:srgbClr val="FF0000"/>
                </a:solidFill>
              </a:rPr>
              <a:t>花</a:t>
            </a:r>
            <a:r>
              <a:rPr lang="en-US" altLang="zh-CN" b="1" smtClean="0">
                <a:solidFill>
                  <a:srgbClr val="FF0000"/>
                </a:solidFill>
              </a:rPr>
              <a:t>     (2)</a:t>
            </a:r>
            <a:r>
              <a:rPr lang="zh-CN" altLang="zh-CN" b="1" smtClean="0">
                <a:solidFill>
                  <a:srgbClr val="FF0000"/>
                </a:solidFill>
              </a:rPr>
              <a:t>以……为乐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以……为快乐</a:t>
            </a:r>
            <a:r>
              <a:rPr lang="en-US" altLang="zh-CN" b="1" smtClean="0">
                <a:solidFill>
                  <a:srgbClr val="FF0000"/>
                </a:solidFill>
              </a:rPr>
              <a:t>)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zh-CN" altLang="zh-CN" b="1" smtClean="0">
                <a:solidFill>
                  <a:srgbClr val="FF0000"/>
                </a:solidFill>
              </a:rPr>
              <a:t>评分说明：</a:t>
            </a:r>
            <a:r>
              <a:rPr lang="en-US" altLang="zh-CN" b="1" smtClean="0">
                <a:solidFill>
                  <a:srgbClr val="FF0000"/>
                </a:solidFill>
              </a:rPr>
              <a:t>(2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每小题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分。</a:t>
            </a:r>
            <a:r>
              <a:rPr lang="en-US" altLang="zh-CN" b="1" smtClean="0">
                <a:solidFill>
                  <a:srgbClr val="FF0000"/>
                </a:solidFill>
              </a:rPr>
              <a:t>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en-US" altLang="zh-CN" b="1" smtClean="0">
                <a:solidFill>
                  <a:srgbClr val="FF0000"/>
                </a:solidFill>
              </a:rPr>
              <a:t>11.</a:t>
            </a:r>
            <a:r>
              <a:rPr lang="zh-CN" altLang="zh-CN" b="1" smtClean="0">
                <a:solidFill>
                  <a:srgbClr val="FF0000"/>
                </a:solidFill>
              </a:rPr>
              <a:t>一眼望去，树木茂盛又曲深秀丽的，是琅琊山。</a:t>
            </a:r>
            <a:r>
              <a:rPr lang="en-US" altLang="zh-CN" b="1" smtClean="0">
                <a:solidFill>
                  <a:srgbClr val="FF0000"/>
                </a:solidFill>
              </a:rPr>
              <a:t>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zh-CN" altLang="zh-CN" b="1" smtClean="0">
                <a:solidFill>
                  <a:srgbClr val="FF0000"/>
                </a:solidFill>
              </a:rPr>
              <a:t>评分说明：</a:t>
            </a:r>
            <a:r>
              <a:rPr lang="en-US" altLang="zh-CN" b="1" smtClean="0">
                <a:solidFill>
                  <a:srgbClr val="FF0000"/>
                </a:solidFill>
              </a:rPr>
              <a:t>(2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 </a:t>
            </a:r>
            <a:r>
              <a:rPr lang="zh-CN" altLang="zh-CN" b="1" smtClean="0">
                <a:solidFill>
                  <a:srgbClr val="FF0000"/>
                </a:solidFill>
              </a:rPr>
              <a:t>译对重点词语“蔚然”“深”“秀”得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分，翻译完整流畅得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分。</a:t>
            </a:r>
            <a:r>
              <a:rPr lang="en-US" altLang="zh-CN" b="1" smtClean="0">
                <a:solidFill>
                  <a:srgbClr val="FF0000"/>
                </a:solidFill>
              </a:rPr>
              <a:t>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en-US" altLang="zh-CN" b="1" smtClean="0">
                <a:solidFill>
                  <a:srgbClr val="FF0000"/>
                </a:solidFill>
              </a:rPr>
              <a:t>12.C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zh-CN" altLang="zh-CN" b="1" smtClean="0">
                <a:solidFill>
                  <a:srgbClr val="FF0000"/>
                </a:solidFill>
              </a:rPr>
              <a:t>评分说明：</a:t>
            </a:r>
            <a:r>
              <a:rPr lang="en-US" altLang="zh-CN" b="1" smtClean="0">
                <a:solidFill>
                  <a:srgbClr val="FF0000"/>
                </a:solidFill>
              </a:rPr>
              <a:t>(2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“名”“腰”都是名词作动词。</a:t>
            </a:r>
            <a:r>
              <a:rPr lang="en-US" altLang="zh-CN" b="1" smtClean="0">
                <a:solidFill>
                  <a:srgbClr val="FF0000"/>
                </a:solidFill>
              </a:rPr>
              <a:t>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en-US" altLang="zh-CN" b="1" smtClean="0">
                <a:solidFill>
                  <a:srgbClr val="FF0000"/>
                </a:solidFill>
              </a:rPr>
              <a:t>13.</a:t>
            </a:r>
            <a:r>
              <a:rPr lang="zh-CN" altLang="zh-CN" b="1" smtClean="0">
                <a:solidFill>
                  <a:srgbClr val="FF0000"/>
                </a:solidFill>
              </a:rPr>
              <a:t>示例：绿树环抱的公园，像静卧在摇篮里的婴儿，安静惬意，公园中央“品”字形分布的大型花圃中，各色鲜花争奇斗艳，热烈奔放。</a:t>
            </a:r>
            <a:r>
              <a:rPr lang="en-US" altLang="zh-CN" b="1" smtClean="0">
                <a:solidFill>
                  <a:srgbClr val="FF0000"/>
                </a:solidFill>
              </a:rPr>
              <a:t>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zh-CN" altLang="zh-CN" b="1" smtClean="0">
                <a:solidFill>
                  <a:srgbClr val="FF0000"/>
                </a:solidFill>
              </a:rPr>
              <a:t>评分说明：</a:t>
            </a:r>
            <a:r>
              <a:rPr lang="en-US" altLang="zh-CN" b="1" smtClean="0">
                <a:solidFill>
                  <a:srgbClr val="FF0000"/>
                </a:solidFill>
              </a:rPr>
              <a:t>(2</a:t>
            </a:r>
            <a:r>
              <a:rPr lang="zh-CN" altLang="zh-CN" b="1" smtClean="0">
                <a:solidFill>
                  <a:srgbClr val="FF0000"/>
                </a:solidFill>
              </a:rPr>
              <a:t>分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答案不唯一。语言流畅、词句优美，能体现家乡夏季景物特点。没有运用指定的修辞手法扣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分，没有达到规定字数酌情扣分，出现真实的地名不得分。 </a:t>
            </a:r>
          </a:p>
          <a:p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b="1" smtClean="0"/>
              <a:t>十四、</a:t>
            </a:r>
            <a:r>
              <a:rPr lang="zh-CN" altLang="zh-CN" b="1" smtClean="0"/>
              <a:t>《醉翁亭记》阅读练习</a:t>
            </a:r>
            <a:endParaRPr lang="zh-CN" altLang="zh-CN" smtClean="0"/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环滁皆山也。其西南诸峰，林壑尤美，望之蔚然而深秀者，琅琊也。山行六七里，渐闻水声潺潺，而泻出于两峰之间者，酿泉也。峰回路转，有亭翼然临于泉上者，醉翁亭也。作亭者谁？山之僧智仙也。名之者谁？太守自谓也。太守与客来饮于此，饮少辄醉，而年又最高，故自号曰醉翁也。醉翁之意不在酒，在乎山水之间也。山水之乐，得之心而寓之酒也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若夫日出而林霏开，云归而岩穴暝，晦明变化者，山间之朝暮也。野芳发而幽香，佳木秀而繁阴，风霜高洁，水落而石出者，山间之四时也。朝而往，暮而归，四时之景不同，而乐亦无穷也。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至于负者歌于途，行者休于树，前者呼，后者应，伛偻提携，往来而不绝者，滁人游也。临溪而渔，溪深而鱼肥，酿泉为酒，泉香而酒洌，山肴野蔌，杂然而前陈者，太守宴也。宴酣之乐，非丝非竹，射者中，弈者胜，觥筹交错，起坐而喧哗者，众宾欢也。苍颜白发，颓然乎其间者，太守醉也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已而夕阳在山，人影散乱，太守归而宾客从也。树林阴翳，鸣声上下，游人去而禽鸟乐也。然而禽鸟知山林之乐，而不知人之乐；</a:t>
            </a:r>
            <a:r>
              <a:rPr lang="zh-CN" altLang="zh-CN" b="1" u="sng" smtClean="0"/>
              <a:t>人知从太守游而乐，而不知太守之乐其乐也</a:t>
            </a:r>
            <a:r>
              <a:rPr lang="zh-CN" altLang="zh-CN" b="1" smtClean="0"/>
              <a:t>。醉能同其乐，醒能述以文者，太守也。太守谓谁？庐陵欧阳修也。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8</a:t>
            </a:r>
            <a:r>
              <a:rPr lang="zh-CN" altLang="zh-CN" sz="3400" b="1" smtClean="0"/>
              <a:t>．本文作者是</a:t>
            </a:r>
            <a:r>
              <a:rPr lang="en-US" altLang="zh-CN" sz="3400" b="1" smtClean="0"/>
              <a:t>       </a:t>
            </a:r>
            <a:r>
              <a:rPr lang="zh-CN" altLang="zh-CN" sz="3400" b="1" smtClean="0"/>
              <a:t>（朝代）的</a:t>
            </a:r>
            <a:r>
              <a:rPr lang="en-US" altLang="zh-CN" sz="3400" b="1" smtClean="0"/>
              <a:t>          </a:t>
            </a:r>
            <a:r>
              <a:rPr lang="zh-CN" altLang="zh-CN" sz="3400" b="1" smtClean="0"/>
              <a:t>家，“唐宋八大家”之一。（</a:t>
            </a:r>
            <a:r>
              <a:rPr lang="en-US" altLang="zh-CN" sz="3400" b="1" smtClean="0"/>
              <a:t>1</a:t>
            </a:r>
            <a:r>
              <a:rPr lang="zh-CN" altLang="zh-CN" sz="34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9</a:t>
            </a:r>
            <a:r>
              <a:rPr lang="zh-CN" altLang="zh-CN" sz="3400" b="1" smtClean="0"/>
              <a:t>．解释下列加点的词语。（</a:t>
            </a:r>
            <a:r>
              <a:rPr lang="en-US" altLang="zh-CN" sz="3400" b="1" smtClean="0"/>
              <a:t>2</a:t>
            </a:r>
            <a:r>
              <a:rPr lang="zh-CN" altLang="zh-CN" sz="34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/>
              <a:t>（</a:t>
            </a:r>
            <a:r>
              <a:rPr lang="en-US" altLang="zh-CN" sz="3400" b="1" smtClean="0"/>
              <a:t>1</a:t>
            </a:r>
            <a:r>
              <a:rPr lang="zh-CN" altLang="zh-CN" sz="3400" b="1" smtClean="0"/>
              <a:t>）醉翁之</a:t>
            </a:r>
            <a:r>
              <a:rPr lang="zh-CN" altLang="zh-CN" sz="3400" b="1" u="sng" smtClean="0"/>
              <a:t>意</a:t>
            </a:r>
            <a:r>
              <a:rPr lang="zh-CN" altLang="zh-CN" sz="3400" b="1" smtClean="0"/>
              <a:t>不在酒</a:t>
            </a:r>
            <a:r>
              <a:rPr lang="en-US" altLang="zh-CN" sz="3400" b="1" smtClean="0"/>
              <a:t>  </a:t>
            </a:r>
            <a:r>
              <a:rPr lang="zh-CN" altLang="zh-CN" sz="3400" b="1" smtClean="0"/>
              <a:t>（</a:t>
            </a:r>
            <a:r>
              <a:rPr lang="en-US" altLang="zh-CN" sz="3400" b="1" smtClean="0"/>
              <a:t>      </a:t>
            </a:r>
            <a:r>
              <a:rPr lang="zh-CN" altLang="zh-CN" sz="3400" b="1" smtClean="0"/>
              <a:t>）</a:t>
            </a:r>
            <a:r>
              <a:rPr lang="en-US" altLang="zh-CN" sz="3400" b="1" smtClean="0"/>
              <a:t>          </a:t>
            </a:r>
            <a:r>
              <a:rPr lang="zh-CN" altLang="zh-CN" sz="3400" b="1" smtClean="0"/>
              <a:t>（</a:t>
            </a:r>
            <a:r>
              <a:rPr lang="en-US" altLang="zh-CN" sz="3400" b="1" smtClean="0"/>
              <a:t>2</a:t>
            </a:r>
            <a:r>
              <a:rPr lang="zh-CN" altLang="zh-CN" sz="3400" b="1" smtClean="0"/>
              <a:t>）佳木</a:t>
            </a:r>
            <a:r>
              <a:rPr lang="zh-CN" altLang="zh-CN" sz="3400" b="1" u="sng" smtClean="0"/>
              <a:t>秀</a:t>
            </a:r>
            <a:r>
              <a:rPr lang="zh-CN" altLang="zh-CN" sz="3400" b="1" smtClean="0"/>
              <a:t>而繁阴</a:t>
            </a:r>
            <a:r>
              <a:rPr lang="en-US" altLang="zh-CN" sz="3400" b="1" smtClean="0"/>
              <a:t>   </a:t>
            </a:r>
            <a:r>
              <a:rPr lang="zh-CN" altLang="zh-CN" sz="3400" b="1" smtClean="0"/>
              <a:t>（</a:t>
            </a:r>
            <a:r>
              <a:rPr lang="en-US" altLang="zh-CN" sz="3400" b="1" smtClean="0"/>
              <a:t>      </a:t>
            </a:r>
            <a:r>
              <a:rPr lang="zh-CN" altLang="zh-CN" sz="3400" b="1" smtClean="0"/>
              <a:t>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/>
              <a:t>（</a:t>
            </a:r>
            <a:r>
              <a:rPr lang="en-US" altLang="zh-CN" sz="3400" b="1" smtClean="0"/>
              <a:t>3</a:t>
            </a:r>
            <a:r>
              <a:rPr lang="zh-CN" altLang="zh-CN" sz="3400" b="1" smtClean="0"/>
              <a:t>）负者</a:t>
            </a:r>
            <a:r>
              <a:rPr lang="zh-CN" altLang="zh-CN" sz="3400" b="1" u="sng" smtClean="0"/>
              <a:t>歌</a:t>
            </a:r>
            <a:r>
              <a:rPr lang="zh-CN" altLang="zh-CN" sz="3400" b="1" smtClean="0"/>
              <a:t>于途</a:t>
            </a:r>
            <a:r>
              <a:rPr lang="en-US" altLang="zh-CN" sz="3400" b="1" smtClean="0"/>
              <a:t>      </a:t>
            </a:r>
            <a:r>
              <a:rPr lang="zh-CN" altLang="zh-CN" sz="3400" b="1" smtClean="0"/>
              <a:t>（</a:t>
            </a:r>
            <a:r>
              <a:rPr lang="en-US" altLang="zh-CN" sz="3400" b="1" smtClean="0"/>
              <a:t>      </a:t>
            </a:r>
            <a:r>
              <a:rPr lang="zh-CN" altLang="zh-CN" sz="3400" b="1" smtClean="0"/>
              <a:t>）</a:t>
            </a:r>
            <a:r>
              <a:rPr lang="en-US" altLang="zh-CN" sz="3400" b="1" smtClean="0"/>
              <a:t>          </a:t>
            </a:r>
            <a:r>
              <a:rPr lang="zh-CN" altLang="zh-CN" sz="3400" b="1" smtClean="0"/>
              <a:t>（</a:t>
            </a:r>
            <a:r>
              <a:rPr lang="en-US" altLang="zh-CN" sz="3400" b="1" smtClean="0"/>
              <a:t>4</a:t>
            </a:r>
            <a:r>
              <a:rPr lang="zh-CN" altLang="zh-CN" sz="3400" b="1" smtClean="0"/>
              <a:t>）树林阴</a:t>
            </a:r>
            <a:r>
              <a:rPr lang="zh-CN" altLang="zh-CN" sz="3400" b="1" u="sng" smtClean="0"/>
              <a:t>翳</a:t>
            </a:r>
            <a:r>
              <a:rPr lang="en-US" altLang="zh-CN" sz="3400" b="1" u="sng" smtClean="0"/>
              <a:t>  </a:t>
            </a:r>
            <a:r>
              <a:rPr lang="en-US" altLang="zh-CN" sz="3400" b="1" smtClean="0"/>
              <a:t>     </a:t>
            </a:r>
            <a:r>
              <a:rPr lang="zh-CN" altLang="zh-CN" sz="3400" b="1" smtClean="0"/>
              <a:t>（</a:t>
            </a:r>
            <a:r>
              <a:rPr lang="en-US" altLang="zh-CN" sz="3400" b="1" smtClean="0"/>
              <a:t>      </a:t>
            </a:r>
            <a:r>
              <a:rPr lang="zh-CN" altLang="zh-CN" sz="3400" b="1" smtClean="0"/>
              <a:t>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10</a:t>
            </a:r>
            <a:r>
              <a:rPr lang="zh-CN" altLang="zh-CN" sz="3400" b="1" smtClean="0"/>
              <a:t>．依据</a:t>
            </a:r>
            <a:r>
              <a:rPr lang="zh-CN" altLang="en-US" sz="3400" b="1" smtClean="0"/>
              <a:t>文章</a:t>
            </a:r>
            <a:r>
              <a:rPr lang="zh-CN" altLang="zh-CN" sz="3400" b="1" smtClean="0"/>
              <a:t>，完成以下任务。（</a:t>
            </a:r>
            <a:r>
              <a:rPr lang="en-US" altLang="zh-CN" sz="3400" b="1" smtClean="0"/>
              <a:t>2</a:t>
            </a:r>
            <a:r>
              <a:rPr lang="zh-CN" altLang="zh-CN" sz="3400" b="1" smtClean="0"/>
              <a:t>分） 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/>
              <a:t>“环滁皆山也”中的“环”和“皆”写出滁州地域环境怎样的特点？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11</a:t>
            </a:r>
            <a:r>
              <a:rPr lang="zh-CN" altLang="zh-CN" sz="3400" b="1" smtClean="0"/>
              <a:t>．阅读本文，请结合文中相关语句概括，这是一座怎样的亭子？（</a:t>
            </a:r>
            <a:r>
              <a:rPr lang="en-US" altLang="zh-CN" sz="3400" b="1" smtClean="0"/>
              <a:t>2</a:t>
            </a:r>
            <a:r>
              <a:rPr lang="zh-CN" altLang="zh-CN" sz="34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/>
              <a:t>例：从“作亭者谁？山之僧智仙也。名之者谁？太守自谓也”可见，这是一座“友情（谊）之亭”。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12</a:t>
            </a:r>
            <a:r>
              <a:rPr lang="zh-CN" altLang="zh-CN" sz="3400" b="1" smtClean="0"/>
              <a:t>．文中写景、写滁人与写太守有什么关系？（</a:t>
            </a:r>
            <a:r>
              <a:rPr lang="en-US" altLang="zh-CN" sz="3400" b="1" smtClean="0"/>
              <a:t>3</a:t>
            </a:r>
            <a:r>
              <a:rPr lang="zh-CN" altLang="zh-CN" sz="34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13.</a:t>
            </a:r>
            <a:r>
              <a:rPr lang="zh-CN" altLang="zh-CN" sz="3400" b="1" smtClean="0"/>
              <a:t>对下面句子中加点词的解释，有错误的一组是（</a:t>
            </a:r>
            <a:r>
              <a:rPr lang="en-US" altLang="zh-CN" sz="3400" b="1" smtClean="0"/>
              <a:t>    </a:t>
            </a:r>
            <a:r>
              <a:rPr lang="zh-CN" altLang="zh-CN" sz="3400" b="1" smtClean="0"/>
              <a:t>）（</a:t>
            </a:r>
            <a:r>
              <a:rPr lang="en-US" altLang="zh-CN" sz="3400" b="1" smtClean="0"/>
              <a:t>3</a:t>
            </a:r>
            <a:r>
              <a:rPr lang="zh-CN" altLang="zh-CN" sz="34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A.</a:t>
            </a:r>
            <a:r>
              <a:rPr lang="zh-CN" altLang="zh-CN" sz="3400" b="1" smtClean="0"/>
              <a:t>①峰</a:t>
            </a:r>
            <a:r>
              <a:rPr lang="zh-CN" altLang="zh-CN" sz="3400" b="1" u="sng" smtClean="0"/>
              <a:t>回</a:t>
            </a:r>
            <a:r>
              <a:rPr lang="zh-CN" altLang="zh-CN" sz="3400" b="1" smtClean="0"/>
              <a:t>路转</a:t>
            </a:r>
            <a:r>
              <a:rPr lang="en-US" altLang="zh-CN" sz="3400" b="1" smtClean="0"/>
              <a:t>           </a:t>
            </a:r>
            <a:r>
              <a:rPr lang="zh-CN" altLang="zh-CN" sz="3400" b="1" u="sng" smtClean="0"/>
              <a:t>回</a:t>
            </a:r>
            <a:r>
              <a:rPr lang="zh-CN" altLang="zh-CN" sz="3400" b="1" smtClean="0"/>
              <a:t>：挺拔</a:t>
            </a:r>
            <a:r>
              <a:rPr lang="en-US" altLang="zh-CN" sz="3400" b="1" smtClean="0"/>
              <a:t>           </a:t>
            </a:r>
            <a:r>
              <a:rPr lang="zh-CN" altLang="zh-CN" sz="3400" b="1" smtClean="0"/>
              <a:t>②太守自</a:t>
            </a:r>
            <a:r>
              <a:rPr lang="zh-CN" altLang="zh-CN" sz="3400" b="1" u="sng" smtClean="0"/>
              <a:t>谓</a:t>
            </a:r>
            <a:r>
              <a:rPr lang="zh-CN" altLang="zh-CN" sz="3400" b="1" smtClean="0"/>
              <a:t>也</a:t>
            </a:r>
            <a:r>
              <a:rPr lang="en-US" altLang="zh-CN" sz="3400" b="1" smtClean="0"/>
              <a:t>        </a:t>
            </a:r>
            <a:r>
              <a:rPr lang="zh-CN" altLang="zh-CN" sz="3400" b="1" smtClean="0"/>
              <a:t>谓：对…说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B.</a:t>
            </a:r>
            <a:r>
              <a:rPr lang="zh-CN" altLang="zh-CN" sz="3400" b="1" smtClean="0"/>
              <a:t>①云归而岩穴明</a:t>
            </a:r>
            <a:r>
              <a:rPr lang="zh-CN" altLang="zh-CN" sz="3400" b="1" u="sng" smtClean="0"/>
              <a:t>瞑</a:t>
            </a:r>
            <a:r>
              <a:rPr lang="en-US" altLang="zh-CN" sz="3400" b="1" smtClean="0"/>
              <a:t>      </a:t>
            </a:r>
            <a:r>
              <a:rPr lang="zh-CN" altLang="zh-CN" sz="3400" b="1" smtClean="0"/>
              <a:t>瞑：管暗</a:t>
            </a:r>
            <a:r>
              <a:rPr lang="en-US" altLang="zh-CN" sz="3400" b="1" smtClean="0"/>
              <a:t>     </a:t>
            </a:r>
            <a:r>
              <a:rPr lang="zh-CN" altLang="zh-CN" sz="3400" b="1" smtClean="0"/>
              <a:t>②野</a:t>
            </a:r>
            <a:r>
              <a:rPr lang="zh-CN" altLang="zh-CN" sz="3400" b="1" u="sng" smtClean="0"/>
              <a:t>芳</a:t>
            </a:r>
            <a:r>
              <a:rPr lang="zh-CN" altLang="zh-CN" sz="3400" b="1" smtClean="0"/>
              <a:t>发而幽香</a:t>
            </a:r>
            <a:r>
              <a:rPr lang="en-US" altLang="zh-CN" sz="3400" b="1" smtClean="0"/>
              <a:t>         </a:t>
            </a:r>
            <a:r>
              <a:rPr lang="zh-CN" altLang="zh-CN" sz="3400" b="1" smtClean="0"/>
              <a:t>芳：花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C.</a:t>
            </a:r>
            <a:r>
              <a:rPr lang="zh-CN" altLang="zh-CN" sz="3400" b="1" smtClean="0"/>
              <a:t>①泉香而酒</a:t>
            </a:r>
            <a:r>
              <a:rPr lang="zh-CN" altLang="zh-CN" sz="3400" b="1" u="sng" smtClean="0"/>
              <a:t>洌 </a:t>
            </a:r>
            <a:r>
              <a:rPr lang="en-US" altLang="zh-CN" sz="3400" b="1" smtClean="0"/>
              <a:t>       </a:t>
            </a:r>
            <a:r>
              <a:rPr lang="zh-CN" altLang="zh-CN" sz="3400" b="1" smtClean="0"/>
              <a:t>洌：清</a:t>
            </a:r>
            <a:r>
              <a:rPr lang="en-US" altLang="zh-CN" sz="3400" b="1" smtClean="0"/>
              <a:t>         </a:t>
            </a:r>
            <a:r>
              <a:rPr lang="zh-CN" altLang="zh-CN" sz="3400" b="1" smtClean="0"/>
              <a:t>②杂然而前</a:t>
            </a:r>
            <a:r>
              <a:rPr lang="zh-CN" altLang="zh-CN" sz="3400" b="1" u="sng" smtClean="0"/>
              <a:t>陈</a:t>
            </a:r>
            <a:r>
              <a:rPr lang="zh-CN" altLang="zh-CN" sz="3400" b="1" smtClean="0"/>
              <a:t>者</a:t>
            </a:r>
            <a:r>
              <a:rPr lang="en-US" altLang="zh-CN" sz="3400" b="1" smtClean="0"/>
              <a:t>           </a:t>
            </a:r>
            <a:r>
              <a:rPr lang="zh-CN" altLang="zh-CN" sz="3400" b="1" smtClean="0"/>
              <a:t>陈：摆开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D.</a:t>
            </a:r>
            <a:r>
              <a:rPr lang="zh-CN" altLang="zh-CN" sz="3400" b="1" smtClean="0"/>
              <a:t>①而</a:t>
            </a:r>
            <a:r>
              <a:rPr lang="zh-CN" altLang="zh-CN" sz="3400" b="1" u="sng" smtClean="0"/>
              <a:t>乐亦</a:t>
            </a:r>
            <a:r>
              <a:rPr lang="zh-CN" altLang="zh-CN" sz="3400" b="1" smtClean="0"/>
              <a:t>无穷也</a:t>
            </a:r>
            <a:r>
              <a:rPr lang="en-US" altLang="zh-CN" sz="3400" b="1" smtClean="0"/>
              <a:t>       </a:t>
            </a:r>
            <a:r>
              <a:rPr lang="zh-CN" altLang="zh-CN" sz="3400" b="1" smtClean="0"/>
              <a:t>亦：也</a:t>
            </a:r>
            <a:r>
              <a:rPr lang="en-US" altLang="zh-CN" sz="3400" b="1" smtClean="0"/>
              <a:t>        </a:t>
            </a:r>
            <a:r>
              <a:rPr lang="zh-CN" altLang="zh-CN" sz="3400" b="1" smtClean="0"/>
              <a:t>②</a:t>
            </a:r>
            <a:r>
              <a:rPr lang="zh-CN" altLang="zh-CN" sz="3400" b="1" u="sng" smtClean="0"/>
              <a:t>已而</a:t>
            </a:r>
            <a:r>
              <a:rPr lang="zh-CN" altLang="zh-CN" sz="3400" b="1" smtClean="0"/>
              <a:t>夕阳在山</a:t>
            </a:r>
            <a:r>
              <a:rPr lang="en-US" altLang="zh-CN" sz="3400" b="1" smtClean="0"/>
              <a:t>       </a:t>
            </a:r>
            <a:r>
              <a:rPr lang="zh-CN" altLang="zh-CN" sz="3400" b="1" smtClean="0"/>
              <a:t>已而：不久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14.</a:t>
            </a:r>
            <a:r>
              <a:rPr lang="zh-CN" altLang="zh-CN" sz="3400" b="1" smtClean="0"/>
              <a:t>把文中画横线的句子翻译成现代汉语。（</a:t>
            </a:r>
            <a:r>
              <a:rPr lang="en-US" altLang="zh-CN" sz="3400" b="1" smtClean="0"/>
              <a:t>3</a:t>
            </a:r>
            <a:r>
              <a:rPr lang="zh-CN" altLang="zh-CN" sz="3400" b="1" smtClean="0"/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sz="3400" b="1" smtClean="0"/>
              <a:t>人知从太守游而乐，而不知太守之乐其乐也。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sz="3400" b="1" smtClean="0"/>
              <a:t>15.</a:t>
            </a:r>
            <a:r>
              <a:rPr lang="zh-CN" altLang="zh-CN" sz="3400" b="1" smtClean="0"/>
              <a:t>“醉能同其乐，醒能述以文”，表达了作者怎样的志趣？（</a:t>
            </a:r>
            <a:r>
              <a:rPr lang="en-US" altLang="zh-CN" sz="3400" b="1" smtClean="0"/>
              <a:t>3</a:t>
            </a:r>
            <a:r>
              <a:rPr lang="zh-CN" altLang="zh-CN" sz="3400" b="1" smtClean="0"/>
              <a:t>分）</a:t>
            </a:r>
          </a:p>
          <a:p>
            <a:endParaRPr lang="zh-CN" altLang="zh-CN" sz="3400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r>
              <a:rPr lang="zh-CN" altLang="zh-CN" b="1" smtClean="0">
                <a:solidFill>
                  <a:srgbClr val="FF0000"/>
                </a:solidFill>
              </a:rPr>
              <a:t>答案：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8</a:t>
            </a:r>
            <a:r>
              <a:rPr lang="zh-CN" altLang="zh-CN" b="1" smtClean="0">
                <a:solidFill>
                  <a:srgbClr val="FF0000"/>
                </a:solidFill>
              </a:rPr>
              <a:t>．宋或北宋</a:t>
            </a:r>
            <a:r>
              <a:rPr lang="en-US" altLang="zh-CN" b="1" smtClean="0">
                <a:solidFill>
                  <a:srgbClr val="FF0000"/>
                </a:solidFill>
              </a:rPr>
              <a:t>  </a:t>
            </a:r>
            <a:r>
              <a:rPr lang="zh-CN" altLang="zh-CN" b="1" smtClean="0">
                <a:solidFill>
                  <a:srgbClr val="FF0000"/>
                </a:solidFill>
              </a:rPr>
              <a:t>文学家或政治家或史学家（共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分，每空</a:t>
            </a:r>
            <a:r>
              <a:rPr lang="en-US" altLang="zh-CN" b="1" smtClean="0">
                <a:solidFill>
                  <a:srgbClr val="FF0000"/>
                </a:solidFill>
              </a:rPr>
              <a:t>0.5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9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）意趣，情趣</a:t>
            </a:r>
            <a:r>
              <a:rPr lang="en-US" altLang="zh-CN" b="1" smtClean="0">
                <a:solidFill>
                  <a:srgbClr val="FF0000"/>
                </a:solidFill>
              </a:rPr>
              <a:t> 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）茂盛</a:t>
            </a:r>
            <a:r>
              <a:rPr lang="en-US" altLang="zh-CN" b="1" smtClean="0">
                <a:solidFill>
                  <a:srgbClr val="FF0000"/>
                </a:solidFill>
              </a:rPr>
              <a:t> 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）道路或路途</a:t>
            </a:r>
            <a:r>
              <a:rPr lang="en-US" altLang="zh-CN" b="1" smtClean="0">
                <a:solidFill>
                  <a:srgbClr val="FF0000"/>
                </a:solidFill>
              </a:rPr>
              <a:t> 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）遮盖或遮蔽（共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分，每空</a:t>
            </a:r>
            <a:r>
              <a:rPr lang="en-US" altLang="zh-CN" b="1" smtClean="0">
                <a:solidFill>
                  <a:srgbClr val="FF0000"/>
                </a:solidFill>
              </a:rPr>
              <a:t>0.5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10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）滁州周围群山环抱；环绕滁州的都是山；滁州四围多山；亦可答“滁州处于盆地中”或“滁州处于山地中央”。（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）蔚然深秀（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11</a:t>
            </a:r>
            <a:r>
              <a:rPr lang="zh-CN" altLang="zh-CN" b="1" smtClean="0">
                <a:solidFill>
                  <a:srgbClr val="FF0000"/>
                </a:solidFill>
              </a:rPr>
              <a:t>．示例：①从“峰回路转，有亭翼然临于泉上者”可见，这是一座“造型奇巧之亭”；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②从“醉翁之意不在酒，在乎山水之间也”两句，可见这是一座“山水情趣之亭”；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③从“太守与客来饮于此”可见，这是一座“太守之亭”；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④从“饮少辄醉，而年又最高，故自号日醉翁也”可见，这是一座“醉翁之亭”；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⑤从“峰回路转，有亭翼然临于泉上者”可见，这是一座“环境优美之亭”；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⑥从“宴酣之乐，非丝非竹，射者中，奔者胜，觥筹交错，起坐而喧哗者，众宾欢也”可见，这是一座“宴饮之亭”（或“欢乐之亭”）；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FF0000"/>
                </a:solidFill>
              </a:rPr>
              <a:t>⑦从“醉能同其乐</a:t>
            </a:r>
            <a:r>
              <a:rPr lang="en-US" altLang="zh-CN" b="1" smtClean="0">
                <a:solidFill>
                  <a:srgbClr val="FF0000"/>
                </a:solidFill>
              </a:rPr>
              <a:t>'</a:t>
            </a:r>
            <a:r>
              <a:rPr lang="zh-CN" altLang="zh-CN" b="1" smtClean="0">
                <a:solidFill>
                  <a:srgbClr val="FF0000"/>
                </a:solidFill>
              </a:rPr>
              <a:t>可见，这是一座“与民同乐之亭”。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．写滁州风景优美，是为写太守与百姓出游作铺垫，写滁州百姓出游是为写太守作铺垫，说明此地政治清明，百姓生活安定和乐，这是太守励精图治、治理有方的结果，表达太守与民同乐的情怀。（共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分，意思对即可）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16.A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17.</a:t>
            </a:r>
            <a:r>
              <a:rPr lang="zh-CN" altLang="zh-CN" b="1" smtClean="0">
                <a:solidFill>
                  <a:srgbClr val="FF0000"/>
                </a:solidFill>
              </a:rPr>
              <a:t>要点：游人只知道跟随太守游玩的快乐。却不知道太守以游人的快乐为快乐啊。</a:t>
            </a:r>
          </a:p>
          <a:p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</a:p>
          <a:p>
            <a:r>
              <a:rPr lang="en-US" altLang="zh-CN" b="1" smtClean="0">
                <a:solidFill>
                  <a:srgbClr val="FF0000"/>
                </a:solidFill>
              </a:rPr>
              <a:t>18.</a:t>
            </a:r>
            <a:r>
              <a:rPr lang="zh-CN" altLang="zh-CN" b="1" smtClean="0">
                <a:solidFill>
                  <a:srgbClr val="FF0000"/>
                </a:solidFill>
              </a:rPr>
              <a:t>表达了作者寄情山水，与民之乐，与民同乐的志超追求。（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分）</a:t>
            </a:r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28400" y="118110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fontAlgn="ctr"/>
            <a:r>
              <a:rPr lang="en-US" altLang="zh-CN" b="1" smtClean="0"/>
              <a:t>3</a:t>
            </a:r>
            <a:r>
              <a:rPr lang="zh-CN" altLang="zh-CN" b="1" smtClean="0"/>
              <a:t>．下列翻译有误的一项是（</a:t>
            </a:r>
            <a:r>
              <a:rPr lang="en-US" altLang="zh-CN" b="1" smtClean="0"/>
              <a:t>    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A</a:t>
            </a:r>
            <a:r>
              <a:rPr lang="zh-CN" altLang="zh-CN" b="1" smtClean="0"/>
              <a:t>．故曰：教学相长也。</a:t>
            </a:r>
            <a:r>
              <a:rPr lang="en-US" altLang="zh-CN" b="1" smtClean="0"/>
              <a:t>                    </a:t>
            </a:r>
            <a:r>
              <a:rPr lang="zh-CN" altLang="zh-CN" b="1" smtClean="0"/>
              <a:t>（《礼记》一则）</a:t>
            </a:r>
          </a:p>
          <a:p>
            <a:pPr fontAlgn="ctr"/>
            <a:r>
              <a:rPr lang="zh-CN" altLang="zh-CN" b="1" smtClean="0"/>
              <a:t>所以说：教与学是互相推动，互相促进的。</a:t>
            </a:r>
          </a:p>
          <a:p>
            <a:pPr fontAlgn="ctr"/>
            <a:r>
              <a:rPr lang="en-US" altLang="zh-CN" b="1" smtClean="0"/>
              <a:t>B</a:t>
            </a:r>
            <a:r>
              <a:rPr lang="zh-CN" altLang="zh-CN" b="1" smtClean="0"/>
              <a:t>．其真无马邪？其真不知马也。</a:t>
            </a:r>
            <a:r>
              <a:rPr lang="en-US" altLang="zh-CN" b="1" smtClean="0"/>
              <a:t>                       </a:t>
            </a:r>
            <a:r>
              <a:rPr lang="zh-CN" altLang="zh-CN" b="1" smtClean="0"/>
              <a:t>（《杂说（四）》韩愈）</a:t>
            </a:r>
          </a:p>
          <a:p>
            <a:pPr fontAlgn="ctr"/>
            <a:r>
              <a:rPr lang="zh-CN" altLang="zh-CN" b="1" smtClean="0"/>
              <a:t>难道真的没有千里马吗？恐怕是真不认识千里马吧。</a:t>
            </a:r>
          </a:p>
          <a:p>
            <a:pPr fontAlgn="ctr"/>
            <a:r>
              <a:rPr lang="en-US" altLang="zh-CN" b="1" smtClean="0"/>
              <a:t>C</a:t>
            </a:r>
            <a:r>
              <a:rPr lang="zh-CN" altLang="zh-CN" b="1" smtClean="0"/>
              <a:t>．濯清涟而不妖。</a:t>
            </a:r>
            <a:r>
              <a:rPr lang="en-US" altLang="zh-CN" b="1" smtClean="0"/>
              <a:t>                    </a:t>
            </a:r>
            <a:r>
              <a:rPr lang="zh-CN" altLang="zh-CN" b="1" smtClean="0"/>
              <a:t>（《爱莲说》周敦颐）</a:t>
            </a:r>
          </a:p>
          <a:p>
            <a:pPr fontAlgn="ctr"/>
            <a:r>
              <a:rPr lang="zh-CN" altLang="zh-CN" b="1" smtClean="0"/>
              <a:t>在清水里洗涤过，但是并不显得妖媚。</a:t>
            </a:r>
          </a:p>
          <a:p>
            <a:pPr fontAlgn="ctr"/>
            <a:r>
              <a:rPr lang="en-US" altLang="zh-CN" b="1" smtClean="0"/>
              <a:t>D</a:t>
            </a:r>
            <a:r>
              <a:rPr lang="zh-CN" altLang="zh-CN" b="1" smtClean="0"/>
              <a:t>．树林阴翳，鸣声上下，游人去而禽鸟乐也。</a:t>
            </a:r>
            <a:r>
              <a:rPr lang="en-US" altLang="zh-CN" b="1" smtClean="0"/>
              <a:t>            </a:t>
            </a:r>
            <a:r>
              <a:rPr lang="zh-CN" altLang="zh-CN" b="1" smtClean="0"/>
              <a:t>（《醉翁亭记》欧阳修）</a:t>
            </a:r>
          </a:p>
          <a:p>
            <a:pPr fontAlgn="ctr"/>
            <a:r>
              <a:rPr lang="zh-CN" altLang="zh-CN" b="1" smtClean="0"/>
              <a:t>树阴里，到处是鸟雀在鸣叫，游人去了树林，鸟雀们就更快乐了。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D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ctr"/>
            <a:r>
              <a:rPr lang="en-US" altLang="zh-CN" b="1" smtClean="0"/>
              <a:t>4</a:t>
            </a:r>
            <a:r>
              <a:rPr lang="zh-CN" altLang="en-US" b="1" smtClean="0"/>
              <a:t>、</a:t>
            </a:r>
            <a:r>
              <a:rPr lang="zh-CN" altLang="zh-CN" b="1" smtClean="0"/>
              <a:t>下列各组中加点词用法和意思完全相同的一项是（</a:t>
            </a:r>
            <a:r>
              <a:rPr lang="en-US" altLang="zh-CN" b="1" smtClean="0"/>
              <a:t>  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A</a:t>
            </a:r>
            <a:r>
              <a:rPr lang="zh-CN" altLang="zh-CN" b="1" smtClean="0"/>
              <a:t>．</a:t>
            </a:r>
            <a:r>
              <a:rPr lang="en-US" altLang="zh-CN" b="1" smtClean="0"/>
              <a:t>①</a:t>
            </a:r>
            <a:r>
              <a:rPr lang="zh-CN" altLang="zh-CN" b="1" smtClean="0"/>
              <a:t>丹</a:t>
            </a:r>
            <a:r>
              <a:rPr lang="zh-CN" altLang="zh-CN" b="1" u="sng" smtClean="0"/>
              <a:t>书</a:t>
            </a:r>
            <a:r>
              <a:rPr lang="zh-CN" altLang="zh-CN" b="1" smtClean="0"/>
              <a:t>帛日</a:t>
            </a:r>
            <a:r>
              <a:rPr lang="en-US" altLang="zh-CN" b="1" smtClean="0"/>
              <a:t>“</a:t>
            </a:r>
            <a:r>
              <a:rPr lang="zh-CN" altLang="zh-CN" b="1" smtClean="0"/>
              <a:t>陈胜王</a:t>
            </a:r>
            <a:r>
              <a:rPr lang="en-US" altLang="zh-CN" b="1" smtClean="0"/>
              <a:t>”</a:t>
            </a:r>
            <a:r>
              <a:rPr lang="zh-CN" altLang="zh-CN" b="1" smtClean="0"/>
              <a:t>。</a:t>
            </a:r>
            <a:r>
              <a:rPr lang="en-US" altLang="zh-CN" b="1" smtClean="0"/>
              <a:t>②</a:t>
            </a:r>
            <a:r>
              <a:rPr lang="zh-CN" altLang="zh-CN" b="1" smtClean="0"/>
              <a:t>鸿雁传</a:t>
            </a:r>
            <a:r>
              <a:rPr lang="zh-CN" altLang="zh-CN" b="1" u="sng" smtClean="0"/>
              <a:t>书</a:t>
            </a:r>
          </a:p>
          <a:p>
            <a:pPr fontAlgn="ctr"/>
            <a:r>
              <a:rPr lang="en-US" altLang="zh-CN" b="1" smtClean="0"/>
              <a:t>B</a:t>
            </a:r>
            <a:r>
              <a:rPr lang="zh-CN" altLang="zh-CN" b="1" smtClean="0"/>
              <a:t>．</a:t>
            </a:r>
            <a:r>
              <a:rPr lang="en-US" altLang="zh-CN" b="1" smtClean="0"/>
              <a:t>①</a:t>
            </a:r>
            <a:r>
              <a:rPr lang="zh-CN" altLang="zh-CN" b="1" smtClean="0"/>
              <a:t>今</a:t>
            </a:r>
            <a:r>
              <a:rPr lang="zh-CN" altLang="zh-CN" b="1" u="sng" smtClean="0"/>
              <a:t>亡</a:t>
            </a:r>
            <a:r>
              <a:rPr lang="zh-CN" altLang="zh-CN" b="1" smtClean="0"/>
              <a:t>亦死，举大计亦死。</a:t>
            </a:r>
            <a:r>
              <a:rPr lang="en-US" altLang="zh-CN" b="1" smtClean="0"/>
              <a:t>②</a:t>
            </a:r>
            <a:r>
              <a:rPr lang="zh-CN" altLang="zh-CN" b="1" smtClean="0"/>
              <a:t>河曲智曳</a:t>
            </a:r>
            <a:r>
              <a:rPr lang="zh-CN" altLang="zh-CN" b="1" u="sng" smtClean="0"/>
              <a:t>亡</a:t>
            </a:r>
            <a:r>
              <a:rPr lang="zh-CN" altLang="zh-CN" b="1" smtClean="0"/>
              <a:t>以应。</a:t>
            </a:r>
          </a:p>
          <a:p>
            <a:pPr fontAlgn="ctr"/>
            <a:r>
              <a:rPr lang="en-US" altLang="zh-CN" b="1" smtClean="0"/>
              <a:t>C</a:t>
            </a:r>
            <a:r>
              <a:rPr lang="zh-CN" altLang="zh-CN" b="1" smtClean="0"/>
              <a:t>．</a:t>
            </a:r>
            <a:r>
              <a:rPr lang="en-US" altLang="zh-CN" b="1" smtClean="0"/>
              <a:t>①</a:t>
            </a:r>
            <a:r>
              <a:rPr lang="zh-CN" altLang="zh-CN" b="1" smtClean="0"/>
              <a:t>子非鱼，</a:t>
            </a:r>
            <a:r>
              <a:rPr lang="zh-CN" altLang="zh-CN" b="1" u="sng" smtClean="0"/>
              <a:t>安</a:t>
            </a:r>
            <a:r>
              <a:rPr lang="zh-CN" altLang="zh-CN" b="1" smtClean="0"/>
              <a:t>知鱼之乐？</a:t>
            </a:r>
            <a:r>
              <a:rPr lang="en-US" altLang="zh-CN" b="1" smtClean="0"/>
              <a:t>②</a:t>
            </a:r>
            <a:r>
              <a:rPr lang="zh-CN" altLang="zh-CN" b="1" smtClean="0"/>
              <a:t>燕雀</a:t>
            </a:r>
            <a:r>
              <a:rPr lang="zh-CN" altLang="zh-CN" b="1" u="sng" smtClean="0"/>
              <a:t>安</a:t>
            </a:r>
            <a:r>
              <a:rPr lang="zh-CN" altLang="zh-CN" b="1" smtClean="0"/>
              <a:t>知鸿鸽之志哉？</a:t>
            </a:r>
          </a:p>
          <a:p>
            <a:pPr fontAlgn="ctr"/>
            <a:r>
              <a:rPr lang="en-US" altLang="zh-CN" b="1" smtClean="0"/>
              <a:t>D</a:t>
            </a:r>
            <a:r>
              <a:rPr lang="zh-CN" altLang="zh-CN" b="1" smtClean="0"/>
              <a:t>．</a:t>
            </a:r>
            <a:r>
              <a:rPr lang="en-US" altLang="zh-CN" b="1" smtClean="0"/>
              <a:t>①</a:t>
            </a:r>
            <a:r>
              <a:rPr lang="zh-CN" altLang="zh-CN" b="1" smtClean="0"/>
              <a:t>所欲有甚</a:t>
            </a:r>
            <a:r>
              <a:rPr lang="zh-CN" altLang="zh-CN" b="1" u="sng" smtClean="0"/>
              <a:t>于</a:t>
            </a:r>
            <a:r>
              <a:rPr lang="zh-CN" altLang="zh-CN" b="1" smtClean="0"/>
              <a:t>生者</a:t>
            </a:r>
            <a:r>
              <a:rPr lang="en-US" altLang="zh-CN" b="1" smtClean="0"/>
              <a:t>②</a:t>
            </a:r>
            <a:r>
              <a:rPr lang="zh-CN" altLang="zh-CN" b="1" smtClean="0"/>
              <a:t>怀民亦未寝，相与步</a:t>
            </a:r>
            <a:r>
              <a:rPr lang="zh-CN" altLang="zh-CN" b="1" u="sng" smtClean="0"/>
              <a:t>于</a:t>
            </a:r>
            <a:r>
              <a:rPr lang="zh-CN" altLang="zh-CN" b="1" smtClean="0"/>
              <a:t>中庭。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C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70294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二、阅读《出师表》（节选），完成下面小题。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侍中、侍郎郭攸之、费祎、董允等，此皆良实，志虑忠纯，是以先帝简拔以遗陛下。愚以为宮中之事，事无大小。悉以咨之，然后施行，必能裨补阙漏，有所广益。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将军向宠，性行淑均，晓畅军事，试用于昔日，先帝称之曰能，是以众议举宠为督。【甲】</a:t>
            </a:r>
            <a:r>
              <a:rPr lang="zh-CN" altLang="zh-CN" b="1" u="sng" smtClean="0"/>
              <a:t>愚以为营中之事，悉以咨之，必能使行阵和睦，优劣得所。</a:t>
            </a:r>
            <a:endParaRPr lang="zh-CN" altLang="zh-CN" b="1" smtClean="0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亲贤臣，远小人，此先汉所以兴隆也；亲小人，远贤臣，此后汉所以倾颓也。【乙】</a:t>
            </a:r>
            <a:r>
              <a:rPr lang="zh-CN" altLang="zh-CN" b="1" u="sng" smtClean="0"/>
              <a:t>先帝在时，每与臣论此事，未尝不叹息痛恨于桓、灵也。</a:t>
            </a:r>
            <a:r>
              <a:rPr lang="zh-CN" altLang="zh-CN" b="1" smtClean="0"/>
              <a:t>侍中、尚书、长史、参军，此悉贞良死节之臣，愿陛下亲之信之，别汉室之隆，可计日而待也。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臣本布衣，躬耕于南阳，苟全性命于乱世，不求闻达于诸候。先帝不以臣卑鄙，猥自枉屈，三顾臣于草庐之中，咨臣以当世之事，由是感激，遂许先帝以驱驰。【丙】</a:t>
            </a:r>
            <a:r>
              <a:rPr lang="zh-CN" altLang="zh-CN" b="1" u="sng" smtClean="0"/>
              <a:t>后值倾覆，受任于败军之际，奉命于危难之间，尔来二十有一年矣。</a:t>
            </a:r>
            <a:endParaRPr lang="zh-CN" altLang="zh-CN" b="1" smtClean="0"/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先帝知臣谨慎，故临崩寄臣以大事也。受命以来，夙夜忧叹，恐托付不效，以伤先帝之明，故五月渡泸，深入不毛。今南方已定，兵甲已足，当奖率三军，北定中原，庶竭驽钝，除奸凶，兴复汉室，还于旧都。此臣所以报先帝而忠陛下之职分也。至于斟酌损益，进尽忠言，则攸之、祎、允之任也。愿陛下托臣以讨贼兴复之效，不效，则治臣之罪，以告先帝之灵。若无兴徳之言，则责攸之、祎、允等之慢，以彰其咎；陛下亦宜自谋，以咨诹善道，察纳雅言，深追先帝遗诏。臣不胜受恩感激。</a:t>
            </a:r>
          </a:p>
          <a:p>
            <a:pPr marL="0" indent="0" fontAlgn="ctr">
              <a:lnSpc>
                <a:spcPct val="120000"/>
              </a:lnSpc>
              <a:spcBef>
                <a:spcPct val="0"/>
              </a:spcBef>
            </a:pPr>
            <a:r>
              <a:rPr lang="zh-CN" altLang="zh-CN" b="1" smtClean="0"/>
              <a:t>今当远离，临表涕零，不知所言。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fontAlgn="ctr"/>
            <a:r>
              <a:rPr lang="en-US" altLang="zh-CN" b="1" smtClean="0"/>
              <a:t>10</a:t>
            </a:r>
            <a:r>
              <a:rPr lang="zh-CN" altLang="zh-CN" b="1" smtClean="0"/>
              <a:t>．下列选项各有两组词语，每组词语中加点字的意思都相同的一项是（</a:t>
            </a:r>
            <a:r>
              <a:rPr lang="en-US" altLang="zh-CN" b="1" smtClean="0"/>
              <a:t>  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A</a:t>
            </a:r>
            <a:r>
              <a:rPr lang="zh-CN" altLang="zh-CN" b="1" smtClean="0"/>
              <a:t>．有所广</a:t>
            </a:r>
            <a:r>
              <a:rPr lang="zh-CN" altLang="zh-CN" b="1" u="sng" smtClean="0"/>
              <a:t>益</a:t>
            </a:r>
            <a:r>
              <a:rPr lang="zh-CN" altLang="zh-CN" b="1" smtClean="0"/>
              <a:t>／精</a:t>
            </a:r>
            <a:r>
              <a:rPr lang="zh-CN" altLang="zh-CN" b="1" u="sng" smtClean="0"/>
              <a:t>益</a:t>
            </a:r>
            <a:r>
              <a:rPr lang="zh-CN" altLang="zh-CN" b="1" smtClean="0"/>
              <a:t>求精</a:t>
            </a:r>
            <a:r>
              <a:rPr lang="en-US" altLang="zh-CN" b="1" smtClean="0"/>
              <a:t>           </a:t>
            </a:r>
            <a:r>
              <a:rPr lang="zh-CN" altLang="zh-CN" b="1" u="sng" smtClean="0"/>
              <a:t>计</a:t>
            </a:r>
            <a:r>
              <a:rPr lang="zh-CN" altLang="zh-CN" b="1" smtClean="0"/>
              <a:t>日而待／不</a:t>
            </a:r>
            <a:r>
              <a:rPr lang="zh-CN" altLang="zh-CN" b="1" u="sng" smtClean="0"/>
              <a:t>计</a:t>
            </a:r>
            <a:r>
              <a:rPr lang="zh-CN" altLang="zh-CN" b="1" smtClean="0"/>
              <a:t>其数</a:t>
            </a:r>
          </a:p>
          <a:p>
            <a:pPr fontAlgn="ctr"/>
            <a:r>
              <a:rPr lang="en-US" altLang="zh-CN" b="1" smtClean="0"/>
              <a:t>B</a:t>
            </a:r>
            <a:r>
              <a:rPr lang="zh-CN" altLang="zh-CN" b="1" smtClean="0"/>
              <a:t>．不求闻</a:t>
            </a:r>
            <a:r>
              <a:rPr lang="zh-CN" altLang="zh-CN" b="1" u="sng" smtClean="0"/>
              <a:t>达</a:t>
            </a:r>
            <a:r>
              <a:rPr lang="zh-CN" altLang="zh-CN" b="1" smtClean="0"/>
              <a:t>／知书</a:t>
            </a:r>
            <a:r>
              <a:rPr lang="zh-CN" altLang="zh-CN" b="1" u="sng" smtClean="0"/>
              <a:t>达</a:t>
            </a:r>
            <a:r>
              <a:rPr lang="zh-CN" altLang="zh-CN" b="1" smtClean="0"/>
              <a:t>理</a:t>
            </a:r>
            <a:r>
              <a:rPr lang="en-US" altLang="zh-CN" b="1" smtClean="0"/>
              <a:t>           </a:t>
            </a:r>
            <a:r>
              <a:rPr lang="zh-CN" altLang="zh-CN" b="1" smtClean="0"/>
              <a:t>由</a:t>
            </a:r>
            <a:r>
              <a:rPr lang="zh-CN" altLang="zh-CN" b="1" u="sng" smtClean="0"/>
              <a:t>是</a:t>
            </a:r>
            <a:r>
              <a:rPr lang="zh-CN" altLang="zh-CN" b="1" smtClean="0"/>
              <a:t>感激／实事求</a:t>
            </a:r>
            <a:r>
              <a:rPr lang="zh-CN" altLang="zh-CN" b="1" u="sng" smtClean="0"/>
              <a:t>是</a:t>
            </a:r>
          </a:p>
          <a:p>
            <a:pPr fontAlgn="ctr"/>
            <a:r>
              <a:rPr lang="en-US" altLang="zh-CN" b="1" smtClean="0"/>
              <a:t>C</a:t>
            </a:r>
            <a:r>
              <a:rPr lang="zh-CN" altLang="zh-CN" b="1" smtClean="0"/>
              <a:t>．夙夜</a:t>
            </a:r>
            <a:r>
              <a:rPr lang="zh-CN" altLang="zh-CN" b="1" u="sng" smtClean="0"/>
              <a:t>忧</a:t>
            </a:r>
            <a:r>
              <a:rPr lang="zh-CN" altLang="zh-CN" b="1" smtClean="0"/>
              <a:t>叹／</a:t>
            </a:r>
            <a:r>
              <a:rPr lang="zh-CN" altLang="zh-CN" b="1" u="sng" smtClean="0"/>
              <a:t>优</a:t>
            </a:r>
            <a:r>
              <a:rPr lang="zh-CN" altLang="zh-CN" b="1" smtClean="0"/>
              <a:t>心如焚</a:t>
            </a:r>
            <a:r>
              <a:rPr lang="en-US" altLang="zh-CN" b="1" smtClean="0"/>
              <a:t>           </a:t>
            </a:r>
            <a:r>
              <a:rPr lang="zh-CN" altLang="zh-CN" b="1" smtClean="0"/>
              <a:t>庶</a:t>
            </a:r>
            <a:r>
              <a:rPr lang="zh-CN" altLang="zh-CN" b="1" u="sng" smtClean="0"/>
              <a:t>竭</a:t>
            </a:r>
            <a:r>
              <a:rPr lang="zh-CN" altLang="zh-CN" b="1" smtClean="0"/>
              <a:t>驽钝／尽心</a:t>
            </a:r>
            <a:r>
              <a:rPr lang="zh-CN" altLang="zh-CN" b="1" u="sng" smtClean="0"/>
              <a:t>竭</a:t>
            </a:r>
            <a:r>
              <a:rPr lang="zh-CN" altLang="zh-CN" b="1" smtClean="0"/>
              <a:t>力</a:t>
            </a:r>
          </a:p>
          <a:p>
            <a:pPr fontAlgn="ctr"/>
            <a:r>
              <a:rPr lang="en-US" altLang="zh-CN" b="1" smtClean="0"/>
              <a:t>D</a:t>
            </a:r>
            <a:r>
              <a:rPr lang="zh-CN" altLang="zh-CN" b="1" smtClean="0"/>
              <a:t>．察纳</a:t>
            </a:r>
            <a:r>
              <a:rPr lang="zh-CN" altLang="zh-CN" b="1" u="sng" smtClean="0"/>
              <a:t>雅</a:t>
            </a:r>
            <a:r>
              <a:rPr lang="zh-CN" altLang="zh-CN" b="1" smtClean="0"/>
              <a:t>言／温文尔</a:t>
            </a:r>
            <a:r>
              <a:rPr lang="zh-CN" altLang="zh-CN" b="1" u="sng" smtClean="0"/>
              <a:t>雅</a:t>
            </a:r>
            <a:r>
              <a:rPr lang="en-US" altLang="zh-CN" b="1" smtClean="0"/>
              <a:t>           </a:t>
            </a:r>
            <a:r>
              <a:rPr lang="zh-CN" altLang="zh-CN" b="1" smtClean="0"/>
              <a:t>临表</a:t>
            </a:r>
            <a:r>
              <a:rPr lang="zh-CN" altLang="zh-CN" b="1" u="sng" smtClean="0"/>
              <a:t>涕</a:t>
            </a:r>
            <a:r>
              <a:rPr lang="zh-CN" altLang="zh-CN" b="1" smtClean="0"/>
              <a:t>零／</a:t>
            </a:r>
            <a:r>
              <a:rPr lang="zh-CN" altLang="zh-CN" b="1" u="sng" smtClean="0"/>
              <a:t>涕</a:t>
            </a:r>
            <a:r>
              <a:rPr lang="zh-CN" altLang="zh-CN" b="1" smtClean="0"/>
              <a:t>泪交流</a:t>
            </a:r>
          </a:p>
          <a:p>
            <a:pPr fontAlgn="ctr"/>
            <a:r>
              <a:rPr lang="en-US" altLang="zh-CN" b="1" smtClean="0"/>
              <a:t>11</a:t>
            </a:r>
            <a:r>
              <a:rPr lang="zh-CN" altLang="zh-CN" b="1" smtClean="0"/>
              <a:t>．翻译文中三处画线语句，并依据上下文对其作出进一步理解，全都正确的一项是（</a:t>
            </a:r>
            <a:r>
              <a:rPr lang="en-US" altLang="zh-CN" b="1" smtClean="0"/>
              <a:t>_____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【甲】愚以为营中之事，悉以咨之，必能使行阵和睦，优劣得所。</a:t>
            </a:r>
          </a:p>
          <a:p>
            <a:pPr fontAlgn="ctr"/>
            <a:r>
              <a:rPr lang="zh-CN" altLang="zh-CN" b="1" smtClean="0"/>
              <a:t>翻译：我认为军营中的事情，都要征询他的意见，就一定能使军队上下团结和睦，品行高低不同的人各有合适的安排。</a:t>
            </a:r>
          </a:p>
          <a:p>
            <a:pPr fontAlgn="ctr"/>
            <a:r>
              <a:rPr lang="zh-CN" altLang="zh-CN" b="1" smtClean="0"/>
              <a:t>理解：请葛亮之所以推荐向宠是因为向宠人品好，军事才干突出，深得刘备赞誉。</a:t>
            </a:r>
          </a:p>
          <a:p>
            <a:pPr fontAlgn="ctr"/>
            <a:r>
              <a:rPr lang="zh-CN" altLang="zh-CN" b="1" smtClean="0"/>
              <a:t>【乙】先帝在时，每与臣论此事，未尝不叹息痛恨于桓、灵也。</a:t>
            </a:r>
          </a:p>
          <a:p>
            <a:pPr fontAlgn="ctr"/>
            <a:r>
              <a:rPr lang="zh-CN" altLang="zh-CN" b="1" smtClean="0"/>
              <a:t>翻译：先帝在世的时候，每次跟我谈论起这些事情，都会为桓帝、灵帝二位君主深深叹息，并对他们感到痛心和遗憾。</a:t>
            </a:r>
          </a:p>
          <a:p>
            <a:pPr fontAlgn="ctr"/>
            <a:r>
              <a:rPr lang="zh-CN" altLang="zh-CN" b="1" smtClean="0"/>
              <a:t>理解：刘备痛心和遗憾的原因是桓、灵二帝亲近小人，疏远贤臣，造成了东汉的衰败灭亡。</a:t>
            </a:r>
          </a:p>
          <a:p>
            <a:pPr fontAlgn="ctr"/>
            <a:r>
              <a:rPr lang="zh-CN" altLang="zh-CN" b="1" smtClean="0"/>
              <a:t>【丙】后值倾覆，受任于败军之际，奉命于危难之间，尔来二十有一年矣。</a:t>
            </a:r>
          </a:p>
          <a:p>
            <a:pPr fontAlgn="ctr"/>
            <a:r>
              <a:rPr lang="zh-CN" altLang="zh-CN" b="1" smtClean="0"/>
              <a:t>翻译：后来遇到兵败，在战事失败的时候我接受了重任，在危难关头我受到委任，至今已有二十一年了</a:t>
            </a:r>
          </a:p>
          <a:p>
            <a:pPr fontAlgn="ctr"/>
            <a:r>
              <a:rPr lang="zh-CN" altLang="zh-CN" b="1" smtClean="0"/>
              <a:t>理解：诸葛亮于</a:t>
            </a:r>
            <a:r>
              <a:rPr lang="en-US" altLang="zh-CN" b="1" smtClean="0"/>
              <a:t>“</a:t>
            </a:r>
            <a:r>
              <a:rPr lang="zh-CN" altLang="zh-CN" b="1" smtClean="0"/>
              <a:t>倾覆</a:t>
            </a:r>
            <a:r>
              <a:rPr lang="en-US" altLang="zh-CN" b="1" smtClean="0"/>
              <a:t>”</a:t>
            </a:r>
            <a:r>
              <a:rPr lang="zh-CN" altLang="zh-CN" b="1" smtClean="0"/>
              <a:t>时接受任务，是为了报答刘备三顾茅庐和临终托付大事的恩情。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  <a:r>
              <a:rPr lang="en-US" altLang="zh-CN" b="1" smtClean="0">
                <a:solidFill>
                  <a:srgbClr val="FF0000"/>
                </a:solidFill>
              </a:rPr>
              <a:t>10</a:t>
            </a:r>
            <a:r>
              <a:rPr lang="zh-CN" altLang="zh-CN" b="1" smtClean="0">
                <a:solidFill>
                  <a:srgbClr val="FF0000"/>
                </a:solidFill>
              </a:rPr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C11</a:t>
            </a:r>
            <a:r>
              <a:rPr lang="zh-CN" altLang="zh-CN" b="1" smtClean="0">
                <a:solidFill>
                  <a:srgbClr val="FF0000"/>
                </a:solidFill>
              </a:rPr>
              <a:t>．乙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fontAlgn="ctr"/>
            <a:r>
              <a:rPr lang="zh-CN" altLang="en-US" b="1" smtClean="0"/>
              <a:t>三</a:t>
            </a:r>
            <a:r>
              <a:rPr lang="zh-CN" altLang="zh-CN" b="1" smtClean="0"/>
              <a:t>、阅读《送东阳马生序》，完成下面小题。</a:t>
            </a:r>
          </a:p>
          <a:p>
            <a:pPr fontAlgn="ctr"/>
            <a:r>
              <a:rPr lang="zh-CN" altLang="zh-CN" b="1" smtClean="0"/>
              <a:t>送东阳马生序</a:t>
            </a:r>
          </a:p>
          <a:p>
            <a:pPr fontAlgn="ctr"/>
            <a:r>
              <a:rPr lang="en-US" altLang="zh-CN" b="1" smtClean="0"/>
              <a:t>①</a:t>
            </a:r>
            <a:r>
              <a:rPr lang="zh-CN" altLang="zh-CN" b="1" smtClean="0"/>
              <a:t>余幼时即嗜学。家贫，无从致书以观，每假借于藏书之家，手自笔录，计日以还。天大寒，砚冰坚，手指不可屈伸，弗之怠。录毕，走送之，不敢稍逾约。以是人多以书假余，余因得遍观群书。既加冠，益慕圣贤之道。又患无硕师名人与游，尝趋百里外，从乡之先达执经叩问。先达德隆望尊，门人弟子填其室，未尝稍降辞色。余立侍左右，援疑质理，俯身倾耳以请；或遇其叱咄，色愈恭，礼愈至，不敢出一言以复；俟其欣悦，则又请焉。故余虽愚，卒获有所闻。</a:t>
            </a:r>
          </a:p>
          <a:p>
            <a:pPr fontAlgn="ctr"/>
            <a:r>
              <a:rPr lang="en-US" altLang="zh-CN" b="1" smtClean="0"/>
              <a:t>②</a:t>
            </a:r>
            <a:r>
              <a:rPr lang="zh-CN" altLang="zh-CN" b="1" smtClean="0"/>
              <a:t>当余之从师也，负箧曳屣行深山巨谷中。穷冬烈风，大雪深数尺，足肤皲裂而不知。至舍，四支僵劲不能动，媵人持汤沃灌，以衾拥覆，久而乃和。寓逆旅，主人日再食，无鲜肥滋味之享。同舍生皆被绮绣，戴朱缨宝饰之帽，腰白玉之环，左佩刀，右备容臭，烨然若神人；余则缊袍敝衣处其间，略无慕艳意，以中有足乐者，不知口体之奉不若人也。盖余之勤且艰若此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8580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fontAlgn="ctr"/>
            <a:r>
              <a:rPr lang="en-US" altLang="zh-CN" b="1" smtClean="0"/>
              <a:t>12</a:t>
            </a:r>
            <a:r>
              <a:rPr lang="zh-CN" altLang="zh-CN" b="1" smtClean="0"/>
              <a:t>．解释下列句子中划线的词。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）媵人持</a:t>
            </a:r>
            <a:r>
              <a:rPr lang="zh-CN" altLang="zh-CN" b="1" u="sng" smtClean="0"/>
              <a:t>汤</a:t>
            </a:r>
            <a:r>
              <a:rPr lang="zh-CN" altLang="zh-CN" b="1" smtClean="0"/>
              <a:t>沃灌（</a:t>
            </a:r>
            <a:r>
              <a:rPr lang="en-US" altLang="zh-CN" b="1" smtClean="0"/>
              <a:t>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）同舍生皆</a:t>
            </a:r>
            <a:r>
              <a:rPr lang="zh-CN" altLang="zh-CN" b="1" u="sng" smtClean="0"/>
              <a:t>被</a:t>
            </a:r>
            <a:r>
              <a:rPr lang="zh-CN" altLang="zh-CN" b="1" smtClean="0"/>
              <a:t>绮绣（</a:t>
            </a:r>
            <a:r>
              <a:rPr lang="en-US" altLang="zh-CN" b="1" smtClean="0"/>
              <a:t>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3</a:t>
            </a:r>
            <a:r>
              <a:rPr lang="zh-CN" altLang="zh-CN" b="1" smtClean="0"/>
              <a:t>）余则缊袍</a:t>
            </a:r>
            <a:r>
              <a:rPr lang="zh-CN" altLang="zh-CN" b="1" u="sng" smtClean="0"/>
              <a:t>敝</a:t>
            </a:r>
            <a:r>
              <a:rPr lang="zh-CN" altLang="zh-CN" b="1" smtClean="0"/>
              <a:t>衣处其间（</a:t>
            </a:r>
            <a:r>
              <a:rPr lang="en-US" altLang="zh-CN" b="1" smtClean="0"/>
              <a:t>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4</a:t>
            </a:r>
            <a:r>
              <a:rPr lang="zh-CN" altLang="zh-CN" b="1" smtClean="0"/>
              <a:t>）</a:t>
            </a:r>
            <a:r>
              <a:rPr lang="zh-CN" altLang="zh-CN" b="1" u="sng" smtClean="0"/>
              <a:t>略无</a:t>
            </a:r>
            <a:r>
              <a:rPr lang="zh-CN" altLang="zh-CN" b="1" smtClean="0"/>
              <a:t>慕艳意（</a:t>
            </a:r>
            <a:r>
              <a:rPr lang="en-US" altLang="zh-CN" b="1" smtClean="0"/>
              <a:t>___</a:t>
            </a:r>
            <a:r>
              <a:rPr lang="zh-CN" altLang="zh-CN" b="1" smtClean="0"/>
              <a:t>）</a:t>
            </a:r>
          </a:p>
          <a:p>
            <a:pPr fontAlgn="ctr"/>
            <a:r>
              <a:rPr lang="en-US" altLang="zh-CN" b="1" smtClean="0"/>
              <a:t>13</a:t>
            </a:r>
            <a:r>
              <a:rPr lang="zh-CN" altLang="zh-CN" b="1" smtClean="0"/>
              <a:t>．翻译下面的句子。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）俟其欣悦，则又请焉。</a:t>
            </a:r>
          </a:p>
          <a:p>
            <a:pPr fontAlgn="ctr"/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）以中有足乐者，不知口体之奉不若人也。</a:t>
            </a:r>
          </a:p>
          <a:p>
            <a:pPr fontAlgn="ctr"/>
            <a:r>
              <a:rPr lang="en-US" altLang="zh-CN" b="1" smtClean="0"/>
              <a:t>14</a:t>
            </a:r>
            <a:r>
              <a:rPr lang="zh-CN" altLang="zh-CN" b="1" smtClean="0"/>
              <a:t>．作者为什么要写同舍生豪华的生活？</a:t>
            </a:r>
          </a:p>
          <a:p>
            <a:pPr fontAlgn="ctr"/>
            <a:r>
              <a:rPr lang="en-US" altLang="zh-CN" b="1" smtClean="0"/>
              <a:t>15</a:t>
            </a:r>
            <a:r>
              <a:rPr lang="zh-CN" altLang="zh-CN" b="1" smtClean="0"/>
              <a:t>．从第</a:t>
            </a:r>
            <a:r>
              <a:rPr lang="en-US" altLang="zh-CN" b="1" smtClean="0"/>
              <a:t>①</a:t>
            </a:r>
            <a:r>
              <a:rPr lang="zh-CN" altLang="zh-CN" b="1" smtClean="0"/>
              <a:t>段看，作者最终能够学业有成的原因有哪些？</a:t>
            </a:r>
          </a:p>
          <a:p>
            <a:pPr fontAlgn="ctr"/>
            <a:r>
              <a:rPr lang="en-US" altLang="zh-CN" b="1" smtClean="0"/>
              <a:t>16</a:t>
            </a:r>
            <a:r>
              <a:rPr lang="zh-CN" altLang="zh-CN" b="1" smtClean="0"/>
              <a:t>．思索作者的求学经历，就你感受最深的一点，谈谈所获得的启示。</a:t>
            </a:r>
          </a:p>
          <a:p>
            <a:pPr fontAlgn="ctr"/>
            <a:r>
              <a:rPr lang="zh-CN" altLang="zh-CN" b="1" smtClean="0">
                <a:solidFill>
                  <a:srgbClr val="FF0000"/>
                </a:solidFill>
              </a:rPr>
              <a:t>【答案】</a:t>
            </a: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12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）汤：热水。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）被，通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披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，穿着。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）敝：破旧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zh-CN" b="1" smtClean="0">
                <a:solidFill>
                  <a:srgbClr val="FF0000"/>
                </a:solidFill>
              </a:rPr>
              <a:t>）略无：毫无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13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）等到他高兴了，则又去请教。（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）因为心中有足以快乐的事情，所以不觉得吃的、穿的享受不如别人。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14</a:t>
            </a:r>
            <a:r>
              <a:rPr lang="zh-CN" altLang="zh-CN" b="1" smtClean="0">
                <a:solidFill>
                  <a:srgbClr val="FF0000"/>
                </a:solidFill>
              </a:rPr>
              <a:t>．与我的</a:t>
            </a:r>
            <a:r>
              <a:rPr lang="en-US" altLang="zh-CN" b="1" smtClean="0">
                <a:solidFill>
                  <a:srgbClr val="FF0000"/>
                </a:solidFill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缊袍敝衣</a:t>
            </a:r>
            <a:r>
              <a:rPr lang="en-US" altLang="zh-CN" b="1" smtClean="0">
                <a:solidFill>
                  <a:srgbClr val="FF0000"/>
                </a:solidFill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形成鲜明的对比，写出了我在读书时获得的巨大乐趣。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15</a:t>
            </a:r>
            <a:r>
              <a:rPr lang="zh-CN" altLang="zh-CN" b="1" smtClean="0">
                <a:solidFill>
                  <a:srgbClr val="FF0000"/>
                </a:solidFill>
              </a:rPr>
              <a:t>．（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zh-CN" b="1" smtClean="0">
                <a:solidFill>
                  <a:srgbClr val="FF0000"/>
                </a:solidFill>
              </a:rPr>
              <a:t>）刻苦好学（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zh-CN" b="1" smtClean="0">
                <a:solidFill>
                  <a:srgbClr val="FF0000"/>
                </a:solidFill>
              </a:rPr>
              <a:t>）博览群书（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zh-CN" b="1" smtClean="0">
                <a:solidFill>
                  <a:srgbClr val="FF0000"/>
                </a:solidFill>
              </a:rPr>
              <a:t>）虚心请教。</a:t>
            </a:r>
            <a:r>
              <a:rPr lang="en-US" altLang="zh-CN" b="1" smtClean="0">
                <a:solidFill>
                  <a:srgbClr val="FF0000"/>
                </a:solidFill>
              </a:rPr>
              <a:t>    </a:t>
            </a:r>
            <a:endParaRPr lang="zh-CN" altLang="zh-CN" b="1" smtClean="0">
              <a:solidFill>
                <a:srgbClr val="FF0000"/>
              </a:solidFill>
            </a:endParaRPr>
          </a:p>
          <a:p>
            <a:pPr fontAlgn="ctr"/>
            <a:r>
              <a:rPr lang="en-US" altLang="zh-CN" b="1" smtClean="0">
                <a:solidFill>
                  <a:srgbClr val="FF0000"/>
                </a:solidFill>
              </a:rPr>
              <a:t>16</a:t>
            </a:r>
            <a:r>
              <a:rPr lang="zh-CN" altLang="zh-CN" b="1" smtClean="0">
                <a:solidFill>
                  <a:srgbClr val="FF0000"/>
                </a:solidFill>
              </a:rPr>
              <a:t>．因从宋濂身上学习他的勤奋刻苦，求教谦虚、诚恳，尊敬老师的品质。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326</Paragraphs>
  <Slides>34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39">
      <vt:lpstr>Arial</vt:lpstr>
      <vt:lpstr>Calibri</vt:lpstr>
      <vt:lpstr>隶书</vt:lpstr>
      <vt:lpstr>华文行楷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2021-10-24T13:59:10.320</cp:lastPrinted>
  <dcterms:created xsi:type="dcterms:W3CDTF">2021-10-24T13:59:10Z</dcterms:created>
  <dcterms:modified xsi:type="dcterms:W3CDTF">2021-10-24T05:59:11Z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