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2" r:id="rId4"/>
    <p:sldId id="287" r:id="rId5"/>
    <p:sldId id="271" r:id="rId6"/>
    <p:sldId id="326" r:id="rId7"/>
    <p:sldId id="269" r:id="rId8"/>
    <p:sldId id="272" r:id="rId9"/>
    <p:sldId id="274" r:id="rId10"/>
    <p:sldId id="289" r:id="rId11"/>
    <p:sldId id="275" r:id="rId12"/>
    <p:sldId id="315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279" r:id="rId22"/>
    <p:sldId id="281" r:id="rId23"/>
    <p:sldId id="265" r:id="rId24"/>
    <p:sldId id="278" r:id="rId25"/>
    <p:sldId id="261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5" autoAdjust="0"/>
    <p:restoredTop sz="94660"/>
  </p:normalViewPr>
  <p:slideViewPr>
    <p:cSldViewPr snapToGrid="0">
      <p:cViewPr varScale="1">
        <p:scale>
          <a:sx n="63" d="100"/>
          <a:sy n="63" d="100"/>
        </p:scale>
        <p:origin x="48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BF1AC-3F4A-4F5E-895E-39C84FC5A782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17DAB-34F4-4679-99B2-045FAEBCE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50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91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4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44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40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865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04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195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05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48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30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825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600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692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3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472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3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74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14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111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55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47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0651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16085906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6C4C9E-7027-354F-B9D2-6189E991B7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png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Relationship Id="rId4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3CAF936-17B7-4453-A705-B0005F0A8579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D6C9002-E066-4BA9-92D0-F62945F9EC90}"/>
              </a:ext>
            </a:extLst>
          </p:cNvPr>
          <p:cNvSpPr txBox="1"/>
          <p:nvPr/>
        </p:nvSpPr>
        <p:spPr>
          <a:xfrm rot="10800000" flipH="1" flipV="1">
            <a:off x="2553385" y="624814"/>
            <a:ext cx="3030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古诗词诵读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FA4BC29-7DB3-4649-A832-1D87A7BA246B}"/>
              </a:ext>
            </a:extLst>
          </p:cNvPr>
          <p:cNvSpPr txBox="1"/>
          <p:nvPr/>
        </p:nvSpPr>
        <p:spPr>
          <a:xfrm>
            <a:off x="4068714" y="2720176"/>
            <a:ext cx="4535480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zh-CN" altLang="en-US" sz="4600" b="1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拟行路难（其四）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8001460-F368-4837-A93F-A412055A644F}"/>
              </a:ext>
            </a:extLst>
          </p:cNvPr>
          <p:cNvSpPr txBox="1"/>
          <p:nvPr/>
        </p:nvSpPr>
        <p:spPr>
          <a:xfrm>
            <a:off x="7361056" y="5446752"/>
            <a:ext cx="6670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高中语文选择性必修下册</a:t>
            </a:r>
            <a:endParaRPr lang="en-US" altLang="zh-CN" sz="1800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D9A459C-6B5F-49F5-BBCE-EAD0C33FDC5B}"/>
              </a:ext>
            </a:extLst>
          </p:cNvPr>
          <p:cNvSpPr/>
          <p:nvPr/>
        </p:nvSpPr>
        <p:spPr>
          <a:xfrm>
            <a:off x="2358594" y="845579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3A24C1B-CB25-C040-835B-F9857EECA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45165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B6A652C-70E8-4275-914D-F73FA7E62F4B}"/>
              </a:ext>
            </a:extLst>
          </p:cNvPr>
          <p:cNvSpPr/>
          <p:nvPr/>
        </p:nvSpPr>
        <p:spPr>
          <a:xfrm>
            <a:off x="9948672" y="0"/>
            <a:ext cx="2243328" cy="688282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E6B1E91-F723-4AC4-841A-568FC4D93182}"/>
              </a:ext>
            </a:extLst>
          </p:cNvPr>
          <p:cNvSpPr/>
          <p:nvPr/>
        </p:nvSpPr>
        <p:spPr>
          <a:xfrm>
            <a:off x="10094699" y="2574418"/>
            <a:ext cx="2097301" cy="1709163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Freeform 6323">
            <a:extLst>
              <a:ext uri="{FF2B5EF4-FFF2-40B4-BE49-F238E27FC236}">
                <a16:creationId xmlns:a16="http://schemas.microsoft.com/office/drawing/2014/main" xmlns="" id="{F76E1684-3B10-4FA7-94C8-979BBB8AB98C}"/>
              </a:ext>
            </a:extLst>
          </p:cNvPr>
          <p:cNvSpPr>
            <a:spLocks noEditPoints="1"/>
          </p:cNvSpPr>
          <p:nvPr/>
        </p:nvSpPr>
        <p:spPr bwMode="auto">
          <a:xfrm>
            <a:off x="532276" y="5289112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E72633A-9A2E-4DE4-B7F0-29CC92FC808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78F96F-50A1-40EF-9633-DC999DEBE69B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A2F0061-C0BD-4252-9C25-161DB067CBBA}"/>
              </a:ext>
            </a:extLst>
          </p:cNvPr>
          <p:cNvSpPr txBox="1"/>
          <p:nvPr/>
        </p:nvSpPr>
        <p:spPr>
          <a:xfrm>
            <a:off x="1053491" y="1417791"/>
            <a:ext cx="8668511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按照所标出的节拍，诵读该诗。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泻水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置平地，各自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东西南北流。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亦有命，安能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行叹复坐愁？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酌酒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以自宽，举杯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断绝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歌路难。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心非木石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岂无感？吞声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踯躅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不敢言。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D27DDC0-6A33-9842-B9CC-5507935AC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37283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鉴赏一二句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“泻水置平地，各自东西南北流”这两句诗运用了我国古典诗歌的什么传统表现手法？有何作用？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明确：①这两句诗运用了比兴手法。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②诗人用泻水流淌，各自东西这一自然现象作为比兴，喻人生因为门阀不同而最终贵贱穷达不一致，引出对社会人生的无限感慨，抨击了不合理的门阀制度。</a:t>
            </a:r>
          </a:p>
        </p:txBody>
      </p:sp>
    </p:spTree>
    <p:extLst>
      <p:ext uri="{BB962C8B-B14F-4D97-AF65-F5344CB8AC3E}">
        <p14:creationId xmlns:p14="http://schemas.microsoft.com/office/powerpoint/2010/main" val="77001160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1142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鉴赏三四句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在理性承认“人生亦有命”的前提下，作者展现了怎样的人生态度？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明确：作者用反问句“安能行叹复坐愁”，表现了他虽因门阀不同而不能受到重用的人生态度：不哀叹，不忧愁。</a:t>
            </a:r>
          </a:p>
        </p:txBody>
      </p:sp>
    </p:spTree>
    <p:extLst>
      <p:ext uri="{BB962C8B-B14F-4D97-AF65-F5344CB8AC3E}">
        <p14:creationId xmlns:p14="http://schemas.microsoft.com/office/powerpoint/2010/main" val="257603558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1142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鉴赏五六句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如何理解“酌酒以自宽，举杯断绝歌路难”？它与上一句是什么关系？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明确：①“举杯断绝歌路难”，说明诗人实际是先唱着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行路难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，感叹着人生的失意而忧愤不已。现在想通了，决定接受现实。“酌酒”“举杯”虽为借酒浇愁，自我安慰，但也说明作者认识到对不公平的命运感叹哀怨没有用，决定不再哀叹。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②与上一句的思想是一致的，从行动的角度说明自己不再哀叹和忧愁。</a:t>
            </a:r>
          </a:p>
        </p:txBody>
      </p:sp>
    </p:spTree>
    <p:extLst>
      <p:ext uri="{BB962C8B-B14F-4D97-AF65-F5344CB8AC3E}">
        <p14:creationId xmlns:p14="http://schemas.microsoft.com/office/powerpoint/2010/main" val="1815974884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1142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鉴赏七八句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既然明白了道理，在行动上也停止再唱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行路难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，但为何还要说出“心非木石岂无感？吞声踯躅不敢言”的话来？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明确：情感上：难以抑制内心的悲愤。从情感的角度，展现驱不散的愁苦，对世事的感慨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非木石岂无感”，反问手法，展现敏感的诗人心情激荡、百感俱生。诗人虽竭力压抑内心的情感，强迫自己不愁叹，但是“心非木石”，感慨深广。理的劝喻、酒的麻醉，也不能使心如槁木！全诗的情感在这句达到了高潮。</a:t>
            </a:r>
          </a:p>
        </p:txBody>
      </p:sp>
    </p:spTree>
    <p:extLst>
      <p:ext uri="{BB962C8B-B14F-4D97-AF65-F5344CB8AC3E}">
        <p14:creationId xmlns:p14="http://schemas.microsoft.com/office/powerpoint/2010/main" val="145421584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1142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鉴赏七八句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既然明白了道理，在行动上也停止再唱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行路难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，但为何还要说出“心非木石岂无感？吞声踯躅不敢言”的话来？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“吞声踯躅不敢言”，重在“不敢”。“不敢”是压抑，是无奈。在鲜明对比中，展现出无法改变现实的悲愤与无奈。社会政治的黑暗，门阀制度的无情，使像诗人一样才华横溢却出身寒微的人，最终也只能忍气吞声，默默地把愤怒和痛苦强咽到肚里，展现了人间极大的不幸，无限的感叹。</a:t>
            </a:r>
          </a:p>
        </p:txBody>
      </p:sp>
    </p:spTree>
    <p:extLst>
      <p:ext uri="{BB962C8B-B14F-4D97-AF65-F5344CB8AC3E}">
        <p14:creationId xmlns:p14="http://schemas.microsoft.com/office/powerpoint/2010/main" val="1063726022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诗歌的感情基调是什么？哪几句诗最能看出来？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明确：悲愤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“安能行叹复坐愁”“酌酒以自宽，举杯断绝歌路难。”“心非木石岂无感，吞声踯躅不敢言！”</a:t>
            </a: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8420194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梳理诗人情感变化的过程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861D79F3-E5BA-FC4B-B4FA-1D664FEACA46}"/>
              </a:ext>
            </a:extLst>
          </p:cNvPr>
          <p:cNvSpPr txBox="1">
            <a:spLocks noChangeArrowheads="1"/>
          </p:cNvSpPr>
          <p:nvPr/>
        </p:nvSpPr>
        <p:spPr>
          <a:xfrm>
            <a:off x="2475964" y="2921358"/>
            <a:ext cx="7772400" cy="30029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sz="4000" b="1">
                <a:solidFill>
                  <a:schemeClr val="bg1"/>
                </a:solidFill>
              </a:rPr>
              <a:t>认命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>
                <a:solidFill>
                  <a:schemeClr val="bg1"/>
                </a:solidFill>
              </a:rPr>
              <a:t>不认命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>
                <a:solidFill>
                  <a:schemeClr val="bg1"/>
                </a:solidFill>
              </a:rPr>
              <a:t>认命</a:t>
            </a:r>
          </a:p>
          <a:p>
            <a:pPr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</a:rPr>
              <a:t>       </a:t>
            </a:r>
            <a:r>
              <a:rPr lang="en-US" altLang="zh-CN" sz="4000" b="1">
                <a:solidFill>
                  <a:schemeClr val="bg1"/>
                </a:solidFill>
              </a:rPr>
              <a:t>︱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</a:rPr>
              <a:t>     </a:t>
            </a:r>
            <a:r>
              <a:rPr lang="en-US" altLang="zh-CN" sz="4000" b="1">
                <a:solidFill>
                  <a:schemeClr val="bg1"/>
                </a:solidFill>
              </a:rPr>
              <a:t>  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en-US" altLang="zh-CN" sz="4000" b="1">
                <a:solidFill>
                  <a:schemeClr val="bg1"/>
                </a:solidFill>
              </a:rPr>
              <a:t> ︱</a:t>
            </a:r>
            <a:r>
              <a:rPr lang="en-US" altLang="zh-CN" sz="4000" b="1">
                <a:solidFill>
                  <a:schemeClr val="bg1"/>
                </a:solidFill>
                <a:latin typeface="Arial" panose="020b0604020202020204" pitchFamily="34" charset="0"/>
              </a:rPr>
              <a:t>      </a:t>
            </a:r>
            <a:r>
              <a:rPr lang="en-US" altLang="zh-CN" sz="4000" b="1">
                <a:solidFill>
                  <a:schemeClr val="bg1"/>
                </a:solidFill>
              </a:rPr>
              <a:t>          ︱</a:t>
            </a:r>
          </a:p>
          <a:p>
            <a:r>
              <a:rPr lang="zh-CN" altLang="en-US" sz="4000" b="1">
                <a:solidFill>
                  <a:schemeClr val="bg1"/>
                </a:solidFill>
              </a:rPr>
              <a:t>抨击</a:t>
            </a:r>
            <a:r>
              <a:rPr lang="zh-CN" altLang="en-US" sz="4000" b="1">
                <a:solidFill>
                  <a:schemeClr val="bg1"/>
                </a:solidFill>
                <a:latin typeface="Arial" panose="020b0604020202020204" pitchFamily="34" charset="0"/>
              </a:rPr>
              <a:t>   </a:t>
            </a:r>
            <a:r>
              <a:rPr lang="zh-CN" altLang="en-US" sz="4000" b="1">
                <a:solidFill>
                  <a:schemeClr val="bg1"/>
                </a:solidFill>
              </a:rPr>
              <a:t>   </a:t>
            </a:r>
            <a:r>
              <a:rPr lang="zh-CN" altLang="en-US" sz="4000" b="1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4000" b="1">
                <a:solidFill>
                  <a:schemeClr val="bg1"/>
                </a:solidFill>
              </a:rPr>
              <a:t> 悲愤</a:t>
            </a:r>
            <a:r>
              <a:rPr lang="zh-CN" altLang="en-US" sz="4000" b="1">
                <a:solidFill>
                  <a:schemeClr val="bg1"/>
                </a:solidFill>
                <a:latin typeface="Arial" panose="020b0604020202020204" pitchFamily="34" charset="0"/>
              </a:rPr>
              <a:t>     </a:t>
            </a:r>
            <a:r>
              <a:rPr lang="zh-CN" altLang="en-US" sz="4000" b="1">
                <a:solidFill>
                  <a:schemeClr val="bg1"/>
                </a:solidFill>
              </a:rPr>
              <a:t>       无奈</a:t>
            </a:r>
          </a:p>
        </p:txBody>
      </p:sp>
    </p:spTree>
    <p:extLst>
      <p:ext uri="{BB962C8B-B14F-4D97-AF65-F5344CB8AC3E}">
        <p14:creationId xmlns:p14="http://schemas.microsoft.com/office/powerpoint/2010/main" val="1643689047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这首诗塑造了一个怎样的诗人形象？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明确：①出身寒微，怀才不遇；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②情感丰富，悲愤自抑；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③不满现实，无奈屈从。</a:t>
            </a:r>
          </a:p>
        </p:txBody>
      </p:sp>
    </p:spTree>
    <p:extLst>
      <p:ext uri="{BB962C8B-B14F-4D97-AF65-F5344CB8AC3E}">
        <p14:creationId xmlns:p14="http://schemas.microsoft.com/office/powerpoint/2010/main" val="2611647612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说说本诗的语言风格。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明确：语言近似口语，明白晓畅。诗歌的情感时而压抑，时而奔放，将复杂的心理历程表现的曲折婉转。</a:t>
            </a:r>
          </a:p>
        </p:txBody>
      </p:sp>
    </p:spTree>
    <p:extLst>
      <p:ext uri="{BB962C8B-B14F-4D97-AF65-F5344CB8AC3E}">
        <p14:creationId xmlns:p14="http://schemas.microsoft.com/office/powerpoint/2010/main" val="356137347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32B40EB3-3B7A-48DA-9941-AF32B4D2D26B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9224BCB-9A01-4646-B364-035B60BF43A3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DF7CA4-FC8B-4D12-9DFC-1286FFD7B2A5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29163897-1CB8-49D1-BA80-3C3E941F8013}"/>
              </a:ext>
            </a:extLst>
          </p:cNvPr>
          <p:cNvSpPr txBox="1"/>
          <p:nvPr/>
        </p:nvSpPr>
        <p:spPr>
          <a:xfrm>
            <a:off x="2353528" y="2222415"/>
            <a:ext cx="7657649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了解鲍照的生平及创作风格，了解本诗的写作背景。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理解诗歌的思想内容，引导学生认识怀才不遇者的不幸。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分析文中“比兴”的用法，理解诗中渲染愁绪的用意。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背诵全诗。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0632708-9A5E-8946-8821-A80FA45D4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25118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6B25504-B482-440B-81BB-15C237745428}"/>
              </a:ext>
            </a:extLst>
          </p:cNvPr>
          <p:cNvSpPr/>
          <p:nvPr/>
        </p:nvSpPr>
        <p:spPr>
          <a:xfrm>
            <a:off x="4208589" y="1413045"/>
            <a:ext cx="7669157" cy="4635889"/>
          </a:xfrm>
          <a:prstGeom prst="rect">
            <a:avLst/>
          </a:prstGeom>
          <a:solidFill>
            <a:srgbClr val="2637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全诗抒写这种难以言表、如鲠在喉的哀痛，妙就妙在并不直抒胸臆，而是俯仰低徊、自具神韵，让读者自然体会到诗人的忧愁愤懑。抒写诗人在门阀制度重压下，深感世路艰难激发起的愤慨不平之情。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215620B-6774-4D51-A4FB-7810EFA77774}"/>
              </a:ext>
            </a:extLst>
          </p:cNvPr>
          <p:cNvCxnSpPr/>
          <p:nvPr/>
        </p:nvCxnSpPr>
        <p:spPr>
          <a:xfrm flipH="1">
            <a:off x="3593146" y="1540395"/>
            <a:ext cx="0" cy="4456545"/>
          </a:xfrm>
          <a:prstGeom prst="line">
            <a:avLst/>
          </a:prstGeom>
          <a:noFill/>
          <a:ln w="15875">
            <a:solidFill>
              <a:srgbClr val="263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BC421DC0-3F83-4B54-B209-AB5E9BFC7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007"/>
            <a:ext cx="3242570" cy="637978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BC2BD1C-160E-44CD-87B9-BE2F175B1D1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FB4F1B5-21EE-4507-9C4C-B43E4BD5E625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</a:p>
        </p:txBody>
      </p:sp>
    </p:spTree>
    <p:extLst>
      <p:ext uri="{BB962C8B-B14F-4D97-AF65-F5344CB8AC3E}">
        <p14:creationId xmlns:p14="http://schemas.microsoft.com/office/powerpoint/2010/main" val="93213601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A275702-0144-4750-AD92-64140D8CD267}"/>
              </a:ext>
            </a:extLst>
          </p:cNvPr>
          <p:cNvSpPr/>
          <p:nvPr/>
        </p:nvSpPr>
        <p:spPr>
          <a:xfrm>
            <a:off x="0" y="0"/>
            <a:ext cx="12192000" cy="143256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C409E8-0C39-406F-92D1-8326E3632188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3023199-8F68-44A4-ADD9-2075AFE2917C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名家点评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593E107-5EFD-44DD-8A37-D76E75CB32F5}"/>
              </a:ext>
            </a:extLst>
          </p:cNvPr>
          <p:cNvSpPr txBox="1"/>
          <p:nvPr/>
        </p:nvSpPr>
        <p:spPr>
          <a:xfrm>
            <a:off x="433700" y="1580014"/>
            <a:ext cx="11352744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宋代许顗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许彦周诗话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：“明远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行路难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，壮丽豪放若决江河，诗中不可比拟，大似贾谊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过秦论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。”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明代王夫之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古诗评选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卷一：“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行路难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诸篇，一以天才天韵，吹宕而成，独唱千秋，更无知者。太白得其一桃，大者仙，小者豪矣。盖七言长句，迅发如临济禅，更不通人拟议。又如铸大象，一泻便成，相好即须具足。杜陵以下，字镂句刻，人巧绝伦，已不相浃洽，况许浑一流生气尽绝者哉！”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清代成书倬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古诗选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拟行路难十八首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，淋漓豪迈，不可多得。但议论太快，遂为后世粗豪一流人借口矣。”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72E0600-3300-7243-93BB-780E7C095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603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56E7DF8-1C77-43EA-A5CF-063FA6B1F0B2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 an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500" b="0" i="0" u="none" strike="noStrike" kern="1200" cap="none" spc="0" normalizeH="0" baseline="0" noProof="0">
                <a:ln>
                  <a:noFill/>
                </a:ln>
                <a:solidFill>
                  <a:srgbClr val="26374B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24254" y="4442609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自读检测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7B05CC2-5C8F-7749-8070-87854C6BD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58003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E2B31CC-C2D4-42CA-BA0C-51BCF7908083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6323">
            <a:extLst>
              <a:ext uri="{FF2B5EF4-FFF2-40B4-BE49-F238E27FC236}">
                <a16:creationId xmlns:a16="http://schemas.microsoft.com/office/drawing/2014/main" xmlns="" id="{845A71BB-26C0-4B9A-92A8-035C5F55CE1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10771" y="1141860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768AE0F-1EA3-4307-8D7F-082D2C1B80E0}"/>
              </a:ext>
            </a:extLst>
          </p:cNvPr>
          <p:cNvSpPr/>
          <p:nvPr/>
        </p:nvSpPr>
        <p:spPr>
          <a:xfrm>
            <a:off x="389206" y="868092"/>
            <a:ext cx="11412000" cy="55245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【情境默写】 </a:t>
            </a:r>
            <a:endParaRPr lang="en-US" altLang="zh-CN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）鲍照在《拟行路难（其四）》中表达人生苦乐自有命，怎么能成天自怨自艾的思想的两句是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）《拟行路难（其四）》中运用反问语气表现鲍照忍辱负重、矛盾痛苦的两句是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？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）鲍照的《拟行路难（其四）》开头用比喻的手法对当时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门第决定人生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这一古代的血统论发出愤怒的控诉的两句诗是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抽刀断水水更流，举杯销愁愁更愁。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平添的几分酒意反而更激起了愁海的狂澜，在鲍照的《拟行路难（其四）》中，描写诗人举杯驱愁却大放悲声的诗句是：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en-US" altLang="zh-CN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）人生亦有命   安能行叹复坐愁</a:t>
            </a:r>
          </a:p>
          <a:p>
            <a:pPr fontAlgn="ctr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）心非木石岂无感   吞声踯躅不敢言</a:t>
            </a:r>
          </a:p>
          <a:p>
            <a:pPr fontAlgn="ctr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）泻水置平地    各自东西南北流</a:t>
            </a:r>
            <a:b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）酌酒以自宽    举杯断绝歌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路难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69885136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7492C6D-328D-4922-9A14-79B0A3CD3D72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38862E-3F60-403A-A9B1-9D6F02B3810D}"/>
              </a:ext>
            </a:extLst>
          </p:cNvPr>
          <p:cNvSpPr txBox="1"/>
          <p:nvPr/>
        </p:nvSpPr>
        <p:spPr>
          <a:xfrm>
            <a:off x="5202227" y="857250"/>
            <a:ext cx="150174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800" spc="-1500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本课结束</a:t>
            </a:r>
            <a:endParaRPr kumimoji="0" lang="zh-CN" altLang="en-US" sz="8800" b="0" i="0" u="none" strike="noStrike" kern="1200" cap="none" spc="-150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87EC54-C3E9-4F94-905C-C7E58301AEE1}"/>
              </a:ext>
            </a:extLst>
          </p:cNvPr>
          <p:cNvSpPr/>
          <p:nvPr/>
        </p:nvSpPr>
        <p:spPr>
          <a:xfrm>
            <a:off x="5338907" y="762000"/>
            <a:ext cx="1501744" cy="4425827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61800" y="109347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8980224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9B6AA9-063E-4E32-8FF8-DAAABF05F6B1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壹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85214" y="443859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预读先学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9D62BDDF-140D-DB46-9BAC-8C07A2F02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0938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FB285A-3889-450D-A4D1-2D06B0D0B9B3}"/>
              </a:ext>
            </a:extLst>
          </p:cNvPr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>
            <a:extLst>
              <a:ext uri="{FF2B5EF4-FFF2-40B4-BE49-F238E27FC236}">
                <a16:creationId xmlns:a16="http://schemas.microsoft.com/office/drawing/2014/main" xmlns="" id="{8B9A72C0-20D4-459A-B014-444130909A5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4F3380-6901-4A77-B4FA-33D875EE4C61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9C395F-70D3-43F4-B390-6361B7FFAD3A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76E50D-FA2A-46C1-AEB7-C039FB765546}"/>
              </a:ext>
            </a:extLst>
          </p:cNvPr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者 介 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6E9DF4-53BA-4B65-8DB5-1424A4FE4EBC}"/>
              </a:ext>
            </a:extLst>
          </p:cNvPr>
          <p:cNvSpPr txBox="1"/>
          <p:nvPr/>
        </p:nvSpPr>
        <p:spPr>
          <a:xfrm>
            <a:off x="5202226" y="1582758"/>
            <a:ext cx="6517741" cy="409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鲍照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415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470)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，南朝宋文学家，字明远。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一生沉沦下僚，很不得志，但他的诗文，在生前就颇负盛名，对后来的作家更产生过重大影响。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擅长诗赋和骈文，尤善乐府，最有名的是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拟行路难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》18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首。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作品风格俊逸，杜甫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春日忆李白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诗中的“俊逸鲍参军”，就是赞美李白的诗和鲍照的诗同样具有俊逸之美。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其作品留芳后世，被称为“元嘉三大家”之一。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2BAB83-F884-49AE-84C4-C5A1FBE14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96" y="1844307"/>
            <a:ext cx="3572062" cy="35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9252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FB285A-3889-450D-A4D1-2D06B0D0B9B3}"/>
              </a:ext>
            </a:extLst>
          </p:cNvPr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>
            <a:extLst>
              <a:ext uri="{FF2B5EF4-FFF2-40B4-BE49-F238E27FC236}">
                <a16:creationId xmlns:a16="http://schemas.microsoft.com/office/drawing/2014/main" xmlns="" id="{8B9A72C0-20D4-459A-B014-444130909A5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4F3380-6901-4A77-B4FA-33D875EE4C61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9C395F-70D3-43F4-B390-6361B7FFAD3A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76E50D-FA2A-46C1-AEB7-C039FB765546}"/>
              </a:ext>
            </a:extLst>
          </p:cNvPr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作品介绍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6E9DF4-53BA-4B65-8DB5-1424A4FE4EBC}"/>
              </a:ext>
            </a:extLst>
          </p:cNvPr>
          <p:cNvSpPr txBox="1"/>
          <p:nvPr/>
        </p:nvSpPr>
        <p:spPr>
          <a:xfrm>
            <a:off x="5240146" y="1844307"/>
            <a:ext cx="6517741" cy="2571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b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行路难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是乐府杂曲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，本为汉代歌谣，晋人袁山松改变其音调，创制新词，流行一时。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鲍照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拟行路难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共十八首，歌咏人生的种种忧患，寄寓悲愤。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今天我们学习其中的第四首。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2BAB83-F884-49AE-84C4-C5A1FBE14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27" y="2532980"/>
            <a:ext cx="3903601" cy="219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3477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4A8AAD-E6FE-43A4-973C-6755B578305D}"/>
              </a:ext>
            </a:extLst>
          </p:cNvPr>
          <p:cNvSpPr/>
          <p:nvPr/>
        </p:nvSpPr>
        <p:spPr>
          <a:xfrm>
            <a:off x="0" y="3429000"/>
            <a:ext cx="4882896" cy="86450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0707AF8A-6193-4FE5-8E6C-B30448F03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t="9164" r="19250"/>
          <a:stretch>
            <a:fillRect/>
          </a:stretch>
        </p:blipFill>
        <p:spPr>
          <a:xfrm>
            <a:off x="415291" y="2020098"/>
            <a:ext cx="4283855" cy="2016424"/>
          </a:xfrm>
          <a:prstGeom prst="rect">
            <a:avLst/>
          </a:prstGeom>
        </p:spPr>
      </p:pic>
      <p:sp>
        <p:nvSpPr>
          <p:cNvPr id="5" name="Freeform 6323">
            <a:extLst>
              <a:ext uri="{FF2B5EF4-FFF2-40B4-BE49-F238E27FC236}">
                <a16:creationId xmlns:a16="http://schemas.microsoft.com/office/drawing/2014/main" xmlns="" id="{A333959D-C267-4882-A7B3-9163917CB07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44880" y="4983712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A09B8EE-CC35-4F13-9038-96C2E193D892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DC01D4-5537-46B9-8CF6-B56FFA606BC0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        解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9D7FBE6-AC8F-4D03-A879-8F58E3885F62}"/>
              </a:ext>
            </a:extLst>
          </p:cNvPr>
          <p:cNvSpPr txBox="1"/>
          <p:nvPr/>
        </p:nvSpPr>
        <p:spPr>
          <a:xfrm>
            <a:off x="5163856" y="2480519"/>
            <a:ext cx="6718006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①“行路难”，乐府旧题，主要是抒发世路艰难和离别悲伤的感情。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②有些学习汉魏乐府的作品的题前多冠一“代”或“拟”字。</a:t>
            </a:r>
          </a:p>
        </p:txBody>
      </p:sp>
    </p:spTree>
    <p:extLst>
      <p:ext uri="{BB962C8B-B14F-4D97-AF65-F5344CB8AC3E}">
        <p14:creationId xmlns:p14="http://schemas.microsoft.com/office/powerpoint/2010/main" val="338607590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FDFDD4-198E-45EA-A6E4-831B41CA6ECA}"/>
              </a:ext>
            </a:extLst>
          </p:cNvPr>
          <p:cNvSpPr/>
          <p:nvPr/>
        </p:nvSpPr>
        <p:spPr>
          <a:xfrm>
            <a:off x="0" y="1595223"/>
            <a:ext cx="12192000" cy="526277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国魏晋南北朝时期，实行门阀制度，造成“上品无寒门，下品无世族”的局面。门阀制度阻塞了寒士的进仕之路，一些才高的寒士自然心怀不平，寒士的不平反映在文学作品中，就成为这个时期文学的一个特色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ECF8E57-D079-4860-961D-0724873189A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F36D2A2-95CE-48AB-A50B-2EE2E7D38DB6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</p:spTree>
    <p:extLst>
      <p:ext uri="{BB962C8B-B14F-4D97-AF65-F5344CB8AC3E}">
        <p14:creationId xmlns:p14="http://schemas.microsoft.com/office/powerpoint/2010/main" val="2243450605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80BC424-1127-421C-8555-B7328119AB2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106B02A-E0F5-47F0-B47C-5A282A590E84}"/>
              </a:ext>
            </a:extLst>
          </p:cNvPr>
          <p:cNvSpPr/>
          <p:nvPr/>
        </p:nvSpPr>
        <p:spPr>
          <a:xfrm>
            <a:off x="1022667" y="1892654"/>
            <a:ext cx="3024187" cy="3024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图片 8" descr="图片包含 花瓶, 鲜花, 白色, 植物&#10;&#10;已生成极高可信度的说明">
            <a:extLst>
              <a:ext uri="{FF2B5EF4-FFF2-40B4-BE49-F238E27FC236}">
                <a16:creationId xmlns:a16="http://schemas.microsoft.com/office/drawing/2014/main" xmlns="" id="{F420ED5F-744B-4BF5-9472-B49757C6F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340" y="2270003"/>
            <a:ext cx="2646839" cy="264683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E339CA0-23A3-4AB9-A175-44E3A5878CD6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E8C2C51-9FFF-4BCF-8935-BDCBB154F00A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CF600A4-E8DF-4DCC-83AE-8498B3E5CFFF}"/>
              </a:ext>
            </a:extLst>
          </p:cNvPr>
          <p:cNvSpPr txBox="1"/>
          <p:nvPr/>
        </p:nvSpPr>
        <p:spPr>
          <a:xfrm>
            <a:off x="4777534" y="1611083"/>
            <a:ext cx="7112577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酌酒（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踯躅（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zhí zhú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①泻：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</a:t>
            </a:r>
            <a:r>
              <a:rPr lang="en-US" altLang="zh-CN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②吞声：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声将发又止。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③踯躅：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徘徊不前。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④断绝：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3254B6F-6FB9-3642-B754-6BC385629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4017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9B6AA9-063E-4E32-8FF8-DAAABF05F6B1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贰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85214" y="443561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精读研习</a:t>
            </a:r>
            <a:endParaRPr lang="zh-CN" altLang="en-US" sz="4000" spc="600">
              <a:solidFill>
                <a:srgbClr val="26374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11F05E7F-7DFB-B54F-9A7E-B537A33C6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3553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89</Paragraphs>
  <Slides>24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6">
      <vt:lpstr>Arial</vt:lpstr>
      <vt:lpstr>Calibri Light</vt:lpstr>
      <vt:lpstr>Calibri</vt:lpstr>
      <vt:lpstr>等线 Light</vt:lpstr>
      <vt:lpstr>等线</vt:lpstr>
      <vt:lpstr>微软雅黑</vt:lpstr>
      <vt:lpstr>楷体</vt:lpstr>
      <vt:lpstr>Wingdings</vt:lpstr>
      <vt:lpstr>方正清刻本悦宋简体</vt:lpstr>
      <vt:lpstr>方正苏新诗柳楷简体-yolan</vt:lpstr>
      <vt:lpstr>Microsoft YaHei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2021-04-28T17:30:47.864</cp:lastPrinted>
  <dcterms:created xsi:type="dcterms:W3CDTF">2021-04-28T17:30:47Z</dcterms:created>
  <dcterms:modified xsi:type="dcterms:W3CDTF">2021-04-28T09:30:49Z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