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slideMasters/slideMaster6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3" r:id="rId4"/>
    <p:sldMasterId id="2147483694" r:id="rId5"/>
    <p:sldMasterId id="2147483705" r:id="rId6"/>
  </p:sldMasterIdLst>
  <p:notesMasterIdLst>
    <p:notesMasterId r:id="rId24"/>
  </p:notesMasterIdLst>
  <p:sldIdLst>
    <p:sldId id="283" r:id="rId7"/>
    <p:sldId id="257" r:id="rId8"/>
    <p:sldId id="356" r:id="rId9"/>
    <p:sldId id="259" r:id="rId10"/>
    <p:sldId id="364" r:id="rId11"/>
    <p:sldId id="329" r:id="rId12"/>
    <p:sldId id="330" r:id="rId13"/>
    <p:sldId id="298" r:id="rId14"/>
    <p:sldId id="365" r:id="rId15"/>
    <p:sldId id="366" r:id="rId16"/>
    <p:sldId id="379" r:id="rId17"/>
    <p:sldId id="281" r:id="rId18"/>
    <p:sldId id="367" r:id="rId19"/>
    <p:sldId id="390" r:id="rId20"/>
    <p:sldId id="386" r:id="rId21"/>
    <p:sldId id="391" r:id="rId22"/>
    <p:sldId id="374" r:id="rId23"/>
  </p:sldIdLst>
  <p:sldSz cx="9144000" cy="6858000" type="screen4x3"/>
  <p:notesSz cx="6858000" cy="9144000"/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3300"/>
    <a:srgbClr val="000099"/>
    <a:srgbClr val="3366FF"/>
    <a:srgbClr val="003399"/>
    <a:srgbClr val="66FFFF"/>
    <a:srgbClr val="99FF33"/>
    <a:srgbClr val="00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6"/>
    <p:restoredTop sz="94682"/>
  </p:normalViewPr>
  <p:slideViewPr>
    <p:cSldViewPr showGuides="1">
      <p:cViewPr varScale="1">
        <p:scale>
          <a:sx n="84" d="100"/>
          <a:sy n="84" d="100"/>
        </p:scale>
        <p:origin x="-1542" y="-78"/>
      </p:cViewPr>
      <p:guideLst>
        <p:guide orient="horz" pos="2150"/>
        <p:guide pos="292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2054" descr="bamboo"/>
          <p:cNvPicPr>
            <a:picLocks noChangeAspect="1"/>
          </p:cNvPicPr>
          <p:nvPr/>
        </p:nvPicPr>
        <p:blipFill>
          <a:blip r:embed="rId2" cstate="print"/>
          <a:srcRect r="13792"/>
          <a:stretch>
            <a:fillRect/>
          </a:stretch>
        </p:blipFill>
        <p:spPr>
          <a:xfrm>
            <a:off x="6292850" y="-1587"/>
            <a:ext cx="2857500" cy="6869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304800" y="1158875"/>
            <a:ext cx="6248400" cy="1431925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lstStyle>
            <a:lvl1pPr lvl="0">
              <a:defRPr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304800" y="3429000"/>
            <a:ext cx="6019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257175" y="6248400"/>
            <a:ext cx="1622425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fontAlgn="base"/>
            <a:endParaRPr lang="zh-CN" altLang="en-US" noProof="1"/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2108200" y="6248400"/>
            <a:ext cx="29972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fontAlgn="base"/>
            <a:endParaRPr lang="zh-CN" altLang="en-US" noProof="1"/>
          </a:p>
        </p:txBody>
      </p:sp>
      <p:sp>
        <p:nvSpPr>
          <p:cNvPr id="2054" name="灯片编号占位符 2053"/>
          <p:cNvSpPr>
            <a:spLocks noGrp="1"/>
          </p:cNvSpPr>
          <p:nvPr>
            <p:ph type="sldNum" sz="quarter" idx="4"/>
          </p:nvPr>
        </p:nvSpPr>
        <p:spPr>
          <a:xfrm>
            <a:off x="5486400" y="6248400"/>
            <a:ext cx="1371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fontAlgn="base"/>
            <a:fld id="{9A0DB2DC-4C9A-4742-B13C-FB6460FD3503}" type="slidenum">
              <a:rPr lang="zh-CN" altLang="en-US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noProof="1"/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cover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5886450" y="990600"/>
            <a:ext cx="1885950" cy="5105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28600" y="990600"/>
            <a:ext cx="5548520" cy="5105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cover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>
  <p:cSld name="标题幻灯片">
    <p:bg>
      <p:bgPr>
        <a:solidFill>
          <a:srgbClr val="906D58"/>
        </a:solidFill>
        <a:effectLst>
          <a:outerShdw dist="107763" dir="2699999" algn="ctr" rotWithShape="0">
            <a:srgbClr val="02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59393" descr="Canvas"/>
          <p:cNvSpPr/>
          <p:nvPr/>
        </p:nvSpPr>
        <p:spPr>
          <a:xfrm>
            <a:off x="528638" y="201613"/>
            <a:ext cx="8397875" cy="6467475"/>
          </a:xfrm>
          <a:prstGeom prst="rect">
            <a:avLst/>
          </a:prstGeom>
          <a:blipFill rotWithShape="0">
            <a:blip r:embed="rId2" cstate="print"/>
          </a:blipFill>
          <a:ln w="9525">
            <a:noFill/>
          </a:ln>
        </p:spPr>
        <p:txBody>
          <a:bodyPr wrap="none" anchor="ctr"/>
          <a:lstStyle/>
          <a:p>
            <a:pPr lvl="0" indent="0" algn="ctr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123" name="图片 59394" descr="minispir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0800"/>
            <a:ext cx="1181100" cy="4286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矩形 59395" descr="Canvas"/>
          <p:cNvSpPr/>
          <p:nvPr/>
        </p:nvSpPr>
        <p:spPr>
          <a:xfrm>
            <a:off x="596900" y="4130675"/>
            <a:ext cx="1041400" cy="457200"/>
          </a:xfrm>
          <a:prstGeom prst="rect">
            <a:avLst/>
          </a:prstGeom>
          <a:blipFill rotWithShape="0">
            <a:blip r:embed="rId2" cstate="print"/>
          </a:blipFill>
          <a:ln w="9525">
            <a:noFill/>
          </a:ln>
        </p:spPr>
        <p:txBody>
          <a:bodyPr wrap="none" anchor="ctr"/>
          <a:lstStyle/>
          <a:p>
            <a:pPr lvl="0" indent="0" algn="ctr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125" name="图片 59396" descr="minispir"/>
          <p:cNvPicPr>
            <a:picLocks noChangeAspect="1"/>
          </p:cNvPicPr>
          <p:nvPr/>
        </p:nvPicPr>
        <p:blipFill>
          <a:blip r:embed="rId3" cstate="print"/>
          <a:srcRect t="39999"/>
          <a:stretch>
            <a:fillRect/>
          </a:stretch>
        </p:blipFill>
        <p:spPr>
          <a:xfrm>
            <a:off x="0" y="4222750"/>
            <a:ext cx="1181100" cy="257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398" name="标题 59397"/>
          <p:cNvSpPr>
            <a:spLocks noGrp="1"/>
          </p:cNvSpPr>
          <p:nvPr>
            <p:ph type="ctrTitle"/>
          </p:nvPr>
        </p:nvSpPr>
        <p:spPr>
          <a:xfrm>
            <a:off x="914400" y="2057400"/>
            <a:ext cx="7721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59399" name="副标题 59398"/>
          <p:cNvSpPr>
            <a:spLocks noGrp="1"/>
          </p:cNvSpPr>
          <p:nvPr>
            <p:ph type="subTitle" idx="1"/>
          </p:nvPr>
        </p:nvSpPr>
        <p:spPr>
          <a:xfrm>
            <a:off x="1625600" y="3886200"/>
            <a:ext cx="6400800" cy="17716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59400" name="日期占位符 59399"/>
          <p:cNvSpPr>
            <a:spLocks noGrp="1"/>
          </p:cNvSpPr>
          <p:nvPr>
            <p:ph type="dt" sz="quarter" idx="2"/>
          </p:nvPr>
        </p:nvSpPr>
        <p:spPr>
          <a:xfrm>
            <a:off x="1084263" y="60960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fontAlgn="base"/>
            <a:endParaRPr lang="zh-CN" altLang="en-US" noProof="1"/>
          </a:p>
        </p:txBody>
      </p:sp>
      <p:sp>
        <p:nvSpPr>
          <p:cNvPr id="59401" name="页脚占位符 59400"/>
          <p:cNvSpPr>
            <a:spLocks noGrp="1"/>
          </p:cNvSpPr>
          <p:nvPr>
            <p:ph type="ftr" sz="quarter" idx="3"/>
          </p:nvPr>
        </p:nvSpPr>
        <p:spPr>
          <a:xfrm>
            <a:off x="3522663" y="60960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fontAlgn="base"/>
            <a:endParaRPr lang="zh-CN" altLang="en-US" noProof="1"/>
          </a:p>
        </p:txBody>
      </p:sp>
      <p:sp>
        <p:nvSpPr>
          <p:cNvPr id="59402" name="灯片编号占位符 59401"/>
          <p:cNvSpPr>
            <a:spLocks noGrp="1"/>
          </p:cNvSpPr>
          <p:nvPr>
            <p:ph type="sldNum" sz="quarter" idx="4"/>
          </p:nvPr>
        </p:nvSpPr>
        <p:spPr>
          <a:xfrm>
            <a:off x="6951663" y="60960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fontAlgn="base"/>
            <a:fld id="{9A0DB2DC-4C9A-4742-B13C-FB6460FD3503}" type="slidenum">
              <a:rPr lang="zh-CN" altLang="en-US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fontAlgn="base"/>
              <a:t>‹#›</a:t>
            </a:fld>
            <a:endParaRPr lang="zh-CN" altLang="en-US" noProof="1"/>
          </a:p>
        </p:txBody>
      </p:sp>
    </p:spTree>
  </p:cSld>
  <p:clrMapOvr>
    <a:masterClrMapping/>
  </p:clrMapOvr>
  <p:transition spd="med">
    <p:cover dir="u"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cover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cover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66800" y="1752600"/>
            <a:ext cx="3733800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53000" y="1752600"/>
            <a:ext cx="3733800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cover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cover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cover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cover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cover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cover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cover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cover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66800" y="381000"/>
            <a:ext cx="5604565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cover dir="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cover dir="u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cover dir="u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cover dir="u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cover dir="u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cover dir="u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cover dir="u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cover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cover dir="u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cover dir="u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cover dir="u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cover dir="u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cover dir="u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cover dir="u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cover dir="u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cover dir="u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cover dir="u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cover dir="u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cover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28600" y="1981200"/>
            <a:ext cx="3696462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075938" y="1981200"/>
            <a:ext cx="3696462" cy="411480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cover dir="u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cover dir="u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cover dir="u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cover dir="u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cover dir="u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cover dir="u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cover dir="u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cover dir="u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cover dir="u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cover dir="u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cover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cover dir="u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cover dir="u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cover dir="u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cover dir="u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cover dir="u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cover dir="u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cover dir="u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cover dir="u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cover dir="u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cover dir="u"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cover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cover dir="u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cover dir="u"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cover dir="u"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cover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cover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cover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  <p:transition spd="med">
    <p:cover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5.xml"/><Relationship Id="rId7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theme" Target="../theme/theme6.xml"/><Relationship Id="rId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030" descr="bamboo"/>
          <p:cNvPicPr>
            <a:picLocks noChangeAspect="1"/>
          </p:cNvPicPr>
          <p:nvPr/>
        </p:nvPicPr>
        <p:blipFill>
          <a:blip r:embed="rId13" cstate="print"/>
          <a:srcRect r="45976"/>
          <a:stretch>
            <a:fillRect/>
          </a:stretch>
        </p:blipFill>
        <p:spPr>
          <a:xfrm>
            <a:off x="7353300" y="0"/>
            <a:ext cx="17907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2" name="标题 1031"/>
          <p:cNvSpPr>
            <a:spLocks noGrp="1"/>
          </p:cNvSpPr>
          <p:nvPr>
            <p:ph type="title"/>
          </p:nvPr>
        </p:nvSpPr>
        <p:spPr>
          <a:xfrm>
            <a:off x="228600" y="990600"/>
            <a:ext cx="7467600" cy="762000"/>
          </a:xfrm>
          <a:prstGeom prst="rect">
            <a:avLst/>
          </a:prstGeom>
          <a:noFill/>
          <a:ln w="9525">
            <a:noFill/>
          </a:ln>
        </p:spPr>
        <p:txBody>
          <a:bodyPr anchor="b">
            <a:spAutoFit/>
          </a:bodyPr>
          <a:lstStyle/>
          <a:p>
            <a:pPr lvl="0" indent="0"/>
            <a:r>
              <a:rPr lang="zh-CN" altLang="en-US" dirty="0"/>
              <a:t>单击此处编辑母版标题样式</a:t>
            </a:r>
          </a:p>
        </p:txBody>
      </p:sp>
      <p:sp>
        <p:nvSpPr>
          <p:cNvPr id="1033" name="文本占位符 1032"/>
          <p:cNvSpPr>
            <a:spLocks noGrp="1"/>
          </p:cNvSpPr>
          <p:nvPr>
            <p:ph type="body"/>
          </p:nvPr>
        </p:nvSpPr>
        <p:spPr>
          <a:xfrm>
            <a:off x="228600" y="1981200"/>
            <a:ext cx="75438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1034" name="日期占位符 1033"/>
          <p:cNvSpPr>
            <a:spLocks noGrp="1"/>
          </p:cNvSpPr>
          <p:nvPr>
            <p:ph type="dt" sz="half" idx="2"/>
          </p:nvPr>
        </p:nvSpPr>
        <p:spPr>
          <a:xfrm>
            <a:off x="228600" y="6248400"/>
            <a:ext cx="16002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35" name="页脚占位符 1034"/>
          <p:cNvSpPr>
            <a:spLocks noGrp="1"/>
          </p:cNvSpPr>
          <p:nvPr>
            <p:ph type="ftr" sz="quarter" idx="3"/>
          </p:nvPr>
        </p:nvSpPr>
        <p:spPr>
          <a:xfrm>
            <a:off x="2209800" y="6248400"/>
            <a:ext cx="35052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036" name="灯片编号占位符 1035"/>
          <p:cNvSpPr>
            <a:spLocks noGrp="1"/>
          </p:cNvSpPr>
          <p:nvPr>
            <p:ph type="sldNum" sz="quarter" idx="4"/>
          </p:nvPr>
        </p:nvSpPr>
        <p:spPr>
          <a:xfrm>
            <a:off x="6248400" y="6248400"/>
            <a:ext cx="1524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9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2" grpId="0"/>
      <p:bldP spid="1033" grpId="0" build="p"/>
    </p:bldLst>
  </p:timing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­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anose="05000000000000000000" pitchFamily="2" charset="2"/>
        <a:buChar char="­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bg2"/>
        </a:buClr>
        <a:buFont typeface="Wingdings" panose="05000000000000000000" pitchFamily="2" charset="2"/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06D58"/>
        </a:solidFill>
        <a:effectLst>
          <a:outerShdw dist="107763" dir="2699999" algn="ctr" rotWithShape="0">
            <a:srgbClr val="02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矩形 58369"/>
          <p:cNvSpPr/>
          <p:nvPr/>
        </p:nvSpPr>
        <p:spPr>
          <a:xfrm>
            <a:off x="609600" y="228600"/>
            <a:ext cx="8239125" cy="6391275"/>
          </a:xfrm>
          <a:prstGeom prst="rect">
            <a:avLst/>
          </a:prstGeom>
          <a:solidFill>
            <a:srgbClr val="EDE7E3"/>
          </a:solidFill>
          <a:ln w="9525">
            <a:noFill/>
          </a:ln>
        </p:spPr>
        <p:txBody>
          <a:bodyPr wrap="none" anchor="ctr"/>
          <a:lstStyle/>
          <a:p>
            <a:pPr lvl="0" indent="0" algn="ctr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51" name="直接连接符 58370"/>
          <p:cNvSpPr/>
          <p:nvPr/>
        </p:nvSpPr>
        <p:spPr>
          <a:xfrm>
            <a:off x="1016000" y="1600200"/>
            <a:ext cx="7670800" cy="0"/>
          </a:xfrm>
          <a:prstGeom prst="line">
            <a:avLst/>
          </a:prstGeom>
          <a:ln w="3175" cap="flat" cmpd="sng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</p:spPr>
      </p:sp>
      <p:pic>
        <p:nvPicPr>
          <p:cNvPr id="2052" name="图片 58371" descr="minispir"/>
          <p:cNvPicPr>
            <a:picLocks noChangeAspect="1"/>
          </p:cNvPicPr>
          <p:nvPr/>
        </p:nvPicPr>
        <p:blipFill>
          <a:blip r:embed="rId13" cstate="print"/>
          <a:srcRect b="5333"/>
          <a:stretch>
            <a:fillRect/>
          </a:stretch>
        </p:blipFill>
        <p:spPr>
          <a:xfrm>
            <a:off x="0" y="50800"/>
            <a:ext cx="1181100" cy="4057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58372" descr="minispir"/>
          <p:cNvPicPr>
            <a:picLocks noChangeAspect="1"/>
          </p:cNvPicPr>
          <p:nvPr/>
        </p:nvPicPr>
        <p:blipFill>
          <a:blip r:embed="rId13" cstate="print"/>
          <a:srcRect t="39999"/>
          <a:stretch>
            <a:fillRect/>
          </a:stretch>
        </p:blipFill>
        <p:spPr>
          <a:xfrm>
            <a:off x="0" y="4222750"/>
            <a:ext cx="1181100" cy="257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4" name="标题 58373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6200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 dirty="0"/>
              <a:t>单击此处编辑母版标题样式</a:t>
            </a:r>
          </a:p>
        </p:txBody>
      </p:sp>
      <p:sp>
        <p:nvSpPr>
          <p:cNvPr id="2055" name="文本占位符 58374"/>
          <p:cNvSpPr>
            <a:spLocks noGrp="1"/>
          </p:cNvSpPr>
          <p:nvPr>
            <p:ph type="body"/>
          </p:nvPr>
        </p:nvSpPr>
        <p:spPr>
          <a:xfrm>
            <a:off x="1066800" y="1752600"/>
            <a:ext cx="76200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58376" name="日期占位符 58375"/>
          <p:cNvSpPr>
            <a:spLocks noGrp="1"/>
          </p:cNvSpPr>
          <p:nvPr>
            <p:ph type="dt" sz="half" idx="2"/>
          </p:nvPr>
        </p:nvSpPr>
        <p:spPr>
          <a:xfrm>
            <a:off x="1014413" y="6107113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58377" name="页脚占位符 58376"/>
          <p:cNvSpPr>
            <a:spLocks noGrp="1"/>
          </p:cNvSpPr>
          <p:nvPr>
            <p:ph type="ftr" sz="quarter" idx="3"/>
          </p:nvPr>
        </p:nvSpPr>
        <p:spPr>
          <a:xfrm>
            <a:off x="3452813" y="6107113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58378" name="灯片编号占位符 58377"/>
          <p:cNvSpPr>
            <a:spLocks noGrp="1"/>
          </p:cNvSpPr>
          <p:nvPr>
            <p:ph type="sldNum" sz="quarter" idx="4"/>
          </p:nvPr>
        </p:nvSpPr>
        <p:spPr>
          <a:xfrm>
            <a:off x="6881813" y="6107113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pPr lvl="0" fontAlgn="base"/>
              <a:t>‹#›</a:t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cover dir="u"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transition spd="med">
    <p:cover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</p:sldLayoutIdLst>
  <p:transition spd="med">
    <p:cover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</p:sldLayoutIdLst>
  <p:transition spd="med">
    <p:cover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2016/11/14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</p:sldLayoutIdLst>
  <p:transition spd="med">
    <p:cover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0815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9.xml"/><Relationship Id="rId1" Type="http://schemas.openxmlformats.org/officeDocument/2006/relationships/audio" Target="file:///I:\&#20844;&#24320;&#35838;&#35828;&#23631;\&#65288;&#21098;&#65289;&#65289;&#29749;&#29750;&#35821;%20-%20&#21476;&#31581;&#29256;&#32431;&#38899;&#20048;.mp3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44.xml"/><Relationship Id="rId1" Type="http://schemas.openxmlformats.org/officeDocument/2006/relationships/audio" Target="file:///I:\&#20844;&#24320;&#35838;&#35828;&#23631;\&#65288;&#21098;&#65289;&#65289;&#29749;&#29750;&#35821;%20-%20&#21476;&#31581;&#29256;&#32431;&#38899;&#20048;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63489" descr="2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52412" y="-230187"/>
            <a:ext cx="9677400" cy="7088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u=3036696850,1638795644&amp;fm=21&amp;gp=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99720" y="-229870"/>
            <a:ext cx="9669780" cy="7262495"/>
          </a:xfrm>
          <a:prstGeom prst="rect">
            <a:avLst/>
          </a:prstGeom>
        </p:spPr>
      </p:pic>
      <p:sp>
        <p:nvSpPr>
          <p:cNvPr id="63491" name="文本框 63490"/>
          <p:cNvSpPr txBox="1"/>
          <p:nvPr/>
        </p:nvSpPr>
        <p:spPr>
          <a:xfrm>
            <a:off x="1979613" y="1624330"/>
            <a:ext cx="5334000" cy="17081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10600" b="1" dirty="0">
                <a:solidFill>
                  <a:srgbClr val="FF0000"/>
                </a:solidFill>
                <a:effectLst/>
                <a:latin typeface="华文隶书" pitchFamily="2" charset="-122"/>
                <a:ea typeface="华文隶书" pitchFamily="2" charset="-122"/>
              </a:rPr>
              <a:t>说 “屏”</a:t>
            </a:r>
          </a:p>
        </p:txBody>
      </p:sp>
      <p:sp>
        <p:nvSpPr>
          <p:cNvPr id="63492" name="文本框 63491"/>
          <p:cNvSpPr txBox="1"/>
          <p:nvPr/>
        </p:nvSpPr>
        <p:spPr>
          <a:xfrm>
            <a:off x="1979613" y="3570288"/>
            <a:ext cx="5334000" cy="9144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54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        </a:t>
            </a:r>
            <a:r>
              <a:rPr lang="zh-CN" altLang="en-US" sz="5400" b="1" dirty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陈从周</a:t>
            </a:r>
          </a:p>
        </p:txBody>
      </p:sp>
      <p:sp>
        <p:nvSpPr>
          <p:cNvPr id="7172" name="文本框 1"/>
          <p:cNvSpPr txBox="1"/>
          <p:nvPr/>
        </p:nvSpPr>
        <p:spPr>
          <a:xfrm>
            <a:off x="3189605" y="4852035"/>
            <a:ext cx="6381115" cy="4876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pPr lvl="0" indent="0"/>
            <a:r>
              <a:rPr lang="zh-CN" altLang="en-US" sz="4000" baseline="30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</a:rPr>
              <a:t>石河子第二十五中学      张焕霞</a:t>
            </a:r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87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 bldLvl="0" animBg="1"/>
      <p:bldP spid="63492" grpId="0" bldLvl="0" animBg="1"/>
      <p:bldP spid="717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98305" descr="czp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00788" y="333375"/>
            <a:ext cx="2447925" cy="1196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57027d4bc4fdc.jpg_60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30" y="-15240"/>
            <a:ext cx="9195435" cy="6837045"/>
          </a:xfrm>
          <a:prstGeom prst="rect">
            <a:avLst/>
          </a:prstGeom>
        </p:spPr>
      </p:pic>
      <p:sp>
        <p:nvSpPr>
          <p:cNvPr id="13316" name="文本框 98310"/>
          <p:cNvSpPr txBox="1"/>
          <p:nvPr/>
        </p:nvSpPr>
        <p:spPr>
          <a:xfrm>
            <a:off x="1260158" y="2468880"/>
            <a:ext cx="7345362" cy="19202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.作者对“屏”的感情是怎样的？从哪些地方可以看出来？</a:t>
            </a:r>
            <a:b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sz="4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7027d4bc4fdc.jpg_60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" y="-15240"/>
            <a:ext cx="9195435" cy="6837045"/>
          </a:xfrm>
          <a:prstGeom prst="rect">
            <a:avLst/>
          </a:prstGeom>
        </p:spPr>
      </p:pic>
      <p:pic>
        <p:nvPicPr>
          <p:cNvPr id="13313" name="图片 98305" descr="czp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00788" y="333375"/>
            <a:ext cx="2447925" cy="1196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23595" y="741680"/>
            <a:ext cx="267017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喜爱、向往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31800" y="1268760"/>
            <a:ext cx="8127365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+mn-ea"/>
                <a:ea typeface="+mn-ea"/>
              </a:rPr>
              <a:t>        </a:t>
            </a:r>
            <a:r>
              <a:rPr lang="en-US" altLang="zh-CN" b="1" dirty="0" smtClean="0">
                <a:latin typeface="+mn-ea"/>
                <a:ea typeface="+mn-ea"/>
              </a:rPr>
              <a:t>“</a:t>
            </a:r>
            <a:r>
              <a:rPr lang="zh-CN" altLang="en-US" b="1" dirty="0" smtClean="0">
                <a:latin typeface="+mn-ea"/>
                <a:ea typeface="+mn-ea"/>
              </a:rPr>
              <a:t>屏”，我们一般都称“屏风”，这是很富有诗意的名词。</a:t>
            </a:r>
            <a:r>
              <a:rPr lang="zh-CN" altLang="en-US" b="1" dirty="0" smtClean="0"/>
              <a:t>记</a:t>
            </a:r>
            <a:r>
              <a:rPr lang="zh-CN" altLang="en-US" b="1" dirty="0"/>
              <a:t>得童年与家人在庭院纳凉，母亲总要背诵唐人“银烛秋光冷画屏，轻罗小扇扑流萤”的诗句，其情境真够令人销魂的了。后来每次读到诗词中咏屏的佳句，见到古画中的屏，便不禁心生向往之情。因为研究古代建筑，接触到这种似隔非隔、在空间中起着神秘作用的东西，更觉得它实在微妙。我们的先人，擅长在屏上做这种功能与美感相结合的文章，关键是在一个“巧”字上。怪不得直至今日，外国人还都齐声称道。</a:t>
            </a:r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res03_attpic_brie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735" y="15875"/>
            <a:ext cx="9348470" cy="6826250"/>
          </a:xfrm>
          <a:prstGeom prst="rect">
            <a:avLst/>
          </a:prstGeom>
        </p:spPr>
      </p:pic>
      <p:sp>
        <p:nvSpPr>
          <p:cNvPr id="20481" name="标题 61441"/>
          <p:cNvSpPr>
            <a:spLocks noGrp="1"/>
          </p:cNvSpPr>
          <p:nvPr>
            <p:ph type="title"/>
          </p:nvPr>
        </p:nvSpPr>
        <p:spPr>
          <a:xfrm>
            <a:off x="1500188" y="838200"/>
            <a:ext cx="3792537" cy="685800"/>
          </a:xfrm>
        </p:spPr>
        <p:txBody>
          <a:bodyPr anchor="ctr"/>
          <a:lstStyle/>
          <a:p>
            <a:pPr algn="l"/>
            <a:r>
              <a:rPr lang="zh-CN" altLang="en-US" sz="4000" b="1" dirty="0"/>
              <a:t>研读赏析</a:t>
            </a:r>
          </a:p>
        </p:txBody>
      </p:sp>
      <p:sp>
        <p:nvSpPr>
          <p:cNvPr id="61443" name="内容占位符 61442"/>
          <p:cNvSpPr>
            <a:spLocks noGrp="1"/>
          </p:cNvSpPr>
          <p:nvPr>
            <p:ph idx="1"/>
          </p:nvPr>
        </p:nvSpPr>
        <p:spPr>
          <a:xfrm>
            <a:off x="1138555" y="1844675"/>
            <a:ext cx="7465695" cy="3495675"/>
          </a:xfrm>
        </p:spPr>
        <p:txBody>
          <a:bodyPr anchor="t"/>
          <a:lstStyle/>
          <a:p>
            <a:r>
              <a:rPr lang="zh-CN" altLang="en-US" b="1" dirty="0"/>
              <a:t>小组合作、讨论、交流</a:t>
            </a:r>
          </a:p>
          <a:p>
            <a:pPr marL="0" indent="0">
              <a:buNone/>
            </a:pPr>
            <a:r>
              <a:rPr lang="en-US" altLang="zh-CN" dirty="0"/>
              <a:t>1.</a:t>
            </a:r>
            <a:r>
              <a:rPr lang="zh-CN" altLang="en-US" dirty="0"/>
              <a:t>本文运用了哪些说明方法？各有什么作用？</a:t>
            </a:r>
          </a:p>
          <a:p>
            <a:pPr marL="0" indent="0">
              <a:buNone/>
            </a:pPr>
            <a:r>
              <a:rPr lang="en-US" altLang="zh-CN" dirty="0"/>
              <a:t>2.</a:t>
            </a:r>
            <a:r>
              <a:rPr lang="zh-CN" altLang="en-US" dirty="0"/>
              <a:t>作为科学小品文，本文在语言方面有哪些特点？请具体举例说明。</a:t>
            </a:r>
          </a:p>
          <a:p>
            <a:endParaRPr lang="zh-CN" altLang="en-US" dirty="0"/>
          </a:p>
          <a:p>
            <a:endParaRPr lang="zh-CN" altLang="en-US" b="1" dirty="0"/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res03_attpic_brie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70" y="-1905"/>
            <a:ext cx="9373235" cy="68440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64540" y="535305"/>
            <a:ext cx="30873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/>
              <a:t>研读赏析：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64540" y="1243330"/>
            <a:ext cx="478155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/>
              <a:t>1</a:t>
            </a:r>
            <a:r>
              <a:rPr lang="zh-CN" altLang="en-US" sz="3200" b="1"/>
              <a:t>、屏者，障也。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546090" y="1243330"/>
            <a:ext cx="277495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3300"/>
                </a:solidFill>
              </a:rPr>
              <a:t>作诠释</a:t>
            </a:r>
            <a:endParaRPr lang="zh-CN" altLang="en-US" sz="3200" b="1" dirty="0">
              <a:solidFill>
                <a:srgbClr val="FF33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5576" y="1890395"/>
            <a:ext cx="7575550" cy="1981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2</a:t>
            </a:r>
            <a:r>
              <a:rPr lang="zh-CN" altLang="en-US" sz="3200" b="1" dirty="0"/>
              <a:t>、按屏的建造材料及其装饰的华丽程度，分为金屏、银屏、锦屏、画屏、石屏、木屏、竹屏等。</a:t>
            </a:r>
            <a:endParaRPr lang="zh-CN" altLang="en-US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 sz="2800" dirty="0"/>
          </a:p>
        </p:txBody>
      </p:sp>
      <p:sp>
        <p:nvSpPr>
          <p:cNvPr id="9" name="文本框 8"/>
          <p:cNvSpPr txBox="1"/>
          <p:nvPr/>
        </p:nvSpPr>
        <p:spPr>
          <a:xfrm>
            <a:off x="5701665" y="2886710"/>
            <a:ext cx="225806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</a:rPr>
              <a:t>分类别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64540" y="3465830"/>
            <a:ext cx="774827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/>
              <a:t>3</a:t>
            </a:r>
            <a:r>
              <a:rPr lang="zh-CN" altLang="en-US" sz="3200" b="1"/>
              <a:t>、旧社会男女有别，双方不能见面，只能借助屏风了。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701665" y="4063365"/>
            <a:ext cx="203962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</a:rPr>
              <a:t>举例子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83894" y="4646930"/>
            <a:ext cx="8064569" cy="155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4</a:t>
            </a:r>
            <a:r>
              <a:rPr lang="zh-CN" altLang="en-US" sz="3200" b="1" dirty="0"/>
              <a:t>、母亲总要背诵唐人</a:t>
            </a:r>
            <a:r>
              <a:rPr lang="en-US" altLang="zh-CN" sz="3200" b="1" dirty="0"/>
              <a:t>“</a:t>
            </a:r>
            <a:r>
              <a:rPr lang="zh-CN" altLang="en-US" sz="3200" b="1" dirty="0"/>
              <a:t>银烛秋光冷画屏，轻罗小扇扑流萤</a:t>
            </a:r>
            <a:r>
              <a:rPr lang="en-US" altLang="zh-CN" sz="3200" b="1" dirty="0"/>
              <a:t>”</a:t>
            </a:r>
            <a:r>
              <a:rPr lang="zh-CN" altLang="en-US" sz="3200" b="1" dirty="0"/>
              <a:t>的诗句。其情景真够令人销魂的了。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004048" y="5866130"/>
            <a:ext cx="202946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3300"/>
                </a:solidFill>
              </a:rPr>
              <a:t>引资料</a:t>
            </a:r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00001054794129041591630382_95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175" y="-2540"/>
            <a:ext cx="9220200" cy="69151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1130" y="460375"/>
            <a:ext cx="314452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说明方法练习：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42265" y="1121410"/>
            <a:ext cx="739902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/>
              <a:t>1</a:t>
            </a:r>
            <a:r>
              <a:rPr lang="zh-CN" altLang="en-US" b="1"/>
              <a:t>、</a:t>
            </a:r>
            <a:r>
              <a:rPr b="1"/>
              <a:t>科学家已经证明，至少在以地球为中心的40万亿千米的范围内，没有适合人类居住的第二个星球。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29260" y="2550795"/>
            <a:ext cx="71672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2</a:t>
            </a:r>
            <a:r>
              <a:rPr lang="zh-CN" altLang="en-US" b="1"/>
              <a:t>、地球，这位人类的母亲，这个生命的摇篮，是那样的美丽壮观，和蔼可亲。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14020" y="3494405"/>
            <a:ext cx="779780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3</a:t>
            </a:r>
            <a:r>
              <a:rPr lang="zh-CN" altLang="en-US" b="1"/>
              <a:t>、拿矿物资源来说，它不是上帝的恩赐，而是经过几百万年，甚至几亿年的地质变化才形成的。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52425" y="4732020"/>
            <a:ext cx="758952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4</a:t>
            </a:r>
            <a:r>
              <a:rPr lang="zh-CN" altLang="en-US" b="1"/>
              <a:t>、大自然对人类的影响远比海洋对人类的影响深远.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591810" y="2001520"/>
            <a:ext cx="200342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>
                <a:solidFill>
                  <a:srgbClr val="FF0000"/>
                </a:solidFill>
                <a:sym typeface="+mn-ea"/>
              </a:rPr>
              <a:t>——列数字</a:t>
            </a:r>
            <a:endParaRPr lang="zh-CN" altLang="en-US">
              <a:solidFill>
                <a:srgbClr val="FF0000"/>
              </a:solidFill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55005" y="2935605"/>
            <a:ext cx="191452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sym typeface="+mn-ea"/>
              </a:rPr>
              <a:t>——打比方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763895" y="4153535"/>
            <a:ext cx="240665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sym typeface="+mn-ea"/>
              </a:rPr>
              <a:t>——举例子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616575" y="5301208"/>
            <a:ext cx="187388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sym typeface="+mn-ea"/>
              </a:rPr>
              <a:t>——作比较</a:t>
            </a:r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00001054794129041591630382_95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175" y="-2540"/>
            <a:ext cx="9220200" cy="691515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3184525" y="443865"/>
            <a:ext cx="5692140" cy="6400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algn="ctr"/>
            <a:r>
              <a:rPr lang="zh-CN" altLang="en-US" sz="36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准确、周密、富有诗情画意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84835" y="460375"/>
            <a:ext cx="211455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/>
              <a:t>语言品析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28955" y="1515745"/>
            <a:ext cx="8219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1</a:t>
            </a:r>
            <a:r>
              <a:rPr lang="zh-CN" altLang="en-US" b="1" dirty="0"/>
              <a:t>、</a:t>
            </a:r>
            <a:r>
              <a:rPr lang="en-US" altLang="zh-CN" b="1" dirty="0"/>
              <a:t>“</a:t>
            </a:r>
            <a:r>
              <a:rPr lang="zh-CN" altLang="en-US" b="1" dirty="0"/>
              <a:t>屏</a:t>
            </a:r>
            <a:r>
              <a:rPr lang="en-US" altLang="zh-CN" b="1" dirty="0"/>
              <a:t>”</a:t>
            </a:r>
            <a:r>
              <a:rPr lang="zh-CN" altLang="en-US" b="1" dirty="0"/>
              <a:t>，我们一般称</a:t>
            </a:r>
            <a:r>
              <a:rPr lang="zh-CN" altLang="en-US" b="1" dirty="0" smtClean="0"/>
              <a:t>为“屏风”，</a:t>
            </a:r>
            <a:r>
              <a:rPr lang="zh-CN" altLang="en-US" b="1" dirty="0"/>
              <a:t>这是很富有诗意的名词。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59105" y="2042160"/>
            <a:ext cx="835215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ym typeface="+mn-ea"/>
              </a:rPr>
              <a:t> </a:t>
            </a:r>
            <a:r>
              <a:rPr lang="en-US" altLang="zh-CN" b="1" dirty="0">
                <a:sym typeface="+mn-ea"/>
              </a:rPr>
              <a:t>2</a:t>
            </a:r>
            <a:r>
              <a:rPr lang="zh-CN" altLang="en-US" b="1" dirty="0">
                <a:sym typeface="+mn-ea"/>
              </a:rPr>
              <a:t>、记得童年与家人在庭院纳凉，母亲总要背诵唐人“银烛秋光冷画屏，轻罗小扇扑流萤”的诗句，其情境真够令人销魂的了。</a:t>
            </a:r>
            <a:endParaRPr lang="zh-CN" altLang="en-US" b="1" dirty="0"/>
          </a:p>
        </p:txBody>
      </p:sp>
      <p:sp>
        <p:nvSpPr>
          <p:cNvPr id="6" name="文本框 5"/>
          <p:cNvSpPr txBox="1"/>
          <p:nvPr/>
        </p:nvSpPr>
        <p:spPr>
          <a:xfrm>
            <a:off x="498475" y="3213735"/>
            <a:ext cx="769683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3</a:t>
            </a:r>
            <a:r>
              <a:rPr lang="zh-CN" altLang="en-US" b="1" dirty="0"/>
              <a:t>、</a:t>
            </a:r>
            <a:r>
              <a:rPr lang="zh-CN" altLang="en-US" b="1" dirty="0">
                <a:sym typeface="+mn-ea"/>
              </a:rPr>
              <a:t>后来每次读到诗词中咏屏的佳句，见到古画中的屏，便不禁心生向往之情。</a:t>
            </a:r>
            <a:endParaRPr lang="zh-CN" altLang="en-US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541020" y="4020185"/>
            <a:ext cx="705612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ym typeface="+mn-ea"/>
              </a:rPr>
              <a:t>4</a:t>
            </a:r>
            <a:r>
              <a:rPr lang="zh-CN" altLang="en-US" b="1" dirty="0">
                <a:sym typeface="+mn-ea"/>
              </a:rPr>
              <a:t>、因为研究古代建筑，接触到这种似隔非隔、在空间中起着神秘作用的东西，更觉得它实在微妙。</a:t>
            </a:r>
            <a:endParaRPr lang="zh-CN" altLang="en-US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565785" y="4839970"/>
            <a:ext cx="530288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/>
              <a:t>5</a:t>
            </a:r>
            <a:r>
              <a:rPr lang="zh-CN" altLang="en-US" b="1"/>
              <a:t>、</a:t>
            </a:r>
            <a:r>
              <a:rPr lang="en-US" altLang="zh-CN" b="1"/>
              <a:t>“</a:t>
            </a:r>
            <a:r>
              <a:rPr lang="zh-CN" altLang="en-US" b="1"/>
              <a:t>锦屏人忒看得这韶光贱</a:t>
            </a:r>
            <a:r>
              <a:rPr lang="en-US" altLang="zh-CN" b="1"/>
              <a:t>”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53085" y="5348605"/>
            <a:ext cx="753681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6</a:t>
            </a:r>
            <a:r>
              <a:rPr lang="zh-CN" altLang="en-US" b="1" dirty="0"/>
              <a:t>、屏是真够吸引人的，</a:t>
            </a:r>
            <a:r>
              <a:rPr lang="en-US" altLang="zh-CN" b="1" dirty="0"/>
              <a:t>“</a:t>
            </a:r>
            <a:r>
              <a:rPr lang="zh-CN" altLang="en-US" b="1" dirty="0"/>
              <a:t>闲倚画屏</a:t>
            </a:r>
            <a:r>
              <a:rPr lang="en-US" altLang="zh-CN" b="1" dirty="0"/>
              <a:t>”</a:t>
            </a:r>
            <a:r>
              <a:rPr lang="zh-CN" altLang="en-US" b="1" dirty="0"/>
              <a:t>，</a:t>
            </a:r>
            <a:r>
              <a:rPr lang="en-US" altLang="zh-CN" b="1" dirty="0"/>
              <a:t>“</a:t>
            </a:r>
            <a:r>
              <a:rPr lang="zh-CN" altLang="en-US" b="1" dirty="0"/>
              <a:t>抱膝看屏山</a:t>
            </a:r>
            <a:r>
              <a:rPr lang="en-US" altLang="zh-CN" b="1" dirty="0"/>
              <a:t>”</a:t>
            </a:r>
            <a:r>
              <a:rPr lang="zh-CN" altLang="en-US" b="1" dirty="0"/>
              <a:t>，也够得一些闲滋味未始不能起一点文化休憩的作用。</a:t>
            </a:r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79E219B423E2A14FCF270E7F847F00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0"/>
            <a:ext cx="3168352" cy="4390326"/>
          </a:xfrm>
          <a:prstGeom prst="rect">
            <a:avLst/>
          </a:prstGeom>
        </p:spPr>
      </p:pic>
      <p:pic>
        <p:nvPicPr>
          <p:cNvPr id="3" name="图片 2" descr="2284B9C98CB27A634F0F1910E2E61A33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07904" y="0"/>
            <a:ext cx="5436095" cy="429309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95536" y="5013176"/>
            <a:ext cx="87484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课外拓展：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        折扇和刺绣都是我国的传统文化器物，请选择其中一种作</a:t>
            </a:r>
            <a:r>
              <a:rPr lang="zh-CN" altLang="en-US" sz="3200" b="1" dirty="0" smtClean="0"/>
              <a:t>简要说明。</a:t>
            </a:r>
            <a:endParaRPr lang="zh-CN" altLang="en-US" sz="3200" b="1" dirty="0"/>
          </a:p>
        </p:txBody>
      </p:sp>
      <p:pic>
        <p:nvPicPr>
          <p:cNvPr id="5" name="（剪））琵琶语 - 古筝版纯音乐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796136" y="479715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44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8190841_092401460188_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57200" y="-342900"/>
            <a:ext cx="10058400" cy="75438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74980" y="2614295"/>
            <a:ext cx="5565140" cy="240792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/>
              <a:t>作业布置：</a:t>
            </a:r>
            <a:br>
              <a:rPr lang="zh-CN" altLang="en-US"/>
            </a:br>
            <a:r>
              <a:rPr lang="zh-CN" altLang="en-US"/>
              <a:t>     课文里多处引用古诗词，查找资料，大致了解这些诗句的意思，并搜集整理有关屏的古诗句。</a:t>
            </a:r>
            <a:endParaRPr lang="zh-CN" altLang="en-US" sz="3200"/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63489" descr="2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252412" y="-230187"/>
            <a:ext cx="9677400" cy="7088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7997825" y="3619500"/>
            <a:ext cx="751205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木 </a:t>
            </a:r>
          </a:p>
          <a:p>
            <a:endParaRPr lang="zh-CN" altLang="en-US" sz="4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屏</a:t>
            </a:r>
          </a:p>
        </p:txBody>
      </p:sp>
      <p:pic>
        <p:nvPicPr>
          <p:cNvPr id="5" name="（剪））琵琶语 - 古筝版纯音乐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804248" y="594928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Gucn_20110512203455215111Pic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8030" y="26035"/>
            <a:ext cx="7428865" cy="67786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477885" y="2478405"/>
            <a:ext cx="63055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/>
              <a:t>石  </a:t>
            </a:r>
          </a:p>
          <a:p>
            <a:r>
              <a:rPr lang="zh-CN" altLang="en-US" sz="4000" b="1" dirty="0" smtClean="0"/>
              <a:t>屏</a:t>
            </a:r>
            <a:endParaRPr lang="zh-CN" altLang="en-US" sz="4000" b="1" dirty="0"/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72155" y="6014085"/>
            <a:ext cx="30283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/>
              <a:t>画    屏</a:t>
            </a:r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文本框 63490"/>
          <p:cNvSpPr txBox="1"/>
          <p:nvPr/>
        </p:nvSpPr>
        <p:spPr>
          <a:xfrm>
            <a:off x="1979613" y="1624330"/>
            <a:ext cx="5334000" cy="170815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10600" b="1" dirty="0">
                <a:solidFill>
                  <a:srgbClr val="FFFF00"/>
                </a:solidFill>
                <a:latin typeface="华文隶书" pitchFamily="2" charset="-122"/>
                <a:ea typeface="华文隶书" pitchFamily="2" charset="-122"/>
              </a:rPr>
              <a:t>说 “屏”</a:t>
            </a:r>
          </a:p>
        </p:txBody>
      </p:sp>
      <p:sp>
        <p:nvSpPr>
          <p:cNvPr id="63492" name="文本框 63491"/>
          <p:cNvSpPr txBox="1"/>
          <p:nvPr/>
        </p:nvSpPr>
        <p:spPr>
          <a:xfrm>
            <a:off x="1979613" y="3570288"/>
            <a:ext cx="5334000" cy="9144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2"/>
            </a:outerShdw>
          </a:effectLst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5400" b="1" dirty="0">
                <a:solidFill>
                  <a:srgbClr val="FFFF00"/>
                </a:solidFill>
                <a:latin typeface="华文新魏" pitchFamily="2" charset="-122"/>
                <a:ea typeface="华文新魏" pitchFamily="2" charset="-122"/>
              </a:rPr>
              <a:t>        陈从周</a:t>
            </a:r>
          </a:p>
        </p:txBody>
      </p:sp>
      <p:pic>
        <p:nvPicPr>
          <p:cNvPr id="2" name="图片 1" descr="0b7b02087bf40ad1baf2bba2542c11dfa9ecce5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10" y="3810"/>
            <a:ext cx="9180830" cy="6882765"/>
          </a:xfrm>
          <a:prstGeom prst="rect">
            <a:avLst/>
          </a:prstGeom>
        </p:spPr>
      </p:pic>
    </p:spTree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87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 bldLvl="0" animBg="1"/>
      <p:bldP spid="6349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98305" descr="czp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00788" y="333375"/>
            <a:ext cx="2447925" cy="1196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4" name="文本框 98308"/>
          <p:cNvSpPr txBox="1"/>
          <p:nvPr/>
        </p:nvSpPr>
        <p:spPr>
          <a:xfrm>
            <a:off x="552768" y="1665605"/>
            <a:ext cx="7162800" cy="3749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.阅读课文，了解屏的相关知识，体会作者对屏的感情。</a:t>
            </a:r>
          </a:p>
          <a:p>
            <a:pPr lvl="0" indent="0">
              <a:spcBef>
                <a:spcPct val="50000"/>
              </a:spcBef>
            </a:pPr>
            <a:r>
              <a:rPr lang="en-US" altLang="zh-CN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品味本文生动的说明语言。</a:t>
            </a:r>
          </a:p>
          <a:p>
            <a:pPr lvl="0" indent="0">
              <a:spcBef>
                <a:spcPct val="50000"/>
              </a:spcBef>
            </a:pPr>
            <a:r>
              <a:rPr lang="en-US" altLang="zh-CN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激发大家对传统文化的兴趣，培养审美情趣。</a:t>
            </a:r>
          </a:p>
        </p:txBody>
      </p:sp>
      <p:sp>
        <p:nvSpPr>
          <p:cNvPr id="13322" name="文本框 98317"/>
          <p:cNvSpPr txBox="1"/>
          <p:nvPr/>
        </p:nvSpPr>
        <p:spPr>
          <a:xfrm>
            <a:off x="37465" y="333375"/>
            <a:ext cx="5040313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 b="1" dirty="0">
                <a:solidFill>
                  <a:srgbClr val="003399"/>
                </a:solidFill>
                <a:latin typeface="Times New Roman" panose="02020603050405020304" pitchFamily="18" charset="0"/>
                <a:ea typeface="华文楷体" pitchFamily="2" charset="-122"/>
              </a:rPr>
              <a:t>   </a:t>
            </a:r>
            <a:r>
              <a:rPr lang="en-US" altLang="zh-CN" sz="4400" b="1" dirty="0">
                <a:solidFill>
                  <a:srgbClr val="003399"/>
                </a:solidFill>
                <a:latin typeface="Times New Roman" panose="02020603050405020304" pitchFamily="18" charset="0"/>
                <a:ea typeface="华文楷体" pitchFamily="2" charset="-122"/>
              </a:rPr>
              <a:t> </a:t>
            </a:r>
            <a:r>
              <a:rPr lang="zh-CN" altLang="en-US" sz="4400" b="1" dirty="0">
                <a:solidFill>
                  <a:srgbClr val="003399"/>
                </a:solidFill>
                <a:latin typeface="Times New Roman" panose="02020603050405020304" pitchFamily="18" charset="0"/>
                <a:ea typeface="华文楷体" pitchFamily="2" charset="-122"/>
              </a:rPr>
              <a:t>学习目标</a:t>
            </a:r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98305" descr="czp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00788" y="333375"/>
            <a:ext cx="2447925" cy="1196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4" name="文本框 98308"/>
          <p:cNvSpPr txBox="1"/>
          <p:nvPr/>
        </p:nvSpPr>
        <p:spPr>
          <a:xfrm>
            <a:off x="180975" y="1665605"/>
            <a:ext cx="8218805" cy="42367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忒（    ）      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纳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    ）凉        </a:t>
            </a:r>
            <a:r>
              <a:rPr lang="zh-CN" altLang="en-US" sz="3200" b="1">
                <a:solidFill>
                  <a:schemeClr val="tx1"/>
                </a:solidFill>
                <a:sym typeface="+mn-ea"/>
              </a:rPr>
              <a:t>帷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   ）幕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销（    ）魂       擅（       ）长    休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憩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（    ）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闺（     ）房     韶（     ）光      缘（      ）故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伧俗：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得体：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因地制宜：</a:t>
            </a:r>
          </a:p>
        </p:txBody>
      </p:sp>
      <p:sp>
        <p:nvSpPr>
          <p:cNvPr id="13322" name="文本框 98317"/>
          <p:cNvSpPr txBox="1"/>
          <p:nvPr/>
        </p:nvSpPr>
        <p:spPr>
          <a:xfrm>
            <a:off x="1692275" y="333375"/>
            <a:ext cx="5040313" cy="6400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003399"/>
                </a:solidFill>
                <a:latin typeface="Times New Roman" panose="02020603050405020304" pitchFamily="18" charset="0"/>
                <a:ea typeface="华文楷体" pitchFamily="2" charset="-122"/>
              </a:rPr>
              <a:t>这些词语你会吗？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211195" y="1593850"/>
            <a:ext cx="77470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n</a:t>
            </a:r>
            <a:r>
              <a:rPr lang="en-US" altLang="zh-CN" sz="3200" b="1" dirty="0">
                <a:solidFill>
                  <a:srgbClr val="FF0000"/>
                </a:solidFill>
                <a:cs typeface="Times New Roman" panose="02020603050405020304" pitchFamily="18" charset="0"/>
                <a:sym typeface="+mn-ea"/>
              </a:rPr>
              <a:t>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66470" y="1665605"/>
            <a:ext cx="81343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tu</a:t>
            </a:r>
            <a:r>
              <a:rPr lang="en-US" altLang="zh-CN" sz="3200" b="1">
                <a:solidFill>
                  <a:srgbClr val="FF0000"/>
                </a:solidFill>
                <a:cs typeface="Times New Roman" panose="02020603050405020304" pitchFamily="18" charset="0"/>
              </a:rPr>
              <a:t>ī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942330" y="1665605"/>
            <a:ext cx="123761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w</a:t>
            </a:r>
            <a:r>
              <a:rPr lang="en-US" altLang="zh-CN" sz="3200" b="1" dirty="0">
                <a:solidFill>
                  <a:srgbClr val="FF0000"/>
                </a:solidFill>
                <a:cs typeface="Times New Roman" panose="02020603050405020304" pitchFamily="18" charset="0"/>
                <a:sym typeface="+mn-ea"/>
              </a:rPr>
              <a:t>é</a:t>
            </a:r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i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02970" y="2379345"/>
            <a:ext cx="100393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xi</a:t>
            </a:r>
            <a:r>
              <a:rPr lang="en-US" altLang="zh-CN" sz="3200" b="1" dirty="0">
                <a:solidFill>
                  <a:srgbClr val="FF0000"/>
                </a:solidFill>
                <a:cs typeface="Times New Roman" panose="02020603050405020304" pitchFamily="18" charset="0"/>
                <a:sym typeface="+mn-ea"/>
              </a:rPr>
              <a:t>ā</a:t>
            </a:r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o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714115" y="2379980"/>
            <a:ext cx="99758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sh</a:t>
            </a:r>
            <a:r>
              <a:rPr lang="en-US" altLang="zh-CN" sz="3200" b="1" dirty="0">
                <a:solidFill>
                  <a:srgbClr val="FF0000"/>
                </a:solidFill>
                <a:cs typeface="Times New Roman" panose="02020603050405020304" pitchFamily="18" charset="0"/>
                <a:sym typeface="+mn-ea"/>
              </a:rPr>
              <a:t>à</a:t>
            </a:r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n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934200" y="2308225"/>
            <a:ext cx="81216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q</a:t>
            </a:r>
            <a:r>
              <a:rPr lang="en-US" altLang="zh-CN" sz="3200" b="1" dirty="0">
                <a:solidFill>
                  <a:srgbClr val="FF0000"/>
                </a:solidFill>
                <a:cs typeface="Times New Roman" panose="02020603050405020304" pitchFamily="18" charset="0"/>
                <a:sym typeface="+mn-ea"/>
              </a:rPr>
              <a:t>ì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405255" y="3851275"/>
            <a:ext cx="200660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粗俗鄙陋。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477010" y="4627880"/>
            <a:ext cx="326580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恰当，恰如其分。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265680" y="5313045"/>
            <a:ext cx="5478145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根据不同地区的具体情况制定适宜的办法。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65200" y="3123565"/>
            <a:ext cx="116649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gu</a:t>
            </a:r>
            <a:r>
              <a:rPr lang="en-US" altLang="zh-CN" sz="3200" b="1">
                <a:solidFill>
                  <a:srgbClr val="FF0000"/>
                </a:solidFill>
                <a:cs typeface="Times New Roman" panose="02020603050405020304" pitchFamily="18" charset="0"/>
              </a:rPr>
              <a:t>ī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542665" y="3056890"/>
            <a:ext cx="116840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sh</a:t>
            </a:r>
            <a:r>
              <a:rPr lang="en-US" altLang="zh-CN" sz="3200" b="1">
                <a:solidFill>
                  <a:srgbClr val="FF0000"/>
                </a:solidFill>
                <a:cs typeface="Times New Roman" panose="02020603050405020304" pitchFamily="18" charset="0"/>
              </a:rPr>
              <a:t>á</a:t>
            </a:r>
            <a:r>
              <a:rPr lang="en-US" altLang="zh-CN" sz="3200" b="1">
                <a:solidFill>
                  <a:srgbClr val="FF0000"/>
                </a:solidFill>
              </a:rPr>
              <a:t>o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360795" y="3078480"/>
            <a:ext cx="117284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yu</a:t>
            </a:r>
            <a:r>
              <a:rPr lang="en-US" altLang="zh-CN" sz="3200" b="1">
                <a:solidFill>
                  <a:srgbClr val="FF0000"/>
                </a:solidFill>
                <a:cs typeface="Times New Roman" panose="02020603050405020304" pitchFamily="18" charset="0"/>
              </a:rPr>
              <a:t>á</a:t>
            </a:r>
            <a:r>
              <a:rPr lang="en-US" altLang="zh-CN" sz="3200" b="1">
                <a:solidFill>
                  <a:srgbClr val="FF0000"/>
                </a:solidFill>
              </a:rPr>
              <a:t>n</a:t>
            </a:r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7027d4bc4fdc.jpg_60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" y="-15240"/>
            <a:ext cx="9195435" cy="6837045"/>
          </a:xfrm>
          <a:prstGeom prst="rect">
            <a:avLst/>
          </a:prstGeom>
        </p:spPr>
      </p:pic>
      <p:pic>
        <p:nvPicPr>
          <p:cNvPr id="13313" name="图片 98305" descr="czp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00788" y="333375"/>
            <a:ext cx="2447925" cy="1196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4" name="文本框 98308"/>
          <p:cNvSpPr txBox="1"/>
          <p:nvPr/>
        </p:nvSpPr>
        <p:spPr>
          <a:xfrm>
            <a:off x="1149985" y="1785620"/>
            <a:ext cx="7673975" cy="1066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.什么是屏？作者介绍了关于屏的哪些知识？</a:t>
            </a:r>
          </a:p>
        </p:txBody>
      </p:sp>
      <p:sp>
        <p:nvSpPr>
          <p:cNvPr id="13316" name="文本框 98310"/>
          <p:cNvSpPr txBox="1"/>
          <p:nvPr/>
        </p:nvSpPr>
        <p:spPr>
          <a:xfrm>
            <a:off x="1260158" y="3169285"/>
            <a:ext cx="7345362" cy="14935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.作者对“屏”的感情是怎样的？从哪些地方可以看出来？</a:t>
            </a:r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/>
            </a:r>
            <a:b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2" name="文本框 98317"/>
          <p:cNvSpPr txBox="1"/>
          <p:nvPr/>
        </p:nvSpPr>
        <p:spPr>
          <a:xfrm>
            <a:off x="1260475" y="666115"/>
            <a:ext cx="5040313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003399"/>
                </a:solidFill>
                <a:latin typeface="Times New Roman" panose="02020603050405020304" pitchFamily="18" charset="0"/>
                <a:ea typeface="华文楷体" pitchFamily="2" charset="-122"/>
              </a:rPr>
              <a:t>整体感知，思考问题：</a:t>
            </a:r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7027d4bc4fdc.jpg_60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5400" y="10160"/>
            <a:ext cx="9195435" cy="6837045"/>
          </a:xfrm>
          <a:prstGeom prst="rect">
            <a:avLst/>
          </a:prstGeom>
        </p:spPr>
      </p:pic>
      <p:sp>
        <p:nvSpPr>
          <p:cNvPr id="13314" name="文本框 98308"/>
          <p:cNvSpPr txBox="1"/>
          <p:nvPr/>
        </p:nvSpPr>
        <p:spPr>
          <a:xfrm>
            <a:off x="1303655" y="2663825"/>
            <a:ext cx="7673975" cy="1310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en-US" altLang="zh-CN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.什么是屏？作者介绍了关于屏的哪些知识？</a:t>
            </a:r>
          </a:p>
        </p:txBody>
      </p:sp>
    </p:spTree>
  </p:cSld>
  <p:clrMapOvr>
    <a:masterClrMapping/>
  </p:clrMapOvr>
  <p:transition spd="med">
    <p:cover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mboo">
  <a:themeElements>
    <a:clrScheme name="">
      <a:dk1>
        <a:srgbClr val="000000"/>
      </a:dk1>
      <a:lt1>
        <a:srgbClr val="FFFFFF"/>
      </a:lt1>
      <a:dk2>
        <a:srgbClr val="003300"/>
      </a:dk2>
      <a:lt2>
        <a:srgbClr val="5F5F5F"/>
      </a:lt2>
      <a:accent1>
        <a:srgbClr val="009900"/>
      </a:accent1>
      <a:accent2>
        <a:srgbClr val="CC9900"/>
      </a:accent2>
      <a:accent3>
        <a:srgbClr val="FFFFFF"/>
      </a:accent3>
      <a:accent4>
        <a:srgbClr val="000000"/>
      </a:accent4>
      <a:accent5>
        <a:srgbClr val="AACAAA"/>
      </a:accent5>
      <a:accent6>
        <a:srgbClr val="B78900"/>
      </a:accent6>
      <a:hlink>
        <a:srgbClr val="FF3300"/>
      </a:hlink>
      <a:folHlink>
        <a:srgbClr val="663300"/>
      </a:folHlink>
    </a:clrScheme>
    <a:fontScheme name="">
      <a:majorFont>
        <a:latin typeface="Arial Black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FFFFFF"/>
        </a:dk1>
        <a:lt1>
          <a:srgbClr val="396F39"/>
        </a:lt1>
        <a:dk2>
          <a:srgbClr val="FFCC00"/>
        </a:dk2>
        <a:lt2>
          <a:srgbClr val="000000"/>
        </a:lt2>
        <a:accent1>
          <a:srgbClr val="009900"/>
        </a:accent1>
        <a:accent2>
          <a:srgbClr val="CC9900"/>
        </a:accent2>
        <a:accent3>
          <a:srgbClr val="AEBBAE"/>
        </a:accent3>
        <a:accent4>
          <a:srgbClr val="DCDCDC"/>
        </a:accent4>
        <a:accent5>
          <a:srgbClr val="AACAAA"/>
        </a:accent5>
        <a:accent6>
          <a:srgbClr val="B78900"/>
        </a:accent6>
        <a:hlink>
          <a:srgbClr val="FF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3300"/>
        </a:dk2>
        <a:lt2>
          <a:srgbClr val="5F5F5F"/>
        </a:lt2>
        <a:accent1>
          <a:srgbClr val="009900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AACAAA"/>
        </a:accent5>
        <a:accent6>
          <a:srgbClr val="B78900"/>
        </a:accent6>
        <a:hlink>
          <a:srgbClr val="FF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FF0000"/>
        </a:dk2>
        <a:lt2>
          <a:srgbClr val="800000"/>
        </a:lt2>
        <a:accent1>
          <a:srgbClr val="008000"/>
        </a:accent1>
        <a:accent2>
          <a:srgbClr val="FF9900"/>
        </a:accent2>
        <a:accent3>
          <a:srgbClr val="FFFFFF"/>
        </a:accent3>
        <a:accent4>
          <a:srgbClr val="000000"/>
        </a:accent4>
        <a:accent5>
          <a:srgbClr val="AAC1AA"/>
        </a:accent5>
        <a:accent6>
          <a:srgbClr val="E58900"/>
        </a:accent6>
        <a:hlink>
          <a:srgbClr val="CC3300"/>
        </a:hlink>
        <a:folHlink>
          <a:srgbClr val="6633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Notebook">
  <a:themeElements>
    <a:clrScheme name="">
      <a:dk1>
        <a:srgbClr val="000000"/>
      </a:dk1>
      <a:lt1>
        <a:srgbClr val="FEFDE3"/>
      </a:lt1>
      <a:dk2>
        <a:srgbClr val="221304"/>
      </a:dk2>
      <a:lt2>
        <a:srgbClr val="CBBD83"/>
      </a:lt2>
      <a:accent1>
        <a:srgbClr val="A1BD69"/>
      </a:accent1>
      <a:accent2>
        <a:srgbClr val="3694B6"/>
      </a:accent2>
      <a:accent3>
        <a:srgbClr val="FFFEEE"/>
      </a:accent3>
      <a:accent4>
        <a:srgbClr val="000000"/>
      </a:accent4>
      <a:accent5>
        <a:srgbClr val="CDDAB9"/>
      </a:accent5>
      <a:accent6>
        <a:srgbClr val="3084A3"/>
      </a:accent6>
      <a:hlink>
        <a:srgbClr val="660066"/>
      </a:hlink>
      <a:folHlink>
        <a:srgbClr val="666699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EFDE3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FFEEE"/>
        </a:accent3>
        <a:accent4>
          <a:srgbClr val="000000"/>
        </a:accent4>
        <a:accent5>
          <a:srgbClr val="CDDAB9"/>
        </a:accent5>
        <a:accent6>
          <a:srgbClr val="3084A3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221304"/>
        </a:dk2>
        <a:lt2>
          <a:srgbClr val="CBBD83"/>
        </a:lt2>
        <a:accent1>
          <a:srgbClr val="A1BD69"/>
        </a:accent1>
        <a:accent2>
          <a:srgbClr val="3694B6"/>
        </a:accent2>
        <a:accent3>
          <a:srgbClr val="FFFFFF"/>
        </a:accent3>
        <a:accent4>
          <a:srgbClr val="000000"/>
        </a:accent4>
        <a:accent5>
          <a:srgbClr val="CDDAB9"/>
        </a:accent5>
        <a:accent6>
          <a:srgbClr val="3084A3"/>
        </a:accent6>
        <a:hlink>
          <a:srgbClr val="660066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1E1E1"/>
        </a:accent5>
        <a:accent6>
          <a:srgbClr val="787878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803</Words>
  <Application>Microsoft Office PowerPoint</Application>
  <PresentationFormat>全屏显示(4:3)</PresentationFormat>
  <Paragraphs>74</Paragraphs>
  <Slides>17</Slides>
  <Notes>1</Notes>
  <HiddenSlides>0</HiddenSlides>
  <MMClips>2</MMClips>
  <ScaleCrop>false</ScaleCrop>
  <HeadingPairs>
    <vt:vector size="4" baseType="variant">
      <vt:variant>
        <vt:lpstr>主题</vt:lpstr>
      </vt:variant>
      <vt:variant>
        <vt:i4>6</vt:i4>
      </vt:variant>
      <vt:variant>
        <vt:lpstr>幻灯片标题</vt:lpstr>
      </vt:variant>
      <vt:variant>
        <vt:i4>17</vt:i4>
      </vt:variant>
    </vt:vector>
  </HeadingPairs>
  <TitlesOfParts>
    <vt:vector size="23" baseType="lpstr">
      <vt:lpstr>Bamboo</vt:lpstr>
      <vt:lpstr>Notebook</vt:lpstr>
      <vt:lpstr>1_空白设计模板</vt:lpstr>
      <vt:lpstr>2_空白设计模板</vt:lpstr>
      <vt:lpstr>3_空白设计模板</vt:lpstr>
      <vt:lpstr>4_空白设计模板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研读赏析</vt:lpstr>
      <vt:lpstr>幻灯片 13</vt:lpstr>
      <vt:lpstr>幻灯片 14</vt:lpstr>
      <vt:lpstr>幻灯片 15</vt:lpstr>
      <vt:lpstr>幻灯片 16</vt:lpstr>
      <vt:lpstr>作业布置：      课文里多处引用古诗词，查找资料，大致了解这些诗句的意思，并搜集整理有关屏的古诗句。</vt:lpstr>
    </vt:vector>
  </TitlesOfParts>
  <Company>yy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yyl</dc:creator>
  <cp:lastModifiedBy>User</cp:lastModifiedBy>
  <cp:revision>96</cp:revision>
  <dcterms:created xsi:type="dcterms:W3CDTF">2004-11-26T02:29:00Z</dcterms:created>
  <dcterms:modified xsi:type="dcterms:W3CDTF">2016-11-14T02:38:48Z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