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9"/>
  </p:notesMasterIdLst>
  <p:handoutMasterIdLst>
    <p:handoutMasterId r:id="rId400"/>
  </p:handoutMasterIdLst>
  <p:sldIdLst>
    <p:sldId id="265" r:id="rId3"/>
    <p:sldId id="266" r:id="rId4"/>
    <p:sldId id="276" r:id="rId5"/>
    <p:sldId id="1471" r:id="rId6"/>
    <p:sldId id="1472" r:id="rId7"/>
    <p:sldId id="1474" r:id="rId8"/>
    <p:sldId id="1475" r:id="rId9"/>
    <p:sldId id="1477" r:id="rId10"/>
    <p:sldId id="1473" r:id="rId11"/>
    <p:sldId id="1476" r:id="rId12"/>
    <p:sldId id="1478" r:id="rId13"/>
    <p:sldId id="1487" r:id="rId14"/>
    <p:sldId id="1488" r:id="rId15"/>
    <p:sldId id="1489" r:id="rId16"/>
    <p:sldId id="1490" r:id="rId17"/>
    <p:sldId id="1492" r:id="rId18"/>
    <p:sldId id="1493" r:id="rId19"/>
    <p:sldId id="1494" r:id="rId20"/>
    <p:sldId id="1479" r:id="rId21"/>
    <p:sldId id="1480" r:id="rId22"/>
    <p:sldId id="1481" r:id="rId23"/>
    <p:sldId id="1482" r:id="rId24"/>
    <p:sldId id="1483" r:id="rId25"/>
    <p:sldId id="1495" r:id="rId26"/>
    <p:sldId id="1484" r:id="rId27"/>
    <p:sldId id="1485" r:id="rId28"/>
    <p:sldId id="1486" r:id="rId29"/>
    <p:sldId id="1470" r:id="rId30"/>
    <p:sldId id="429" r:id="rId31"/>
    <p:sldId id="991" r:id="rId32"/>
    <p:sldId id="992" r:id="rId33"/>
    <p:sldId id="993" r:id="rId34"/>
    <p:sldId id="313" r:id="rId35"/>
    <p:sldId id="994" r:id="rId36"/>
    <p:sldId id="995" r:id="rId37"/>
    <p:sldId id="353" r:id="rId38"/>
    <p:sldId id="1496" r:id="rId39"/>
    <p:sldId id="996" r:id="rId40"/>
    <p:sldId id="293" r:id="rId41"/>
    <p:sldId id="296" r:id="rId42"/>
    <p:sldId id="997" r:id="rId43"/>
    <p:sldId id="998" r:id="rId44"/>
    <p:sldId id="999" r:id="rId45"/>
    <p:sldId id="1000" r:id="rId46"/>
    <p:sldId id="1001" r:id="rId47"/>
    <p:sldId id="1002" r:id="rId48"/>
    <p:sldId id="1003" r:id="rId49"/>
    <p:sldId id="1004" r:id="rId50"/>
    <p:sldId id="1005" r:id="rId51"/>
    <p:sldId id="1006" r:id="rId52"/>
    <p:sldId id="1007" r:id="rId53"/>
    <p:sldId id="1008" r:id="rId54"/>
    <p:sldId id="1009" r:id="rId55"/>
    <p:sldId id="1010" r:id="rId56"/>
    <p:sldId id="1011" r:id="rId57"/>
    <p:sldId id="1012" r:id="rId58"/>
    <p:sldId id="1013" r:id="rId59"/>
    <p:sldId id="1014" r:id="rId60"/>
    <p:sldId id="1015" r:id="rId61"/>
    <p:sldId id="1016" r:id="rId62"/>
    <p:sldId id="1017" r:id="rId63"/>
    <p:sldId id="1018" r:id="rId64"/>
    <p:sldId id="1019" r:id="rId65"/>
    <p:sldId id="1020" r:id="rId66"/>
    <p:sldId id="1021" r:id="rId67"/>
    <p:sldId id="1022" r:id="rId68"/>
    <p:sldId id="1023" r:id="rId69"/>
    <p:sldId id="1024" r:id="rId70"/>
    <p:sldId id="1025" r:id="rId71"/>
    <p:sldId id="1026" r:id="rId72"/>
    <p:sldId id="305" r:id="rId73"/>
    <p:sldId id="366" r:id="rId74"/>
    <p:sldId id="1027" r:id="rId75"/>
    <p:sldId id="1028" r:id="rId76"/>
    <p:sldId id="1029" r:id="rId77"/>
    <p:sldId id="1030" r:id="rId78"/>
    <p:sldId id="1031" r:id="rId79"/>
    <p:sldId id="1032" r:id="rId80"/>
    <p:sldId id="1033" r:id="rId81"/>
    <p:sldId id="1034" r:id="rId82"/>
    <p:sldId id="1035" r:id="rId83"/>
    <p:sldId id="1036" r:id="rId84"/>
    <p:sldId id="1037" r:id="rId85"/>
    <p:sldId id="1038" r:id="rId86"/>
    <p:sldId id="1039" r:id="rId87"/>
    <p:sldId id="1040" r:id="rId88"/>
    <p:sldId id="1041" r:id="rId89"/>
    <p:sldId id="1042" r:id="rId90"/>
    <p:sldId id="1043" r:id="rId91"/>
    <p:sldId id="1045" r:id="rId92"/>
    <p:sldId id="1044" r:id="rId93"/>
    <p:sldId id="1046" r:id="rId94"/>
    <p:sldId id="1047" r:id="rId95"/>
    <p:sldId id="1048" r:id="rId96"/>
    <p:sldId id="1050" r:id="rId97"/>
    <p:sldId id="1049" r:id="rId98"/>
    <p:sldId id="1051" r:id="rId99"/>
    <p:sldId id="1052" r:id="rId100"/>
    <p:sldId id="487" r:id="rId101"/>
    <p:sldId id="488" r:id="rId102"/>
    <p:sldId id="1053" r:id="rId103"/>
    <p:sldId id="1054" r:id="rId104"/>
    <p:sldId id="1055" r:id="rId105"/>
    <p:sldId id="1056" r:id="rId106"/>
    <p:sldId id="1057" r:id="rId107"/>
    <p:sldId id="1059" r:id="rId108"/>
    <p:sldId id="1058" r:id="rId109"/>
    <p:sldId id="1060" r:id="rId110"/>
    <p:sldId id="1061" r:id="rId111"/>
    <p:sldId id="1068" r:id="rId112"/>
    <p:sldId id="1069" r:id="rId113"/>
    <p:sldId id="1070" r:id="rId114"/>
    <p:sldId id="1071" r:id="rId115"/>
    <p:sldId id="1072" r:id="rId116"/>
    <p:sldId id="1073" r:id="rId117"/>
    <p:sldId id="1074" r:id="rId118"/>
    <p:sldId id="1075" r:id="rId119"/>
    <p:sldId id="1076" r:id="rId120"/>
    <p:sldId id="1077" r:id="rId121"/>
    <p:sldId id="1078" r:id="rId122"/>
    <p:sldId id="1079" r:id="rId123"/>
    <p:sldId id="1062" r:id="rId124"/>
    <p:sldId id="1063" r:id="rId125"/>
    <p:sldId id="1080" r:id="rId126"/>
    <p:sldId id="1065" r:id="rId127"/>
    <p:sldId id="1066" r:id="rId128"/>
    <p:sldId id="1067" r:id="rId129"/>
    <p:sldId id="1081" r:id="rId130"/>
    <p:sldId id="1082" r:id="rId131"/>
    <p:sldId id="1084" r:id="rId132"/>
    <p:sldId id="1085" r:id="rId133"/>
    <p:sldId id="1086" r:id="rId134"/>
    <p:sldId id="1087" r:id="rId135"/>
    <p:sldId id="1088" r:id="rId136"/>
    <p:sldId id="1089" r:id="rId137"/>
    <p:sldId id="1090" r:id="rId138"/>
    <p:sldId id="1091" r:id="rId139"/>
    <p:sldId id="1092" r:id="rId140"/>
    <p:sldId id="1102" r:id="rId141"/>
    <p:sldId id="1103" r:id="rId142"/>
    <p:sldId id="1104" r:id="rId143"/>
    <p:sldId id="1093" r:id="rId144"/>
    <p:sldId id="1105" r:id="rId145"/>
    <p:sldId id="1095" r:id="rId146"/>
    <p:sldId id="1096" r:id="rId147"/>
    <p:sldId id="1097" r:id="rId148"/>
    <p:sldId id="1098" r:id="rId149"/>
    <p:sldId id="1100" r:id="rId150"/>
    <p:sldId id="1101" r:id="rId151"/>
    <p:sldId id="793" r:id="rId152"/>
    <p:sldId id="794" r:id="rId153"/>
    <p:sldId id="796" r:id="rId154"/>
    <p:sldId id="1106" r:id="rId155"/>
    <p:sldId id="1155" r:id="rId156"/>
    <p:sldId id="1156" r:id="rId157"/>
    <p:sldId id="1157" r:id="rId158"/>
    <p:sldId id="1158" r:id="rId159"/>
    <p:sldId id="1159" r:id="rId160"/>
    <p:sldId id="1160" r:id="rId161"/>
    <p:sldId id="1161" r:id="rId162"/>
    <p:sldId id="1107" r:id="rId163"/>
    <p:sldId id="1162" r:id="rId164"/>
    <p:sldId id="1108" r:id="rId165"/>
    <p:sldId id="1109" r:id="rId166"/>
    <p:sldId id="1110" r:id="rId167"/>
    <p:sldId id="1111" r:id="rId168"/>
    <p:sldId id="1163" r:id="rId169"/>
    <p:sldId id="1164" r:id="rId170"/>
    <p:sldId id="1165" r:id="rId171"/>
    <p:sldId id="1112" r:id="rId172"/>
    <p:sldId id="1114" r:id="rId173"/>
    <p:sldId id="1130" r:id="rId174"/>
    <p:sldId id="1131" r:id="rId175"/>
    <p:sldId id="1132" r:id="rId176"/>
    <p:sldId id="1133" r:id="rId177"/>
    <p:sldId id="1134" r:id="rId178"/>
    <p:sldId id="1166" r:id="rId179"/>
    <p:sldId id="1167" r:id="rId180"/>
    <p:sldId id="1168" r:id="rId181"/>
    <p:sldId id="1169" r:id="rId182"/>
    <p:sldId id="1170" r:id="rId183"/>
    <p:sldId id="1135" r:id="rId184"/>
    <p:sldId id="1136" r:id="rId185"/>
    <p:sldId id="1171" r:id="rId186"/>
    <p:sldId id="1172" r:id="rId187"/>
    <p:sldId id="1137" r:id="rId188"/>
    <p:sldId id="1173" r:id="rId189"/>
    <p:sldId id="1174" r:id="rId190"/>
    <p:sldId id="1176" r:id="rId191"/>
    <p:sldId id="1177" r:id="rId192"/>
    <p:sldId id="1181" r:id="rId193"/>
    <p:sldId id="1182" r:id="rId194"/>
    <p:sldId id="1183" r:id="rId195"/>
    <p:sldId id="1184" r:id="rId196"/>
    <p:sldId id="1187" r:id="rId197"/>
    <p:sldId id="1185" r:id="rId198"/>
    <p:sldId id="1138" r:id="rId199"/>
    <p:sldId id="1139" r:id="rId200"/>
    <p:sldId id="1140" r:id="rId201"/>
    <p:sldId id="1141" r:id="rId202"/>
    <p:sldId id="1142" r:id="rId203"/>
    <p:sldId id="1188" r:id="rId204"/>
    <p:sldId id="1143" r:id="rId205"/>
    <p:sldId id="1144" r:id="rId206"/>
    <p:sldId id="1145" r:id="rId207"/>
    <p:sldId id="1189" r:id="rId208"/>
    <p:sldId id="1190" r:id="rId209"/>
    <p:sldId id="1149" r:id="rId210"/>
    <p:sldId id="1150" r:id="rId211"/>
    <p:sldId id="1151" r:id="rId212"/>
    <p:sldId id="1152" r:id="rId213"/>
    <p:sldId id="1191" r:id="rId214"/>
    <p:sldId id="735" r:id="rId215"/>
    <p:sldId id="1192" r:id="rId216"/>
    <p:sldId id="1202" r:id="rId217"/>
    <p:sldId id="1204" r:id="rId218"/>
    <p:sldId id="1205" r:id="rId219"/>
    <p:sldId id="1206" r:id="rId220"/>
    <p:sldId id="1211" r:id="rId221"/>
    <p:sldId id="1254" r:id="rId222"/>
    <p:sldId id="1256" r:id="rId223"/>
    <p:sldId id="1255" r:id="rId224"/>
    <p:sldId id="1216" r:id="rId225"/>
    <p:sldId id="1218" r:id="rId226"/>
    <p:sldId id="1220" r:id="rId227"/>
    <p:sldId id="1223" r:id="rId228"/>
    <p:sldId id="1224" r:id="rId229"/>
    <p:sldId id="1227" r:id="rId230"/>
    <p:sldId id="1257" r:id="rId231"/>
    <p:sldId id="1258" r:id="rId232"/>
    <p:sldId id="1259" r:id="rId233"/>
    <p:sldId id="1229" r:id="rId234"/>
    <p:sldId id="1260" r:id="rId235"/>
    <p:sldId id="1261" r:id="rId236"/>
    <p:sldId id="1230" r:id="rId237"/>
    <p:sldId id="1231" r:id="rId238"/>
    <p:sldId id="1232" r:id="rId239"/>
    <p:sldId id="1233" r:id="rId240"/>
    <p:sldId id="1237" r:id="rId241"/>
    <p:sldId id="1238" r:id="rId242"/>
    <p:sldId id="1239" r:id="rId243"/>
    <p:sldId id="1240" r:id="rId244"/>
    <p:sldId id="1241" r:id="rId245"/>
    <p:sldId id="1244" r:id="rId246"/>
    <p:sldId id="1245" r:id="rId247"/>
    <p:sldId id="1246" r:id="rId248"/>
    <p:sldId id="1249" r:id="rId249"/>
    <p:sldId id="1250" r:id="rId250"/>
    <p:sldId id="1251" r:id="rId251"/>
    <p:sldId id="1252" r:id="rId252"/>
    <p:sldId id="1253" r:id="rId253"/>
    <p:sldId id="1262" r:id="rId254"/>
    <p:sldId id="677" r:id="rId255"/>
    <p:sldId id="1263" r:id="rId256"/>
    <p:sldId id="1302" r:id="rId257"/>
    <p:sldId id="1303" r:id="rId258"/>
    <p:sldId id="1304" r:id="rId259"/>
    <p:sldId id="1305" r:id="rId260"/>
    <p:sldId id="1264" r:id="rId261"/>
    <p:sldId id="1306" r:id="rId262"/>
    <p:sldId id="1267" r:id="rId263"/>
    <p:sldId id="1307" r:id="rId264"/>
    <p:sldId id="1268" r:id="rId265"/>
    <p:sldId id="1272" r:id="rId266"/>
    <p:sldId id="1308" r:id="rId267"/>
    <p:sldId id="1273" r:id="rId268"/>
    <p:sldId id="1274" r:id="rId269"/>
    <p:sldId id="1277" r:id="rId270"/>
    <p:sldId id="1309" r:id="rId271"/>
    <p:sldId id="1281" r:id="rId272"/>
    <p:sldId id="1310" r:id="rId273"/>
    <p:sldId id="1311" r:id="rId274"/>
    <p:sldId id="1284" r:id="rId275"/>
    <p:sldId id="1285" r:id="rId276"/>
    <p:sldId id="1286" r:id="rId277"/>
    <p:sldId id="1287" r:id="rId278"/>
    <p:sldId id="1288" r:id="rId279"/>
    <p:sldId id="1289" r:id="rId280"/>
    <p:sldId id="1290" r:id="rId281"/>
    <p:sldId id="1291" r:id="rId282"/>
    <p:sldId id="1292" r:id="rId283"/>
    <p:sldId id="1312" r:id="rId284"/>
    <p:sldId id="1293" r:id="rId285"/>
    <p:sldId id="1294" r:id="rId286"/>
    <p:sldId id="1295" r:id="rId287"/>
    <p:sldId id="1313" r:id="rId288"/>
    <p:sldId id="1296" r:id="rId289"/>
    <p:sldId id="1297" r:id="rId290"/>
    <p:sldId id="1298" r:id="rId291"/>
    <p:sldId id="1299" r:id="rId292"/>
    <p:sldId id="1300" r:id="rId293"/>
    <p:sldId id="1301" r:id="rId294"/>
    <p:sldId id="619" r:id="rId295"/>
    <p:sldId id="1314" r:id="rId296"/>
    <p:sldId id="1315" r:id="rId297"/>
    <p:sldId id="1319" r:id="rId298"/>
    <p:sldId id="1353" r:id="rId299"/>
    <p:sldId id="1354" r:id="rId300"/>
    <p:sldId id="1321" r:id="rId301"/>
    <p:sldId id="1322" r:id="rId302"/>
    <p:sldId id="1355" r:id="rId303"/>
    <p:sldId id="1323" r:id="rId304"/>
    <p:sldId id="1324" r:id="rId305"/>
    <p:sldId id="1328" r:id="rId306"/>
    <p:sldId id="1329" r:id="rId307"/>
    <p:sldId id="1338" r:id="rId308"/>
    <p:sldId id="1339" r:id="rId309"/>
    <p:sldId id="1340" r:id="rId310"/>
    <p:sldId id="1341" r:id="rId311"/>
    <p:sldId id="1342" r:id="rId312"/>
    <p:sldId id="1356" r:id="rId313"/>
    <p:sldId id="1343" r:id="rId314"/>
    <p:sldId id="1344" r:id="rId315"/>
    <p:sldId id="1345" r:id="rId316"/>
    <p:sldId id="1347" r:id="rId317"/>
    <p:sldId id="1348" r:id="rId318"/>
    <p:sldId id="1349" r:id="rId319"/>
    <p:sldId id="1350" r:id="rId320"/>
    <p:sldId id="1351" r:id="rId321"/>
    <p:sldId id="1352" r:id="rId322"/>
    <p:sldId id="561" r:id="rId323"/>
    <p:sldId id="1357" r:id="rId324"/>
    <p:sldId id="1362" r:id="rId325"/>
    <p:sldId id="1396" r:id="rId326"/>
    <p:sldId id="1397" r:id="rId327"/>
    <p:sldId id="1398" r:id="rId328"/>
    <p:sldId id="1364" r:id="rId329"/>
    <p:sldId id="1366" r:id="rId330"/>
    <p:sldId id="1367" r:id="rId331"/>
    <p:sldId id="1369" r:id="rId332"/>
    <p:sldId id="1370" r:id="rId333"/>
    <p:sldId id="1399" r:id="rId334"/>
    <p:sldId id="1400" r:id="rId335"/>
    <p:sldId id="1371" r:id="rId336"/>
    <p:sldId id="1372" r:id="rId337"/>
    <p:sldId id="1373" r:id="rId338"/>
    <p:sldId id="1376" r:id="rId339"/>
    <p:sldId id="1377" r:id="rId340"/>
    <p:sldId id="1403" r:id="rId341"/>
    <p:sldId id="1404" r:id="rId342"/>
    <p:sldId id="1378" r:id="rId343"/>
    <p:sldId id="1379" r:id="rId344"/>
    <p:sldId id="1405" r:id="rId345"/>
    <p:sldId id="1406" r:id="rId346"/>
    <p:sldId id="1407" r:id="rId347"/>
    <p:sldId id="1380" r:id="rId348"/>
    <p:sldId id="1408" r:id="rId349"/>
    <p:sldId id="1409" r:id="rId350"/>
    <p:sldId id="1410" r:id="rId351"/>
    <p:sldId id="1411" r:id="rId352"/>
    <p:sldId id="1413" r:id="rId353"/>
    <p:sldId id="1416" r:id="rId354"/>
    <p:sldId id="1414" r:id="rId355"/>
    <p:sldId id="1417" r:id="rId356"/>
    <p:sldId id="1418" r:id="rId357"/>
    <p:sldId id="1419" r:id="rId358"/>
    <p:sldId id="1420" r:id="rId359"/>
    <p:sldId id="1421" r:id="rId360"/>
    <p:sldId id="1423" r:id="rId361"/>
    <p:sldId id="1425" r:id="rId362"/>
    <p:sldId id="1424" r:id="rId363"/>
    <p:sldId id="1426" r:id="rId364"/>
    <p:sldId id="1427" r:id="rId365"/>
    <p:sldId id="1428" r:id="rId366"/>
    <p:sldId id="1433" r:id="rId367"/>
    <p:sldId id="1430" r:id="rId368"/>
    <p:sldId id="1431" r:id="rId369"/>
    <p:sldId id="1434" r:id="rId370"/>
    <p:sldId id="1435" r:id="rId371"/>
    <p:sldId id="1436" r:id="rId372"/>
    <p:sldId id="1437" r:id="rId373"/>
    <p:sldId id="1432" r:id="rId374"/>
    <p:sldId id="1438" r:id="rId375"/>
    <p:sldId id="1439" r:id="rId376"/>
    <p:sldId id="1448" r:id="rId377"/>
    <p:sldId id="1449" r:id="rId378"/>
    <p:sldId id="1381" r:id="rId379"/>
    <p:sldId id="1382" r:id="rId380"/>
    <p:sldId id="1383" r:id="rId381"/>
    <p:sldId id="1384" r:id="rId382"/>
    <p:sldId id="1386" r:id="rId383"/>
    <p:sldId id="1387" r:id="rId384"/>
    <p:sldId id="1450" r:id="rId385"/>
    <p:sldId id="1451" r:id="rId386"/>
    <p:sldId id="1388" r:id="rId387"/>
    <p:sldId id="1389" r:id="rId388"/>
    <p:sldId id="1452" r:id="rId389"/>
    <p:sldId id="1453" r:id="rId390"/>
    <p:sldId id="1454" r:id="rId391"/>
    <p:sldId id="1390" r:id="rId392"/>
    <p:sldId id="1391" r:id="rId393"/>
    <p:sldId id="1392" r:id="rId394"/>
    <p:sldId id="1455" r:id="rId395"/>
    <p:sldId id="1393" r:id="rId396"/>
    <p:sldId id="1456" r:id="rId397"/>
    <p:sldId id="1395" r:id="rId398"/>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4" autoAdjust="0"/>
    <p:restoredTop sz="94660"/>
  </p:normalViewPr>
  <p:slideViewPr>
    <p:cSldViewPr>
      <p:cViewPr>
        <p:scale>
          <a:sx n="36" d="100"/>
          <a:sy n="36" d="100"/>
        </p:scale>
        <p:origin x="-324" y="-372"/>
      </p:cViewPr>
      <p:guideLst>
        <p:guide orient="horz" pos="4196"/>
        <p:guide pos="7507"/>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6"/>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3" Type="http://schemas.openxmlformats.org/officeDocument/2006/relationships/tableStyles" Target="tableStyles.xml"/><Relationship Id="rId402" Type="http://schemas.openxmlformats.org/officeDocument/2006/relationships/viewProps" Target="viewProps.xml"/><Relationship Id="rId401" Type="http://schemas.openxmlformats.org/officeDocument/2006/relationships/presProps" Target="presProps.xml"/><Relationship Id="rId400" Type="http://schemas.openxmlformats.org/officeDocument/2006/relationships/handoutMaster" Target="handoutMasters/handoutMaster1.xml"/><Relationship Id="rId40" Type="http://schemas.openxmlformats.org/officeDocument/2006/relationships/slide" Target="slides/slide38.xml"/><Relationship Id="rId4" Type="http://schemas.openxmlformats.org/officeDocument/2006/relationships/slide" Target="slides/slide2.xml"/><Relationship Id="rId399" Type="http://schemas.openxmlformats.org/officeDocument/2006/relationships/notesMaster" Target="notesMasters/notesMaster1.xml"/><Relationship Id="rId398" Type="http://schemas.openxmlformats.org/officeDocument/2006/relationships/slide" Target="slides/slide396.xml"/><Relationship Id="rId397" Type="http://schemas.openxmlformats.org/officeDocument/2006/relationships/slide" Target="slides/slide395.xml"/><Relationship Id="rId396" Type="http://schemas.openxmlformats.org/officeDocument/2006/relationships/slide" Target="slides/slide394.xml"/><Relationship Id="rId395" Type="http://schemas.openxmlformats.org/officeDocument/2006/relationships/slide" Target="slides/slide393.xml"/><Relationship Id="rId394" Type="http://schemas.openxmlformats.org/officeDocument/2006/relationships/slide" Target="slides/slide392.xml"/><Relationship Id="rId393" Type="http://schemas.openxmlformats.org/officeDocument/2006/relationships/slide" Target="slides/slide391.xml"/><Relationship Id="rId392" Type="http://schemas.openxmlformats.org/officeDocument/2006/relationships/slide" Target="slides/slide390.xml"/><Relationship Id="rId391" Type="http://schemas.openxmlformats.org/officeDocument/2006/relationships/slide" Target="slides/slide389.xml"/><Relationship Id="rId390" Type="http://schemas.openxmlformats.org/officeDocument/2006/relationships/slide" Target="slides/slide388.xml"/><Relationship Id="rId39" Type="http://schemas.openxmlformats.org/officeDocument/2006/relationships/slide" Target="slides/slide37.xml"/><Relationship Id="rId389" Type="http://schemas.openxmlformats.org/officeDocument/2006/relationships/slide" Target="slides/slide387.xml"/><Relationship Id="rId388" Type="http://schemas.openxmlformats.org/officeDocument/2006/relationships/slide" Target="slides/slide386.xml"/><Relationship Id="rId387" Type="http://schemas.openxmlformats.org/officeDocument/2006/relationships/slide" Target="slides/slide385.xml"/><Relationship Id="rId386" Type="http://schemas.openxmlformats.org/officeDocument/2006/relationships/slide" Target="slides/slide384.xml"/><Relationship Id="rId385" Type="http://schemas.openxmlformats.org/officeDocument/2006/relationships/slide" Target="slides/slide383.xml"/><Relationship Id="rId384" Type="http://schemas.openxmlformats.org/officeDocument/2006/relationships/slide" Target="slides/slide382.xml"/><Relationship Id="rId383" Type="http://schemas.openxmlformats.org/officeDocument/2006/relationships/slide" Target="slides/slide381.xml"/><Relationship Id="rId382" Type="http://schemas.openxmlformats.org/officeDocument/2006/relationships/slide" Target="slides/slide380.xml"/><Relationship Id="rId381" Type="http://schemas.openxmlformats.org/officeDocument/2006/relationships/slide" Target="slides/slide379.xml"/><Relationship Id="rId380" Type="http://schemas.openxmlformats.org/officeDocument/2006/relationships/slide" Target="slides/slide378.xml"/><Relationship Id="rId38" Type="http://schemas.openxmlformats.org/officeDocument/2006/relationships/slide" Target="slides/slide36.xml"/><Relationship Id="rId379" Type="http://schemas.openxmlformats.org/officeDocument/2006/relationships/slide" Target="slides/slide377.xml"/><Relationship Id="rId378" Type="http://schemas.openxmlformats.org/officeDocument/2006/relationships/slide" Target="slides/slide376.xml"/><Relationship Id="rId377" Type="http://schemas.openxmlformats.org/officeDocument/2006/relationships/slide" Target="slides/slide375.xml"/><Relationship Id="rId376" Type="http://schemas.openxmlformats.org/officeDocument/2006/relationships/slide" Target="slides/slide374.xml"/><Relationship Id="rId375" Type="http://schemas.openxmlformats.org/officeDocument/2006/relationships/slide" Target="slides/slide373.xml"/><Relationship Id="rId374" Type="http://schemas.openxmlformats.org/officeDocument/2006/relationships/slide" Target="slides/slide372.xml"/><Relationship Id="rId373" Type="http://schemas.openxmlformats.org/officeDocument/2006/relationships/slide" Target="slides/slide371.xml"/><Relationship Id="rId372" Type="http://schemas.openxmlformats.org/officeDocument/2006/relationships/slide" Target="slides/slide370.xml"/><Relationship Id="rId371" Type="http://schemas.openxmlformats.org/officeDocument/2006/relationships/slide" Target="slides/slide369.xml"/><Relationship Id="rId370" Type="http://schemas.openxmlformats.org/officeDocument/2006/relationships/slide" Target="slides/slide368.xml"/><Relationship Id="rId37" Type="http://schemas.openxmlformats.org/officeDocument/2006/relationships/slide" Target="slides/slide35.xml"/><Relationship Id="rId369" Type="http://schemas.openxmlformats.org/officeDocument/2006/relationships/slide" Target="slides/slide367.xml"/><Relationship Id="rId368" Type="http://schemas.openxmlformats.org/officeDocument/2006/relationships/slide" Target="slides/slide366.xml"/><Relationship Id="rId367" Type="http://schemas.openxmlformats.org/officeDocument/2006/relationships/slide" Target="slides/slide365.xml"/><Relationship Id="rId366" Type="http://schemas.openxmlformats.org/officeDocument/2006/relationships/slide" Target="slides/slide364.xml"/><Relationship Id="rId365" Type="http://schemas.openxmlformats.org/officeDocument/2006/relationships/slide" Target="slides/slide363.xml"/><Relationship Id="rId364" Type="http://schemas.openxmlformats.org/officeDocument/2006/relationships/slide" Target="slides/slide362.xml"/><Relationship Id="rId363" Type="http://schemas.openxmlformats.org/officeDocument/2006/relationships/slide" Target="slides/slide361.xml"/><Relationship Id="rId362" Type="http://schemas.openxmlformats.org/officeDocument/2006/relationships/slide" Target="slides/slide360.xml"/><Relationship Id="rId361" Type="http://schemas.openxmlformats.org/officeDocument/2006/relationships/slide" Target="slides/slide359.xml"/><Relationship Id="rId360" Type="http://schemas.openxmlformats.org/officeDocument/2006/relationships/slide" Target="slides/slide358.xml"/><Relationship Id="rId36" Type="http://schemas.openxmlformats.org/officeDocument/2006/relationships/slide" Target="slides/slide34.xml"/><Relationship Id="rId359" Type="http://schemas.openxmlformats.org/officeDocument/2006/relationships/slide" Target="slides/slide357.xml"/><Relationship Id="rId358" Type="http://schemas.openxmlformats.org/officeDocument/2006/relationships/slide" Target="slides/slide356.xml"/><Relationship Id="rId357" Type="http://schemas.openxmlformats.org/officeDocument/2006/relationships/slide" Target="slides/slide355.xml"/><Relationship Id="rId356" Type="http://schemas.openxmlformats.org/officeDocument/2006/relationships/slide" Target="slides/slide354.xml"/><Relationship Id="rId355" Type="http://schemas.openxmlformats.org/officeDocument/2006/relationships/slide" Target="slides/slide353.xml"/><Relationship Id="rId354" Type="http://schemas.openxmlformats.org/officeDocument/2006/relationships/slide" Target="slides/slide352.xml"/><Relationship Id="rId353" Type="http://schemas.openxmlformats.org/officeDocument/2006/relationships/slide" Target="slides/slide351.xml"/><Relationship Id="rId352" Type="http://schemas.openxmlformats.org/officeDocument/2006/relationships/slide" Target="slides/slide350.xml"/><Relationship Id="rId351" Type="http://schemas.openxmlformats.org/officeDocument/2006/relationships/slide" Target="slides/slide349.xml"/><Relationship Id="rId350" Type="http://schemas.openxmlformats.org/officeDocument/2006/relationships/slide" Target="slides/slide348.xml"/><Relationship Id="rId35" Type="http://schemas.openxmlformats.org/officeDocument/2006/relationships/slide" Target="slides/slide33.xml"/><Relationship Id="rId349" Type="http://schemas.openxmlformats.org/officeDocument/2006/relationships/slide" Target="slides/slide347.xml"/><Relationship Id="rId348" Type="http://schemas.openxmlformats.org/officeDocument/2006/relationships/slide" Target="slides/slide346.xml"/><Relationship Id="rId347" Type="http://schemas.openxmlformats.org/officeDocument/2006/relationships/slide" Target="slides/slide345.xml"/><Relationship Id="rId346" Type="http://schemas.openxmlformats.org/officeDocument/2006/relationships/slide" Target="slides/slide344.xml"/><Relationship Id="rId345" Type="http://schemas.openxmlformats.org/officeDocument/2006/relationships/slide" Target="slides/slide343.xml"/><Relationship Id="rId344" Type="http://schemas.openxmlformats.org/officeDocument/2006/relationships/slide" Target="slides/slide342.xml"/><Relationship Id="rId343" Type="http://schemas.openxmlformats.org/officeDocument/2006/relationships/slide" Target="slides/slide341.xml"/><Relationship Id="rId342" Type="http://schemas.openxmlformats.org/officeDocument/2006/relationships/slide" Target="slides/slide340.xml"/><Relationship Id="rId341" Type="http://schemas.openxmlformats.org/officeDocument/2006/relationships/slide" Target="slides/slide339.xml"/><Relationship Id="rId340" Type="http://schemas.openxmlformats.org/officeDocument/2006/relationships/slide" Target="slides/slide338.xml"/><Relationship Id="rId34" Type="http://schemas.openxmlformats.org/officeDocument/2006/relationships/slide" Target="slides/slide32.xml"/><Relationship Id="rId339" Type="http://schemas.openxmlformats.org/officeDocument/2006/relationships/slide" Target="slides/slide337.xml"/><Relationship Id="rId338" Type="http://schemas.openxmlformats.org/officeDocument/2006/relationships/slide" Target="slides/slide336.xml"/><Relationship Id="rId337" Type="http://schemas.openxmlformats.org/officeDocument/2006/relationships/slide" Target="slides/slide335.xml"/><Relationship Id="rId336" Type="http://schemas.openxmlformats.org/officeDocument/2006/relationships/slide" Target="slides/slide334.xml"/><Relationship Id="rId335" Type="http://schemas.openxmlformats.org/officeDocument/2006/relationships/slide" Target="slides/slide333.xml"/><Relationship Id="rId334" Type="http://schemas.openxmlformats.org/officeDocument/2006/relationships/slide" Target="slides/slide332.xml"/><Relationship Id="rId333" Type="http://schemas.openxmlformats.org/officeDocument/2006/relationships/slide" Target="slides/slide331.xml"/><Relationship Id="rId332" Type="http://schemas.openxmlformats.org/officeDocument/2006/relationships/slide" Target="slides/slide330.xml"/><Relationship Id="rId331" Type="http://schemas.openxmlformats.org/officeDocument/2006/relationships/slide" Target="slides/slide329.xml"/><Relationship Id="rId330" Type="http://schemas.openxmlformats.org/officeDocument/2006/relationships/slide" Target="slides/slide328.xml"/><Relationship Id="rId33" Type="http://schemas.openxmlformats.org/officeDocument/2006/relationships/slide" Target="slides/slide31.xml"/><Relationship Id="rId329" Type="http://schemas.openxmlformats.org/officeDocument/2006/relationships/slide" Target="slides/slide327.xml"/><Relationship Id="rId328" Type="http://schemas.openxmlformats.org/officeDocument/2006/relationships/slide" Target="slides/slide326.xml"/><Relationship Id="rId327" Type="http://schemas.openxmlformats.org/officeDocument/2006/relationships/slide" Target="slides/slide325.xml"/><Relationship Id="rId326" Type="http://schemas.openxmlformats.org/officeDocument/2006/relationships/slide" Target="slides/slide324.xml"/><Relationship Id="rId325" Type="http://schemas.openxmlformats.org/officeDocument/2006/relationships/slide" Target="slides/slide323.xml"/><Relationship Id="rId324" Type="http://schemas.openxmlformats.org/officeDocument/2006/relationships/slide" Target="slides/slide322.xml"/><Relationship Id="rId323" Type="http://schemas.openxmlformats.org/officeDocument/2006/relationships/slide" Target="slides/slide321.xml"/><Relationship Id="rId322" Type="http://schemas.openxmlformats.org/officeDocument/2006/relationships/slide" Target="slides/slide320.xml"/><Relationship Id="rId321" Type="http://schemas.openxmlformats.org/officeDocument/2006/relationships/slide" Target="slides/slide319.xml"/><Relationship Id="rId320" Type="http://schemas.openxmlformats.org/officeDocument/2006/relationships/slide" Target="slides/slide318.xml"/><Relationship Id="rId32" Type="http://schemas.openxmlformats.org/officeDocument/2006/relationships/slide" Target="slides/slide30.xml"/><Relationship Id="rId319" Type="http://schemas.openxmlformats.org/officeDocument/2006/relationships/slide" Target="slides/slide317.xml"/><Relationship Id="rId318" Type="http://schemas.openxmlformats.org/officeDocument/2006/relationships/slide" Target="slides/slide316.xml"/><Relationship Id="rId317" Type="http://schemas.openxmlformats.org/officeDocument/2006/relationships/slide" Target="slides/slide315.xml"/><Relationship Id="rId316" Type="http://schemas.openxmlformats.org/officeDocument/2006/relationships/slide" Target="slides/slide314.xml"/><Relationship Id="rId315" Type="http://schemas.openxmlformats.org/officeDocument/2006/relationships/slide" Target="slides/slide313.xml"/><Relationship Id="rId314" Type="http://schemas.openxmlformats.org/officeDocument/2006/relationships/slide" Target="slides/slide312.xml"/><Relationship Id="rId313" Type="http://schemas.openxmlformats.org/officeDocument/2006/relationships/slide" Target="slides/slide311.xml"/><Relationship Id="rId312" Type="http://schemas.openxmlformats.org/officeDocument/2006/relationships/slide" Target="slides/slide310.xml"/><Relationship Id="rId311" Type="http://schemas.openxmlformats.org/officeDocument/2006/relationships/slide" Target="slides/slide309.xml"/><Relationship Id="rId310" Type="http://schemas.openxmlformats.org/officeDocument/2006/relationships/slide" Target="slides/slide308.xml"/><Relationship Id="rId31" Type="http://schemas.openxmlformats.org/officeDocument/2006/relationships/slide" Target="slides/slide29.xml"/><Relationship Id="rId309" Type="http://schemas.openxmlformats.org/officeDocument/2006/relationships/slide" Target="slides/slide307.xml"/><Relationship Id="rId308" Type="http://schemas.openxmlformats.org/officeDocument/2006/relationships/slide" Target="slides/slide306.xml"/><Relationship Id="rId307" Type="http://schemas.openxmlformats.org/officeDocument/2006/relationships/slide" Target="slides/slide305.xml"/><Relationship Id="rId306" Type="http://schemas.openxmlformats.org/officeDocument/2006/relationships/slide" Target="slides/slide304.xml"/><Relationship Id="rId305" Type="http://schemas.openxmlformats.org/officeDocument/2006/relationships/slide" Target="slides/slide303.xml"/><Relationship Id="rId304" Type="http://schemas.openxmlformats.org/officeDocument/2006/relationships/slide" Target="slides/slide302.xml"/><Relationship Id="rId303" Type="http://schemas.openxmlformats.org/officeDocument/2006/relationships/slide" Target="slides/slide301.xml"/><Relationship Id="rId302" Type="http://schemas.openxmlformats.org/officeDocument/2006/relationships/slide" Target="slides/slide300.xml"/><Relationship Id="rId301" Type="http://schemas.openxmlformats.org/officeDocument/2006/relationships/slide" Target="slides/slide299.xml"/><Relationship Id="rId300" Type="http://schemas.openxmlformats.org/officeDocument/2006/relationships/slide" Target="slides/slide298.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7.xml"/><Relationship Id="rId298" Type="http://schemas.openxmlformats.org/officeDocument/2006/relationships/slide" Target="slides/slide296.xml"/><Relationship Id="rId297" Type="http://schemas.openxmlformats.org/officeDocument/2006/relationships/slide" Target="slides/slide295.xml"/><Relationship Id="rId296" Type="http://schemas.openxmlformats.org/officeDocument/2006/relationships/slide" Target="slides/slide294.xml"/><Relationship Id="rId295" Type="http://schemas.openxmlformats.org/officeDocument/2006/relationships/slide" Target="slides/slide293.xml"/><Relationship Id="rId294" Type="http://schemas.openxmlformats.org/officeDocument/2006/relationships/slide" Target="slides/slide292.xml"/><Relationship Id="rId293" Type="http://schemas.openxmlformats.org/officeDocument/2006/relationships/slide" Target="slides/slide291.xml"/><Relationship Id="rId292" Type="http://schemas.openxmlformats.org/officeDocument/2006/relationships/slide" Target="slides/slide290.xml"/><Relationship Id="rId291" Type="http://schemas.openxmlformats.org/officeDocument/2006/relationships/slide" Target="slides/slide289.xml"/><Relationship Id="rId290" Type="http://schemas.openxmlformats.org/officeDocument/2006/relationships/slide" Target="slides/slide288.xml"/><Relationship Id="rId29" Type="http://schemas.openxmlformats.org/officeDocument/2006/relationships/slide" Target="slides/slide27.xml"/><Relationship Id="rId289" Type="http://schemas.openxmlformats.org/officeDocument/2006/relationships/slide" Target="slides/slide287.xml"/><Relationship Id="rId288" Type="http://schemas.openxmlformats.org/officeDocument/2006/relationships/slide" Target="slides/slide286.xml"/><Relationship Id="rId287" Type="http://schemas.openxmlformats.org/officeDocument/2006/relationships/slide" Target="slides/slide285.xml"/><Relationship Id="rId286" Type="http://schemas.openxmlformats.org/officeDocument/2006/relationships/slide" Target="slides/slide284.xml"/><Relationship Id="rId285" Type="http://schemas.openxmlformats.org/officeDocument/2006/relationships/slide" Target="slides/slide283.xml"/><Relationship Id="rId284" Type="http://schemas.openxmlformats.org/officeDocument/2006/relationships/slide" Target="slides/slide282.xml"/><Relationship Id="rId283" Type="http://schemas.openxmlformats.org/officeDocument/2006/relationships/slide" Target="slides/slide281.xml"/><Relationship Id="rId282" Type="http://schemas.openxmlformats.org/officeDocument/2006/relationships/slide" Target="slides/slide280.xml"/><Relationship Id="rId281" Type="http://schemas.openxmlformats.org/officeDocument/2006/relationships/slide" Target="slides/slide279.xml"/><Relationship Id="rId280" Type="http://schemas.openxmlformats.org/officeDocument/2006/relationships/slide" Target="slides/slide278.xml"/><Relationship Id="rId28" Type="http://schemas.openxmlformats.org/officeDocument/2006/relationships/slide" Target="slides/slide26.xml"/><Relationship Id="rId279" Type="http://schemas.openxmlformats.org/officeDocument/2006/relationships/slide" Target="slides/slide277.xml"/><Relationship Id="rId278" Type="http://schemas.openxmlformats.org/officeDocument/2006/relationships/slide" Target="slides/slide276.xml"/><Relationship Id="rId277" Type="http://schemas.openxmlformats.org/officeDocument/2006/relationships/slide" Target="slides/slide275.xml"/><Relationship Id="rId276" Type="http://schemas.openxmlformats.org/officeDocument/2006/relationships/slide" Target="slides/slide274.xml"/><Relationship Id="rId275" Type="http://schemas.openxmlformats.org/officeDocument/2006/relationships/slide" Target="slides/slide273.xml"/><Relationship Id="rId274" Type="http://schemas.openxmlformats.org/officeDocument/2006/relationships/slide" Target="slides/slide272.xml"/><Relationship Id="rId273" Type="http://schemas.openxmlformats.org/officeDocument/2006/relationships/slide" Target="slides/slide271.xml"/><Relationship Id="rId272" Type="http://schemas.openxmlformats.org/officeDocument/2006/relationships/slide" Target="slides/slide270.xml"/><Relationship Id="rId271" Type="http://schemas.openxmlformats.org/officeDocument/2006/relationships/slide" Target="slides/slide269.xml"/><Relationship Id="rId270" Type="http://schemas.openxmlformats.org/officeDocument/2006/relationships/slide" Target="slides/slide268.xml"/><Relationship Id="rId27" Type="http://schemas.openxmlformats.org/officeDocument/2006/relationships/slide" Target="slides/slide25.xml"/><Relationship Id="rId269" Type="http://schemas.openxmlformats.org/officeDocument/2006/relationships/slide" Target="slides/slide267.xml"/><Relationship Id="rId268" Type="http://schemas.openxmlformats.org/officeDocument/2006/relationships/slide" Target="slides/slide266.xml"/><Relationship Id="rId267" Type="http://schemas.openxmlformats.org/officeDocument/2006/relationships/slide" Target="slides/slide265.xml"/><Relationship Id="rId266" Type="http://schemas.openxmlformats.org/officeDocument/2006/relationships/slide" Target="slides/slide264.xml"/><Relationship Id="rId265" Type="http://schemas.openxmlformats.org/officeDocument/2006/relationships/slide" Target="slides/slide263.xml"/><Relationship Id="rId264" Type="http://schemas.openxmlformats.org/officeDocument/2006/relationships/slide" Target="slides/slide262.xml"/><Relationship Id="rId263" Type="http://schemas.openxmlformats.org/officeDocument/2006/relationships/slide" Target="slides/slide261.xml"/><Relationship Id="rId262" Type="http://schemas.openxmlformats.org/officeDocument/2006/relationships/slide" Target="slides/slide260.xml"/><Relationship Id="rId261" Type="http://schemas.openxmlformats.org/officeDocument/2006/relationships/slide" Target="slides/slide259.xml"/><Relationship Id="rId260" Type="http://schemas.openxmlformats.org/officeDocument/2006/relationships/slide" Target="slides/slide258.xml"/><Relationship Id="rId26" Type="http://schemas.openxmlformats.org/officeDocument/2006/relationships/slide" Target="slides/slide24.xml"/><Relationship Id="rId259" Type="http://schemas.openxmlformats.org/officeDocument/2006/relationships/slide" Target="slides/slide257.xml"/><Relationship Id="rId258" Type="http://schemas.openxmlformats.org/officeDocument/2006/relationships/slide" Target="slides/slide256.xml"/><Relationship Id="rId257" Type="http://schemas.openxmlformats.org/officeDocument/2006/relationships/slide" Target="slides/slide255.xml"/><Relationship Id="rId256" Type="http://schemas.openxmlformats.org/officeDocument/2006/relationships/slide" Target="slides/slide254.xml"/><Relationship Id="rId255" Type="http://schemas.openxmlformats.org/officeDocument/2006/relationships/slide" Target="slides/slide253.xml"/><Relationship Id="rId254" Type="http://schemas.openxmlformats.org/officeDocument/2006/relationships/slide" Target="slides/slide252.xml"/><Relationship Id="rId253" Type="http://schemas.openxmlformats.org/officeDocument/2006/relationships/slide" Target="slides/slide251.xml"/><Relationship Id="rId252" Type="http://schemas.openxmlformats.org/officeDocument/2006/relationships/slide" Target="slides/slide250.xml"/><Relationship Id="rId251" Type="http://schemas.openxmlformats.org/officeDocument/2006/relationships/slide" Target="slides/slide249.xml"/><Relationship Id="rId250" Type="http://schemas.openxmlformats.org/officeDocument/2006/relationships/slide" Target="slides/slide248.xml"/><Relationship Id="rId25" Type="http://schemas.openxmlformats.org/officeDocument/2006/relationships/slide" Target="slides/slide23.xml"/><Relationship Id="rId249" Type="http://schemas.openxmlformats.org/officeDocument/2006/relationships/slide" Target="slides/slide247.xml"/><Relationship Id="rId248" Type="http://schemas.openxmlformats.org/officeDocument/2006/relationships/slide" Target="slides/slide246.xml"/><Relationship Id="rId247" Type="http://schemas.openxmlformats.org/officeDocument/2006/relationships/slide" Target="slides/slide245.xml"/><Relationship Id="rId246" Type="http://schemas.openxmlformats.org/officeDocument/2006/relationships/slide" Target="slides/slide244.xml"/><Relationship Id="rId245" Type="http://schemas.openxmlformats.org/officeDocument/2006/relationships/slide" Target="slides/slide243.xml"/><Relationship Id="rId244" Type="http://schemas.openxmlformats.org/officeDocument/2006/relationships/slide" Target="slides/slide242.xml"/><Relationship Id="rId243" Type="http://schemas.openxmlformats.org/officeDocument/2006/relationships/slide" Target="slides/slide24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321.xml"/><Relationship Id="rId7" Type="http://schemas.openxmlformats.org/officeDocument/2006/relationships/slide" Target="slide293.xml"/><Relationship Id="rId6" Type="http://schemas.openxmlformats.org/officeDocument/2006/relationships/slide" Target="slide253.xml"/><Relationship Id="rId5" Type="http://schemas.openxmlformats.org/officeDocument/2006/relationships/slide" Target="slide213.xml"/><Relationship Id="rId4" Type="http://schemas.openxmlformats.org/officeDocument/2006/relationships/slide" Target="slide150.xml"/><Relationship Id="rId3" Type="http://schemas.openxmlformats.org/officeDocument/2006/relationships/slide" Target="slide99.xml"/><Relationship Id="rId2" Type="http://schemas.openxmlformats.org/officeDocument/2006/relationships/slide" Target="slide7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97.xml"/><Relationship Id="rId1" Type="http://schemas.openxmlformats.org/officeDocument/2006/relationships/slide" Target="slide15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40.xml"/><Relationship Id="rId1" Type="http://schemas.openxmlformats.org/officeDocument/2006/relationships/slide" Target="slide21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78.xml"/><Relationship Id="rId1" Type="http://schemas.openxmlformats.org/officeDocument/2006/relationships/slide" Target="slide254.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06.xml"/><Relationship Id="rId1" Type="http://schemas.openxmlformats.org/officeDocument/2006/relationships/slide" Target="slide294.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77.xml"/><Relationship Id="rId1" Type="http://schemas.openxmlformats.org/officeDocument/2006/relationships/slide" Target="slide32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6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jpeg"/><Relationship Id="rId7" Type="http://schemas.openxmlformats.org/officeDocument/2006/relationships/image" Target="../media/image8.jpeg"/><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4.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image" Target="../media/image14.jpeg"/><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4.jpeg"/><Relationship Id="rId2" Type="http://schemas.openxmlformats.org/officeDocument/2006/relationships/image" Target="../media/image3.jpeg"/><Relationship Id="rId11" Type="http://schemas.openxmlformats.org/officeDocument/2006/relationships/slideLayout" Target="../slideLayouts/slideLayout1.xml"/><Relationship Id="rId10" Type="http://schemas.openxmlformats.org/officeDocument/2006/relationships/image" Target="../media/image16.jpeg"/><Relationship Id="rId1" Type="http://schemas.openxmlformats.org/officeDocument/2006/relationships/image" Target="../media/image2.jpeg"/></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1.jpeg"/><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1.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84.xml"/><Relationship Id="rId1" Type="http://schemas.openxmlformats.org/officeDocument/2006/relationships/slide" Target="slide7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33.xml"/><Relationship Id="rId1" Type="http://schemas.openxmlformats.org/officeDocument/2006/relationships/slide" Target="slide10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8641284" y="6949182"/>
            <a:ext cx="5832648" cy="3137141"/>
          </a:xfrm>
          <a:prstGeom prst="rect">
            <a:avLst/>
          </a:prstGeom>
          <a:noFill/>
        </p:spPr>
        <p:txBody>
          <a:bodyPr wrap="square" rtlCol="0">
            <a:spAutoFit/>
          </a:bodyPr>
          <a:lstStyle/>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整体突破</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1</a:t>
            </a:r>
            <a:r>
              <a:rPr lang="zh-CN" altLang="en-US" sz="3900" dirty="0" smtClean="0">
                <a:latin typeface="微软雅黑" panose="020B0503020204020204" pitchFamily="34" charset="-122"/>
                <a:ea typeface="微软雅黑" panose="020B0503020204020204" pitchFamily="34" charset="-122"/>
              </a:rPr>
              <a:t> │</a:t>
            </a:r>
            <a:endParaRPr lang="en-US" altLang="zh-CN" sz="3900" dirty="0" smtClean="0">
              <a:latin typeface="微软雅黑" panose="020B0503020204020204" pitchFamily="34" charset="-122"/>
              <a:ea typeface="微软雅黑" panose="020B0503020204020204" pitchFamily="34" charset="-122"/>
            </a:endParaRPr>
          </a:p>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2</a:t>
            </a:r>
            <a:r>
              <a:rPr lang="zh-CN" altLang="en-US" sz="3900" dirty="0" smtClean="0">
                <a:latin typeface="微软雅黑" panose="020B0503020204020204" pitchFamily="34" charset="-122"/>
                <a:ea typeface="微软雅黑" panose="020B0503020204020204" pitchFamily="34" charset="-122"/>
                <a:hlinkClick r:id="rId3"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3</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5"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5" action="ppaction://hlinksldjump"/>
              </a:rPr>
              <a:t>4</a:t>
            </a:r>
            <a:r>
              <a:rPr lang="zh-CN" altLang="en-US" sz="3900" dirty="0" smtClean="0">
                <a:latin typeface="微软雅黑" panose="020B0503020204020204" pitchFamily="34" charset="-122"/>
                <a:ea typeface="微软雅黑" panose="020B0503020204020204" pitchFamily="34" charset="-122"/>
                <a:hlinkClick r:id="rId5"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6"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6" action="ppaction://hlinksldjump"/>
              </a:rPr>
              <a:t>5</a:t>
            </a:r>
            <a:r>
              <a:rPr lang="zh-CN" altLang="en-US" sz="3900" dirty="0" smtClean="0">
                <a:latin typeface="微软雅黑" panose="020B0503020204020204" pitchFamily="34" charset="-122"/>
                <a:ea typeface="微软雅黑" panose="020B0503020204020204" pitchFamily="34" charset="-122"/>
                <a:hlinkClick r:id="rId6"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7"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7" action="ppaction://hlinksldjump"/>
              </a:rPr>
              <a:t>6</a:t>
            </a:r>
            <a:r>
              <a:rPr lang="zh-CN" altLang="en-US" sz="3900" dirty="0" smtClean="0">
                <a:latin typeface="微软雅黑" panose="020B0503020204020204" pitchFamily="34" charset="-122"/>
                <a:ea typeface="微软雅黑" panose="020B0503020204020204" pitchFamily="34" charset="-122"/>
                <a:hlinkClick r:id="rId7"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8"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8" action="ppaction://hlinksldjump"/>
              </a:rPr>
              <a:t>7</a:t>
            </a:r>
            <a:r>
              <a:rPr lang="zh-CN" altLang="en-US" sz="3900" dirty="0" smtClean="0">
                <a:latin typeface="微软雅黑" panose="020B0503020204020204" pitchFamily="34" charset="-122"/>
                <a:ea typeface="微软雅黑" panose="020B0503020204020204" pitchFamily="34" charset="-122"/>
                <a:hlinkClick r:id="rId8" action="ppaction://hlinksldjump"/>
              </a:rPr>
              <a:t> </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8" name="组合 7"/>
          <p:cNvGrpSpPr/>
          <p:nvPr/>
        </p:nvGrpSpPr>
        <p:grpSpPr>
          <a:xfrm>
            <a:off x="6452356" y="4349343"/>
            <a:ext cx="12486072" cy="2383815"/>
            <a:chOff x="12810338" y="5873705"/>
            <a:chExt cx="10001320" cy="2383815"/>
          </a:xfrm>
        </p:grpSpPr>
        <p:sp>
          <p:nvSpPr>
            <p:cNvPr id="9" name="TextBox 8"/>
            <p:cNvSpPr txBox="1"/>
            <p:nvPr/>
          </p:nvSpPr>
          <p:spPr>
            <a:xfrm>
              <a:off x="12881776" y="5873705"/>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专题十一　</a:t>
              </a:r>
              <a:r>
                <a:rPr lang="en-US" altLang="zh-CN" sz="6000" b="1" dirty="0" smtClean="0">
                  <a:solidFill>
                    <a:srgbClr val="404040"/>
                  </a:solidFill>
                  <a:latin typeface="微软雅黑" panose="020B0503020204020204" pitchFamily="34" charset="-122"/>
                  <a:ea typeface="微软雅黑" panose="020B0503020204020204" pitchFamily="34" charset="-122"/>
                </a:rPr>
                <a:t>PART 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810338" y="6805166"/>
              <a:ext cx="10001320" cy="1452354"/>
            </a:xfrm>
            <a:prstGeom prst="rect">
              <a:avLst/>
            </a:prstGeom>
            <a:noFill/>
          </p:spPr>
          <p:txBody>
            <a:bodyPr wrap="square" rtlCol="0">
              <a:spAutoFit/>
            </a:bodyPr>
            <a:lstStyle/>
            <a:p>
              <a:pPr algn="ctr"/>
              <a:r>
                <a:rPr lang="zh-CN" altLang="en-US" sz="8500" b="1" dirty="0" smtClean="0">
                  <a:solidFill>
                    <a:schemeClr val="bg1"/>
                  </a:solidFill>
                  <a:latin typeface="微软雅黑" panose="020B0503020204020204" pitchFamily="34" charset="-122"/>
                  <a:ea typeface="微软雅黑" panose="020B0503020204020204" pitchFamily="34" charset="-122"/>
                </a:rPr>
                <a:t>文学类文本阅读</a:t>
              </a:r>
              <a:r>
                <a:rPr lang="en-US" altLang="zh-CN" sz="8500" b="1" dirty="0" smtClean="0">
                  <a:solidFill>
                    <a:schemeClr val="bg1"/>
                  </a:solidFill>
                  <a:latin typeface="微软雅黑" panose="020B0503020204020204" pitchFamily="34" charset="-122"/>
                  <a:ea typeface="微软雅黑" panose="020B0503020204020204" pitchFamily="34" charset="-122"/>
                </a:rPr>
                <a:t>——</a:t>
              </a:r>
              <a:r>
                <a:rPr lang="zh-CN" altLang="en-US" sz="8500" b="1" dirty="0" smtClean="0">
                  <a:solidFill>
                    <a:schemeClr val="bg1"/>
                  </a:solidFill>
                  <a:latin typeface="微软雅黑" panose="020B0503020204020204" pitchFamily="34" charset="-122"/>
                  <a:ea typeface="微软雅黑" panose="020B0503020204020204" pitchFamily="34" charset="-122"/>
                </a:rPr>
                <a:t>小说</a:t>
              </a:r>
              <a:endParaRPr lang="zh-CN" altLang="en-US" sz="85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a:off x="6841084" y="6661150"/>
            <a:ext cx="11593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144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916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小说中说赵一曼“身上弥漫着拔俗的文人气质和职业军人的冷峻”,请结合作品简要分析。(6分)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6156960"/>
            <a:ext cx="19799935" cy="35248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288" y="5990034"/>
            <a:ext cx="19508086" cy="369189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文人的气质:喜欢丁香花,情趣不俗;时常深情、甜蜜地回忆战斗生活,文雅浪漫;用大义与真情感化青年,智慧过人。②军人的冷峻:遭严刑拷打而不屈服,意志坚定;笑对即将到来的死亡,从容淡定;充满母爱又不忘大义,理智沉稳。</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本题考查对人物形象的分析。题干已经明确了“拔俗的文人气质”和“职业军人的冷峻”两个答题方向,答题时要从赵一曼的言行入手,从题干中的两个角度概括她的性格特征。</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4893647"/>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概括情节题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情节构成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情节是小说所描写的生活事件发展演变的全过程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一般由开端、发展、高潮、结局四个部分组成。有的小说前面还有序幕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后面还有尾声。序幕多为对故事背景的交代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用环境描写来渲染气氛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尾声多为对故事或人物的后续交代。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5" name="xx1.jpg" descr="id:2147497513;FounderCES"/>
          <p:cNvPicPr/>
          <p:nvPr/>
        </p:nvPicPr>
        <p:blipFill>
          <a:blip r:embed="rId1" cstate="print"/>
          <a:stretch>
            <a:fillRect/>
          </a:stretch>
        </p:blipFill>
        <p:spPr>
          <a:xfrm>
            <a:off x="5400924" y="7453238"/>
            <a:ext cx="11233248" cy="532859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安排技巧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情节安排的技巧包括设悬念、过渡、铺垫、伏笔、照应、点题等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此部分将在后面的“品味表达技巧”里细讲。</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356893"/>
          <a:ext cx="19730192" cy="7460287"/>
        </p:xfrm>
        <a:graphic>
          <a:graphicData uri="http://schemas.openxmlformats.org/drawingml/2006/table">
            <a:tbl>
              <a:tblPr/>
              <a:tblGrid>
                <a:gridCol w="1008112"/>
                <a:gridCol w="18722080"/>
              </a:tblGrid>
              <a:tr h="38004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用简明的语句概括主要故事情节。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文中共写了哪几件事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请依次加以概括。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概括小说的某一部分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开端、发展、高潮和结局四部分中的某一个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简要概括人物的心理变化过程。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考查概括小说局部情节的能力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小说的情节一波三折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请概括出情节发展的跌宕之处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题干中有“情节”“脉络”“过程”等字样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题干中有“概括”“梳理”等字样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看题目是要求整体概括还是局部概括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是简要概括还是概括分析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是从心理感受概括还是从性格形成概括。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整体概括要依托线索的贯穿作用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理清开端、发展、高潮、结局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局部概括要突出人物主体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8558784"/>
        </p:xfrm>
        <a:graphic>
          <a:graphicData uri="http://schemas.openxmlformats.org/drawingml/2006/table">
            <a:tbl>
              <a:tblPr/>
              <a:tblGrid>
                <a:gridCol w="1080119"/>
                <a:gridCol w="1440160"/>
                <a:gridCol w="17065895"/>
              </a:tblGrid>
              <a:tr h="1598577">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线索贯穿小说的情节发展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它可以是某人、某物、某种情感、某个事件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还可以是时间、空间。阅读小说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抓住线索是把握故事情节发展的关键。如小说《项链》中的线索是项链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女主人公“借项链—丢项链—赔项链—还债务—发现项链是赝品”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都与“项链”有关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抓过程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事件的发展过程一般分为开端、发展、高潮、结局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把握事件的这些关键点即可梳理情节。同时还要注意在具体作品中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出于作者的艺术构思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有时不一定按照现实中事件发生、发展的自然顺序来写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有时可以省略某一部分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有时可颠倒或交错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928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在事件发展的不同阶段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人物的心理情感会有所变化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把握人物心理描写的相关信息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按照人物情感变化即可梳理出情节脉络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抓空间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是在一定的空间内发生的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不同的场所会有不同的情节。抓住场所的变换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也可概括出情节。如《林教头风雪山神庙》就可按照林冲活动的地点概括情节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酒店遇故交—市场买刀寻敌—看管草料场—风雪夜山神庙复仇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3744417"/>
        </p:xfrm>
        <a:graphic>
          <a:graphicData uri="http://schemas.openxmlformats.org/drawingml/2006/table">
            <a:tbl>
              <a:tblPr/>
              <a:tblGrid>
                <a:gridCol w="1080119"/>
                <a:gridCol w="1440160"/>
                <a:gridCol w="17065895"/>
              </a:tblGrid>
              <a:tr h="1248139">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主人公在……时候……地点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做了……事情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4813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小说先写了……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接着写了……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最后写了……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4813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小说的主要情节有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　谋</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星新一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动物园里养着一头大象。旁边有一群鸽子在这里安了家。游客们扔给大象的食物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只要能分到一点儿余惠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鸽子们就可以不劳而获地吃个饱。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鸽子们的生活轻松愉快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但是由于闲得无聊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于是议论渐渐激烈起来。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“大象这家伙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我真是从心眼儿里讨厌它。”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“说得对。那个大块头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骄傲得不得了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眼里好像根本没有咱们。”</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鸽子们发泄着怨气。“我们要想一个巧妙的办法治它一下。”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于是鸽子们商量起办法来。不久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妙计终于被想出来了。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鸽子代表凑到大象眼前</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装出一本正经的样子说</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伟大的象先生</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作为动物之王</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你只满足</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于人类的喂养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不觉得可耻吗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这些事我连想也没想过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可是经你这么一说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觉得很有道理。”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“现在应该觉醒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起来斗争。你比人个头大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力气强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怎么也不会输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应该叫人类知道你的厉害。”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鸽子的阴谋是想煽动驯顺的大象起来闹事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然后看看大象是怎样被人类制服的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借以取乐。这样一来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蒙受更大屈辱的就是大象而不是自己了。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这里有一点估计错了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大象比预想的更听话。它认真地考虑了鸽子的意见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头脑清晰了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浑身充满了力量。于是它撞毁了栅栏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跑到街上去横冲直撞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把眼睛看到的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鼻子碰到的东西全给破坏了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一直到挨了几发子弹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一命呜呼才罢休。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这样一来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鸽子们的长期屈辱的生活算是结束了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这是值得祝贺的。可是鸽子们在生存竞争十分激烈的其他地方却难以生活。不到几天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就因为饥饿而悲惨地死掉了。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星新一微型小说选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小说情节的展开基本上遵循着“开端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结局”的模式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请梳理文章的基本情节。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8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鸽子在大象旁边安家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靠大象的余惠生活。发展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鸽子逐渐对大象产生了怨恨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试图整治它。高潮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在鸽子的教唆下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大象挑战人类并被枪杀。结局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鸽子的屈辱生活结束了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但它们也被饿死了。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梳理小说情节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首先要对作品的内容要点进行概括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理清全文的行文思路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然后再根据题目的具体要求答题。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729430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分析情节作用、情节安排技巧题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线索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小说的线索就是贯穿整个作品情节发展的脉络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也是全文结构的脉络。其作用是贯穿全文情节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把全文的人物、事件串联起来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使作品浑然一体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结构完整严谨。通俗地说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线索是贯穿全文的脉络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是把材料或故事串联起来的一条脉络。俗话说“彩线穿珍珠”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彩线”就是线索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珍珠”就是材料或故事。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一般而言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能够成为小说线索的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可以是物品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可以是时间变化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也可以是地点的变化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还可以是感情的流动。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线索的类型</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088556" y="3924841"/>
          <a:ext cx="19514168" cy="7159263"/>
        </p:xfrm>
        <a:graphic>
          <a:graphicData uri="http://schemas.openxmlformats.org/drawingml/2006/table">
            <a:tbl>
              <a:tblPr/>
              <a:tblGrid>
                <a:gridCol w="4680520"/>
                <a:gridCol w="14833648"/>
              </a:tblGrid>
              <a:tr h="9599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762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以人物为线索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如鲁迅的《孔乙己》以“我”——咸亨酒店的一个“小伙计”的所见所闻为线索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762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以事物为线索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即所谓的“物线法”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如安徒生的《皇帝的新装》、张之路的《羚羊木雕》等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762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以中心事件为线索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如契诃夫的《变色龙》以警官奥楚蔑洛夫处理“狗咬人事件”为中心来展开故事情节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599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以作者思想感情为线索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如都德的《最后一课》以“我”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小弗朗士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的情感的变化为线索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599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以空间、时间为线索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如鲁迅的《社戏》以“看戏前—看戏—看戏后”的时间为线索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915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小说中历史与现实交织穿插,这种叙述方式有哪些好处?请结合作品简要分析。(6分)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4411980"/>
            <a:ext cx="19799935" cy="78352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47063" y="4411424"/>
            <a:ext cx="19508086" cy="80124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对小说艺术手法的理解与分析能力。题干要求分析“历史与现实交织穿插”的叙述方式的好处。小说开头与结尾都是从现实的角度写,中间回忆(或穿插)了赵一曼被捕、受刑、就医中成功劝说警士与护士帮自己出逃、再次被捕遭杀害的故事,最后以赵一曼的遗书结尾。从历史角度写,直接表现赵一曼的精神与智慧;从现实角度写,表达作者和人们对赵一曼的敬仰与怀念之情。两者相互结合,着力表现了赵一曼的精神,使小说主题更加全面深厚。同时,又使赵一曼这个人物形象在直接描写与侧面烘托中显得更加立体全面,特别是小说中两次引用历史文献,增加了故事的真实性与人物形象的感染力,突出了赵一曼的精神。答题时应从内容主旨、表达效果、人物形象塑造、结构情节等角度分析艺术手法的好处。</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线索的结构</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3780830"/>
          <a:ext cx="19586176" cy="5976664"/>
        </p:xfrm>
        <a:graphic>
          <a:graphicData uri="http://schemas.openxmlformats.org/drawingml/2006/table">
            <a:tbl>
              <a:tblPr/>
              <a:tblGrid>
                <a:gridCol w="1224136"/>
                <a:gridCol w="10410912"/>
                <a:gridCol w="7951128"/>
              </a:tblGrid>
              <a:tr h="138939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58727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单线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这种结构类型的特点是情节单纯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线索明晰。构成小说情节的线索只有一条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多是围绕一两个主要人物来展开情节。小说情节从开端、发展、高潮到结局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依次展开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环环相扣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犹如链条一般。主题在完整的情节描写和人物刻画中表现出来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如鲁迅的小说《孔乙己》以孔乙己到咸亨酒店喝酒的前后经过为线索来展开叙事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生动而深刻地表现了辛亥革命前一个底层知识分子的复杂性格和悲惨的一生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3780830"/>
          <a:ext cx="19586176" cy="6072744"/>
        </p:xfrm>
        <a:graphic>
          <a:graphicData uri="http://schemas.openxmlformats.org/drawingml/2006/table">
            <a:tbl>
              <a:tblPr/>
              <a:tblGrid>
                <a:gridCol w="1224136"/>
                <a:gridCol w="13105456"/>
                <a:gridCol w="5256584"/>
              </a:tblGrid>
              <a:tr h="108012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4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复线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在小说中由人物活动或事件发展所直接呈现出来的线索。小说明线所叙述的人物故事较集中、突出。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未直接描写的人物活动或事件所间接呈现出来的线索。暗线能够在更广更深的层面上揭示出当时社会的各种矛盾或斗争的焦点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使故事情节的安排更巧妙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使小说的矛盾和主题更加突出。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复线型结构的特点是双线并行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同时展开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能容纳更为纷繁复杂的生活内容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能使人物形象更丰满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如鲁迅的小说《药》采用明暗并行的双线结构模式。明线是华老栓一家的故事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暗线则是夏家的故事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通过华、夏两家的命运表现双重主题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群众的愚昧和革命者的悲哀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小说线索安排的作用。一般来说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恰当地设置小说的线索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一可使小说结构清晰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情节集中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二可通过线索巧妙安排结构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揭示小说主题。在分析小说的线索时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尤其要注意双线结构。</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情节结构安排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情节结构安排除了上面提到的基本模式外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还有以下几种较为常见的方式。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76588" y="4788942"/>
          <a:ext cx="19298144" cy="5832648"/>
        </p:xfrm>
        <a:graphic>
          <a:graphicData uri="http://schemas.openxmlformats.org/drawingml/2006/table">
            <a:tbl>
              <a:tblPr/>
              <a:tblGrid>
                <a:gridCol w="1714844"/>
                <a:gridCol w="17583300"/>
              </a:tblGrid>
              <a:tr h="117547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5717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摇摆式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即通常所说的“一波三折”。大多数小说情节的发展轨迹并不呈现为一条直线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不会很顺利地开端、发展、高潮、结局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而往往会在发展或高潮处横生枝节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使情节发生波折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经历一定的波折后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再回到正轨。这就出现了情节的摇摆。情节的摇摆往往赋予小说更为摄人心魄的魅力。如王任叔的《河豚子》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写一位农民在二十世纪二三十年代的社会背景下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因穷困而想自杀的过程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弄回一篮的河豚子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孩子们看到后兴高采烈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怕见惨象而外出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回来后却见妻儿欢笑等待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吃后等死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却因鱼煮烧多时而失去毒性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死不成仍要受苦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996854"/>
          <a:ext cx="19298144" cy="5705856"/>
        </p:xfrm>
        <a:graphic>
          <a:graphicData uri="http://schemas.openxmlformats.org/drawingml/2006/table">
            <a:tbl>
              <a:tblPr/>
              <a:tblGrid>
                <a:gridCol w="1512168"/>
                <a:gridCol w="17785976"/>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9391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欧·亨利式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结尾出人意料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而又在情理之中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这是欧·亨利式情节结构的主要特征和构思要求。这种结构形式是将生活的矛盾拧成集中、尖锐、强烈的冲突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然后又把笔力凝聚在剧变的关键上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以合乎逻辑的陡变实现矛盾转化的戏剧性效果。例如莫泊桑的短篇小说《项链》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写小公务员的妻子玛蒂尔德为参加一次晚会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向朋友借了一串钻石项链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来炫耀自己的美丽。不料项链在回家途中不慎丢失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她只得借钱买了新项链还给朋友。为了偿还债务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她节衣缩食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凡事亲力亲为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整整劳苦了十年。十年后与朋友再次相遇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却得知当年丢失的是假钻石项链。结局让人哭笑不得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极大地讽刺了玛蒂尔德的虚荣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既出乎意料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又在情理之中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996854"/>
          <a:ext cx="19298144" cy="8062420"/>
        </p:xfrm>
        <a:graphic>
          <a:graphicData uri="http://schemas.openxmlformats.org/drawingml/2006/table">
            <a:tbl>
              <a:tblPr/>
              <a:tblGrid>
                <a:gridCol w="1584176"/>
                <a:gridCol w="17713968"/>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102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蒙太奇式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或叫“镜头组合式”。即运用电影蒙太奇组接法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把几个有内在联系的镜头或场面连接起来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构成一个有机完整的结构。几个镜头的衔接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能创设一种意境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表达出作者的思想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67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对话式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以人物在特定场景中的富有个性化的对话</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构成作品的主体。言为心声</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这种形式便于突出人物性格特征</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结构简洁明快。采用对话的手法</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直接切入生活的横断面</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透视人物的精神世界</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将他们各自所持生活态度的差异表现出来</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在有限的篇幅里</a:t>
                      </a:r>
                      <a:r>
                        <a:rPr lang="en-US"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折射出较丰富的思想</a:t>
                      </a:r>
                      <a:endParaRPr lang="zh-CN" sz="3600" kern="100" spc="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2353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独白式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以人物在特定环境中的心理活动为线索叙述故事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推动情节的发展。这种形式便于抒发人物内心深处的情感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表达对事物、人物的思考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87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抑扬式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假如“扬”是主体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却先在“抑”上着笔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突然一转归于“扬”。或者相反。用这种方法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使情节多变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形成鲜明对比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使读者产生恍然大悟的感觉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留下较深刻的印象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小说开头段的作用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76588" y="3924844"/>
          <a:ext cx="18938104" cy="6028131"/>
        </p:xfrm>
        <a:graphic>
          <a:graphicData uri="http://schemas.openxmlformats.org/drawingml/2006/table">
            <a:tbl>
              <a:tblPr/>
              <a:tblGrid>
                <a:gridCol w="2376264"/>
                <a:gridCol w="16561840"/>
              </a:tblGrid>
              <a:tr h="93610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知识点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1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内容情感上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交代时间、地点、背景。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渲染某种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紧张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压抑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欢快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凄冷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阴沉的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奠定全文某种感情基调。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开门见山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表达作者对人或物以及事件的感情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态度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。这种段落的基本特点是以记叙、描写为主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5232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或为下文埋下伏笔。这种文章的构思是先言他人、他物、他事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以此引出所写的人、物、事。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开篇点题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照应题目。这种段落的内容常常围绕标题而写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或段落中多次提及标题。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总领全文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揭示作者的某种情感。这种段落常表现为以议论、抒情为主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常常从宏大哲理的角度入笔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小说中间段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76588" y="3924844"/>
          <a:ext cx="18938104" cy="7056786"/>
        </p:xfrm>
        <a:graphic>
          <a:graphicData uri="http://schemas.openxmlformats.org/drawingml/2006/table">
            <a:tbl>
              <a:tblPr/>
              <a:tblGrid>
                <a:gridCol w="3168352"/>
                <a:gridCol w="15769752"/>
              </a:tblGrid>
              <a:tr h="93610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知识点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1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与相关情节的关系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主要是照应和伏笔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照应就是文学作品前后之间的呼应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能使情节连贯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脉络清晰、结构紧凑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伏笔指在文学作品中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前面的情节为后面的情节发展所做的提示或暗示。小说中使用照应和伏笔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能使情节曲折、结构严谨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显示出构思的精巧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8078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与主题的关系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揭示小说的主题。如《在烈日和暴雨下》中暴雨狂泻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道路迷茫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“半死半活”的祥子“低着头一步一步地往前拽”的情节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反映了旧社会人力车夫的凄苦生活和悲惨命运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与人物的关系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展现人物性格。如《林教头风雪山神庙》中林冲买刀并在街上寻觅仇家的情节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就显示了林冲急躁的个性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小说常用结尾方式及作用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76588" y="3924844"/>
          <a:ext cx="18938104" cy="8109514"/>
        </p:xfrm>
        <a:graphic>
          <a:graphicData uri="http://schemas.openxmlformats.org/drawingml/2006/table">
            <a:tbl>
              <a:tblPr/>
              <a:tblGrid>
                <a:gridCol w="3528392"/>
                <a:gridCol w="15409712"/>
              </a:tblGrid>
              <a:tr h="93610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1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出人意料的结局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欧·亨利式结局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从结构安排上看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它使平淡的故事情节陡然生出波澜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猛烈撞击读者的心灵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产生震撼人心的力量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从表现手法上看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与前文的伏笔相照应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使人觉得既出乎意外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又在情理之中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突出人物形象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突出文章主旨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8078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令人伤感的结局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从主题上看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能更好地深化主题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从表现人物性格上看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能更好地塑造人物性格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这种结局令人感动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令人回味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引人思考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令人喜悦的结局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大团圆结局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从表达效果上看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小说的喜剧结局给读者留下了广阔的想象空间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耐人寻味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从读者的情感体验上看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符合人们阅读的心理预期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容易引起读者的共鸣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给人以欣慰、愉悦之感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从主题上看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这样的结局凸显出的美好人性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符合大众对审美的追求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76588" y="3924844"/>
          <a:ext cx="18938104" cy="3888434"/>
        </p:xfrm>
        <a:graphic>
          <a:graphicData uri="http://schemas.openxmlformats.org/drawingml/2006/table">
            <a:tbl>
              <a:tblPr/>
              <a:tblGrid>
                <a:gridCol w="3528392"/>
                <a:gridCol w="15409712"/>
              </a:tblGrid>
              <a:tr h="93610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1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留下空白的结局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戛然而止式结局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耐人寻味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留下了“空白”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让读者想象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进行艺术再创造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61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写景结尾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照应前文写景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暗示小说主题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628702"/>
            <a:ext cx="19786046" cy="104940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二、[2018·全国卷Ⅱ] 阅读下面的文字,完成4~6题。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b="1" dirty="0" smtClean="0">
                <a:solidFill>
                  <a:schemeClr val="tx1">
                    <a:lumMod val="75000"/>
                    <a:lumOff val="25000"/>
                  </a:schemeClr>
                </a:solidFill>
                <a:latin typeface="微软雅黑" panose="020B0503020204020204" pitchFamily="34" charset="-122"/>
                <a:ea typeface="微软雅黑" panose="020B0503020204020204" pitchFamily="34" charset="-122"/>
              </a:rPr>
              <a:t>有声电影</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老　舍</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二姐还没看过有声电影。可是她已经有了一种理论。在没看见以前,先来一套说法,不独二姐如此。此之谓“知之为知之,不知为知之”也。她以为有声电影便是电机嗒嗒之声特别响亮而已。不然便是当电人——二姐管银幕上的英雄美人叫电人——互相巨吻的时候,台下鼓掌特别发狂,以成其“有声”。她确信这个,所以根本不想去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但据说有声电影是有说有笑而且有歌,她才想开开眼,恰巧打牌赢了钱,于是大请客。二姥姥三舅妈,四姨,小秃,小顺,四狗子,都在被请之列。</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大家决定看午后两点半那一场,所以十二点动身也就行了。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到了十二点三刻谁也没动身。二姥姥找眼镜找了一刻来钟;确是不容易找,因为眼镜在她自己腰里带着呢。跟着就是三舅妈找钮子,翻了四只箱子也没找到,结果是换了件衣裳。四狗子洗脸又洗了一刻多钟,总算顺当。</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其他特殊段落的作用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2" y="3924843"/>
          <a:ext cx="19442159" cy="7128796"/>
        </p:xfrm>
        <a:graphic>
          <a:graphicData uri="http://schemas.openxmlformats.org/drawingml/2006/table">
            <a:tbl>
              <a:tblPr/>
              <a:tblGrid>
                <a:gridCol w="1728192"/>
                <a:gridCol w="1656184"/>
                <a:gridCol w="16057783"/>
              </a:tblGrid>
              <a:tr h="1008115">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72409">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插叙段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插入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史实段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由眼前的什么人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物或事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引发对历史的联想或反思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以古例说明今天的什么道理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或借古代的什么事讽刺说明今天的什么现象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具有例证的作用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说明什么观点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或为后文的议论、抒情做铺垫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如果大量引用文言名句或诗词名句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则有增加文章的典雅之美的作用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如果插入一个神话传说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还可以增添文章的神秘色彩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引发读者的丰富联想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4827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插入某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一事件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在内容上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说明了什么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概括该段的段意即可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或表现了人物形象的某方面的特点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在结构上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对主要情节起补充作用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更好地表现了什么主题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在主旨上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表达了什么情感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在手法上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或与某一内容形成对比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或衬托文中某一内容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797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88556" y="3996853"/>
          <a:ext cx="19730192" cy="7054242"/>
        </p:xfrm>
        <a:graphic>
          <a:graphicData uri="http://schemas.openxmlformats.org/drawingml/2006/table">
            <a:tbl>
              <a:tblPr/>
              <a:tblGrid>
                <a:gridCol w="3312368"/>
                <a:gridCol w="16417824"/>
              </a:tblGrid>
              <a:tr h="16381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381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引用段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主要表现为大量引用诗文或格言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内容上具有论证观点、阐明事理、强化作者的观点的作用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形式上丰富文章的文化内涵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增加文采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381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景物描写段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内容上描写出什么景物的什么特点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结构上交代什么样的背景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或衬托什么形象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或与什么内容形成对比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或暗示着某种情节的发生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或象征着某种精神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3818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人物描写段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交代人物的特征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如年龄、职务、经济情况等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刻画人物的性格、品质、精神等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2492990"/>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段落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5249535"/>
          <a:ext cx="19730192" cy="5647544"/>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情节在小说中起到什么作用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请具体说明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情景、段、开头、结尾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题干中有“作用”“意义”“效果”等字样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就题干中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情节的安排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变式问法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深度探究作用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看清题目要求分析的是某一情节或某一段落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还是某一细节。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看清是结构作用还是情节作用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有没有“结合全文”提示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924846"/>
          <a:ext cx="19586174" cy="7632848"/>
        </p:xfrm>
        <a:graphic>
          <a:graphicData uri="http://schemas.openxmlformats.org/drawingml/2006/table">
            <a:tbl>
              <a:tblPr/>
              <a:tblGrid>
                <a:gridCol w="1080119"/>
                <a:gridCol w="1728192"/>
                <a:gridCol w="16777863"/>
              </a:tblGrid>
              <a:tr h="5342994">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开头部分情节的作用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总领全文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呼应下文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为后文做铺垫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开门见山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直入主题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欲扬先抑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对比衬托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埋下伏笔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设置悬念。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中间部分情节的作用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承上启下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由……转向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由叙述转向议论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由写景转向抒情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由正面到反面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为下文写……做铺垫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为议论、抒情做铺垫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推动情节的发展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总结上文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呼应前文。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结尾的作用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卒章显志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点明中心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戛然而止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回味深长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点明题旨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照应前文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结构严谨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升华感情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画龙点睛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言有尽而意无穷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以小见大。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将情节浓缩为标题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其作用有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一是起线索作用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贯穿全文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二是点明主题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89854">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或刻画了人物形象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或突出了人物的性格特点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交代人物活动的社会环境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8424936"/>
        </p:xfrm>
        <a:graphic>
          <a:graphicData uri="http://schemas.openxmlformats.org/drawingml/2006/table">
            <a:tbl>
              <a:tblPr/>
              <a:tblGrid>
                <a:gridCol w="1080119"/>
                <a:gridCol w="2520280"/>
                <a:gridCol w="15985775"/>
              </a:tblGrid>
              <a:tr h="799289">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点题和突出、深化主题等作用。常用答题术语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表达、寄托、暗示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了……的主题、深化主题、突出主题等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读者</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吸引读者注意力、激发读者的阅读兴趣、引发读者思考等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99895">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xx2.jpg"/>
          <p:cNvPicPr/>
          <p:nvPr/>
        </p:nvPicPr>
        <p:blipFill>
          <a:blip r:embed="rId1" cstate="print"/>
          <a:stretch>
            <a:fillRect/>
          </a:stretch>
        </p:blipFill>
        <p:spPr>
          <a:xfrm>
            <a:off x="3600724" y="6877174"/>
            <a:ext cx="9793088" cy="518457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吴秋明快速走来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难得地穿了件蓝色小碎花的薄棉衣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看上去是旧的。马骁驭心里打了一个闪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想起了母亲。也许是注意到了马骁驭的眼光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吴秋明上车后主动解释说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这件衣服会让孩子们感到亲切。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马骁驭说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你真有心。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吴秋明说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你知道那个著名的“绒布妈妈”实验吧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马骁驭说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吴秋明说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是上个世纪一个叫哈利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哈洛的心理学家做的实验。他把刚刚出生的小猴子和妈妈分开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关在笼子里用奶瓶喂养。他发现这样喂养的小猴子虽然更强壮一些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但却总是吮手指头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神情漠然。他分析是缺少母爱的缘故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于是给小猴子做了两个假妈妈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有奶的“铁皮妈妈”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一个是没有奶的“绒布妈妈”。结果哈洛惊奇地发现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小猴子只会在</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1721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饿了时才去“铁皮妈妈”那里吃奶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绝大多数时间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它们都依偎在“绒布妈妈”的怀里。这个实验说明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母亲并不仅仅意味着有食物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还要有温暖的怀抱。温暖的怀抱对小猴子来说非常重要。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马骁驭说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不愧是心理学博士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太有意思了。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吴秋明笑道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所以我每次去儿童村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都要一个个挨着去拥抱那些孩子。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马骁驭忽然有了一种拥抱吴秋明的冲动。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到了西郊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停好车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他们一起走入一条小巷。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马骁驭从办公室出来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一眼看到院子里一个场景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吴秋明挽着袖子在给几个女孩子洗头。初秋的阳光洒在院子里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让这普通的场景呈现出非同一般的美丽。一个已经洗好头的女孩儿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披着湿漉漉的头发在一旁递毛巾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吴秋明舀起一瓢水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缓慢地淋到水池边另一个女孩子的头上。阳光穿透水柱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发出宝石的光芒。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选自裘山山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琴声何来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节选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小说写吴秋明讲述“绒布妈妈”实验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突出了吴秋明心理学博士的身份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说明她懂得“温暖的怀抱”对孩子的重要性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交代吴秋明穿碎花薄棉衣去儿童村的原因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引出下文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马骁驭对吴秋明产生了新认识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为下文吴秋明在儿童村与孩子们的亲密互动做铺垫。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要关注情节在文中的位置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考虑其与上下文的关系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还要概括主要内容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考虑其对于塑造人物形象、表现小说主题的作用。就上文而言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是对“碎花薄棉衣”的解释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就下文而言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为吴秋明拥抱孩子做铺垫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就语段自身而言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写出吴秋明懂得孩子们需要母爱的心理。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二、分析情节安排的技巧</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644926"/>
          <a:ext cx="19730192" cy="5799561"/>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小说的情节安排很有特色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请结合相关情节简要分析。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小说的开头或结尾有何特色或作用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作者反复写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题干中有“线索”“叙述”“处理”“安排”“情节展开”“构思”“布局”等字样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首先要分清是整体情节的手法还是局部情节的手法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进而体会是叙述手法还是结构手法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还是要两者兼顾。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看是否给出手法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是“安排的用意”还是“赏析”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424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924846"/>
          <a:ext cx="19370151" cy="5328592"/>
        </p:xfrm>
        <a:graphic>
          <a:graphicData uri="http://schemas.openxmlformats.org/drawingml/2006/table">
            <a:tbl>
              <a:tblPr/>
              <a:tblGrid>
                <a:gridCol w="1368151"/>
                <a:gridCol w="18002000"/>
              </a:tblGrid>
              <a:tr h="373001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就作品局部情节设题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并且明确了具体技巧的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就应结合具体内容进行分析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并分析技巧的艺术效果。若就整篇作品设题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并未明确解题技巧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则应从形象塑造、情节安排、环境描写、主题表现、表现手法、修辞手法、艺术效果等角度思考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并做到“四看”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看情节自身前后的关联性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看情节安排是否符合人物性格特征及其发展变化的轨迹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看情节安排是否有利于表现主题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看情节安排是否合乎生活逻辑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情节结构特点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结合文本具体分析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对表达主题的作用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89381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出发了。走到巷口,一点名,小秃没影了。折回家里,找了半点多钟,没找着。大家决定不看电影了,找小秃更重要。把新衣裳全脱了,分头去找小秃。正在这个当儿,小秃回来了;原来他是跑在前面,而折回来找她们。好吧,再穿好衣裳走吧,反正巷外有的是洋车,耽误不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二姥姥给车价还按着老规矩,多一个铜子不给。这几年了,她不大出门,所以现在拉车的三毛两毛向她要,不是车价高了,是欺侮她年老走不动。她偏要走一个给他们瞧瞧。她确是有志向前迈步,不过脚是向前向后,连她自己也不准知道。四姨倒是能走,可惜为看电影特意换上高底鞋,似乎非扶着点什么不敢抬脚,她过去搀着二姥姥,要是跌倒的话,这二位一定是一齐倒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三点一刻到了电影院,电影已经开映,这当然是电影院不对;二姐实在觉得有骂一顿街的必要,可是没骂出来,她有时候也很能“文明”一气。</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pull di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]H.E.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弗朗西斯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他看见一男一女坐在他家门前的台阶上。他们坐了一整天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一动也不动。他每隔一阵子就透过前门的玻璃偷看他们一下。天黑了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他们还不走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他猜测他们什么时候吃东西、睡觉、做其他的事情。黎明时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他们还坐在那儿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坐在那儿任凭日晒雨淋。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起初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只有附近的邻居打电话来问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他们是谁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在那儿干什么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他不知道。后来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街那头的邻居也打电话来问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经过那儿看见他们的人都打电话来。他从未听过那对男女交谈。接着他开始接到来自市内各个角落的电话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有陌生人和市里的长辈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有专业人员和职员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有收垃圾的及从事其他社会工作的人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还有邮差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每天都得绕过他们来送信。这时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他觉得必须采取一些行动了。他要求他们离开。他们什么也没说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只是坐着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一脸漠然。他说他要叫警察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来。警察骂了他们一顿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向他们解释他们的权利范围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然后用警车把他们带走了。早上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他们又回来了。这回警察说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如果不是监牢太挤了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就要把他们关起来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其实如果他坚持的话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警察仍得找个地方关他们。那是你们的问题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他说。不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实际上是你的问题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警察这么对他说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但仍然将他们带走了。隔天早上他向外一看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那男人和女人又坐在台阶上了。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他们在那儿坐了好几年。冬天时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他希望他们冻死。但是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他自己却死了。他没有亲戚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所以房子收归该市所有。那男人和女人继续坐在那里。该市威胁要将那男人和女人弄走时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邻居和市民控诉该市并提出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那男人和女人在那儿坐了那么久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房子该归他们所有。请愿者胜诉。男人和女人接管那幢房子。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翌日早晨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全市每一家的门前台阶上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都坐了一对陌生的男女。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请简析小说情节安排的特点。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585391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①巧设悬念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文章开头写一对男女一直坐在门前的台阶上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没有人知道他们是谁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在那儿干什么。②线索清晰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以这一对坐在台阶上的男女为线索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写了周围各种人的态度和反应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最后房子主人去世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这对男女接管了房子。③摇摆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小说在运行时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大部分时候呈现出犹疑不定的状态。小说的情节其实很简单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就是写这对男女坚持坐在别人家门口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最后接管了别人的房子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可是中间花了大量笔墨来写周围人对此的态度和反应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以及双方之间的拉锯战。④结尾巧妙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情节出人意料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又在情理之中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小说的结尾是这对男女最终接管了房子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乍看之下不可思议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但仔细思索又在情理之中。小说对结尾做了层层铺垫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写了主人的无可奈何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写了警察的敷衍了事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写了周围人的态度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写了这对男女的执着坚持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因此这个结局又是合乎情理的。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李德霞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大清早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马兰花从蔬菜批发市场接了满满一车菜回来。车子还没扎稳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邻摊卖水果的三孬就凑过来说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兰花姐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卖咸菜的麻婶出事了。”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马兰花一惊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出啥事啦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三孬说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前天晚上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麻婶收摊回家后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突发脑溢血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幸亏被邻居发现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送到医院里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听说现在还在抢救呢。”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马兰花想起来了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难怪昨天就没看见麻婶摆摊卖咸菜。三孬又说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前天上午麻婶接咸菜钱不够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不是借了你六百块钱吗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听说麻婶的女儿从上海赶过来了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你最好还是抽空跟她说说去。”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整整一个上午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马兰花都提不起精神来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不时地瞅着菜摊旁边的那块空地发呆。以前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麻婶就在那里摆摊卖咸菜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不忙的时候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就和马兰花说说话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聊聊天。有时买菜的人多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马兰花忙不过来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不用招呼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麻婶就会主动过来帮个忙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中午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跑出租车的男人进了菜摊。马兰花就把麻婶的事跟她男人说了。男人说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我开车陪你去趟医院吧。一来看看麻婶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二来把麻婶借钱的事跟她女儿说说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免得日后有麻烦。”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马兰花就从三孬的水果摊上买了一大兜水果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坐着男人的车去了医院。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麻婶已转入重症监护室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还没有脱离生命危险。门口的长椅上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麻婶的女儿哭得眼泪一把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鼻涕一把。马兰花安慰了一番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放下水果就出了医院。男人撵上来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不满地对马兰花说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我碰你好几次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你咋不提麻婶借钱的事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你也不看看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那是提钱的时候吗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你现在不提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万一麻婶救不过来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你找谁要去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马兰花火了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你咋尽往坏处想啊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你就肯定麻婶救不过来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你就肯定人家会赖咱那六百块钱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啥人啊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男人铁青了脸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怒气冲冲地上了车。一路上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男人把车开得飞快。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第三天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有消息传来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麻婶没能救过来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昨天她女儿火化了麻婶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带着骨灰连夜飞回了上海。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男人知道后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特意赶过来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冲着马兰花吼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钱呢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麻婶的女儿还你了吗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老子就没见过你这么傻的女人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男人离开时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一脚踢翻一只菜篓子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红艳艳的西红柿滚了一地。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马兰花的眼泪在眼眶里打转转。</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男人耿耿于怀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有事没事就把六百块钱的事挂在嘴边。马兰花只当没听见。一天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正吃着饭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男人又拿六百块钱说事了。男人说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咱都进城好几年了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住的房子还是租来的。你倒好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拿六百块钱打了水漂儿。”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马兰花终于憋不住了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眼里含着泪说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你有完没完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不就六百块钱吗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是个命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就当麻婶是我干妈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我孝敬了干妈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成了吧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男人一撂碗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拂袖而去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把屋门摔得山响。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日子水一样流淌。转眼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一个月过去。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马兰花卖完菜回到家。一进门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就看见男人系着围裙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做了香喷喷的一桌饭菜。马兰花呆了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诧异地说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日头从西边出来啦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上小学二年级的女儿嘴快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是有位阿姨给你寄来了钱和信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爸爸高兴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说是要犒劳你的。”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马兰花看着男人说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到底咋回事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男人挠挠头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嘿嘿一笑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是麻婶的女儿从上海寄来的。”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“信里都说了些啥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男人从抽屉里取出一张汇款单和一封信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你自己看嘛。”</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1655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马兰花接过信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就着灯光看起来。信中写道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兰花姐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实在是对不起了。母亲去世后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我没来得及整理她的东西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就大包小包地运回上海了。前几天清理母亲的遗物时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我意外地发现了一个小本本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上面记着她借你六百块钱的事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还有借钱的日期。根据时间推断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我敢肯定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母亲没有还这笔钱。本来母亲在医院时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你还送了一兜水果过来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可你就是没提母亲借钱的事。还好我曾经和母亲到你家串过门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记着地址。不然麻烦可就大了。汇去一千元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多出来的四百块算是对大姐的一点儿心意吧。还有一事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我听母亲说过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大姐一家住的那房子还是租来的。母亲走了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房子我用不上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一时半会儿也卖不了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大姐如果不嫌弃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就搬过去住吧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就当帮我看房子了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钥匙我随后寄去。”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马兰花读着信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读出满眼的泪水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概括情节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请梳理出小说的行文思路。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马兰花借钱给麻婶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到医院看望麻婶却未提麻婶向她借钱的事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对丈夫常拿六百块钱说事感到很伤心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因麻婶女儿还钱、借房而满眼泪水。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抓住主要的矛盾冲突、重要场面、重要事件等几方面概括。围绕“马兰花借钱给麻婶”以及由此引发的一系列事情作答。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线索及其作用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小说以六百块钱为线索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写了不同的人物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小说情节跌宕起伏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请结合全文简要分析六百块钱的作用。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六百块钱贯穿全文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使文章浑然一体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结构完整严谨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由借钱始还钱终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中间是夫妻二人因此而产生的矛盾。②丰富了人物形象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马兰花的善良、丈夫的暴躁、麻婶女儿的感恩因六百块钱而充分显露。③突显主题。 六百块钱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有借有还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表明人间自有真情在。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从人物形象、情节发展、主题表达等角度分析。题干中是“不同的人物”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分析时不能只分析马兰花一人。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41427"/>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既来之则安之,打了票。一进门,小顺便不干了,黑的地方有红眼鬼,无论如何不能进去。二姥姥一看里面黑洞洞,以为天已经黑了,想起来睡觉的舒服;她主张带小顺回家。谁不知道二姥姥已经是土埋了半截的人,不看回有声电影,将来见阎王的时候要是盘问这一层呢?大家开了家庭会议。不行,二姥姥是不能走的。至于小顺,买几块糖好了,吃糖自然便看不见红眼鬼了。事情便这样解决了。四姨搀着二姥姥,三舅妈拉着小顺,二姐招呼着小秃和四狗子。看座的过来招待,可是大家各自为政地找座儿,忽前忽后,忽左忽右,离而复散,分而复合,主张不一,而又愿坐在一块儿,直落得二姐口干舌燥,二姥姥连喘带嗽,四狗子咆哮如雷,看座的满头是汗。观众们全忘了看电影,一齐恶声地“吃——”,但是压不下去二姐的指挥口令,二姐在公共场所说话特别响亮,要不怎样是“外场”人呢。</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直到看座的电筒中的电已使净,大家才一狠心找到了座。不过,总不能忘了谦恭呀,况且是在公共场所。二姥姥年高有德,当然往里坐。可是四姨是姑奶奶呀;而二姐是姐姐兼主</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人;而三舅妈到底是媳妇;而小顺子等是孩子;一部伦理从何处说起?大家打架似的推让,把前</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情节作用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小说中画波浪线部分提到“六百块钱”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在一段中三次提及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反复出现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交代双方矛盾产生的缘由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推动故事情节的自然发展。②为塑造人物形象服务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形成两个人物性格特点方面的鲜明对比。③可以使发展中的情节跌宕起伏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前后呼应。④更能一步步地激化矛盾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最终为彰显主题服务。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可以从与人物形象塑造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或性格特征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的关系、与主题的关系、激发读者兴趣等方面思考。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结构安排的作用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小说以马兰花夫妇收到麻婶女儿的来信结尾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这样的安排有什么作用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16734"/>
            <a:ext cx="19800000" cy="907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039019"/>
            <a:ext cx="19508086" cy="8734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我认为结尾深化了“人间自有真情在”的主题。①小说结尾是马兰花夫妇收到了麻婶女儿的来信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信的内容是表达对马兰花的感激之情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不仅还了母亲所借的钱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还将母亲的房子借给他们使用。善有善报的感恩之情满人间。②“马兰花读着信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读出满眼的泪水”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满眼泪水的背后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是对麻婶去世的惋惜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对麻婶女儿知恩图报的感激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以及对丈夫终于不再唠叨的释然。人与人之间的相助之情满社会。③“男人系着围裙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做了香喷喷的一桌饭菜”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男人因为来信而知道了自己的错误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知错即改的夫妻温情满家园。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我认为结尾实现了情节的逆转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收到“既出人意料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又在情理之中”的表达效果。①心灵的逆转。麻婶女儿在来信中表达了对马兰花的感激之情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不仅还了母亲所借的钱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还将母亲的房子借给他们使用。这与前面男人指责妻子“拿六百块钱打了水漂儿”形成对比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造成逆转。②现实的逆转。麻婶女儿知恩图报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从母亲的小本本里面得知实情后还钱、借房子给他们用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与前文麻婶女儿回上海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马兰花可能无法再收回自己的钱形成了对比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造成逆转。③人情的逆转。麻婶记账、麻婶的女儿还钱、男人知错改错、马兰花流泪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让原本冷漠的社会一下子变得温情脉脉。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5133713"/>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我认为结尾进一步丰富了人物的形象。①马兰花读信含泪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满眼泪水的背后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是对麻婶去世的惋惜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对麻婶女儿知恩图报的感激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以及对丈夫终于不再唠叨的释然。其善良形象跃然纸上。②“男人系着围裙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做了香喷喷的一桌饭菜”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说明马兰花的丈夫有暴躁的一面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同时也有知错能改的一面。③麻婶的女儿从母亲的小本本里面得知实情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不仅借六百还一千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还将母亲的房子借给他们使用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表达的是对马兰花的感激之情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其知恩图报的美德也随之被凸显了出来。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可围绕信的内容以及马兰花、男人、麻婶的女儿等相关人物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从深化主题、情节逆转、人物塑造等角度探究。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下列对这篇小说思想内容与艺术特色的分析和鉴赏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马兰花刚从市场接菜回来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三孬就急忙告诉她麻婶生病住院的事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还鼓动她到医院向麻婶女儿要钱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说明三孬好嚼舌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是个搬弄是非的人。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马兰花的丈夫因为六百元钱就耿耿于怀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收到一千元的汇款单后又主动为妻子做饭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这些细节惟妙惟肖地写出了这个人物的世故圆滑、反复无常。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小说以麻婶女儿来信作为结局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既在意料之外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又在情理之中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不仅呼应了故事留下的悬念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还巧妙地造成了情节的逆转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颇具艺术匠心。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小说注重于细微处写人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从上海来信中可以看出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麻婶的女儿是一个通情达理的人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又是一个精明的人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她内心深处很不愿意欠别人的情。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发生在马兰花与麻婶两家之间的故事温馨动人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其中也蕴含着作者对当下社会伦理道德和人际关系的忧虑与反思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这是小说的深刻之处。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说明三孬好嚼舌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是个搬弄是非的人”错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三孬告诉马兰花麻婶的事情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只是作为旁观者转述事情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并不能表现这一性格特点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这些细节惟妙惟肖地写出了这个人物的世故圆滑、反复无常”错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这表现的是马兰花丈夫的重利思想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又是一个精明的人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她内心深处很不愿意欠别人的情”的解说不太合理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这更多地表明了麻婶的女儿知恩图报的品质。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小说有明暗两条线索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分别是什么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这样处理有什么好处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明线是马兰花一家为借款而引发的冲突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暗线是麻婶母女的还款过程。第二问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设置麻婶母女还款这一暗线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虽然着墨不多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但仍可展现她们的品质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丰富小说的主题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明暗线索交织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使小说情节更为集中紧凑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突出了主人公的形象。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本题考查分析小说行文思路及线索结构的能力。本篇小说的主要构架就是小说的主人公夫妻二人因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600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元借款而引起的争执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这也是文章从表象层面所叙述的内容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所以这是小说的明线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而承载夫妻二人在借款这件事情上态度发生变化的事情是麻婶母女还款之事。明暗线索交织安排的作用主要从表现小说主人公人物形象、小说主题以及情节发展等方面进行分析。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小说在刻画马兰花这个形象时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突出了她的哪些性格特征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朴实善良。听说麻婶的不幸后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不时发呆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并及时到医院探视。②善解人意。见麻婶女儿伤心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便不再提借钱的事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丈夫对她不满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她尽量忍让。③做人有原则。尽管挣钱不易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但不为钱伤害情义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丈夫言行过分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她会据理力争。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概括小说人物形象的能力。马兰花这一人物形象主要是通过三孬告知麻婶突发脑溢血、马兰花去医院探视以及与丈夫之间的摩擦等事情来表现的。从马兰花知道消息后的发呆、去医院探视、和丈夫的交谈等可看出她的朴实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从她在医院的表现和对待丈夫的态度可看出她的善解人意和忍让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从她对丈夫反复提起借钱一事的表现可看出她做人做事有一定的原则。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小说三次写马兰花流泪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每次流泪的表现都不同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心情也不一样。请结合小说内容进行具体分析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并说明这样写有什么效果。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16548" y="2988742"/>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3060750"/>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具体分析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第一次是“眼泪在眼眶里打转转”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强忍泪水的背后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是受到丈夫指责后的委屈与隐忍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第二次是“眼里含着泪”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含着泪水的背后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是对丈夫不明人情事理、斤斤计较的气愤与不满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最后一次是“满眼的泪水”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满眼泪水的背后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是对麻婶去世的惋惜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对麻婶女儿知恩图报的感激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以及对丈夫终于不再唠叨埋怨的释然。说明效果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三次描写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层层递进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丰富了马兰花的人物形象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凸显了小说“人间自有真情在”的主题。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本题考查探究小说情节安排以及人物心理的能力。小说中三次写到了马兰花流泪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第一次是在麻婶去世后丈夫埋怨她的时候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这表明马兰花受到丈夫指责后内心的委屈与隐忍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第二次流泪是在她多次忍受丈夫的埋怨之后而反抗时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表现了她对丈夫处世态度的不满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第三处写她流泪是在马兰花读麻婶女儿写的信时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这表明她对麻婶的怀念、对其女儿知恩图报的欣慰等。作者设置三处流泪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不仅是为了凸显主人公马兰花的人物形象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更是为了表现“人间自有真情在”的主题。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后左右的观众都感化得直叫老天爷。好容易一齐坐下,可是糖还没买呢!二姐喊卖糖的,真喊得有劲,连卖票的都进来了,以为是卖糖的杀了人。</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糖买过了,二姥姥想起一桩大事——还没咳嗽呢。二姥姥一阵咳嗽,惹起二姐的孝心,与四姨三舅妈说起二姥姥的后事来。老人家像二姥姥这样的,是不怕儿女当面讲论自己的后事,而且乐意参加些意见,如“别的都是小事,我就是要个金九连环。也别忘了糊一对童儿!”这一说起来,还有完吗?说也奇怪,越是在戏馆电影场里,家事越显着复杂。大家刚说到热闹的地方,忽,电灯亮了,人们全往外走。二姐喊卖瓜子的;说起家务要不吃瓜子便不够派儿。看座的过来了,“这场完了,晚场八点才开呢”。</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只好走吧。一直到二姥姥睡了觉,二姐才想起问:“有声电影到底怎么说来着?”三舅妈想了想:“管它呢,反正我没听见。”还是四姨细心,说看见一个洋鬼子吸烟,还从鼻子里冒烟呢,“鼻子冒烟,和真的一样,你就说!”大家都赞叹不已。</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赏析小说形象</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8894743"/>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概括、分析人物形象</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小说人物形象的性格特点是复杂的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分析人物形象必须要学会用一分为二的观点。宏观上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一般分为两个层面。第一个层面是外在特点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包括人物的身份、职业、外貌等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第二个层面是内在特点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精神品质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如乖僻与媚世、朴实与圆滑、淡泊与世俗、真诚与虚伪、直爽与油滑、沉稳与急躁、高雅与粗俗、开明与保守、奸诈与正直、单纯与复杂、聪明与愚笨、坚强与软弱等。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行为品质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如老练与稚嫩、果断与拖沓、仁慈与毒辣、轻佻与庄重、勤劳与懒散、积极与消极、奋发向上与消极低沉等。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自我认识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如自大与谦虚、自信与自卑等。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待人态度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如热情与冷漠、和蔼与粗暴、宽容与刻薄、谦逊与傲慢、自私与无私等。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对事态度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如认真与马虎、严谨与草率、一丝不苟与敷衍了事等。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微观上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把握小说人物形象特征要从两点入手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一是重视小说中人物的身份、地位、经历、教养、气质等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因为它们直接决定着人物的言行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影响着人物的性格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二是结合小说对人物语言、外貌、行动和心理的直接描写的内容以及环境、与他人的关系等间接描写的内容来把握人物的思想感情和性格特征。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运用各种描写手法来塑造人物形象</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80830"/>
          <a:ext cx="19514168" cy="6122798"/>
        </p:xfrm>
        <a:graphic>
          <a:graphicData uri="http://schemas.openxmlformats.org/drawingml/2006/table">
            <a:tbl>
              <a:tblPr/>
              <a:tblGrid>
                <a:gridCol w="1080120"/>
                <a:gridCol w="1224136"/>
                <a:gridCol w="17209912"/>
              </a:tblGrid>
              <a:tr h="921703">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21703">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6510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肖像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肖像描写是对人物形象的外部特征的描写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包括人物的容貌、身材、服饰等。它对于人物性格和人物形象的完整体现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有着重要的烘托作用。从人物肖像描写入手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可以迅速掌握人物的外在特征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甚至内在性格。小说人物的肖像描写可以是相对静止的整体显示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如同电影中的人物特写镜头一样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从正面刻画人物肖像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如《林黛玉进贾府》中对林黛玉的肖像描写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也可以是对某一局部的重点刻画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如鲁迅在《祝福》里对祥林嫂的眼神的三次描写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80830"/>
          <a:ext cx="19514168" cy="8174673"/>
        </p:xfrm>
        <a:graphic>
          <a:graphicData uri="http://schemas.openxmlformats.org/drawingml/2006/table">
            <a:tbl>
              <a:tblPr/>
              <a:tblGrid>
                <a:gridCol w="1080120"/>
                <a:gridCol w="1224136"/>
                <a:gridCol w="17209912"/>
              </a:tblGrid>
              <a:tr h="921703">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2170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65107">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小说的语言描写包括对话和独白。个性化的对话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可以显示人物的不同性格。鲁迅笔下人物的语言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都极有性格特色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孔乙己的迂腐斯文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杨二嫂的尖刻利己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Q</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的自欺自慰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无不绘声绘色。富有特征的内心独白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也是透视人物内心、展现人物性格特点的一种重要手段。如《欧也妮·葛朗台》中葛朗台的一句独白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“那简直是抹自己的脖子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”它直接揭示了人物对金钱赤裸裸的占有欲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65107">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动作描写是指作家对人物富有性格特征的动作所做的生动、具体的描绘和刻画。人的行为动作是人物的思想感情的外在显现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是人物性格的具体展露。如《林黛玉进贾府》中“便不上炕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只向东边椅子上坐了”就表现了林黛玉的小心谨慎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80830"/>
          <a:ext cx="19514168" cy="8174673"/>
        </p:xfrm>
        <a:graphic>
          <a:graphicData uri="http://schemas.openxmlformats.org/drawingml/2006/table">
            <a:tbl>
              <a:tblPr/>
              <a:tblGrid>
                <a:gridCol w="1080120"/>
                <a:gridCol w="1224136"/>
                <a:gridCol w="17209912"/>
              </a:tblGrid>
              <a:tr h="921703">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2170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特点、作用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65107">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心理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心理描写直接表现人物的思想和内在情感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矛盾、焦虑、担心、喜悦、兴奋等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表现人物思想品质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刻画人物性格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推动情节发展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可以使人物“深刻化”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在人物描写中具有重要的意义。如《项链》里对玛蒂尔德的一段心理分析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让现实生活与她的梦想形成鲜明的对照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突出了现实与梦想的尖锐矛盾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揭示了玛蒂尔德一心想摆脱寒酸的生活而挤入上流社会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成为生活优裕而受人奉承的贵夫人的心理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65107">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细节描写是指对文学作品中的人物、环境或事件的某一局部、某一特征、某一细微事实所做的具体、深入的描写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能更细腻地展示人物的某一特征。如《林黛玉进贾府》中林黛玉对“读书”问题的两次不同的回答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就展现了林黛玉小心谨慎的性格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80830"/>
          <a:ext cx="19514168" cy="3168352"/>
        </p:xfrm>
        <a:graphic>
          <a:graphicData uri="http://schemas.openxmlformats.org/drawingml/2006/table">
            <a:tbl>
              <a:tblPr/>
              <a:tblGrid>
                <a:gridCol w="2304256"/>
                <a:gridCol w="17209912"/>
              </a:tblGrid>
              <a:tr h="92170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46649">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侧面描写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侧面描写又叫间接描写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是从侧面烘托人物形象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通过对周围人物或环境的描绘来表现所要描写的对象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以使其鲜明突出</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借助人物的身份、地位、经历、教养、气质等来表现人物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小说中人物的身份、所拥有的社会地位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以及他的人生经历、教养、气质等因素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直接决定了人物的言行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影响着人物的性格。如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祝福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中的鲁四老爷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他是“一个讲理学的老监生”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是封建礼教的坚决捍卫者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他思想僵化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反对新党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反对一切变革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当时已经是民国时代了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而他的思想还停留在封建时代。对于祥林嫂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他起初只是因为她是寡妇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觉得很不吉利罢了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但还能容忍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后来祥林嫂改嫁回来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他实在无法容忍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因为在他的封建伦理观念里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改嫁是女子最大的罪恶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他害怕玷污了祖先。正因为这种歧视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才彻底地毁灭了祥林嫂想要活下去的希望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她被扫地出门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悲惨而死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还要被鲁四老爷骂一句“谬种”。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借助情节来展现人物的形象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情节是小说故事推进的过程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是人物性格的发展史。在情节的展开中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通过描写人物的外貌、行为和心理状态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再现人物的鲜明个性。因此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必须从情节入手。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把人物置于特定的社会历史背景中展现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小说中的人物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都是在一定的社会历史背景下活动的。鉴赏人物如果离开了人物活动的社会历史背景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就不可能正确理解人物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更不可能理解人物形象的社会意义。因为人物的个性形成与他的生活环境有关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作者所塑造的人物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都是特定历史时期的典型人物。一个人物形象塑造得成功与否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不但要看他是否有鲜明的“个性”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还要看他是否有广泛的“共性”。而对人物“共性”的分析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就必须在一定的社会历史背景中去把握。如祥林嫂就是半殖民地半封建社会时期中国农村底层妇女的典型代表。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如果说前三个方面是侧重对人物个性方面的分析</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那么</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结合人物的社会历史背景而做的分析则是侧重于共性方面的分析。对人物形象的分析</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最好采用两者相结合的分析方法。</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从作者对人物的介绍和评价来把握人物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作者对人物的态度至关重要。这种情感态度的评价有两种方式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一是对人物的思想倾向与性格特征进行直接评论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或者借作品中某一人物之口说出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二是通过人物自身的行为过程来暗示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犹如看戏剧演出一样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让观众在对人物动作的观览中获得某种启示。因此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把握作者或直接或间接介绍与评价人物的语言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是鉴赏人物最为直接的一种方法。如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枪口下的人格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最后一句“对着这个伟大的灵魂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霍夫曼缓缓地把腰弯了下去”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作家的鲜明态度揭示了人物的伟大人格。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下列对小说相关内容和艺术特色的分析鉴赏,不正确的一项是(3分)(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A.小说塑造了市井妇女的群像,同时对其中人物也分别做了较为精细的刻画,如“外场”人二姐、“特意换上高底鞋”的四姨、“不大出门”的二姥姥。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B.在公共场所电影院观看具有私密性的“电人巨吻”并发狂鼓掌,或是在这一场合大谈家事而心安理得,都是作者眼中当时社会生活的怪现象。</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C.小说开头部分写二姐等人对有声电影无知,结尾写大家对有声电影“赞叹不已”,较为完整地描写了普通市民令人啼笑皆非的思想意识转变过程。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D.小说标题为“有声电影”,既是指有声电影这一新奇事物,也可指二姐等人在电影院里一系列“有声”的喧哗表现,可谓一语双关。</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10045700"/>
            <a:ext cx="19799935" cy="2206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225171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 本题考查对小说相关内容和艺术特色的分析鉴赏能力。“较为完整地描写了普通市民令人啼笑皆非的思想意识转变过程”错误。从文章中可知,这场电影大家并没有真正地看下去,更没有对有声电影做进一步的了解探究,所以他们的思想意识并没有从根本上转变。</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从不同角度、不同侧面把握人物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人是复杂的动物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人的气质德行、性格品质总是多侧面的、立体的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有时甚至是变化的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很难用好坏善恶来做简单评价。如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祝福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对祥林嫂很同情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却又对祥林嫂关于魂灵的问题“说不清”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自以为是慰藉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却不曾想增添了祥林嫂的烦恼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想要含糊对付过去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却不曾想在祥林嫂的死寂的心灵上掀起了波澜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加剧了她的恐惧。因此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分析人物时要注意从不同角度、不同侧面去把握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而这一点正是衡量学生会不会分析人物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尤其是会不会用现代的眼光去体会人性的复杂、隐晦、曲折的重要尺度。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2492990"/>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一、整体概括与分析人物形象或性格特点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5220990"/>
          <a:ext cx="19730192" cy="4992624"/>
        </p:xfrm>
        <a:graphic>
          <a:graphicData uri="http://schemas.openxmlformats.org/drawingml/2006/table">
            <a:tbl>
              <a:tblPr/>
              <a:tblGrid>
                <a:gridCol w="1368152"/>
                <a:gridCol w="18362040"/>
              </a:tblGrid>
              <a:tr h="21602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小说中的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是一个什么样的人物形象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是一个什么样的人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请结合全文简要分析。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结合文章内容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分析概括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的性格特点。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有哪些性格特点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题干有“形象”“性格”“品质”等字样。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题干有“文中”“全文”等字样。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题干有“概括”“分析”等字样</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088556" y="3780830"/>
          <a:ext cx="19730192" cy="5705856"/>
        </p:xfrm>
        <a:graphic>
          <a:graphicData uri="http://schemas.openxmlformats.org/drawingml/2006/table">
            <a:tbl>
              <a:tblPr/>
              <a:tblGrid>
                <a:gridCol w="1224136"/>
                <a:gridCol w="18506056"/>
              </a:tblGrid>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审准是整体把握还是局部分析。整体把握的提问方式主要有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他是什么样的人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请结合全文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分析其性格特点。局部分析的提问方式主要有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画线的句子体现了人物怎样的情感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画线的句子写出了人物怎样的性格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分清是概括还是分析。“概括”题只要求写出人物形象或性格特点即可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分析”题要在此基础上结合有关描写分析。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分清是性格还是形象。人物形象特点的核心是人物的性格特点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但还包括人物形象的身份、职业、地位、技能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、行为习惯等因素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而人物形象的性格特点则只指人物的品行、情感、精神等心理特点。答形象题时不要忘记人物的身份、地位、职业等因素</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8730897"/>
        </p:xfrm>
        <a:graphic>
          <a:graphicData uri="http://schemas.openxmlformats.org/drawingml/2006/table">
            <a:tbl>
              <a:tblPr/>
              <a:tblGrid>
                <a:gridCol w="1080119"/>
                <a:gridCol w="1440160"/>
                <a:gridCol w="17065895"/>
              </a:tblGrid>
              <a:tr h="1598577">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情节往往是人物性格形成发展的过程。从人物作为、情节发展、矛盾冲突中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可以推断其价值取向、性格特点、内心状态。首先要明确小说的人物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然后找出人物的一系列动作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最后用主谓句来概括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作品对人物的肖像描写、语言描写、动作描写、心理描写、细节描写等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都是为表现人物的思想感情和性格特征服务的。找出小说中描写人物的句子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对这些直接描述人物外貌、神态、语言、动作和心理的语段进行提取和整合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进而概括出人物的性格和形象特点。从矛盾冲突中认识人物性格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9289">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析关系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从主要人物与次要人物、人物与环境等关系中分析形象特征。形象的典型意义往往要根据故事发生的历史背景来思考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而人物活动的具体场所、人物之间的关系等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往往也与其典型意义有关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找评价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借助作者对人物的介绍和评价把握人物基本特征。找出作者或他人对相关人物的介绍或评价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进而辨析妍媸美丑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合理利用自嘲、反语、他人衬托等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6768752"/>
        </p:xfrm>
        <a:graphic>
          <a:graphicData uri="http://schemas.openxmlformats.org/drawingml/2006/table">
            <a:tbl>
              <a:tblPr/>
              <a:tblGrid>
                <a:gridCol w="1080119"/>
                <a:gridCol w="3168352"/>
                <a:gridCol w="15337703"/>
              </a:tblGrid>
              <a:tr h="1248139">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48139">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是一个怎样的人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身份地位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094149">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具有怎样的性格特点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27.eps"/>
          <p:cNvPicPr/>
          <p:nvPr/>
        </p:nvPicPr>
        <p:blipFill>
          <a:blip r:embed="rId1" cstate="print"/>
          <a:stretch>
            <a:fillRect/>
          </a:stretch>
        </p:blipFill>
        <p:spPr>
          <a:xfrm>
            <a:off x="9361364" y="6805166"/>
            <a:ext cx="8689276" cy="338596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七岔犄角的公鹿</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鄂温克族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乌热尔图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你别打啦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我两眼盯着他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一串泪珠滚出眼窝。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②“喊啥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小崽子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你像只猫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整天待在帐篷里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靠我养活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他吼着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举起熊掌似的大手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又朝我打来。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③“我去打猎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给我枪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我爸爸留给我的猎枪。”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④他愣了一下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那双醉红的眼睛像打量陌生人似的瞅着我。我不哭了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再也不想哭了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挺着胸脯站在他面前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我感到一下子长大了。我爸爸早死了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妈妈为了过活跟了他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没过几年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妈妈也病死了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我就只好和他在一起熬日子。我从未叫过这位继父一声“爸爸”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只在心里喊他的名字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部落里的人都这样叫他。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小崽子。明天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你上山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见啥打啥。你有这个胆子吗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⑥</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几乎和我一般高的猎枪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差点把我撞个跟头。我紧紧攥住枪筒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毫不示弱地说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我不怕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你能打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我也能打。”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⑦“先别吹。打猎可不像往嘴里灌酒那么容易。”说完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他又抓起酒瓶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咕嘟咕嘟地喝起来。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⑧这天早晨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我起得比往常都早。我脚上穿的软靴是妈妈留给我的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子弹袋和猎刀是爸爸用过的。我要靠这些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再加上我自己的勇敢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成为一个猎手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一个让全部落人都服气的猎手。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⑨我慢慢地攀上山顶。这是一个漂亮的山峰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它的背上长满松树和桦树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前胸盖着白雪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侧面是片凹下去的向阳坡。这里准有野兽。等了大半天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果然没叫我失望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桦树林里有什么的影子在晃动。我咬紧牙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瞄准黑影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端平猎枪。枪响了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野兽晃了晃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踉跄着奔出树林。是一头健壮的公鹿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它头上顶着光闪闪的犄角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犄角分成了七个支岔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很有气势。鹿一眼瞥见我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扭头叫了一声。顿时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又从树林里跑出五只受惊的野鹿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有母鹿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有小鹿。公鹿一瘸一拐地跟在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069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不时扭头戒备而憎恶地瞅着我。看得出来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它在护卫鹿群。转眼间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它们爬过山岗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消失在密林里。这时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太阳已经溜到山尖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树林变得黑森森的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我想今天是撵不上它了。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⑩晚上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坐在火堆旁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我心里也有一个不安的火苗在上下乱蹿。“今天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我打了个鹿。是七岔犄角的公鹿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可大啦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它流的血真多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要不是天晚了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我对特吉说。他不喝酒的时候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脸上没有凶相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但总是阴沉沉的。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⑪嘿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傻小子。流点血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这能算你打了鹿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打鹿的人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剥了鹿皮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先把鹿腰子拿回来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让大家尝尝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鹿可不像你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碰一下就哭。公鹿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那才是真正的男子汉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它就是死也不会屈服。懂吗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⑫我好像被灌了一脖子雪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心里又气又恼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我会拿鹿腰子让你尝的。”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⑬第二天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天刚亮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我就赶到昨天打猎的山坡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沿着伤鹿留在雪地上的蹄印追着。不知什么时候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雪地上多了一行奇怪的蹄印。突然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从左侧山脚的桦树林里传来咔嚓咔嚓的响声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六只野鹿在那里惊慌奔逃。我认出那头被我打伤的公鹿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它瘸了一条腿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跑在鹿群后面。一只</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狼在后面拼命地追赶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并且越追越近。公鹿扭头瞅瞅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撇开鹿群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一瘸一拐地直奔山坡跑来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跑上山顶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到石崖前放慢脚步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一步一步蹬着石崖。看起来它很费力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忍着痛。</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⑭点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狼追上来啦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我被这头危难中的受伤的鹿吸引了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忘记了自己狩猎的使命。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⑮猛冲过去的狼一口咬住鹿的后腿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几乎就在同时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鹿猛地一蹬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狼怪叫一声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滚了下来。我看见鹿的后腿被连皮带肉撕下一块。啊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真有一手。为了弄死这家伙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甘心让它咬去一块肉。可惜那一蹄没踢在狼的脑壳上。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⑯狼在地上打了个滚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弓着腰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咧着嘴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发疯似的朝石崖冲去。鹿低下头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把粗壮、尖利的犄角贴在脚下的石头上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沉着地等待着。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⑰啊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这只狼真坏。它借助跑的冲力腾空朝鹿扑去。我的心一下子揪紧了。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⑱就在狼对准鹿脖子下口的一刹那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鹿猛地扬起低垂的犄角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狼像被叉子叉中似的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从鹿的头顶上像块石头被甩过石崖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跌进山谷。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⑲鹿胜利了。它骄傲地扬起头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把漂亮的犄角竖在空中。“呦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七岔犄角的公鹿站在崖顶呼唤同伴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山谷里传来鹿群的回音。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⑳我躲在它的下风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着迷地瞅着它。它那一岔一岔支立着的犄角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显得那么刚硬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它那细长的脖子挺立着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象征着不屈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四条直立的腿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似乎聚集了全身的力量。我想起特吉的话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那才是真正的男子汉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它就是死也不会屈服。”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公鹿疲倦地走过我的眼前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还是那么骄傲。我长长地出了一口气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它似乎觉察出什么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停下步来。我觉得自己的心被撞击了一下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我想起了自己。我不是看热闹的孩子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而是一个猎手。我的眼睛转向鹿腿上的伤口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一处是我的猎枪打的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看来没伤到骨头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但也穿了窟窿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另一处是狼咬的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血淋淋的。在这个时候要想补它一枪真是太容易了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我下意识地摸了摸枪栓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看着它一瘸一拐的身影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节选自乌热尔图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七岔犄角的公鹿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鄂温克族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我国少数民族之一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主要分布于内蒙古呼伦贝尔和黑龙江讷河等地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传统上多从事农牧业和狩猎业。</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图片 7"/>
          <p:cNvPicPr/>
          <p:nvPr/>
        </p:nvPicPr>
        <p:blipFill>
          <a:blip r:embed="rId1" cstate="print"/>
          <a:stretch>
            <a:fillRect/>
          </a:stretch>
        </p:blipFill>
        <p:spPr>
          <a:xfrm>
            <a:off x="2887132" y="5220990"/>
            <a:ext cx="713592" cy="57606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916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请结合二姐等人看有声电影的经过,简要分析小说所揭示的市民面对新奇事物的具体心态。(6分)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4914265"/>
            <a:ext cx="19799935" cy="80117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288" y="4913709"/>
            <a:ext cx="19508086" cy="80124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对待新奇事物,还没亲见就先有说法,“不知为知之”,揭示出二姐等人傲慢无知的自大;②听说有声电影真有新奇之处,就想“开开眼”,是一种从众、趋新的心态;③到了电影院后也不真的看电影,不愿对新奇事物进一步了解探究,实质上是一种故步自封的心态;④对有声电影胡乱做出“共识”评价,隐含的是二姐等人面对新奇事物时无所适从的焦虑不安。</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对小说中人物形象的分析鉴赏能力。答案一般“隐藏”在文本中,考生细读文本,便可发现“端倪”,然后用规范的术语总结出来即可。从“二姐还没看过有声电影。可是她已经有了一种理论。在没看见以前,先来一套说法”以及她对有声电影的看法可以看出二姐傲慢无知的自大;从“但据说有声电影是有说有笑而且有歌,她才想开开眼”可以提炼出二姐从众、趋新的心态;到了电影院之后看有声电影的一系列“有声”喧哗的表现,并没有对有声电影做进一步的了解探究,表现出的是一种故步自封的心态;从看完有声电影后,大家对有声电影的“共识”评价,可以分析出隐含的其实是二姐等人面对新奇事物时无所适从的焦虑不安。</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请简要概括七岔犄角公鹿的形象特征。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18362"/>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体格健壮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长有漂亮的犄角。②刚猛傲然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斗志高昂。③沉稳而有智慧。④有头领气质和牺牲精神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时时保护弱小。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解答概括形象题有两个技巧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一是分层次概括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二是抓住在陈述对象和不同次要对象的交往或交流中表现出来的不同特征概括。此题从公鹿和“我”的过招、公鹿和狼的过招切入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就可以概括出来。另外还要从公鹿的外在形象、内在品质两个方面考虑。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28000"/>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二、指定语段分析人物的心理或性格特点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3780830"/>
          <a:ext cx="19658184" cy="7632848"/>
        </p:xfrm>
        <a:graphic>
          <a:graphicData uri="http://schemas.openxmlformats.org/drawingml/2006/table">
            <a:tbl>
              <a:tblPr/>
              <a:tblGrid>
                <a:gridCol w="1296144"/>
                <a:gridCol w="18362040"/>
              </a:tblGrid>
              <a:tr h="327122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可以看出人物怎样的心态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文中画横线的文字对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表现了他怎样的性格特点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的心理变化过程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616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对人物形象的局部考查往往结合小说中对人物的某一方面的描写来进行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多侧重于要求考生揣摩人物的心理、心态、情感。解答此类问题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分三步走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锁定具体语境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抓关键词。看所给画线句子是什么描写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如语言描写、动作描写、肖像描写等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锁定具体语境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抓住描写中的关键词语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看其凸显了人物什么样的性格或心理。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联系上下文。结合情节推进、故事相关背景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就可以准确把握人物的心理或性格。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多角度考虑。答这一类题要多往深处思考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因为这类题的答案往往不止一个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辽宁卷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数学家的爱情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李伶伶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数学家帮女老板算账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女友帮核实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女老板在旁边收钱。不一会儿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结账的队伍就消失了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剩下最后一位客人。就是这最后一个人的账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让数学家和女友出现了分歧。数学家算出客人应付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女友说是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元。让客人自己算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结果跟数学家一样。</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最后让女老板算</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女老板算完后</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看看数学家又看看他女友</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这位先生算得对。</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数学家女友说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你说谎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女老板说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我为什么要说谎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我们三个算的结果都一样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说明你确实算错了。数学家女友说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不信我重新给你算一遍。客人有点儿不高兴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你这人怎么这样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算错了还不承认。女老板说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您别生气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我按您算的结果收钱。客人递过来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女老板找给他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元。客人拿着找回</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的零钱走了。</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数学家女友气愤不已</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她看看女老板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又看看数学家</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一句话没说就走了。</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数学家跑出去追女友。女友说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除非你承认自己算错了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否则别再来找我。数学家觉得女友不讲道理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就没再找她。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女老板很感激数学家那天帮她算账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他再去喝咖啡时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说啥也不要钱。一来二去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两个人成了朋友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后来又成了恋人。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小说选刊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有改动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节选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小说中画线句子分别写到女老板和数学家女友两次“看看”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试就此对人物心理加以分析。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女老板的两次“看看”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表明她已经知道数学家算错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但对是否说明真相有些犹豫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最终选择了偏向数学家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透露了对他的好感。②数学家女友的两次“看看”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表明了她的不解和气愤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她觉得这两个人不可理喻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于是怒而离开。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解答此题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首先要明确“看看”的主语是谁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对象是谁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其次要联系上下文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特别是画线句子所在段的情节。第一个句子写的是“女老板”分别看数学家及其女友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女老板的“看”是在揣测两人的关系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并思索在两个人的答案中选择支持谁的答案为好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第二个句子写的是“数学家女友”分别看女老板和数学家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她的“看”是对两个人都不认可自己答案的怀疑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以及对数学家的失望。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形象的作用</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一、人物形象的作用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5398093"/>
          <a:ext cx="19730192" cy="3566160"/>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小说的人物形象众多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其中处于中心地位、被作者着力塑造的就是小说的主要人物。塑造人物是小说的核心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但不是根本目的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小说的最终落脚点是借助形象透露出作者对社会生活的某些方面的感受和体会。人物形象的典型性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即人物形象折射出的社会现象以及带给人们的某种启示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是主要人物形象承担的重要任务。简言之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主要人物承担着揭示小说主题的作用。如《祝福》中反封建、反礼教的主题就是由祥林嫂这个形象来完成的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420790"/>
          <a:ext cx="19370151" cy="9272016"/>
        </p:xfrm>
        <a:graphic>
          <a:graphicData uri="http://schemas.openxmlformats.org/drawingml/2006/table">
            <a:tbl>
              <a:tblPr/>
              <a:tblGrid>
                <a:gridCol w="1368151"/>
                <a:gridCol w="18002000"/>
              </a:tblGrid>
              <a:tr h="373001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次要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次要人物即陪衬人物或线索人物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它的作用一般有以下几个方面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牵线搭桥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推动情节。在一些小说中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主要人物的一举一动、一颦一笑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往往可以从次要人物的眼睛里看出来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对人物的感受、评论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往往从次要人物的嘴里说出来。通过次要人物的见闻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把故事相关的情节自然地融合在一起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推动情节发展。他们的出现主要担当特定的角色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完成一定的叙事功用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常常起到线索的作用。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侧面衬托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个性鲜明。次要人物可以将原本单调的故事情节衬托得生动有趣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凸显主要人物的品质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表达思想感情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使主要人物更加鲜明清晰。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奠定基调。很多小说中次要人物的出现为主要人物的活动提供了具体环境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起到了渲染气氛、奠定感情基调的作用。渲染气氛的次要人物多是群体人物。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增添魅力。次要人物的设置是为塑造主要人物服务的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更是为揭示小说主题服务的。小说对次要人物的刻画貌似平淡轻松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实则蕴含着厚重的力量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既揭示了小说的主题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又增添了小说的艺术感染力。如《祝福》中的“我”就揭示了当时社会中具有现代意识的小资产阶级知识分子在新旧历史交替时期种种精神上的矛盾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428899"/>
          <a:ext cx="19946217" cy="5705856"/>
        </p:xfrm>
        <a:graphic>
          <a:graphicData uri="http://schemas.openxmlformats.org/drawingml/2006/table">
            <a:tbl>
              <a:tblPr/>
              <a:tblGrid>
                <a:gridCol w="1152128"/>
                <a:gridCol w="1152128"/>
                <a:gridCol w="17641961"/>
              </a:tblGrid>
              <a:tr h="158417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这一人物形象分析作品主旨。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这一人物形象谈谈小说给你的启示。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这一人物形象的艺术价值。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作者刻画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这一人物有什么用意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次要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人物形象在小说中起怎样的作用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人物形象揭示了怎样的主题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这一人物形象的艺术价值。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对塑造主要人物有什么作用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420789"/>
          <a:ext cx="19874208" cy="3600400"/>
        </p:xfrm>
        <a:graphic>
          <a:graphicData uri="http://schemas.openxmlformats.org/drawingml/2006/table">
            <a:tbl>
              <a:tblPr/>
              <a:tblGrid>
                <a:gridCol w="1368152"/>
                <a:gridCol w="18506056"/>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题干中常有“人物”“作用”“主人公”“次要人物”等字样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审准是主要人物形象还是次要人物形象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或者是物象。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分清次要人物是线索人物还是陪衬人物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780830"/>
          <a:ext cx="19514168" cy="7339864"/>
        </p:xfrm>
        <a:graphic>
          <a:graphicData uri="http://schemas.openxmlformats.org/drawingml/2006/table">
            <a:tbl>
              <a:tblPr/>
              <a:tblGrid>
                <a:gridCol w="1008112"/>
                <a:gridCol w="1456835"/>
                <a:gridCol w="1855533"/>
                <a:gridCol w="15193688"/>
              </a:tblGrid>
              <a:tr h="792088">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分析主要人物形象的作用“三考虑”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2143" marR="121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832120">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分析主要人物的性格特点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考虑其对情节的推进作用。如果人物性格发生了变化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就要考虑情节是否发生了变化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2143" marR="121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4252">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分析人物形象的典型性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考虑对文章主题的作用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也就是作者塑造人物的用意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反映社会现实和寄托情感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2143" marR="121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68384">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也就是分析人物形象的社会意义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结合社会现实深切理解人物对当代社会的思想指导等方面的作用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以及分析人物形象的艺术价值给人们带来的某种启示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这也是作品的真正写作意图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2143" marR="121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916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小说运用多种手法以取得语言的幽默效果,请从文中举出三处手法不同的例子,并简要分析。(6分</a:t>
            </a: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4411980"/>
            <a:ext cx="19799935" cy="8732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47063" y="4411424"/>
            <a:ext cx="19508086" cy="87325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如“知之为知之,不知为知之”,或“一部伦理从何处说起”,借用并改换了经典语句,以造成幽默效果;②如出门时二姥姥找眼镜,三舅妈找钮子,四狗子洗脸,同一行为模式重复多次,产生喜剧效果;③如“既来之则安之,打了票”,或“忽前忽后,忽左忽右,离而复散,分而复合,主张不一,而又愿坐在一块儿”,将书面语与口语混搭,庄谐并出;④如“直落得二姐口干舌燥,二姥姥连喘带嗽,四狗子咆哮如雷,看座的满头是汗”,使用了排比手法描写人物窘态,带有打油诗的诙谐意味;⑤如二姐等人打架似的推让座位,“把前后左右的观众都感化得直叫老天爷”,把抱怨说成“感化”,反话正说,既讽刺又幽默;⑥如二姐喊叫卖糖的,声音之大令人“以为是卖糖的杀了人”,这种夸张令人忍俊不禁。</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对小说表达技巧的鉴赏能力。解答此题,可根据原文中的句子进行分析。分析时,先找到语言幽默之处,再明确手法,然后结合文本进行具体分析。如“知之为知之,不知为知之”处化用经典名句,造成幽默效果;如“二姐口干舌燥,二姥姥连喘带嗽,四狗子咆哮如雷,看座的满头是汗”,使用了排比的修辞手法描写人物窘态,诙谐风趣;如“以为是卖糖的杀了人”运用夸张的修辞手法令人忍俊不禁;等等。</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780830"/>
          <a:ext cx="19514168" cy="7555888"/>
        </p:xfrm>
        <a:graphic>
          <a:graphicData uri="http://schemas.openxmlformats.org/drawingml/2006/table">
            <a:tbl>
              <a:tblPr/>
              <a:tblGrid>
                <a:gridCol w="1008112"/>
                <a:gridCol w="1152128"/>
                <a:gridCol w="2160240"/>
                <a:gridCol w="15193688"/>
              </a:tblGrid>
              <a:tr h="1008112">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次要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分析次要人物形象作用“五考虑”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832120">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从“自身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次要人物不只是一个线索或情节上的关联人物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有的自身还具有鲜明的性格特点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其具有的作用首先是自身的作用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4252">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从“衬托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衬托主要人物是次要人物的主要作用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衬托有正衬和反衬两种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要指明是哪种衬托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是怎样衬托的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68384">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考虑是否起线索作用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是否推动故事情节发展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780830"/>
          <a:ext cx="19514168" cy="8352928"/>
        </p:xfrm>
        <a:graphic>
          <a:graphicData uri="http://schemas.openxmlformats.org/drawingml/2006/table">
            <a:tbl>
              <a:tblPr/>
              <a:tblGrid>
                <a:gridCol w="1008112"/>
                <a:gridCol w="1152128"/>
                <a:gridCol w="3240360"/>
                <a:gridCol w="14113568"/>
              </a:tblGrid>
              <a:tr h="792088">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次要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分析次要人物形象作用“五考虑”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296144">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次要人物与主要人物一起丰富、深化了主题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68384">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‘我’的</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小说中的“我”是个特殊人物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它不同于散文中的“我”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它是小说中的人物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不是作者自己。因为是第一人称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也有作为见证人增强小说的真实性的作用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6599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文章通过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形象的塑造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等方面起到了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A28.EPS"/>
          <p:cNvPicPr/>
          <p:nvPr/>
        </p:nvPicPr>
        <p:blipFill>
          <a:blip r:embed="rId1" cstate="print"/>
          <a:stretch>
            <a:fillRect/>
          </a:stretch>
        </p:blipFill>
        <p:spPr>
          <a:xfrm>
            <a:off x="7129116" y="9253438"/>
            <a:ext cx="8424936" cy="25922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捡烂纸的老头</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汪曾祺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烤肉刘早就不卖烤肉了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不过虎坊桥一带的人都还叫它烤肉刘。这是一家平民化的回民馆子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地方不小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东西实惠。卖大锅菜。炒辣豆腐、炒豆角、炒蒜苗、炒洋白菜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比较贵一点是黄焖羊肉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也就是块儿来钱一小碗。在后面做得了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用脸盆端出来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倒在几个深深的铁罐里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下面用微火煨着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倒总是温和的。有时也卖小勺炒菜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大葱炮羊肉、干炸丸子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它似蜜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主食有米饭、花卷、芝麻烧饼、罗丝转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卖面条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浇炸酱、浇卤。夏天卖麻酱面。卖馅儿饼。烙饼的炉紧挨着门脸儿。一进门就听到饼铛里的油吱吱喳喳地响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饼香扑鼻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很诱人。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烤肉刘的买卖不错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一到饭口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尤其是中午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人总是满的。附近有几个小工厂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厂里没有食堂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烤肉刘就是他们的食堂。工人们都正在壮年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馅饼</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至少得来五个</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半斤</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一瓶啤酒</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二两白的。女工则多半是拿一个饭盒来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买馅饼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或炒豆腐、花卷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带到车间里去吃。有一些退了休的职工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不爱吃家里的饭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爱上烤肉刘来吃“野食”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想吃什么要点儿什么。有一个文质彬彬的主儿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原来当会计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他每天都到烤肉刘这儿来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他和家里人说定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每天两块钱的“挑费”</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都扔在这儿。有一个煤站的副经理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现在也还参加劳动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手指甲缝都是黑的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他在烤肉刘吃了十来年了。他来了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没座位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服务员即刻从后面把他们自己坐的凳子提出一张来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把他安排在一个旮旯里。有炮肉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他总是来一盘炮肉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仨烧饼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二两酒。给他炮的这一盘肉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够别人的两盘。因为烤肉刘指着他保证用煤。这些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都是老主顾。还有一些流动客人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东北的、山西的、保定的、石家庄的。大包小包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五颜六色。男人用手指甲剔牙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女人敞开怀喂奶。</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有一个人是每天必到的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午晚两餐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都在这里。这条街上人都认识他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是个捡烂纸的。他穿得很破烂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总是一件油乎乎的烂棉袄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腰里系一根烂麻绳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没有衬衣。脸上说不清是什么颜色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好像是浅黄的。说不清有多大岁数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六十几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七十几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一嘴牙七长八短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残缺不全。你吃点儿软和的花卷、面条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不好么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他总是要三个烧饼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歪着脑袋努力地啃啮。烧饼吃完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站起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身子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找一个别人用过的碗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他可不在乎这个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自言自语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跟他们寻一口面汤。”喝了面汤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没人理他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因为不知道他是向谁说的。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他和几个小伙子一桌。一个小伙子看了他一眼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跟同伴小声说了句什么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他多了心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你说谁哪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小伙子没有理他。他放下烧饼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跳到店堂当间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这是要打架。北京人过去打架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都到当街去打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不在店铺里打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免得损坏人家的东西搅了人家的买卖。“出来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是叫阵。没人劝。压根儿就没人注意他。打架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这么个糟老头子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这老头可真是糟。从里糟到外。这几个小伙子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随便哪一个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出去一拳准能把他揍趴下。小伙子们看看他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不理他。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这么个糟老头子想打架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是真的吗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他会打架吗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年轻的时候打过架吗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看样子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他没打过架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他哪是耍胳膊的人哪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他这是干什么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虚张声势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也说不上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无声势可言。没有人把他当一回事。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569386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没人理他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他悻悻地回到座位上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把没吃完的烧饼很费劲地啃完了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情绪已经平复下来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本来也没有多大情绪。“跟他们寻口汤去。”喝了两口面汤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有几天没看见捡烂纸的老头了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听煤站的副经理说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他死了。死后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在他的破席子底下发现八千多块钱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一沓一沓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用麻筋捆得很整齐。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他攒下这些钱干什么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汪曾祺全集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挑费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京津冀方言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指家庭日常生活开支。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你认为作者刻画“捡烂纸的老头”这一人物有什么用意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4716934"/>
            <a:ext cx="19800000" cy="7272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4716934"/>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作者刻画这个“老头”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意在揭示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即使是看似微贱、遭人轻视的小人物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也有丰富、复杂的内心世界和自己的尊严。②作者以深切的人文关怀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呼唤人们关注那些处于生活底层和社会边缘的小人物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给予他们更多的同情、理解和尊重。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本题考查分析主要人物形象的作用。从“捡烂纸的老头”自身的角度考虑这一形象所体现的社会意义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从“一天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他和几个小伙子一桌。一个小伙子看了他一眼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跟同伴小声说了句什么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他多了心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你说谁哪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小伙子没有理他。他放下烧饼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跳到店堂当间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这个地位卑微的老头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内心有着强烈的尊严意识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希望得到起码的尊重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不愿受到别的人轻慢等。从作者的态度的角度考虑“捡烂纸的老头”这一形象对表现主题的作用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从“小伙子没有理他”“没有人把他当一回事”等可以看出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作者对老头受到周围人们漠视的处境是十分同情的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作者是在呼吁人们对社会底层人物多一些同情、理解和尊重。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次要人物形象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第四段文字中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出现了“一个小伙子”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这一次要人物在这篇小说中起着怎样的作用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869062"/>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869062"/>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衬托“捡烂纸的老头”。因为小伙子“看了他一眼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跟同伴小声说了句什么”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这种随意的言行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或许是不尊重老人的表现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小伙子的“随意”衬托出老人拥有“自尊”。②推动情节发展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掀起波澜。这一段是小说描写主要人物最有特色的段落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主要人物的言行举止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是由“一个小伙子”引起的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这一次要人物起到了推动情节发展的作用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还掀起了情节发展过程中的矛盾激化的波澜。③点明主旨。通过刻画“一个小伙子”的形象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点明每个人都有自己的尊严。人们对社会底层人物要多一些同情、理解和尊重。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注意从“一个小伙子”与主要人物、情节发展及主题的关系方面入手思考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这一次要人物实际上是作者的巧妙安排。</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二、物象的作用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小说中物象的基本作用有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突出人物性格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揭示、深化主题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反复出现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串起相关情节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从而成为全文的线索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兼有使结构更加严谨的作用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或者具有象征意义。分析物象的作用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首先要结合文本内容具体分析物象的作用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要注意物象的类别与特征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像“太阳”“雪”“竹”“梅”等物象属自然环境中的一部分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本身就具有环境描写的作用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要特别注意它在渲染气氛、铺设背景中的作用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与人物密切相关的物象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要特别注意它在表现人物方面的作用。其次要注意物象出现的位置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尤其是反复出现的位置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要紧紧结合上下文分析。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428898"/>
          <a:ext cx="19586176" cy="4104459"/>
        </p:xfrm>
        <a:graphic>
          <a:graphicData uri="http://schemas.openxmlformats.org/drawingml/2006/table">
            <a:tbl>
              <a:tblPr/>
              <a:tblGrid>
                <a:gridCol w="1152128"/>
                <a:gridCol w="18434048"/>
              </a:tblGrid>
              <a:tr h="410445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为中心叙事写人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这样处理有什么好处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小说多次写到“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分别有什么意图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对小说的艺术表现有什么作用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小说用不少笔墨写“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这对环境描写和人物刻画各有什么作用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628702"/>
            <a:ext cx="19786046" cy="104940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三、[2018·全国卷Ⅲ] 阅读下面的文字,完成7~9题。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b="1" dirty="0" smtClean="0">
                <a:solidFill>
                  <a:schemeClr val="tx1">
                    <a:lumMod val="75000"/>
                    <a:lumOff val="25000"/>
                  </a:schemeClr>
                </a:solidFill>
                <a:latin typeface="微软雅黑" panose="020B0503020204020204" pitchFamily="34" charset="-122"/>
                <a:ea typeface="微软雅黑" panose="020B0503020204020204" pitchFamily="34" charset="-122"/>
              </a:rPr>
              <a:t>微纪元(节选)</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刘慈欣</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先行者知道,他现在是全宇宙中唯一的一个人了。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那事已经发生过了。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其实,在他启程时人类已经知道那事要发生了。人类发射了一艘恒星际飞船,在周围100光年以内寻找带有可移民行星的恒星。宇航员被称为先行者。</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飞船航行了23年时间,由于速度接近光速,地球时间已过去了两万五千年。</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飞船继续飞向太阳系深处。先行者没再关注别的行星,径直飞回地球。啊,我的蓝色水晶球……先行者闭起双眼默祷着,过了很长时间,才强迫自己睁开双眼。</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他看到了一个黑白相间的地球。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黑色的是熔化后又凝结的岩石,白色的是蒸发后又冻结的海洋。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9" y="3636814"/>
          <a:ext cx="19730191" cy="8393359"/>
        </p:xfrm>
        <a:graphic>
          <a:graphicData uri="http://schemas.openxmlformats.org/drawingml/2006/table">
            <a:tbl>
              <a:tblPr/>
              <a:tblGrid>
                <a:gridCol w="1152127"/>
                <a:gridCol w="1584176"/>
                <a:gridCol w="16993888"/>
              </a:tblGrid>
              <a:tr h="729591">
                <a:tc row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分析物象作用五方面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296144">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指的是它作为小说形象的一个组成部分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有它自身的独到特点、作用和审美价值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丰富了文章的内容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0922" marR="1092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96144">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物象衬托了环境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看其对时代特点氛围做了怎样的揭示或暗示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看其具有什么样的象征意义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0922" marR="1092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1216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物象衬托了人物品格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突出了人物形象。应格外注意物象本身的特点对主要人物的映衬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如梅、玉、竹等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0922" marR="1092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7220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物象往往是组织和推动情节发展的线索物件。物象反复出现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串起相关情节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从而成为全文的线索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兼有使结构更加严谨的作用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0922" marR="1092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48001">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指的是揭示了怎样的主题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0922" marR="1092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一个圣诞节的回忆</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杜鲁门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卡波特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请设想一下二十多年前一个十一月的早晨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一个白发剪得短短的妇人站在窗口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这是做水果蛋糕的好天气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巴迪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去把我们的车推来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我们要烤三十个水果蛋糕呢。”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那时我七岁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她六十光景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我们是很远的表亲。从我记事起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我俩就住在一起。她叫我“巴迪”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为了纪念她以前最好的朋友。那个巴迪早死了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当时她自己还是个孩子。她现在仍是个孩子。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我们把童车推进山核桃树丛。童车是我出生时买的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快散了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轮子摇来摆去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像醉鬼的腿。奎尼是我们养的一条小狗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她挺过了一场瘟疫和两次响尾蛇的噬咬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现在一路小跑跟在小车旁。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三小时后我们回到厨房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把拉回家的满满一车风吹自落的山核桃的壳剥去。欢快的裂壳声像是微弱的雷鸣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核桃肉散发着甜美的香气。奎尼求我们给她点尝尝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我的朋友时不时偷偷给她一点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但我俩是绝对不可以吃的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这些山核桃还不见得够做三十个水果蛋糕呢”。明月高照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小车空了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碗满满的。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我最喜欢的事开始了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大采购。樱桃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柑橘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香草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葡萄干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威士忌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大量的面粉和黄油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简直要一匹小马才能把车拉回家。我们没钱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但每年总能用尽各种办法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筹到一笔水果蛋糕基金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卖破烂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卖摘来的一桶桶黑莓、一罐罐自制的果酱、苹果冻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为葬礼和婚礼采集鲜花。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黑炉子加足了煤和柴火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烧得像一只发光的南瓜。打蛋器旋转着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调羹在一碗碗黄油和糖里搅动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香草让空气变得甜甜的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姜又增加了香味。厨房里浓香扑鼻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弥漫到整幢屋子。四天后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大功告成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三十只蛋糕放在窗台、搁板上晾着。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蛋糕给谁呢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朋友呗。不一定是邻近的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大半倒是只见过一次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甚至素未谋面的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我们喜欢的朋友。例如罗斯福总统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一年来镇上两次的小个子磨刀人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班车司机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他每天在尘土飞扬中嗖的一声驶过时和我们互相挥手招呼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。是不是因为我的朋友太害羞了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才把这些陌生人当作真正的朋友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我想是的。我们的纪念册里有用白宫信笺写的答谢信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有磨刀人寄来的一分钱明信片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它们让我们觉得和外面丰富的世界联系在一起。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厨房空了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蛋糕都送走了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我的朋友要庆祝一下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还剩下一点威士忌。奎尼分到满满一勺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倒在她的咖啡碗里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她喜欢菊苣香的浓咖啡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我们平分剩下的。奎尼躺在地上打滚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爪子在空中乱抓。我身子里热烘烘地冒火星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像快要烧成灰烬的木柴。我的朋友围着炉子跳圆舞曲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两只手提起那身蹩脚的花布连衣裙的裙边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就像是舞会上穿的礼服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唱着“指给我回家的路”。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下一个任务就是准备礼物。我想给她买整整一磅樱桃巧克力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我给她做了只风筝。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她希望给我一辆自行车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我肯定她也是给我做风筝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和去年一样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和前年也一样。我们又凑了五分钱给奎尼买了一大根还有余肉可啃的牛骨头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用彩纸包起来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高高地挂在圣诞树顶上一颗银星边。奎尼知道那是牛肉骨头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馋得坐在树下呆望着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该睡了还不肯走。我的兴奋不亚于她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踢被子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翻枕头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就像是热得不可开交的夏天夜晚。我的朋友手持蜡烛坐到我的床沿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我一点也睡不着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心像兔子一样乱跳。你说罗斯福夫人会在晚餐时端上我们的水果蛋糕吗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我俩在床上挤作一团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她在我的手心里写“我爱你”。“你的手比以前大了。我想我大概不愿你长大。你长大了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我们还能继续当朋友吗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我说我们永远是朋友。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这是我们一起过的最后一个圣诞节。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我上了军事学校。我也有了新家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但那不算数。</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我的朋友在哪里</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哪里才是我的家</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而我再也没回去过。</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她还待在那里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有奎尼做伴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后来只剩她一个人。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她写道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昨天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梅西的马踢伤了奎尼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伤得很重。谢天谢地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她没有太痛苦。我把她包在一张条纹床单里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用童车推到草地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89364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以后几年的十一月里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她还是做水果蛋糕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没有从前做得多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不用说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总是把“最好的那个”寄给我。渐渐地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她在信中把我和早已死去的巴迪混淆起来。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终于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又一个十一月的早晨来临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一个树叶光光、没有小鸟的冬天早晨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她再也爬不起来大声说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这是做水果蛋糕的好天气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小狗奎尼在小说中多次出现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简析其对人物刻画的映衬作用。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小狗奎尼经受的磨难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映衬了“我们”生活的艰难与坚强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小狗奎尼的特殊待遇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映衬了“我们”的善良与平等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小狗奎尼的兴奋状态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映衬了“我们”的快乐幸福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小狗奎尼的离世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映衬了“我的朋友”的孤单寂寞。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首先从文中找出有关小狗奎尼的描述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再从小狗奎尼与“我的朋友”及与“我”的关系中分析其对刻画“我的朋友”及“我”所起的映衬作用。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　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火车在北平东站还没开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同屋那位睡上铺的穿马裤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戴平光眼镜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青缎子洋服上身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胸袋插着小楷羊毫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足蹬青绒快靴的先生发了问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你也是从北平上车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很和气的。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火车还没动呢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不从北平上车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由哪儿呢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我只好反攻了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你从哪儿上车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他没言语。看了看铺位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用尽全身的力气喊了声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茶房跑来了。“拿毯子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“请少待一会儿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先生。”茶房很和气地说。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马裤先生用食指挖了鼻孔一下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别无动作。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茶房刚走开两步。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这次连火车好似都震得直动。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茶房像旋风似的转过身来。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“拿枕头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您等我忙过这会儿去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毯子和枕头就一齐全到。”茶房说得很快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可依然是很和气。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茶房看马裤先生没任何表示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刚转过身去要走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这次火车确是哗啦了半天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茶房差点儿吓了个跟头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赶紧转回身来。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“拿茶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先生请略微等一等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一开车茶水就来。”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马裤先生没任何的表示。茶房故意地笑了笑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然后搭讪着慢慢地转身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腿刚预备好要走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背后打了个霹雳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茶房不是假装没听见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便是耳朵已经震聋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竟自快步走开。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马裤先生连喊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一声比一声高。站台上送客的跑过一群来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以为车上失了火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要不然便是出了人命。茶房始终没回头。马裤先生又挖了鼻孔一下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坐在我床上。 “你坐二等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这是问我呢。我又毛了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我确是买的二等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难道上错了车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“二等。快开车了吧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他站起来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数他的行李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一共八件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全堆在另一卧铺上。数了两次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又说了话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你的行李呢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我没有行李。”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他确是吓了一跳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好像坐车不带行李是大逆不道似的。“早知道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我那四只皮箱也可以不打行李票了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茶房从门前走过。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拿手巾把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欧.EPS" descr="id:2147497769;FounderCES"/>
          <p:cNvPicPr/>
          <p:nvPr/>
        </p:nvPicPr>
        <p:blipFill>
          <a:blip r:embed="rId1" cstate="print"/>
          <a:stretch>
            <a:fillRect/>
          </a:stretch>
        </p:blipFill>
        <p:spPr>
          <a:xfrm>
            <a:off x="3888756" y="9253438"/>
            <a:ext cx="636544" cy="62790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2313692" y="8677374"/>
            <a:ext cx="10144196" cy="707886"/>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小说文体专攻</a:t>
            </a:r>
            <a:endParaRPr lang="zh-CN" altLang="en-US" sz="3900" dirty="0">
              <a:latin typeface="微软雅黑" panose="020B0503020204020204" pitchFamily="34" charset="-122"/>
              <a:ea typeface="微软雅黑" panose="020B0503020204020204" pitchFamily="34" charset="-122"/>
            </a:endParaRPr>
          </a:p>
        </p:txBody>
      </p:sp>
      <p:sp>
        <p:nvSpPr>
          <p:cNvPr id="9" name="TextBox 8"/>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整体突破</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快速读懂、把握小说内容</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3">
                                            <p:txEl>
                                              <p:pRg st="0" end="0"/>
                                            </p:txEl>
                                          </p:spTgt>
                                        </p:tgtEl>
                                        <p:attrNameLst>
                                          <p:attrName>style.color</p:attrName>
                                        </p:attrNameLst>
                                      </p:cBhvr>
                                      <p:to>
                                        <p:clrVal>
                                          <a:schemeClr val="accent2"/>
                                        </p:clrVal>
                                      </p:to>
                                    </p:set>
                                    <p:set>
                                      <p:cBhvr>
                                        <p:cTn id="13" dur="1000" fill="hold"/>
                                        <p:tgtEl>
                                          <p:spTgt spid="3">
                                            <p:txEl>
                                              <p:pRg st="0" end="0"/>
                                            </p:txEl>
                                          </p:spTgt>
                                        </p:tgtEl>
                                        <p:attrNameLst>
                                          <p:attrName>fillcolor</p:attrName>
                                        </p:attrNameLst>
                                      </p:cBhvr>
                                      <p:to>
                                        <p:clrVal>
                                          <a:schemeClr val="accent2"/>
                                        </p:clrVal>
                                      </p:to>
                                    </p:set>
                                    <p:set>
                                      <p:cBhvr>
                                        <p:cTn id="14" dur="10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391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飞船进入低轨道,从黑色的大陆和白色的海洋上空缓缓越过,先行者没有看到任何遗迹,一切都熔化了,文明已成过眼烟云。</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这时,飞船收到了从地面发来的一束视频信号,显示在屏幕上。</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先行者看到了一个城市的图像:先看到如林的细长的高楼群,镜头降下去,出现了一个广场,   广场上一片人海,所有的人都在仰望天空。镜头最后停在广场正中的平台上,那儿站着一个漂亮姑娘,好像只有十几岁。她在屏幕上冲着先行者挥手,娇滴滴地喊:“喂,我们看到你了!你是先行者?”</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在旅途的最后几年,先行者的大部分时间是在虚拟现实的游戏中度过的。在游戏里,计算机接收玩者的大脑信号,构筑一个三维画面,画面中的人和物还可根据玩者的思想做出有限的互动。先行者曾在寂寞中构筑过从家庭到王国的无数个虚拟世界,所以现在他一眼就看出这是一幅这样的画面,可能来自大灾难前遗留下来的某种自动装置。</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等等。”茶房似乎下了抵抗的决心。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马裤先生把领带解开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摘下领子来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分别挂在铁钩上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所有的钩子都被占了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他的帽子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已占了两个。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车开了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他爬上了上铺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在我的头上脱靴子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并且击打靴底上的土。枕着个手提箱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车还没到永定门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他睡着了。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我心中安坦了许多。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到了丰台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车还没停住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上面出了声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没等茶房答应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他又睡着了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大概这次是梦话。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过了丰台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大概还没到廊坊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上面又打了雷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茶房来了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眉毛拧得好像要把谁吃了才痛快。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“干吗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“拿茶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“好吧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茶房的眉毛拧得直往下落毛。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“不要茶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要一壶开水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马裤先生又入了梦乡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呼声只比“茶房”小一点儿。有时呼声低一点儿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用咬牙来补上。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到了天津。又上来些旅客。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马裤先生出去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呆呆地立在走廊中间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专为阻碍来往的旅客与脚夫。忽然用力挖了鼻孔一下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走了。下了车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看看梨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看看报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没买。又上来了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向我招呼了声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我没言语。他向自己说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问问茶房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紧跟着一个雷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我后悔了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赶紧地说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是天津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没错儿。”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“总得问问茶房。茶房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没法再忍住。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车好容易又从天津开走。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刚一开车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茶房给马裤先生拿来头一份毯子枕头和手巾把。马裤先生用手巾把耳孔鼻孔全钻得到家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这一把手巾擦了至少有一刻钟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最后用手巾擦了擦手提箱上的土。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我给他数着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从老站到总站的十来分钟之间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他又喊了四五十声茶房。茶房只来了一次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他的问题是火车向哪面走呢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茶房的回答是不知道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于是又引起他的建议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车上总该有人知道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茶房应当负责去问。茶房说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连驶车的也不晓得东西南北。于是他几乎变了颜色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万一车走迷了路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茶房没再回答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可是又掉了几根眉毛。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他又睡了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这次是在头上摔了摔袜子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可是一口痰并没往下唾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而是照顾了车顶。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我的目的地是德州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天将亮就到了。谢天谢地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我雇好车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进了城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还清清楚楚地听见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一个多礼拜了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我还惦记着茶房的眉毛呢。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人物形象概括与分析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马裤先生是一个什么样的人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马裤先生是一个目中无人、自私自利、不讲卫生、自由散漫的不讲社会公德又缺乏文明素养的乘客形象。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他一上火车便不停地大声叫喊“茶房”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可以看出他目中无人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所有的钩子都被占了”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可以看出他自私自利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他多次用食指挖鼻孔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可以看出他不讲卫生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立在走廊中间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专为阻碍来往的旅客与脚夫”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可以看出他自由散漫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不讲社会公德。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分析主要人物的作用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小说塑造马裤先生这一形象有什么作用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推动情节发展。小说通过写马裤先生与“我”的接触、交谈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使“我”认识到社会上一些人的言行举止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直接推进了情节向高潮、结局发展。②揭示小说的主题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即借助马裤先生的形象透露出作者对社会上某类人的感受和评价。这篇小说通过马裤先生这一人物形象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深刻揭示了中国社会公共文明的进步需要提高每一个人的素质和修养。③折射出某种社会现象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带给人们启示。通过马裤先生这一形象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折射出社会上有些人不注意自身行为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做出一些不文明的举止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给社会带来负面影响。人们要以此为戒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修养性情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以弘扬社会美德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提高全体国民素质。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主要从三个方面考虑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即对情节的作用、对主题的作用和对社会的作用。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分析次要人物的作用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小说塑造茶房这一形象有什么作用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衬托、丰富主要的人物形象。用茶房这一次要人物前后对待马裤先生的不同态度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直到后来的特别反感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来衬托出主要人物的颐指气使、目中无人、自由散漫等性格特点。②使情节波澜起伏。因为马裤先生每叫一次“茶房”似乎都有重要的事情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实际上却又是令人不屑的小事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给周围人造成心理上的惊动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使情节在曲折中发展。③深化主题。揭示马裤先生这类人的言行举止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除了用“我”的所见所闻所感来表达外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主要就是通过马裤先生与茶房的关系来表现的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对着茶房大呼高喊、随意使唤、不断驱使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能深刻地表现出社会上确实存在像马裤先生这类缺乏社会公德的人。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可以从对塑造主要人物形象的作用、对情节发展的作用、对主题深化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的作用等方面进行思考。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分析物象的作用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小说的故事发生在“火车”上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请结合文本说说这一物象在小说中的作用。</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013078"/>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157094"/>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提供了故事发生的背景。火车这一物象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提供了众多人物生活的场所、空间和背景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把小说中互不相识的人物串联在一起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让“我”的所见所闻所感有了依据。②推动情节发展。随着火车到达站点的不同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人物、事件发生不同的变化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简短的故事随着“我”的离开而结束。③突出人物性格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揭示、深化主题。描写人物在特定的火车空间里的言行举止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刻画人物的性格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揭示主题。④具有象征意义。火车是动态的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沿着一定的轨道前进。社会的文明素质也是动态发展的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也要遵循一定的公共秩序轨道向前发展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而不能超出轨道、自由散漫。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物象的作用要结合小说的具体内容分析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大体可以从自身作用、环境作用、人物作用、情节结构作用、点题作用等方面思考。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分析细节描写的作用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小说中马裤先生多次用手指挖鼻孔这一细节描写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有什么效果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437014"/>
            <a:ext cx="19800000" cy="6624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13838"/>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小说中关于马裤先生“挖鼻孔”的细节描写共有四次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第一次发生在马裤先生初次叫茶房后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他使用手指的一个行为动作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第二次是在火车开之前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马裤先生的一个行为动作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第三次是火车在天津站停靠时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马裤先生站在走廊中间的一个行为动作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第四次是在茶房送给马裤先生用品后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马裤先生用手巾“挖鼻孔”的行为动作。从表面看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马裤先生似乎是讲卫生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实际上揭示了马裤先生有着众多不讲卫生的坏习惯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特别是不良的胡乱挖鼻孔的习惯。这一细节描写反复出现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有着揭示主要人物存在不文明习惯的作用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也容易为读者认识小说中的人物找到事实依据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令人发笑的同时增强阅读兴趣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更加强化了作品的社会讽刺效果。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先找到文中细节描写所在区域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再理解表达意义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最后可以从由细节看心理、由细节看人物性格、由细节看表达目的等方面来分析。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这篇小说以戏谑、夸张的漫画式手法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描写了马裤先生在火车上的经历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故事虽然简单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但情节曲折、紧张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极富戏剧性。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小说善于运用生动形象的细节表现人物内心的情感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茶房对马裤先生的不满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就是通过茶房眉毛的细微变化表现出来的。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马裤先生一上火车就向茶房要手巾把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一把手巾擦了至少有一刻钟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是因为马裤先生作为一名知识分子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比较讲究卫生。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一个多礼拜了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我还惦记着茶房的眉毛呢。”这样结尾既表达了“我”对茶房的同情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也为小说画上了一个幽默的句号。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强烈、鲜明的对比是这篇小说最突出的特色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马裤先生看起来不合常理的言行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就是通过“我”的言行反衬出来的。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情节曲折”不准确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一上火车就向茶房要手巾把”“比较讲究卫生”错误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就是通过‘我’的言行反衬出来的”错误。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1049401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“那么,现在还有人活着吗?”先行者问。</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“您这样的人吗?”姑娘天真地反问。</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“当然是我这样的真人,不是你这样的虚拟人。”</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姑娘两只小手在胸前绞着,“您是最后一个这样的人了,如果不克隆的话……呜呜……”姑娘捂着脸哭起来。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先行者的心如沉海底。</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“您怎么不问我是谁呢?”姑娘抬头仰望着他,又恢复了那副天真神色,好像转眼就忘了刚才的悲伤。</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“我没兴趣。”</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姑娘娇滴滴地大喊:“我是地球领袖啊!”</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先行者不想再玩这种无聊的游戏了,他起身要走。</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“您怎么这样!全城人民都在这儿迎接您,前辈,您不要不理我们啊!”</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小说开头第一段就描写马裤先生的衣着言行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这样写的意图是什么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勾画一个衣着言行与众不同、令人发笑的人物形象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为后文即将发生的幽默、可笑的故事做铺垫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引发读者的阅读兴趣。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本题考查分析小说情节作用的能力。文章第一段是对马裤先生的外貌描写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给读者展示了一个言谈举止古怪的人物形象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引发了读者的阅读兴趣。他的这一衣着打扮极其符合下文的故事情节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起到了引起下文的作用。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人物性格概括与分析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马裤先生有哪些性格特点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颐指气使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目中无人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缺乏公德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斤斤计较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爱占小便宜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自私自利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不讲卫生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不顾他人感受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趣味低下。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本题考查概括小说中人物形象的能力。小说中马裤先生的形象很鲜明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他一上火车便不停地大声叫喊“茶房”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支使其做这做那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表明马裤先生对茶房的不尊重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傲慢无礼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缺乏公德意识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得知“我”没带行李后说的话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以及挂衣服等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可以看出他自私自利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爱占便宜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大庭广众之下大喊大叫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胡乱挖鼻孔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朝车顶吐痰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看出他以自我为中心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生活邋遢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不讲卫生。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小说中的“我”也有人性弱点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你同意这种观点吗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谈谈你的具体理由。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我”也有人性弱点。①“我”对马裤先生的不当言行不加制止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听之任之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我”对马裤先生的讽刺过于夸张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且语言近于刻薄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我”对自己缺乏反思精神。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我”没有人性弱点。①“我”是作者思想的体现者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不是性格人物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我”在事件中言行很少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性格特征不明显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我”在小说中主要起连缀情节的作用。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本题考查探究小说中人物形象内涵的能力。“我”在小说中言语很少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是马裤先生言行举止的见证人。如认为“我”有人性弱点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就从明明不满马裤先生的行为却听之任之、“我”对马裤先生的批评很犀利等方面分析。这些都暴露出“我”性格方面的弱点。如认为“我”没有人性弱点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主要从“我”在文中只是起到了辅助作用、形象不是很鲜明、没有暴露出什么弱点等角度分析。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91240"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鉴赏小说环境</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概括、分析自然环境特点及作用</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自然环境是指人物活动的时间地点、季节气候、山川河流、花草树木、鸟兽虫鱼及城市村落等自然景观。自然环境描写的作用表现在以下几个方面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232572" y="6311900"/>
          <a:ext cx="19442160" cy="5957199"/>
        </p:xfrm>
        <a:graphic>
          <a:graphicData uri="http://schemas.openxmlformats.org/drawingml/2006/table">
            <a:tbl>
              <a:tblPr/>
              <a:tblGrid>
                <a:gridCol w="2232248"/>
                <a:gridCol w="17209912"/>
              </a:tblGrid>
              <a:tr h="56527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　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347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交代故事发生的时间、地点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奠定基调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347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烘托人物心情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表现人物身份、地位、性格等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暗示人物命运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347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暗示或推动情节的发展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为后面情节的发展做铺垫或制造悬念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作为情节发展的线索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与标题相呼应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诠释了标题的内涵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开头的环境描写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引出下文……的内容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为下文……做铺垫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与结尾相呼应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结尾的环境描写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与上文……内容相呼应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使结构完整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3475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象征或暗示主题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428902"/>
          <a:ext cx="19730192" cy="5957273"/>
        </p:xfrm>
        <a:graphic>
          <a:graphicData uri="http://schemas.openxmlformats.org/drawingml/2006/table">
            <a:tbl>
              <a:tblPr/>
              <a:tblGrid>
                <a:gridCol w="1368152"/>
                <a:gridCol w="18362040"/>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请简要分析小说最后一段景物描写的作用。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概括第一段所写景物的特点并简析其作用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 “景物” “特点”“作用”等字样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分清是“概括特点”还是“分析作用”。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注意“景物特点”与“景物描写的特点”的不同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后者要求答的是“景物描写的技巧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看清环境描写在文中的位置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6336704"/>
        </p:xfrm>
        <a:graphic>
          <a:graphicData uri="http://schemas.openxmlformats.org/drawingml/2006/table">
            <a:tbl>
              <a:tblPr/>
              <a:tblGrid>
                <a:gridCol w="1152127"/>
                <a:gridCol w="2232248"/>
                <a:gridCol w="16201799"/>
              </a:tblGrid>
              <a:tr h="3168352">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概括自然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要看描写的是哪些景物。要学会从景的“形、声、色”等角度分析概括环境特点。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要看这些景物有什么共同特征。注意文中能揭示景物特点的形容词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尤其关注文中描写这些景物的修饰词。如果没有这些词语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则需要自己选用词语概括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68352">
                <a:tc vMerge="1">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分析自然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找出描写自然环境的具体语句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分析环境的特点。因为环境的特点与作者写此环境的作用是一致的。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明确分析自然环境描写作用的思维角度。分析自然环境描写的作用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可以从人物、情节、主题以及环境本身等多个角度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见“知识储备”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去考虑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3566160"/>
        </p:xfrm>
        <a:graphic>
          <a:graphicData uri="http://schemas.openxmlformats.org/drawingml/2006/table">
            <a:tbl>
              <a:tblPr/>
              <a:tblGrid>
                <a:gridCol w="1296143"/>
                <a:gridCol w="1656184"/>
                <a:gridCol w="16633847"/>
              </a:tblGrid>
              <a:tr h="1248139">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环境本身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交代了故事发生的时间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营造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渲染了某种氛围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推动了某个情节的发展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映衬某个人物的心理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寄托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揭示了小说的主题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4813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某处具体描写了……的景色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营造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渲染了……的氛围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奠定了……的感情基调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烘托了……的情感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为下文……情节的展开做铺垫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魔　盒</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洛契弗特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在一抹缠绵而又朦胧的夕照的映衬下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我四周高耸着的伦敦城的房顶和烟囱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似乎就像监狱围墙上的雉堞。从我三楼的窗户鸟瞰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景色并不令人怡然自得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庭院满目萧条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死气沉沉的秃树刺破了暮色。远处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有口钟正在铮铮报时。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这每一下钟声仿佛都在提醒我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我是初次远离家乡。这一年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我刚从爱尔兰的克尔克兰来伦敦碰运气。眼下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一阵乡愁流遍了我全身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这是一种被重负压得喘不过气来的伤心的感觉。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这是我一生中最沮丧的时刻。接着突然响起敲门声。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概括第一段所写景物的特点并简析其作用。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74463"/>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封闭压抑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阴沉死寂。作用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营造忧伤、压抑的氛围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渲染“我”孤独、烦闷的心情。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概括的关键在于抓住景物的特点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像监狱围墙上的雉堞”的房顶和烟囱、“并不令人怡然自得”的景色、“满目萧条”的庭院、“死气沉沉的秃树”、“铮铮报时”的钟等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归纳这些景物的共性即可。描写这些景物的作用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主要在于营造氛围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烘托情感。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09371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先行者想起了什么,转过身来问:“人类还留下了什么?”</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“照我们的指引着陆,您就会知道!”</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先行者进入了着陆舱,在那束信息波的指引下开始着陆。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他戴着一副视频眼镜,可以从其中一个镜片上看到信息波传来的画面。画面上,那姑娘唱起歌来: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啊,尊敬的使者,你来自宏纪元!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伟大的宏纪元,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美丽的宏纪元,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你是烈火中消逝的梦……</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人海沸腾起来,所有人都大声合唱:“宏纪元,宏纪元……”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　秋</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亚美尼亚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格林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瓦萨卡在一所大学对面的网球场旁停下了脚步。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秋季里的这一天阳光明媚</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风和日丽</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但这却让他的心情更加烦闷。温暖晴和的晚秋好像在故意戏弄他</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嘲笑他</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鄙视他</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一阵已有几分凉意的秋风吹了过来</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几片金黄的叶子在空中划着美丽的弧线轻盈地飘落到了地上。</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两个身材姣好的姑娘从瓦萨卡的身边走了过去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飘过一阵沁人的香水的芳香。这样的姑娘瓦萨卡连想都不敢想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即使在年轻的时候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他也没敢奢望过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她们对他来说来自另一个世界。他和在孤儿院长大的玛妮克结了婚。但那个曾经安安静静、勤快能干的玛妮克现在却好像换了个人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每天唠唠叨叨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不停地数落他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甚至连在床上也是一肚子怨气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所以他越来越不愿碰她的身体了。想到这儿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瓦萨卡感到了一阵良心的责备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仿佛侮辱了自己的妻子。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569386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毕竟他们一起忍受了失去第一个孩子的伤痛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后来又生育了一个女儿。最近玛妮克不幸伤了胳膊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肿得很厉害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大概是骨折了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他需要尽快筹到钱给玛妮克拍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X</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光片和治疗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瓦萨卡的心底一阵绝望。现在他就是在到处找工作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对他来说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时间非常紧迫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每一分钟都很重要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以前不管怎么说他还能干粗活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当搬运工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可现在却得了疝气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粗活干不了了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可要治好疝气也得一大笔钱哪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请指出小说开头画线部分景物描写的主要作用。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74463"/>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反衬瓦萨卡心情烦闷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处境凄凉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照应标题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或渲染氛围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一般来说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小说中的景物描写有以下几种作用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渲染气氛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推动情节发展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反衬人物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心理、形象等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烘托主题。景物描写位于文章开头时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就要考虑它是否有照应标题、与结尾呼应、引出下文、为下文做铺垫等作用。考生结合上下文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综合考虑文章开头的作用和景物描写的作用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即可得出完整的答案。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概括、分析社会环境特点及作用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社会环境描写是对人物所处的时代、社会和生活环境等的描写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包括对城镇、农村、工厂、军营、机关、学校、商店等人物活动场所和地域风情、风俗习惯等社会风情的描写。社会环境描写所处的位置不同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其作用也不同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6877174"/>
          <a:ext cx="19586176" cy="4824534"/>
        </p:xfrm>
        <a:graphic>
          <a:graphicData uri="http://schemas.openxmlformats.org/drawingml/2006/table">
            <a:tbl>
              <a:tblPr/>
              <a:tblGrid>
                <a:gridCol w="2520280"/>
                <a:gridCol w="17065896"/>
              </a:tblGrid>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在开头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交代故事发生的时间、地点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奠定全篇的感情基调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或渲染特定氛围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人物出场前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引导人物出场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暗示人物身份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人物描写中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揭示人物心境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表现人物性格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渲染氛围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推动故事情节的发展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作为背景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暗示社会背景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揭示社会本质特征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36131"/>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428902"/>
          <a:ext cx="19442160" cy="7290033"/>
        </p:xfrm>
        <a:graphic>
          <a:graphicData uri="http://schemas.openxmlformats.org/drawingml/2006/table">
            <a:tbl>
              <a:tblPr/>
              <a:tblGrid>
                <a:gridCol w="1440160"/>
                <a:gridCol w="18002000"/>
              </a:tblGrid>
              <a:tr h="16302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社会环境具有怎样的特点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段描写有什么作用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的形象描写有何作用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小说中画线句子的描写有什么作用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小说多次写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场景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结合原文说说这样写的作用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题干中有“生活”“场景”“作用”“社会环境”等字样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审清所给文段是自然环境还是社会环境或者兼而有之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它决定了答题的基本走向。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注意所给文字及所在位置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尤其要把散见于文中的有关文字找全。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社会环境包括风土人情、生活习俗、人际关系等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要注意全面理解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780830"/>
          <a:ext cx="19658184" cy="8558784"/>
        </p:xfrm>
        <a:graphic>
          <a:graphicData uri="http://schemas.openxmlformats.org/drawingml/2006/table">
            <a:tbl>
              <a:tblPr/>
              <a:tblGrid>
                <a:gridCol w="1224136"/>
                <a:gridCol w="1296144"/>
                <a:gridCol w="17137904"/>
              </a:tblGrid>
              <a:tr h="1832120">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概括社会</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找寻人物活动的所有场所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看看它们呈现出怎样的特点。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透过人物活动的场所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弄清小说中人物的人际关系。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结合描写的地域风情、风俗习惯理解人物生活的背景。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概括社会环境最好用形容词或形容词性短语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它有时可以从文中直接提取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有时需要用自己的语言概括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4252">
                <a:tc vMerge="1">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分析社会</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找出具体体现社会环境的语句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分析环境的特点。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明确分析社会环境作用的思维角度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交代人物活动及其成长的时代背景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揭示各种复杂的社会关系。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交代人物身份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表现人物性格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或影响或决定人物性格。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揭示社会本质特征、揭示主题等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425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①突出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烘托、描写、交代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活动提供了背景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形成对比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衬托、映衬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思想品质、精神世界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有助于塑造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触发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转变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推动了情节的发展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东坛井的陈皮匠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　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①一个地方只要历史长了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就会产生些离奇的故事。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②古城就是这样一个地方。当你花费了比去欧洲还要多的时间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从大城市曲里拐弯地来到这里时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疲惫的身心会猛然因眼前远离现代文明的古奥而震颤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唐宋格局、明清街院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这化石一样的小城里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似乎每一扇刻着秦琼尉迟恭的老木门后面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都有一个传承了五千年的大家族在繁衍生息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而每一个迎面过来的人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他穿得越是普通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你越是不敢小瞧他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因为他的身上自然地洋溢着只有在这样的古城里生长的人才有的恬静和自信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哪怕他只是一个绱鞋掌钉的小皮匠。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241502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③沿袭着“食不过午”老规矩的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似乎只有传统小吃。但古城里曾经严格遵守另一种做生意“时不过午”老规矩的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却还有一个人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那就是东坛井的陈皮匠。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文中第②段的环境描写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突出了古城怎样的特点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这对塑造陈皮匠的形象有何作用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44540" y="5509022"/>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5509022"/>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突出了古城鲜明的中国传统文化色彩和丰厚的历史底蕴。②为陈皮匠鲜明的性格特征的形成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提供了环境依据。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从第②段中的有关句子可概括出古城“古奥”“有传统文化色彩”“历史丰厚”等特点。本题要求分析古城环境的描写对塑造陈皮匠的形象有何作用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第②段中最后一句点出了哪怕是绱鞋掌钉的小皮匠也有古城人的恬静与自信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由此可以得出古城为人物性格的形成提供了特定的社会环境依据这一要点。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林冲见差拨</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只说公人将林冲送到沧州牢城营内来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营内收管林冲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发在单身房里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听候点视。却有那一般的罪人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都来看觑他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对林冲说道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此间管营、差拨十分害人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只是要诈人钱物。若有人情钱物送与他时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便觑的你好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若是无钱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将你撇在土牢里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求生不生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求死不死。若得了人情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入门便不打你一百杀威棒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只说有病把来寄下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若不得人情时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这一百棒打得七死八活。”林冲道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众兄长如此指教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且如要使钱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把多少与他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众人道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若要使得好时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管营把五两银子与他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差拨也得五两银子送他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十分好了。”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正说之间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只见差拨过来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问道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那个是新来配军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林冲见问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向前答应道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小人便是。”那差拨不见他把钱出来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变了面皮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指着林冲骂道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你这个贼配军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见我如何不下拜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却来唱喏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你这厮可知在东京做出事来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见我还是大剌剌的。我看这贼配军满脸都是饿文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104940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实在受不了了,他把声音和图像一起关掉。但过了一会儿,当感觉到着陆舱接触地面的震动时,他产生了一个幻觉:也许真的降落在一个高空看不清楚的城市了?他走出着陆舱,站在那一望无际的黑色荒原上时,幻觉消失,失望使他浑身冰冷。</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打开面罩,一股寒气扑面而来,空气很稀薄,但能维持人的呼吸。气温在摄氏零下40度左右。天空呈一种大灾难前黎明或黄昏时的深蓝色,脚下是刚凝结了两千年左右的大地,到处可见岩浆流动的波纹形状,地面虽已开始风化,仍然很硬,土壤很难见到。这片带波纹的大地伸向天边,其间有一些小小的丘陵。</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先行者看到了信息波的发射源。一个镶在岩石中的透明半球护面,直径大约有一米,下面似乎扣着一片很复杂的结构。他注意到远处还有几个这样的透明半球,像地面上的几个大水泡,反射着阳光。</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先行者又打开了画面,虚拟世界中,那个小骗子仍在忘情地唱着,广场上所有的人都在欢呼。</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241502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一世也不发迹。打不死、拷不杀的顽囚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你这把贼骨头好歹落在我手里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教你粉骨碎身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少间叫你便见功效。”林冲只骂的一佛出世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那里敢抬头应答。众人见骂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各自散了。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小说第一段写林冲刚到牢营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就有犯人介绍牢营的情况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这样写有什么作用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44540" y="5509022"/>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5509022"/>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概括介绍牢营的情况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交代人物活动的环境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为后面的情节发展做铺垫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制造悬念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使故事产生波澜。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在林冲初到沧州牢营之际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便有“一般的罪人”介绍了牢营内的各种规矩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不仅为林冲也为读者描绘了一个暗藏刀光剑影的狱中环境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这是社会环境描写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可按照“社会环境作用”进行分析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依文决定取舍。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分析环境描写的手法</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环境描写的常见手法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5" y="5076973"/>
          <a:ext cx="19586174" cy="3960440"/>
        </p:xfrm>
        <a:graphic>
          <a:graphicData uri="http://schemas.openxmlformats.org/drawingml/2006/table">
            <a:tbl>
              <a:tblPr/>
              <a:tblGrid>
                <a:gridCol w="1296143"/>
                <a:gridCol w="1440160"/>
                <a:gridCol w="16849871"/>
              </a:tblGrid>
              <a:tr h="792088">
                <a:tc rowSpan="5">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化平淡为生动</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使描写的事物形象丰满</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感人</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8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把人的形态情感赋予物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指拟人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描写生动形象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表意丰富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8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夸张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烘托气氛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增强感染力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创造气氛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8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排比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节奏鲜明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内容集中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增强气势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利于抒情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08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使所表现的事物特征更鲜明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更突出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424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5" y="4068862"/>
          <a:ext cx="19586174" cy="7200800"/>
        </p:xfrm>
        <a:graphic>
          <a:graphicData uri="http://schemas.openxmlformats.org/drawingml/2006/table">
            <a:tbl>
              <a:tblPr/>
              <a:tblGrid>
                <a:gridCol w="1584175"/>
                <a:gridCol w="1440160"/>
                <a:gridCol w="16561839"/>
              </a:tblGrid>
              <a:tr h="1800200">
                <a:tc rowSpan="4">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表现手法角度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是指不直接地对事物进行描写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而是对其背景、与之相关的人或事物加以描绘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使其形象突出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形象鲜明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文意曲折含蓄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独具风格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描写景物时注重景物动态与静态的相互映衬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动静的结合往往和衬托相关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虚实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在景物描写中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虚是联想、想象之景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实指当前视听之景。要注意虚是为实服务的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渲染是指对环境、景物等做多方面的挥洒铺陈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对某种事物有意进行重彩泼墨式的描写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烘托是通过描写与之有关的其他事物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对该事物起到映衬作用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424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5" y="4068862"/>
          <a:ext cx="19586174" cy="5740096"/>
        </p:xfrm>
        <a:graphic>
          <a:graphicData uri="http://schemas.openxmlformats.org/drawingml/2006/table">
            <a:tbl>
              <a:tblPr/>
              <a:tblGrid>
                <a:gridCol w="1584175"/>
                <a:gridCol w="1656184"/>
                <a:gridCol w="16345815"/>
              </a:tblGrid>
              <a:tr h="1800200">
                <a:tc rowSpan="3">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表现手法角度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白描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白描指用最简练的笔墨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不加烘托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描画出鲜明生动的形象。白描要求运用极简省的语言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描摹景物的特征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反映作者的感情。细描即细节描写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指使用大量生动、贴切的比喻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绚丽的文字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斑斓的色彩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进行浓笔涂抹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绘形绘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声绘色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把自然界的声响、物体的形状与色彩等具体地描写出来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使人有身临其境的感受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多个角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度结合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可以从视、听、嗅、味、触等多个角度去描写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将景物真切再现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富有立体感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237795"/>
          <a:ext cx="19586176" cy="7132320"/>
        </p:xfrm>
        <a:graphic>
          <a:graphicData uri="http://schemas.openxmlformats.org/drawingml/2006/table">
            <a:tbl>
              <a:tblPr/>
              <a:tblGrid>
                <a:gridCol w="1152128"/>
                <a:gridCol w="18434048"/>
              </a:tblGrid>
              <a:tr h="25922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分析文中画波浪线段落景物描写的手法。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从修辞手法的角度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对文中画线句子的景物描写进行赏析。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小说中第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段景物在描写上有何特点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句是运用什么修辞手法写景的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题干中有“写景”“环境描写”“写景特色”“表现特色”“手法”“技法”等字样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审清是“环境描写的特点”还是“环境描写的手法”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前者是概括环境特点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后者是分析描写手法。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审清所给的文段是自然环境还是社会环境。自然环境多从写景的角度分析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社会环境要考虑烘托、对比、映衬、暗示、象征等手法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9" y="3636814"/>
          <a:ext cx="19730191" cy="5877264"/>
        </p:xfrm>
        <a:graphic>
          <a:graphicData uri="http://schemas.openxmlformats.org/drawingml/2006/table">
            <a:tbl>
              <a:tblPr/>
              <a:tblGrid>
                <a:gridCol w="1152127"/>
                <a:gridCol w="1584176"/>
                <a:gridCol w="16993888"/>
              </a:tblGrid>
              <a:tr h="1296144">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要注意描写的角度、修辞手法和表现手法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景物描写的手法一般不是单一的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要注意全面、准确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96144">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要注意将描写的手法和描写的景物特点结合起来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分析这种手法是如何突出这一特点的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1216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要注意区分描写手法的作用和环境描写的作用的不同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描写手法的作用是使环境更典型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更真实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更富有立体感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1216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景物描写的手法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景物描写的特点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景物描写的作用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094524"/>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溜　索</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　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一个钟头之前就听到这隐隐闷雷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初不在意。雷总不停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才渐渐生疑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懒懒问了一句。领队也只懒懒说是怒江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要过溜索了。不由得捏紧了心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准备一睹纵贯滇西的怒江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却不料转出山口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依然是闷闷的雷。见前边牛死也不肯再走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心下大惑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就下马向前。行到岸边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抽一口气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腿子抖起来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如牛一般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不敢再往前动半步。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万丈绝壁垂直而下</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驮队原来就在这壁顶上。怒江自西北天际亮亮而来</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深远似涓涓细流</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隐隐喧声腾上来</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一派森气。俯望那江</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蓦地心中一颤</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再不敢向下看。</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321523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领队稳稳坐在马上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笑一笑。那马平时并不觉得雄壮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此时却静立如伟人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晃一晃头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鬃飘起来。牛铃如击在心上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一步一响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驮队向横在峡上的一根索子颤颤移去。那索似有千钧之力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扯住两岸石壁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谁也动弹不得。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阿城精选集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文中画线部分描写了峡谷的险峻气势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请分析其表现特色。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以壁顶为观察点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运用白描和细描相结合的手法变换视角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从视觉、听觉、内心感受等多方面描写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使人如临其境。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怒江自西北天际亮亮而来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深远似涓涓细流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隐隐喧声腾上来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一派森气”既用粗笔勾勒整体气势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又从“亮亮”“隐隐”等细处着墨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突出峡谷的险峻气势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这是白描与细描相结合的手法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万丈绝壁垂直而下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驮队原来就在这壁顶上”可见是以壁顶为观察点的定点观察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怒江自西北天际亮亮而来”是视觉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深远似涓涓细流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隐隐喧声腾上来”是听觉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俯望那江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蓦地心中一颤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再不敢向下看”是感觉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为内心感受。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先行者麻木地站着,深蓝色的苍穹中,明亮的太阳和晶莹的星星在闪耀,整个宇宙围绕着他——最后一个人类。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孤独像雪崩一样埋住了他,他蹲下来捂住脸抽泣起来。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歌声戛然而止,虚拟画面中的所有人都关切地看着他,那姑娘嫣然一笑。</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“您对人类就这么没信心吗?”</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这话中有一种东西使先行者浑身一震,他真的感觉到了什么,站起身来。他走近那个透明的半球,俯身向里面看。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那个城市不是虚拟的,它就像两万五千年前人类的城市一样真实,它就在这个一米直径的半球形透明玻璃罩中。</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人类还在,文明还在。</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“前辈,微纪元欢迎您!”</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峡　谷</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　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山被直着劈开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于是当中有七八里谷地。大约是那刀有些弯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结果谷地中央高出如许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愈近峡口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便愈低。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森森冷气漫出峡口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收掉一身黏汗。峡口处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倒一棵大树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连根拔起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似谷里出了什么不测之事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把大树唬得跑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一跤仰翻在那里。峡顶一线蓝天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深得令人不敢久看。一只鹰在空中移来移去。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峭壁上草木不甚生长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石头生铁般锈着。一块巨石和百十块斗大石头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昏死在峡壁根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一动不动。巨石上伏着两只四脚蛇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眼睛眨也不眨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只偶尔吐一下舌芯子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与石头们赛呆。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因有人在峡中走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壁上时时落下些许小石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声音左右荡着升上去。那鹰却忽地不见去向。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顺路上去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有三五人家在高处。临路立一幢石屋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门开着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却像睡觉的人。门口一幅布旗静静垂着。靠近人家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便有稀松的石板垫路。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中午的阳光慢慢挤进峡谷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阴气浮开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地气熏上来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石板有些颤。似乎有了噪声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细听却什么也不响。忍不住干咳一两声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总是自讨没趣。一世界都静着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不要谁来多舌。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走近了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方才辨出布旗上有个藏文字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布色已经晒退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字色也相去不远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随旗沉甸甸地垂着。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忽然峡谷中有一点异响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却不辨来源。往身后寻去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只见来路的峡口有一匹马负一条汉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直腿走来。那马腿移得极密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蹄子踏在土路上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闷闷响成一团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骑手侧着身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并不上下颠。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愈来愈近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一到上坡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马慢下来。骑手轻轻一夹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马上了石板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蹄铁连珠般脆响。马一耸一耸向上走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骑手就一坐一坐随它。蹄声在峡谷中回转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又响又高。那只鹰又出现了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慢慢移来移去。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骑手走过眼前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结结实实一脸黑肉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直鼻紧嘴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细眼高颧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眉睫似漆。皮袍裹在身上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胸微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露出油灰布衣。手隐在袖中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并不拽缰。藏靴上一层细土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脚尖直翘着。眼睛遇着了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脸一短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肉横着默默一笑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随即复原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似乎咔嚓一响。马直走上去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屁股锦缎一样闪着。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到了布旗下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骑手俯身移下马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将缰绳缚在门前木桩上。马平了脖子立着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甩一甩尾巴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曲一曲前蹄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倒换一下后腿。骑手望望门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那门不算大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骑手似乎比门宽着许多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可拐着腿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左右一晃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竟进去了。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屋里极暗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不辨大小。慢慢就看出两张粗木桌子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三四把长凳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墙里一条木柜。木柜后面一个肥脸汉子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两眼陷进肉里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渗不出光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双肘支在柜上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似在瞌睡。骑手走近柜台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捉出几张纸币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撒在柜上。肥汉也不瞧那钱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转身进了里屋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少顷拿出一大木碗干肉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一副筷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放在骑手面前的木桌上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又回去舀来一碗酒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顺手把钱划在柜里。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骑手喝一口酒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用袖擦一下嘴。又摸出刀割肉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将肉丢进嘴里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脸上凸起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腮紧紧一缩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又紧紧一缩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就咽了。把帽摘了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放在桌上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一头鬈发沉甸甸慢慢松开。手掌在桌上划一划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就有嚓嚓的声音。手指扇一样地散着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一般长短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并不拢。肥汉又端出一碗汤来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放在桌上冒气。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一刻工夫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一碗肉已不见。骑手将嘴啃进酒碗里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一仰头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喉结猛一缩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又缓缓移下来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并不出长气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就喝汤。一时满屋都是喉咙响。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不多时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骑手立起身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把帽捏在手里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脸上蒸出一团热气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向肥汉微微一咧嘴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晃出门外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肥汉梦一样呆着。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阳光又移出峡谷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风又窜来窜去。布旗上下扭着动。马鬃飘起来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马打了一串响鼻。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骑手戴上帽子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正一正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解下缰绳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马就踏起四蹄。骑手翻上去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紧一紧皮袍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用腿一夹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峡谷里响起一片脆响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不多时又闷闷响成一团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越来越小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越来越小。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耳朵一直支着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不信蹄声竟没有了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许久才辨出风声和布旗的响动。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环境的特点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小说善于利用环境来塑造人物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突出主题。请结合全文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简要分析小酒店的特点。</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165206"/>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2372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狭小。骑手似乎比门宽着许多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骑手喝汤时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满屋都是喉咙响。②阴暗。屋里极暗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不辨大小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慢慢才看清物件。③简陋。两张粗木桌子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三四把长凳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墙里一条木柜。④年久。门口一幅布旗静静垂着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布旗上有个藏文字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布色已经晒退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字色也相去不远。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本题考查文中所写环境的特点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应该找出相关描写进行分析。可以从酒店规模、酒店陈设、年代久远等情况进行分析。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环境描写的作用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小说中多次写到布旗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分别有什么意图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门口一幅布旗静静垂着”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交代骑手出现的背景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突出峡谷的静。②“布旗上有个藏文字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布色已经晒退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字色也相去不远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随旗沉甸甸地垂着”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突出酒店年代久远。③“到了布旗下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骑手俯身移下马”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用“布旗”代指酒店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推动情节发展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引出后文对骑手饮酒的描写。④“布旗上下扭着动”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富有象征意味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暗示骑手漂泊不定、惊险的未来生活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动人心魄。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本题考查环境描写的作用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切入点是布旗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应该先找出文中对布旗进行描写的语句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再从人物塑造、情节发展、主题表达等方面进行分析。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环境描写的手法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小说开头的八段文字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作者是如何突出峡谷的“静”的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直接突出特征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布旗静静垂着”“一世界都静着”。②运用比拟手法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四脚蛇与石头们赛呆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石屋像睡觉的人。③以动衬静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人走动、落小石的声音惊走飞鹰。④虚实结合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似乎有了噪声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细听却什么也不响”。⑤运用多种感官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峡谷中有一点异响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却不辨来源”“一匹马负一条汉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闷闷响成一团”将视觉、听觉等结合在一起。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题干限定了答题范围“开头的八段文字”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结合具体语句分析即可。可从修辞手法、表现手法、感官等角度进行具体分析。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加“*”的是本考点题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下列对这篇小说有关内容的分析和概括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小说开篇描写峡谷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着力突出了它的“险”“奇”“静”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对四脚蛇的描写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更是以动衬静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十分生动地表现了这些特点。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肥汉“梦一样呆着”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是被骑手喝酒吃肉时的气概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以及酒后不同寻常的动作和表情所震撼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呆”突出了肥汉的性格特征。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小说文字简洁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注重细节描写。“布旗上有个藏文字”“藏靴上一层细土”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看似简单的两句话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却巧妙地暗示出人物的身份。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小说擅长人物性格描写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尤其重视人物心理的细腻刻画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经常在人与人、人与景的对比与衬托中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凸显人物丰富复杂的内心世界。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小说以“我”的耳闻目睹为线索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描写神奇的峡谷与质朴的边民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观察细致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笔法老练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用语奇崛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具有独特的艺术风格。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回答三项或三项以上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本题不给分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本题考查内容涉及分析综合、鉴赏评价两大方面。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对艺术手法的分析基本正确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只是个别地方不够准确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如对两只四脚蛇的描写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眼睛眨也不眨”仍是为了突出它们呆、静的特点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所以“以动衬静”的说法有误。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对人物的分析不准确。说肥汉被骑手的气概、动作和表情所震撼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在原文中无根据。肥汉的呆也是一种粗犷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是对骑手的陪衬。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对小说的艺术手法分析错误。说“小说擅长人物性格描写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尤其重视人物心理的细腻刻画”分析有误。通读全文可知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本文重在人物的动作描写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而非心理描写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人物性格主要是通过环境烘托和人物陪衬来体现的。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小说中三次写到鹰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分别表现了什么意图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一只鹰在空中移来移去”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强化了峡谷的荒凉僻静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为骑手的出现提供了独特的背景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那鹰却忽地不见去向”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暗示骑手来了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那只鹰又出现了”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空中自由飞翔的鹰与独来独往的骑手相互比照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丰富了骑手的形象内涵。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小说中的“鹰”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并非闲笔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对小说中插入描写“鹰”的文字“意图”的分析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需要联系上下文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可以从“环境”“情节”“人物”三要素以及对主题的表达等方面思考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要在“整体”的观照下解决“局部”的问题。解答此题首先要回到文本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从小说第二段、第四段、第九段中找到“三次写到鹰”的文字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然后再分别分析这三处描写各有什么意图。</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下列对文本相关内容和艺术特色的分析鉴赏,不正确的一项是(3分)(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A.当城市图像出现后,本文开头部分营造出的沉郁氛围变得较为轻快,这两种氛围的更替,给读者带来了一种奇幻的阅读体验。</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B.地球领袖是一位十几岁的、天真的、娇滴滴的漂亮姑娘,这一形象来自先行者的大脑信号,是他对人类美好记忆的一部分。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C.先行者着陆后,看到天空是“黎明或黄昏时的深蓝色”,孤独的感觉是像被雪崩所埋,这都是以身心感受来写先行者对过去地球的深刻眷念。</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D.姑娘率众在广场等候,迎接先行者“前辈”,间接说明“微纪元”的人们继承了以往的人类文明,科技水平已经很高。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本题考查理解小说的内容、赏析小说的艺术特色。“来自先行者的大脑信号”错误,漂亮姑娘是“微纪元”的人。</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小说中的“骑手”有哪些特点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相貌不凡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身体强壮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肌肉结实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有着质朴自然的力与美。②举止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一人一骑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独行于峡谷中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虽山路崎岖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但因骑术高超而从容沉稳。③性情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大口吃肉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大碗喝酒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不拘生活小节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粗犷而有野性。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本题主要考查欣赏作品的形象的能力。文中对骑手进行了细致的外貌刻画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又对骑手骑马上坡的行为举止和在酒馆吃饭喝酒的情景进行了详细的描写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突出了骑手从容稳定、不拘小节的性格特征。因而我们可以从骑手的外貌、举止、性情这三个方面来进行概括总结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得出答案。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小说中的主要人物是骑手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但几乎一半篇幅是在写峡谷。作者为什么这样处理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132758"/>
            <a:ext cx="19800000"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397379"/>
            <a:ext cx="19508086" cy="794429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从在小说中的地位来看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峡谷是作者有意塑造的一个自然形象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与骑手一样有着重要的审美意义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所以峡谷的描写是小说不可缺少的内容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从形象塑造上看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峡谷是骑手的主要活动空间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所以峡谷的描写对塑造骑手形象、表现骑手性格起着关键作用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从艺术表现上看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峡谷的描写使人与物有机融合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峡谷的原始沉静与骑手的孤独沉默相辅相成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互为比照映衬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产生更好的艺术效果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从思想内涵上看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峡谷的描写蕴含着作者对大自然原始美与生命力的赞叹之情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这不仅丰富了小说的内涵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也使小说的主题更为鲜明。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答出两点给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分为止。意思答对即可。如有其他答案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解答此题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首先对题型定位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通过题干中“峡谷”可以看出是“赏析环境描写作用”的题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要对骑手与峡谷的关系进行分析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这就需要考生找到这两者之间的相似之处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并分析描写峡谷对塑造骑手这一人物形象、对表达文章主旨、对情节的发展变化等的作用。要分条并结合小说的内容具体作答。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概括小说主题</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5</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赏析小说的叙事技巧</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叙述人称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5437013"/>
          <a:ext cx="19298144" cy="5067175"/>
        </p:xfrm>
        <a:graphic>
          <a:graphicData uri="http://schemas.openxmlformats.org/drawingml/2006/table">
            <a:tbl>
              <a:tblPr/>
              <a:tblGrid>
                <a:gridCol w="2088232"/>
                <a:gridCol w="17209912"/>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第一人称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只限于叙述人的所见所闻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与“有限视角”一样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会受到一定的叙述限制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但它能使小说显得真实亲切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拉近与读者的距离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同时便于抒发感情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第二人称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增强文章的抒情性和亲切感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便于情感交流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第三人称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能比较直接、客观地展现丰富多彩的生活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不受时间和空间的限制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反映现实比较灵活自由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叙述视角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3996854"/>
          <a:ext cx="19298144" cy="6497945"/>
        </p:xfrm>
        <a:graphic>
          <a:graphicData uri="http://schemas.openxmlformats.org/drawingml/2006/table">
            <a:tbl>
              <a:tblPr/>
              <a:tblGrid>
                <a:gridCol w="1368152"/>
                <a:gridCol w="17929992"/>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视角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“全知视角”大多见于传统小说中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一般以第三人称为主。叙述者处于全知全能的地位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作品中的人物、故事、场景等无不处于其主宰之下、调度之中。叙述者凌驾于整个故事之上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洞悉一切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随时对人物的思想及行为做出解释和评价。这种视角可以使作者随意地对故事情节及人物形象进行加工处理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但作者的过多干预和介入也使作品和读者之间产生了距离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从而降低了作品的真实度和可信度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视角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“有限视角”是限知限觉的视角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即以第一人称“我”的角度去叙述事件的过程。特点是叙述讲究遮蔽作者的意图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故意隐藏一些环节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留给读者自己去推理、判断和评价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不足之处是叙述的眼光往往较为主观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带有偏见和感情色彩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只能限于“我”的所见所闻所感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叙述视角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3996854"/>
          <a:ext cx="19298143" cy="6493639"/>
        </p:xfrm>
        <a:graphic>
          <a:graphicData uri="http://schemas.openxmlformats.org/drawingml/2006/table">
            <a:tbl>
              <a:tblPr/>
              <a:tblGrid>
                <a:gridCol w="1277577"/>
                <a:gridCol w="10027679"/>
                <a:gridCol w="7992887"/>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顺叙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按照时间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空间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的先后顺序来写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情节发展脉络分明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层次清晰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倒叙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不按时间先后顺序来写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而是把某些发生在后面的情节或结局先行提出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然后再按顺序叙述下去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制造悬念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引人入胜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插叙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在叙述主要事件的过程中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根据表达的需要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暂时中断主线而插入对另外一些与中心事件有关的内容的叙述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叙述完插入的事件后再接着原来的事件写。插叙的内容不影响主要事件的表达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对主要情节或中心事件做必要的铺垫、照应、补充、说明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使情节更完整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结构更严密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内容更充实。插叙的内容是基本事件之外的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去掉它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不影响故事的完整性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3996854"/>
          <a:ext cx="19298143" cy="6497945"/>
        </p:xfrm>
        <a:graphic>
          <a:graphicData uri="http://schemas.openxmlformats.org/drawingml/2006/table">
            <a:tbl>
              <a:tblPr/>
              <a:tblGrid>
                <a:gridCol w="1277577"/>
                <a:gridCol w="10027679"/>
                <a:gridCol w="7992887"/>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补叙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也叫追叙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在行文中用两三句话或一小段话对前边写的人或事做一些补充交代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补充另一件与之有关的事情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使事件的整个过程更加清晰完整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是对上文的内容做补充交代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有助于更好地表达主题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使文章结构完整、行文跌宕起伏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收到出人意料的效果。若无补叙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就会影响故事的完整性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平叙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就是平行叙述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即叙述同一时间内不同地点所发生的两件或两件以上的事。通常是先叙述一件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再叙述另一件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常被称为“花开两朵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各表一枝”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因此又叫作分叙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条理清楚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便于了解事情的来龙去脉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叙述顺序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3996854"/>
          <a:ext cx="19298143" cy="6493639"/>
        </p:xfrm>
        <a:graphic>
          <a:graphicData uri="http://schemas.openxmlformats.org/drawingml/2006/table">
            <a:tbl>
              <a:tblPr/>
              <a:tblGrid>
                <a:gridCol w="1277577"/>
                <a:gridCol w="10027679"/>
                <a:gridCol w="7992887"/>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顺叙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按照时间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空间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的先后顺序来写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情节发展脉络分明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层次清晰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倒叙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不按时间先后顺序来写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而是把某些发生在后面的情节或结局先行提出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然后再按顺序叙述下去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制造悬念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引人入胜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2215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插叙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在叙述主要事件的过程中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根据表达的需要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暂时中断主线而插入对另外一些与中心事件有关的内容的叙述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叙述完插入的事件后再接着原来的事件写。插叙的内容不影响主要事件的表达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对主要情节或中心事件做必要的铺垫、照应、补充、说明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使情节更完整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结构更严密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内容更充实。插叙的内容是基本事件之外的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去掉它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不影响故事的完整性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428902"/>
          <a:ext cx="19730192" cy="4373097"/>
        </p:xfrm>
        <a:graphic>
          <a:graphicData uri="http://schemas.openxmlformats.org/drawingml/2006/table">
            <a:tbl>
              <a:tblPr/>
              <a:tblGrid>
                <a:gridCol w="1368152"/>
                <a:gridCol w="18362040"/>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故事的主体部分采用第几人称叙述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本文在叙述手法上有何特色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请赏析。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作品是怎样叙述故事的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作品在人称运用上有什么特点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有何效果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题干中有“人称”“叙述”“手法”等字样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915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请简要分析文中先行者的心理变化过程。(6分)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6156960"/>
            <a:ext cx="19799935" cy="35248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288" y="5990034"/>
            <a:ext cx="19508086" cy="369189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先行者着陆之前,已经知道地球灾难的发生,一方面心存侥幸,一方面又深知连侥幸也不过是幻想,心情复杂纠结;②着陆后亲身感受到地球的荒凉,自认是宇宙间最后一个人类,巨大的孤独感和绝望使他濒临崩溃;③意识到画面有可能并非虚拟,感到震撼,重新燃起了希望。</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本题考查分析人物形象的心理过程。先行者的心理变化经历了三个阶段:着陆前的复杂纠结、着陆后的失望和孤独、感觉到真实时的希望重燃。</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088556" y="3708822"/>
          <a:ext cx="19730192" cy="8136904"/>
        </p:xfrm>
        <a:graphic>
          <a:graphicData uri="http://schemas.openxmlformats.org/drawingml/2006/table">
            <a:tbl>
              <a:tblPr/>
              <a:tblGrid>
                <a:gridCol w="1368152"/>
                <a:gridCol w="18362040"/>
              </a:tblGrid>
              <a:tr h="8136904">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答题思路</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“三抓一想”——解答赏析叙事技巧题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xx3.jpg"/>
          <p:cNvPicPr/>
          <p:nvPr/>
        </p:nvPicPr>
        <p:blipFill>
          <a:blip r:embed="rId1" cstate="print"/>
          <a:stretch>
            <a:fillRect/>
          </a:stretch>
        </p:blipFill>
        <p:spPr>
          <a:xfrm>
            <a:off x="6841084" y="4572918"/>
            <a:ext cx="10801200" cy="698477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本次列车终点</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王安忆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①陈信从新疆回到了上海。过惯了一个人省心的日子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如今感到真烦心。第二天是礼拜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他天不亮早饭没吃便出了门。他想出去走走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找个开阔一点儿的地方。在空阔的北方过惯了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在上海总感到气闷。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②他顺着江岸向前走去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前边是外滩公园。一进去便是一个喷水池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水从假山顶上落下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落在池子里。记得很久以前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水不是这么直接落在池子里的。水珠子落在一把伞上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伞下是一个妈妈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搂着两个孩子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笑嘻嘻地挤在一起躲雨。他小时候第一次看见这座雕像时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是多么惊讶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多么喜欢。现在想起来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雕像是在冥冥中引起了他的共鸣。</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他们从来就是这么生活的。</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94085"/>
          </a:xfrm>
          <a:prstGeom prst="rect">
            <a:avLst/>
          </a:prstGeom>
          <a:noFill/>
        </p:spPr>
        <p:txBody>
          <a:bodyPr wrap="square" rtlCol="0">
            <a:spAutoFit/>
          </a:bodyPr>
          <a:lstStyle/>
          <a:p>
            <a:pPr>
              <a:lnSpc>
                <a:spcPct val="130000"/>
              </a:lnSpc>
              <a:spcAft>
                <a:spcPts val="0"/>
              </a:spcAft>
            </a:pP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爹爹很早就死了</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妈妈和他们三个相依为命</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什么苦都吃过了。可就因为大家挤在一起</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再怎么苦都是暖融融的。有一次刮龙卷风</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一家四口人全挤在大床上</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紧紧抱成一团。闪电</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霹雳</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呼啸的狂风</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引得大家又害怕又兴奋。弟弟夸张地尖叫着</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妈妈笑着诅咒老天</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陈信以保护人的身份坐在离电灯开关最近的地方。雷打得真吓人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可真开心。</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这温暖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吸引着他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吸引着他归来。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落在空荡荡的水面上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激起一个个单调而空洞的水圈。一滴水珠落在他撑在池边的手背上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他忽然意识到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这水珠是从自己脸颊上滚落的。今天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他感到一种莫大的失望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好像有一样最美好最珍重的东西突然之间破裂了。他扭头走出了公园。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从叙述角度看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文中第②段中画横线的部分运用了什么方法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插叙。作用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插叙了陈信原来家庭虽然贫困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但非常温馨的生活场面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既起到了补充说明的作用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又丰富了文章的内容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使文章有起伏美。另外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与陈信现在的烦躁形成对比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突出了陈信郁闷的心理状态。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本题考查考生体会重要语句的丰富含意、品味精彩的语言表达艺术的能力。考生解答这类题目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首先要辨析出文中语句运用了什么样的叙述方法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然后结合文章内容分析该叙述方法的作用。考生在解答此题时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要找到画线部分的具体位置。其次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要看画线部分具体写了什么内容。不难看出画线部分主要写了陈信对往事的回忆。再次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要联系上下文分析画线部分所运用的叙述方法。通过第②段中前半部分对现实的叙述及第③段对回到现实之中的描写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可以看出画线部分运用了插叙手法。最后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结合语境分析该手法的作用。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赏析结构技巧</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结构技巧主要指构筑情节、营造环境等方面的技巧。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5148982"/>
          <a:ext cx="19586176" cy="6600802"/>
        </p:xfrm>
        <a:graphic>
          <a:graphicData uri="http://schemas.openxmlformats.org/drawingml/2006/table">
            <a:tbl>
              <a:tblPr/>
              <a:tblGrid>
                <a:gridCol w="1944216"/>
                <a:gridCol w="17641960"/>
              </a:tblGrid>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表达效果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悬念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是指作者为了激活读者的“紧张与期待的心情”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在艺术处理上采取的一种积极手段。通俗地说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它是指在小说的叙述中先设置一个谜面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藏起谜底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在适当的时候再予以点破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使读者的期待心理得到满足。悬念的主要作用是吸引读者关注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引人入胜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抑扬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指对写作对象或欲扬先抑或欲抑先扬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然后陡然一转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出乎读者所料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从而使文势曲折多变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使文章产生峰回路转、跌宕起伏的效果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增强作品的可读性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是篇章间的伏笔照应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又叫呼应。它能使情节连贯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脉络清晰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结构紧凑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伏笔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指作者对将要在作品中出现的人物或事件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预先做的提示或暗示。作用是使全文前后呼应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结构更严谨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情节发展更合理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前因后果更分明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924846"/>
          <a:ext cx="19586176" cy="7223177"/>
        </p:xfrm>
        <a:graphic>
          <a:graphicData uri="http://schemas.openxmlformats.org/drawingml/2006/table">
            <a:tbl>
              <a:tblPr/>
              <a:tblGrid>
                <a:gridCol w="1944216"/>
                <a:gridCol w="17641960"/>
              </a:tblGrid>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表达效果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把两种对立的事物或者同一事物的两个不同方面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放在一起相互比较。作用是渲染气氛、表现人物特点或突出主题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指通过描绘某一事物来表现另一事物的艺术手法。作用是使文章更生动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人物、事物形象更突出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主题更鲜明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铺垫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为了衬托主要人物或事物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铺叙另外的人物和事物。其目的主要是蓄积气势、突出文章主旨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04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在小说的结尾部分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作者常常采用突转的方法形成情节的某种“巧合”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某种意料之外的反转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或者是形成人物性格的“急剧改变”。这种突转常收到意料之外、情理之中的效果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对表现小说主旨起到画龙点睛的作用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114321"/>
          <a:ext cx="19442161" cy="6576801"/>
        </p:xfrm>
        <a:graphic>
          <a:graphicData uri="http://schemas.openxmlformats.org/drawingml/2006/table">
            <a:tbl>
              <a:tblPr/>
              <a:tblGrid>
                <a:gridCol w="1340839"/>
                <a:gridCol w="1467473"/>
                <a:gridCol w="16633849"/>
              </a:tblGrid>
              <a:tr h="16302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这篇小说的故事情节是怎样展开的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请概括作答。</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请结合小说的内容简要分析小说在情节方面的技巧特色。</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这篇小说的情节发展具有怎样的特点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请分析小说的结构特点</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看结构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安排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分析文章是否有以下几种情况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开头结尾各有特色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首尾呼应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结构严密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完整匀称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前后照应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设置悬念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制造波澜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起承转合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曲折有致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等等。并结合内容分析其妙处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看选材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剪裁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分析在刻画人物、叙述事件时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材料和中心的关系是否合理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主次详略是否得当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材料是否典型、真实、新颖、有力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780830"/>
          <a:ext cx="19658184" cy="3506372"/>
        </p:xfrm>
        <a:graphic>
          <a:graphicData uri="http://schemas.openxmlformats.org/drawingml/2006/table">
            <a:tbl>
              <a:tblPr/>
              <a:tblGrid>
                <a:gridCol w="1224136"/>
                <a:gridCol w="1512168"/>
                <a:gridCol w="16921880"/>
              </a:tblGrid>
              <a:tr h="1832120">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看表达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分析各种表达方式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记叙、描写、抒情、议论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是否运用自如、灵活多变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各种叙述人称的选择及好处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叙述顺序的安排及作用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425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看故事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分析小说的线索是什么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特别要注意小说的双线、多线特点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如明线暗线、时空线、感情线等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看故事情节是怎样围绕线索展开的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本文开头两段不避其繁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结尾两段不避其简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作者为什么做这样的结构安排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捡烂纸的老头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44540" y="2988742"/>
            <a:ext cx="19800000"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3276774"/>
            <a:ext cx="19508086" cy="657410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开头以繁笔设置故事场景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营造出浓厚的市井氛围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为“老头”的出场做了铺垫。②结尾交代“老头”死后留下巨款的情节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以简笔收束全文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留下悬念与想象空间。③开头与结尾繁简反差巨大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突破了常规写法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繁笔舒缓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简笔急促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结构奇峻峭拔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令人惊奇。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看结构安排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开头介绍了烤肉刘店铺的情况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生意兴隆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人物众多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人情味浓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营造典型的市井氛围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为主要人物“老头”的出场做了铺垫。结尾老头死后留下巨款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他攒下这些钱干什么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提出疑问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却不回答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给人留下悬念和想象空间。从首尾特色上分析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开头的繁与结尾的简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形成鲜明的对比与巨大的反差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繁笔内容众多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笔调舒缓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而简笔内容单纯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戛然而止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使全文结构奇峻峭拔。从选材剪裁上分析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烤肉刘店铺的菜食品种的繁多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经营的繁忙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人数众多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是详写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老头”死后留下巨款的用途之谜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是略写。详略得当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重点突出。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91540"/>
          </a:xfrm>
          <a:prstGeom prst="rect">
            <a:avLst/>
          </a:prstGeom>
          <a:noFill/>
        </p:spPr>
        <p:txBody>
          <a:bodyPr wrap="square" rtlCol="0">
            <a:spAutoFit/>
          </a:bodyPr>
          <a:lstStyle/>
          <a:p>
            <a:pPr>
              <a:lnSpc>
                <a:spcPct val="130000"/>
              </a:lnSpc>
            </a:pPr>
            <a:r>
              <a:rPr 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结合本文,谈谈科幻小说中“科学”与“幻想”的关系。(6分)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15" y="4411980"/>
            <a:ext cx="19799935" cy="5476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47063" y="4411424"/>
            <a:ext cx="19508086" cy="513207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科幻小说中的“科学”是“幻想”的基础。本文情节的基本框架,即地球灾难及文明重生,就是在宇宙科学基础上演绎的;而文中细节如宇宙飞船的星际航行、虚拟游戏、视频眼镜等,都已是或部分是科学事实。②科幻小说中的“幻想”虽然立足于“科学”,但更要突破具体科技的限制,充分发挥想象力,将人文关怀与科学意识融汇在一起。本文幻想出来的“宏纪元”与“微纪元”,有一定科学因素,主旨则是对人类文明的思考。</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本题考查分析小说的文体特征。明确两个问题:科幻小说是以科学为基础,以幻想为凭借的,幻想高于科学,但忠于科学;既然是小说,就应该有人文性,立足现实,用科幻手段表现现实的主题。</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729430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语言表达艺术</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品味小说精彩的语言表达艺术有两层含意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一是品味小说中人物的个性化语言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二是品味小说作者的语言风格。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品味小说中人物的语言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不同性格的人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即使在相同的场合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面对相同的对象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说话的语言风格也不一样。有的幽默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有的庄重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有的委婉含蓄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有的直来直去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有的简洁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有的啰唆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有的羞羞答答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有的大大方方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有的粗俗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有的文雅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林黛玉进贾府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中黛玉的知书达理、王熙凤的八面玲珑、贾宝玉的率性自然等鲜明个性都是借助极富个性化的语言表现出来的。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5754"/>
            <a:ext cx="19658184"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品味小说作者的语言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不同的作者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会有不同的语言特点。这个特点有时是指作者的语言风格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平实、朴素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如老舍的小说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冷峻、辛辣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如鲁迅的小说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幽默、含蓄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如林语堂的小说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简洁、晓畅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如路遥的小说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华丽、优美、悲凉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如张爱玲的小说等。有时候作者的语言特点是指在特定的作品中表现出来的遣词造句等修辞方面的特点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如炼字、句式、修辞手法等等。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70844"/>
            <a:ext cx="19658184"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具体语言方面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名词、代词、动词、形容词等的选择与锤炼。②叠词的运用。如果文章多处用叠词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或摹声摹色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使描绘的景色或人物更加形象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富于艺术魅力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或使语言充满音乐的和谐美和节奏美。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句式选用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长短句、整散句、反问句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以及其他特殊句式的选用。如果文章大量使用整句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引用古诗和四字词语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其作用是使音节和谐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富有韵律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显得格调典雅。如果文章多处直接引用了古典诗文名句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其作用是使语言具有古典韵味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增添文章的文化内涵。如果文章大量使用短句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三五字一句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其作用是使语言通俗易懂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简洁明快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有生活气息。如果文章既有整句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又杂之以散句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其作用是使语言整散结合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错落有致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富于变化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具有典雅之美。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语体色彩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口语、书面语等。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整体的语言风格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平实、清新、华丽、幽默、辛辣、自然、简洁明快、含蓄深沉、寓庄于谐、口语化、生动形象、有地方色彩、富有情趣、符合人物身份等。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690386"/>
          <a:ext cx="19586176" cy="4992624"/>
        </p:xfrm>
        <a:graphic>
          <a:graphicData uri="http://schemas.openxmlformats.org/drawingml/2006/table">
            <a:tbl>
              <a:tblPr/>
              <a:tblGrid>
                <a:gridCol w="1152128"/>
                <a:gridCol w="18434048"/>
              </a:tblGrid>
              <a:tr h="25922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词语在句子中如何理解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本文语言有什么特色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赏析文中画线的句子。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分析文中画线的句子的表现手法与表达效果。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你如何理解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这句话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题干中有“语言”“特色”“风格”“人物语言”等字眼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1" y="3996851"/>
          <a:ext cx="19370152" cy="7317427"/>
        </p:xfrm>
        <a:graphic>
          <a:graphicData uri="http://schemas.openxmlformats.org/drawingml/2006/table">
            <a:tbl>
              <a:tblPr/>
              <a:tblGrid>
                <a:gridCol w="1583158"/>
                <a:gridCol w="2737323"/>
                <a:gridCol w="15049671"/>
              </a:tblGrid>
              <a:tr h="446449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语言的赏析点主要有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语句的含意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一般从准确简洁、清新明快、生动形象、浅显质朴等方面思考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语言的风格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有幽默、辛辣、自然和谐、含蓄、深刻等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语言的技巧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多从修辞角度思考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表达了什么意义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有何表达效果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在结构和内容上有什么作用。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若赏析人物语言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就要从表现手法、语句含意、人物性格等方面入手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视具体的情境而定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若赏析作品的语言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就要综合考虑表现手法、语句含意、语言风格、语言作用等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781694">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赏析“人物语言”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表现手法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表情达意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艺术效果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运用了……技巧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达到了……效果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694">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赏析“作品的语言”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语言特点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人和车厂的老板刘四爷快七十岁了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心可不老实。年轻的时候他当过库兵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设过赌场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买卖过人口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放过阎王账。干这些营生所应有的资格与本领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力气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刘四爷都有。在前清的时候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打过群架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抢过良家妇女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跪过铁索。跪上铁索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刘四并没皱一皱眉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没说一个饶命。官司教他硬挺了过来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这叫作“字号”。出了狱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他开了个洋车厂子。</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土混混出身</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他晓得怎么对付穷人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什么时候该紧一把儿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哪里该松一步儿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他有善于调动的天才。车夫们没有敢跟他耍骨头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调皮捣乱</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的。他一瞪眼</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和他哈哈一笑</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能把人弄得迷迷糊糊的</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仿佛一脚登在天堂</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一脚登在地狱</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只好听他摆弄。</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他有六十多辆车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至坏的也是七八成新的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他不存破车。车租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他的比别家的大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可是到“三节”他比别家多放着两天的份儿。人和厂有地方住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拉他的车的光棍儿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都可以白住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可是得交上车份儿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7978"/>
            <a:ext cx="20002640" cy="241502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交不上账而和他苦腻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软磨硬缠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他扣下铺盖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把人当个破水壶似的扔出门外。大家若是有个急事急病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只须告诉他一声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他不含糊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水里火里他都热心地帮忙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这叫作“字号”。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选自老舍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骆驼祥子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第四章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文中画线部分突出的语言特色是什么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请举例分析。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运用了口语方言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有京味儿、有浓郁的地方色彩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例如“土混混”“紧一把儿”“松一步儿”“耍骨头”“迷迷糊糊”等。语言质朴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自然、通俗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活泼、生动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画线句子共三句话。意思是说刘四爷有善于调动的天才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车夫不敢耍滑头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都听其摆弄。老舍小说的语言京味儿十足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口语化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并且都是短句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语言质朴、形象。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鞋</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刘庆邦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有个姑娘叫守明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十八岁那年就定了亲。定亲的彩礼送来了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是几块做衣服的布料。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媒人一走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母亲眼睛弯弯的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你婆家给你的东西。”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“谁要他的东西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我不要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不要好呀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我留着给你妹妹做嫁妆。”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妹妹跟过来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要看看是什么好东西。守明像是捍卫什么似的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坚决不让妹妹看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她把包袱放进箱子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啪嗒就锁上了。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家里只有自己时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守明才关了门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把彩礼包儿拿出来。她把那块石榴红的方巾顶在头上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对着镜子左照右照。她的脸红通通的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很像刚下花轿的新娘子。想到新娘子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不知为何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她叹了一口气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鼻子也酸酸的。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按当地的规矩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守明该给那个人做一双鞋了。她的表情突然变得严肃起来。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她把那个人的鞋样子放在床上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张开指头拃了拃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心中不免吃惊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那个人人不算大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脚怎么这样大。脚大走四方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不知这个人能不能走四方。她想让他走四方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又不想让他走四方。要是他四处乱走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剩下她一个人在家可怎么办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她想有了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把鞋做得稍小些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给他一双小鞋穿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让他的脚疼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走不成四方。想到这里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她仿佛已看见那人穿上了她做的新鞋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由于用力提鞋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脸都憋得红了。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“合适吗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那个人说合适是合适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就是有点儿紧。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“穿的次数多了就合适了。”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那个人把新鞋穿了一遭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回来说脚疼。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“你疼我也疼。”</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那个人问她哪里疼。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16548" y="3279810"/>
            <a:ext cx="19586176" cy="80937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天　嚣</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赵长天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像浪一样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梗着头向钢架房冲撞。钢架房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便发疟疾般地一阵阵战栗、摇晃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像是随时都要散架。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难忍难挨的渴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使人的思想退化得十分简单、十分原始。欲望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分解成最简单的元素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只要有一杯水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哪怕半杯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一口也好哇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空气失去了气体的性质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像液体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厚重而凝滞。粉尘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被风化成的极细极小的砂粒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从昏天黑地的旷野钻入小屋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在人的五脏六腑间自由遨游。它无情地和人体争夺着仅有的一点水分。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“我心疼。”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那个人就笑了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那我给你揉揉吧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她赶紧把胸口抱住了。她抱的动作大了些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把自己从幻想中抱了出来。摸摸脸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脸还火辣辣的。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瞎想归瞎想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在动剪子剪袼褙时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她还是照原样儿一丝不差地剪下来了。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第一次看见那个人是在社员大会上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那个人在黑压压的会场中念一篇稿子。她不记得稿子里说的是什么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旁边的人打听那个人是哪庄的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叫什么名字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她却记住了。她当时想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这个男孩子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年纪不大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胆子可够大的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敢在这么多人面前念那么长一大篇话。她这个年龄正是心里乱想的年龄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想着想着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就把自己和那个人联系到一块儿去了。不知道那个人有没有对象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要是没对象的话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不知喜欢什么样的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家里来了个媒人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守明正要表示心烦</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一听介绍的不是别人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正是让她做梦的那个</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一时浑身冰凉</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小脸发白</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泪珠子一串一串往下掉。母亲以为她对这门亲事不乐意</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我是舍不得离开您</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媒人递来消息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说那个人要外出当工人。守明一听有些犯愣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这真应了那句脚大走四方的话。此一去不知何时才能回还。她一定得送给那个人一点东西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让那个人念着她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记住她。她没有别的可送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只有这一双鞋。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那个人外出的日期定下来了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托媒人传话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向她约会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她正好亲手把鞋交给那个人。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约会的地点是村边那座高桥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时间是吃过晚饭之后。母亲要送她到桥头去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她不让。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守明把一切都想好了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那个人若说正好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她就让他穿这双鞋上路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人是你的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鞋就是你的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还脱下来干什么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临出门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她又改了主意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觉得只让那个人把鞋穿上试试新就行了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还得让他脱下来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等他回来完婚那一天才能穿。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守明的设想未能实现。她把鞋递给那个人时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让那个人穿上试试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那个人只笑了笑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说声</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谢谢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就把鞋竖着插进上衣口袋里去了。直到那个人说再见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鞋也没试一下。那个人说再见</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猛地向守明伸出了手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意思要把手握一握。</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这是守明没有料到的。他们虽然见过几次面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但从来没有碰过手。她犹豫了一会儿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还是低着头把手交出去了。那个人的手温热有力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握得她的手忽地出了一层汗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接着她身上也出汗了。那个人大概怕她害臊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就把她的手松开了。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守明下了桥往回走时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见夹道的高庄稼中间拦着一个黑人影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她大吃一惊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正要折回身去追那个人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扑进那个人怀里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让她的那个人救她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人影说话了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原来是她母亲。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怎么会是母亲呢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在回家的路上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守明一直没跟母亲说话。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我在农村老家时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人家给我介绍了一个对象。那个姑娘很精心地给我做了一双鞋。参加工作后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我把那双鞋带进了城里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先是舍不得穿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后来想穿也穿不出去了。第一次回家探亲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我把那双鞋退给了那位姑娘。那姑娘接过鞋后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眼里一直泪汪汪的。后来我想到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我一定伤害了那位农村姑娘的心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我辜负了她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一辈子都对不起她。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叙述视角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小说正文部分以第三人称行文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后记部分则以“我”的身份进行表述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请结合全文简要分析其好处。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165206"/>
            <a:ext cx="19800000"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23721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第三人称叙述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不受时空限制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自由灵活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有利于对守明进行全方位的描摹刻画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使人物形象鲜明生动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主题表达有力。②第一人称叙述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亲切自然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给人以真实生动之感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表明“我”的愧疚、守明的善良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进一步打动读者。③综合运用第三人称和第一人称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使得文章内容更加充实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人物形象鲜明丰满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情节跌宕起伏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进一步深化了文章主题。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本题考查叙述视角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答题时可以围绕小说常用的人称进行思考。本文正文使用第三人称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着力刻画守明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后记使用第一人称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加强了真实性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两相结合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深化主题。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叙述方式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小说插叙了守明第一次看见那个人时的情景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157094"/>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插叙守明第一次看见那个人时的情景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对守明定亲做必要的补充说明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使内容更加充实。②这一插叙内容给人以“有情人终成眷属”的感觉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但后记中表明双方以分手告终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使情节波澜起伏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更加完整。③这一插叙内容交代了守明初见对方时的心理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既为后文提亲情节埋下伏笔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又为守明做鞋提供了更加强大的动力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使得“鞋”中所含感情更加深厚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使得人物形象更加丰满。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题干已点明是“插叙”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作答时结合插叙的一般作用和文本内容进行分析即可。插叙对主要情节或中心事件做了必要的铺垫照应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补充说明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使情节更加完整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结构更加严密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内容更加充实。守明做鞋的起因即可追溯至此。</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结构技巧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这篇小说照应技巧运用娴熟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试以“守明的母亲不太放心女儿的初次约会”为例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分析其在照应手法上的运用。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守明的母亲不太放心女儿的初次约会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所以结尾才有似乎是突然的出现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夹道的高庄稼中间拦着一个黑人影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人影说话了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原来是她母亲”。其实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这一情节不突兀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是呼应前文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前文情节中有“约会的地点是村边那座高桥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时间是吃过晚饭之后。母亲要送她到桥头去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她不让”。母亲显然是不放心女儿晚间出门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所以才暗中跟了过来。后文照应前文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使情节连贯、结构紧凑。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必须先要明确照应是故事中后面部分对前面相关部分的呼应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然后结合文本内容进行分析。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语言特色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赏析文中画线的句子。。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本句运用了神态描写和语言描写来表达守明的内心世界。②守明的种种表现源自对美好爱情的无限憧憬即将成为现实的激动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生怕母亲误解而错失亲事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急忙委婉地说明实情。③生动形象地表现出守明的娇羞、可爱及其对爱情的向往。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本题考查赏析语句的能力。要重点分析守明的神态与语言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体会其细腻的内在情感。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加“*”的是本考点题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下列对这篇小说思想艺术特色的分析和鉴赏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小说注重从细微处表现人的心灵秘密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守明照镜子时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不知为何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她叹了一口气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鼻子也酸酸的”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寥寥数语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初恋少女的微妙心理就显露出来了。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小说善于使用对比手法刻画人物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守明的美好形象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就是在与母亲收人家的彩礼、偷偷监视女儿约会等一系列言行的鲜明对比中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逐渐凸显出来的。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小说擅长在平淡叙述中营造不平常的效果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守明与未婚夫分别后见一黑影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大吃一惊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原来是母亲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这一既在情理之中又在意料之外的情节就颇具匠心。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小说地方特色鲜明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尤其是“守明像是捍卫什么似的”“在黑压压的会场中念一篇稿子”等日常生活语言的大量使用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更增添了浓郁的乡土气息。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小说善于通过细节描写表现人物性格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未婚夫和守明约会时随意把鞋插进口袋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分手时又主动与守明握手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表明他虽是一个农村青年却有现代意识。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本题考查对小说内容的分析和理解的能力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运用的不是对比手法。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捍卫”“在黑压压的会场中念一篇稿子”均不是日常生活语言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不能证明有“地方特色”。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由“随意把鞋插进口袋”不能分析出他“有现代意识”。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小说以“鞋”为中心叙事写人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这样处理有什么好处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做鞋是当时当地的规矩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这样的故事既有生活气息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又有时代特点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以鞋为线索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可以使故事情节更集中、紧凑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鞋是情感的寄托物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有助于主人公内在情感与深层心理的发掘与表现。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本题考查领悟作品的艺术魅力的能力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级。解答本题时一定要注意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一是题目“以‘鞋’为中心”本身就提示了“鞋”的线索作用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二是“好处”类的题要结合思想内容思考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三是要能正确地分析出本文的思想内容。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628702"/>
            <a:ext cx="19786046" cy="1041721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他躺着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喉头有梗阻感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他怀疑粉尘已经在食道结成硬块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会不会引起别的疾病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比如矽肺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但他懒得想下去。疾病的威胁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似乎已退得十分遥远。</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他闭上眼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调整头部姿势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让左耳朵不受任何阻碍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他左耳听力比右耳强。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风声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丝毫没有减弱的趋势。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他仍然充满希望地倾听。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基地首长一定牵挂着这支小试验队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但无能为力。远隔一百公里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运水车不能出动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直升机无法起飞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在狂虐的大自然面前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人暂时还只能居于屈从的地位。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他不想再费劲去听了。目前最明智的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也许就是进入半昏迷状态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减少消耗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最大限度地保存体力。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于是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这间屋子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便沉入无生命状态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忽然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处于混沌状态的他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像被雷电击中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浑身一震。一种声音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他转过头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他相信左耳的听觉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滤去风声、沙声、钢架呻吟声、铁皮震颤声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还有一种虽然微弱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却执着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并带节奏的敲击声。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小说中守明是一个什么样的人物形象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她有什么样的心态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守明是一个有着朴实、善良、柔顺品性和传统美德的农村的青年女性形象。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对美好爱情和幸福生活满怀憧憬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对未来人生和未知命运感到不安。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本题考查欣赏作品的形象的能力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级。解答本题要先审题。本题有两问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要按顺序作答。其次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在分析人物形象时要从人物的语言、行为和心理等方面考虑。要抓住收彩礼、做鞋、约会三个情节进行分析。再次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在分析守明的心态时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一定要从人物的心理描写角度进行分析。重点分析做鞋时守明的心理。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文末“后记”是独立于小说外的写作说明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还是属于小说的有机组成部分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谈谈你的观点和理由。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844726"/>
            <a:ext cx="19800000" cy="9145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037222"/>
            <a:ext cx="19508086" cy="866448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后记”是独立于小说外的写作说明。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①从形式上看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后记”与小说没有直接关系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两者是各自独立的文本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从内容上看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小说是乡土生活的诗意想象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后记”是作者的自我忏悔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两者无法融为一体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从人物塑造上看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后记”的“真实”事实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限制了小说的想象空间。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后记”是小说的有机组成部分。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①从形式上看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小说是一个开放性的文本结构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后记”是其中的有机组成部分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从内容上看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后记”的“真实”改变了小说的田园牧歌风格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于诗意中多了一丝冷峻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从创作倾向上看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后记”中的自我审视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将传统与现代联系起来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深化了小说的思想主题。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本题考查对作品进行个性化阅读和有创意的解读的能力。能力层级为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要先选好作答角度。从“独立于小说外的写作说明”与“属于小说的有机组成部分”可知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本题的思维方向是分析小说的结构。选好角度后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结合文本分析出为什么“独立于小说外”或“属于小说的</a:t>
            </a:r>
            <a:r>
              <a:rPr lang="zh-CN" altLang="en-US"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有机组成部分”。最后</a:t>
            </a:r>
            <a:r>
              <a:rPr lang="en-US" altLang="zh-CN"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根据结构的特点</a:t>
            </a:r>
            <a:r>
              <a:rPr lang="en-US" altLang="zh-CN"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从情节、主题、人物及创作倾向等方面分析“后记”的作用。</a:t>
            </a:r>
            <a:endParaRPr lang="zh-CN" altLang="en-US" sz="3600" spc="-15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品味表达技巧</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6</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02200" cy="4893647"/>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小说主题即文学作品通过对现实生活的具体描绘和人物形象的塑造所表现出来的中心思想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是小说的主旨和思想内容的集中体现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或者说小说的主题就是对社会生活的高度概括和本质揭示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而人物的塑造、情节的构思、环境的设置最终都是为表现主题服务的。小说一般通过人物形象或故事揭示人生哲理、社会问题、价值观念等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这是作者的写作目的之所在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也是作品的价值意义之所在。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nvGraphicFramePr>
        <p:xfrm>
          <a:off x="2016548" y="3420790"/>
          <a:ext cx="19586176" cy="5705856"/>
        </p:xfrm>
        <a:graphic>
          <a:graphicData uri="http://schemas.openxmlformats.org/drawingml/2006/table">
            <a:tbl>
              <a:tblPr/>
              <a:tblGrid>
                <a:gridCol w="1440160"/>
                <a:gridCol w="18146016"/>
              </a:tblGrid>
              <a:tr h="617211">
                <a:tc rowSpan="3">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现形式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通过描写主人公的性格特点、道德风貌、品格等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揭示人性中的真善美及假恶丑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通过寓言形式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将人生的重大问题寓于故事之中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针砭时弊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将现实生活中的丑恶形象用故事的形式加以揭露和鞭挞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rowSpan="4">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题四大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着眼点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从题材内容着眼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通过抓标题、抓主要事件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从人物塑造着眼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通过对主要人物的记叙描写、作者对人物的评价、人物之间的关系来分析主题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从情节发展着眼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通过梳理情节、分析情节设置的原因和品味细节来发掘主题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721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从环境描写着眼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通过分析环境的特点和背景介绍来理解主题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2492990"/>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概括主题类</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5509022"/>
          <a:ext cx="19730192" cy="6606498"/>
        </p:xfrm>
        <a:graphic>
          <a:graphicData uri="http://schemas.openxmlformats.org/drawingml/2006/table">
            <a:tbl>
              <a:tblPr/>
              <a:tblGrid>
                <a:gridCol w="1080120"/>
                <a:gridCol w="18650072"/>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你认为本文表达了怎样的主题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这一人物形象分析作品主旨。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结合本文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简要探析作品蕴含的情感。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你认为本文表达了怎样的思想感情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请结合文本简要分析。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这篇小说对你有什么启示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题干中有“主题”“主旨”等字样。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题干中有“概括”“简要概括”“是什么”等字样</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抓住“主旨”“主题”这样的标志性词语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看清是概括还是分析。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区分作者的创作意图与小说主题的关系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准确把握是对“主题”还是“主旨”的概括分析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780830"/>
          <a:ext cx="19946216" cy="8208912"/>
        </p:xfrm>
        <a:graphic>
          <a:graphicData uri="http://schemas.openxmlformats.org/drawingml/2006/table">
            <a:tbl>
              <a:tblPr/>
              <a:tblGrid>
                <a:gridCol w="1144093"/>
                <a:gridCol w="1664219"/>
                <a:gridCol w="17137904"/>
              </a:tblGrid>
              <a:tr h="936104">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“五角度”准确把握小说主题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1932" marR="1193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51216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从小说标题看主题。有的小说标题除了表面意思外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还有比喻义、象征义或双关义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隐含着小说的主题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1932" marR="1193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80320">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从人物塑造看主题。在小说中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作者浓墨重彩塑造的主要人物就是“主题性人物”。在故事小说中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主要人物是故事的主角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其际遇遭逢、命运归宿常常联系着社会生活的本质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显示着作品的主题。在性格小说中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主要人物是某种典型性格的代表与化身。这种典型性格及其生成发展的历史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是作品主题所要展现的内容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1932" marR="1193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80320">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从情节发展看主题。小说写人离不开情节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而情节的发展又是通过一系列具有因果关系的故事来推动的。情节必须以某些矛盾为内容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矛盾怎么发展、怎么解决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无不体现出作者对这些问题的看法。小说的主题思想需要在情节的发展过程中被展现出来。要准确地理解作品的主题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必须理清作品的线索和情节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780830"/>
          <a:ext cx="19946216" cy="7681836"/>
        </p:xfrm>
        <a:graphic>
          <a:graphicData uri="http://schemas.openxmlformats.org/drawingml/2006/table">
            <a:tbl>
              <a:tblPr/>
              <a:tblGrid>
                <a:gridCol w="1144093"/>
                <a:gridCol w="1664219"/>
                <a:gridCol w="17137904"/>
              </a:tblGrid>
              <a:tr h="936104">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“五角度”准确把握小说主题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11932" marR="1193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51216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从环境描写看主题。不管环境描写的直接作用如何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最终是为表现主题服务的。在多数情况下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环境描写可能主要是为展示人物行动和命运及刻画人物性格创造必要的条件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提供生动的衬景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但同时也是以间接的形式表现主题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有时可能带有象征或隐喻性质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可以从中揣摩主题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5310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从作者对人物描写的语言的感情色彩看主题。小说中描写人物的语言往往能体现作者本身对此人物形象的观点态度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由此可分析出作品的主旨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5310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小说通过……情节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刻画了……形象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反映了……社会现实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歌颂赞美了……精神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讽刺批判了……社会现象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控诉了……制度的罪恶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揭示了……人生道理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对……现象进行了反思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表达了……思想感情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寄寓了……希望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呼吁人们……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招　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哈里特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敦特一向非常喜欢花。他经营花店已经很多年了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花店坐落在一个十字路口旁。他工作非常勤奋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并且生活得也很美满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他甚至有足够的钱供他的儿子约翰上大学。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花店位于十字路口。尽管花店没有挂招牌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但由于帕帕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敦特多年的苦心经营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城里的人们谁都知道这儿出售的鲜花是全城最美的。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花店第一次开业时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挂着一块很大的招牌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上面写着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本店出售美丽鲜艳的花。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第一个来到花店的顾客对帕帕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我很喜欢你的花店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可不喜欢你的招牌。美丽鲜艳的花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难道你就不可以卖别的种类的花吗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你为什么不把‘美丽鲜艳的’删掉呢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敦特欣然同意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认为这样很好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于是把招牌改为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本店出售花。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16548" y="4140870"/>
            <a:ext cx="1958617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一、[2018·全国卷Ⅰ] 阅读下面的文字,完成1~3题。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赵一曼女士</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　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伪满时期的哈尔滨市立医院,如今仍是医院。后来得知赵一曼女士曾在这里住过院,我便翻阅了她的一些资料。</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赵一曼女士,是一个略显瘦秀且成熟的女性,在她身上弥漫着拔俗的文人气质和职业军人的冷峻。在任何地方,你都能看出她有别于他人的风度。</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率领的抗联活动在小兴安岭的崇山峻岭中,那儿能够听到来自坡镇的钟声。冬夜里,钟声会传得很远很远。钟声里,抗联的兵士在森林里烤火,烤野味儿,或者唱着“火烤胸前暖,风吹背后寒……战士们哟”……这些都给躺在病床上的赵一曼女士留下清晰回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16548" y="2840490"/>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“有人敲门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他喊起来。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遭雷击了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都遭雷击了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一个个全从床上跳起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跌跌撞撞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竟全扑到门口。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真真切切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有人敲门。谁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当然不可能是运水车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运水车会揿喇叭。微弱的敲门声已经明白无误地告诉大家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不是来救他们的天神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而是需要他们援救的弱者。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人的生命力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也许是最尖端的科研项目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远比上天的导弹玄秘。如果破门而入的是一队救援大军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屋里这几个人准兴奋得瘫倒在地。而此刻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个个都像喝足了人参汤。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“桌子上有资料没有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当心被风卷出去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门别开得太大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找根棍子撑住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每个人都找到了合适的位置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摆好了下死力的姿势。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他朝后看看。 “开啦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撤掉顶门棍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他慢慢移动门闩。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又一个顾客来到花店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他认为这个新开业的花店很使他称心如意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但他也不喜欢花店的招牌。他说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假如你不在这儿卖花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又在哪里卖呢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你应该把招牌上的‘本店’两字去掉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这样多简单明了。”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于是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敦特又把招牌改为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第三天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敦特的叔叔来到花店。“你这个花店很漂亮。”他说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可是招牌太啰唆了。‘卖花’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花当然是卖的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但是这样写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给人一种不愉快的感觉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你为什么不把‘卖’字去掉呢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花店的招牌上只剩下一个字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又过了一天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本城的一个官员也来光临帕帕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敦特的花店。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“我来到这儿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感到很荣幸。”官员说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你的花店看起来很整洁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宽敞明亮。你是一个很善于经营花店的人。你的花店位置适中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橱窗布置得幽雅大方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我对于你的招牌有些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89364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你的橱窗里摆满了美丽的花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那么你的招牌就是摆设了。人们看见这些花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就会知道你出售的是花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所以最好是让你的花自己去说明吧。”</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敦特听从了官员的忠告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索性摘去了招牌。路过花店的人们一看到橱窗里摆放着的鲜花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总是不由自主地停下来。最后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敦特的鲜花远近闻名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盛誉不衰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没有人再去别的地方买花了。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请结合故事情节分析作品的主题。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小说讲述了卖花人帕帕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敦特听从顾客们的建议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将花店的招牌一改再改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直至没有招牌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全凭对花店的热爱和用心使花店生意红火的故事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让读者明白了一个道理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表面文章只是形式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关键是要付出真心与实际行动。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从人物、情节和环境三要素入手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按照“小说写了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的模式答题。本题的题干明确要求结合故事情节分析作品的主题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所以作答时要从分析情节入手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进而归纳出主题。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4582"/>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通过关键句子分析概括主题类</a:t>
            </a:r>
            <a:endParaRPr lang="en-US" altLang="zh-CN" sz="4000" b="1" dirty="0" smtClean="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4428902"/>
          <a:ext cx="19514168" cy="4392489"/>
        </p:xfrm>
        <a:graphic>
          <a:graphicData uri="http://schemas.openxmlformats.org/drawingml/2006/table">
            <a:tbl>
              <a:tblPr/>
              <a:tblGrid>
                <a:gridCol w="1296144"/>
                <a:gridCol w="1512168"/>
                <a:gridCol w="16705856"/>
              </a:tblGrid>
              <a:tr h="146416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几句话是理解小说主旨的关键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请结合全文进行分析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464163">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局部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审读题干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找到关键句在原文的位置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进行局部分析。仔细理解关键句是什么人说的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要表达什么情感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416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结合题目整体分析关键句在整篇文章中起什么作用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表达了什么主题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你的花店位置适中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橱窗布置得幽雅大方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我对于你的招牌有些想法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你的橱窗里摆满了美丽的花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那么你的招牌就是摆设了。人们看见这些花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就会知道你出售的是花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所以最好是让你的花自己去说明吧。”这几句话是理解小说主旨的关键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题型一　概括主题类”的“跟踪训练”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招牌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44540" y="2988742"/>
            <a:ext cx="19800000"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3276774"/>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这几句话是一名官员说的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他要表达的意思是卖花人对花店很热爱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很用心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花店的招牌成了摆设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只是一个形式。其实只要橱窗里摆满了美丽的花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证明卖花人为此付出了汗水与辛勤的劳动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不论你是几个字的招牌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人们都会从心里接受它。小说表达了表面文章只是一种形式而已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关键是要人们付出真心与实际行动的主题。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首先要分解具体的句子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再进行逐一分析。如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你的花店位置适中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橱窗布置得幽雅大方”表明卖花人对花店的热爱和用心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我对于你的招牌有些想法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你的橱窗里摆满了美丽的花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那么你的招牌就是摆设了”表明招牌成了摆设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只是一个形式。依据这些内容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最后归纳出主题。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喂自己影子吃饭的人</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阿根廷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巴尔莱塔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晚饭时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饭店里走进一位高个儿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面容和蔼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脸上的笑容矜持而又惨淡。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他风度翩翩走上前台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朗声说道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诸位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敝人十分愿意应邀在此介绍一种奇迹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迄今无人能窥见其奥妙。近年来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敝人深入自己影子的心灵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努力探索其需求和爱好。兄弟十分愿意把来龙去脉演述一番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以报答诸位的美意。请看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我至亲至诚的终身伴侣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我的影子的实际存在。”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在半明半暗的灯光中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他走近墙壁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修长的身影清晰地投射在墙上。全厅鸦雀无声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人们一个个伸长脖子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争看究竟。他像要放飞一只鸽子似的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双手合拢报幕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骑士跳栏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骑士模样的形状在墙上蹦了一下。</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“玉兔食菜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顿时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出现一只兔子在啃白菜。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“山羊爬坡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果然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山羊模样的影子开始步履艰难地爬一个陡坡。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“现在我要让这昙花一现的形象具有独立的生命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向大家揭示一个无声的新世界。”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说完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他从墙壁旁走开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影子却魔术般地越拉越长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直顶到天花板上。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“诸位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为了使影子能脱离我而独立生活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敝人进行过孜孜不倦的研究。我只要对它稍加吩咐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它就会具有生命的各种特征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甚至还会吃东西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我马上给诸位表演一番。诸位给我的影子吃些什么呢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一个炸雷般的声音回答说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给它吃这块火鸡肉冻。”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一阵哄堂大笑。他伸手接过递来的菜盘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走近墙壁。他的影子随即自如地从天花板上</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缩了回来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几乎贴近了他的身子。人们看得清清楚楚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他的身子并未挪动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那影子却将纤细的双手伸向盘子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小心翼翼地抄起那块肉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送到嘴里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嚼着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吞着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“简直太神了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你信吗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夫人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我可不是三岁的小孩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您总不会否认这把戏确实很妙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给它这块鸡脯。”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看着它如何吃梨一定妙不可言。”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“很好。诸位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现在先吃鸡脯。噢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劳驾哪位递给我一条餐巾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谢谢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所有人都兴致勃勃地加入了这场娱乐。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“再给它吃点饼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你这影子可有点干瘦呵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机灵鬼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你的影子喝酒不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给它这杯酒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喝了可以解愁。”</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“哎哟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我笑得实在受不了喽。”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那影子又吃、又喝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泰然自若。不久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那人把灯全部打开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神情冷漠而忧郁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脸色显得格外苍白。他一本正经地说道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诸位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敝人深知这般玄妙的实验颇易惹人嘲讽、怀疑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但这无关紧要。总有一天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这项旨在使自己的影子独立于本人的实验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必将得到公认和奖励。临走前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敬请凡有疑问者前来搜一下敝人的衣服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以便确信我绝没有藏匿任何物品。诸位的慷慨惠赠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无一不为我影子所食。这如同敝人叫巴龙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卡米洛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弗莱切一样千真万确。十分感谢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祝大家吃好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见鬼去吧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谁要搜你的身子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幻术玩够了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来点音乐吧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卡米洛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弗莱切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真名叫胡安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马里诺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他面朝三方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各鞠了个躬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神态庄重地退出了餐厅。穿过花园时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突然有人一把抓住他的胳膊。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门闩吱吱叫着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痛苦地撤离自己的岗位。当门闩终于脱离了销眼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便呼地弹开来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紧接着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从门外滚进灰扑扑一团什么东西和打得脸生疼的砂砾石块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屋里霎时一片混乱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像回到神话中的史前状态。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却喊不出声。但不用喊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谁都调动了每个细胞的力量。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门终于关上了。一伙人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都顺门板滑到地上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瘫成一堆稀泥。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谁也不作声。谁也不想动。直到桌上亮起一盏暗淡的马灯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大家才记起滚进来的那团灰扑扑的东西。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是个人。马灯就是这人点亮的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穿着毡袍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说着谁也听不懂的蒙语。他知道别人听不懂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所以不多说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便动手解皮口袋。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西瓜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从皮口袋里滚出来的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竟是大西瓜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绿生生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油津津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像是刚从藤上摘下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有一只还带着一片叶儿呢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“你给我滚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警察厉声吼道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下次再看到你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就让你和你的影子统统蹲到警察局过夜去。”</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他低下头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慢慢地走了出去。拐过街角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他才稍稍挺直身子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加快脚步回家。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开门的是他女儿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十五六岁光景。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“你不回来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小家伙们不愿睡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他们可真累人呵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两个金发的孩子在一旁玩耍着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兴高采烈地迎接他。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小姑娘走过来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缓声问道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带回来什么没有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他没吱声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从衣服里掏出一方叠好的餐巾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从里面取出一块鸡脯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几块饼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还有两把银质小匙。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她把食物切成小块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放在盘里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同她的两个兄弟吃了起来。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“你不想吃点什么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爸爸。”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329320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他头也不回地回答说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你们吃吧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我已经吃过了。”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马里诺面朝窗子坐下来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茫然失神地凝望着沉睡中城市的屋脊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琢磨着明天该去哪里表演他的奇迹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沈根发译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概括主题类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从塑造人物的角度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你认为本文表达了怎样的主题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试加以概括。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445126"/>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66115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作品通过写一个生活在社会底层为人逗乐的艺人备受歧视与凌辱的凄苦无奈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将文明与野蛮、逗乐与痛苦交织在一起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反映了社会贫富不均、苦乐不谐的不合理现状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表现了挣扎在死亡线上的穷苦百姓的悲惨境遇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表达了作者对底层人民的同情和对社会的批判。</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先从对人物塑造的角度入手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进行内容概括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再拓展小说的社会意义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即“反映了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通过关键句子分析概括主题类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诸位的慷慨惠赠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无一不为我影子所食”这句话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既是理解马里诺人物形象的关键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也是理解小说主旨的关键。请结合全文进行分析。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157094"/>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马里诺层面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马里诺用这句话来感谢富人们的“施舍”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却又不能直接明说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表现了他忍辱负重的性格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痛苦而无奈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无一不”表现了他的表演技艺高超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同时这句话又表明他能说会道。小说主旨层面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以逗富人乐为一种技艺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乞求富人“施舍”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穷人如此挣扎着生活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表现了底层百姓的生活现状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为我影子所食”看似一句普通的笑话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实则饱含辛酸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表达了作者对马里诺的同情。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要结合句子内容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从不同角度思考。人物形象方面主要是反映了人物的什么性格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主旨方面主要是表现了什么或表达了怎样的情感。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结构技巧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这篇小说照应技巧运用娴熟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试以“守明的母亲不太放心女儿的初次约会”为例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分析其在照应手法上的运用。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守明的母亲不太放心女儿的初次约会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所以结尾才有似乎是突然的出现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夹道的高庄稼中间拦着一个黑人影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人影说话了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原来是她母亲”。其实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这一情节不突兀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是呼应前文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前文情节中有“约会的地点是村边那座高桥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时间是吃过晚饭之后。母亲要送她到桥头去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她不让”。母亲显然是不放心女儿晚间出门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所以才暗中跟了过来。后文照应前文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使情节连贯、结构紧凑。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必须先要明确照应是故事中后面部分对前面相关部分的呼应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然后结合文本内容进行分析。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马里诺说影子是有独立生命的实际存在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是让观众相信他对影子的研究成果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也表明他的表演技艺的高超。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马里诺离开饭店前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请客人上前搜身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以证明他没有带走任何物品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这表明他品行端正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爱惜自己的名声。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马里诺谢幕时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有人发出“幻术玩够了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来点音乐”的呼声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这呼声暗示客人们看穿了幻术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需要更多的娱乐节目刺激。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马里诺穿过花园时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遭到警察的威胁和警告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表明马里诺的影子表演缺乏新意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已经让警察感到厌烦了。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小说对马里诺在家中茫然失神状态的描写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真实反映了一个江湖艺人的现实生活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表达了作者对这类人物的同情。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这表明他品行端正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爱惜自己的名声”错误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他故意这样说主要是想向大家证明他幻术表演的真实性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暗示客人们看穿了幻术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需要更多的娱乐节目刺激”不恰当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这或许只是表明观众不想再看幻术表演了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表演缺乏新意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已经让警察感到厌烦了”错误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马里诺的这一遭遇旨在表明底层卖艺人处境辛酸。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影子”对小说的艺术表现有什么作用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通过奇特形象的塑造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营造作品的神秘氛围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激发读者的阅读兴趣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通过影子逼真神妙的表演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表现主人公幻术技艺的高超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通过制造故事悬念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为后文揭示事实真相埋下伏笔。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影子”在小说情节的展开及发展上起到了营造神秘氛围的作用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引起读者阅读的兴趣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同时通过对影子的幻术表演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生动地表现了主人公技艺高超的人物形象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并为结尾的真相大白埋下了伏笔。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小说主人公马里诺这一形象有哪些特点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演艺精湛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能说会道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善于捕捉观众心理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赋予无声的影子以独立的生命。②地位卑微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人前强颜欢笑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依靠表演取悦观众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却遭观众厌弃和警察驱逐。③忍辱负重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为养家糊口而奔走卖艺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却只能独自忍受精神的孤独和痛苦。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小说中马里诺的形象主要从他在表演中、表演后以及回到家三个方面来进行概括。表演时他技艺高超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能说会道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活灵活现地向观众展示了他精湛的幻术技艺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表演后很快被观众冷落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并遭到警察的驱赶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这表明他身份地位的卑微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从他回到家后的情节可以得知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他所有的付出都是为了养活一个家庭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他忍受着痛苦与屈辱生活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表现出他的忍辱负重与坚强。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小说前半部分侧重写马里诺的影子表演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后半部分侧重写马里诺的现实生活。作者这样安排有什么用意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戈壁滩有好西瓜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西瓜能一直吃到冬天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这不稀罕。稀罕的是现在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当一口水都成了奢侈品的时候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谁还敢想西瓜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蒙古族同胞利索地剖开西瓜。红红的汁水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顺着刀把滴滴答答淌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馋人极了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应该是平生吃过的最甜最美的西瓜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但谁也说不出味来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谁都不知道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那几块西瓜是怎么落进肚子里去的。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至于送瓜人是怎么冲破风沙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奇迹般地来到这里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最终也没弄清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因为谁也听不懂蒙语。只好让它成为一个美好的谜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永久地留在记忆中。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844726"/>
            <a:ext cx="19800000"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037222"/>
            <a:ext cx="19508086" cy="794429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小说以马里诺影子表演的玄妙神秘与他在现实生活的平淡无奇相对比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赋予故事情节以戏剧性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有助于吸引读者阅读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小说以前半部分影子表演的热闹有趣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与后半部分马里诺现实生活的凄凉孤独相对比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有助于增强小说的悲剧感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小说以饭店内观众对马里诺的冷漠与家人对马里诺的关心相对比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有助于表现世态的冷暖炎凉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小说以马里诺在观众面前谈笑风生与在家里的茫然失神相对比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有助于深入刻画他性格的复杂性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小说以影子的虚幻与现实生活的真实相对比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有助于增强作品反映现实的力度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小说通过对马里诺在饭店和家里活动状态的对比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表达了作者对底层人民的同情和对社会的批判。</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探究文章结构用意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主要从产生的艺术效果、主题表现、人物形象刻画等方面展开。前半部分写马里诺的影子表演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后半部分写马里诺的现实生活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在情节上有很多对比之处。对比的目的就是为表现人物形象和主题等服务的。如饭店里风光的表演与回到家后的孤独的对比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凸显了底层卖艺人的辛酸生活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同时增强了小说的悲剧效果。可从其他对比角度一一展开阐述。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749382"/>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探究小说内容</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7</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5693866"/>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探究标题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标题是文章的眼睛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或是对情节的高度概括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或是人物性格的突出体现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等等。选择标题作为探究点是命题者偏爱的命题方式。常见的探究方式有三种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一是侧重标题内容的意蕴探究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二是不同标题的比较探究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三是拟标题的意图探究。无论是哪种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都要关注两方面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一是标题本身的内容、艺术特点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二是标题与文本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如情节、人物、主旨、环境等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的联系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或就一个角度谈深谈透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或多角度多层次切入。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161480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952349"/>
          <a:ext cx="19730192" cy="6419088"/>
        </p:xfrm>
        <a:graphic>
          <a:graphicData uri="http://schemas.openxmlformats.org/drawingml/2006/table">
            <a:tbl>
              <a:tblPr/>
              <a:tblGrid>
                <a:gridCol w="1368152"/>
                <a:gridCol w="18362040"/>
              </a:tblGrid>
              <a:tr h="1584176">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小说的标题有什么丰富的含义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请进行探究。</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小说以“</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寓意何在</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这对现实人生有许多启示</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谈谈你感受最深的一点。</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结合文本</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谈谈本文以“</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”为题有什么好处</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题干中一般有“题目”“标题”“为题”等字样</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题干中有“好处”“妙处”等字样</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题干中有“含义”“寓意”等字样</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抓住“标题”“题目”这样的关键词</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看准是要求分析“寓意”“含义”还是“好处”。</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准确把握“分析标题含义”与“探究标题意蕴”的区别与联系</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两者虽然都是针对“标题”这一对象</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但程度和范围均有不同</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636815"/>
          <a:ext cx="19514168" cy="9272016"/>
        </p:xfrm>
        <a:graphic>
          <a:graphicData uri="http://schemas.openxmlformats.org/drawingml/2006/table">
            <a:tbl>
              <a:tblPr/>
              <a:tblGrid>
                <a:gridCol w="1224136"/>
                <a:gridCol w="1296144"/>
                <a:gridCol w="16993888"/>
              </a:tblGrid>
              <a:tr h="4013046">
                <a:tc rowSpan="2">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内涵</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表里两个方面理解标题含义。表层含义即标题的字面含义、文中内容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深层含义即引申义、比喻义、象征义。标题如果是比喻性的</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文中往往不是围绕标题的字面含义来展开叙述的</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那么我们就应该联系文章的具体内容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弄清比喻义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这样我们就可以领悟出标题的深刻含义。</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标题与文本的联系</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如与情节、人物、主旨、环境的联系等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或就一个角度谈深谈透</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或多角度多层次切入</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87954">
                <a:tc vMerge="1">
                  <a:tcPr/>
                </a:tc>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如果以时间、地点、环境为题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则标题可能具有“点明时间地点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创设故事背景</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渲染环境氛围”的作用。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如果以物件</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物象</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则标题可能具有“作为结构线索贯穿全文</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概括故事情节</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寄托作者情感</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揭示文章主题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隐含比喻象征意义”的作用。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如果以形象特征为题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则标题可能具有“铺开情节</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呼应细节</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对比讽刺</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强化效果”的作用。标题如果是比喻性的</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应该联系文章的具体内容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弄清比喻义或象征义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这样我们就可以领悟出标题的深刻含义</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85377"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636815"/>
          <a:ext cx="19514168" cy="7132320"/>
        </p:xfrm>
        <a:graphic>
          <a:graphicData uri="http://schemas.openxmlformats.org/drawingml/2006/table">
            <a:tbl>
              <a:tblPr/>
              <a:tblGrid>
                <a:gridCol w="1224136"/>
                <a:gridCol w="1296144"/>
                <a:gridCol w="16993888"/>
              </a:tblGrid>
              <a:tr h="4013046">
                <a:tc>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结合主旨看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标题是不是运用了双关、象征、暗讽、对比等手法</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是否寄托情感</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结合结构看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重点看首尾段</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看它们与标题之间有什么联系。一般而言</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题目具有统领全文、贯穿全文、担当线索的作用。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结合情节看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标题是否有概括故事情节、铺开情节、呼应细节的作用。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结合环境看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标题是否点明时间、地点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创设故事背景。</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结合人物看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明确文中人物的性格特征</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看标题与人物形象、性格或命运之间有什么样的关系</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以此来看题目是不是对人物形象的塑造、作者情感态度的表达有具体的作用。</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结合标题本身的效果看</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对读者而言</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该标题是否新颖精妙</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吸引读者</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85377"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636815"/>
          <a:ext cx="19514168" cy="4464495"/>
        </p:xfrm>
        <a:graphic>
          <a:graphicData uri="http://schemas.openxmlformats.org/drawingml/2006/table">
            <a:tbl>
              <a:tblPr/>
              <a:tblGrid>
                <a:gridCol w="1224136"/>
                <a:gridCol w="1728192"/>
                <a:gridCol w="16561840"/>
              </a:tblGrid>
              <a:tr h="1990470">
                <a:tc rowSpan="2">
                  <a:txBody>
                    <a:bodyPr/>
                    <a:lstStyle/>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线索类</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本文以……为题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而……又是文章线索</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不仅突出了小说的中心内容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又使情节脉络清晰</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同时引发人们对……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线索负载内容</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问题的思考</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74025">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其他类</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本文以……为题</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其巧妙之处在于</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表面起了……</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交代时间、地点、特定意境等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又寓有……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深层含义</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结合具体内容分析</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的意蕴</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含蓄、深邃</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令人回味</a:t>
                      </a: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具有……的表达效果</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85377"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冤　家</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他们兄弟俩终于都过世了。一个画家和一个医生。画家一直自以为有绘画的天才。他自大、骄傲而且易怒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向来看不起他兄弟那副庸俗、多愁善感的德行。然而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他实际上并没有什么才气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如果不是他兄弟的接济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他早就要三餐不继了。奇怪的是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尽管他的画从技巧、内涵各方面看来都是极粗俗、拙劣的作品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他还是持续地画着。偶尔举办几次画展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总是刚好卖出两幅画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每次都是如此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一幅不多一幅不少。终于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医生也绝望地认清他兄弟的“天分”了。在不断地接济和支持之后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医生发现自己的兄弟天生就只能当个二流的画家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心里着实难过。可是他一直隐埋在心里。医生去世的时候留下所有的财产给他的兄弟。画家在医生的房子里发现了二十五年来他卖给那个匿名者的所有作品。起初他疑惑不解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最后他给自己找到了解释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这狡猾的家伙终于做了一次正确的投资。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这篇小说的标题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有的写作“兄弟”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你认为哪个标题更好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请说说你的理由。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冤家”好。①“冤家”是站在医生的角度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表达医生对画家兄弟虽给自己带来痛苦、难过却又不忍抛弃的手足深情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冤家”揭示了兄弟之间爱恨交织的情感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意蕴深沉丰富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冤家”照应了小说的结尾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画家狂妄地认为医生购买自己的画是一次正确的投资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令人啼笑皆非。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兄弟”好。①“兄弟”准确地指明了两者的关系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而“冤家”多指伴侣情人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用于兄弟的较少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兄弟”二字贯穿全篇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是作者一再强调的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兄弟”用在此篇中带有反讽的意味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而“冤家”反显得温情了。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考生选择其中一种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先亮明观点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再阐述理由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理由要结合文本的内容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并结合自己的理解。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83746"/>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探究人物形象</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人物形象是小说的中心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因而人物形象也是探究的重点。人物形象探究题是以人物形象特征及人物形象塑造艺术为探究点的。其主要从两个方面命题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一是主次人物的安排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探究谁是主人公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二是人物身份、地位、性格特征及其所反映出的民族心理和人文精神。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下列对小说相关内容和艺术特色的分析鉴赏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小说开头不仅形象地描写了风沙的狂暴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也细致具体地表现了人物的直觉印象与切身感受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烘托并渲染了 “天嚣”的恐怖气氛。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被困队员深陷绝境却调动起所有能量开门救助敲门人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送瓜人在被困队员生死关头奇迹般地出现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这都说明生命奇迹无法解释。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小说善于运用细节表现人物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开门前试验队员一句“桌子上有资料没有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当心被风卷出去”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就体现了科研工作者高度的责任意识。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试验队被困队员与素不相识的送瓜人之间的故事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不仅令人感动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还揭示出一个朴素而有意味的人生道理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帮助别人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也是帮助自己。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153272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本题考查理解小说的内容、赏析小说的艺术特色。“这都说明生命奇迹无法解释”理解错误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此处是为了颂扬人性之美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帮助他人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既丰富了人物形象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又凸显了小说主题。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04580" y="4860950"/>
          <a:ext cx="19514168" cy="5256584"/>
        </p:xfrm>
        <a:graphic>
          <a:graphicData uri="http://schemas.openxmlformats.org/drawingml/2006/table">
            <a:tbl>
              <a:tblPr/>
              <a:tblGrid>
                <a:gridCol w="1296144"/>
                <a:gridCol w="18218024"/>
              </a:tblGrid>
              <a:tr h="22528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小说的主人公是哪一个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有人认为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小说中的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也有人性弱点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你同意这种观点吗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结合对小说中人物形象的分析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谈谈小说给你的启示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题干中有“主人公”“人物形象”等字样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这类题设问角度比较宽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没有固定的设问模式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题目多样化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因而要审准设问角度。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明确指向性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看题目要求的是对比分析还是概括评价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是探究内在性格还是综合人物言行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742093"/>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500909"/>
          <a:ext cx="19658184" cy="6624737"/>
        </p:xfrm>
        <a:graphic>
          <a:graphicData uri="http://schemas.openxmlformats.org/drawingml/2006/table">
            <a:tbl>
              <a:tblPr/>
              <a:tblGrid>
                <a:gridCol w="3312368"/>
                <a:gridCol w="16345816"/>
              </a:tblGrid>
              <a:tr h="116906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11754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小说的主人公是谁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从描写的篇幅看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一般描写谁的篇幅多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谁就是主人公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从主题的体现看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谁是主题的集中体现者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谁就是主人公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从情节的发展看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谁在情节发展中占主导地位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谁就是主人公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从描写的侧重看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正面描写的是谁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其他人都与之形成衬托对比关系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谁就是主人公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3812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小说中的某个人物是否多余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看此人物是否对主要人物有对比、衬托的作用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看此人物是否对情节的发展起串联或推动作用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看此人物是否对主题的丰富和表达起积极作用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1944540" y="3852838"/>
          <a:ext cx="19658184" cy="5349195"/>
        </p:xfrm>
        <a:graphic>
          <a:graphicData uri="http://schemas.openxmlformats.org/drawingml/2006/table">
            <a:tbl>
              <a:tblPr/>
              <a:tblGrid>
                <a:gridCol w="3600400"/>
                <a:gridCol w="16057784"/>
              </a:tblGrid>
              <a:tr h="106983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983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对某人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是赞颂还是批评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从时代发展的趋势看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此人言行是否符合时代的主旋律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从作者的感情倾向看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作者对此人的评价是赞扬还是贬斥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从其他人物的反应看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其他人物对此人是同情还是厌恶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从人物的命运结局看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此人的结局是值得赞扬还是批评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39665">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对某人有不同的认识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你认为呢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从人物的不同表现、对人物品行的辩证认识分析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肯定其合理的一面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否定其不合理的一面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通用步骤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4" y="3852838"/>
          <a:ext cx="19514168" cy="6419088"/>
        </p:xfrm>
        <a:graphic>
          <a:graphicData uri="http://schemas.openxmlformats.org/drawingml/2006/table">
            <a:tbl>
              <a:tblPr/>
              <a:tblGrid>
                <a:gridCol w="1224136"/>
                <a:gridCol w="18290032"/>
              </a:tblGrid>
              <a:tr h="340237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人物形象探究“五角度”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角度一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情节的角度。情节就是人物性格的成长史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探究人物形象与情节密不可分。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角度二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人物自身的角度。看看是否符合人物自身的性格逻辑。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角度三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主题的角度。主题主要是从人物形象的塑造中体现出来的。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角度四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环境的角度。即人物所处的现实环境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看人物与环境的关系。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角度五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合理的角度。考虑人物形象的塑造是否符合生活真实和艺术真实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412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文中主人公……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具有……的性格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与他所处的环境是有密切关系的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具体分析情节、社会环境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他自身……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具体分析他自身因素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这一形象具有……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社会角度、小说主题角度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符合生活真实和艺术真实的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完成后面的题目。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窃　喜</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老李住胡局长对门。老李经常从门缝里看到有人拎着大包小包往胡局长家跑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看到此情景老李就会咬牙切齿地对老婆说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现在当官的就是贪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但到了单位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老李对胡局长总是恭恭敬敬、服服帖帖的。一天夜里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突然有人敲老李家的门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几个神态严肃的人说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对不起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胡局长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我们是检察院的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请跟我们走一趟。”老李努力控制住内心的喜悦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对不起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您找错人了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胡局长住对门。”关门后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老李抱着老婆狠狠地亲了一口。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本文开头两段不避其繁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结尾两段不避其简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作者为什么做这样的结构安排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捡烂纸的老头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44540" y="2988742"/>
            <a:ext cx="19800000"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3276774"/>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老李是个可恨的人。他表里不一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表面言听计从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阿谀谄媚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内心充满嫉妒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幸灾乐祸。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老李不可恨。他既对社会上种种不正风气无能为力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也不得不为工作而谨小慎微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卑躬屈膝。对正义的最终胜利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他表现出来的喜悦也是真诚的。他是芸芸众生中的普通人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具有大多数人都有的人性的弱点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所以不可恨。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考生不论选择哪一种观点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必须要有充分的理由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表述要尽量简洁。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3229"/>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探究情节</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情节设置都是为更好地表达主题、塑造人物形象服务的。它的安排是否合理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直接影响到一篇小说能否很好地表达主题。探究小说情节的合理性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探究情节结构技巧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尤其是探究结尾安排的合理性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是小说阅读情节类探究题中最常见的题型。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4500910"/>
          <a:ext cx="19586176" cy="7132320"/>
        </p:xfrm>
        <a:graphic>
          <a:graphicData uri="http://schemas.openxmlformats.org/drawingml/2006/table">
            <a:tbl>
              <a:tblPr/>
              <a:tblGrid>
                <a:gridCol w="1152128"/>
                <a:gridCol w="18434048"/>
              </a:tblGrid>
              <a:tr h="25922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作者在结局上的这种处理是否合理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请结合小说具体内容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谈谈你的看法和理由。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有人说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文中故事情节的安排不尽合理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你是否同意这种说法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请阐述你的理由。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小说的结尾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或其他部分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这样安排有什么作用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小说前半部分侧重写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后半部分侧重写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。作者这样安排有什么用意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题干中有“结局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是否合理”“情节是否合理”等等字样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情节类探究题的角度较多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审题时要分清是探究小说情节的合理性还是探究情节结构技巧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是全局情节还是局部情节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比如结尾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看清是“分析鉴赏”还是“谈观点、看法”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是“说明理由”还是谈“启示”“感悟”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700710"/>
            <a:ext cx="19658184"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375675"/>
          <a:ext cx="19658184" cy="8190131"/>
        </p:xfrm>
        <a:graphic>
          <a:graphicData uri="http://schemas.openxmlformats.org/drawingml/2006/table">
            <a:tbl>
              <a:tblPr/>
              <a:tblGrid>
                <a:gridCol w="4968552"/>
                <a:gridCol w="14689632"/>
              </a:tblGrid>
              <a:tr h="102011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2011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小说的结尾是否合理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从前面的情节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是否有伏笔暗示、结尾对主题的拓展与深化、情节突转造成的艺术效果、结尾对人物形象的丰富、结尾提供给读者的想象空间等角度进行分析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2011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小说中某处文字是否多余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从文字上下串联是否合理顺畅、情节完整与不完整的不同艺术效果、人物形象性格显得复杂还是单纯、主题是直接揭示较好还是含蓄蕴藉较好、文字对典型环境营造的效果等角度进行分析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2011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小说的结局会是怎样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请想象并说明理由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从情节的合理发展、人物性格的必然表现、艺术效果的制造、主题的拓展等角度进行推断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4161">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小说中某段文字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多是插叙、倒叙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有何作用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从对上文的解释、为下文做铺垫、设置悬念、激发阅读兴趣等角度进行分析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84119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通用步骤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88555" y="3921318"/>
          <a:ext cx="19586176" cy="7132320"/>
        </p:xfrm>
        <a:graphic>
          <a:graphicData uri="http://schemas.openxmlformats.org/drawingml/2006/table">
            <a:tbl>
              <a:tblPr/>
              <a:tblGrid>
                <a:gridCol w="1296145"/>
                <a:gridCol w="1296144"/>
                <a:gridCol w="1512168"/>
                <a:gridCol w="15481719"/>
              </a:tblGrid>
              <a:tr h="684077">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明确表达出观点。只有这样才能围绕你的观点组织材料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并形成答案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2">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从文本情节引述论据分析。对于小说情节合理性的探究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绝对不能离开文本而漫无边际地去谈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而应该紧密结合文本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并运用文本中的具体情节等进行分析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这样才能得出正确的结论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52229">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第三步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从文本叙事形式分析。文本的叙事形式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包括结构的组织、线索的安排、叙事的顺序等。从故事结构的主体入手分析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才能不脱离故事的主干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从线索的安排入手分析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才能明确情节安排的奇妙之处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从叙事的顺序入手分析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才能明确在谋篇布局上的匠心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2">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第四步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从人物与主题的角度分析。思考情节安排是否符合人物性格特征和发展、变化的轨迹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是否切合时代特征和环境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是否有利于丰富或深化主题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小说以“渴”为中心谋篇布局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这有什么好处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省去许多不必要的叙述交代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使情节更简洁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集中描写人物在特定环境下的状态与感受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使主题更突出。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本题考查情节安排的技巧。可以从情节、人物形象和主题三个角度分析。本文紧扣“渴”展开故事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自然环境描写和人物的内心世界、行为举止皆源于“渴”这一中心。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0564"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3" y="3924846"/>
          <a:ext cx="19514167" cy="4320480"/>
        </p:xfrm>
        <a:graphic>
          <a:graphicData uri="http://schemas.openxmlformats.org/drawingml/2006/table">
            <a:tbl>
              <a:tblPr/>
              <a:tblGrid>
                <a:gridCol w="1291380"/>
                <a:gridCol w="1506608"/>
                <a:gridCol w="16716179"/>
              </a:tblGrid>
              <a:tr h="2160240">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这样安排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是正确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恰当、合理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的。从情节上看……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引具体情节进行分析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从本文主题上看……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引文本具体内容进行分析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从历史背景看……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结合时代特点进行分析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。可见这一处理是巧妙的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60240">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这样安排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是不妥当的。从本文情节、情理上看……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引文本内容具体分析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从文本叙事形式上看……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引具体内容分析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从实际情况看……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结合实际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。可见这一安排是不合理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不妥当、不贴切……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一种美味</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巩高峰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他清晰地记得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六岁那年夏天的那个傍晚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当他把一条巴掌大的草鱼捧到母亲面前时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母亲眼里第一次出现了一种陌生的光。他甚至觉得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他在母亲眼里一定是突然有了地位的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这种感觉在随后下地干活回来的父亲和两位哥哥眼里也得到了证实。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他有些受宠若惊。此前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他的生活就是满村子蹿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上树掏鸟窝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扒房檐摘桃偷瓜。因此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每天的饭都没准时过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啥时肚子饿了回家吃饭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都要先挨上父亲或母亲的一顿打才能挨着饭碗的边儿。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那天不一样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母亲把双手在围裙上擦了又擦。母亲终于接过那条鱼时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他忽然有一点点失望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那条本来大得超出他意料的鱼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在母亲的双手之间动弹时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竟然显得那么瘦小。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7978"/>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准确地说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在那之前他没吃过鱼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唇齿间也回荡不起勾涎引馋的味道。他相信两个哥哥应该也极少尝过这东西。在母亲的招呼下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他们手忙脚乱地争抢母亲递过的准备装豆腐的瓷碗。豆腐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是跟年联系在一起的东西了。天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为了那条鱼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母亲要舀一瓷碗的黄豆种子去换半瓷碗的豆腐来搭配。隐隐约约地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他有了美味的概念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还有慢慢浓起来的期待。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父亲坐在灶前一边看着火苗舔着锅底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一边简单地埋怨了几句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似乎是嫌母亲把鱼洗得太干净了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没了鱼腥味。这已经是难得的意外了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平日里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父亲一个礼拜可能也就说这么一句话。父亲埋怨时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母亲正在把那条鱼放进锅里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她轻手轻脚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似乎开了膛破了肚的草鱼还会有被烫痛的感觉。父亲笑了笑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带着点儿嘲意。母亲嗔怪着说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你笑什么笑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鱼真的还没死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还在锅里游呢。说着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母亲还掀了锅盖让父亲看。父亲保持着笑意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不愿起身。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母亲拿着装了葱段蒜末的碗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就那么站着等水烧开。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他则坐在桌前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看这一切时他是不是双手托着腮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他忘了。反正所有的记忆都是那条鱼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7978"/>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和围绕着那条鱼而产生的梦一般陌生的气息。那天什么活都不用他干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他是这顿美味的缔造者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可以游手好闲。父母的举动让他觉得他有这个资格。</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在豆腐到来时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母亲甚至都没来得及埋怨一下一贯喜欢缺斤短两的豆腐贩子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因为豆腐马上就被切成块下了锅。美味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让他带着很多的迫不及待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还有一点点的张皇。张皇什么呢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鱼都在锅里了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它还能游回村头那条沟里去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不过这种张皇让他有点儿熟悉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在沟里捉到鱼时他也这么心慌来着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因为连他自己都不相信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那条沟里竟然会有鱼。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来不及细细回味了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豆腐一下锅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屋子里顿时鲜香扑鼻。他是第一次知道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鱼的味道原来是这样的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新鲜得让人稍稍发晕。在鱼汤从锅里到上桌之间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他拼命地翕动鼻翼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贪婪地往肺里装这些味道。他相信装得越多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回味的时间就越长。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至于那锅鱼汤具体是什么滋味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他倒完全不记得哪怕一点儿细节。因为全家吃饭喝鱼汤的状态都有些鲁莽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只有嘴唇和汤接触的呼呼声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一碗接一碗时勺子与锅碰撞的叮当声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还有一口与另一口之间换气时隐约的急促。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7978"/>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那天饭桌上的气氛也不一样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一家人习惯的默不作声完全没了踪影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父亲开口谈天气了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两个哥哥则说了今年可能的收成。而母亲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只是嘴含笑意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一遍又一遍地给大家盛汤。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父亲说了一句有点儿没头没脑的话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三子该上学了。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他就叫三子。如今回想起来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对鱼汤食不知味的原因应该就是这句话。两个哥哥没进过一天学校的大门。现在到了他三子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父亲说他该上学了。该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快要的意思。他忘了两个哥哥投过来的眼神的内容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他忘了鱼汤是什么味道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他忘了那个晚上的一切细节。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美味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美味是什么味呢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当他终于能背着书包从村头墙角中出来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忸怩地走进学校的大门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他离美味的书面意思越来越近。但是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他知道美味的真正意思并不是之后的上学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仍然是有鱼的那天晚上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两个哥哥忽然就饱了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先后离开桌子回屋睡觉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可是鱼汤每个人起码还可以盛两碗。他们没解释为什么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也不用解释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地里的活要起早贪黑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否则这种鱼加豆腐的美味只能还是好多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7978"/>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年享受一次。父亲愣了愣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恢复了以往不苟言笑的表情。母亲端着碗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她似乎用眼神示意过父亲别口不择言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但是现在她卸去了笑容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朝着屋外黑乎乎的夜空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一直出神。</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可是羊要进圈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牛要喂草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猪还要吃食。都这么愣着不能解决一点儿问题。他起身去做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也只有他还有心情做。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坐在灶前添柴火煮猪食时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已经是最后一件事了。把火点着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添第二把柴火的时候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他就抓着了一个黏黏软软的东西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凑到灶前的火光里一看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是那条鱼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从锅里蹦到地面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它显然已经超越了极限。现在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它早已死了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只是眼里还闪着一丝诡异的光。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小说设置了一个意外的结尾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这样写有什么好处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76774"/>
            <a:ext cx="19800000" cy="7776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7224094"/>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情节在结尾处突然逆转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在出人意料的戏剧性效果上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亨利式”的结尾有暗合相通之处。②因前文设置的伏笔若有若无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掀锅盖”“不记得细节”“忘了味道”等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让结尾呈现出某种魔幻色彩。③结尾情节安排表明“鱼未入汤”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诡异之处有深意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引发读者对美味意蕴做深度的思考与探究。④结尾提示了“美味”的含义有表里两层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与标题“一种美味”构成呼应。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本题考查对作品结构的分析、作品主题的概括及作品艺术魅力的领悟能力。欧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亨利式小说结尾的表达效果是既在意料之外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又在情理之中。意料之外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指有戏剧性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吸引读者。情理之中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指能在前文找到相关的伏笔。这种结尾的好处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还体现在对主题思想的升华上。文中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鱼并未入汤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一家人却喝出了美味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能反衬出生活的穷苦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人们对满足口腹之欲的要求低。可让读者进一步思考“美味”的内涵及小说的悲剧意味。同时作为结尾段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要考虑和开头或者标题的关系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是否形成呼应。另外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也要关注这一段中可能富有内涵的语句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如“诡异的光”。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83746"/>
            <a:ext cx="19658184" cy="5693866"/>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探究艺术特色</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小说艺术特色类探究题的探究点往往不局限在艺术手法的某一方面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如情节艺术、人物形象塑造艺术、谋篇布局的艺术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而是将目光放在小说艺术的整体构思和布局上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它涉及小说写作技巧的方方面面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如情节线索、表现手法、人物间的相互关系、主题及其象征意蕴等。艺术特色的探究往往从文本的某一艺术特色切入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要求探究其使用的意图或表达效果。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04580" y="4860950"/>
          <a:ext cx="19514168" cy="6569922"/>
        </p:xfrm>
        <a:graphic>
          <a:graphicData uri="http://schemas.openxmlformats.org/drawingml/2006/table">
            <a:tbl>
              <a:tblPr/>
              <a:tblGrid>
                <a:gridCol w="1296144"/>
                <a:gridCol w="18218024"/>
              </a:tblGrid>
              <a:tr h="22528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等方面有鲜明特色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请选取一个方面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陈述你的观点。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这篇小说在写法上有哪些突出特色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请选取几个方面简要分析。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方面有什么特点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请结合文本进行探究。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文中写到了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这样写对表现小说内容有何作用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题干中有“手法”“特色”“艺术技巧”等关键词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抓住题目中“手法”“效果”“技巧”“安排”等关键词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明确题型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找到探究方向。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准确区分手法技巧的类别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明确探究点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18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小说以一个没有谜底的“美好的谜”结尾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这样处理有怎样的艺术效果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请结合作品进行分析。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小说人物“他”所知有限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这样写很真实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故事戛然而止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强化了小说的神秘氛围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打破读者的心理预期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留下了更多想象回味的空间。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本题考查分析小说结构安排。先明确结尾的形式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再从结尾所用技巧的作用、情节安排、读者的阅读感受和体验等几个角度答题。小说结尾留白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给人留下想象的空间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与“谜”吻合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叙述视角上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采用有限视角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读者想弄清楚一切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但小说结尾却留下了悬念。</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742093"/>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656145"/>
          <a:ext cx="19658184" cy="6631872"/>
        </p:xfrm>
        <a:graphic>
          <a:graphicData uri="http://schemas.openxmlformats.org/drawingml/2006/table">
            <a:tbl>
              <a:tblPr/>
              <a:tblGrid>
                <a:gridCol w="4392488"/>
                <a:gridCol w="15265696"/>
              </a:tblGrid>
              <a:tr h="70886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3924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某个物象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在文中有什么作用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的线索作用、物象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的象征意义、物象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对人物的表现作用、物象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揭示了什么样的主题等角度进行分析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112">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“我”在文中有何作用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从“我”的线索作用、第一人称叙述的效果、对主要人物的衬托等角度进行分析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112">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小说为何主要采用侧面描写的手法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从侧面人物的身份特征、叙述视角的特点、给读者的想象空间等角度进行分析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112">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小说主要运用什么手法来构思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从对比、象征、抑扬等角度进行分析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通用步骤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4" y="3852838"/>
          <a:ext cx="19514168" cy="7845552"/>
        </p:xfrm>
        <a:graphic>
          <a:graphicData uri="http://schemas.openxmlformats.org/drawingml/2006/table">
            <a:tbl>
              <a:tblPr/>
              <a:tblGrid>
                <a:gridCol w="1224136"/>
                <a:gridCol w="18290032"/>
              </a:tblGrid>
              <a:tr h="340237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探究艺术特色答题“两步骤”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因为艺术特色类探究题以“艺术技巧”为基础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所以应先掌握考查艺术技巧的几种题型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①文中特有的表达方式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记叙、描写、说明、议论、抒情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是如何为作者表情达意服务的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②文中运用了什么表现手法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细节描写、象征、对比、衬托、铺垫、照应、悬念、欲抑先扬、欲扬先抑、巧合等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在塑造形象时起到了怎样的作用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③明确各种修辞手法的特点和作用。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④结构方式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前后照应、设置悬念、埋下伏笔、总结上文、点题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是怎样的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⑤在语言运用上有何特点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语言精练、句式整齐而有节奏感、用词准确而形象、用词丰富而多样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把艺术技巧与人物、情节、环境、主题等结合起来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从“特色”与“效果”两方面组织答案</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4" y="3852838"/>
          <a:ext cx="19514168" cy="3024336"/>
        </p:xfrm>
        <a:graphic>
          <a:graphicData uri="http://schemas.openxmlformats.org/drawingml/2006/table">
            <a:tbl>
              <a:tblPr/>
              <a:tblGrid>
                <a:gridCol w="1224136"/>
                <a:gridCol w="18290032"/>
              </a:tblGrid>
              <a:tr h="302433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文中主人公……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具有……的性格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与他所处的环境是有密切关系的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具体分析情节、社会环境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他自身……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具体分析他自身因素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这一形象具有……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社会角度、小说主题角度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符合生活真实和艺术真实的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墙头枇杷</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五月的枇杷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缀满枝头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连片成云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硕大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状如蜜桃。枇杷压过红墙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诱人垂涎。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杜老师如莲花般灿烂的脸抵不过那片金黄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课室里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一个个小脑袋扭向了窗外。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洪仁想起外婆年年送来的枇杷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清甜、可口、鲜嫩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不觉舌根生津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喉头滚动不停。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一本书扇在了洪仁左脸上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火辣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生痛。转头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杜老师莲花般的脸如霜打的荷叶。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洪仁被罚面壁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同学们的脸集体左转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目不转睛盯着黑板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杜老师的脸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得意如莲花盛开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可黑板上那一个个生字全成了一颗颗金灿灿的枇杷。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入夜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天上一轮新月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黄灿灿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在洪仁眼里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它远没有那片枇杷生动、明亮。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洪仁找得一根长凳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爬上去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仰头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伸手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还够不着。一个小跳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差点儿坠落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如鼓敲。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突然</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只觉身子一轻</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他陡然长高了半尺。他惊喜</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他贪婪猛吃</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甜甜的</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幸福迅即布满全身。</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“好吃吗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洪仁扭头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眼睛睁圆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惊惶惨叫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杜老师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369880"/>
          </a:xfrm>
          <a:prstGeom prst="rect">
            <a:avLst/>
          </a:prstGeom>
          <a:noFill/>
        </p:spPr>
        <p:txBody>
          <a:bodyPr wrap="squar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探究小说塑造杜老师这个人物形象的手法。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968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2182713"/>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先抑后扬。先写洪仁因为课堂上走神而被杜老师惩罚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写出了杜老师的严厉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又写洪仁夜晚摘枇杷而不得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被杜老师托举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写出了杜老师的和善亲切。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先要读懂小说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再联系塑造人物的手法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最后结合文本具体分析。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83746"/>
            <a:ext cx="19658184" cy="9694962"/>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题型五</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探究主题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主题类探究是一种基于文本内容的探究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探究的内容多是小说所表现的丰富意蕴或深刻内涵以及作者的创作意图。它不是要求直接概括主题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而是要求挖掘主题的丰富性或深刻性。它可以分为思想意蕴探究和情感意蕴探究两种。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所谓思想意蕴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是指作品表现出的思想意义或价值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重在指文本带给读者的思考、认识和启示。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所谓情感意蕴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是指作品的情感意义或取向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即作者的情感态度、喜怒褒贬等。它与“思想意蕴”不是一回事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虽说有时在具体题目中有相通之处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但思想意蕴重在思想性、认识性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而情感意蕴重在作者的倾向性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即作者赞成什么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反对什么。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小说的思想、情感意蕴都是附着在小说的具体形象之中的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探究时要善于抓住小说中不同的人、事、物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分析探究附着在他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们身上的意蕴。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04580" y="4860950"/>
          <a:ext cx="19514168" cy="7207737"/>
        </p:xfrm>
        <a:graphic>
          <a:graphicData uri="http://schemas.openxmlformats.org/drawingml/2006/table">
            <a:tbl>
              <a:tblPr/>
              <a:tblGrid>
                <a:gridCol w="1296144"/>
                <a:gridCol w="18218024"/>
              </a:tblGrid>
              <a:tr h="22528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带给你哪些思考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结合作品谈谈你的看法。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故事中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你认识到了一个什么样的社会现实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这篇小说告诉了我们什么道理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请联系现实谈谈你的看法。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请探究其中的深刻意蕴和作者的情感取向。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请结合文本简要探究作品蕴含的情感。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小说意蕴丰富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你认为它表达了怎样的主题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请结合文本谈谈你的看法和理由。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有人说这篇小说反映了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又有人说这篇小说反映了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你的观点是什么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请结合小说的内容具体分析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题干中有“意图”“意蕴”“情感”“主题”等字样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题干还有“探讨”“探析”“看法”“见解”“启示”等字样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670085"/>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356894"/>
          <a:ext cx="19658184" cy="8580574"/>
        </p:xfrm>
        <a:graphic>
          <a:graphicData uri="http://schemas.openxmlformats.org/drawingml/2006/table">
            <a:tbl>
              <a:tblPr/>
              <a:tblGrid>
                <a:gridCol w="5760640"/>
                <a:gridCol w="13897544"/>
              </a:tblGrid>
              <a:tr h="66166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4825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小说给我们什么启示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从小说相对应的人物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如孩子、学生、父母、老师等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、小说反映的社会问题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如环境保护、传统文化保护、道德的沦丧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等不同角度切入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2332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小说中人物体现了哪种思想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从人物的言行举止、精神境界及为人处世等角度进行分析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2332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这篇小说揭示了怎样的主题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从不同人物的表现、不同主题的阐释、不同层面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现实历史哲理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的深化等角度进行分析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84993">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有人说小说表现了这一主题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有人说表现了另一主题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你认为呢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从文本对某个主题的呈现、现实生活对某个主题的呼吁等角度来分析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2332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结合文本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谈谈你对某句话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理解和看法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从文字本身的内涵、与现实的关联、与自我的关联等角度分析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通用步骤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160564" y="3852838"/>
          <a:ext cx="19514168" cy="6336704"/>
        </p:xfrm>
        <a:graphic>
          <a:graphicData uri="http://schemas.openxmlformats.org/drawingml/2006/table">
            <a:tbl>
              <a:tblPr/>
              <a:tblGrid>
                <a:gridCol w="1224136"/>
                <a:gridCol w="18290032"/>
              </a:tblGrid>
              <a:tr h="340237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从小说的标题入手。有的小说的标题除了表面意思外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还有比喻义、象征义、双关义、引申义等。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从小说的情节和人物形象入手。从故事情节的发展中和人物性格、命运的变化中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去挖掘小说所要揭示的社会意义。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从作者的思想倾向入手。这可以通过小说中的关键性词语或语句来把握。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联系作品的时代背景及典型的环境描写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认识人物形象思想性格上所打上的时代烙印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把握住人物形象所折射出的时代特征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达到探究思想意蕴与情感意蕴的目的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31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该故事……</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简述情节</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反映了……的社会现实</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可结合原文分析</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揭示出……的主题</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警示</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告诫、提醒</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人们……</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耍蛇记</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贾平凹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西安街头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曾经艺人很多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有玩猴的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有弹唱的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有运气划拳的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有行书描画的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一帮一伙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很是热闹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常常这伙拉了那帮观众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那帮又搅了这伙生意。一时间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你争我斗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技愈来愈绝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观众却愈看愈馋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水涨船高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不亦乐乎。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忽有一日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从南方来了一伙耍蛇人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在场中摆出台子。耍蛇人哗啦打开一大木箱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箱中却冉冉开出一朵鲜花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花枝分开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露出一张俊俏小脸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含情脉脉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竟是一风流少女。忽然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一蛇跃上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蛇首与少女几乎平肩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观者一惊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顿时毛发竖起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一颗心悬在喉间。那少女无动于衷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任蛇缠绕身上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匝匝如背绳索。忽蛇头一动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便钻入衣内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头从领口探出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立时缠脖颈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愈缠愈紧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少女面有难色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做出万般挣扎苦状。观者惊骇不已。少女却用手轻揉蛇身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微握七寸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竟在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7" name="表格 16"/>
          <p:cNvGraphicFramePr>
            <a:graphicFrameLocks noGrp="1"/>
          </p:cNvGraphicFramePr>
          <p:nvPr/>
        </p:nvGraphicFramePr>
        <p:xfrm>
          <a:off x="2232574" y="4140865"/>
          <a:ext cx="19370040" cy="7131050"/>
        </p:xfrm>
        <a:graphic>
          <a:graphicData uri="http://schemas.openxmlformats.org/drawingml/2006/table">
            <a:tbl>
              <a:tblPr/>
              <a:tblGrid>
                <a:gridCol w="1532255"/>
                <a:gridCol w="1345780"/>
                <a:gridCol w="5465391"/>
                <a:gridCol w="1302494"/>
                <a:gridCol w="1089086"/>
                <a:gridCol w="1089086"/>
                <a:gridCol w="1116875"/>
                <a:gridCol w="1139190"/>
                <a:gridCol w="1166773"/>
                <a:gridCol w="1322460"/>
                <a:gridCol w="1322460"/>
                <a:gridCol w="1478044"/>
              </a:tblGrid>
              <a:tr h="713105">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a:tc>
                <a:tc hMerge="1">
                  <a:tcPr/>
                </a:tc>
                <a:tc hMerge="1">
                  <a:tcPr/>
                </a:tc>
                <a:tc hMerge="1">
                  <a:tcPr/>
                </a:tc>
                <a:tc hMerge="1">
                  <a:tcPr/>
                </a:tc>
              </a:tr>
              <a:tr h="698478">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3105">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阿成《赵一曼女士》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3105">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老舍《有声电影》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marL="0" marR="0" marT="0" marB="0" anchor="ctr">
                    <a:lnR w="12700" cap="flat" cmpd="sng" algn="ctr">
                      <a:solidFill>
                        <a:schemeClr val="tx1"/>
                      </a:solidFill>
                      <a:prstDash val="solid"/>
                      <a:round/>
                      <a:headEnd type="none" w="med" len="med"/>
                      <a:tailEnd type="none" w="med" len="med"/>
                    </a:lnR>
                  </a:tcPr>
                </a:tc>
                <a:tc v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23011">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刘慈欣《微纪元(节选)》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marL="0" marR="0" marT="0" marB="0" anchor="ctr">
                    <a:lnR w="12700" cap="flat" cmpd="sng" algn="ctr">
                      <a:solidFill>
                        <a:schemeClr val="tx1"/>
                      </a:solidFill>
                      <a:prstDash val="solid"/>
                      <a:round/>
                      <a:headEnd type="none" w="med" len="med"/>
                      <a:tailEnd type="none" w="med" len="med"/>
                    </a:lnR>
                  </a:tcPr>
                </a:tc>
                <a:tc v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2515">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赵长天《天嚣》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marL="0" marR="0" marT="0" marB="0" anchor="ctr">
                    <a:lnR w="12700" cap="flat" cmpd="sng" algn="ctr">
                      <a:solidFill>
                        <a:schemeClr val="tx1"/>
                      </a:solidFill>
                      <a:prstDash val="solid"/>
                      <a:round/>
                      <a:headEnd type="none" w="med" len="med"/>
                      <a:tailEnd type="none" w="med" len="med"/>
                    </a:lnR>
                  </a:tcPr>
                </a:tc>
                <a:tc>
                  <a:txBody>
                    <a:bodyPr/>
                    <a:p>
                      <a:pPr marL="0" algn="ctr" defTabSz="2118995" rtl="0" eaLnBrk="1" latinLnBrk="0" hangingPunct="1">
                        <a:lnSpc>
                          <a:spcPct val="130000"/>
                        </a:lnSpc>
                        <a:spcAft>
                          <a:spcPts val="0"/>
                        </a:spcAft>
                        <a:buNone/>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14</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那蛇头频频亲吻呢。蛇哗然绽脱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她便双手托起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又在手中万般作弄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或掬或握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或作衣带系腰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或作围巾缠头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末了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提起蛇尾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蛇直直下垂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少女则一声嬉笑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低头向观众致意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头上鲜花酥酥颤动。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此时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观众方从惶恐中醒悟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嘘出一口气来。有人便炫耀道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再往下看吧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还有老太婆表演人蛇生死搏斗哩。”锣又响起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宣布绝技轮流演出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本场结束。观者掌声骤然爆起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纷纷再丢零钱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场中一时镍币闪闪。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演毕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有好心人围住少女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你这么年幼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聪明俊美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为什么要干这个吓人行当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少女说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今人不以自然为美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游园要赏荷花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登山要观怪古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我们耍艺的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只好如此。”说完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长叹一声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令人感慨。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羊城晚报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000548"/>
          </a:xfrm>
          <a:prstGeom prst="rect">
            <a:avLst/>
          </a:prstGeom>
          <a:noFill/>
        </p:spPr>
        <p:txBody>
          <a:bodyPr wrap="squar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试探究作家贾平凹的创作意图。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004966"/>
            <a:ext cx="1980000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6646" y="5125923"/>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赞扬民间文化的魅力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呼吁保护非物质文化遗产。如开头“西安街头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曾经艺人很多”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可如今作者难以见到这一番景象。②赞扬西安表演技艺在一段时间内的发展、繁荣。如开端说“一时间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你争我斗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技愈来愈绝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观众却愈看愈馋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水涨船高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不亦乐乎”。③赞美民间艺人的高超表演技艺。如小说中对少女的表演技艺的描写。④民间艺术表演中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观众勿过分追求观奇猎异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寻求刺激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耍艺者勿要剑走偏锋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表演吓人的剧目。如结尾“今人不以自然为美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游园要赏荷花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登山要观怪古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我们耍艺的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只好如此”。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在列出作者的创作意图后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必须结合文本内容加以阐述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不能想当然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因为作者的创作是有目的的。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83746"/>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题型六</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探究环境描写</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小说是时间的艺术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又是空间的艺术。所谓“空间”主要是指环境。环境是形成人物性格、驱使其活动的特定场所。环境描写是指对人物所处的具体的自然环境和社会环境的描写。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04580" y="4860950"/>
          <a:ext cx="19514168" cy="3754703"/>
        </p:xfrm>
        <a:graphic>
          <a:graphicData uri="http://schemas.openxmlformats.org/drawingml/2006/table">
            <a:tbl>
              <a:tblPr/>
              <a:tblGrid>
                <a:gridCol w="1296144"/>
                <a:gridCol w="18218024"/>
              </a:tblGrid>
              <a:tr h="22528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试结合文本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探究这篇小说中自然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环境描写的特点及作用。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的环境有怎样的特点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请结合全文谈谈其作用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题干中往往有“环境”“自然环境”“社会环境”“环境特点”等字眼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89424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088556" y="4037942"/>
          <a:ext cx="19442160" cy="5143488"/>
        </p:xfrm>
        <a:graphic>
          <a:graphicData uri="http://schemas.openxmlformats.org/drawingml/2006/table">
            <a:tbl>
              <a:tblPr/>
              <a:tblGrid>
                <a:gridCol w="1008112"/>
                <a:gridCol w="1296144"/>
                <a:gridCol w="17137904"/>
              </a:tblGrid>
              <a:tr h="51434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分清环境描写的种类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是自然环境描写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还是社会环境描写。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找出环境描写的句段。如果是社会环境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需要关注人物活动的场所、人物与人物之间的关系、人物的身份、人物的对话、情节发展过程以及写作时间等。如果是自然环境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需抓住景物特征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从形、声、色等方面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调动视觉、听觉、嗅觉等多种感官来感知景物特点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在感知时重新组合画面并在脑海中再现画面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品味画面的整体特色。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根据所写环境的特点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用几个形容词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多为自然环境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多为社会环境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8860" marR="886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34532" name="Picture 4"/>
          <p:cNvPicPr>
            <a:picLocks noChangeAspect="1" noChangeArrowheads="1"/>
          </p:cNvPicPr>
          <p:nvPr/>
        </p:nvPicPr>
        <p:blipFill>
          <a:blip r:embed="rId1" cstate="print"/>
          <a:srcRect/>
          <a:stretch>
            <a:fillRect/>
          </a:stretch>
        </p:blipFill>
        <p:spPr bwMode="auto">
          <a:xfrm>
            <a:off x="0" y="0"/>
            <a:ext cx="114300" cy="228600"/>
          </a:xfrm>
          <a:prstGeom prst="rect">
            <a:avLst/>
          </a:prstGeom>
          <a:noFill/>
        </p:spPr>
      </p:pic>
      <p:pic>
        <p:nvPicPr>
          <p:cNvPr id="534531" name="Picture 3"/>
          <p:cNvPicPr>
            <a:picLocks noChangeAspect="1" noChangeArrowheads="1"/>
          </p:cNvPicPr>
          <p:nvPr/>
        </p:nvPicPr>
        <p:blipFill>
          <a:blip r:embed="rId2" cstate="print"/>
          <a:srcRect/>
          <a:stretch>
            <a:fillRect/>
          </a:stretch>
        </p:blipFill>
        <p:spPr bwMode="auto">
          <a:xfrm>
            <a:off x="0" y="0"/>
            <a:ext cx="114300" cy="228600"/>
          </a:xfrm>
          <a:prstGeom prst="rect">
            <a:avLst/>
          </a:prstGeom>
          <a:noFill/>
        </p:spPr>
      </p:pic>
      <p:pic>
        <p:nvPicPr>
          <p:cNvPr id="534530" name="Picture 2"/>
          <p:cNvPicPr>
            <a:picLocks noChangeAspect="1" noChangeArrowheads="1"/>
          </p:cNvPicPr>
          <p:nvPr/>
        </p:nvPicPr>
        <p:blipFill>
          <a:blip r:embed="rId3" cstate="print"/>
          <a:srcRect/>
          <a:stretch>
            <a:fillRect/>
          </a:stretch>
        </p:blipFill>
        <p:spPr bwMode="auto">
          <a:xfrm>
            <a:off x="0" y="0"/>
            <a:ext cx="114300" cy="228600"/>
          </a:xfrm>
          <a:prstGeom prst="rect">
            <a:avLst/>
          </a:prstGeom>
          <a:noFill/>
        </p:spPr>
      </p:pic>
      <p:pic>
        <p:nvPicPr>
          <p:cNvPr id="534529" name="Picture 1"/>
          <p:cNvPicPr>
            <a:picLocks noChangeAspect="1" noChangeArrowheads="1"/>
          </p:cNvPicPr>
          <p:nvPr/>
        </p:nvPicPr>
        <p:blipFill>
          <a:blip r:embed="rId4" cstate="print"/>
          <a:srcRect/>
          <a:stretch>
            <a:fillRect/>
          </a:stretch>
        </p:blipFill>
        <p:spPr bwMode="auto">
          <a:xfrm>
            <a:off x="0" y="0"/>
            <a:ext cx="114300" cy="2286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670085"/>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088556" y="3698446"/>
          <a:ext cx="19442160" cy="6419088"/>
        </p:xfrm>
        <a:graphic>
          <a:graphicData uri="http://schemas.openxmlformats.org/drawingml/2006/table">
            <a:tbl>
              <a:tblPr/>
              <a:tblGrid>
                <a:gridCol w="1008112"/>
                <a:gridCol w="1296144"/>
                <a:gridCol w="1440160"/>
                <a:gridCol w="15697744"/>
              </a:tblGrid>
              <a:tr h="1008112">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自身</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自然环境。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交代故事发生的时间或地点。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渲染气氛。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社会环境。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交代人物活动及其成长的时代背景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揭示社会关系。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交代人物身份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表现人物性格。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揭示社会本质特征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8860" marR="886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6223">
                <a:tc vMerge="1">
                  <a:tcPr/>
                </a:tc>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烘托心情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表现身份、地位、性格等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暗示命运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8860" marR="886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60081">
                <a:tc vMerge="1">
                  <a:tcPr/>
                </a:tc>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根据环境描写部分在文中的不同位置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往往是交代故事发生的时间、背景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营造氛围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为后面情节的发展做铺垫或制造悬念。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在中间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往往是推动情节发展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表现心理。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往往是暗示主题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尤其是以景结情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令人回味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8860" marR="886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88383">
                <a:tc vMerge="1">
                  <a:tcPr/>
                </a:tc>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奠定基调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8860" marR="886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534532" name="Picture 4"/>
          <p:cNvPicPr>
            <a:picLocks noChangeAspect="1" noChangeArrowheads="1"/>
          </p:cNvPicPr>
          <p:nvPr/>
        </p:nvPicPr>
        <p:blipFill>
          <a:blip r:embed="rId1" cstate="print"/>
          <a:srcRect/>
          <a:stretch>
            <a:fillRect/>
          </a:stretch>
        </p:blipFill>
        <p:spPr bwMode="auto">
          <a:xfrm>
            <a:off x="0" y="0"/>
            <a:ext cx="114300" cy="228600"/>
          </a:xfrm>
          <a:prstGeom prst="rect">
            <a:avLst/>
          </a:prstGeom>
          <a:noFill/>
        </p:spPr>
      </p:pic>
      <p:pic>
        <p:nvPicPr>
          <p:cNvPr id="534531" name="Picture 3"/>
          <p:cNvPicPr>
            <a:picLocks noChangeAspect="1" noChangeArrowheads="1"/>
          </p:cNvPicPr>
          <p:nvPr/>
        </p:nvPicPr>
        <p:blipFill>
          <a:blip r:embed="rId2" cstate="print"/>
          <a:srcRect/>
          <a:stretch>
            <a:fillRect/>
          </a:stretch>
        </p:blipFill>
        <p:spPr bwMode="auto">
          <a:xfrm>
            <a:off x="0" y="0"/>
            <a:ext cx="114300" cy="228600"/>
          </a:xfrm>
          <a:prstGeom prst="rect">
            <a:avLst/>
          </a:prstGeom>
          <a:noFill/>
        </p:spPr>
      </p:pic>
      <p:pic>
        <p:nvPicPr>
          <p:cNvPr id="534530" name="Picture 2"/>
          <p:cNvPicPr>
            <a:picLocks noChangeAspect="1" noChangeArrowheads="1"/>
          </p:cNvPicPr>
          <p:nvPr/>
        </p:nvPicPr>
        <p:blipFill>
          <a:blip r:embed="rId3" cstate="print"/>
          <a:srcRect/>
          <a:stretch>
            <a:fillRect/>
          </a:stretch>
        </p:blipFill>
        <p:spPr bwMode="auto">
          <a:xfrm>
            <a:off x="0" y="0"/>
            <a:ext cx="114300" cy="228600"/>
          </a:xfrm>
          <a:prstGeom prst="rect">
            <a:avLst/>
          </a:prstGeom>
          <a:noFill/>
        </p:spPr>
      </p:pic>
      <p:pic>
        <p:nvPicPr>
          <p:cNvPr id="534529" name="Picture 1"/>
          <p:cNvPicPr>
            <a:picLocks noChangeAspect="1" noChangeArrowheads="1"/>
          </p:cNvPicPr>
          <p:nvPr/>
        </p:nvPicPr>
        <p:blipFill>
          <a:blip r:embed="rId4" cstate="print"/>
          <a:srcRect/>
          <a:stretch>
            <a:fillRect/>
          </a:stretch>
        </p:blipFill>
        <p:spPr bwMode="auto">
          <a:xfrm>
            <a:off x="0" y="0"/>
            <a:ext cx="114300" cy="2286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10495181"/>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古渡头</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叶　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太阳渐渐地隐没到树林中去了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晚霞散射着一片凌乱的光辉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映到茫无际涯的淡绿的湖上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现出各种各样的色彩来。微风波动着皱纹似的浪头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轻轻地吻着沙岸。</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破烂不堪的老渡船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横在枯杨的下面。渡夫戴着一顶尖头的斗笠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弯着腰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在那里洗刷一叶断片的船篷。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我轻轻地踏到他的船上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他抬起头来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带血色的昏花的眼睛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望着我大声说道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过湖吗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我放下包袱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“那么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要等到明天啰。”他又弯腰做事去了。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“为什么呢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我茫然地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我多给你些钱不能吗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1049518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你有多少钱呢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他的声音来得更加响亮了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教训似的。他重新站起来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抛掉破篷子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把斗笠脱在手中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立时现出了白雪般的头发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年纪轻轻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开口就是‘钱’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有钱就命都不要了吗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我不由得暗自吃了一惊。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他从舱里拿出一根烟管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饱饱地吸足了一口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接着说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看你的样子也不是一个老出门的。哪里来的呀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从军队里回来。”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“军队里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他又停了一停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是当兵的吧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为什么又跑开来呢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我是请长假的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我妈病了。”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两个人都沉默了一会儿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他把烟管在船头上磕了两磕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接着又燃第二口。</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夜色苍茫地侵袭着我们的周围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浪头荡出了微微的合拍的呼啸。我的心里偷偷地发急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不知道这老头子到底要玩什么花头。于是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“既然不开船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老人家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就让我回到岸上去找店家吧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店家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老头子用鼻子哼着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年轻人到底不知事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回到岸上去还不同过湖一样的危险吗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到连头镇去还要退回七里路。唉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年轻人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就在我这船中过一宵吧。”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他擦着一根火柴把我引到船艘后头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给了我一个两尺多宽的地方。好在天气和暖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还不至于十分受冻。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当他再擦火柴吸上了第三口烟的时候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他的声音已经和缓多了。我躺着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一面细细地听着孤雁唳过寂静的长空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一面又留心他和我谈的一些江湖上的情形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和出门人的秘诀。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就算你有钱吧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你也不应当说出来的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这湖上有多少歹人啊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我欢喜你这样的孝顺孩子。是的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你的妈妈一定比我还欢喜你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要是在病中看见你这样远跑回去。只是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我有一个桂儿。你知道吗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我的桂儿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他比你大得多呀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你怕不认识他吧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外乡人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那个时候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我们爷儿俩同驾着这条船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我给他收了个媳妇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那一年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北佬来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你知道了吗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北佬打了败仗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从我们这里过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我的桂儿给北佬兵拉着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要他做伕子。桂儿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他不肯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脸上一拳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脸上一拳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你做过这些个丧天良的事情吗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我等了一年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我又等了两年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我的儿媳妇改嫁给卖肉的朱胡子了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我的孙子长大了。可是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我看不见我的桂儿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我的孙子他们不肯给我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等你有了钱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我们一定将孙子给你送回来。’可是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我得有钱啊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我得过湖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刮风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我得过湖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年成荒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捐重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湖里的匪多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过湖的人少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我得找钱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你是有爹妈的人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你将来也得做爹妈的。我欢喜你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要是你真的有孝心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你是有好处的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我一定得死在这湖中。我没有钱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我寻不到我的桂儿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我的孙子不认识我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没有人替我做坟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没有人给我烧纸钱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我没有丧过天良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可是天老爷他不向我睁开眼睛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7" name="表格 16"/>
          <p:cNvGraphicFramePr>
            <a:graphicFrameLocks noGrp="1"/>
          </p:cNvGraphicFramePr>
          <p:nvPr/>
        </p:nvGraphicFramePr>
        <p:xfrm>
          <a:off x="2232574" y="4140865"/>
          <a:ext cx="19370151" cy="7845552"/>
        </p:xfrm>
        <a:graphic>
          <a:graphicData uri="http://schemas.openxmlformats.org/drawingml/2006/table">
            <a:tbl>
              <a:tblPr/>
              <a:tblGrid>
                <a:gridCol w="1532514"/>
                <a:gridCol w="1345780"/>
                <a:gridCol w="5465391"/>
                <a:gridCol w="1302494"/>
                <a:gridCol w="1089085"/>
                <a:gridCol w="1089085"/>
                <a:gridCol w="1116875"/>
                <a:gridCol w="1139086"/>
                <a:gridCol w="1166877"/>
                <a:gridCol w="1322460"/>
                <a:gridCol w="1322460"/>
                <a:gridCol w="1478044"/>
              </a:tblGrid>
              <a:tr h="698478">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a:tc>
                <a:tc hMerge="1">
                  <a:tcPr/>
                </a:tc>
                <a:tc hMerge="1">
                  <a:tcPr/>
                </a:tc>
                <a:tc hMerge="1">
                  <a:tcPr/>
                </a:tc>
                <a:tc hMerge="1">
                  <a:tcPr/>
                </a:tc>
              </a:tr>
              <a:tr h="698478">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环境描写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李锐《锄》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rowSpan="7">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迈尔尼《战争》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贾平凹《玻璃》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李德霞《马兰花》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刘震云《一句顶一万句》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叶紫《古渡头》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847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刘庆邦《鞋》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2088556" y="2844726"/>
            <a:ext cx="19658184" cy="814582"/>
          </a:xfrm>
          <a:prstGeom prst="rect">
            <a:avLst/>
          </a:prstGeom>
          <a:noFill/>
        </p:spPr>
        <p:txBody>
          <a:bodyPr wrap="square" rtlCol="0">
            <a:spAutoFit/>
          </a:bodyPr>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628702"/>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他逐渐地说得悲哀起来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终于哭了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不住地把船篷弄得呱啦呱啦地响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他的脚在船舱边下力地蹬着。可是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我寻不出来一句能够劝慰他的话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心头像给什么东西塞得紧紧的。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外面风浪渐渐地大了起来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我翻来覆去地睡不着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他也翻来覆去地睡不着。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又是一般的微风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细雨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太阳还没有出来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他就把我叫起了。他的脸上丝毫看不出一点异样的表情来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好像昨夜间的事情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全都忘记了。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我目不转睛地瞧着他。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“有什么好瞧呢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过了湖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你还要赶你的路程啊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离开渡口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因为是走顺风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他就搭上橹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扯起破碎风篷来。他独自坐在船艘上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毫无表情地捋着雪白的胡子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任情地高声朗唱着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我住在这古渡前头六十年。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我不管地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也不管天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69847"/>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我凭良心吃饭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我靠气力赚钱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有钱的人我不爱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无钱的人我不怜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000548"/>
          </a:xfrm>
          <a:prstGeom prst="rect">
            <a:avLst/>
          </a:prstGeom>
          <a:noFill/>
        </p:spPr>
        <p:txBody>
          <a:bodyPr wrap="squar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小说多次写到风浪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包括风或浪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请从文中找出三处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结合全文谈谈其各自的作用。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4860950"/>
            <a:ext cx="19800000" cy="734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6646" y="4981907"/>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开篇“微风波动着皱纹似的浪头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轻轻地吻着沙岸”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为人物出场做铺垫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暗示老人生活的艰辛。②第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段“夜色苍茫地侵袭着我们的周围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浪头荡出了微微的合拍的呼啸”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推动情节发展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风浪呼啸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让“我”发急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合拍”暗示二人和谐相处深入交流。③第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29</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段“外面风浪渐渐地大了起来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我翻来覆去地睡不着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他也翻来覆去地睡不着”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承上启下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巧妙过渡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似乎老天也为老人的悲惨遭遇鸣不平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风浪渐大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同情更深。④第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段“第二天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又是一般的微风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情节突转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看似微风细雨依旧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其实是老人历尽艰辛的泰然。⑤第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段“离开渡口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因为是走顺风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他就搭上橹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扯起破碎风篷来”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寄寓美好祝福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收束全文。“顺风”让人想到老人的生活、青年的未来能够一帆风顺。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本题探究环境描写的作用。先按照题干要求在文中筛选出三处关于风浪的描写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再从情感表达与情节发展的角度去思考其作用。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83746"/>
            <a:ext cx="19658184"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题型七</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探究与经典篇目比较</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比较阅读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一般来说是把内容相关而又有所不同的文章和课文联系起来进行比较的阅读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这是一种同中求异、异中求同的思维过程。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83715"/>
            <a:ext cx="19658184"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4212878"/>
          <a:ext cx="19514168" cy="5818982"/>
        </p:xfrm>
        <a:graphic>
          <a:graphicData uri="http://schemas.openxmlformats.org/drawingml/2006/table">
            <a:tbl>
              <a:tblPr/>
              <a:tblGrid>
                <a:gridCol w="1296144"/>
                <a:gridCol w="18218024"/>
              </a:tblGrid>
              <a:tr h="22528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这篇小说的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篇的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有相似之处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不相同。请简要分析异同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0188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首先要审明题干的要求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明确相应的比较点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比较什么方面的异同点。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根据比较点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比较异同。先结合文本内容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总结文本中需比较的要点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再走出文本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回忆课本中内容加以比较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回答时先逐条说出它们的相同之处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再回答不同之处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相互对照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相互阐发。比如回答人物性情、气质的相似点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要想想两个人都有什么样的性情、气质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二人都有什么样的优点、缺点等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81567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老渡夫这一形象与沈从文笔下的老船夫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翠翠的爷爷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在性情、气质上有不少相似之处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但二人精神困境的根源实则不同。请简要分析这种相似与不同。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题型六　探究环境描写”叶紫的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古渡头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6646" y="3109699"/>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性情气质上的相似之处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都温和善良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诚挚率真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都善于自我解脱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刚强不屈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都淡泊名利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不卑不亢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追求独立自在的生活。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精神困境的根源不同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老渡夫的精神困境源自战乱的生活现实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独生子被抓做伕子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儿媳妇带着孙子改嫁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兵连祸结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民不聊生。②老船夫的精神困境源自现代文明对传统的冲击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为孙女翠翠的未来而担心。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本题将文本中的人物老渡夫与课内人物老船夫进行比较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解答时应先答出两个人物的相同之处。注意“性情、气质”的限定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即人物的性格特点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再答出两人的不同之处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根据两人的遭遇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着重找出两人各自的 “精神困境的根源”。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495181"/>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战　争</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迈尔尼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我在伦敦被炸伤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住进了医院。我的军旅生涯就此黯然结束。我对自己很失望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对这场战争也很失望。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一天深夜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我想给一位朋友打电话。接线生把我的电话接到了一位妇女的电话线上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她当时也正准备跟别人通话。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“我是格罗斯文诺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8829,”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我听见她对接线生说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我要的是汉姆普斯特的号码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你接错了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那个倒霉蛋并不想跟我通话。”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我想是。”我忙插嘴。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她的声音很柔和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也很清晰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我立刻喜欢上了它。我们相互致歉后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挂上了话筒。可是两分钟后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我又拨通了她的号码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也许是命中注定我们要通话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我们在电话中交谈了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多分钟。</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“你干吗三更半夜找人说话呢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我跟她说了原因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然后反问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那么你呢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她说她老母亲睡不好觉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她常常深夜打电话与她聊聊天。之后我们又谈了谈彼此正在读的几本书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还有这场战争。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最后我说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我有好多年没这样畅快地跟人说话了。”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“是吗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就到这里吧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晚安。祝你做个好梦。”她说。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第二天整整一天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我老在想昨晚的对话情形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想她的机智、大方、热情和幽默感。当然还有那悦耳的口音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那么富有魅力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像乐曲一样老在我的脑海里回旋。到了晚上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我简直什么也看不进。午夜时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格罗斯文诺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8829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老在我脑海里闪现。我实在难以忍受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颤抖着拨了那个号码。电话线彼端的铃声刚响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就马上被人接起来。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“哈罗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真对不起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打扰你了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我们继续谈昨晚的话题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行吗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没说行还是不行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她立即谈起了巴尔扎克的小说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贝姨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。不到两分钟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我们就相互开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起玩笑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好像是多年的至交。这次我们谈了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分钟。午夜时光和相互的不认识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打破了两人</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初交时的拘谨。我提议彼此介绍一下各自的身份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可是她婉言谢绝了。她说这会把事情全弄糟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不过她留下了我的电话号码。我一再许诺为她保密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直到战争结束。①</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于是她说了一些她的情况</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岁时她嫁给一个自己不喜欢的男人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以后一直分居。她今年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36</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唯一的儿子在前不久的一次空袭中被炸死了</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年仅</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他是她的一切。她常常跟他说话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好像他还活着。她形容他像朝霞一样美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就跟她自己一样。于是她给我留下了一幅美丽的肖像。我说她一定很美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问道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你怎么知道的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我们越来越相互依赖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什么都谈。我们在大部分话题上看法相似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包括对战争的看法。我们开始读同样的书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以增加谈话的情趣。每天夜晚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不管多晚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我们都要通一次话。如果哪天我因事出城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没能通话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她就会埋怨说她那天晚上寂寞得辗转难眠。</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随着时间的推移</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我愈来愈渴望见到她。我有时吓唬她说我要找辆出租车立刻奔到她跟前。可是她不允许。她说如果我们相见后发现彼此并不相爱</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她会死掉的。整整</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a:t>
            </a:r>
            <a:endPar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088556" y="3996854"/>
          <a:ext cx="19586175" cy="6696744"/>
        </p:xfrm>
        <a:graphic>
          <a:graphicData uri="http://schemas.openxmlformats.org/drawingml/2006/table">
            <a:tbl>
              <a:tblPr/>
              <a:tblGrid>
                <a:gridCol w="1101196"/>
                <a:gridCol w="18484979"/>
              </a:tblGrid>
              <a:tr h="669674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1.2017年全国卷小说阅读题的考查材料字数在1290字左右,比2016年明显减少;2018年的题型与2017年一样,只是字数有所增加,总分值增加了1分,变为15分;考查形式为一道“4选1”的客观题和两道主观题——主要从人物形象、情节作用等角度考查,问题较具体。</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2.从作者的国别来看,近四年既有中国小说,也有外国小说,考查的中外小说的比例是8∶1,所以考生备考时既要加强对中国小说的阅读训练,又要兼顾对外国小说的阅读训练。从小说的篇幅来看,都是微型小说(个别的有删改),这说明小说命题以微型小说为主。从时代来看,这些小说基本上是现当代作品,所写的生活内容和展示的生活世界,以及所塑造的人物距离我们的时代较近,易于为广大考生所理解。而2018年全国卷Ⅲ考查了科幻题材的小说,这也给我们一个警示:在平时训练时注意全面性</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我是在期待中度过的。我们的爱情虽然近在咫尺</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却绕过了狂暴的感情波澜</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正平稳地驶向永恒的彼岸。通话的魅力胜过了秋波和拥抱。</a:t>
            </a:r>
            <a:endPar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一天晚上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我刚从乡间赶回伦敦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就连忙拿起话筒拨她的号码。一阵嘶哑的尖叫声代替了往日那清脆悦耳的银铃声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我顿时感到一阵晕眩。这意味着那条电话线出了故障或者被拆除了。第二天仍旧是嘶哑的尖叫。我找到接线生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请求他们帮我查查格罗斯文诺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8829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的地址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起先他们不理睬我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因为我说不出她的名字。后来一位富有同情心的接线小姐答应帮我查查。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“当然可以。”她说</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你好像很焦急。是吗</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嗯</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这个号码所属的那片区域前天夜里挨了炸弹</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号码主人叫</a:t>
            </a:r>
            <a:r>
              <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u="wavy"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谢谢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别说了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请你别说了。”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我放下了话筒。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沈东子译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探究标题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探究人物形象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有人说小说的主人公是“我”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也有人说是“她”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格罗斯文诺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8829),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你认为呢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请结合文本谈谈你的看法。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64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326465"/>
            <a:ext cx="19508086" cy="8014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主人公是“她”。原因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从情节看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全文是围绕“她”的身世、家庭、结局来展开的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本就不幸的“她”又遭遇到残酷的战争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失去家庭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最终还失去音信。②从人物形象看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塑造了一个热爱生活、追求爱情、善良真诚、理性克制、关心母亲、思念儿子、真诚待友的形象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较“我”的形象更为饱满。③从环境看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她”生存的家庭环境十分糟糕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加之遇到战争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虽然在电话中认识了“我”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但还来不及相见就失去音信。④从主题看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小说主题是对战争的失望、反思和控诉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她”的遭遇更具典型性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更能激起人们对战争的痛恨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更能激发人们反对战争的情感。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主人公是“我”。原因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从情节看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我”贯穿了小说的始末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主要情节都是围绕“我”展开的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开端“我”受伤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偶然认识了“她”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发展过程中我眷念“她”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听“她”倾诉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二人相爱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高潮是发现“她”不在线上而得知“她”所在区域遭到了轰炸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结局为“我”十分失落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万分痛苦。②从人物形象看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我”真诚大方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待人热情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热爱生活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忠于爱情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痛恨战争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是“她”的知音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是所有事件的见证者。③从环境看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我”处在对战争失望的环境里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虽然有了爱情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但又被残酷的战争摧毁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64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326465"/>
            <a:ext cx="19508086" cy="4413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战争环境夺走了“我”健康的体魄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也使“我”失去了“我”深爱的女人的音信。④从主题看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小说主题是对战争的失望、反思和控诉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全部都是通过“我”的亲身经历来表达的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被炸伤身体、失去恋爱中的“她”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都能激起人们对战争的失望、痛恨。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主人公是“她”和“我”。原因分析将上述两者内容综合。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谁是小说的主人公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就这篇小说而言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确实存在异议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因为整个故事是围绕战争来写的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两个人物都是战争的受害者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解说时尽量结合小说“三要素”和主题来进行。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探究情节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画波浪线的段落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序号②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在文中有怎样的作用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请结合文本谈谈你的认识。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结构上承上启下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承上文爱情的发展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启下文追寻“她”的下落。②内容上描写两人的爱情关系达到巅峰状态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与后文的战争急速摧毁爱情、山崩地裂式地毁灭爱情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形成强烈的对比。③展现人物的性格。情感上达到高潮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爱情的美好让“我”无比幸福、流连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让“她”无比珍惜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小心翼翼。④烘托小说的主题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爱情越甜蜜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越能烘托战争的残酷程度。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目的可以从文本中归纳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有结构、内容、人物性格、表现主题等方面的因素。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92771"/>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探究艺术特色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这篇小说耐人寻味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探究作者主要运用了哪些写作技巧。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4621632"/>
            <a:ext cx="19800000" cy="734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4765648"/>
            <a:ext cx="19508086" cy="7224094"/>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以小见大。以两个小人物之间在电话中产生爱情来揭露战争的残酷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表达了作者对战争的控诉。②抑扬有致。文章波澜起伏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有抑有扬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以抑为主。开头写“我”被炸伤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她”因接错电话而烦恼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中间两人电话交流产生感情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她”所住区域被炸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我”极其痛苦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是抑。③直接描写与间接描写相结合而又以侧面烘托为主。小说描写战争的残酷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既有直接描写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如“我”被炸伤、“她”的儿子被炸死等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也有间接描写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我”和“她”的爱情及爱情的逝去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间接地控诉了战争的残酷。但是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却以侧面烘托为主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也就是以“我”和“她”通过电话交流产生了真挚的爱情及爱情被摧毁为主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烘托了战争的极端残酷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人类对战争的失望。④卒章显志。这篇小说在结尾点明主旨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表达出男主人公“我”强烈的思想感情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也鲜明地表达出作者的反对战争的思想感情。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要分析小说的写作技巧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可以从表现手法、行文技巧、结构技巧等方面思考作答。以整体的、主要的技巧为主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不要在局部上思考。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结尾处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序号③画波浪线处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一位富有同情心的接线小姐所说的话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既是理解情节的关键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也是理解小说主旨的关键。请结合全文进行分析。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情节层面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是小说情节发展的高潮部分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是女主人公在情节发展中的结局。主旨层面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揭露战争又毁灭了一桩美好的姻缘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深刻揭示了战争给人类带来的痛苦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令人失望与反思。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按照要求从两个角度进行探究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必须在理解整个文本内容的基础上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从情节、主题角度进行思考与归纳。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探究环境描写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文中画横线的部分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序号①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描写“她”生活的环境有怎样的特点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请结合全文谈谈其作用。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家庭环境的特点是恶劣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社会环境的特点是残酷。作用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渲染悲凉气氛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奠定感情基调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表现人物的身份、地位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烘托人物的心情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暗示人物的命运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自然地向男主人公倾诉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推动情节的发展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揭示了战争的残酷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深化了作品的主题。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环境的特点必须要进行概括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难点在于对环境描写的作用的探究上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往往有多方面的思考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要结合上下文来归纳。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探究与经典篇目比较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这篇小说中的女主人公“她”与鲁迅笔下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祝福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中的祥林嫂都有着悲剧结局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但造成二人的悲剧的环境大不相同。请简要分析这种相似与不同。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都有家庭的丧子之痛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都有死亡的悲剧结局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都是当时社会的因素造成了她们的悲剧结局。不同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她”是处于混乱的战争状态中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悲剧根源在战争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祥林嫂是处于中国封建落后的农村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悲剧根源是封建落后的礼教。②“她”有爱情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精神追求高尚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祥林嫂无爱情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精神追求仅为捐门槛、人死了有没有魂灵之类落后愚昧的思想意识。③生活在“她”周围的人并不对“她”构成伤害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而生活在祥林嫂周围的人都对其生活构成伤害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人心冷漠。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本题将文本人物“她”与课内人物祥林嫂进行比较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解答时应先答出两个人物悲剧的相似之处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再答出不同之处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根据两人的遭遇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着重找出两人各自的“生活环境”。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958673"/>
            <a:ext cx="19730192"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一、认识小说文体特征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小说是以刻画人物形象为中心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通过完整的故事情节和具体的环境描写来反映社会生活的叙事性文学体裁。塑造人物形象、具有完整的故事情节和具体的环境描写是小说的基本特征。具体如下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人物形象。塑造人物形象是小说反映社会生活的主要手法。小说中的人物形象多是虚构的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往往是选取多个人物的性格特点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合成一个人物形象。小说中的人物具有典型性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因为是从生活中许多同类原型中撷取典型因素而创造出来的角色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必然比生活中的人更鲜明突出。小说塑造人物的手段多种多样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其中外貌描写、心理描写、行动描写、语言描写以及侧面烘托是作者刻画人物形象的重要手段。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文体透析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解特征</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0" end="0"/>
                                            </p:txEl>
                                          </p:spTgt>
                                        </p:tgtEl>
                                        <p:attrNameLst>
                                          <p:attrName>style.visibility</p:attrName>
                                        </p:attrNameLst>
                                      </p:cBhvr>
                                      <p:to>
                                        <p:strVal val="visible"/>
                                      </p:to>
                                    </p:set>
                                    <p:animEffect transition="in" filter="fade">
                                      <p:cBhvr>
                                        <p:cTn id="16" dur="2000"/>
                                        <p:tgtEl>
                                          <p:spTgt spid="69">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1" end="1"/>
                                            </p:txEl>
                                          </p:spTgt>
                                        </p:tgtEl>
                                        <p:attrNameLst>
                                          <p:attrName>style.visibility</p:attrName>
                                        </p:attrNameLst>
                                      </p:cBhvr>
                                      <p:to>
                                        <p:strVal val="visible"/>
                                      </p:to>
                                    </p:set>
                                    <p:animEffect transition="in" filter="fade">
                                      <p:cBhvr>
                                        <p:cTn id="19" dur="2000"/>
                                        <p:tgtEl>
                                          <p:spTgt spid="69">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2" end="2"/>
                                            </p:txEl>
                                          </p:spTgt>
                                        </p:tgtEl>
                                        <p:attrNameLst>
                                          <p:attrName>style.visibility</p:attrName>
                                        </p:attrNameLst>
                                      </p:cBhvr>
                                      <p:to>
                                        <p:strVal val="visible"/>
                                      </p:to>
                                    </p:set>
                                    <p:animEffect transition="in" filter="fade">
                                      <p:cBhvr>
                                        <p:cTn id="22" dur="2000"/>
                                        <p:tgtEl>
                                          <p:spTgt spid="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我在伦敦被炸伤”开头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不仅是为了交代故事发生的时间地点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更是为了强调这是作者的一段亲身经历。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我有好多年没这样畅快地跟人说话了”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话中有话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既委婉地表达了“我”对女主人公的喜爱之情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又为两人进一步交往做了铺垫。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得知事情真相时“我”只说了句“别说了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请你别说了”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就放下了话筒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这看似不合常情的表现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背后传达的却是难以言说的悲哀。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接线生的失误让两人相识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心灵的需要让他们相恋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无情的轰炸让他们永别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小说情节既在意料之外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又在情理之中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设计自然而又精巧。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小说不仅描写了战时一对普通恋人的悲欢离合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也以真实的笔触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描绘了一幅世界反法西斯战争的历史画卷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表现了民众的必胜信念。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本题考查对小说内容的分析和理解的能力。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更是为了强调这是作者的一段亲身经历”分析错误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小说是虚构的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无须强调真实性。小说以“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1941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我在伦敦被炸伤”开头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是为了交代故事发生的背景。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应该是直接地表达了“我”对女主人公的喜爱之情。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小说没有表现“民众的必胜信念”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小说表现的是战争对于美好生活和爱情的摧残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以及作者对和平的期盼。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小说中的女主人公有哪些性格特点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348782"/>
            <a:ext cx="19508086" cy="7224094"/>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大方热情、机智幽默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懂得及时化解生活矛盾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乐观向上、热爱生活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战争和不幸都不能阻止她对美好生活和爱情的追求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善良真诚、理性克制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有责任感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关心母亲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思念儿子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真诚待“我”。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本题考查分析人物形象的能力。解答此题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应从小说的人物描写和具体的故事情节中去分析概括。小说中男主人公对女主人公有个评价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第二天整整一天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我老在想昨晚的对话情形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想她的机智、大方、热情和幽默感”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由这句话可以概括出女主人公大方热情、机智幽默的特点。深夜在电话里与母亲聊天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说明她关心母亲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向男主人公说了她的情况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说明她真诚善良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与男主人公电话聊天的话题很多时候是正在读的书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说明她乐观向上、热爱生活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婉言谢绝”介绍各自的身份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不允许见面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表明女主人公的理性克制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有责任感。要根据这几个事件概括她的性格特点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注意要多角度概括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不能单一、重复。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小说以“电话”为枢纽连接人物、安排情节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这样处理有什么作用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一个电话将两人命运连在一起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偶然与必然交错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凸显了战争背景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强化了戏剧性情节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主人公言行主要通过电话聊天呈现出来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便于透露人物心声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使人物形象更真实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电话交流的限制性给小说留下较多空白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丰富了人物与主题的想象空间。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本题考查分析小说情节作用的能力。小说情节作用题应紧紧围绕主题、人物形象、情节三个方面来作答。“电话”作为枢纽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很显然起到线索作用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贯穿全文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人物语言描写也是在电话中进行的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这样便于人物形象的塑造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故事发生始于电话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终于电话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首尾呼应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使文章结构更加完整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电话故障是由于飞机的轰炸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凸显对战争的控诉这一主题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由于电话故障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小说并没有清楚交代女主人公的结局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给人留下想象空间。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小说写的只是战争中的一个小故事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却用了“战争”这样一个大题目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你认为这样处理合适吗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844726"/>
            <a:ext cx="19800000" cy="964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037222"/>
            <a:ext cx="19508086" cy="938468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合适。①小故事冠以大题目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对比鲜明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强化了艺术张力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战争是故事发生的契机与悲剧的根源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是小说构思的基础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小说写的虽是爱情故事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但主题却是对战争的“失望”与反思。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不合适。①小故事冠以大题目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故作高深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不符合写作的一般原则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小说的艺术感染力源自战争中的爱情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而不是战争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小说情节设置以小人物的坚强与不幸为主干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战争只是引起情节变化的背景。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答出两点给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本题考查探究小说中题目内涵的能力。首先要明确观点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认为这样处理合适或者不合适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认同与否均可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但一定要能够自圆其说。选择观点时尽量与原文保持一致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这样容易在原文中找出理由。如果认为这样处理合适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可以从人物、情节、主题和标题本身的作用来回答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小说的主题就是控诉战争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呼唤和平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所以以“战争”为题合适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故事讲述的是一个美丽的爱情故事被战争摧毁了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对比鲜明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有力地表达了主题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另外本文用了以小见大的写法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小故事用大题目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强化了艺术表现力。如果观点是不合适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也应围绕情节、主题、手法等进行作答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言之成理即可。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628702"/>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赵一曼女士单独一间病房,由警察昼夜看守。</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白色的小柜上有一个玻璃花瓶,里面插着丁香花。赵一曼女士喜欢丁香花。这束丁香花,是女护士韩勇义折来摆放在那里的。听说,丁香花现在已经成为这座城市的“市花”了。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她是在山区中了日军的子弹后被捕的。滨江省警务厅的大野泰治对赵一曼女士进行了严刑拷问,始终没有得到有价值的回答,他觉得很没面子。</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大野泰治在向上司呈送的审讯报告上写道:</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赵一曼是中国共产党珠河县委委员,在该党工作上有与赵尚志同等的权力。她是北满共产党的重要干部,通过对此人的严厉审讯,有可能澄清中共与苏联的关系。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1936年初,赵一曼女士以假名“王氏”被送到医院监禁治疗。</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《滨江省警务厅关于赵一曼的情况》扼要地介绍了赵一曼女士从市立医院逃走和被害的情况。</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赵一曼女士是在6月28日逃走的。夜里,看守董宪勋在他叔叔的协助下,将赵一曼抬出</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故事情节。小说通过故事情节来展示人物性格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表现主题。作者往往根据人物性格的发展、人物与人物之间的关系和矛盾冲突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来选择或虚构事件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组成作品完整的故事情节。故事情节通常包括开端、发展、高潮和结局四个部分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有的小说还包括序幕和尾声。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典型环境。小说中的环境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包括社会环境和自然环境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重点是社会环境。社会环境主要交代作品的时代背景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自然环境主要包括人物活动的时间、地点、景物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用以烘托气氛、表现人物的感情等。人物总是生活在一定的环境里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一定的人物总是和一定的环境联系着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离开了环境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人物就没有活动的天地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人物的思想性格就失去了社会根源。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371044"/>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二、把握高考小说特点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用作考试命题材料的小说常选用比短篇小说更短、容量更小、人物更少、情节更单纯的“小小说”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微型小说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。这种小说只截取生活的一个横断面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或者只截取事件中的一个小片段、小插曲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对人物只勾勒其轮廓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捕捉其主要性格特征的某种光彩或特点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借以揭示某个社会主题。具体有如下特点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内容主旨上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常常“以小见大”。内容上反映现实生活侧面的某一个小的闪光点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却是时代特征与时代精神的折射。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突出人物形象某些方面的特点。主要塑造主要人物性格的某一侧面或写主要人物的情绪心态等。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情节紧凑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有吸引力。要在较短的篇幅内展现完整的故事情节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一方面情节发展较为紧凑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另一方面常常采用详略结合、虚实结合、跳跃组合、情节突转等手法以表现情节的一波三折。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结尾常常含蓄隽永。小说结尾往往既在情理之中又在意料之外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其精髓在于言有尽而意无穷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作品中的人物性格、深刻主题常在结尾处才明朗。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三、掌握小说阅读方法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做题读为先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读懂文本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才能准确地答题。如何快速读懂小说呢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可以采用“四步法”。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第一步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切分层次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理清情节。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高考小说的情节构思一般都很巧妙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表现在有悬念、有起伏、有伏笔、有照应等曲折性方面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还表现在尽管情节曲折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却很合理。所以阅读时首先要分析作品的层次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理清作品的情节脉络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这既是小说的一个考查点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也是读懂小说的一个突破口。弄清楚小说的开端、发展、高潮、结局各部分的具体内容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并按统一的角度进行概括。例如小说以什么为线索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还是事件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小说的线索有什么特点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是否有明暗两条线索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注意作者运用的一些叙述手法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如倒叙、插叙、补叙等。一般来说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倒叙表现为把情节的结局或高潮置于开头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其作用是设置悬念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为下文做铺垫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吸引读者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插叙的内容不属于故事情节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只是在情节过程中插入一部分与情节有关的内容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如回忆某个往事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其作用是对情节的补充说明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起铺垫作用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以及刻画人物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揭示主题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补叙往往置于文末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其作用是解释说明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使情节一波三折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让读者有恍然大悟之感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或者进一步交代情节的尾声。读完后还得思考小说的线索。所谓线索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是贯穿在小说情节发展过程中的脉络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它的主要作用在于把显示人物性格发展、揭示作品主题意义的各个事件联系成一个艺术整体。线索可以是物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可以是人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也可以是事件。很多结构精妙的小说常常明暗线并行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林教头风雪山神庙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明线是林冲的经历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暗线是陆谦的谋害过程。明暗线相互推动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使小说情节更加严谨科学。</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具体做法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小说讲了一个什么故事。各部分采用“什么人做什么事”或“做什么事”的基本形式进行概括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注意叙述对象要一致。②小说的线索是什么。各部分之间有什么关系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是发展递进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还是对照对比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抑或突转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要弄清楚。③小说结构总体有什么特点。如一波三折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跌宕起伏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伏笔照应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扣人心弦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或顺叙、补叙、插叙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设置悬念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引人入胜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既出乎意料又在情理之中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等等。要有一个总体的判断。④某一特定情节的作用。如开头写景、开头设置悬念、中间某段为插叙、结尾有与众不同的特点等等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阅读时最好在边上用简明的语句进行标注。</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关注描写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认识人物。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小说常见刻画人物的描写方法有肖像描写、动作描写、语言描写、心理描写、细节描写、正面描写、侧面描写等。要着重分析人物的肖像描写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还要注意富有特征的细节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如一个不起眼的外貌描写、一个不经意的动作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这些细节描写往往能揭示人物的心绪变化或思想感情。最后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还需要结合人物的身份、地位、经历、教养、气质等因素去考虑人物特点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特别需要注意的是不要忽视次要人物对主要人物的直接评价语。在阅读时需要关注作品中的这些语句。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具体做法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读到有关主要人物的描写处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要注意做标记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在边上注明自己阅读时能理解到的人物的特点或心理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或者找到直接表现人物特点的词句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画出来。②对次要人物的作用进行思考。次要人物往往有对比、衬托主要人物的作用。③叙述人称是否有特殊之处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特别是多人称的运用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有时小说是以次要人物的口吻来叙述的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那么次要人物有故事的叙述者、见证者的作用。这些问题都要考虑到。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环境描写的作用有交代背景、衬托人物、营造气氛、推动情节的发展、烘托人物情感和思想等。分析环境描写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了解它在文章中的作用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能帮助我们理解人物形象和小说的主题思想。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小说的社会环境描写是为了交代时代背景、思想观念、社会习俗和人与人之间的关系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抓住这一点有利于深入理解小说的主题思想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最后一课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中写到人们看到布告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写普鲁士兵的操练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目的在于交代背景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表现法国人民的爱国主义精神。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小说的自然环境描写包括人物活动的时间、地点、季节、气候和景物等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对表现人物的身份、地位、性格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表达人物的心情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渲染气氛有很大作用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我们要学会联系人物的思想感情和具体内容进行分析。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具体做法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对于环境描写要先定位标记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最好阅读时就能在旁边用三言两语概括环境的特征。②对于环境描写的作用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在阅读时结合前后文把当时能想到的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立即用三言两语写在旁边。要记牢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社会环境有揭示时代背景和人物的身份地位、烘托人物形象、暗示人物命运、揭示作品主旨等作用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自然环境有交代背景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时间、地点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、渲染某种气氛、烘托人物形象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或心理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、暗示人物命运、推动情节发展、深化主题等作用。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第四步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联系多方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获取主旨。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主题是小说的灵魂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小说的写作目的是反映社会生活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其主题是对生活的高度概括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而人物、情节、环境最终是为主题服务的。所以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要从对人物、情节和环境的分析进行深入理解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特别是小说的标题和结尾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它们往往揭示了小说的主题。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具体做法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联系作品的时代背景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思考作品表现了什么时代的主题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从小说的标题入手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思考标题本身暗示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象征或揭示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了什么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从分析小说的情节入手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思考作者写了一个什么故事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故事情节的变化说明了什么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从分析人物形象入手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思考小说主人公有什么“以小见大”的意义。总之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要从多个角度思考作者同情什么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讴歌什么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揭露什么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批判什么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鞭挞什么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另外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在整体读完后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有的小说还要注意标题的特点与作用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标题即线索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依托文本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联系人物活动、情节结构具体解读其如何贯穿全文。②标题往往虚实相生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内涵丰富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象征隐喻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寓意深刻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以小见大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言近旨远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不管属于哪种都要分条阐明。③标题即文章的中心人物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、中心事件、典型环境、中心主旨等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统摄全篇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这是小说创作的一种方法。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医院的后门。一辆雇好的出租车已等在那里。几个人上了车,车立刻就开走了。出租车开到文庙屠宰场的后面,韩勇义早就等候在那里,扶着赵一曼女士上了雇好的轿子,大家立刻向宾县方向逃去。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赵一曼女士住院期间,发现警士董宪勋似乎可以争取。经过一段时间的观察、分析,她觉得有把握去试一试。</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她躺在病床上,和蔼地问董警士:“董先生,您一个月的薪俸是多少?”</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董警士显得有些忸怩,“十多块钱吧……”</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赵一曼女士遗憾地笑了,说:“真没有想到,薪俸会这样少。”</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董警士更加忸怩了。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赵一曼女士神情端庄地说:“七尺男儿,为着区区十几块钱,甘为日本人役使,不是太愚蠢了吗?”</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016548" y="2840490"/>
            <a:ext cx="5472608" cy="1012348"/>
            <a:chOff x="2074961" y="3908258"/>
            <a:chExt cx="6653339" cy="1018510"/>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232572" y="4068862"/>
          <a:ext cx="19370152" cy="7845552"/>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ctr" defTabSz="2118995" rtl="0" eaLnBrk="1" latinLnBrk="0" hangingPunct="1">
                        <a:lnSpc>
                          <a:spcPct val="130000"/>
                        </a:lnSpc>
                        <a:spcAft>
                          <a:spcPts val="0"/>
                        </a:spcAft>
                      </a:pPr>
                      <a:r>
                        <a:rPr 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玻　璃</a:t>
                      </a:r>
                      <a:endParaRPr 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贾平凹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约好在德巴街路南第十个电杆下会面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去了却没看到他。我决意再等一阵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踅进一家小茶馆里一边吃茶一边盯着电杆。旁边新盖了一家酒店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玻璃装嵌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还未完工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正有人用白粉写“注意玻璃”的字样。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吃过一壶茶后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我回到了家。妻子说王有福来电话了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反复解释他是病了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不能赴约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能否明日上午在德巴街后边的德比街再见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仍是路南第十个电杆下。第二天我赶到德比街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电杆下果然坐着一个老头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额头上包着一块纱布。我说你是王得贵的爹吗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他立即弯下腰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我叫王有福。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我把得贵捎的钱交给他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让给娘好好治病。他看四周没人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就解开裤带将钱装进裤衩上的兜里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“我请你去喝烧酒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4" cstate="print"/>
          <a:srcRect/>
          <a:stretch>
            <a:fillRect/>
          </a:stretch>
        </p:blipFill>
        <p:spPr bwMode="auto">
          <a:xfrm>
            <a:off x="0" y="0"/>
            <a:ext cx="114300" cy="1143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558784"/>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我谢绝了。他转身往街的西头走去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又回过头来给我鞠了个躬。我问他家离这儿远吗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他说不远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就在德巴街紧南的胡同里。我说从这里过去不是更近吗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老头笑了一下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“我不走德巴街。”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他不去德巴街</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我却要去</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昨日那家茶馆不错。走过那家酒店</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玻璃墙上却贴出了一张布告</a:t>
                      </a:r>
                      <a:r>
                        <a:rPr lang="zh-CN" sz="36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昨天</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因装修的玻璃上未作标志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致使一过路人误撞受伤。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敬请</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受伤者速来我店接受我们的歉意并领取赔偿费。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我被酒店此举感动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很快想到王有福是不是撞了玻璃受的伤呢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突然萌生了一个念头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既然肯赔偿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那就是他们理屈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何不去法院上告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趁机索赔更大一笔钱呢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我为我的聪明得意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第二天便给王有福打电话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约他下午到红星饭店边吃边谈。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⑦</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红星饭店也是玻璃装修。我选择这家饭店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是要证实他是不是真的在酒店撞伤的。他见了我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肿胀的脸上泛了笑容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步履却小心翼翼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到了门口还用手摸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证实是门口了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一倾一倾地摇晃着小脑袋走进来</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558784"/>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⑧</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“我没请你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你倒请我了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⑨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“一顿饭算什么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”我给他倒了一杯酒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他赶忙说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“我不敢喝的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我有伤。”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⑩</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你是在德巴街酒店撞伤的吗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⑪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你……那酒店怎么啦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⑫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这么说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你真的在那儿撞的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⑬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⑭老头瓷在那里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似乎要抵赖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但脸色立即赤红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压低了声音说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是在那儿撞的。”一下子人蔫了许多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可怜得像个做错事的孩子。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⑮ “这就好。”我说。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⑯ “我不是故意的。”老头急起来。“我那日感冒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头晕晕的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接到你的电话出来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经过那里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明明看着没有什么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走过去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便撞上了。”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558784"/>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⑰ “你撞伤了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怎么就走了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⑱“</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哗啦一声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我才知道是撞上玻璃了。三个姑娘出来扶我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血流了一脸</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把她们倒吓坏了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要给我包扎伤口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我爬起来跑了。我赔不起那玻璃呀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⑲ “他们到处找你哩。”</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⑳ “是吗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我已经几天没敢去德巴街了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他们是在街口认人吗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他们贴了布告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老头哭丧下脸来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在腰里掏钱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问我一块玻璃多少钱。</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我嘿嘿笑起来。</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“不是你给他们赔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是他们要给你赔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“赔我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4" cstate="print"/>
          <a:stretch>
            <a:fillRect/>
          </a:stretch>
        </p:blipFill>
        <p:spPr>
          <a:xfrm>
            <a:off x="3109276" y="8245326"/>
            <a:ext cx="707472" cy="563456"/>
          </a:xfrm>
          <a:prstGeom prst="rect">
            <a:avLst/>
          </a:prstGeom>
        </p:spPr>
      </p:pic>
      <p:pic>
        <p:nvPicPr>
          <p:cNvPr id="15" name="图片 14"/>
          <p:cNvPicPr/>
          <p:nvPr/>
        </p:nvPicPr>
        <p:blipFill>
          <a:blip r:embed="rId5" cstate="print"/>
          <a:stretch>
            <a:fillRect/>
          </a:stretch>
        </p:blipFill>
        <p:spPr>
          <a:xfrm>
            <a:off x="3168676" y="8893398"/>
            <a:ext cx="635464" cy="563456"/>
          </a:xfrm>
          <a:prstGeom prst="rect">
            <a:avLst/>
          </a:prstGeom>
        </p:spPr>
      </p:pic>
      <p:pic>
        <p:nvPicPr>
          <p:cNvPr id="16" name="图片 15"/>
          <p:cNvPicPr/>
          <p:nvPr/>
        </p:nvPicPr>
        <p:blipFill>
          <a:blip r:embed="rId6" cstate="print"/>
          <a:stretch>
            <a:fillRect/>
          </a:stretch>
        </p:blipFill>
        <p:spPr>
          <a:xfrm>
            <a:off x="3168676" y="9541470"/>
            <a:ext cx="648072" cy="576064"/>
          </a:xfrm>
          <a:prstGeom prst="rect">
            <a:avLst/>
          </a:prstGeom>
        </p:spPr>
      </p:pic>
      <p:pic>
        <p:nvPicPr>
          <p:cNvPr id="17" name="图片 16"/>
          <p:cNvPicPr/>
          <p:nvPr/>
        </p:nvPicPr>
        <p:blipFill>
          <a:blip r:embed="rId7" cstate="print"/>
          <a:stretch>
            <a:fillRect/>
          </a:stretch>
        </p:blipFill>
        <p:spPr>
          <a:xfrm>
            <a:off x="3168676" y="10261550"/>
            <a:ext cx="648072" cy="648072"/>
          </a:xfrm>
          <a:prstGeom prst="rect">
            <a:avLst/>
          </a:prstGeom>
        </p:spPr>
      </p:pic>
      <p:pic>
        <p:nvPicPr>
          <p:cNvPr id="18" name="图片 17"/>
          <p:cNvPicPr/>
          <p:nvPr/>
        </p:nvPicPr>
        <p:blipFill>
          <a:blip r:embed="rId8" cstate="print"/>
          <a:stretch>
            <a:fillRect/>
          </a:stretch>
        </p:blipFill>
        <p:spPr>
          <a:xfrm>
            <a:off x="3168676" y="10909622"/>
            <a:ext cx="707472" cy="72008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par>
                                <p:cTn id="20" presetID="3"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par>
                                <p:cTn id="23" presetID="3" presetClass="entr" presetSubtype="1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558784"/>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“是赔你。”我说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但你不要接受他们的赔偿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他们能赔多少钱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上法院告他们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索赔的就不是几百元几千元了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老头愣在那里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一条线的眼里极力努出那黑珠来盯我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你大伯是有私心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害怕赔偿才溜掉的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可我也经了一辈子世事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再也不受骗了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没骗你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你去看布告嘛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你不骗我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那酒店也骗我哩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我一去那不是投案自首了吗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你听我说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老头从怀里掏出一卷软沓沓的钱来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放在桌上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你要肯认我是大伯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那我求你把这些钱交给人家。不够的话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让得贵补齐。我不是有意的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真是看着什么也没有的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谁知道就有玻璃。你能答应我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这事不要再给外人说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你答应吗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答应。”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4" cstate="print"/>
          <a:stretch>
            <a:fillRect/>
          </a:stretch>
        </p:blipFill>
        <p:spPr>
          <a:xfrm>
            <a:off x="3096668" y="4644926"/>
            <a:ext cx="563456" cy="563456"/>
          </a:xfrm>
          <a:prstGeom prst="rect">
            <a:avLst/>
          </a:prstGeom>
        </p:spPr>
      </p:pic>
      <p:pic>
        <p:nvPicPr>
          <p:cNvPr id="13" name="图片 12"/>
          <p:cNvPicPr/>
          <p:nvPr/>
        </p:nvPicPr>
        <p:blipFill>
          <a:blip r:embed="rId5" cstate="print"/>
          <a:stretch>
            <a:fillRect/>
          </a:stretch>
        </p:blipFill>
        <p:spPr>
          <a:xfrm>
            <a:off x="3024660" y="6085086"/>
            <a:ext cx="563456" cy="563456"/>
          </a:xfrm>
          <a:prstGeom prst="rect">
            <a:avLst/>
          </a:prstGeom>
        </p:spPr>
      </p:pic>
      <p:pic>
        <p:nvPicPr>
          <p:cNvPr id="15" name="图片 14"/>
          <p:cNvPicPr/>
          <p:nvPr/>
        </p:nvPicPr>
        <p:blipFill>
          <a:blip r:embed="rId6" cstate="print"/>
          <a:stretch>
            <a:fillRect/>
          </a:stretch>
        </p:blipFill>
        <p:spPr>
          <a:xfrm>
            <a:off x="3096668" y="7525246"/>
            <a:ext cx="563456" cy="491448"/>
          </a:xfrm>
          <a:prstGeom prst="rect">
            <a:avLst/>
          </a:prstGeom>
        </p:spPr>
      </p:pic>
      <p:pic>
        <p:nvPicPr>
          <p:cNvPr id="16" name="图片 15"/>
          <p:cNvPicPr/>
          <p:nvPr/>
        </p:nvPicPr>
        <p:blipFill>
          <a:blip r:embed="rId7" cstate="print"/>
          <a:stretch>
            <a:fillRect/>
          </a:stretch>
        </p:blipFill>
        <p:spPr>
          <a:xfrm>
            <a:off x="3096668" y="8101310"/>
            <a:ext cx="563456" cy="563456"/>
          </a:xfrm>
          <a:prstGeom prst="rect">
            <a:avLst/>
          </a:prstGeom>
        </p:spPr>
      </p:pic>
      <p:pic>
        <p:nvPicPr>
          <p:cNvPr id="17" name="图片 16"/>
          <p:cNvPicPr/>
          <p:nvPr/>
        </p:nvPicPr>
        <p:blipFill>
          <a:blip r:embed="rId8" cstate="print"/>
          <a:stretch>
            <a:fillRect/>
          </a:stretch>
        </p:blipFill>
        <p:spPr>
          <a:xfrm>
            <a:off x="3096668" y="8893398"/>
            <a:ext cx="563456" cy="491448"/>
          </a:xfrm>
          <a:prstGeom prst="rect">
            <a:avLst/>
          </a:prstGeom>
        </p:spPr>
      </p:pic>
      <p:pic>
        <p:nvPicPr>
          <p:cNvPr id="18" name="图片 17"/>
          <p:cNvPicPr/>
          <p:nvPr/>
        </p:nvPicPr>
        <p:blipFill>
          <a:blip r:embed="rId9" cstate="print"/>
          <a:stretch>
            <a:fillRect/>
          </a:stretch>
        </p:blipFill>
        <p:spPr>
          <a:xfrm>
            <a:off x="3096668" y="9613478"/>
            <a:ext cx="563456" cy="563456"/>
          </a:xfrm>
          <a:prstGeom prst="rect">
            <a:avLst/>
          </a:prstGeom>
        </p:spPr>
      </p:pic>
      <p:pic>
        <p:nvPicPr>
          <p:cNvPr id="19" name="图片 18"/>
          <p:cNvPicPr/>
          <p:nvPr/>
        </p:nvPicPr>
        <p:blipFill>
          <a:blip r:embed="rId10" cstate="print"/>
          <a:stretch>
            <a:fillRect/>
          </a:stretch>
        </p:blipFill>
        <p:spPr>
          <a:xfrm>
            <a:off x="3037268" y="11701710"/>
            <a:ext cx="563456" cy="4914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par>
                                <p:cTn id="29" presetID="3" presetClass="entr" presetSubtype="1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6918932"/>
        </p:xfrm>
        <a:graphic>
          <a:graphicData uri="http://schemas.openxmlformats.org/drawingml/2006/table">
            <a:tbl>
              <a:tblPr/>
              <a:tblGrid>
                <a:gridCol w="19370152"/>
              </a:tblGrid>
              <a:tr h="63506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小说文本典例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05700">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老头眼泪花花的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给我又鞠了下躬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扭身离开了饭桌。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我怎么叫他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他也不回头。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他走到玻璃墙边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看着玻璃上有个门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伸手摸了摸</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没有玻璃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走了出去。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我坐在那里喝完了一壶酒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一口菜也没吃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从饭馆出来往德巴街去。趁无人理会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我揭下了那张布告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布告继续贴着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只能使他活得不安生。顺街往东走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照相馆的橱窗下又是一堆碎玻璃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经理在大声骂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谁撞的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眼睛瞎了吗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我走出了狭窄的德巴街。</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有删改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4" cstate="print"/>
          <a:stretch>
            <a:fillRect/>
          </a:stretch>
        </p:blipFill>
        <p:spPr>
          <a:xfrm>
            <a:off x="3168676" y="4788942"/>
            <a:ext cx="563456" cy="563456"/>
          </a:xfrm>
          <a:prstGeom prst="rect">
            <a:avLst/>
          </a:prstGeom>
        </p:spPr>
      </p:pic>
      <p:pic>
        <p:nvPicPr>
          <p:cNvPr id="13" name="图片 12"/>
          <p:cNvPicPr/>
          <p:nvPr/>
        </p:nvPicPr>
        <p:blipFill>
          <a:blip r:embed="rId5" cstate="print"/>
          <a:stretch>
            <a:fillRect/>
          </a:stretch>
        </p:blipFill>
        <p:spPr>
          <a:xfrm>
            <a:off x="3240684" y="5593638"/>
            <a:ext cx="491448" cy="491448"/>
          </a:xfrm>
          <a:prstGeom prst="rect">
            <a:avLst/>
          </a:prstGeom>
        </p:spPr>
      </p:pic>
      <p:pic>
        <p:nvPicPr>
          <p:cNvPr id="15" name="图片 14"/>
          <p:cNvPicPr/>
          <p:nvPr/>
        </p:nvPicPr>
        <p:blipFill>
          <a:blip r:embed="rId6" cstate="print"/>
          <a:stretch>
            <a:fillRect/>
          </a:stretch>
        </p:blipFill>
        <p:spPr>
          <a:xfrm>
            <a:off x="3240684" y="6301110"/>
            <a:ext cx="491448" cy="491448"/>
          </a:xfrm>
          <a:prstGeom prst="rect">
            <a:avLst/>
          </a:prstGeom>
        </p:spPr>
      </p:pic>
      <p:pic>
        <p:nvPicPr>
          <p:cNvPr id="16" name="图片 15"/>
          <p:cNvPicPr/>
          <p:nvPr/>
        </p:nvPicPr>
        <p:blipFill>
          <a:blip r:embed="rId7" cstate="print"/>
          <a:stretch>
            <a:fillRect/>
          </a:stretch>
        </p:blipFill>
        <p:spPr>
          <a:xfrm>
            <a:off x="3240684" y="6949182"/>
            <a:ext cx="504056" cy="576064"/>
          </a:xfrm>
          <a:prstGeom prst="rect">
            <a:avLst/>
          </a:prstGeom>
        </p:spPr>
      </p:pic>
      <p:pic>
        <p:nvPicPr>
          <p:cNvPr id="17" name="图片 16"/>
          <p:cNvPicPr/>
          <p:nvPr/>
        </p:nvPicPr>
        <p:blipFill>
          <a:blip r:embed="rId8" cstate="print"/>
          <a:stretch>
            <a:fillRect/>
          </a:stretch>
        </p:blipFill>
        <p:spPr>
          <a:xfrm>
            <a:off x="3168676" y="9109422"/>
            <a:ext cx="635464" cy="5634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132320"/>
        </p:xfrm>
        <a:graphic>
          <a:graphicData uri="http://schemas.openxmlformats.org/drawingml/2006/table">
            <a:tbl>
              <a:tblPr/>
              <a:tblGrid>
                <a:gridCol w="19370152"/>
              </a:tblGrid>
              <a:tr h="63506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05700">
                <a:tc>
                  <a:txBody>
                    <a:bodyPr/>
                    <a:lstStyle/>
                    <a:p>
                      <a:pPr marL="0" algn="l" defTabSz="2118995" rtl="0" eaLnBrk="1" latinLnBrk="0" hangingPunct="1">
                        <a:lnSpc>
                          <a:spcPct val="130000"/>
                        </a:lnSpc>
                        <a:spcAft>
                          <a:spcPts val="0"/>
                        </a:spcAft>
                      </a:pPr>
                      <a:r>
                        <a:rPr lang="zh-CN" altLang="en-US" sz="3600"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第一步</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切分层次</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理清情节。</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情节分析。小说描写了发生在王有福身上的故事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小说分为四个部分。第一部分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开端。第①段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交代了故事的背景、人物。第二部分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发展。②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又可以分为三层。发展一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叙述王有福拿到“我”从他儿子那里带回来的钱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同时交代了他头上包着纱布。发展二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:⑤~⑥</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我”约王有福吃饭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想让他去法院告那家酒店并趁机索赔一大笔钱。发展三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:⑦~</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叙述王有福被玻璃撞破头的过程及之后的心理、行为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以及“我”的劝告。第三部分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高潮。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。第四部分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结局。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写王有福离开饭店时的情态和“我”的见闻。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p:cNvPicPr/>
          <p:nvPr/>
        </p:nvPicPr>
        <p:blipFill>
          <a:blip r:embed="rId4" cstate="print"/>
          <a:stretch>
            <a:fillRect/>
          </a:stretch>
        </p:blipFill>
        <p:spPr>
          <a:xfrm>
            <a:off x="12961764" y="6733158"/>
            <a:ext cx="563456" cy="491448"/>
          </a:xfrm>
          <a:prstGeom prst="rect">
            <a:avLst/>
          </a:prstGeom>
        </p:spPr>
      </p:pic>
      <p:pic>
        <p:nvPicPr>
          <p:cNvPr id="19" name="图片 18"/>
          <p:cNvPicPr/>
          <p:nvPr/>
        </p:nvPicPr>
        <p:blipFill>
          <a:blip r:embed="rId4" cstate="print"/>
          <a:stretch>
            <a:fillRect/>
          </a:stretch>
        </p:blipFill>
        <p:spPr>
          <a:xfrm>
            <a:off x="18938428" y="8173318"/>
            <a:ext cx="563456" cy="491448"/>
          </a:xfrm>
          <a:prstGeom prst="rect">
            <a:avLst/>
          </a:prstGeom>
        </p:spPr>
      </p:pic>
      <p:pic>
        <p:nvPicPr>
          <p:cNvPr id="20" name="图片 19"/>
          <p:cNvPicPr/>
          <p:nvPr/>
        </p:nvPicPr>
        <p:blipFill>
          <a:blip r:embed="rId5" cstate="print"/>
          <a:stretch>
            <a:fillRect/>
          </a:stretch>
        </p:blipFill>
        <p:spPr>
          <a:xfrm>
            <a:off x="18866420" y="8821390"/>
            <a:ext cx="563456" cy="563456"/>
          </a:xfrm>
          <a:prstGeom prst="rect">
            <a:avLst/>
          </a:prstGeom>
        </p:spPr>
      </p:pic>
      <p:pic>
        <p:nvPicPr>
          <p:cNvPr id="21" name="图片 20"/>
          <p:cNvPicPr/>
          <p:nvPr/>
        </p:nvPicPr>
        <p:blipFill>
          <a:blip r:embed="rId6" cstate="print"/>
          <a:stretch>
            <a:fillRect/>
          </a:stretch>
        </p:blipFill>
        <p:spPr>
          <a:xfrm>
            <a:off x="19946540" y="8821390"/>
            <a:ext cx="491448" cy="491448"/>
          </a:xfrm>
          <a:prstGeom prst="rect">
            <a:avLst/>
          </a:prstGeom>
        </p:spPr>
      </p:pic>
      <p:pic>
        <p:nvPicPr>
          <p:cNvPr id="22" name="图片 21"/>
          <p:cNvPicPr/>
          <p:nvPr/>
        </p:nvPicPr>
        <p:blipFill>
          <a:blip r:embed="rId7" cstate="print"/>
          <a:stretch>
            <a:fillRect/>
          </a:stretch>
        </p:blipFill>
        <p:spPr>
          <a:xfrm>
            <a:off x="14473932" y="9613478"/>
            <a:ext cx="491448" cy="491448"/>
          </a:xfrm>
          <a:prstGeom prst="rect">
            <a:avLst/>
          </a:prstGeom>
        </p:spPr>
      </p:pic>
      <p:pic>
        <p:nvPicPr>
          <p:cNvPr id="23" name="图片 22"/>
          <p:cNvPicPr/>
          <p:nvPr/>
        </p:nvPicPr>
        <p:blipFill>
          <a:blip r:embed="rId8" cstate="print"/>
          <a:stretch>
            <a:fillRect/>
          </a:stretch>
        </p:blipFill>
        <p:spPr>
          <a:xfrm>
            <a:off x="15338028" y="9613478"/>
            <a:ext cx="635464" cy="5634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par>
                                <p:cTn id="14" presetID="3"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par>
                                <p:cTn id="17" presetID="3"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500"/>
                                        <p:tgtEl>
                                          <p:spTgt spid="20"/>
                                        </p:tgtEl>
                                      </p:cBhvr>
                                    </p:animEffect>
                                  </p:childTnLst>
                                </p:cTn>
                              </p:par>
                              <p:par>
                                <p:cTn id="20" presetID="3" presetClass="entr" presetSubtype="1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par>
                                <p:cTn id="23" presetID="3" presetClass="entr" presetSubtype="1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682810"/>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结构特点。王有福拿到“我”转交给他的钱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他的头上包着纱布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那家酒店玻璃墙上贴出布告赔偿受伤者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我”想让王有福去法院告那家酒店并趁机索赔一大笔钱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王有福不愿“投案自首”却拿出赔偿酒店玻璃的钱让“我”转交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我”的见闻正与王有福所想类似。总体上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情节跌宕起伏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一波三折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耐人寻味。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同时在叙述手法上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小说开头叙述“我”的见闻、感受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有设置悬念的作用。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我不走德巴街”是小说中人物的语言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也是过渡句。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第⑤⑥段是插叙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为王有福的再次出现做铺垫。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我”本是好意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问了王有福一句“你是在德巴街酒店撞伤的吗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这句话不但丰富了文章的内容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也推动了情节的发展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更凸显出人物形象的特征。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结尾两段叙述“我”的见闻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表面上看与前面内容无关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实际令人深思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王有福的思想行为不是空穴来风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而是有一定的社会现实。</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682810"/>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线索分析。小说的线索有两条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一是玻璃。撞碎的玻璃反复出现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故事围绕这一物象展开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串起了不同人物或躲避责任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或希望得到更多赔偿的情节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成为小说的线索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使结构更加严谨。因为王有福撞碎了玻璃致伤才不能赴约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因为“我”看到酒店因玻璃事件贴出的布告萌生了索赔的念头才请王有福吃饭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因为提及撞碎玻璃的事才有王有福后来的一系列言行、心理。玻璃这一物象推动了情节的发展。小说中人物的性格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都因玻璃事件而被表现出来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包括王有福、“我”、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大骂的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经理等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揭示并深化了主题。玻璃还具有象征意义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玻璃象征了社会上容易诱发纠纷的事物、事件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从中能照见人们的伦理、法治、诚信等观念。二是“我”。通过“我”来讲述故事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小说故事是由“我”叙述出来的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真实可信。通过“我”来推进情节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由于“我”的提议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情节得以发展。通过“我”来衬托人物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小说主人公王有福的性格特征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由于“我”的存在而更加鲜明。</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682810"/>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第二步</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关注描写</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认识人物。</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分析主要人物王有福。</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①“他立即弯下腰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我叫王有福。”“老头眼泪花花的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给我又鞠了下躬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见了晚辈也弯腰、鞠躬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反映出王有福性情谦卑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甚至有点儿窝囊。</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②“我请你去喝烧酒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我没请你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你倒请我了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那酒店怎么啦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我爬起来跑了。我赔不起那玻璃呀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我已经几天没敢去德巴街了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他们是在街口认人吗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反映出王有福胆小怕事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还有些狡黠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撞了玻璃后偷偷溜掉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别人问起也不敢承认。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39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董警士无法再正视这位成熟女性的眼睛了,只是哆哆嗦嗦给自己点了一根烟。</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此后,赵一曼女士经常与董警士聊抗联的战斗和生活,聊小兴安岭的风光,飞鸟走兽。她用通俗的、有吸引力的小说体记述日军侵略东北的罪行,写在包药的纸上。董警士对这些纸片很有兴趣,以为这是赵一曼女士记述的一些资料,并不知道是专门写给他看的。看了这些记述,董警士非常向往“山区生活”,愿意救赵一曼女士出去,和她一道上山。</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赵一曼女士对董警士的争取,共用了20天时间。</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对女护士韩勇义,赵一曼女士采取的则是“女人对女人”的攻心术。</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半年多的相处,使韩勇义对赵一曼女士十分信赖。她讲述了自己幼年丧母、恋爱不幸、工作受欺负等等。赵一曼女士向她讲述自己和其他女战士在抗日队伍中的生活,有趣的、欢乐的生活,语调是深情的、甜蜜的。</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韩护士真诚地问:“如果中国实现了共产主义,我应当是什么样的地位呢?”</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赵一曼女士说:“你到了山区,一切都能明白了。”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845552"/>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④“你大伯是有私心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害怕赔偿才溜掉的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可我也经了一辈子世事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再也不受骗了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你不骗我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那酒店也骗我哩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我一去那不是投案自首了吗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反映出王有福怀疑酒店的诚意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承认自己的责任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性格上有点儿固执。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⑤“赔我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你要肯认我是大伯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那我求你把这些钱交给人家。不够的话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让得贵补齐。我不是有意的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反映出王有福本分善良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不愿借机发财。</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对次要人物“我”的思考。①热心助人。“我”把王得贵捎的钱设法交给了王有福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并转告得贵的话。②</a:t>
                      </a:r>
                      <a:r>
                        <a:rPr lang="zh-CN" altLang="en-US" sz="36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。“我”萌生了去法院上告酒店的念头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因为酒店的玻璃伤了王有福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我”想让王有福趁机索赔一大笔钱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还为自己的想法得意。③享受生活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有闲情逸致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。“我”坐在茶馆喝茶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觉得茶不错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第二天又去。④同情并保护善良者。趁无人理会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我”揭下了酒店玻璃墙上的那张布告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想使王有福生活得自在些。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845552"/>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叙述人称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第一人称叙述。全篇以第一人称“我”来组织文章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我”在文中既是见证人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又是参与者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这一方面增加了对事件或人物叙述的真实性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另一方面表达亲切自然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以第一人称叙述能自由地表达思想感情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给读者以真实生动之感。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第三步</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分析环境</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明确作用</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意义</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本文没有社会环境的具体描写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但小说通过一些情节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如“昨天因装修的玻璃上未作标志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致使一过路人误撞受伤。敬请受伤者速来我店接受我们的歉意并领取赔偿费”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还有人物的语言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如“经理在大声骂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谁撞的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眼睛瞎了吗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这在一定程度上间接地揭示了社会环境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酒店知道自己处理不当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没有在装修的玻璃上作标记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导致路人受伤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主动道歉并提出赔偿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还贴出布告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而照相馆经理的大骂却又能反映出当今社会中确实存在着玻璃伤人后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店主还责怪人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这很有可能导致纠纷的产生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反映出经济发展时期社会环境的复杂性。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564806"/>
          <a:ext cx="19370152" cy="9272016"/>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第四步</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联系多方</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获取主旨。</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从人物入手。故事发生在底层百姓王有福的身上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王有福对偶发事件的态度、处理行为以及这一人物形象与“我”的接触、交谈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使“我”产生了一些想法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也改变了“我”的一些想法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借助王有福的形象透露出作者对社会生活的感受和体会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表达了作者对底层百姓的生活状态的关注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深刻揭示了底层百姓生活贫困、胆小怕事、本分善良的特点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也表达了作者对他们的深切同情。</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②从标题入手。小说标题是“玻璃”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王有福害怕玻璃事件的扩大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折射出社会上有些违反操作规定的工程造成人身伤害后仅靠操作方凭借良心道歉、赔偿的社会现象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甚至有矛盾纠纷的产生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启示人们要同情弱小、普及法律常识等。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③从情节入手。故事情节曲折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有意蕴哲理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折射出社会上存在遇事逃避责任的社会现象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折射出社会上存在宽容肇事者不良行为的社会现象等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启示人们要弘扬社会正能量、坚决与不良行为做斗争等 </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70071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3710"/>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根据“‘四步法’具体示范”的内容回答下列问题。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从王有福的角度思考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段叙述了什么内容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从王有福的语言“我请你去喝烧酒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我没请你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你倒请我了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可以看出王有福的什么性格特征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我”萌生了去法院上告酒店的念头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因为酒店的玻璃伤了王有福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我”想让王有福趁机索赔一大笔钱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还为自己的想法得意。这些表现了“我”的什么性格特征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酒店知道自己处理不当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没有在装修的玻璃上作标记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导致路人受伤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主动道歉并提出赔偿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还贴出布告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这反映出当时怎样的社会环境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从主旨的多义性入手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这篇小说“折射出”了什么社会现象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88556" y="7299344"/>
            <a:ext cx="19586176" cy="4413516"/>
          </a:xfrm>
          <a:prstGeom prst="rect">
            <a:avLst/>
          </a:prstGeom>
          <a:ln>
            <a:solidFill>
              <a:schemeClr val="tx1">
                <a:lumMod val="75000"/>
                <a:lumOff val="25000"/>
              </a:schemeClr>
            </a:solidFill>
            <a:prstDash val="sysDot"/>
          </a:ln>
        </p:spPr>
        <p:txBody>
          <a:bodyPr wrap="square">
            <a:spAutoFit/>
          </a:bodyPr>
          <a:lstStyle/>
          <a:p>
            <a:pPr>
              <a:lnSpc>
                <a:spcPct val="130000"/>
              </a:lnSpc>
            </a:pPr>
            <a:r>
              <a:rPr lang="zh-CN"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【“四步法”具体示范理解练习】答案</a:t>
            </a:r>
            <a:endParaRPr lang="zh-CN"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叙述王有福拿出赔偿酒店玻璃的钱让“我”转交</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说话谦和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通情达理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不占人便宜</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自作聪明</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反映出当时社会中确实存在着良好的社会风气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知错能改</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折射出社会上存在放弃赔偿担心被骗的社会现象</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0417211"/>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真题练习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阅读上面“模板示范”中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约好在德巴街路南第十个电杆下会面”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是对地下斗争题材影视作品的模仿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为后文悬念丛生的情节做出铺垫。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发现王有福正是受伤的路人后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我”劝他到法院上告酒店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寻求更多赔偿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因为“我”不仅热心帮助朋友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也有打官司的经验。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王有福不情愿承认自己误撞酒店玻璃受伤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主要是因为妻子有病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家庭生活很困难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害怕酒店追究责任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让他赔偿损失。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我”经过照相馆时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见经理面对碎玻璃大骂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这一细节暗示此地这类纠纷不少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王有福担心的“投案自首”之事是经常发生的。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玻璃墙伤人事件的背后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交织着伦理观念、法治观念、诚信意识等不同理念的矛盾、困惑与冲突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是转型期中国社会的一面镜子。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348782"/>
            <a:ext cx="19800000" cy="73448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63681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主要是鉴赏小说的内容和艺术特色。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是对地下斗争题材影视作品的模仿”脱离文本内容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为后文悬念丛生的情节做出铺垫”错误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仅是作为两个人物见面时的地点标志物。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因为‘我’不仅热心帮助朋友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也有打官司的经验”系无中生有。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原因未穷尽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还有怕被骗等。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王有福担心的‘投案自首’之事是经常发生的”中“经常”的说法在文中无据。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我”在小说中的主要作用是什么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4968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41070"/>
            <a:ext cx="19508086" cy="4413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讲述故事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小说故事是由“我”叙述出来的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真实可信。②推进情节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我”是事件的参与者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由于“我”的提议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情节得以发展变化。③衬托人物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小说主人公王有福的性格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由于“我”的存在而更加鲜明。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本题考查分析作品写作技巧。此题为分析第一人称在小说中的作用。解答此类题目可以从叙述视角、推动情节发展、衬托人物形象、表达思想感情、留给读者印象等方面切入。本题可以从前几个方面作答。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小说中的王有福有哪些性格特点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41070"/>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性情谦卑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甚至有点儿窝囊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见了晚辈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也弯腰鞠躬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说话谦和。②胆小怕事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有些狡黠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撞了玻璃偷偷溜掉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别人问起也不敢承认。③有点儿固执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但不失本分善良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怀疑酒店诚意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承认自己责任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不愿借机发财。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本题考查欣赏作品的形象。分析人物的性格特点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必须要在理解文本的基础上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选择十分准确的语言加以概括。一般可以从以下几个方面概括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的身份、地位、经历、教养、气质等。②人物的外貌、语言、动作和心理。③人物的社会历史背景。④文中作者或其他人物的介绍和评价。本题中王有福的形象主要从他与“我”见面说话和所对待撞碎玻璃这件事情的态度上来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注意要多角度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不能单一、重复。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是否状告酒店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我”与王有福的态度不同。你更认同谁的态度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南岗警察署在赵一曼女士逃走后,马上开车去追。</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追到阿什河以东20多公里的地方,发现了赵一曼、韩勇义、董宪勋及他的叔父,将他们逮捕。</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赵一曼女士淡淡地笑了。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赵一曼女士是在珠河县被日本宪兵枪杀的。</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那个地方我去过,有一座纪念碑。环境十分幽静,周围种植着一些松树。</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我去的时候,在那里遇到一位年迈的老人。他指着石碑说,赵一曼?我说,对,赵一曼。</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赵一曼被枪杀前,写了一份遗书:</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宁儿:</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母亲对于你没有能尽到教育的责任,实在是遗憾的事情。</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小说文体专攻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794429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认同王有福的态度。①王有福受伤与酒店管理有关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但他是有行为能力的成年人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应负一定责任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王有福害怕赔偿溜走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逃避责任在先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索赔的理由不够正当充分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王有福害怕被骗而拒绝索赔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在当时情况下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未尝不是理性的选择。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认同“我”的态度。①酒店失误导致王有福受伤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要求赔偿正当合理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王有福放弃赔偿是担心被骗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说明他缺乏法律意识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更应被进行法律启蒙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王有福式的宽容是对不良行为的纵容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有害无益。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答出两点给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本题考查对作品进行个性化阅读和有创意的解读。首先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必须明确认同一个人物的态度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并亮明观点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列举个性化阅读、解读的理由。要注意的是可以联系社会实际中的法律常识。答题时列举的理由要分出条理。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综合性选择题</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4212878"/>
            <a:ext cx="19730192" cy="409257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文学类文本的选择题,是每年高考的必考题型,原来的题型一般采用五选二的形式,但在2017年和2018年的高考中题型变成了四选一,这一题型的改变在复习时要引起注意。</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综合性选择题的选项多为综合分析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或从小说整体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或从小说某个局部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涉及小说内容、故事情节、结构、人物、情感、语言等方面的特色分析。</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三步骤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解答综合性选择题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9" name="表格 18"/>
          <p:cNvGraphicFramePr>
            <a:graphicFrameLocks noGrp="1"/>
          </p:cNvGraphicFramePr>
          <p:nvPr/>
        </p:nvGraphicFramePr>
        <p:xfrm>
          <a:off x="2232572" y="8245326"/>
          <a:ext cx="19010112" cy="4279392"/>
        </p:xfrm>
        <a:graphic>
          <a:graphicData uri="http://schemas.openxmlformats.org/drawingml/2006/table">
            <a:tbl>
              <a:tblPr/>
              <a:tblGrid>
                <a:gridCol w="1368152"/>
                <a:gridCol w="17641960"/>
              </a:tblGrid>
              <a:tr h="142621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浏览选项标敏感点。题干中已经明确的各个选项的敏感点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就是题干要求的“思想内容”“艺术特色”。快速浏览各选项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把与它们相关的核心词语标注出来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0412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回归原文找对应句。根据选项内容回归原文寻找对应句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筛选信息类要注意是否改变了原文意思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评价赏析类的选项要特别关注标注的敏感点是否有原文依据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0412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逐步排除定答案。根据“知识性错误”优先的原则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先将有“知识性错误”的选项挑选出来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然后再考虑赏析不当的选项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最后确定答案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技法演示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先阅读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赵长天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材料及第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参见最前面的“真题回放”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然后思考该演示。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160564" y="5220988"/>
          <a:ext cx="19514168" cy="5228369"/>
        </p:xfrm>
        <a:graphic>
          <a:graphicData uri="http://schemas.openxmlformats.org/drawingml/2006/table">
            <a:tbl>
              <a:tblPr/>
              <a:tblGrid>
                <a:gridCol w="6120680"/>
                <a:gridCol w="9937104"/>
                <a:gridCol w="3456384"/>
              </a:tblGrid>
              <a:tr h="79209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36000" marR="36000" marT="36000" marB="36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回原文找依据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36000" marR="36000" marT="36000" marB="36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36000" marR="36000" marT="36000" marB="36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436279">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小说开头不仅形象地描写了风沙的狂暴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也细致具体地表现了人物的直觉印象与切身感受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烘托并渲染了“天嚣”的恐怖气氛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像浪一样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梗着头向钢架房冲撞。钢架房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便发疟疾般地一阵阵战栗、摇晃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像是随时都要散架。”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难忍难挨的渴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使人的思想退化得十分简单、十分原始。欲望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分解成最简单的元素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只要有一杯水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哪怕半杯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一口也好哇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分析鉴赏正确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36000" marR="36000" marT="36000" marB="36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3168676" y="7021190"/>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32772" y="7957294"/>
            <a:ext cx="417646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32572" y="8749382"/>
            <a:ext cx="136815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72732" y="8749382"/>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14582"/>
          </a:xfrm>
          <a:prstGeom prst="rect">
            <a:avLst/>
          </a:prstGeom>
          <a:noFill/>
        </p:spPr>
        <p:txBody>
          <a:bodyPr wrap="square" rtlCol="0">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924846"/>
          <a:ext cx="19514168" cy="5873849"/>
        </p:xfrm>
        <a:graphic>
          <a:graphicData uri="http://schemas.openxmlformats.org/drawingml/2006/table">
            <a:tbl>
              <a:tblPr/>
              <a:tblGrid>
                <a:gridCol w="6120680"/>
                <a:gridCol w="7430295"/>
                <a:gridCol w="5963193"/>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回原文找依据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被困队员深陷绝境却调动起所有能量开门救助敲门人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送瓜人在被困队员生死关头奇迹般地出现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这都说明生命奇迹无法解释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“而是需要他们援救的弱者。”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“是个人。马灯就是这人点亮的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穿着毡袍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说着谁也听不懂的蒙语。”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“蒙古族同胞利索地剖开西瓜。”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“说明生命奇迹无法解释”赏析错误。救助敲门人和送瓜人奇迹般地出现是为了颂扬人性之美——帮助他人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既丰富了人物形象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又凸显了小说主题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5832972" y="6013078"/>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7669262"/>
            <a:ext cx="28083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32572" y="6877174"/>
            <a:ext cx="14401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13092" y="7741270"/>
            <a:ext cx="108012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60564" y="8533358"/>
            <a:ext cx="28083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498268" y="4932958"/>
            <a:ext cx="36724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002324" y="5725046"/>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810636" y="5725046"/>
            <a:ext cx="57606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698068" y="6589142"/>
            <a:ext cx="381642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P spid="15" grpId="0" animBg="1"/>
      <p:bldP spid="16" grpId="0" animBg="1"/>
      <p:bldP spid="17" grpId="0" animBg="1"/>
      <p:bldP spid="18" grpId="0" animBg="1"/>
      <p:bldP spid="19"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14582"/>
          </a:xfrm>
          <a:prstGeom prst="rect">
            <a:avLst/>
          </a:prstGeom>
          <a:noFill/>
        </p:spPr>
        <p:txBody>
          <a:bodyPr wrap="square" rtlCol="0">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924846"/>
          <a:ext cx="19514168" cy="8198729"/>
        </p:xfrm>
        <a:graphic>
          <a:graphicData uri="http://schemas.openxmlformats.org/drawingml/2006/table">
            <a:tbl>
              <a:tblPr/>
              <a:tblGrid>
                <a:gridCol w="7632848"/>
                <a:gridCol w="8280920"/>
                <a:gridCol w="3600400"/>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回原文找依据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小说善于运用细节表现人物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开门前试验队员一句“桌子上有资料没有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当心被风卷出去”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就体现了科研工作者高度的责任意识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“桌子上有资料没有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当心被风卷出去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“门别开得太大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“找根棍子撑住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分析鉴赏正确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试验队被困队员与素不相识的送瓜人之间的故事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不仅令人感动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还揭示出一个朴素而有意味的人生道理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帮助别人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也是帮助自己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“基地首长一定牵挂着这支小试验队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但无能为力。”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“至于送瓜人是怎么冲破风沙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奇迹般地来到这里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最终也没弄清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因为谁也听不懂蒙语。只好让它成为一个美好的谜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永久地留在记忆中。”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分析鉴赏正确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2592612" y="7309222"/>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新年康乃馨</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金　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说实在话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这样的天气她坐在这儿很委屈。可委屈有什么用啊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生活就是这样艰辛。只有这样坐着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每天看着一个个人从车站走出来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站在她面前拨打电话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然后付费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她才能有收入。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她只有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这个年龄应该上高中。可不行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她得坐守这个讨厌的电话亭。自从她爸爸出了车祸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她守在这儿已经三年多了。她想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她还得继续守下去。守到什么时候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鬼知道。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现在是除夕夜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远处早已有爆竹在响了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透过铁皮房的窗口往外望去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能看到天空中不时升起的礼花。铁皮房里冷极了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她冻得瑟瑟发抖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不停地搓着两手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或哈着气温暖有点儿僵硬的双手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但这几乎没什么作用。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她的世界就是这两平方米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一天到晚看着人来人往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每张面孔她都陌生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偶尔会有一个人在她面前停留一下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拿起放在窗口的电话拨打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然后问多少钱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她就看看计价器上显示的时间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说出准确的价格。对面的人匆匆付账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没有人多看她一眼。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母亲下岗了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弟弟要上学。母亲就把爸爸生前经营的电话亭交给了她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自己到菜市场卖菜。在这儿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没有人肯向她说一句多余的话。她还兼营着一些畅销杂志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没事的时候总爱低着头翻看。她从来都是轻轻地仔细翻动着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怕把杂志翻旧了卖不出去。杂志看起来很新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可哪一个角落都有她的目光。但这会儿和往常可不一样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她异常孤单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听着远处不时响起的爆竹声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她多想锁了铁皮房回家啊。可她不能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后面每隔半小时就有一趟向东或向西的火车经过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说不定会有一些下车的人要来打电话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她得这样待着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直到最后一趟车驶过。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一对恋人从她面前走过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那女的一袭长发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紧紧地依偎在男的胸前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留下长长的影子慢慢地晃动着。她起先看的是那对恋人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等他们从她的窗口走过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她便盯着那影子看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直到影子完全从她的视线里消失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她又转回目光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搓着手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看远处不时升腾的礼花。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电话响了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是妈妈打来的。电话里传来春节联欢晚会主持人的声音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朋友们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再过五分钟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新年的钟声就要敲响了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让我们期待这一美好的时刻吧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电话里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妈妈说的什么她一点儿也没听到。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“您好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打一个电话好吗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一张微笑的脸出现在窗口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是一个穿着大衣的小伙子。她一愣神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立刻笑着点了点头。她想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今天是除夕夜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很多人从外地匆匆往家里赶。她故意把脸侧向一边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不去听他的声音。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电话很快打完了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小伙子放下电话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依然微笑看着她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冷吗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不冷。”她也笑笑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望着那张笑脸。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“我不信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肯定冷。”他调皮地说着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然后掏出钱包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拿出一张百元纸币递给了她。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对不起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找不开。”她的确没有那么多的零钱找他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她有点儿抱歉。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小伙子头一抬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指着她身后的杂志说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那我买你一本杂志吧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这样总能找开了。”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“那也找不开。”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小伙子有点儿为难了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踌躇了一会儿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毫无办法。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你走吧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不收你钱了。”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小伙子不好意思了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那怎么行啊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咋不行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你快回家吧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家里人等着你呢。”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小伙子沉默了一会儿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只好向她点了点头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离开了。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她重新把计价器归了零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正要抬头眺望远处的礼花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忽然看见刚才小伙子递过来的那百元钞票躺在电话旁边。她一愣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立刻拿起钱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门一关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追了出去。幸好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小伙子还没有走远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她一喊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他停了下来。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“钱忘记了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她走上前递给了他。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“你为什么要这样做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小伙子接过钱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反复在双手中递换着。“不为什么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这是你的钱啊。”她淡淡地笑了笑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转身离开了。小伙子在原地站了一会儿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消失在车站广场。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48926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母亲因为坚决地做了反满抗日的斗争,今天已经到了牺牲的前夕了。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母亲和你在生前是永久没有再见的机会了。希望你,宁儿啊!赶快成人,来安慰你地下的母亲!我最亲爱的孩子啊!母亲不用千言万语来教育你,就用实行来教育你。</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在你长大成人之后,希望不要忘记你的母亲是为国而牺牲的!</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一九三六年八月二日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1655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阳光洒满了车站广场。她在爆竹声中醒来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这才意识到是新年了。她打开那扇冰冷的铁皮房门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向外张望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忽然愣在了那儿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门前站着一位邮差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正要举手敲她的铁皮门。那邮差手里捧着一束正在怒放的康乃馨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递给她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然后拿出一张签单让她签字。她懵懂地签了字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邮差转身就走。她喊住了邮差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谁送的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邮差指着花儿说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他没留名字。”她便去看那束花儿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发现花丛中有一张小卡片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但愿新年花盛开。”落款是“昨夜归人”。她的头“嗡”的一声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眼泪突然顺脸而下。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这是她真正的新年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有人知道了她的存在。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一位老者走过来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拿起电话。打完了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问道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多少钱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免费。”她高兴地回答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今天是新年。”说完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看了一眼面前的老人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咯咯咯地笑了起来。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下列对小说相关内容和艺术特色的分析与鉴赏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电话亭前一天到晚人来人往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除偶尔有人拨打电话外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没有人多看她一眼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肯向她说一句多余的话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这表现了打电话人的忙碌和她的孤单。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小说写一对恋人从她面前走过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她痴痴地盯着那对恋人看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直到他们的影子完全从她视线里消失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既表现了少女的孤单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又反映了她内心对爱的渴望。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小说多次描写除夕夜远处的爆竹声和升腾的礼花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与她坐守的狭小的、冰冷的铁皮房形成了鲜明反差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衬托出人物境遇凄凉孤单、精神空虚。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小说写她新年早晨惊喜地收到一束怒放的康乃馨和一张温馨的小卡片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巧妙地造成了情节的突转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这一情节既在意料之外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又在情理之中。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045526"/>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10189542"/>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本题考查理解小说内容、赏析小说艺术特色的能力。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精神空虚”错误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爆竹声”和“礼花”主要渲染除夕的氛围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从而体现她此时的孤单。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1"/>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1611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下列对小说相关内容和艺术特色的分析与鉴赏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小说描写她在铁皮房里冻得瑟瑟发抖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搓着手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哈着气来取暖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这表现了过年时节天气寒冷的特点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也与“昨夜归人”送她康乃馨带来的温暖形成对比。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她兼营着一些畅销杂志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没事的时候总爱低着头翻看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杂志哪一个角落都有她的目光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说明除了打发时间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她还爱好文学创作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是一个有品位的姑娘。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新年到来之际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她听着远处不时响起的爆竹声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想锁了铁皮房回家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可最终并没有这样做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她坚守岗位主要还是为了多赚点儿钱。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标题为“新年康乃馨”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寄寓了作者对弱势群体的关注和同情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以及对传递关爱的期盼。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9613478"/>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9757494"/>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她还爱好文学创作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是一个有品位的姑娘”于文无据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只能说明她爱好阅读。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下列对小说相关内容和艺术特色的分析与鉴赏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小说写她除夕夜在铁皮房里待着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直到最后一趟车驶过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可见她经济上十分拮据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也说明她懂事明理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有责任感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知道挑起家庭的重担。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阳光洒满了车站广场”属于环境描写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既与“那扇冰冷的铁皮房门”形成对比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又为下文她高兴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咯咯咯地笑了起来”做铺垫。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小说中的邮差“正要举手敲她的铁皮门”“转身就走”“指着花儿说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他没留名字。’”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这些言行表明邮差也和她一样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对自己的工作充满了委屈。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从思想内涵上看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小说选择将新年这一特殊时间与现实联系起来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艺术地再现社会弱势群体的真实生活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有助于读者窥斑见豹、见微知著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深化对弱势群体的关注和同情。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117534"/>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10261550"/>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对自己的工作充满了委屈”无中生有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邮差可能是工作繁忙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也可能是工作时不便多说等。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塾师老汪</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老汪在开封上过七年学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也算有学问了。老汪瘦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留个分头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穿上长衫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像个读书人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但老汪嘴笨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又有些结巴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并不适合教书。也许他肚子里有东西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但像茶壶里煮饺子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倒不出来。头几年教私塾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每到一家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教不到三个月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就被人辞退了。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人问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你有学问吗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老汪红着脸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拿纸笔来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我给你做一篇述论。”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咋说不出来呢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老汪叹息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我跟你说不清楚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躁人之辞多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吉人之辞寡。”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但不管辞之多寡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学堂上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中“四海困穷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天禄永终”一句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哪有翻来覆去讲十天还讲不清楚的道理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自己讲不清楚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动不动还跟学生急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啥叫朽木不可雕呢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圣人指的就是你们。”</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四处流落七八年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老汪终于在镇上落下了脚。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老汪的私塾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设在东家老范的牛屋。老汪亲题了一块匾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种桃书屋”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挂在牛屋的门楣上。老范自家设私塾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允许别家孩子来随听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不用交束脩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自带干粮就行了。十里八乡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便有许多孩子来随听。由于老汪讲文讲不清楚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徒儿们十有八个与他作对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何况十有八个本也没想听学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只是借此躲开家中活计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图个安逸罢了。但老汪是个认真的人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便平添了许多烦恼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往往讲着讲着就不讲了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我讲你们也不懂。”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如讲到“有朋自远方来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不亦乐乎”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徒儿们以为远道来了朋友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孔子高兴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而老汪说高兴个啥呀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恰恰是圣人伤了心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如果身边有朋友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心里的话都说完了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远道来个人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不是添堵吗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恰恰是身边没朋友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才把这个远道来的人当朋友呢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这个远道来的人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是不是朋友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还两说着呢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只不过借着这话儿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拐着弯骂人罢了。徒儿们都说孔子不是东西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老汪一个人伤心地流下了眼泪。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老汪教学之余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有个癖好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每月两次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阴历十五和三十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中午时分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爱一个人四处乱走。拽开大步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一路走去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见人也不打招呼。有时顺着大路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有时在野地里。夏天走出一头汗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冬天也走出一头汗。大家一开始觉得他是乱走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但月月如此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年年如此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也就不是乱走了。十五或三十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偶尔刮大风下大雨不能走了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老汪会被憋得满头青筋。一天中午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东家老范从各村起租子回来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老汪身披褂子正要出门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两人在门口碰上了。老范想起今天是阴历十五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便拦住老汪问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这一年一年的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到底走个啥呢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没法给你说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说也说不清。”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这年端午节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老范招待老汪吃饭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吃着吃着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又说到走上。老汪喝多了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趴到桌角上哭着说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总想一个人。半个月积得憋得慌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走走散散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也就好了。”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这下老范明白了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怕不是你爹吧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当年供你上学不容易。”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老汪哭着摇头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不会是他。”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如果是活着的人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找谁一趟不就完了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老汪摇头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找不得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找不得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当年就是因为个找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我差点丢了命。”</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老范心里一惊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不再问了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大中午的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野地里不干净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别碰着无常。”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老汪摇头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缘溪行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忘路之远近。”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碰到无常也不怕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他要让我走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我就跟他走了。”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老汪的老婆叫银瓶。银瓶不识字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但跟老汪一起张罗私塾。老汪嘴笨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银瓶嘴却能说。但她说的不是学堂的事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尽是些东邻西舍的闲话。嘴像刮风似的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想起什么说什么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人劝老汪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你是有学问的人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你老婆那个嘴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你也劝劝。”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老汪一声叹息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一个人说正经话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说得不对可以劝他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一个人胡言乱语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何劝之有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银瓶除了嘴能说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还爱占人便宜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不占便宜就觉得吃亏。逛一趟集市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买人几棵葱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非拿人两头蒜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买人二尺布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非搭两绺线。夏秋两季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爱到地里拾庄稼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碰到谁家还没收的庄稼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也顺手牵羊捋上两把。从学堂出南门离东家老范的地亩最近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所以捋拿老范的庄稼最多。一次老范到后院牲口棚看牲口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管家老季跟了过来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把老汪辞了吧。”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老汪教书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娃儿们都听不懂。”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不懂才教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懂还教个啥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不为老汪。”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为他老婆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爱偷庄稼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是个贼。”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老范挥挥手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娘们儿家。”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贼就贼吧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我五十顷地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还养不起一个贼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这话被喂牲口的老宋听到了。老宋也有一个娃跟着老汪学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老宋便把这话又学给了老汪。没想到老汪潸然泪下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啥叫有朋自远方来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这就叫有朋自远方来。”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选自刘震云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一句顶一万句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下列对小说相关内容和艺术特色的分析与鉴赏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开头介绍老汪的形象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目的是说他“像个读书人”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又说他“不适合教书”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主要原因或许是他肚里有学问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但说不出来。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老汪教学之余的乱走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其实没有规律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虽然有相对稳定的次数、时间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走的方式跟常人也迥然不同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走的地点就是大路、野地里。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老汪的老婆银瓶的嘴像刮风似的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人劝老汪“你老婆那个嘴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你也劝劝”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老汪打心眼儿里就不愿意劝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他认为他老婆一个人胡言乱语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说些家长里短的话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没必要劝。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小说的结构总体来看一波三折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从介绍老汪到写老汪在老范家办私塾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再到写老汪的乱走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然后介绍老汪的老婆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最后写老汪感动。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下列对小说相关内容和艺术特色的分析鉴赏,不正确的一项是(3分)(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A.小说以“赵一曼女士”为题,不同于以往烈士、同志、英雄等惯常用法,称谓的陌生化既表达了对主人公的尊敬之意,又引起了读者的注意。</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B.“通过对此人的严厉审讯,有可能澄清中共与苏联的关系”,这既是大野泰治向上级提出的建议,也暗示他已从赵一曼那里得到有价值的回答。</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C.“他指着石碑说,赵一曼?我说,对,赵一曼。”两个陌生人之间有意无意的搭讪,看似闲笔,实则很有用心,说明赵一曼仍活在人们的记忆里。</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D.医院是“我”与赵一曼的连接点,小说由此切入主人公监禁期间鲜为人知的特殊生活经历,在跨越时空的精神对话中再现了赵一曼的英雄本色。</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本题考查对小说内容与艺术特色的理解与分析能力。据原文第六段中的“始终没有得到有价值的回答”可知,“暗示他已从赵一曼那里得到有价值的回答”是错误的。</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36724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互相矛盾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其实没有规律”的说法错误。结合相关段落可知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次数、时间”都相对稳定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其实是有规律的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走的方式跟常人也迥然不同”错误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原文只说“拽开大步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一路走去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见人也不打招呼”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这并无特殊之处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不存在“迥然不同”一说。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下列对小说相关内容和艺术特色的分析与鉴赏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小说中的老汪一出口就是经典文句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如“躁人之辞多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吉人之辞寡”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意思是作为乡村塾师的他是个吉利之人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谁用他谁就吉星高照。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塾师老汪是个认真的人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教学时孩子们不听讲使他平添了许多烦恼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有时讲着讲着就不讲了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是因为他发现自己讲了孩子们也不懂。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小说的语言十分独特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一是人物之间通俗易懂的对话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二是叙述性的语言能感染读者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显示出作者驾驭语言的功力之深。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小说通过塑造一个教书先生口拙心诚、认真工作、急躁却孤独的形象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表现了存在缺陷的底层人物内心的情感世界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表现他们对“有朋”人生的向往。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045526"/>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10189542"/>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本题考查理解小说内容、赏析小说艺术特色的能力。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任意推衍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他是个吉利之人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谁用他谁就吉星高照”分析错误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跟前面“躁人”相对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吉人”可以理解为不急躁的人。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下列对本文相关内容和艺术特色的分析和鉴赏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本文擅长以经典文句的使用来表现人物性格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如老汪翻来覆去讲不清楚“四海困穷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天禄永终”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就说明了作为乡村塾师的他迂腐无能。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文中老汪每月两次的“乱走”令人备感困惑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直到端午节老汪酒后吐真言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暴露内心秘密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说出“总想一个人”时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才真相大白。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本文在人物关系的参照之中塑造老汪的形象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如他对学生、银瓶及老范等不同的人就有不同的言谈、态度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很好地表现了他的个性。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本文以白话口语为主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又掺入了方言和文言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读来别有风味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这样的语言既契合老汪的身份和生活环境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也暗合他的尴尬处境。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本文虽只是选段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但故事情节相对完整。作者以简约沉稳的白描手法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生动地塑造了人物群像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展开了一幅北方村镇的风俗画卷。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回答三项或三项以上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本题考查对小说内容的分析和理解的能力。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真相大白”的说法不准确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只能说明白了部分真相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但并没有明白全部真相。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老汪翻来覆去讲不清楚‘四海困穷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天禄永终’”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说明他不适合做乡村塾师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不能说明他“迂腐无能”。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以简约沉稳的白描手法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生动地塑造了人物群像”的说法错误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白描手法是用最精练、最节省的文字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粗线条勾勒出人物的精神面貌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而不加渲染、铺陈。但文中老汪“乱走”、银瓶爱占便宜等内容写得很生动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很细致。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东家老范是一个什么样的人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自家设私塾而允许别家孩子随听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是个大方的人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关注老汪的“乱走”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并尽力开导安慰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是个友善的人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不再追问老汪的隐情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是个有分寸的人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不因银瓶而辞退老汪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是个识大体的人。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分为止。意思答对即可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本题考查概括小说中人物形象特点的能力。人物形象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一般可以从以下几个方面来概括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人物的身份、地位、经历、教养、气质等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人物的外貌、语言、行动和心理所揭示的人物性格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小说中人物所处的社会历史背景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文中对其他人物的介绍和评价。概括本题中东家老范的形象主要从他所做的事情来概括他的性格特点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主要有以下几个事件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自家设私塾而允许别家孩子随意听、关注老汪的“乱走”、 不因银瓶而辞退老汪等。要根据这几个事件概括他的性格特点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注意要从多角度概括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不能太单一、重复。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老汪对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中“有朋自远方来”一句的独特理解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其实源于自身人际关系的体验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16548" y="2988742"/>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3060750"/>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老汪自己孤独不乐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中读出的也是孤独不乐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反映的是其个人心境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老汪通过曲解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来证明“圣人”也有同样的孤独感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以此抚慰自己的孤独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结尾处老汪“发现”老范就是自己的朋友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虽常在身边却宛如远来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这也照应了他此前的理解。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本题考查对小说中重要语句含意的理解的能力。回答本题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首先要指明老汪对“有朋自远方来”一句的独特理解是什么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认为“有朋自远方来”主人会高兴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是因为身边没有朋友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然后再指出反映了老汪什么样的人际关系的体验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这正反映了老汪的孤独寂寞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他自认有才却无人理解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心中有思念的人却不能去寻找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只能靠“乱走”来发泄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借“圣人”的孤独来抚慰自己的孤独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文章的最后一段也涉及了这句话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对此也要理解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当他得知老范宽容地对待自己时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他认为老范是自己的朋友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虽常在身边却宛如远来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真正感受到了“乐”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老汪这一形象与鲁迅笔下的孔乙己在性情气质上有不少相似之处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但二人精神困境的根源实则不同。请简要分析这种相似与不同。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16548" y="2988742"/>
            <a:ext cx="19800000" cy="79208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3060750"/>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相似之处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都温和善良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诚挚率真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都有些懦弱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也比较落魄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都有些书呆子气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喜欢引经据典来自我辩解、自我安慰。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孔乙己的精神困境主要源自封建文化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比如等级观念的压制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以及生活的窘迫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老汪的精神困境主要源自内心的憋闷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即难以排解的孤独。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本题考查探究小说人物的能力。首先要审明题干的要求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性情气质上的相似点、精神困境的根源。回答性情气质上的相似点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要想想两个人都有什么样的性情、气质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比如二人都有优点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温和、善良、率真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也都有缺点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穷困潦倒、迂腐、自命清高、孤芳自赏、喜欢自我安慰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。回答精神困境的根源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可从人物所处的社会环境及个人自身的生活处境来考虑。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把握小说情节</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124012</Words>
  <Application>WPS 演示</Application>
  <PresentationFormat>自定义</PresentationFormat>
  <Paragraphs>5351</Paragraphs>
  <Slides>396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396</vt:i4>
      </vt:variant>
    </vt:vector>
  </HeadingPairs>
  <TitlesOfParts>
    <vt:vector size="406" baseType="lpstr">
      <vt:lpstr>Arial</vt:lpstr>
      <vt:lpstr>宋体</vt:lpstr>
      <vt:lpstr>Wingdings</vt:lpstr>
      <vt:lpstr>微软雅黑</vt:lpstr>
      <vt:lpstr>Calibri</vt:lpstr>
      <vt:lpstr>Courier New</vt:lpstr>
      <vt:lpstr>Arial Unicode MS</vt:lpstr>
      <vt:lpstr>Times New Roman</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747</cp:revision>
  <dcterms:created xsi:type="dcterms:W3CDTF">2016-01-31T01:38:00Z</dcterms:created>
  <dcterms:modified xsi:type="dcterms:W3CDTF">2019-02-13T13:28:00Z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