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957" r:id="rId6"/>
    <p:sldId id="279" r:id="rId7"/>
    <p:sldId id="266" r:id="rId8"/>
    <p:sldId id="260" r:id="rId9"/>
    <p:sldId id="958" r:id="rId10"/>
    <p:sldId id="959" r:id="rId11"/>
    <p:sldId id="881" r:id="rId12"/>
    <p:sldId id="293" r:id="rId13"/>
    <p:sldId id="259" r:id="rId14"/>
    <p:sldId id="960" r:id="rId15"/>
    <p:sldId id="929" r:id="rId16"/>
    <p:sldId id="961" r:id="rId17"/>
    <p:sldId id="962" r:id="rId18"/>
    <p:sldId id="964" r:id="rId19"/>
    <p:sldId id="966" r:id="rId20"/>
    <p:sldId id="963" r:id="rId21"/>
    <p:sldId id="965" r:id="rId22"/>
    <p:sldId id="967" r:id="rId23"/>
    <p:sldId id="897" r:id="rId24"/>
    <p:sldId id="968" r:id="rId25"/>
    <p:sldId id="969" r:id="rId26"/>
    <p:sldId id="970" r:id="rId27"/>
    <p:sldId id="971" r:id="rId28"/>
    <p:sldId id="973" r:id="rId29"/>
    <p:sldId id="972" r:id="rId30"/>
    <p:sldId id="974" r:id="rId31"/>
    <p:sldId id="975" r:id="rId32"/>
    <p:sldId id="976" r:id="rId33"/>
    <p:sldId id="977" r:id="rId34"/>
    <p:sldId id="978" r:id="rId35"/>
    <p:sldId id="979" r:id="rId36"/>
    <p:sldId id="918" r:id="rId37"/>
    <p:sldId id="941" r:id="rId38"/>
    <p:sldId id="290" r:id="rId39"/>
    <p:sldId id="258" r:id="rId40"/>
    <p:sldId id="294" r:id="rId41"/>
    <p:sldId id="980" r:id="rId42"/>
    <p:sldId id="981" r:id="rId43"/>
    <p:sldId id="982" r:id="rId44"/>
    <p:sldId id="983" r:id="rId45"/>
    <p:sldId id="984" r:id="rId46"/>
    <p:sldId id="985" r:id="rId47"/>
    <p:sldId id="986" r:id="rId48"/>
    <p:sldId id="987" r:id="rId49"/>
    <p:sldId id="988" r:id="rId50"/>
    <p:sldId id="323" r:id="rId51"/>
    <p:sldId id="364" r:id="rId52"/>
    <p:sldId id="989" r:id="rId53"/>
    <p:sldId id="990" r:id="rId54"/>
    <p:sldId id="991" r:id="rId55"/>
    <p:sldId id="992" r:id="rId56"/>
    <p:sldId id="993" r:id="rId57"/>
    <p:sldId id="280" r:id="rId58"/>
  </p:sldIdLst>
  <p:sldSz cx="12192000" cy="6858000"/>
  <p:notesSz cx="6858000" cy="9144000"/>
  <p:custDataLst>
    <p:tags r:id="rId5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373" autoAdjust="0"/>
    <p:restoredTop sz="94660"/>
  </p:normalViewPr>
  <p:slideViewPr>
    <p:cSldViewPr snapToGrid="0">
      <p:cViewPr varScale="1">
        <p:scale>
          <a:sx n="79" d="100"/>
          <a:sy n="79" d="100"/>
        </p:scale>
        <p:origin x="64" y="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tags" Target="tags/tag7.xml" /><Relationship Id="rId6" Type="http://schemas.openxmlformats.org/officeDocument/2006/relationships/slide" Target="slides/slide3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/Relationships>
</file>

<file path=ppt/notesSlides/_rels/notesSlide3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3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/Relationships>
</file>

<file path=ppt/notesSlides/_rels/notesSlide3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3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3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3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_rels/notesSlide4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1.xml" /><Relationship Id="rId2" Type="http://schemas.openxmlformats.org/officeDocument/2006/relationships/notesMaster" Target="../notesMasters/notesMaster1.xml" /></Relationships>
</file>

<file path=ppt/notesSlides/_rels/notesSlide4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2.xml" /><Relationship Id="rId2" Type="http://schemas.openxmlformats.org/officeDocument/2006/relationships/notesMaster" Target="../notesMasters/notesMaster1.xml" /></Relationships>
</file>

<file path=ppt/notesSlides/_rels/notesSlide4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3.xml" /><Relationship Id="rId2" Type="http://schemas.openxmlformats.org/officeDocument/2006/relationships/notesMaster" Target="../notesMasters/notesMaster1.xml" /></Relationships>
</file>

<file path=ppt/notesSlides/_rels/notesSlide4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4.xml" /><Relationship Id="rId2" Type="http://schemas.openxmlformats.org/officeDocument/2006/relationships/notesMaster" Target="../notesMasters/notesMaster1.xml" /></Relationships>
</file>

<file path=ppt/notesSlides/_rels/notesSlide4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4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_rels/notesSlide4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7.xml" /><Relationship Id="rId2" Type="http://schemas.openxmlformats.org/officeDocument/2006/relationships/notesMaster" Target="../notesMasters/notesMaster1.xml" /></Relationships>
</file>

<file path=ppt/notesSlides/_rels/notesSlide4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8.xml" /><Relationship Id="rId2" Type="http://schemas.openxmlformats.org/officeDocument/2006/relationships/notesMaster" Target="../notesMasters/notesMaster1.xml" /></Relationships>
</file>

<file path=ppt/notesSlides/_rels/notesSlide4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9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0.xml" /><Relationship Id="rId2" Type="http://schemas.openxmlformats.org/officeDocument/2006/relationships/notesMaster" Target="../notesMasters/notesMaster1.xml" /></Relationships>
</file>

<file path=ppt/notesSlides/_rels/notesSlide5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1.xml" /><Relationship Id="rId2" Type="http://schemas.openxmlformats.org/officeDocument/2006/relationships/notesMaster" Target="../notesMasters/notesMaster1.xml" /></Relationships>
</file>

<file path=ppt/notesSlides/_rels/notesSlide5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2.xml" /><Relationship Id="rId2" Type="http://schemas.openxmlformats.org/officeDocument/2006/relationships/notesMaster" Target="../notesMasters/notesMaster1.xml" /></Relationships>
</file>

<file path=ppt/notesSlides/_rels/notesSlide5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3.xml" /><Relationship Id="rId2" Type="http://schemas.openxmlformats.org/officeDocument/2006/relationships/notesMaster" Target="../notesMasters/notesMaster1.xml" /></Relationships>
</file>

<file path=ppt/notesSlides/_rels/notesSlide5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4.xml" /><Relationship Id="rId2" Type="http://schemas.openxmlformats.org/officeDocument/2006/relationships/notesMaster" Target="../notesMasters/notesMaster1.xml" /></Relationships>
</file>

<file path=ppt/notesSlides/_rels/notesSlide5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学科网LOGO（新）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1015980" y="83185"/>
            <a:ext cx="1076960" cy="3892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6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7.xml" /><Relationship Id="rId3" Type="http://schemas.openxmlformats.org/officeDocument/2006/relationships/image" Target="../media/image5.pn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8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0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1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3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4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7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8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0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1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3.xml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5.xml" /><Relationship Id="rId3" Type="http://schemas.openxmlformats.org/officeDocument/2006/relationships/image" Target="../media/image2.png" /><Relationship Id="rId4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3.w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3.w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983960" y="2962881"/>
            <a:ext cx="2558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4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 过秦论</a:t>
            </a:r>
            <a:endParaRPr lang="zh-CN" altLang="en-US" sz="24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部编版高中语文选择性必修中册</a:t>
            </a:r>
            <a:endParaRPr lang="zh-CN" altLang="en-US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8919" y="344684"/>
            <a:ext cx="11409359" cy="1338968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1.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诵读全文，解释文中加颜色词语的意思</a:t>
            </a:r>
            <a:r>
              <a:rPr lang="zh-CN" altLang="en-US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并回答段后问题。</a:t>
            </a:r>
            <a:endParaRPr lang="zh-CN" altLang="en-US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85202" y="1099882"/>
            <a:ext cx="11521280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en-US" altLang="zh-CN" sz="2800" b="1" kern="100">
              <a:latin typeface="宋体" panose="02010600030101010101" pitchFamily="2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b="1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1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秦孝公据崤函之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，拥雍州之地，君臣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守以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窥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周室，有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席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卷天下，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包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举宇内，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囊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括四海之意，并吞八荒之心。当是时也，商君佐之，内立法度，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耕织，修守战之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具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，外连衡而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斗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诸侯。于是秦人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拱手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而取西河之外。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042652" y="5716523"/>
            <a:ext cx="815977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写秦孝公占有天下的雄心、治国的策略及初步结果。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009738" y="1926708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形容词用作名词，险固的地势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129418" y="254004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牢固地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95796" y="25400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窥视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395055" y="255814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像用席子一样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01226" y="31881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像用包裹一样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614852" y="3188114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像用布袋一样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17850" y="3836186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致力，从事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0896288" y="3836186"/>
            <a:ext cx="1026218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器械，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57210" y="448425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武器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380696" y="44832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争斗</a:t>
            </a:r>
            <a:endParaRPr lang="zh-CN" altLang="en-US" sz="2800">
              <a:solidFill>
                <a:srgbClr val="C00000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8506186" y="448425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两手合抱，形容毫不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284369" y="510411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费力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692" y="1100864"/>
            <a:ext cx="11440563" cy="352846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2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孝公既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，惠文、武、昭襄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蒙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故业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遗策，南取汉中，西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巴、蜀，东割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膏腴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之地，北收要害之郡。诸侯恐惧，会盟而谋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弱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秦，不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爱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珍器重宝肥饶之地，以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天下之士，合从缔交，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相与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711200" algn="di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为一。当此之时，齐有孟尝，赵有平原，楚有春申，魏有信陵。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711200" algn="dist">
              <a:lnSpc>
                <a:spcPct val="150000"/>
              </a:lnSpc>
              <a:spcAft>
                <a:spcPct val="0"/>
              </a:spcAft>
            </a:pP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12731" y="1270565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殁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，死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952233" y="1244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继承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5380" y="18929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已有的基业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0790" y="18929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沿袭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97294" y="18929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攻取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9185" y="254102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肥沃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84081" y="254102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变弱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7217" y="317099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吝惜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31753" y="316993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招纳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5169" y="383716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一道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816329" y="3170990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共同、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0116" y="2069661"/>
            <a:ext cx="11440563" cy="32431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此四君者，皆明智而忠信，宽厚而爱人，尊贤而重士，约从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离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衡，兼韩、魏、燕、楚、齐、赵、宋、卫、中山之众。于是六国之士，有宁越、徐尚、苏秦、杜赫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之属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为之谋，齐明、周最、陈轸、召滑、楼缓、翟景、苏厉、乐毅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之徒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通其意，吴起、孙膑、带佗、倪良、王廖、田忌、廉颇、赵奢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之伦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其兵。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3775" y="284333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离散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10942" y="336655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这些人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10941" y="404105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这些人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210941" y="476922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这些人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906808" y="473454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统领、统率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0116" y="1100864"/>
            <a:ext cx="11440563" cy="52629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尝以十倍之地，百万之众，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叩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关而攻秦。秦人开关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延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敌，九国之师，逡巡而不敢进。秦无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矢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遗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      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镞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费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，而天下诸侯已困矣。于是从散约败，争割地而赂秦。秦有余力而制其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弊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，追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逐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北</a:t>
            </a:r>
            <a:r>
              <a:rPr lang="en-US" altLang="zh-CN" sz="2800" kern="10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[                   ]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，伏尸百万，流血漂橹；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利乘便，宰割天下，分裂山河。强国请服，弱国入朝。延及孝文王、庄襄王，享国之日浅，国家无事。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9979" y="4917288"/>
            <a:ext cx="11277401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叙述秦孝公死后五代内国势日盛，强国请服，弱国入朝，国家安定。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157493" y="127147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击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379222" y="12624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迎击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12644" y="190037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丢失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8828" y="190143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丢失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89212" y="189132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箭头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09600" y="19195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损耗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801276" y="2540455"/>
            <a:ext cx="108012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弱点、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0116" y="31874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毛病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49351" y="317086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逃跑的人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548348" y="3144146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溃败</a:t>
            </a:r>
            <a:r>
              <a:rPr lang="en-US" altLang="zh-CN" sz="2800" kern="100">
                <a:solidFill>
                  <a:srgbClr val="C00000"/>
                </a:solidFill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800" kern="100">
                <a:solidFill>
                  <a:srgbClr val="C00000"/>
                </a:solidFill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的军队</a:t>
            </a:r>
            <a:r>
              <a:rPr lang="en-US" altLang="zh-CN" sz="2800" kern="100">
                <a:solidFill>
                  <a:srgbClr val="C00000"/>
                </a:solidFill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803671" y="32056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趁着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4018" y="1141530"/>
            <a:ext cx="11440563" cy="388952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algn="di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3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及至始皇，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奋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六世之余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烈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振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策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宇内，吞二周而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诸侯，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履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至尊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制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六合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，执敲扑而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鞭笞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天下，威振四海。南取百越之地，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桂林、象郡；百越之君，俯首系颈，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委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命下吏。乃使蒙恬北筑长城而守藩篱，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匈奴七百余里；胡人不敢南下而牧马，士不敢弯弓而报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怨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。于是废先王之道，焚百家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29085" y="1285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振作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8194" y="128554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功业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86610" y="13036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261867" y="12855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马鞭子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82591" y="193361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驾驭、统治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1314" y="1942255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灭亡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261841" y="193361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登上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803671" y="195130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帝位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82591" y="258169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控制、统治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64008" y="256358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天地四方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33237" y="256358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抽打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48969" y="3220709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作为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53458" y="38496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托付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40620" y="384961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击退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75387" y="449874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仇恨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116" y="-1586481"/>
            <a:ext cx="11440563" cy="647484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di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言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愚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黔首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；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隳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名城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，杀豪杰；收天下之兵，聚之咸阳，销锋镝，铸以为金人十二，以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弱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天下之民。然后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践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华为城，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河为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池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，据亿丈之城，临不测之渊，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36795" y="240869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言论，这里指著作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23128" y="240869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愚昧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81273" y="240869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秦朝对百姓的称呼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3760" y="306688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毁坏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154793" y="3022031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高大的城墙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11810" y="369578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变弱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563505" y="3697262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踏，引申为倚仗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32102" y="433480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凭借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251137" y="432722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护城河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5718" y="1767006"/>
            <a:ext cx="11440563" cy="332398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以为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。良将劲弩守要害之处，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信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臣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精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卒陈利兵而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谁何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。天下已定，始皇之心，自以为关中之固，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金城</a:t>
            </a:r>
            <a:endParaRPr lang="en-US" altLang="zh-CN" sz="2800" kern="100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千里，子孙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帝王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万世之业也。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</a:t>
            </a:r>
            <a:endParaRPr lang="en-US" altLang="zh-CN" sz="28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9341" y="3668251"/>
            <a:ext cx="11286110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写秦始皇以武力统一天下，又以暴力统治人民，国势虽至极盛，但隐藏着危机。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40429" y="193127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坚固的屏障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21279" y="192264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可靠的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5137" y="191253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精良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3614" y="257071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缉查盘问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4211" y="3190568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坚固的城池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91746" y="3209732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名词作动词，称帝称王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076" y="797510"/>
            <a:ext cx="11440563" cy="52629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4</a:t>
            </a: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始皇既没，余威震于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殊俗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。然陈涉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瓮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牖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绳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枢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之子，氓隶之人，而迁徙之徒也；才能不及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中人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，非有仲尼、墨翟之贤，陶朱、猗顿之富；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蹑足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行伍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之间，而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倔起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阡陌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之中，率疲弊之卒，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数百之众，转而攻秦；斩木为兵，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揭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竿为旗，天下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云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集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响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应，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赢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粮而</a:t>
            </a:r>
            <a:r>
              <a:rPr lang="zh-CN" altLang="zh-CN" sz="28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景</a:t>
            </a: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</a:t>
            </a:r>
            <a:endParaRPr lang="en-US" altLang="zh-CN" sz="28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8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从。山东豪俊遂并起而亡秦族矣。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8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124455" y="5404276"/>
            <a:ext cx="8519814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写陈涉起义，秦朝迅速灭亡，为下文议论做好了铺垫。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31373" y="958158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不同的风俗，指边远的地方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60166" y="15895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用瓮做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90727" y="15895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窗户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78234" y="158959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用绳系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65446" y="159717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门扇开关的枢轴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5948" y="22195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平常的人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2867" y="286657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置身于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547197" y="288574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军队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5435" y="287668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突然兴起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965903" y="2894795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田野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91013" y="351465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率领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11029" y="352476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举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450853" y="416272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像云一样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91304" y="416272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像回声一样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51453" y="4153669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担负</a:t>
            </a:r>
            <a:endParaRPr lang="zh-CN" altLang="en-US" sz="28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67677" y="416272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影</a:t>
            </a:r>
            <a:r>
              <a:rPr lang="en-US" altLang="zh-CN" sz="28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，像影子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1982" y="481185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一样</a:t>
            </a:r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1320" y="1100864"/>
            <a:ext cx="11409359" cy="1937594"/>
          </a:xfrm>
          <a:prstGeom prst="rect">
            <a:avLst/>
          </a:prstGeom>
        </p:spPr>
        <p:txBody>
          <a:bodyPr wrap="square" lIns="121870" tIns="60934" rIns="121870" bIns="60934">
            <a:spAutoFit/>
          </a:bodyPr>
          <a:lstStyle/>
          <a:p>
            <a:pPr algn="just">
              <a:lnSpc>
                <a:spcPct val="140000"/>
              </a:lnSpc>
              <a:tabLst>
                <a:tab pos="2070100"/>
              </a:tabLst>
            </a:pPr>
            <a:endParaRPr lang="en-US" altLang="zh-CN" sz="2800" b="1" kern="10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8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712470" algn="just">
              <a:lnSpc>
                <a:spcPct val="150000"/>
              </a:lnSpc>
            </a:pPr>
            <a:endParaRPr lang="zh-CN" altLang="zh-CN" sz="2800" kern="100" spc="-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4957" y="915329"/>
            <a:ext cx="11512570" cy="546495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(</a:t>
            </a: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5</a:t>
            </a: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且夫天下非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小弱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               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也，雍州之地，崤函之固，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自若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也。陈涉之位，非尊于齐、楚、燕、赵、韩、魏、宋、卫、中山之君也；锄</a:t>
            </a:r>
            <a:r>
              <a:rPr lang="zh-CN" altLang="zh-CN" sz="2600" kern="10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櫌</a:t>
            </a:r>
            <a:r>
              <a:rPr lang="zh-CN" altLang="zh-CN" sz="2600" kern="100">
                <a:latin typeface="宋体" panose="02010600030101010101" pitchFamily="2" charset="-122"/>
                <a:ea typeface="楷体_GB2312" panose="02010609030101010101" pitchFamily="49" charset="-122"/>
                <a:cs typeface="楷体_GB2312" panose="02010609030101010101" pitchFamily="49" charset="-122"/>
              </a:rPr>
              <a:t>棘矜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，非</a:t>
            </a:r>
            <a:r>
              <a:rPr lang="zh-CN" altLang="zh-CN" sz="28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铦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于钩戟长铩也；谪戍之众，非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抗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于九国之师也；深谋远虑，行军用兵之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道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，非及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向时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之士也。然而成败异变，功业相反，何也？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试使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山东之国与陈涉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度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</a:t>
            </a:r>
            <a:endParaRPr lang="en-US" altLang="zh-CN" sz="2600" kern="100">
              <a:latin typeface="Times New Roman" panose="02020603050405020304" pitchFamily="18" charset="0"/>
              <a:ea typeface="楷体_GB2312" panose="0201060903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长</a:t>
            </a:r>
            <a:r>
              <a:rPr lang="zh-CN" altLang="zh-CN" sz="2600" kern="1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pitchFamily="34" charset="-122"/>
              </a:rPr>
              <a:t>絜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大，比权量力，则不可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同年而语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矣。然秦以区区之地，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致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万乘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之势，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序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八州而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朝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同列，百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余年</a:t>
            </a:r>
            <a:r>
              <a:rPr lang="zh-CN" altLang="zh-CN" sz="2600" kern="100" spc="-1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矣；然后以六合为家，崤函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</a:t>
            </a:r>
            <a:r>
              <a:rPr lang="zh-CN" altLang="zh-CN" sz="2600" kern="100" spc="-1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宫；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一夫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作难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)</a:t>
            </a:r>
            <a:r>
              <a:rPr lang="zh-CN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zh-CN" sz="2600" kern="100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七庙</a:t>
            </a:r>
            <a:r>
              <a:rPr lang="en-US" altLang="zh-CN" sz="2600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                   )</a:t>
            </a:r>
            <a:r>
              <a:rPr lang="zh-CN" altLang="zh-CN" sz="2600" kern="100" spc="-15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隳，身死人手，为天下笑者，何也？仁义不施而攻守之势异也。</a:t>
            </a:r>
            <a:endParaRPr lang="zh-CN" altLang="zh-CN" sz="2600" kern="100" spc="-15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2037" y="1038603"/>
            <a:ext cx="4519186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形容词用作动词，缩小，变弱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76906" y="1675062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和本来一样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28895" y="2262739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锋利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0682" y="2910811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匹敌、相当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3724" y="2863402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方法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812110" y="2872455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先前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253031" y="3486875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假使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81423" y="3473118"/>
            <a:ext cx="1184940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衡量、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3563" y="4062523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比较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07166" y="4080629"/>
            <a:ext cx="851515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衡量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90851" y="4059963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相提并论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85420" y="4681292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造成、获得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90451" y="4672239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兵车万辆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04959" y="4672239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排列座次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485279" y="4683852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6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朝见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45460" y="529356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通</a:t>
            </a:r>
            <a:r>
              <a:rPr lang="en-US" altLang="zh-CN" sz="26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600" kern="100">
                <a:solidFill>
                  <a:srgbClr val="C00000"/>
                </a:solidFill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844645" y="5293568"/>
            <a:ext cx="175560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 spc="-15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起事、首事</a:t>
            </a:r>
            <a:endParaRPr lang="zh-CN" altLang="en-US" sz="2600" kern="100" spc="-15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312035" y="5850738"/>
            <a:ext cx="1851789" cy="492443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天子的宗庙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  <a:endParaRPr lang="zh-CN" altLang="en-US" sz="24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54583" y="2204722"/>
            <a:ext cx="10569703" cy="11764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语言：疏通文句，积累重要的实词、虚词及重点文言语法知识。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思维：把握本文观点态度，学习文章的论证方法，品味文章的语言。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概览全文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912" y="3066599"/>
            <a:ext cx="11512570" cy="121674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请概括段意：</a:t>
            </a: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____________________________________________________</a:t>
            </a:r>
            <a:endParaRPr lang="en-US" altLang="zh-CN" sz="2600" kern="100"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600" kern="100"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_______________</a:t>
            </a:r>
            <a:endParaRPr lang="zh-CN" altLang="zh-CN" sz="26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2985431"/>
            <a:ext cx="11521280" cy="122815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从比较史实入手，论述秦朝灭亡的根本原因</a:t>
            </a:r>
            <a:r>
              <a:rPr lang="en-US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——</a:t>
            </a:r>
            <a:r>
              <a:rPr lang="zh-CN" altLang="zh-CN" sz="26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仁义不施而攻守之势异也。</a:t>
            </a:r>
            <a:endParaRPr lang="zh-CN" altLang="en-US" sz="2600" kern="100">
              <a:solidFill>
                <a:srgbClr val="C00000"/>
              </a:solidFill>
              <a:latin typeface="Times New Roman" panose="02020603050405020304" pitchFamily="18" charset="0"/>
              <a:ea typeface="方正中等线简体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200642" y="1804579"/>
          <a:ext cx="9790716" cy="4537425"/>
        </p:xfrm>
        <a:graphic>
          <a:graphicData uri="http://schemas.openxmlformats.org/drawingml/2006/table">
            <a:tbl>
              <a:tblPr/>
              <a:tblGrid>
                <a:gridCol w="2694829"/>
                <a:gridCol w="7095887"/>
              </a:tblGrid>
              <a:tr h="62781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句子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通假字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781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孝公既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殁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，死。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337025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合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从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缔交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纵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合纵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指战国时期六国联合共同对付秦国的策略。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781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赢粮而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景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影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，像影子一样。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781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倔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起阡陌之中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崛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，突起、兴起。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27810"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百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余年矣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 vert="horz" wrap="square"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通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又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，用在整数和零数之间。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9149" marR="2914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860552" y="1069049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0552" y="1069049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古今异义词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37129" y="1603930"/>
          <a:ext cx="9517742" cy="5166119"/>
        </p:xfrm>
        <a:graphic>
          <a:graphicData uri="http://schemas.openxmlformats.org/drawingml/2006/table">
            <a:tbl>
              <a:tblPr/>
              <a:tblGrid>
                <a:gridCol w="902505"/>
                <a:gridCol w="2049199"/>
                <a:gridCol w="6566038"/>
              </a:tblGrid>
              <a:tr h="37400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解析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古今义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049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以致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以致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天下之士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古义：来招纳。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今义：连词，用在下半句话的开头，表示下文是上述原因所形成的结果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多指不好的结果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11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爱人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宽厚而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爱人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古义：爱护别人。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今义：丈夫或妻子；恋爱中男女的一方。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960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中人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才能不及</a:t>
                      </a: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中人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古义：平常的人。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今</a:t>
                      </a:r>
                      <a:r>
                        <a:rPr lang="zh-CN" sz="24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义：为双方介绍买卖、调解纠纷等并做见证的人。</a:t>
                      </a:r>
                      <a:endParaRPr lang="zh-CN" sz="24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11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山东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山东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豪俊遂并起而亡秦族矣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古义：崤山以东，即东方诸国。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40000"/>
                        </a:lnSpc>
                        <a:spcAft>
                          <a:spcPct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今义：山东省。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25910" marR="259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7672" y="790287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多义实词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80680" y="1178644"/>
          <a:ext cx="11430640" cy="5547361"/>
        </p:xfrm>
        <a:graphic>
          <a:graphicData uri="http://schemas.openxmlformats.org/drawingml/2006/table">
            <a:tbl>
              <a:tblPr/>
              <a:tblGrid>
                <a:gridCol w="1421527"/>
                <a:gridCol w="4680520"/>
                <a:gridCol w="5328593"/>
              </a:tblGrid>
              <a:tr h="11764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释义项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或用法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117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  <a:tabLst>
                          <a:tab pos="1166495"/>
                        </a:tabLs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秦孝公据崤函之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形容词用作名词，险固的地势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君臣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固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守以窥周室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副词，牢固地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临不测之渊，以为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名词，坚固的屏障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固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不如也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副词，本来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rowSpan="5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遗策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动词，沿袭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利乘便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介词，趁着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河为池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介词，凭借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于今无会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名词，缘由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因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为长句，歌以赠之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副词，于是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99095" y="707993"/>
          <a:ext cx="11430640" cy="6102097"/>
        </p:xfrm>
        <a:graphic>
          <a:graphicData uri="http://schemas.openxmlformats.org/drawingml/2006/table">
            <a:tbl>
              <a:tblPr/>
              <a:tblGrid>
                <a:gridCol w="1277511"/>
                <a:gridCol w="5184576"/>
                <a:gridCol w="4968553"/>
              </a:tblGrid>
              <a:tr h="176470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秦无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矢遗镞之费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动词，丢失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93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追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逐北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动词用作名词，逃跑的人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吞二周而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诸侯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灭亡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去不义，不可不语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动词，逃跑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293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吴起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赵奢之伦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制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其兵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动词，统领、统率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秦有余力而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制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其弊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动词，制服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履至尊而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制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六合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动词，控制、统治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增其旧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名词，规模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蒙故业，因遗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名词，策略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47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振长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策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而御宇内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名词，马鞭子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64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策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勋十二转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动词，登记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82638" y="1269554"/>
          <a:ext cx="9577064" cy="3384375"/>
        </p:xfrm>
        <a:graphic>
          <a:graphicData uri="http://schemas.openxmlformats.org/drawingml/2006/table">
            <a:tbl>
              <a:tblPr/>
              <a:tblGrid>
                <a:gridCol w="864096"/>
                <a:gridCol w="4968552"/>
                <a:gridCol w="3744416"/>
              </a:tblGrid>
              <a:tr h="676875">
                <a:tc rowSpan="5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内立法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名词，制度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试使山东之国与陈涉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长</a:t>
                      </a:r>
                      <a:r>
                        <a:rPr lang="zh-CN" sz="2800" kern="100"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宋体" panose="02010600030101010101" pitchFamily="2" charset="-122"/>
                        </a:rPr>
                        <a:t>絜</a:t>
                      </a:r>
                      <a:r>
                        <a:rPr lang="zh-CN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方正中等线简体" panose="03000509000000000000" pitchFamily="65" charset="-122"/>
                        </a:rPr>
                        <a:t>大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动词，量长短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卒起不意，尽失其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名词，风度、气度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我至军中，公乃入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动词，估量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687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越陌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阡，枉用相存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动词，越过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302" marR="63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63" y="1069370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重点虚词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749614" y="2029113"/>
          <a:ext cx="10593539" cy="4480560"/>
        </p:xfrm>
        <a:graphic>
          <a:graphicData uri="http://schemas.openxmlformats.org/drawingml/2006/table">
            <a:tbl>
              <a:tblPr/>
              <a:tblGrid>
                <a:gridCol w="1304507"/>
                <a:gridCol w="4464496"/>
                <a:gridCol w="4824536"/>
              </a:tblGrid>
              <a:tr h="22322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释义项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或用法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54"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不爱珍器重宝肥饶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结构助词，的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赵奢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伦制其兵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指示代词，这些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商君佐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代词，他，指秦孝公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54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聚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咸阳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代词，代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天下之兵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27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及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向时之士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动词，比得上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至始皇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介词，到，等到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44151" y="1407720"/>
          <a:ext cx="10593539" cy="4480560"/>
        </p:xfrm>
        <a:graphic>
          <a:graphicData uri="http://schemas.openxmlformats.org/drawingml/2006/table">
            <a:tbl>
              <a:tblPr/>
              <a:tblGrid>
                <a:gridCol w="1304507"/>
                <a:gridCol w="4464496"/>
                <a:gridCol w="4824536"/>
              </a:tblGrid>
              <a:tr h="334840">
                <a:tc rowSpan="7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君臣固守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窥周室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目的连词，来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2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致天下之士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目的连词，来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2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弱天下之民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目的连词，来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22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尝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十倍之地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介词，凭借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然秦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区区之地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介词，凭借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为桂林、象郡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介词，把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4840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然后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六合为家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介词，把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1959" marR="1195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63" y="1069370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44826" y="1586617"/>
          <a:ext cx="11242606" cy="4526280"/>
        </p:xfrm>
        <a:graphic>
          <a:graphicData uri="http://schemas.openxmlformats.org/drawingml/2006/table">
            <a:tbl>
              <a:tblPr/>
              <a:tblGrid>
                <a:gridCol w="1756658"/>
                <a:gridCol w="4877012"/>
                <a:gridCol w="4608936"/>
              </a:tblGrid>
              <a:tr h="50292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履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至尊而制六合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名词用作动词，登上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帝王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子孙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帝王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万世之业也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名词用作动词，称帝称王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17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3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席、包、囊</a:t>
                      </a:r>
                      <a:endParaRPr lang="zh-CN" sz="2200" kern="100" spc="-3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席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卷天下，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包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举宇内，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囊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括四海之意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名词作状语，像用席子一样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像用包裹一样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像用布袋一样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内、外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立法度，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外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连衡而斗诸侯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名词作状语，对内</a:t>
                      </a: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对外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75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南、西、东、北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取汉中，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西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举巴、蜀，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割膏腴之地，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收要害之郡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名词作状语，向南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向西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向东</a:t>
                      </a: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乃使蒙恬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筑长城而守藩篱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名词作状语，在北边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63" y="1069370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91816" y="1623447"/>
          <a:ext cx="11242606" cy="4526280"/>
        </p:xfrm>
        <a:graphic>
          <a:graphicData uri="http://schemas.openxmlformats.org/drawingml/2006/table">
            <a:tbl>
              <a:tblPr/>
              <a:tblGrid>
                <a:gridCol w="1756658"/>
                <a:gridCol w="4877012"/>
                <a:gridCol w="4608936"/>
              </a:tblGrid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词语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履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至尊而制六合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名词用作动词，登上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帝王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子孙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帝王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万世之业也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名词用作动词，称帝称王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174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3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席、包、囊</a:t>
                      </a:r>
                      <a:endParaRPr lang="zh-CN" sz="2200" kern="100" spc="-3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有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席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卷天下，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包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举宇内，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囊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括四海之意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名词作状语，像用席子一样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像用包裹一样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像用布袋一样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内、外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内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立法度，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外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连衡而斗诸侯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名词作状语，对内</a:t>
                      </a: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对外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5750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alt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南、西、东、北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取汉中，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西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举巴、蜀，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割膏腴之地，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收要害之郡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名词作状语，向南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向西</a:t>
                      </a:r>
                      <a:r>
                        <a:rPr lang="en-US" sz="22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向东</a:t>
                      </a:r>
                      <a:r>
                        <a:rPr lang="en-US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向北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17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乃使蒙恬</a:t>
                      </a:r>
                      <a:r>
                        <a:rPr lang="zh-CN" sz="22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北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筑长城而守藩篱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名词作状语，在北边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050628" cy="713452"/>
            <a:chOff x="563751" y="1817221"/>
            <a:chExt cx="1050628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导入</a:t>
              </a:r>
              <a:endParaRPr lang="zh-CN" altLang="en-US" sz="2400" b="1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811148" y="2109472"/>
            <a:ext cx="10569703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战国纷争，群雄逐鹿，秦以边陲之地，纵横征伐，百又余年而一统天下，可谓盛极一时！可是，谁曾想这个盛极一时的王朝却短命而亡，亡得那样迅速，那样悲惨，又那样神秘，这不能不令世人感到震惊。自古以来，多少有识之士在震惊之余，不懈地探索其迅速崛起而又突然灭亡的原因，以期从秦王朝的盛衰兴败中吸取教训。今天，我们将要学习一篇分析探讨秦朝灭亡的经验教训的史论文章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贾谊的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过秦论</a:t>
            </a: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443372" y="344684"/>
          <a:ext cx="11305256" cy="6400800"/>
        </p:xfrm>
        <a:graphic>
          <a:graphicData uri="http://schemas.openxmlformats.org/drawingml/2006/table">
            <a:tbl>
              <a:tblPr/>
              <a:tblGrid>
                <a:gridCol w="2016224"/>
                <a:gridCol w="4637860"/>
                <a:gridCol w="4651172"/>
              </a:tblGrid>
              <a:tr h="328523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云、响、景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天下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云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集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响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应，赢粮而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景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从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名词作状语，像云一样</a:t>
                      </a:r>
                      <a:r>
                        <a:rPr lang="en-US" sz="28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像回声一样</a:t>
                      </a:r>
                      <a:r>
                        <a:rPr lang="en-US" sz="2800" kern="100">
                          <a:effectLst/>
                          <a:latin typeface="IPAPANNEW" panose="02000500070000020004" pitchFamily="2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像影子一样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9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追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逐北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动词用作名词，逃跑的人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9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贤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尊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贤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而重士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形容词用作名词，贤能的人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6392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小、弱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且夫天下非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小弱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也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形容词用作动词，缩小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/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变弱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外连衡而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斗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诸侯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争斗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会盟而谋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弱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秦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变弱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离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约从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离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离散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漂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流血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漂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橹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漂浮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吞二周而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亡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诸侯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灭亡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02618" y="1373530"/>
          <a:ext cx="9829092" cy="2560320"/>
        </p:xfrm>
        <a:graphic>
          <a:graphicData uri="http://schemas.openxmlformats.org/drawingml/2006/table">
            <a:tbl>
              <a:tblPr/>
              <a:tblGrid>
                <a:gridCol w="2016224"/>
                <a:gridCol w="2916324"/>
                <a:gridCol w="4896544"/>
              </a:tblGrid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却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匈奴七百余里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退却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朝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序八州而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朝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同列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朝拜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愚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以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愚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黔首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使动用法，使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愚昧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261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尊贤而</a:t>
                      </a:r>
                      <a:r>
                        <a:rPr lang="zh-CN" sz="2800" kern="10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重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士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意动用法，以</a:t>
                      </a: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为重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8800" marR="88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63" y="1069370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3372" y="1719925"/>
          <a:ext cx="11305256" cy="5011007"/>
        </p:xfrm>
        <a:graphic>
          <a:graphicData uri="http://schemas.openxmlformats.org/drawingml/2006/table">
            <a:tbl>
              <a:tblPr/>
              <a:tblGrid>
                <a:gridCol w="1368152"/>
                <a:gridCol w="4608512"/>
                <a:gridCol w="5328592"/>
              </a:tblGrid>
              <a:tr h="13602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判断句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然陈涉瓮牖绳枢之子，氓隶之人，而迁徙之徒也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表判断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8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仁义不施而攻守之势异也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表判断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被动句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为天下笑者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表被动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231"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状语后置句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陈涉之位，非尊于齐、楚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于齐、楚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非于齐、楚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之君尊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锄</a:t>
                      </a:r>
                      <a:r>
                        <a:rPr lang="zh-CN" sz="2200" kern="100" spc="-150"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宋体" panose="02010600030101010101" pitchFamily="2" charset="-122"/>
                        </a:rPr>
                        <a:t>櫌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方正中等线简体" panose="03000509000000000000" pitchFamily="65" charset="-122"/>
                        </a:rPr>
                        <a:t>棘矜，非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铦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方正中等线简体" panose="03000509000000000000" pitchFamily="65" charset="-122"/>
                        </a:rPr>
                        <a:t>于钩戟长铩也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于钩戟长铩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非于钩戟长铩</a:t>
                      </a:r>
                      <a:r>
                        <a:rPr lang="zh-CN" sz="2200" kern="100" spc="-150">
                          <a:solidFill>
                            <a:schemeClr val="tx1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宋体" panose="02010600030101010101" pitchFamily="2" charset="-122"/>
                        </a:rPr>
                        <a:t>铦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 spc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谪戍之众，非抗于九国之师也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于九国之师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非于九国之师抗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3863" y="1069370"/>
            <a:ext cx="34985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特殊句式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443372" y="1719925"/>
          <a:ext cx="11305256" cy="5011007"/>
        </p:xfrm>
        <a:graphic>
          <a:graphicData uri="http://schemas.openxmlformats.org/drawingml/2006/table">
            <a:tbl>
              <a:tblPr/>
              <a:tblGrid>
                <a:gridCol w="1368152"/>
                <a:gridCol w="4608512"/>
                <a:gridCol w="5328592"/>
              </a:tblGrid>
              <a:tr h="136029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句式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例句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解析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判断句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然陈涉瓮牖绳枢之子，氓隶之人，而迁徙之徒也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表判断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8087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仁义不施而攻守之势异也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也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表判断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058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被动句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为天下笑者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为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表被动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231">
                <a:tc rowSpan="3"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状语后置句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陈涉之位，非尊于齐、楚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之君也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于齐、楚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非于齐、楚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……</a:t>
                      </a: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之君尊</a:t>
                      </a:r>
                      <a:r>
                        <a:rPr lang="en-US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锄</a:t>
                      </a:r>
                      <a:r>
                        <a:rPr lang="zh-CN" sz="2200" kern="100" spc="-150"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宋体" panose="02010600030101010101" pitchFamily="2" charset="-122"/>
                        </a:rPr>
                        <a:t>櫌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方正中等线简体" panose="03000509000000000000" pitchFamily="65" charset="-122"/>
                        </a:rPr>
                        <a:t>棘矜，非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铦</a:t>
                      </a:r>
                      <a:r>
                        <a:rPr lang="zh-CN" sz="2200" kern="100" spc="-15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方正中等线简体" panose="03000509000000000000" pitchFamily="65" charset="-122"/>
                        </a:rPr>
                        <a:t>于钩戟长铩也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于钩戟长铩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 spc="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非于钩戟长铩</a:t>
                      </a:r>
                      <a:r>
                        <a:rPr lang="zh-CN" sz="2200" kern="100" spc="-150">
                          <a:solidFill>
                            <a:schemeClr val="tx1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  <a:cs typeface="宋体" panose="02010600030101010101" pitchFamily="2" charset="-122"/>
                        </a:rPr>
                        <a:t>铦</a:t>
                      </a:r>
                      <a:r>
                        <a:rPr lang="en-US" sz="2200" kern="100" spc="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 spc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6173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zh-CN" sz="2200" kern="100" spc="-15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谪戍之众，非抗于九国之师也</a:t>
                      </a:r>
                      <a:endParaRPr lang="zh-CN" sz="2200" kern="100" spc="-15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30000"/>
                        </a:lnSpc>
                        <a:spcAft>
                          <a:spcPct val="0"/>
                        </a:spcAft>
                      </a:pP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于九国之师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后置，正常语序为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“</a:t>
                      </a:r>
                      <a:r>
                        <a:rPr lang="zh-CN" sz="22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非于九国之师抗</a:t>
                      </a:r>
                      <a:r>
                        <a:rPr lang="en-US" sz="22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”</a:t>
                      </a:r>
                      <a:endParaRPr lang="zh-CN" sz="22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14575" marR="145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807834" y="795703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605614" y="1048163"/>
            <a:ext cx="11531974" cy="662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2610485"/>
              </a:tabLst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文化常识</a:t>
            </a:r>
            <a:endParaRPr lang="zh-CN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027" y="1872338"/>
            <a:ext cx="10970502" cy="3567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1.“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宇内”“四海”“八荒”，都是“天下”的意思。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六合：天地四方。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3.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敲扑：刑具，短的叫“敲”，长的叫“扑”。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4.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百越：古代越族居住在桂、浙、闽、粤等地，每个部落都有名称，统称百越，也叫“百粤”。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5.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陶朱：春秋时期越国的范蠡。他帮助越王勾践灭吴后，离开越国到陶</a:t>
            </a: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今山东定陶西北</a:t>
            </a:r>
            <a:r>
              <a:rPr lang="en-US" altLang="zh-CN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en-US" sz="22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，自称陶朱公。他因善于做生意而致富，所以后人常以“陶朱”为富人的代称。</a:t>
            </a:r>
            <a:endParaRPr lang="zh-CN" altLang="en-US" sz="22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/>
          <p:nvPr/>
        </p:nvCxnSpPr>
        <p:spPr>
          <a:xfrm flipV="1">
            <a:off x="807834" y="795703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983432" y="344684"/>
            <a:ext cx="3252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文言知识梳理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3027" y="1872338"/>
            <a:ext cx="10970502" cy="3329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6.“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战国四公子”：齐国的孟尝君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田文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，赵国的平原君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赵胜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，楚国的春申君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黄歇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，魏国的信陵君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魏无忌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，四人皆以招揽宾客著称。</a:t>
            </a:r>
            <a:endParaRPr lang="zh-CN" altLang="en-US" sz="24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7.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九州：古时天下分九州，关于九州的说法不一，一般认为包括兖州、冀州、青州、徐州、豫州、荆州、扬州、雍州、梁州。九州常用来代指“中国”。</a:t>
            </a:r>
            <a:endParaRPr lang="zh-CN" altLang="en-US" sz="24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8.</a:t>
            </a:r>
            <a:r>
              <a:rPr lang="zh-CN" altLang="en-US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七庙：天子的宗庙。</a:t>
            </a:r>
            <a:endParaRPr lang="zh-CN" altLang="en-US" sz="24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</a:pPr>
            <a:endParaRPr lang="zh-CN" altLang="zh-CN" sz="2400" kern="1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/>
        </p:nvSpPr>
        <p:spPr>
          <a:xfrm>
            <a:off x="570193" y="-267614"/>
            <a:ext cx="10923336" cy="346801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在诵读全文的基础上，请分别用一个字概括秦“亡”之前的三个阶段，并将其填入图中①～③处。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2" descr="A1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0865" y="1881321"/>
            <a:ext cx="9470270" cy="441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7608168" y="18534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兴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44869" y="29684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强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68485" y="3860963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盛</a:t>
            </a:r>
            <a:endParaRPr lang="zh-CN" altLang="en-US"/>
          </a:p>
        </p:txBody>
      </p:sp>
    </p:spTree>
  </p:cSld>
  <p:clrMapOvr>
    <a:masterClrMapping/>
  </p:clrMapOvr>
  <p:transition spd="med" advClick="0">
    <p:pull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把握文章的观点态度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本文为什么从秦孝公写起，而不从孝公以前的国君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如秦穆公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写起？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　本文的论点是“仁义不施而攻守之势异也”，秦攻夺天下正是从秦孝公开始的。这一点，首句“君臣固守以窥周室”已经说明了，孝公在摄政之初仍是固守秦地，后来由于“商君佐之”，才开始有了“席卷天下”“包举宇内”“并吞八荒”的野心和行动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把握文章的观点态度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在秦国强大的同时，各国诸侯采用了什么方法来“弱秦”？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　各国诸侯是在迫不得已的情况下才联合起来共同抵抗秦国的，其主要措施有：①招纳天下贤才，订立合纵盟约，结成联盟；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②由具有政治影响力和远见的领导人聚合九国力量，一致对秦。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把握文章的观点态度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从全文看，“攻守之势异也”，“攻”“守”的不同形势在课文中具体表现在哪些段落中？请简要说明。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明确：“攻之势”体现在第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段到第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段，崛起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强大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鼎盛。“守之势”体现在第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段，由统一天下到覆灭。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把握文章的观点态度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秦始皇即位后，对外、对内分别采取了哪些政策？这些政策导致的结果是什么？请摘录原文词句回答。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明确：对外：“南取百越之地，以为桂林、象郡”和“乃使蒙恬北筑长城而守藩篱，却匈奴七百余里”。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对内：“废先王之道，焚百家之言，以愚黔首；隳名城，杀豪杰；收天下之兵，聚之咸阳，销锋镝，铸以为金人十二，以弱天下之民”和“良将劲弩守要害之处，信臣精卒陈利兵而谁何”。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结果：“仁义不施而攻守之势异也。”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学习论证方法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“过秦论”，即论秦之过。作者在文中是怎样层层推进，论述秦国的“过失”的？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明确：作者以秦的兴亡史实为基本依据，采用对比方法，层层推进，水到渠成地指出秦亡的原因，揭示出秦的过失在于“仁义不施”。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学习论证方法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】6.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作者写了陈涉起义时的哪些不利条件？作者为什么要详写陈涉的不利条件与天下人的积极响应？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55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明确：详述了陈涉身份之低下，才能之平庸，财富之匮乏，起义之仓促，士卒之疲弊，武器之钝劣等。在这样的劣势之下，竟能使“天下云集响应”，说明秦的暴政使得人心尽背，在叙述中含有“过秦”之意。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668716" y="615174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学习论证方法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】7.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本文多处运用了对比手法，试找出并分析其作用。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767409" y="1738130"/>
          <a:ext cx="10513168" cy="4824537"/>
        </p:xfrm>
        <a:graphic>
          <a:graphicData uri="http://schemas.openxmlformats.org/drawingml/2006/table">
            <a:tbl>
              <a:tblPr/>
              <a:tblGrid>
                <a:gridCol w="5472608"/>
                <a:gridCol w="5040560"/>
              </a:tblGrid>
              <a:tr h="816595"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对比内容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对比作用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2547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ea typeface="方正中等线简体" panose="03000509000000000000" pitchFamily="65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2205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②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816595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③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  <a:tr h="816595">
                <a:tc>
                  <a:txBody>
                    <a:bodyPr vert="horz" wrap="square"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en-US" sz="2800" kern="100">
                          <a:effectLst/>
                          <a:latin typeface="宋体" panose="02010600030101010101" pitchFamily="2" charset="-122"/>
                          <a:ea typeface="方正中等线简体" panose="03000509000000000000" pitchFamily="65" charset="-122"/>
                          <a:cs typeface="Times New Roman" panose="02020603050405020304" pitchFamily="18" charset="0"/>
                        </a:rPr>
                        <a:t>④</a:t>
                      </a:r>
                      <a:endParaRPr lang="zh-CN" sz="28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58298" marR="5829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</a:tr>
            </a:tbl>
          </a:graphicData>
        </a:graphic>
      </p:graphicFrame>
      <p:sp>
        <p:nvSpPr>
          <p:cNvPr id="14" name="矩形 13"/>
          <p:cNvSpPr/>
          <p:nvPr/>
        </p:nvSpPr>
        <p:spPr>
          <a:xfrm>
            <a:off x="1136158" y="2800832"/>
            <a:ext cx="5031851" cy="1318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秦国本身先强后弱、先盛后衰、先兴后亡的对比</a:t>
            </a: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36158" y="433041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秦国与九国之师的对比</a:t>
            </a: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6158" y="512250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秦王朝与陈涉的对比</a:t>
            </a:r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136158" y="594943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陈涉与九国之师的对比</a:t>
            </a: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375324" y="2604700"/>
            <a:ext cx="4896544" cy="3903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kern="100">
                <a:solidFill>
                  <a:srgbClr val="C00000"/>
                </a:solidFill>
                <a:latin typeface="Times New Roman" panose="02020603050405020304" pitchFamily="18" charset="0"/>
                <a:ea typeface="方正中等线简体" panose="03000509000000000000" pitchFamily="65" charset="-122"/>
                <a:cs typeface="Times New Roman" panose="02020603050405020304" pitchFamily="18" charset="0"/>
              </a:rPr>
              <a:t>几种对比交织在一起，结构宏伟，角度清晰。主客观形势不同，强弱、盛衰、难易不同，都从几方面的对比中显现出来，有力地突出了中心：仁义不施而攻守之势异也。</a:t>
            </a:r>
            <a:endParaRPr lang="zh-CN" altLang="en-US"/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8" grpId="0"/>
      <p:bldP spid="19" grpId="0"/>
      <p:bldP spid="2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品味文章语言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】8.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赏析“君臣固守以窥周室”中“窥”字的表达效果。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1048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明确：一个“窥”字，透露出秦伺机而动的野心，既写出了它偏居一隅的地位，也暗示了周王朝地广人众、周天子位高权重的形势。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902518" y="1247412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品味文章语言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】9.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“席卷”“包举”“囊括”都有“吞并”的意思，“宇内”“四海”“八荒”都有“天下”的意思。那么，把文中“有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之意，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之心”句换成“有吞并天下之心”似乎也通，但作者舍简就繁，这样写有什么好处？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采用排比句式，意在突出秦孝公吞并六国、独占天下的勃勃雄心，以及秦对诸侯各国虎视眈眈的情态、咄咄逼人的气势，也为后文写孝公之后的历代秦君的赫赫功业张本，与后文写秦一统天下之后的顷刻覆亡形成对比，同时为之做了铺垫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/>
        </p:nvSpPr>
        <p:spPr>
          <a:xfrm>
            <a:off x="749614" y="1210538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品味文章语言</a:t>
            </a:r>
            <a:r>
              <a:rPr lang="en-US" altLang="zh-CN" sz="2200" b="1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10.“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振长策而御宇内”与“执敲扑而鞭笞天下”两句从修辞和内容上看有什么特点？</a:t>
            </a: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102" y="2684441"/>
            <a:ext cx="10021793" cy="3587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从修辞上看，这两句都属于借代手法的运用。从内容上看，“长策”的本义是马鞭子，如果不可一世的秦始皇整天举着马鞭子夺取、驾驭天下，显然是不合情理的，所以“长策”应该代指秦始皇所拥有的征服天下的武力。这句话应该是说秦始皇凭借着秦国强大的武力征服了诸侯，统一了中国。“敲扑”的本义是刑具，短的叫“敲”，长的叫“扑”，用来代指秦始皇打败六国统一中国后奴役天下百姓的严酷刑罚。所以前一句如果是写秦始皇攻取天下时的不可一世、嚣张气焰，那么第二句就是写秦始皇守天下时的残酷和野蛮。</a:t>
            </a: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4" y="2245359"/>
            <a:ext cx="8275585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494504" y="325472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技法学习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2266" y="765498"/>
            <a:ext cx="2685881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>
              <a:lnSpc>
                <a:spcPct val="150000"/>
              </a:lnSpc>
              <a:tabLst>
                <a:tab pos="2070735"/>
              </a:tabLst>
            </a:pPr>
            <a:r>
              <a:rPr lang="zh-CN" altLang="zh-CN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铺排渲染</a:t>
            </a:r>
            <a:endParaRPr lang="zh-CN" altLang="zh-CN" sz="2800" b="1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4989" y="1513062"/>
            <a:ext cx="11412000" cy="45827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5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【课文借鉴】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本文运用了大量的排比，如开头写秦孝公的雄心，连用</a:t>
            </a:r>
            <a:r>
              <a:rPr lang="en-US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席卷天下</a:t>
            </a:r>
            <a:r>
              <a:rPr lang="en-US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包举宇内</a:t>
            </a:r>
            <a:r>
              <a:rPr lang="en-US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等四字词语；中间写九国之师攻秦，四君、九国、谋臣、策士、武将，一一列名，显得有声势；写秦始皇，则极力塑造出他那</a:t>
            </a:r>
            <a:r>
              <a:rPr lang="en-US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威震四海</a:t>
            </a:r>
            <a:r>
              <a:rPr lang="en-US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的气势。读起来铿锵有力，且句式富于变化，不显单调。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用排比的形式来议论说理，可使语言气势磅礴，让读者感受到作者的笔锋锐不可当，更能让论据充分，论证有力。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1011822"/>
            <a:ext cx="11521280" cy="52506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ct val="0"/>
              </a:spcAft>
              <a:tabLst>
                <a:tab pos="2250440"/>
              </a:tabLst>
            </a:pP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运用点拨</a:t>
            </a:r>
            <a:r>
              <a:rPr lang="zh-CN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铺排的形式总共有四种：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第一种：类比式铺排。类比式铺排既能生动形象地揭示出中心，又能昭示作者的机智，使文章妙趣横生。如《邹忌讽齐王纳谏》：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臣诚知不如徐公美。臣之妻私臣，臣之妾畏臣，臣之客欲有求于臣，皆以美于徐公。今齐地方千里，百二十城，宫妇左右莫不私王，朝廷之臣莫不畏王，四境之内莫不有求于王：由此观之，王之蔽甚矣。</a:t>
            </a:r>
            <a:endParaRPr lang="zh-CN" altLang="zh-CN" sz="105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在这段文字中，邹忌巧妙地运用类比，让齐威王欣然纳谏。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100864"/>
            <a:ext cx="11521280" cy="519274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种：并列式铺排。并列式的铺陈方法是指全篇作品或整个段落从各个不同的方位、方面进行铺排，描绘的对象具有横向性，能使文章具有广度美和丰富美。下面这篇《趣说为人》，就是典型的并列式铺排，行文流畅，一气呵成，胡乱联系，却又妙趣横生。</a:t>
            </a:r>
            <a:endParaRPr lang="zh-CN" altLang="zh-CN" sz="105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28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人的两只眼睛平行，所以应当平等看人；人的两耳是分在两边的，所以不可偏听一面之词；人的鼻端共有两孔，所以不能随着别人，一个鼻孔出气；人只有一舌，所以不能说两面话；人虽只有一心，然而有左右两个心房，所以不但要为自己想，也要为别人想。</a:t>
            </a:r>
            <a:r>
              <a:rPr lang="en-US" altLang="zh-CN" sz="28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zh-CN" altLang="zh-CN" sz="105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1497233"/>
            <a:ext cx="11521280" cy="472062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第三种：递进式铺排。递进式铺排是指整篇作品或整个段落在铺陈时，采取层层递进、步步深入的描述方法，内容上具有纵向性，以深刻和深入见长。如余光中的《乡愁》：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小时候，乡愁是一枚小小的邮票。我在这头，母亲在那头。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长大后，乡愁是一张窄窄的船票。我在这头，新娘在那头。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后来啊，乡愁是一方矮矮的坟墓。我在外头，母亲在里头。</a:t>
            </a:r>
            <a:r>
              <a:rPr lang="en-US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而现在，乡愁是一湾浅浅的海峡。我在这头，大陆在那头。</a:t>
            </a:r>
            <a:endParaRPr lang="zh-CN" altLang="zh-CN" sz="2400" kern="100">
              <a:latin typeface="楷体" panose="02010609060101010101" pitchFamily="49" charset="-122"/>
              <a:ea typeface="楷体" panose="02010609060101010101" pitchFamily="49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4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段铺陈排比，一目了然，但也有细微的变化，除了时间上的递进，还有意象上的关联。从邮票到船票，再到坟墓，最后到海峡，意象不断放大，正好映衬出乡愁的逐步增加，逐步浓烈，从一己之乡愁，到一个民族分离的哀怨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5360" y="1100864"/>
            <a:ext cx="11521280" cy="503981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四种：对比式铺排。对比式铺排，是将两种性质截然相反或有差异的事物进行比较。可以将发生在同一时期、同一区域的两种性质截然相反的或者有差异的事物拿来对比，对错误的或者差的事物予以否定，对正确的或者好的事物进行肯定，这种对比叫作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横比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。也可以将同</a:t>
            </a:r>
            <a:r>
              <a:rPr lang="zh-CN" altLang="zh-CN" sz="2400" kern="100" spc="-1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一事物在不同的时间、地点的不同情况进行比较，这种对比叫作</a:t>
            </a:r>
            <a:r>
              <a:rPr lang="en-US" altLang="zh-CN" sz="2400" kern="100" spc="-1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spc="-1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纵比</a:t>
            </a:r>
            <a:r>
              <a:rPr lang="en-US" altLang="zh-CN" sz="2400" kern="100" spc="-1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spc="-1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spc="-15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对比式铺排应注意这样几个问题：第一，选择好比较材料，确定对比点。所选对象必须是两种性质截然相反或有差异的事物，对比的指向性要清楚。第二，对比要有主次之分。若文章从正面立论，主体部分则以正面论述为主，以反面论述为辅；若文章从反面立论，主体部分则以反面论述为主，以正面论述为辅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技法学习</a:t>
            </a:r>
            <a:endParaRPr lang="zh-CN" altLang="en-US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5360" y="1115258"/>
            <a:ext cx="11521280" cy="11658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algn="just">
              <a:lnSpc>
                <a:spcPct val="150000"/>
              </a:lnSpc>
              <a:tabLst>
                <a:tab pos="2070735"/>
              </a:tabLst>
            </a:pP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即时训练</a:t>
            </a:r>
            <a:r>
              <a:rPr lang="en-US" altLang="zh-CN" sz="24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zh-CN" sz="2400" kern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endParaRPr lang="en-US" altLang="zh-CN" sz="2400" kern="1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请以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为话题，写一个片段阐述你的观点。要求运用铺排手法，</a:t>
            </a:r>
            <a:r>
              <a:rPr lang="en-US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150</a:t>
            </a:r>
            <a:r>
              <a:rPr lang="zh-CN" altLang="zh-CN" sz="24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字左右。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5360" y="3121604"/>
            <a:ext cx="11521280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找准位置，是张骞出行的驼铃阵阵，是苏武牧羊的忠诚刚烈，是昭君出塞的黄沙漫漫，是卫青迎向大漠的旌旗猎猎，是岳飞仰天长啸的壮怀激烈，是郑和七下西洋的浪花飞舞与雄心勃勃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找准位置，不能让迷雾遮住双眼，不能任狂风吹散信念</a:t>
            </a:r>
            <a:r>
              <a:rPr lang="en-US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400" kern="10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indent="711200"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即使我们的紫葡萄化为深秋的露水，即使我们的鲜花依偎在别人的</a:t>
            </a:r>
            <a:r>
              <a:rPr lang="zh-CN" altLang="zh-CN" sz="2400" kern="100" spc="-15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襟怀，我们也要依然坚强地擦亮双眼，寻找生命的契机，等待机遇的降临。</a:t>
            </a:r>
            <a:endParaRPr lang="zh-CN" altLang="zh-CN" sz="2400" kern="100" spc="-150"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5180913" y="1235771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077700" y="126111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614" y="1355198"/>
            <a:ext cx="6813471" cy="5167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英年早逝的汉代政论家</a:t>
            </a:r>
            <a:r>
              <a:rPr lang="en-US" altLang="zh-CN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</a:t>
            </a: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贾谊</a:t>
            </a:r>
            <a:endParaRPr lang="zh-CN" altLang="en-US" sz="20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贾谊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200—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168)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，世称贾太傅、贾长沙、贾生。洛阳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今河南洛阳东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人。西汉初期的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政论家、文学家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。年少即以作诗属文闻于世人。后见用于文帝，力主改革，被贬湖南长沙，任长沙王太傅。主要文学成就是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政论文，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著有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新书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十卷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政论文集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贾谊主要文学成就是政论文，代表作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论积贮疏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陈政事疏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过秦论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》(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上、中、下</a:t>
            </a:r>
            <a:r>
              <a:rPr lang="en-US" altLang="zh-CN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)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三篇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。其中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过秦论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总结了秦代兴亡的教训，实则昭汉之过。</a:t>
            </a: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Picture 3" descr="17BX3YW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"/>
          <a:stretch>
            <a:fillRect/>
          </a:stretch>
        </p:blipFill>
        <p:spPr bwMode="auto">
          <a:xfrm>
            <a:off x="8079082" y="2058988"/>
            <a:ext cx="3627400" cy="338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9614" y="2191738"/>
            <a:ext cx="6813471" cy="247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贾谊在贬居长沙途中，渡湘水时作辞赋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吊屈原赋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，亦有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服鸟鸟赋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等作品。文帝七年召回长安。为梁怀王太傅，后因梁怀王坠马而亡，自伤失职，抑郁而终，卒年仅三十三岁。</a:t>
            </a: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Picture 3" descr="17BX3YW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"/>
          <a:stretch>
            <a:fillRect/>
          </a:stretch>
        </p:blipFill>
        <p:spPr bwMode="auto">
          <a:xfrm>
            <a:off x="8079082" y="2058988"/>
            <a:ext cx="3627400" cy="3384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6183" y="1730468"/>
            <a:ext cx="6813471" cy="4782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西汉文帝时代，是汉代所谓的“太平盛世”。贾谊以他敏锐的洞察力，透过现象，看到了西汉王朝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潜伏的危机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。当时，经历了春秋战乱到楚汉相争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500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年的战争，社会经济遭受了严重破坏，土地荒芜，人民流亡，人口减少，经济凋敝。而且国内封建割据与中央集权的矛盾、统治阶级与劳动人民的矛盾以及民族之间的矛盾都日益加剧，统治者的宝座有动摇的危险。贾谊的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过秦论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正是</a:t>
            </a:r>
            <a:r>
              <a:rPr lang="zh-CN" altLang="en-US" sz="20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针对这种社会现实而写的，以劝诫的口气，从总结历史经验教训的角度出发，分析了秦王朝政治的成败得失，为汉文帝提供借鉴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83096" y="122184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借古鉴今，讽喻时政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2834" y="2484050"/>
            <a:ext cx="3726555" cy="25284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文学常识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1616" y="1348238"/>
            <a:ext cx="10956868" cy="47155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en-US" sz="24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论</a:t>
            </a:r>
            <a:endParaRPr lang="zh-CN" altLang="en-US" sz="2400" b="1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“论”是我国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古代议论文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的一种文体，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“论者，议也”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。论是论断事理，它包括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论政、论史、论学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等内容，重在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说理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昭明文选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所载：“论有两体，一曰史论，乃忠臣于传末作议论，以断其人之善恶。如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史记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后的太史公曰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……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二曰政论，则学士大夫议论古今时世人物或评经史之言，正其谬误。如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过秦论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等。”我国古代论文源远流长，先秦诸子散文，如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孟子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》《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韩非子</a:t>
            </a:r>
            <a:r>
              <a:rPr lang="en-US" altLang="zh-CN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，实际上都是论说文。从现存的文献看，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贾谊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过秦论</a:t>
            </a:r>
            <a:r>
              <a:rPr lang="en-US" altLang="zh-CN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400" kern="10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是最早以“论”名篇的文章</a:t>
            </a:r>
            <a:r>
              <a:rPr lang="zh-CN" altLang="en-US" sz="24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zh-CN" altLang="en-US" sz="24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KSO_WM_UNIT_TABLE_BEAUTIFY" val="smartTable{48efa19c-a3f1-4cd9-81f1-d3f11fa877f5}"/>
</p:tagLst>
</file>

<file path=ppt/tags/tag2.xml><?xml version="1.0" encoding="utf-8"?>
<p:tagLst xmlns:p="http://schemas.openxmlformats.org/presentationml/2006/main">
  <p:tag name="KSO_WM_UNIT_TABLE_BEAUTIFY" val="smartTable{dd8c8784-fcd1-4151-8d56-d191d328ae07}"/>
</p:tagLst>
</file>

<file path=ppt/tags/tag3.xml><?xml version="1.0" encoding="utf-8"?>
<p:tagLst xmlns:p="http://schemas.openxmlformats.org/presentationml/2006/main">
  <p:tag name="KSO_WM_UNIT_TABLE_BEAUTIFY" val="smartTable{d84cdf27-5ac3-439f-b565-8cdcf699dce8}"/>
</p:tagLst>
</file>

<file path=ppt/tags/tag4.xml><?xml version="1.0" encoding="utf-8"?>
<p:tagLst xmlns:p="http://schemas.openxmlformats.org/presentationml/2006/main">
  <p:tag name="KSO_WM_UNIT_TABLE_BEAUTIFY" val="smartTable{42115156-e6cb-4736-b505-e4149860895e}"/>
</p:tagLst>
</file>

<file path=ppt/tags/tag5.xml><?xml version="1.0" encoding="utf-8"?>
<p:tagLst xmlns:p="http://schemas.openxmlformats.org/presentationml/2006/main">
  <p:tag name="KSO_WM_UNIT_TABLE_BEAUTIFY" val="smartTable{034c04d1-f7b1-4ae9-8063-b2c550b82160}"/>
</p:tagLst>
</file>

<file path=ppt/tags/tag6.xml><?xml version="1.0" encoding="utf-8"?>
<p:tagLst xmlns:p="http://schemas.openxmlformats.org/presentationml/2006/main">
  <p:tag name="KSO_WM_UNIT_TABLE_BEAUTIFY" val="smartTable{678c76a6-2857-4bd3-8ef4-5aa5ab59f72b}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273</Paragraphs>
  <Slides>55</Slides>
  <Notes>55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baseType="lpstr" size="70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方正中等线简体</vt:lpstr>
      <vt:lpstr>Courier New</vt:lpstr>
      <vt:lpstr>宋体</vt:lpstr>
      <vt:lpstr>楷体_GB2312</vt:lpstr>
      <vt:lpstr>IPAPANNEW</vt:lpstr>
      <vt:lpstr>楷体</vt:lpstr>
      <vt:lpstr>华文细黑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2021-03-23T13:24:22.264</cp:lastPrinted>
  <dcterms:created xsi:type="dcterms:W3CDTF">2021-03-23T13:24:22Z</dcterms:created>
  <dcterms:modified xsi:type="dcterms:W3CDTF">2021-03-23T05:24:25Z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