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73"/>
  </p:handoutMasterIdLst>
  <p:sldIdLst>
    <p:sldId id="409" r:id="rId3"/>
    <p:sldId id="410" r:id="rId4"/>
    <p:sldId id="411" r:id="rId5"/>
    <p:sldId id="412" r:id="rId7"/>
    <p:sldId id="413" r:id="rId8"/>
    <p:sldId id="414" r:id="rId9"/>
    <p:sldId id="415" r:id="rId10"/>
    <p:sldId id="416" r:id="rId11"/>
    <p:sldId id="417" r:id="rId12"/>
    <p:sldId id="418" r:id="rId13"/>
    <p:sldId id="419" r:id="rId14"/>
    <p:sldId id="420" r:id="rId15"/>
    <p:sldId id="421" r:id="rId16"/>
    <p:sldId id="422" r:id="rId17"/>
    <p:sldId id="423" r:id="rId18"/>
    <p:sldId id="424" r:id="rId19"/>
    <p:sldId id="425" r:id="rId20"/>
    <p:sldId id="477" r:id="rId21"/>
    <p:sldId id="478" r:id="rId22"/>
    <p:sldId id="426" r:id="rId23"/>
    <p:sldId id="427" r:id="rId24"/>
    <p:sldId id="428" r:id="rId25"/>
    <p:sldId id="429" r:id="rId26"/>
    <p:sldId id="430" r:id="rId27"/>
    <p:sldId id="431" r:id="rId28"/>
    <p:sldId id="432" r:id="rId29"/>
    <p:sldId id="433" r:id="rId30"/>
    <p:sldId id="434" r:id="rId31"/>
    <p:sldId id="435" r:id="rId32"/>
    <p:sldId id="436" r:id="rId33"/>
    <p:sldId id="437" r:id="rId34"/>
    <p:sldId id="438" r:id="rId35"/>
    <p:sldId id="439" r:id="rId36"/>
    <p:sldId id="440" r:id="rId37"/>
    <p:sldId id="441" r:id="rId38"/>
    <p:sldId id="442" r:id="rId39"/>
    <p:sldId id="443" r:id="rId40"/>
    <p:sldId id="444" r:id="rId41"/>
    <p:sldId id="445" r:id="rId42"/>
    <p:sldId id="446" r:id="rId43"/>
    <p:sldId id="447" r:id="rId44"/>
    <p:sldId id="448" r:id="rId45"/>
    <p:sldId id="449" r:id="rId46"/>
    <p:sldId id="450" r:id="rId47"/>
    <p:sldId id="451" r:id="rId48"/>
    <p:sldId id="452" r:id="rId49"/>
    <p:sldId id="453" r:id="rId50"/>
    <p:sldId id="454" r:id="rId51"/>
    <p:sldId id="455" r:id="rId52"/>
    <p:sldId id="456" r:id="rId53"/>
    <p:sldId id="457" r:id="rId54"/>
    <p:sldId id="458" r:id="rId55"/>
    <p:sldId id="459" r:id="rId56"/>
    <p:sldId id="460" r:id="rId57"/>
    <p:sldId id="461" r:id="rId58"/>
    <p:sldId id="462" r:id="rId59"/>
    <p:sldId id="463" r:id="rId60"/>
    <p:sldId id="464" r:id="rId61"/>
    <p:sldId id="465" r:id="rId62"/>
    <p:sldId id="466" r:id="rId63"/>
    <p:sldId id="467" r:id="rId64"/>
    <p:sldId id="468" r:id="rId65"/>
    <p:sldId id="469" r:id="rId66"/>
    <p:sldId id="470" r:id="rId67"/>
    <p:sldId id="471" r:id="rId68"/>
    <p:sldId id="472" r:id="rId69"/>
    <p:sldId id="473" r:id="rId70"/>
    <p:sldId id="474" r:id="rId71"/>
    <p:sldId id="475" r:id="rId7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2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handoutMaster" Target="handoutMasters/handoutMaster1.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81923" name="Rectangle 2"/>
          <p:cNvSpPr>
            <a:spLocks noRot="1" noTextEdit="1"/>
          </p:cNvSpPr>
          <p:nvPr>
            <p:ph type="sldImg"/>
          </p:nvPr>
        </p:nvSpPr>
        <p:spPr/>
      </p:sp>
      <p:sp>
        <p:nvSpPr>
          <p:cNvPr id="8192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1139" name="Rectangle 2"/>
          <p:cNvSpPr>
            <a:spLocks noRot="1" noTextEdit="1"/>
          </p:cNvSpPr>
          <p:nvPr>
            <p:ph type="sldImg"/>
          </p:nvPr>
        </p:nvSpPr>
        <p:spPr/>
      </p:sp>
      <p:sp>
        <p:nvSpPr>
          <p:cNvPr id="9114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2163" name="Rectangle 2"/>
          <p:cNvSpPr>
            <a:spLocks noRot="1" noTextEdit="1"/>
          </p:cNvSpPr>
          <p:nvPr>
            <p:ph type="sldImg"/>
          </p:nvPr>
        </p:nvSpPr>
        <p:spPr/>
      </p:sp>
      <p:sp>
        <p:nvSpPr>
          <p:cNvPr id="9216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3187" name="Rectangle 2"/>
          <p:cNvSpPr>
            <a:spLocks noRot="1" noTextEdit="1"/>
          </p:cNvSpPr>
          <p:nvPr>
            <p:ph type="sldImg"/>
          </p:nvPr>
        </p:nvSpPr>
        <p:spPr/>
      </p:sp>
      <p:sp>
        <p:nvSpPr>
          <p:cNvPr id="9318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4211" name="Rectangle 2"/>
          <p:cNvSpPr>
            <a:spLocks noRot="1" noTextEdit="1"/>
          </p:cNvSpPr>
          <p:nvPr>
            <p:ph type="sldImg"/>
          </p:nvPr>
        </p:nvSpPr>
        <p:spPr/>
      </p:sp>
      <p:sp>
        <p:nvSpPr>
          <p:cNvPr id="9421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5235" name="Rectangle 2"/>
          <p:cNvSpPr>
            <a:spLocks noRot="1" noTextEdit="1"/>
          </p:cNvSpPr>
          <p:nvPr>
            <p:ph type="sldImg"/>
          </p:nvPr>
        </p:nvSpPr>
        <p:spPr/>
      </p:sp>
      <p:sp>
        <p:nvSpPr>
          <p:cNvPr id="9523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6259" name="Rectangle 2"/>
          <p:cNvSpPr>
            <a:spLocks noRot="1" noTextEdit="1"/>
          </p:cNvSpPr>
          <p:nvPr>
            <p:ph type="sldImg"/>
          </p:nvPr>
        </p:nvSpPr>
        <p:spPr/>
      </p:sp>
      <p:sp>
        <p:nvSpPr>
          <p:cNvPr id="9626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7283" name="Rectangle 2"/>
          <p:cNvSpPr>
            <a:spLocks noRot="1" noTextEdit="1"/>
          </p:cNvSpPr>
          <p:nvPr>
            <p:ph type="sldImg"/>
          </p:nvPr>
        </p:nvSpPr>
        <p:spPr/>
      </p:sp>
      <p:sp>
        <p:nvSpPr>
          <p:cNvPr id="9728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8307" name="Rectangle 2"/>
          <p:cNvSpPr>
            <a:spLocks noRot="1" noTextEdit="1"/>
          </p:cNvSpPr>
          <p:nvPr>
            <p:ph type="sldImg"/>
          </p:nvPr>
        </p:nvSpPr>
        <p:spPr/>
      </p:sp>
      <p:sp>
        <p:nvSpPr>
          <p:cNvPr id="9830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9331" name="Rectangle 2"/>
          <p:cNvSpPr>
            <a:spLocks noRot="1" noTextEdit="1"/>
          </p:cNvSpPr>
          <p:nvPr>
            <p:ph type="sldImg"/>
          </p:nvPr>
        </p:nvSpPr>
        <p:spPr/>
      </p:sp>
      <p:sp>
        <p:nvSpPr>
          <p:cNvPr id="9933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0355" name="Rectangle 2"/>
          <p:cNvSpPr>
            <a:spLocks noRot="1" noTextEdit="1"/>
          </p:cNvSpPr>
          <p:nvPr>
            <p:ph type="sldImg"/>
          </p:nvPr>
        </p:nvSpPr>
        <p:spPr/>
      </p:sp>
      <p:sp>
        <p:nvSpPr>
          <p:cNvPr id="10035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82947" name="Rectangle 2"/>
          <p:cNvSpPr>
            <a:spLocks noRot="1" noTextEdit="1"/>
          </p:cNvSpPr>
          <p:nvPr>
            <p:ph type="sldImg"/>
          </p:nvPr>
        </p:nvSpPr>
        <p:spPr/>
      </p:sp>
      <p:sp>
        <p:nvSpPr>
          <p:cNvPr id="8294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1379" name="Rectangle 2"/>
          <p:cNvSpPr>
            <a:spLocks noRot="1" noTextEdit="1"/>
          </p:cNvSpPr>
          <p:nvPr>
            <p:ph type="sldImg"/>
          </p:nvPr>
        </p:nvSpPr>
        <p:spPr/>
      </p:sp>
      <p:sp>
        <p:nvSpPr>
          <p:cNvPr id="10138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2403" name="Rectangle 2"/>
          <p:cNvSpPr>
            <a:spLocks noRot="1" noTextEdit="1"/>
          </p:cNvSpPr>
          <p:nvPr>
            <p:ph type="sldImg"/>
          </p:nvPr>
        </p:nvSpPr>
        <p:spPr/>
      </p:sp>
      <p:sp>
        <p:nvSpPr>
          <p:cNvPr id="10240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3427" name="Rectangle 2"/>
          <p:cNvSpPr>
            <a:spLocks noRot="1" noTextEdit="1"/>
          </p:cNvSpPr>
          <p:nvPr>
            <p:ph type="sldImg"/>
          </p:nvPr>
        </p:nvSpPr>
        <p:spPr/>
      </p:sp>
      <p:sp>
        <p:nvSpPr>
          <p:cNvPr id="10342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4451" name="Rectangle 2"/>
          <p:cNvSpPr>
            <a:spLocks noRot="1" noTextEdit="1"/>
          </p:cNvSpPr>
          <p:nvPr>
            <p:ph type="sldImg"/>
          </p:nvPr>
        </p:nvSpPr>
        <p:spPr/>
      </p:sp>
      <p:sp>
        <p:nvSpPr>
          <p:cNvPr id="10445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5475" name="Rectangle 2"/>
          <p:cNvSpPr>
            <a:spLocks noRot="1" noTextEdit="1"/>
          </p:cNvSpPr>
          <p:nvPr>
            <p:ph type="sldImg"/>
          </p:nvPr>
        </p:nvSpPr>
        <p:spPr/>
      </p:sp>
      <p:sp>
        <p:nvSpPr>
          <p:cNvPr id="10547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6499" name="Rectangle 2"/>
          <p:cNvSpPr>
            <a:spLocks noRot="1" noTextEdit="1"/>
          </p:cNvSpPr>
          <p:nvPr>
            <p:ph type="sldImg"/>
          </p:nvPr>
        </p:nvSpPr>
        <p:spPr/>
      </p:sp>
      <p:sp>
        <p:nvSpPr>
          <p:cNvPr id="10650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7523" name="Rectangle 2"/>
          <p:cNvSpPr>
            <a:spLocks noRot="1" noTextEdit="1"/>
          </p:cNvSpPr>
          <p:nvPr>
            <p:ph type="sldImg"/>
          </p:nvPr>
        </p:nvSpPr>
        <p:spPr/>
      </p:sp>
      <p:sp>
        <p:nvSpPr>
          <p:cNvPr id="10752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8547" name="Rectangle 2"/>
          <p:cNvSpPr>
            <a:spLocks noRot="1" noTextEdit="1"/>
          </p:cNvSpPr>
          <p:nvPr>
            <p:ph type="sldImg"/>
          </p:nvPr>
        </p:nvSpPr>
        <p:spPr/>
      </p:sp>
      <p:sp>
        <p:nvSpPr>
          <p:cNvPr id="10854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09571" name="Rectangle 2"/>
          <p:cNvSpPr>
            <a:spLocks noRot="1" noTextEdit="1"/>
          </p:cNvSpPr>
          <p:nvPr>
            <p:ph type="sldImg"/>
          </p:nvPr>
        </p:nvSpPr>
        <p:spPr/>
      </p:sp>
      <p:sp>
        <p:nvSpPr>
          <p:cNvPr id="10957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0595" name="Rectangle 2"/>
          <p:cNvSpPr>
            <a:spLocks noRot="1" noTextEdit="1"/>
          </p:cNvSpPr>
          <p:nvPr>
            <p:ph type="sldImg"/>
          </p:nvPr>
        </p:nvSpPr>
        <p:spPr/>
      </p:sp>
      <p:sp>
        <p:nvSpPr>
          <p:cNvPr id="11059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83971" name="Rectangle 2"/>
          <p:cNvSpPr>
            <a:spLocks noRot="1" noTextEdit="1"/>
          </p:cNvSpPr>
          <p:nvPr>
            <p:ph type="sldImg"/>
          </p:nvPr>
        </p:nvSpPr>
        <p:spPr/>
      </p:sp>
      <p:sp>
        <p:nvSpPr>
          <p:cNvPr id="8397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1619" name="Rectangle 2"/>
          <p:cNvSpPr>
            <a:spLocks noRot="1" noTextEdit="1"/>
          </p:cNvSpPr>
          <p:nvPr>
            <p:ph type="sldImg"/>
          </p:nvPr>
        </p:nvSpPr>
        <p:spPr/>
      </p:sp>
      <p:sp>
        <p:nvSpPr>
          <p:cNvPr id="11162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2643" name="Rectangle 2"/>
          <p:cNvSpPr>
            <a:spLocks noRot="1" noTextEdit="1"/>
          </p:cNvSpPr>
          <p:nvPr>
            <p:ph type="sldImg"/>
          </p:nvPr>
        </p:nvSpPr>
        <p:spPr/>
      </p:sp>
      <p:sp>
        <p:nvSpPr>
          <p:cNvPr id="11264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3667" name="Rectangle 2"/>
          <p:cNvSpPr>
            <a:spLocks noRot="1" noTextEdit="1"/>
          </p:cNvSpPr>
          <p:nvPr>
            <p:ph type="sldImg"/>
          </p:nvPr>
        </p:nvSpPr>
        <p:spPr/>
      </p:sp>
      <p:sp>
        <p:nvSpPr>
          <p:cNvPr id="11366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4691" name="Rectangle 2"/>
          <p:cNvSpPr>
            <a:spLocks noRot="1" noTextEdit="1"/>
          </p:cNvSpPr>
          <p:nvPr>
            <p:ph type="sldImg"/>
          </p:nvPr>
        </p:nvSpPr>
        <p:spPr/>
      </p:sp>
      <p:sp>
        <p:nvSpPr>
          <p:cNvPr id="11469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5715" name="Rectangle 2"/>
          <p:cNvSpPr>
            <a:spLocks noRot="1" noTextEdit="1"/>
          </p:cNvSpPr>
          <p:nvPr>
            <p:ph type="sldImg"/>
          </p:nvPr>
        </p:nvSpPr>
        <p:spPr/>
      </p:sp>
      <p:sp>
        <p:nvSpPr>
          <p:cNvPr id="11571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6739" name="Rectangle 2"/>
          <p:cNvSpPr>
            <a:spLocks noRot="1" noTextEdit="1"/>
          </p:cNvSpPr>
          <p:nvPr>
            <p:ph type="sldImg"/>
          </p:nvPr>
        </p:nvSpPr>
        <p:spPr/>
      </p:sp>
      <p:sp>
        <p:nvSpPr>
          <p:cNvPr id="11674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7763" name="Rectangle 2"/>
          <p:cNvSpPr>
            <a:spLocks noRot="1" noTextEdit="1"/>
          </p:cNvSpPr>
          <p:nvPr>
            <p:ph type="sldImg"/>
          </p:nvPr>
        </p:nvSpPr>
        <p:spPr/>
      </p:sp>
      <p:sp>
        <p:nvSpPr>
          <p:cNvPr id="11776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8787" name="Rectangle 2"/>
          <p:cNvSpPr>
            <a:spLocks noRot="1" noTextEdit="1"/>
          </p:cNvSpPr>
          <p:nvPr>
            <p:ph type="sldImg"/>
          </p:nvPr>
        </p:nvSpPr>
        <p:spPr/>
      </p:sp>
      <p:sp>
        <p:nvSpPr>
          <p:cNvPr id="11878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19811" name="Rectangle 2"/>
          <p:cNvSpPr>
            <a:spLocks noRot="1" noTextEdit="1"/>
          </p:cNvSpPr>
          <p:nvPr>
            <p:ph type="sldImg"/>
          </p:nvPr>
        </p:nvSpPr>
        <p:spPr/>
      </p:sp>
      <p:sp>
        <p:nvSpPr>
          <p:cNvPr id="11981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20835" name="Rectangle 2"/>
          <p:cNvSpPr>
            <a:spLocks noRot="1" noTextEdit="1"/>
          </p:cNvSpPr>
          <p:nvPr>
            <p:ph type="sldImg"/>
          </p:nvPr>
        </p:nvSpPr>
        <p:spPr/>
      </p:sp>
      <p:sp>
        <p:nvSpPr>
          <p:cNvPr id="12083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84995" name="Rectangle 2"/>
          <p:cNvSpPr>
            <a:spLocks noRot="1" noTextEdit="1"/>
          </p:cNvSpPr>
          <p:nvPr>
            <p:ph type="sldImg"/>
          </p:nvPr>
        </p:nvSpPr>
        <p:spPr/>
      </p:sp>
      <p:sp>
        <p:nvSpPr>
          <p:cNvPr id="8499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21859" name="Rectangle 2"/>
          <p:cNvSpPr>
            <a:spLocks noRot="1" noTextEdit="1"/>
          </p:cNvSpPr>
          <p:nvPr>
            <p:ph type="sldImg"/>
          </p:nvPr>
        </p:nvSpPr>
        <p:spPr/>
      </p:sp>
      <p:sp>
        <p:nvSpPr>
          <p:cNvPr id="12186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22883" name="Rectangle 2"/>
          <p:cNvSpPr>
            <a:spLocks noRot="1" noTextEdit="1"/>
          </p:cNvSpPr>
          <p:nvPr>
            <p:ph type="sldImg"/>
          </p:nvPr>
        </p:nvSpPr>
        <p:spPr/>
      </p:sp>
      <p:sp>
        <p:nvSpPr>
          <p:cNvPr id="12288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23907" name="Rectangle 2"/>
          <p:cNvSpPr>
            <a:spLocks noRot="1" noTextEdit="1"/>
          </p:cNvSpPr>
          <p:nvPr>
            <p:ph type="sldImg"/>
          </p:nvPr>
        </p:nvSpPr>
        <p:spPr/>
      </p:sp>
      <p:sp>
        <p:nvSpPr>
          <p:cNvPr id="12390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24931" name="Rectangle 2"/>
          <p:cNvSpPr>
            <a:spLocks noRot="1" noTextEdit="1"/>
          </p:cNvSpPr>
          <p:nvPr>
            <p:ph type="sldImg"/>
          </p:nvPr>
        </p:nvSpPr>
        <p:spPr/>
      </p:sp>
      <p:sp>
        <p:nvSpPr>
          <p:cNvPr id="12493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25955" name="Rectangle 2"/>
          <p:cNvSpPr>
            <a:spLocks noRot="1" noTextEdit="1"/>
          </p:cNvSpPr>
          <p:nvPr>
            <p:ph type="sldImg"/>
          </p:nvPr>
        </p:nvSpPr>
        <p:spPr/>
      </p:sp>
      <p:sp>
        <p:nvSpPr>
          <p:cNvPr id="12595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26979" name="Rectangle 2"/>
          <p:cNvSpPr>
            <a:spLocks noRot="1" noTextEdit="1"/>
          </p:cNvSpPr>
          <p:nvPr>
            <p:ph type="sldImg"/>
          </p:nvPr>
        </p:nvSpPr>
        <p:spPr/>
      </p:sp>
      <p:sp>
        <p:nvSpPr>
          <p:cNvPr id="12698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28003" name="Rectangle 2"/>
          <p:cNvSpPr>
            <a:spLocks noRot="1" noTextEdit="1"/>
          </p:cNvSpPr>
          <p:nvPr>
            <p:ph type="sldImg"/>
          </p:nvPr>
        </p:nvSpPr>
        <p:spPr/>
      </p:sp>
      <p:sp>
        <p:nvSpPr>
          <p:cNvPr id="12800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29027" name="Rectangle 2"/>
          <p:cNvSpPr>
            <a:spLocks noRot="1" noTextEdit="1"/>
          </p:cNvSpPr>
          <p:nvPr>
            <p:ph type="sldImg"/>
          </p:nvPr>
        </p:nvSpPr>
        <p:spPr/>
      </p:sp>
      <p:sp>
        <p:nvSpPr>
          <p:cNvPr id="12902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0051" name="Rectangle 2"/>
          <p:cNvSpPr>
            <a:spLocks noRot="1" noTextEdit="1"/>
          </p:cNvSpPr>
          <p:nvPr>
            <p:ph type="sldImg"/>
          </p:nvPr>
        </p:nvSpPr>
        <p:spPr/>
      </p:sp>
      <p:sp>
        <p:nvSpPr>
          <p:cNvPr id="13005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1075" name="Rectangle 2"/>
          <p:cNvSpPr>
            <a:spLocks noRot="1" noTextEdit="1"/>
          </p:cNvSpPr>
          <p:nvPr>
            <p:ph type="sldImg"/>
          </p:nvPr>
        </p:nvSpPr>
        <p:spPr/>
      </p:sp>
      <p:sp>
        <p:nvSpPr>
          <p:cNvPr id="13107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86019" name="Rectangle 2"/>
          <p:cNvSpPr>
            <a:spLocks noRot="1" noTextEdit="1"/>
          </p:cNvSpPr>
          <p:nvPr>
            <p:ph type="sldImg"/>
          </p:nvPr>
        </p:nvSpPr>
        <p:spPr/>
      </p:sp>
      <p:sp>
        <p:nvSpPr>
          <p:cNvPr id="8602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2099" name="Rectangle 2"/>
          <p:cNvSpPr>
            <a:spLocks noRot="1" noTextEdit="1"/>
          </p:cNvSpPr>
          <p:nvPr>
            <p:ph type="sldImg"/>
          </p:nvPr>
        </p:nvSpPr>
        <p:spPr/>
      </p:sp>
      <p:sp>
        <p:nvSpPr>
          <p:cNvPr id="13210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3123" name="Rectangle 2"/>
          <p:cNvSpPr>
            <a:spLocks noRot="1" noTextEdit="1"/>
          </p:cNvSpPr>
          <p:nvPr>
            <p:ph type="sldImg"/>
          </p:nvPr>
        </p:nvSpPr>
        <p:spPr/>
      </p:sp>
      <p:sp>
        <p:nvSpPr>
          <p:cNvPr id="13312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4147" name="Rectangle 2"/>
          <p:cNvSpPr>
            <a:spLocks noRot="1" noTextEdit="1"/>
          </p:cNvSpPr>
          <p:nvPr>
            <p:ph type="sldImg"/>
          </p:nvPr>
        </p:nvSpPr>
        <p:spPr/>
      </p:sp>
      <p:sp>
        <p:nvSpPr>
          <p:cNvPr id="13414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5171" name="Rectangle 2"/>
          <p:cNvSpPr>
            <a:spLocks noRot="1" noTextEdit="1"/>
          </p:cNvSpPr>
          <p:nvPr>
            <p:ph type="sldImg"/>
          </p:nvPr>
        </p:nvSpPr>
        <p:spPr/>
      </p:sp>
      <p:sp>
        <p:nvSpPr>
          <p:cNvPr id="13517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6195" name="Rectangle 2"/>
          <p:cNvSpPr>
            <a:spLocks noRot="1" noTextEdit="1"/>
          </p:cNvSpPr>
          <p:nvPr>
            <p:ph type="sldImg"/>
          </p:nvPr>
        </p:nvSpPr>
        <p:spPr/>
      </p:sp>
      <p:sp>
        <p:nvSpPr>
          <p:cNvPr id="13619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7219" name="Rectangle 2"/>
          <p:cNvSpPr>
            <a:spLocks noRot="1" noTextEdit="1"/>
          </p:cNvSpPr>
          <p:nvPr>
            <p:ph type="sldImg"/>
          </p:nvPr>
        </p:nvSpPr>
        <p:spPr/>
      </p:sp>
      <p:sp>
        <p:nvSpPr>
          <p:cNvPr id="13722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8243" name="Rectangle 2"/>
          <p:cNvSpPr>
            <a:spLocks noRot="1" noTextEdit="1"/>
          </p:cNvSpPr>
          <p:nvPr>
            <p:ph type="sldImg"/>
          </p:nvPr>
        </p:nvSpPr>
        <p:spPr/>
      </p:sp>
      <p:sp>
        <p:nvSpPr>
          <p:cNvPr id="13824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39267" name="Rectangle 2"/>
          <p:cNvSpPr>
            <a:spLocks noRot="1" noTextEdit="1"/>
          </p:cNvSpPr>
          <p:nvPr>
            <p:ph type="sldImg"/>
          </p:nvPr>
        </p:nvSpPr>
        <p:spPr/>
      </p:sp>
      <p:sp>
        <p:nvSpPr>
          <p:cNvPr id="13926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40291" name="Rectangle 2"/>
          <p:cNvSpPr>
            <a:spLocks noRot="1" noTextEdit="1"/>
          </p:cNvSpPr>
          <p:nvPr>
            <p:ph type="sldImg"/>
          </p:nvPr>
        </p:nvSpPr>
        <p:spPr/>
      </p:sp>
      <p:sp>
        <p:nvSpPr>
          <p:cNvPr id="14029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41315" name="Rectangle 2"/>
          <p:cNvSpPr>
            <a:spLocks noRot="1" noTextEdit="1"/>
          </p:cNvSpPr>
          <p:nvPr>
            <p:ph type="sldImg"/>
          </p:nvPr>
        </p:nvSpPr>
        <p:spPr/>
      </p:sp>
      <p:sp>
        <p:nvSpPr>
          <p:cNvPr id="14131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87043" name="Rectangle 2"/>
          <p:cNvSpPr>
            <a:spLocks noRot="1" noTextEdit="1"/>
          </p:cNvSpPr>
          <p:nvPr>
            <p:ph type="sldImg"/>
          </p:nvPr>
        </p:nvSpPr>
        <p:spPr/>
      </p:sp>
      <p:sp>
        <p:nvSpPr>
          <p:cNvPr id="8704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42339" name="Rectangle 2"/>
          <p:cNvSpPr>
            <a:spLocks noRot="1" noTextEdit="1"/>
          </p:cNvSpPr>
          <p:nvPr>
            <p:ph type="sldImg"/>
          </p:nvPr>
        </p:nvSpPr>
        <p:spPr/>
      </p:sp>
      <p:sp>
        <p:nvSpPr>
          <p:cNvPr id="14234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43363" name="Rectangle 2"/>
          <p:cNvSpPr>
            <a:spLocks noRot="1" noTextEdit="1"/>
          </p:cNvSpPr>
          <p:nvPr>
            <p:ph type="sldImg"/>
          </p:nvPr>
        </p:nvSpPr>
        <p:spPr/>
      </p:sp>
      <p:sp>
        <p:nvSpPr>
          <p:cNvPr id="143364"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44387" name="Rectangle 2"/>
          <p:cNvSpPr>
            <a:spLocks noRot="1" noTextEdit="1"/>
          </p:cNvSpPr>
          <p:nvPr>
            <p:ph type="sldImg"/>
          </p:nvPr>
        </p:nvSpPr>
        <p:spPr/>
      </p:sp>
      <p:sp>
        <p:nvSpPr>
          <p:cNvPr id="14438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45411" name="Rectangle 2"/>
          <p:cNvSpPr>
            <a:spLocks noRot="1" noTextEdit="1"/>
          </p:cNvSpPr>
          <p:nvPr>
            <p:ph type="sldImg"/>
          </p:nvPr>
        </p:nvSpPr>
        <p:spPr/>
      </p:sp>
      <p:sp>
        <p:nvSpPr>
          <p:cNvPr id="14541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46435" name="Rectangle 2"/>
          <p:cNvSpPr>
            <a:spLocks noRot="1" noTextEdit="1"/>
          </p:cNvSpPr>
          <p:nvPr>
            <p:ph type="sldImg"/>
          </p:nvPr>
        </p:nvSpPr>
        <p:spPr/>
      </p:sp>
      <p:sp>
        <p:nvSpPr>
          <p:cNvPr id="14643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147459" name="Rectangle 2"/>
          <p:cNvSpPr>
            <a:spLocks noRot="1" noTextEdit="1"/>
          </p:cNvSpPr>
          <p:nvPr>
            <p:ph type="sldImg"/>
          </p:nvPr>
        </p:nvSpPr>
        <p:spPr/>
      </p:sp>
      <p:sp>
        <p:nvSpPr>
          <p:cNvPr id="147460"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88067" name="Rectangle 2"/>
          <p:cNvSpPr>
            <a:spLocks noRot="1" noTextEdit="1"/>
          </p:cNvSpPr>
          <p:nvPr>
            <p:ph type="sldImg"/>
          </p:nvPr>
        </p:nvSpPr>
        <p:spPr/>
      </p:sp>
      <p:sp>
        <p:nvSpPr>
          <p:cNvPr id="88068"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89091" name="Rectangle 2"/>
          <p:cNvSpPr>
            <a:spLocks noRot="1" noTextEdit="1"/>
          </p:cNvSpPr>
          <p:nvPr>
            <p:ph type="sldImg"/>
          </p:nvPr>
        </p:nvSpPr>
        <p:spPr/>
      </p:sp>
      <p:sp>
        <p:nvSpPr>
          <p:cNvPr id="89092"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en-US" altLang="zh-CN" sz="1200" dirty="0"/>
            </a:fld>
            <a:endParaRPr lang="en-US" altLang="zh-CN" sz="1200" dirty="0"/>
          </a:p>
        </p:txBody>
      </p:sp>
      <p:sp>
        <p:nvSpPr>
          <p:cNvPr id="90115" name="Rectangle 2"/>
          <p:cNvSpPr>
            <a:spLocks noRot="1" noTextEdit="1"/>
          </p:cNvSpPr>
          <p:nvPr>
            <p:ph type="sldImg"/>
          </p:nvPr>
        </p:nvSpPr>
        <p:spPr/>
      </p:sp>
      <p:sp>
        <p:nvSpPr>
          <p:cNvPr id="90116" name="Rectangle 3"/>
          <p:cNvSpPr>
            <a:spLocks noGrp="1"/>
          </p:cNvSpPr>
          <p:nvPr>
            <p:ph type="body" idx="1"/>
          </p:nvPr>
        </p:nvSpPr>
        <p:spPr/>
        <p:txBody>
          <a:bodyPr wrap="square" lIns="91440" tIns="45720" rIns="91440" bIns="45720" anchor="t"/>
          <a:p>
            <a:pPr lvl="0" eaLnBrk="1" hangingPunct="1"/>
            <a:r>
              <a:rPr lang="zh-CN" altLang="en-US" b="1" dirty="0"/>
              <a:t>断</a:t>
            </a:r>
            <a:r>
              <a:rPr lang="en-US" altLang="zh-CN" b="1" dirty="0"/>
              <a:t>1</a:t>
            </a:r>
            <a:r>
              <a:rPr lang="zh-CN" altLang="en-US" b="1" dirty="0"/>
              <a:t>：下雨天留客，天留，我不留！</a:t>
            </a:r>
            <a:endParaRPr lang="zh-CN" altLang="en-US" b="1" dirty="0"/>
          </a:p>
          <a:p>
            <a:pPr lvl="0" eaLnBrk="1" hangingPunct="1"/>
            <a:r>
              <a:rPr lang="zh-CN" altLang="en-US" b="1" dirty="0"/>
              <a:t>断</a:t>
            </a:r>
            <a:r>
              <a:rPr lang="en-US" altLang="zh-CN" b="1" dirty="0"/>
              <a:t>2</a:t>
            </a:r>
            <a:r>
              <a:rPr lang="zh-CN" altLang="en-US" b="1" dirty="0"/>
              <a:t>：下雨天，留客天。留我不？留。</a:t>
            </a:r>
            <a:endParaRPr lang="zh-CN" altLang="en-US" b="1"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2.png"/><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GIF"/><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背景"/>
          <p:cNvPicPr>
            <a:picLocks noChangeAspect="1"/>
          </p:cNvPicPr>
          <p:nvPr userDrawn="1"/>
        </p:nvPicPr>
        <p:blipFill>
          <a:blip r:embed="rId19"/>
          <a:stretch>
            <a:fillRect/>
          </a:stretch>
        </p:blipFill>
        <p:spPr>
          <a:xfrm>
            <a:off x="0" y="-67310"/>
            <a:ext cx="12192000" cy="692531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6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7" name="图片 6" descr="摄图网_401371560"/>
          <p:cNvPicPr>
            <a:picLocks noChangeAspect="1"/>
          </p:cNvPicPr>
          <p:nvPr/>
        </p:nvPicPr>
        <p:blipFill>
          <a:blip r:embed="rId2"/>
          <a:stretch>
            <a:fillRect/>
          </a:stretch>
        </p:blipFill>
        <p:spPr>
          <a:xfrm>
            <a:off x="0" y="-107315"/>
            <a:ext cx="12192000" cy="6965315"/>
          </a:xfrm>
          <a:prstGeom prst="rect">
            <a:avLst/>
          </a:prstGeom>
        </p:spPr>
      </p:pic>
      <p:pic>
        <p:nvPicPr>
          <p:cNvPr id="11" name="图片 10"/>
          <p:cNvPicPr>
            <a:picLocks noChangeAspect="1"/>
          </p:cNvPicPr>
          <p:nvPr/>
        </p:nvPicPr>
        <p:blipFill>
          <a:blip r:embed="rId3"/>
          <a:srcRect r="23882"/>
          <a:stretch>
            <a:fillRect/>
          </a:stretch>
        </p:blipFill>
        <p:spPr>
          <a:xfrm flipH="1">
            <a:off x="7755890" y="0"/>
            <a:ext cx="2647315" cy="2759710"/>
          </a:xfrm>
          <a:prstGeom prst="rect">
            <a:avLst/>
          </a:prstGeom>
        </p:spPr>
      </p:pic>
      <p:sp>
        <p:nvSpPr>
          <p:cNvPr id="12" name="文本框 11"/>
          <p:cNvSpPr txBox="1"/>
          <p:nvPr/>
        </p:nvSpPr>
        <p:spPr>
          <a:xfrm>
            <a:off x="295910" y="620395"/>
            <a:ext cx="731520" cy="2306955"/>
          </a:xfrm>
          <a:prstGeom prst="rect">
            <a:avLst/>
          </a:prstGeom>
          <a:noFill/>
        </p:spPr>
        <p:txBody>
          <a:bodyPr wrap="square" rtlCol="0">
            <a:spAutoFit/>
          </a:bodyPr>
          <a:p>
            <a:r>
              <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rPr>
              <a:t>生于非典，</a:t>
            </a:r>
            <a:endPar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endParaRPr>
          </a:p>
        </p:txBody>
      </p:sp>
      <p:sp>
        <p:nvSpPr>
          <p:cNvPr id="13" name="文本框 12"/>
          <p:cNvSpPr txBox="1"/>
          <p:nvPr/>
        </p:nvSpPr>
        <p:spPr>
          <a:xfrm>
            <a:off x="936625" y="620395"/>
            <a:ext cx="731520" cy="2306955"/>
          </a:xfrm>
          <a:prstGeom prst="rect">
            <a:avLst/>
          </a:prstGeom>
          <a:noFill/>
        </p:spPr>
        <p:txBody>
          <a:bodyPr wrap="square" rtlCol="0">
            <a:spAutoFit/>
          </a:bodyPr>
          <a:p>
            <a:r>
              <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rPr>
              <a:t>考于新冠。</a:t>
            </a:r>
            <a:endPar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endParaRPr>
          </a:p>
        </p:txBody>
      </p:sp>
      <p:sp>
        <p:nvSpPr>
          <p:cNvPr id="14" name="文本框 13"/>
          <p:cNvSpPr txBox="1"/>
          <p:nvPr/>
        </p:nvSpPr>
        <p:spPr>
          <a:xfrm>
            <a:off x="1598930" y="-107315"/>
            <a:ext cx="731520" cy="5631180"/>
          </a:xfrm>
          <a:prstGeom prst="rect">
            <a:avLst/>
          </a:prstGeom>
          <a:noFill/>
        </p:spPr>
        <p:txBody>
          <a:bodyPr wrap="square" rtlCol="0">
            <a:spAutoFit/>
          </a:bodyPr>
          <a:p>
            <a:r>
              <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rPr>
              <a:t>既是命中注定的逆行者，</a:t>
            </a:r>
            <a:endPar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endParaRPr>
          </a:p>
        </p:txBody>
      </p:sp>
      <p:sp>
        <p:nvSpPr>
          <p:cNvPr id="15" name="文本框 14"/>
          <p:cNvSpPr txBox="1"/>
          <p:nvPr/>
        </p:nvSpPr>
        <p:spPr>
          <a:xfrm>
            <a:off x="2330450" y="620395"/>
            <a:ext cx="731520" cy="3415030"/>
          </a:xfrm>
          <a:prstGeom prst="rect">
            <a:avLst/>
          </a:prstGeom>
          <a:noFill/>
        </p:spPr>
        <p:txBody>
          <a:bodyPr wrap="square" rtlCol="0">
            <a:spAutoFit/>
          </a:bodyPr>
          <a:p>
            <a:r>
              <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rPr>
              <a:t>岂畏棘路山巅，</a:t>
            </a:r>
            <a:endPar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endParaRPr>
          </a:p>
        </p:txBody>
      </p:sp>
      <p:sp>
        <p:nvSpPr>
          <p:cNvPr id="16" name="文本框 15"/>
          <p:cNvSpPr txBox="1"/>
          <p:nvPr/>
        </p:nvSpPr>
        <p:spPr>
          <a:xfrm>
            <a:off x="3279775" y="620395"/>
            <a:ext cx="731520" cy="3969385"/>
          </a:xfrm>
          <a:prstGeom prst="rect">
            <a:avLst/>
          </a:prstGeom>
          <a:noFill/>
        </p:spPr>
        <p:txBody>
          <a:bodyPr wrap="square" rtlCol="0">
            <a:spAutoFit/>
          </a:bodyPr>
          <a:p>
            <a:r>
              <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rPr>
              <a:t>登峰显威福人间。</a:t>
            </a:r>
            <a:endParaRPr lang="zh-CN" altLang="en-US" sz="3600">
              <a:ln>
                <a:solidFill>
                  <a:sysClr val="windowText" lastClr="000000"/>
                </a:solidFill>
              </a:ln>
              <a:solidFill>
                <a:srgbClr val="C00000"/>
              </a:solidFill>
              <a:latin typeface="汉仪中隶书简" panose="02010609000101010101" charset="-122"/>
              <a:ea typeface="汉仪中隶书简" panose="02010609000101010101"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P spid="14" grpId="0"/>
      <p:bldP spid="14" grpId="1"/>
      <p:bldP spid="15" grpId="0"/>
      <p:bldP spid="15" grpId="1"/>
      <p:bldP spid="16" grpId="0"/>
      <p:bldP spid="1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5"/>
          <p:cNvSpPr/>
          <p:nvPr/>
        </p:nvSpPr>
        <p:spPr>
          <a:xfrm>
            <a:off x="487045" y="45085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学校教育</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387" name="TextBox 8"/>
          <p:cNvSpPr txBox="1">
            <a:spLocks noChangeArrowheads="1"/>
          </p:cNvSpPr>
          <p:nvPr/>
        </p:nvSpPr>
        <p:spPr bwMode="auto">
          <a:xfrm>
            <a:off x="487045" y="1449705"/>
            <a:ext cx="10763250" cy="3538220"/>
          </a:xfrm>
          <a:prstGeom prst="rect">
            <a:avLst/>
          </a:prstGeom>
          <a:noFill/>
          <a:ln w="9525">
            <a:noFill/>
            <a:miter lim="800000"/>
          </a:ln>
        </p:spPr>
        <p:txBody>
          <a:bodyPr>
            <a:spAutoFit/>
            <a:scene3d>
              <a:camera prst="orthographicFront"/>
              <a:lightRig rig="threePt" dir="t"/>
            </a:scene3d>
          </a:bodyPr>
          <a:lstStyle/>
          <a:p>
            <a:pPr marR="0" defTabSz="914400">
              <a:buClrTx/>
              <a:buSzTx/>
              <a:buFontTx/>
              <a:defRPr/>
            </a:pPr>
            <a:r>
              <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1</a:t>
            </a: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、古代官学</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①中央官学</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最高学府</a:t>
            </a:r>
            <a:r>
              <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a:t>
            </a: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太学和国子监</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indent="91440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国子监是元、明、清三代国家设立的最高学府和教育行政管理机构。西晋时初立国子学，北齐改国子学为国子寺，唐将国子学改称国子监，同时成为独立的教育行政机构。</a:t>
            </a:r>
            <a:endPar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5"/>
          <p:cNvSpPr/>
          <p:nvPr/>
        </p:nvSpPr>
        <p:spPr>
          <a:xfrm>
            <a:off x="348615" y="41148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学校教育</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387" name="TextBox 8"/>
          <p:cNvSpPr txBox="1">
            <a:spLocks noChangeArrowheads="1"/>
          </p:cNvSpPr>
          <p:nvPr/>
        </p:nvSpPr>
        <p:spPr bwMode="auto">
          <a:xfrm>
            <a:off x="348615" y="1361440"/>
            <a:ext cx="10763250" cy="3538220"/>
          </a:xfrm>
          <a:prstGeom prst="rect">
            <a:avLst/>
          </a:prstGeom>
          <a:noFill/>
          <a:ln w="9525">
            <a:noFill/>
            <a:miter lim="800000"/>
          </a:ln>
        </p:spPr>
        <p:txBody>
          <a:bodyPr>
            <a:spAutoFit/>
            <a:scene3d>
              <a:camera prst="orthographicFront"/>
              <a:lightRig rig="threePt" dir="t"/>
            </a:scene3d>
          </a:bodyPr>
          <a:lstStyle/>
          <a:p>
            <a:pPr marR="0" defTabSz="914400">
              <a:buClrTx/>
              <a:buSzTx/>
              <a:buFontTx/>
              <a:defRPr/>
            </a:pPr>
            <a:r>
              <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1</a:t>
            </a: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、古代官学</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②地方官学</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indent="91440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又称乡学、学宫。地方官学的设立，或由国家制定出地方官学制度，或由地方官吏重视教育在其治所设置</a:t>
            </a:r>
            <a:r>
              <a:rPr kumimoji="0" lang="zh-CN" altLang="en-US" sz="3200" b="1" kern="1200" cap="none" spc="0" normalizeH="0" baseline="0" noProof="0" dirty="0" smtClean="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学校，</a:t>
            </a: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经费皆来源于官府。早在西周时期就有“乡学”之设的传说，从严格意义来讲，古代地方官学，是自汉代开始设立的。</a:t>
            </a:r>
            <a:endPar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矩形 5"/>
          <p:cNvSpPr/>
          <p:nvPr/>
        </p:nvSpPr>
        <p:spPr>
          <a:xfrm>
            <a:off x="427990" y="30289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lumMod val="95000"/>
                    <a:lumOff val="5000"/>
                  </a:schemeClr>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学校教育</a:t>
            </a:r>
            <a:endParaRPr lang="zh-CN" altLang="en-US" sz="3600" b="1" dirty="0">
              <a:ln/>
              <a:solidFill>
                <a:schemeClr val="tx1">
                  <a:lumMod val="95000"/>
                  <a:lumOff val="5000"/>
                </a:schemeClr>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387" name="TextBox 8"/>
          <p:cNvSpPr txBox="1">
            <a:spLocks noChangeArrowheads="1"/>
          </p:cNvSpPr>
          <p:nvPr/>
        </p:nvSpPr>
        <p:spPr bwMode="auto">
          <a:xfrm>
            <a:off x="666750" y="1602105"/>
            <a:ext cx="10858500" cy="3046095"/>
          </a:xfrm>
          <a:prstGeom prst="rect">
            <a:avLst/>
          </a:prstGeom>
          <a:noFill/>
          <a:ln w="9525">
            <a:noFill/>
            <a:miter lim="800000"/>
          </a:ln>
        </p:spPr>
        <p:txBody>
          <a:bodyPr>
            <a:spAutoFit/>
            <a:scene3d>
              <a:camera prst="orthographicFront"/>
              <a:lightRig rig="threePt" dir="t"/>
            </a:scene3d>
          </a:bodyPr>
          <a:lstStyle/>
          <a:p>
            <a:pPr marR="0" defTabSz="914400">
              <a:buClrTx/>
              <a:buSzTx/>
              <a:buFontTx/>
              <a:defRPr/>
            </a:pPr>
            <a:r>
              <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2</a:t>
            </a: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、古代私学</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indent="91440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私学，是中国古代私人办理的学校，与官学相对而言，产生于春秋时期，其中以孔子的私学规模最大、影响最深远。由于私学力量日益增强，至东汉末到了压倒官学的地位。宋代，书院成为私学的一个重要方面。其势大，其日久，影响很大。书院初为私立，后来才由政府控制了一部分。</a:t>
            </a:r>
            <a:endPar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矩形 5"/>
          <p:cNvSpPr/>
          <p:nvPr/>
        </p:nvSpPr>
        <p:spPr>
          <a:xfrm>
            <a:off x="348615" y="32321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学校教育</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387" name="TextBox 8"/>
          <p:cNvSpPr txBox="1">
            <a:spLocks noChangeArrowheads="1"/>
          </p:cNvSpPr>
          <p:nvPr/>
        </p:nvSpPr>
        <p:spPr bwMode="auto">
          <a:xfrm>
            <a:off x="666750" y="1123315"/>
            <a:ext cx="10858500" cy="3538220"/>
          </a:xfrm>
          <a:prstGeom prst="rect">
            <a:avLst/>
          </a:prstGeom>
          <a:noFill/>
          <a:ln w="9525">
            <a:noFill/>
            <a:miter lim="800000"/>
          </a:ln>
        </p:spPr>
        <p:txBody>
          <a:bodyPr>
            <a:spAutoFit/>
            <a:scene3d>
              <a:camera prst="orthographicFront"/>
              <a:lightRig rig="threePt" dir="t"/>
            </a:scene3d>
          </a:bodyPr>
          <a:lstStyle/>
          <a:p>
            <a:pPr marR="0" defTabSz="914400">
              <a:buClrTx/>
              <a:buSzTx/>
              <a:buFontTx/>
              <a:defRPr/>
            </a:pPr>
            <a:r>
              <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3</a:t>
            </a: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、古代书院</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indent="91440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中国古代书院是指中国封建社会特有的一种教育组织和学术研究机构。书院是民间教育组织，书院的名称始于唐代，最初是官方修书校书和藏书的场所。盛行于宋初，私人讲学的书院遂得以进一步发展，形成影响极大、特点突出的教育组织。到元代一些政策的实施使得大量私办书院朝着官学化方向转化。</a:t>
            </a:r>
            <a:endPar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矩形 5"/>
          <p:cNvSpPr/>
          <p:nvPr/>
        </p:nvSpPr>
        <p:spPr>
          <a:xfrm>
            <a:off x="378460" y="46101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学校教育</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387" name="TextBox 8"/>
          <p:cNvSpPr txBox="1">
            <a:spLocks noChangeArrowheads="1"/>
          </p:cNvSpPr>
          <p:nvPr/>
        </p:nvSpPr>
        <p:spPr bwMode="auto">
          <a:xfrm>
            <a:off x="746125" y="1518920"/>
            <a:ext cx="10858500" cy="2061210"/>
          </a:xfrm>
          <a:prstGeom prst="rect">
            <a:avLst/>
          </a:prstGeom>
          <a:noFill/>
          <a:ln w="9525">
            <a:noFill/>
            <a:miter lim="800000"/>
          </a:ln>
        </p:spPr>
        <p:txBody>
          <a:bodyPr>
            <a:spAutoFit/>
            <a:scene3d>
              <a:camera prst="orthographicFront"/>
              <a:lightRig rig="threePt" dir="t"/>
            </a:scene3d>
          </a:bodyPr>
          <a:lstStyle/>
          <a:p>
            <a:pPr marR="0" defTabSz="914400">
              <a:buClrTx/>
              <a:buSzTx/>
              <a:buFontTx/>
              <a:defRPr/>
            </a:pPr>
            <a:r>
              <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3</a:t>
            </a: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、古代书院</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indent="91440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中国古代四大书院是指应天书院（今河南商丘）、岳麓书院（今湖南长沙）、嵩阳书院（今河南郑州）、白鹿洞书院（今江西九江）。</a:t>
            </a:r>
            <a:endPar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5"/>
          <p:cNvSpPr/>
          <p:nvPr/>
        </p:nvSpPr>
        <p:spPr>
          <a:xfrm>
            <a:off x="532130" y="83693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二、官职制度</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26627" name="Text Box 4"/>
          <p:cNvSpPr txBox="1"/>
          <p:nvPr/>
        </p:nvSpPr>
        <p:spPr>
          <a:xfrm>
            <a:off x="532130" y="1906271"/>
            <a:ext cx="10953751"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、中央官制</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①三公九卿制：三公是中国古代最尊显的三个官职的合称，周代已有此词。三公说法有司马、司徒、司空；太傅、太师、太保；丞相、御史大夫和太尉。</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②</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三省六部制：它初创于隋朝，完善于唐朝，此后一直到清末，六部制基本沿袭未改。</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矩形 5"/>
          <p:cNvSpPr/>
          <p:nvPr/>
        </p:nvSpPr>
        <p:spPr>
          <a:xfrm>
            <a:off x="95250" y="-5651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二、官职制度</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27651" name="Text Box 4"/>
          <p:cNvSpPr txBox="1"/>
          <p:nvPr/>
        </p:nvSpPr>
        <p:spPr>
          <a:xfrm>
            <a:off x="955040" y="588645"/>
            <a:ext cx="1975485" cy="583565"/>
          </a:xfrm>
          <a:prstGeom prst="rect">
            <a:avLst/>
          </a:prstGeom>
          <a:noFill/>
          <a:ln w="12700">
            <a:noFill/>
          </a:ln>
        </p:spPr>
        <p:txBody>
          <a:bodyPr wrap="square">
            <a:spAutoFit/>
            <a:scene3d>
              <a:camera prst="orthographicFront"/>
              <a:lightRig rig="threePt" dir="t"/>
            </a:scene3d>
          </a:bodyPr>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三公九卿</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27652" name="TextBox 33"/>
          <p:cNvSpPr txBox="1"/>
          <p:nvPr/>
        </p:nvSpPr>
        <p:spPr>
          <a:xfrm>
            <a:off x="4953000" y="1143000"/>
            <a:ext cx="2095500" cy="666115"/>
          </a:xfrm>
          <a:prstGeom prst="rect">
            <a:avLst/>
          </a:prstGeom>
          <a:noFill/>
          <a:ln w="9525">
            <a:noFill/>
          </a:ln>
        </p:spPr>
        <p:txBody>
          <a:bodyPr>
            <a:spAutoFit/>
          </a:bodyPr>
          <a:p>
            <a:pPr algn="ctr"/>
            <a:r>
              <a:rPr lang="zh-CN" altLang="en-US" sz="3735" b="1" dirty="0">
                <a:solidFill>
                  <a:schemeClr val="tx1">
                    <a:lumMod val="95000"/>
                    <a:lumOff val="5000"/>
                  </a:schemeClr>
                </a:solidFill>
                <a:latin typeface="Arial" panose="020B0604020202020204" pitchFamily="34" charset="0"/>
              </a:rPr>
              <a:t>皇帝</a:t>
            </a:r>
            <a:endParaRPr lang="zh-CN" altLang="en-US" sz="3735" b="1" dirty="0">
              <a:solidFill>
                <a:schemeClr val="tx1">
                  <a:lumMod val="95000"/>
                  <a:lumOff val="5000"/>
                </a:schemeClr>
              </a:solidFill>
              <a:latin typeface="Arial" panose="020B0604020202020204" pitchFamily="34" charset="0"/>
            </a:endParaRPr>
          </a:p>
        </p:txBody>
      </p:sp>
      <p:grpSp>
        <p:nvGrpSpPr>
          <p:cNvPr id="27653" name="组合 57"/>
          <p:cNvGrpSpPr/>
          <p:nvPr/>
        </p:nvGrpSpPr>
        <p:grpSpPr>
          <a:xfrm>
            <a:off x="1238251" y="1841500"/>
            <a:ext cx="9525000" cy="920751"/>
            <a:chOff x="928662" y="2238502"/>
            <a:chExt cx="7143800" cy="690432"/>
          </a:xfrm>
        </p:grpSpPr>
        <p:cxnSp>
          <p:nvCxnSpPr>
            <p:cNvPr id="38" name="直接连接符 37"/>
            <p:cNvCxnSpPr/>
            <p:nvPr/>
          </p:nvCxnSpPr>
          <p:spPr>
            <a:xfrm rot="5400000">
              <a:off x="4190264" y="2547212"/>
              <a:ext cx="619008" cy="1588"/>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27679" name="组合 41"/>
            <p:cNvGrpSpPr/>
            <p:nvPr/>
          </p:nvGrpSpPr>
          <p:grpSpPr>
            <a:xfrm>
              <a:off x="928662" y="2571744"/>
              <a:ext cx="7143800" cy="357190"/>
              <a:chOff x="928662" y="2571744"/>
              <a:chExt cx="7143800" cy="357190"/>
            </a:xfrm>
          </p:grpSpPr>
          <p:cxnSp>
            <p:nvCxnSpPr>
              <p:cNvPr id="36" name="直接连接符 35"/>
              <p:cNvCxnSpPr/>
              <p:nvPr/>
            </p:nvCxnSpPr>
            <p:spPr>
              <a:xfrm>
                <a:off x="928662" y="2571814"/>
                <a:ext cx="7143800"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5400000">
                <a:off x="750896" y="2749581"/>
                <a:ext cx="357120"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5400000">
                <a:off x="7893108" y="2749580"/>
                <a:ext cx="357120"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sp>
        <p:nvSpPr>
          <p:cNvPr id="27654" name="TextBox 42"/>
          <p:cNvSpPr txBox="1"/>
          <p:nvPr/>
        </p:nvSpPr>
        <p:spPr>
          <a:xfrm>
            <a:off x="9239251" y="2825751"/>
            <a:ext cx="2667000" cy="666115"/>
          </a:xfrm>
          <a:prstGeom prst="rect">
            <a:avLst/>
          </a:prstGeom>
          <a:noFill/>
          <a:ln w="9525">
            <a:noFill/>
          </a:ln>
        </p:spPr>
        <p:txBody>
          <a:bodyPr>
            <a:spAutoFit/>
          </a:bodyPr>
          <a:p>
            <a:pPr algn="ctr"/>
            <a:r>
              <a:rPr lang="zh-CN" altLang="en-US" sz="3735" b="1" dirty="0">
                <a:solidFill>
                  <a:schemeClr val="tx1">
                    <a:lumMod val="95000"/>
                    <a:lumOff val="5000"/>
                  </a:schemeClr>
                </a:solidFill>
                <a:latin typeface="Arial" panose="020B0604020202020204" pitchFamily="34" charset="0"/>
              </a:rPr>
              <a:t>御史大夫</a:t>
            </a:r>
            <a:endParaRPr lang="zh-CN" altLang="en-US" sz="3735" b="1" dirty="0">
              <a:solidFill>
                <a:schemeClr val="tx1">
                  <a:lumMod val="95000"/>
                  <a:lumOff val="5000"/>
                </a:schemeClr>
              </a:solidFill>
              <a:latin typeface="Arial" panose="020B0604020202020204" pitchFamily="34" charset="0"/>
            </a:endParaRPr>
          </a:p>
        </p:txBody>
      </p:sp>
      <p:sp>
        <p:nvSpPr>
          <p:cNvPr id="27655" name="TextBox 43"/>
          <p:cNvSpPr txBox="1"/>
          <p:nvPr/>
        </p:nvSpPr>
        <p:spPr>
          <a:xfrm>
            <a:off x="4953000" y="2762251"/>
            <a:ext cx="2095500" cy="666115"/>
          </a:xfrm>
          <a:prstGeom prst="rect">
            <a:avLst/>
          </a:prstGeom>
          <a:noFill/>
          <a:ln w="9525">
            <a:noFill/>
          </a:ln>
        </p:spPr>
        <p:txBody>
          <a:bodyPr>
            <a:spAutoFit/>
          </a:bodyPr>
          <a:p>
            <a:pPr algn="ctr"/>
            <a:r>
              <a:rPr lang="zh-CN" altLang="en-US" sz="3735" b="1" dirty="0">
                <a:solidFill>
                  <a:schemeClr val="tx1">
                    <a:lumMod val="95000"/>
                    <a:lumOff val="5000"/>
                  </a:schemeClr>
                </a:solidFill>
                <a:latin typeface="Arial" panose="020B0604020202020204" pitchFamily="34" charset="0"/>
              </a:rPr>
              <a:t>丞相</a:t>
            </a:r>
            <a:endParaRPr lang="zh-CN" altLang="en-US" sz="3735" b="1" dirty="0">
              <a:solidFill>
                <a:schemeClr val="tx1">
                  <a:lumMod val="95000"/>
                  <a:lumOff val="5000"/>
                </a:schemeClr>
              </a:solidFill>
              <a:latin typeface="Arial" panose="020B0604020202020204" pitchFamily="34" charset="0"/>
            </a:endParaRPr>
          </a:p>
        </p:txBody>
      </p:sp>
      <p:sp>
        <p:nvSpPr>
          <p:cNvPr id="27656" name="TextBox 44"/>
          <p:cNvSpPr txBox="1"/>
          <p:nvPr/>
        </p:nvSpPr>
        <p:spPr>
          <a:xfrm>
            <a:off x="190500" y="2762251"/>
            <a:ext cx="2095500" cy="666115"/>
          </a:xfrm>
          <a:prstGeom prst="rect">
            <a:avLst/>
          </a:prstGeom>
          <a:noFill/>
          <a:ln w="9525">
            <a:noFill/>
          </a:ln>
        </p:spPr>
        <p:txBody>
          <a:bodyPr>
            <a:spAutoFit/>
          </a:bodyPr>
          <a:p>
            <a:pPr algn="ctr"/>
            <a:r>
              <a:rPr lang="zh-CN" altLang="en-US" sz="3735" b="1" dirty="0">
                <a:solidFill>
                  <a:schemeClr val="tx1">
                    <a:lumMod val="95000"/>
                    <a:lumOff val="5000"/>
                  </a:schemeClr>
                </a:solidFill>
                <a:latin typeface="Arial" panose="020B0604020202020204" pitchFamily="34" charset="0"/>
              </a:rPr>
              <a:t>太尉</a:t>
            </a:r>
            <a:endParaRPr lang="zh-CN" altLang="en-US" sz="3735" b="1" dirty="0">
              <a:solidFill>
                <a:schemeClr val="tx1">
                  <a:lumMod val="95000"/>
                  <a:lumOff val="5000"/>
                </a:schemeClr>
              </a:solidFill>
              <a:latin typeface="Arial" panose="020B0604020202020204" pitchFamily="34" charset="0"/>
            </a:endParaRPr>
          </a:p>
        </p:txBody>
      </p:sp>
      <p:grpSp>
        <p:nvGrpSpPr>
          <p:cNvPr id="27657" name="组合 56"/>
          <p:cNvGrpSpPr/>
          <p:nvPr/>
        </p:nvGrpSpPr>
        <p:grpSpPr>
          <a:xfrm>
            <a:off x="857251" y="3810000"/>
            <a:ext cx="10287000" cy="476251"/>
            <a:chOff x="642910" y="3857628"/>
            <a:chExt cx="7715304" cy="357191"/>
          </a:xfrm>
        </p:grpSpPr>
        <p:grpSp>
          <p:nvGrpSpPr>
            <p:cNvPr id="27667" name="组合 45"/>
            <p:cNvGrpSpPr/>
            <p:nvPr/>
          </p:nvGrpSpPr>
          <p:grpSpPr>
            <a:xfrm>
              <a:off x="642910" y="3857628"/>
              <a:ext cx="7715304" cy="357190"/>
              <a:chOff x="928662" y="2571744"/>
              <a:chExt cx="7143800" cy="357190"/>
            </a:xfrm>
          </p:grpSpPr>
          <p:cxnSp>
            <p:nvCxnSpPr>
              <p:cNvPr id="47" name="直接连接符 46"/>
              <p:cNvCxnSpPr/>
              <p:nvPr/>
            </p:nvCxnSpPr>
            <p:spPr>
              <a:xfrm>
                <a:off x="928662" y="2571744"/>
                <a:ext cx="7143800"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750802" y="2749604"/>
                <a:ext cx="357191" cy="146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a:off x="7893132" y="2749604"/>
                <a:ext cx="357191" cy="1470"/>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50" name="直接连接符 49"/>
            <p:cNvCxnSpPr/>
            <p:nvPr/>
          </p:nvCxnSpPr>
          <p:spPr>
            <a:xfrm rot="5400000">
              <a:off x="1392215" y="4035429"/>
              <a:ext cx="357191"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a:off x="2320909" y="4035429"/>
              <a:ext cx="357191"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a:off x="3249603" y="4035429"/>
              <a:ext cx="357191"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400000">
              <a:off x="4178297" y="4035429"/>
              <a:ext cx="357191"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a:off x="5106991" y="4035429"/>
              <a:ext cx="357191"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6035685" y="4035429"/>
              <a:ext cx="357191"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7107255" y="4035429"/>
              <a:ext cx="357191" cy="1587"/>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531389" y="4286250"/>
            <a:ext cx="675005" cy="1238250"/>
          </a:xfrm>
          <a:prstGeom prst="rect">
            <a:avLst/>
          </a:prstGeom>
          <a:noFill/>
        </p:spPr>
        <p:txBody>
          <a:bodyPr vert="eaVert" anchor="ctr">
            <a:spAutoFit/>
          </a:bodyPr>
          <a:lstStyle/>
          <a:p>
            <a:pPr marR="0" defTabSz="914400">
              <a:buClrTx/>
              <a:buSzTx/>
              <a:buFontTx/>
              <a:defRPr/>
            </a:pPr>
            <a:r>
              <a:rPr kumimoji="0" lang="zh-CN" altLang="en-US" sz="3200" b="1" kern="1200" cap="none" spc="0" normalizeH="0" baseline="0" noProof="0" dirty="0">
                <a:solidFill>
                  <a:schemeClr val="tx1">
                    <a:lumMod val="95000"/>
                    <a:lumOff val="5000"/>
                  </a:schemeClr>
                </a:solidFill>
                <a:latin typeface="+mn-ea"/>
                <a:ea typeface="+mn-ea"/>
                <a:cs typeface="+mn-cs"/>
              </a:rPr>
              <a:t>奉常</a:t>
            </a:r>
            <a:endParaRPr kumimoji="0" lang="zh-CN" altLang="en-US" sz="3200" b="1" kern="1200" cap="none" spc="0" normalizeH="0" baseline="0" noProof="0" dirty="0">
              <a:solidFill>
                <a:schemeClr val="tx1">
                  <a:lumMod val="95000"/>
                  <a:lumOff val="5000"/>
                </a:schemeClr>
              </a:solidFill>
              <a:latin typeface="+mn-ea"/>
              <a:ea typeface="+mn-ea"/>
              <a:cs typeface="+mn-cs"/>
            </a:endParaRPr>
          </a:p>
        </p:txBody>
      </p:sp>
      <p:sp>
        <p:nvSpPr>
          <p:cNvPr id="27659" name="TextBox 59"/>
          <p:cNvSpPr txBox="1"/>
          <p:nvPr/>
        </p:nvSpPr>
        <p:spPr>
          <a:xfrm>
            <a:off x="1769640" y="4286251"/>
            <a:ext cx="675005" cy="1714500"/>
          </a:xfrm>
          <a:prstGeom prst="rect">
            <a:avLst/>
          </a:prstGeom>
          <a:noFill/>
          <a:ln w="9525">
            <a:noFill/>
          </a:ln>
        </p:spPr>
        <p:txBody>
          <a:bodyPr vert="eaVert" anchor="ctr">
            <a:spAutoFit/>
          </a:bodyPr>
          <a:p>
            <a:r>
              <a:rPr lang="zh-CN" altLang="en-US" sz="3200" dirty="0">
                <a:solidFill>
                  <a:schemeClr val="tx1">
                    <a:lumMod val="95000"/>
                    <a:lumOff val="5000"/>
                  </a:schemeClr>
                </a:solidFill>
                <a:latin typeface="黑体" panose="02010609060101010101" pitchFamily="49" charset="-122"/>
                <a:ea typeface="黑体" panose="02010609060101010101" pitchFamily="49" charset="-122"/>
              </a:rPr>
              <a:t>郎中令</a:t>
            </a:r>
            <a:endParaRPr lang="zh-CN" altLang="en-US" sz="3200"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27660" name="TextBox 60"/>
          <p:cNvSpPr txBox="1"/>
          <p:nvPr/>
        </p:nvSpPr>
        <p:spPr>
          <a:xfrm>
            <a:off x="3007889" y="4286251"/>
            <a:ext cx="675005" cy="1619249"/>
          </a:xfrm>
          <a:prstGeom prst="rect">
            <a:avLst/>
          </a:prstGeom>
          <a:noFill/>
          <a:ln w="9525">
            <a:noFill/>
          </a:ln>
        </p:spPr>
        <p:txBody>
          <a:bodyPr vert="eaVert" anchor="ctr">
            <a:spAutoFit/>
          </a:bodyPr>
          <a:p>
            <a:r>
              <a:rPr lang="zh-CN" altLang="en-US" sz="3200" dirty="0">
                <a:solidFill>
                  <a:schemeClr val="tx1">
                    <a:lumMod val="95000"/>
                    <a:lumOff val="5000"/>
                  </a:schemeClr>
                </a:solidFill>
                <a:latin typeface="黑体" panose="02010609060101010101" pitchFamily="49" charset="-122"/>
                <a:ea typeface="黑体" panose="02010609060101010101" pitchFamily="49" charset="-122"/>
              </a:rPr>
              <a:t>卫尉</a:t>
            </a:r>
            <a:endParaRPr lang="zh-CN" altLang="en-US" sz="3200"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27661" name="TextBox 61"/>
          <p:cNvSpPr txBox="1"/>
          <p:nvPr/>
        </p:nvSpPr>
        <p:spPr>
          <a:xfrm>
            <a:off x="4246140" y="4286251"/>
            <a:ext cx="675005" cy="1524000"/>
          </a:xfrm>
          <a:prstGeom prst="rect">
            <a:avLst/>
          </a:prstGeom>
          <a:noFill/>
          <a:ln w="9525">
            <a:noFill/>
          </a:ln>
        </p:spPr>
        <p:txBody>
          <a:bodyPr vert="eaVert" anchor="ctr">
            <a:spAutoFit/>
          </a:bodyPr>
          <a:p>
            <a:r>
              <a:rPr lang="zh-CN" altLang="en-US" sz="3200" dirty="0">
                <a:solidFill>
                  <a:schemeClr val="tx1">
                    <a:lumMod val="95000"/>
                    <a:lumOff val="5000"/>
                  </a:schemeClr>
                </a:solidFill>
                <a:latin typeface="黑体" panose="02010609060101010101" pitchFamily="49" charset="-122"/>
                <a:ea typeface="黑体" panose="02010609060101010101" pitchFamily="49" charset="-122"/>
              </a:rPr>
              <a:t>太仆</a:t>
            </a:r>
            <a:endParaRPr lang="zh-CN" altLang="en-US" sz="3200"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27662" name="TextBox 62"/>
          <p:cNvSpPr txBox="1"/>
          <p:nvPr/>
        </p:nvSpPr>
        <p:spPr>
          <a:xfrm>
            <a:off x="5484389" y="4286251"/>
            <a:ext cx="675005" cy="1524000"/>
          </a:xfrm>
          <a:prstGeom prst="rect">
            <a:avLst/>
          </a:prstGeom>
          <a:noFill/>
          <a:ln w="9525">
            <a:noFill/>
          </a:ln>
        </p:spPr>
        <p:txBody>
          <a:bodyPr vert="eaVert" anchor="ctr">
            <a:spAutoFit/>
          </a:bodyPr>
          <a:p>
            <a:r>
              <a:rPr lang="zh-CN" altLang="en-US" sz="3200" dirty="0">
                <a:solidFill>
                  <a:schemeClr val="tx1">
                    <a:lumMod val="95000"/>
                    <a:lumOff val="5000"/>
                  </a:schemeClr>
                </a:solidFill>
                <a:latin typeface="黑体" panose="02010609060101010101" pitchFamily="49" charset="-122"/>
                <a:ea typeface="黑体" panose="02010609060101010101" pitchFamily="49" charset="-122"/>
              </a:rPr>
              <a:t>廷尉</a:t>
            </a:r>
            <a:endParaRPr lang="zh-CN" altLang="en-US" sz="3200"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27663" name="TextBox 63"/>
          <p:cNvSpPr txBox="1"/>
          <p:nvPr/>
        </p:nvSpPr>
        <p:spPr>
          <a:xfrm>
            <a:off x="6722639" y="4286251"/>
            <a:ext cx="675005" cy="1524000"/>
          </a:xfrm>
          <a:prstGeom prst="rect">
            <a:avLst/>
          </a:prstGeom>
          <a:noFill/>
          <a:ln w="9525">
            <a:noFill/>
          </a:ln>
        </p:spPr>
        <p:txBody>
          <a:bodyPr vert="eaVert" anchor="ctr">
            <a:spAutoFit/>
          </a:bodyPr>
          <a:p>
            <a:r>
              <a:rPr lang="zh-CN" altLang="en-US" sz="3200" dirty="0">
                <a:solidFill>
                  <a:schemeClr val="tx1">
                    <a:lumMod val="95000"/>
                    <a:lumOff val="5000"/>
                  </a:schemeClr>
                </a:solidFill>
                <a:latin typeface="黑体" panose="02010609060101010101" pitchFamily="49" charset="-122"/>
                <a:ea typeface="黑体" panose="02010609060101010101" pitchFamily="49" charset="-122"/>
              </a:rPr>
              <a:t>典客</a:t>
            </a:r>
            <a:endParaRPr lang="zh-CN" altLang="en-US" sz="3200"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27664" name="TextBox 64"/>
          <p:cNvSpPr txBox="1"/>
          <p:nvPr/>
        </p:nvSpPr>
        <p:spPr>
          <a:xfrm>
            <a:off x="7960889" y="4286251"/>
            <a:ext cx="675005" cy="1524000"/>
          </a:xfrm>
          <a:prstGeom prst="rect">
            <a:avLst/>
          </a:prstGeom>
          <a:noFill/>
          <a:ln w="9525">
            <a:noFill/>
          </a:ln>
        </p:spPr>
        <p:txBody>
          <a:bodyPr vert="eaVert" anchor="ctr">
            <a:spAutoFit/>
          </a:bodyPr>
          <a:p>
            <a:r>
              <a:rPr lang="zh-CN" altLang="en-US" sz="3200" dirty="0">
                <a:solidFill>
                  <a:schemeClr val="tx1">
                    <a:lumMod val="95000"/>
                    <a:lumOff val="5000"/>
                  </a:schemeClr>
                </a:solidFill>
                <a:latin typeface="黑体" panose="02010609060101010101" pitchFamily="49" charset="-122"/>
                <a:ea typeface="黑体" panose="02010609060101010101" pitchFamily="49" charset="-122"/>
              </a:rPr>
              <a:t>宗正</a:t>
            </a:r>
            <a:endParaRPr lang="zh-CN" altLang="en-US" sz="3200"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27665" name="TextBox 65"/>
          <p:cNvSpPr txBox="1"/>
          <p:nvPr/>
        </p:nvSpPr>
        <p:spPr>
          <a:xfrm>
            <a:off x="9376940" y="4286251"/>
            <a:ext cx="675005" cy="2743200"/>
          </a:xfrm>
          <a:prstGeom prst="rect">
            <a:avLst/>
          </a:prstGeom>
          <a:noFill/>
          <a:ln w="9525">
            <a:noFill/>
          </a:ln>
        </p:spPr>
        <p:txBody>
          <a:bodyPr vert="eaVert" anchor="ctr">
            <a:spAutoFit/>
          </a:bodyPr>
          <a:p>
            <a:r>
              <a:rPr lang="zh-CN" altLang="en-US" sz="3200" dirty="0">
                <a:solidFill>
                  <a:schemeClr val="tx1">
                    <a:lumMod val="95000"/>
                    <a:lumOff val="5000"/>
                  </a:schemeClr>
                </a:solidFill>
                <a:latin typeface="黑体" panose="02010609060101010101" pitchFamily="49" charset="-122"/>
                <a:ea typeface="黑体" panose="02010609060101010101" pitchFamily="49" charset="-122"/>
              </a:rPr>
              <a:t>治粟内史</a:t>
            </a:r>
            <a:endParaRPr lang="zh-CN" altLang="en-US" sz="3200"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27666" name="TextBox 66"/>
          <p:cNvSpPr txBox="1"/>
          <p:nvPr/>
        </p:nvSpPr>
        <p:spPr>
          <a:xfrm>
            <a:off x="10818389" y="4286251"/>
            <a:ext cx="675005" cy="1524000"/>
          </a:xfrm>
          <a:prstGeom prst="rect">
            <a:avLst/>
          </a:prstGeom>
          <a:noFill/>
          <a:ln w="9525">
            <a:noFill/>
          </a:ln>
        </p:spPr>
        <p:txBody>
          <a:bodyPr vert="eaVert" anchor="ctr">
            <a:spAutoFit/>
          </a:bodyPr>
          <a:p>
            <a:r>
              <a:rPr lang="zh-CN" altLang="en-US" sz="3200" dirty="0">
                <a:solidFill>
                  <a:schemeClr val="tx1">
                    <a:lumMod val="95000"/>
                    <a:lumOff val="5000"/>
                  </a:schemeClr>
                </a:solidFill>
                <a:latin typeface="黑体" panose="02010609060101010101" pitchFamily="49" charset="-122"/>
                <a:ea typeface="黑体" panose="02010609060101010101" pitchFamily="49" charset="-122"/>
              </a:rPr>
              <a:t>少府</a:t>
            </a:r>
            <a:endParaRPr lang="zh-CN" altLang="en-US" sz="3200" dirty="0">
              <a:solidFill>
                <a:schemeClr val="tx1">
                  <a:lumMod val="95000"/>
                  <a:lumOff val="5000"/>
                </a:schemeClr>
              </a:solidFill>
              <a:latin typeface="黑体" panose="02010609060101010101" pitchFamily="49" charset="-122"/>
              <a:ea typeface="黑体" panose="02010609060101010101"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5"/>
          <p:cNvSpPr/>
          <p:nvPr/>
        </p:nvSpPr>
        <p:spPr>
          <a:xfrm>
            <a:off x="190500" y="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二、官职制度</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28675" name="Text Box 4"/>
          <p:cNvSpPr txBox="1"/>
          <p:nvPr/>
        </p:nvSpPr>
        <p:spPr>
          <a:xfrm>
            <a:off x="1143000" y="645161"/>
            <a:ext cx="10953751" cy="583565"/>
          </a:xfrm>
          <a:prstGeom prst="rect">
            <a:avLst/>
          </a:prstGeom>
          <a:noFill/>
          <a:ln w="12700">
            <a:noFill/>
          </a:ln>
        </p:spPr>
        <p:txBody>
          <a:bodyPr>
            <a:spAutoFit/>
            <a:scene3d>
              <a:camera prst="orthographicFront"/>
              <a:lightRig rig="threePt" dir="t"/>
            </a:scene3d>
          </a:bodyPr>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三省六部</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28676" name="TextBox 33"/>
          <p:cNvSpPr txBox="1"/>
          <p:nvPr/>
        </p:nvSpPr>
        <p:spPr>
          <a:xfrm>
            <a:off x="4953000" y="857251"/>
            <a:ext cx="2095500" cy="666115"/>
          </a:xfrm>
          <a:prstGeom prst="rect">
            <a:avLst/>
          </a:prstGeom>
          <a:noFill/>
          <a:ln w="9525">
            <a:noFill/>
          </a:ln>
        </p:spPr>
        <p:txBody>
          <a:bodyPr>
            <a:spAutoFit/>
          </a:bodyPr>
          <a:p>
            <a:pPr algn="ctr"/>
            <a:r>
              <a:rPr lang="zh-CN" altLang="en-US" sz="3735" b="1" dirty="0">
                <a:solidFill>
                  <a:schemeClr val="tx1">
                    <a:lumMod val="95000"/>
                    <a:lumOff val="5000"/>
                  </a:schemeClr>
                </a:solidFill>
                <a:latin typeface="Arial" panose="020B0604020202020204" pitchFamily="34" charset="0"/>
              </a:rPr>
              <a:t>皇帝</a:t>
            </a:r>
            <a:endParaRPr lang="zh-CN" altLang="en-US" sz="3735" b="1" dirty="0">
              <a:solidFill>
                <a:schemeClr val="tx1">
                  <a:lumMod val="95000"/>
                  <a:lumOff val="5000"/>
                </a:schemeClr>
              </a:solidFill>
              <a:latin typeface="Arial" panose="020B0604020202020204" pitchFamily="34" charset="0"/>
            </a:endParaRPr>
          </a:p>
        </p:txBody>
      </p:sp>
      <p:grpSp>
        <p:nvGrpSpPr>
          <p:cNvPr id="28677" name="组合 57"/>
          <p:cNvGrpSpPr/>
          <p:nvPr/>
        </p:nvGrpSpPr>
        <p:grpSpPr>
          <a:xfrm>
            <a:off x="1238251" y="1619251"/>
            <a:ext cx="9525000" cy="920749"/>
            <a:chOff x="928662" y="2238502"/>
            <a:chExt cx="7143800" cy="690432"/>
          </a:xfrm>
        </p:grpSpPr>
        <p:cxnSp>
          <p:nvCxnSpPr>
            <p:cNvPr id="38" name="直接连接符 37"/>
            <p:cNvCxnSpPr/>
            <p:nvPr/>
          </p:nvCxnSpPr>
          <p:spPr>
            <a:xfrm rot="5400000">
              <a:off x="4190263" y="2547213"/>
              <a:ext cx="619008" cy="1588"/>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28697" name="组合 41"/>
            <p:cNvGrpSpPr/>
            <p:nvPr/>
          </p:nvGrpSpPr>
          <p:grpSpPr>
            <a:xfrm>
              <a:off x="928662" y="2571744"/>
              <a:ext cx="7143800" cy="357190"/>
              <a:chOff x="928662" y="2571744"/>
              <a:chExt cx="7143800" cy="357190"/>
            </a:xfrm>
          </p:grpSpPr>
          <p:cxnSp>
            <p:nvCxnSpPr>
              <p:cNvPr id="36" name="直接连接符 35"/>
              <p:cNvCxnSpPr/>
              <p:nvPr/>
            </p:nvCxnSpPr>
            <p:spPr>
              <a:xfrm>
                <a:off x="928662" y="2571814"/>
                <a:ext cx="7143800"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5400000">
                <a:off x="750895" y="2749581"/>
                <a:ext cx="357120"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5400000">
                <a:off x="7893107" y="2749580"/>
                <a:ext cx="357120"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sp>
        <p:nvSpPr>
          <p:cNvPr id="28678" name="TextBox 42"/>
          <p:cNvSpPr txBox="1"/>
          <p:nvPr/>
        </p:nvSpPr>
        <p:spPr>
          <a:xfrm>
            <a:off x="9429751" y="2540000"/>
            <a:ext cx="2667000" cy="1241425"/>
          </a:xfrm>
          <a:prstGeom prst="rect">
            <a:avLst/>
          </a:prstGeom>
          <a:noFill/>
          <a:ln w="9525">
            <a:noFill/>
          </a:ln>
        </p:spPr>
        <p:txBody>
          <a:bodyPr>
            <a:spAutoFit/>
          </a:bodyPr>
          <a:p>
            <a:pPr algn="ctr"/>
            <a:r>
              <a:rPr lang="zh-CN" altLang="en-US" sz="3735" b="1" dirty="0">
                <a:solidFill>
                  <a:schemeClr val="tx1">
                    <a:lumMod val="95000"/>
                    <a:lumOff val="5000"/>
                  </a:schemeClr>
                </a:solidFill>
                <a:latin typeface="Arial" panose="020B0604020202020204" pitchFamily="34" charset="0"/>
              </a:rPr>
              <a:t>门下省</a:t>
            </a:r>
            <a:endParaRPr lang="en-US" altLang="zh-CN" sz="3735" b="1" dirty="0">
              <a:solidFill>
                <a:schemeClr val="tx1">
                  <a:lumMod val="95000"/>
                  <a:lumOff val="5000"/>
                </a:schemeClr>
              </a:solidFill>
              <a:latin typeface="Arial" panose="020B0604020202020204" pitchFamily="34" charset="0"/>
            </a:endParaRPr>
          </a:p>
          <a:p>
            <a:pPr algn="ctr"/>
            <a:r>
              <a:rPr lang="en-US" altLang="zh-CN" sz="3735" b="1" dirty="0">
                <a:solidFill>
                  <a:schemeClr val="tx1">
                    <a:lumMod val="95000"/>
                    <a:lumOff val="5000"/>
                  </a:schemeClr>
                </a:solidFill>
                <a:latin typeface="Arial" panose="020B0604020202020204" pitchFamily="34" charset="0"/>
              </a:rPr>
              <a:t>(</a:t>
            </a:r>
            <a:r>
              <a:rPr lang="zh-CN" altLang="en-US" sz="3735" b="1" dirty="0">
                <a:solidFill>
                  <a:schemeClr val="tx1">
                    <a:lumMod val="95000"/>
                    <a:lumOff val="5000"/>
                  </a:schemeClr>
                </a:solidFill>
                <a:latin typeface="Arial" panose="020B0604020202020204" pitchFamily="34" charset="0"/>
              </a:rPr>
              <a:t>审议</a:t>
            </a:r>
            <a:r>
              <a:rPr lang="en-US" altLang="zh-CN" sz="3735" b="1" dirty="0">
                <a:solidFill>
                  <a:schemeClr val="tx1">
                    <a:lumMod val="95000"/>
                    <a:lumOff val="5000"/>
                  </a:schemeClr>
                </a:solidFill>
                <a:latin typeface="Arial" panose="020B0604020202020204" pitchFamily="34" charset="0"/>
              </a:rPr>
              <a:t>)</a:t>
            </a:r>
            <a:endParaRPr lang="en-US" altLang="zh-CN" sz="3735" b="1" dirty="0">
              <a:solidFill>
                <a:schemeClr val="tx1">
                  <a:lumMod val="95000"/>
                  <a:lumOff val="5000"/>
                </a:schemeClr>
              </a:solidFill>
              <a:latin typeface="Arial" panose="020B0604020202020204" pitchFamily="34" charset="0"/>
            </a:endParaRPr>
          </a:p>
        </p:txBody>
      </p:sp>
      <p:sp>
        <p:nvSpPr>
          <p:cNvPr id="28679" name="TextBox 43"/>
          <p:cNvSpPr txBox="1"/>
          <p:nvPr/>
        </p:nvSpPr>
        <p:spPr>
          <a:xfrm>
            <a:off x="4953000" y="2476500"/>
            <a:ext cx="2095500" cy="1241425"/>
          </a:xfrm>
          <a:prstGeom prst="rect">
            <a:avLst/>
          </a:prstGeom>
          <a:noFill/>
          <a:ln w="9525">
            <a:noFill/>
          </a:ln>
        </p:spPr>
        <p:txBody>
          <a:bodyPr>
            <a:spAutoFit/>
          </a:bodyPr>
          <a:p>
            <a:pPr algn="ctr"/>
            <a:r>
              <a:rPr lang="zh-CN" altLang="en-US" sz="3735" b="1" dirty="0">
                <a:solidFill>
                  <a:schemeClr val="tx1">
                    <a:lumMod val="95000"/>
                    <a:lumOff val="5000"/>
                  </a:schemeClr>
                </a:solidFill>
                <a:latin typeface="Arial" panose="020B0604020202020204" pitchFamily="34" charset="0"/>
              </a:rPr>
              <a:t>尚书省</a:t>
            </a:r>
            <a:endParaRPr lang="en-US" altLang="zh-CN" sz="3735" b="1" dirty="0">
              <a:solidFill>
                <a:schemeClr val="tx1">
                  <a:lumMod val="95000"/>
                  <a:lumOff val="5000"/>
                </a:schemeClr>
              </a:solidFill>
              <a:latin typeface="Arial" panose="020B0604020202020204" pitchFamily="34" charset="0"/>
            </a:endParaRPr>
          </a:p>
          <a:p>
            <a:pPr algn="ctr"/>
            <a:r>
              <a:rPr lang="en-US" altLang="zh-CN" sz="3735" b="1" dirty="0">
                <a:solidFill>
                  <a:schemeClr val="tx1">
                    <a:lumMod val="95000"/>
                    <a:lumOff val="5000"/>
                  </a:schemeClr>
                </a:solidFill>
                <a:latin typeface="Arial" panose="020B0604020202020204" pitchFamily="34" charset="0"/>
              </a:rPr>
              <a:t>(</a:t>
            </a:r>
            <a:r>
              <a:rPr lang="zh-CN" altLang="en-US" sz="3735" b="1" dirty="0">
                <a:solidFill>
                  <a:schemeClr val="tx1">
                    <a:lumMod val="95000"/>
                    <a:lumOff val="5000"/>
                  </a:schemeClr>
                </a:solidFill>
                <a:latin typeface="Arial" panose="020B0604020202020204" pitchFamily="34" charset="0"/>
              </a:rPr>
              <a:t>执行</a:t>
            </a:r>
            <a:r>
              <a:rPr lang="en-US" altLang="zh-CN" sz="3735" b="1" dirty="0">
                <a:solidFill>
                  <a:schemeClr val="tx1">
                    <a:lumMod val="95000"/>
                    <a:lumOff val="5000"/>
                  </a:schemeClr>
                </a:solidFill>
                <a:latin typeface="Arial" panose="020B0604020202020204" pitchFamily="34" charset="0"/>
              </a:rPr>
              <a:t>)</a:t>
            </a:r>
            <a:endParaRPr lang="en-US" altLang="zh-CN" sz="3735" b="1" dirty="0">
              <a:solidFill>
                <a:schemeClr val="tx1">
                  <a:lumMod val="95000"/>
                  <a:lumOff val="5000"/>
                </a:schemeClr>
              </a:solidFill>
              <a:latin typeface="Arial" panose="020B0604020202020204" pitchFamily="34" charset="0"/>
            </a:endParaRPr>
          </a:p>
        </p:txBody>
      </p:sp>
      <p:sp>
        <p:nvSpPr>
          <p:cNvPr id="28680" name="TextBox 44"/>
          <p:cNvSpPr txBox="1"/>
          <p:nvPr/>
        </p:nvSpPr>
        <p:spPr>
          <a:xfrm>
            <a:off x="190500" y="2476500"/>
            <a:ext cx="2095500" cy="1241425"/>
          </a:xfrm>
          <a:prstGeom prst="rect">
            <a:avLst/>
          </a:prstGeom>
          <a:noFill/>
          <a:ln w="9525">
            <a:noFill/>
          </a:ln>
        </p:spPr>
        <p:txBody>
          <a:bodyPr>
            <a:spAutoFit/>
          </a:bodyPr>
          <a:p>
            <a:pPr algn="ctr"/>
            <a:r>
              <a:rPr lang="zh-CN" altLang="en-US" sz="3735" b="1" dirty="0">
                <a:solidFill>
                  <a:schemeClr val="tx1">
                    <a:lumMod val="95000"/>
                    <a:lumOff val="5000"/>
                  </a:schemeClr>
                </a:solidFill>
                <a:latin typeface="Arial" panose="020B0604020202020204" pitchFamily="34" charset="0"/>
              </a:rPr>
              <a:t>中书省</a:t>
            </a:r>
            <a:endParaRPr lang="en-US" altLang="zh-CN" sz="3735" b="1" dirty="0">
              <a:solidFill>
                <a:schemeClr val="tx1">
                  <a:lumMod val="95000"/>
                  <a:lumOff val="5000"/>
                </a:schemeClr>
              </a:solidFill>
              <a:latin typeface="Arial" panose="020B0604020202020204" pitchFamily="34" charset="0"/>
            </a:endParaRPr>
          </a:p>
          <a:p>
            <a:pPr algn="ctr"/>
            <a:r>
              <a:rPr lang="en-US" altLang="zh-CN" sz="3735" b="1" dirty="0">
                <a:solidFill>
                  <a:schemeClr val="tx1">
                    <a:lumMod val="95000"/>
                    <a:lumOff val="5000"/>
                  </a:schemeClr>
                </a:solidFill>
                <a:latin typeface="Arial" panose="020B0604020202020204" pitchFamily="34" charset="0"/>
              </a:rPr>
              <a:t>(</a:t>
            </a:r>
            <a:r>
              <a:rPr lang="zh-CN" altLang="en-US" sz="3735" b="1" dirty="0">
                <a:solidFill>
                  <a:schemeClr val="tx1">
                    <a:lumMod val="95000"/>
                    <a:lumOff val="5000"/>
                  </a:schemeClr>
                </a:solidFill>
                <a:latin typeface="Arial" panose="020B0604020202020204" pitchFamily="34" charset="0"/>
              </a:rPr>
              <a:t>决策</a:t>
            </a:r>
            <a:r>
              <a:rPr lang="en-US" altLang="zh-CN" sz="3735" b="1" dirty="0">
                <a:solidFill>
                  <a:schemeClr val="tx1">
                    <a:lumMod val="95000"/>
                    <a:lumOff val="5000"/>
                  </a:schemeClr>
                </a:solidFill>
                <a:latin typeface="Arial" panose="020B0604020202020204" pitchFamily="34" charset="0"/>
              </a:rPr>
              <a:t>)</a:t>
            </a:r>
            <a:endParaRPr lang="en-US" altLang="zh-CN" sz="3735" b="1" dirty="0">
              <a:solidFill>
                <a:schemeClr val="tx1">
                  <a:lumMod val="95000"/>
                  <a:lumOff val="5000"/>
                </a:schemeClr>
              </a:solidFill>
              <a:latin typeface="Arial" panose="020B0604020202020204" pitchFamily="34" charset="0"/>
            </a:endParaRPr>
          </a:p>
        </p:txBody>
      </p:sp>
      <p:grpSp>
        <p:nvGrpSpPr>
          <p:cNvPr id="28681" name="组合 56"/>
          <p:cNvGrpSpPr/>
          <p:nvPr/>
        </p:nvGrpSpPr>
        <p:grpSpPr>
          <a:xfrm>
            <a:off x="857251" y="3810000"/>
            <a:ext cx="10287000" cy="476251"/>
            <a:chOff x="642910" y="3857628"/>
            <a:chExt cx="7715304" cy="357191"/>
          </a:xfrm>
        </p:grpSpPr>
        <p:grpSp>
          <p:nvGrpSpPr>
            <p:cNvPr id="28688" name="组合 45"/>
            <p:cNvGrpSpPr/>
            <p:nvPr/>
          </p:nvGrpSpPr>
          <p:grpSpPr>
            <a:xfrm>
              <a:off x="642910" y="3857628"/>
              <a:ext cx="7715304" cy="357190"/>
              <a:chOff x="928662" y="2571744"/>
              <a:chExt cx="7143800" cy="357190"/>
            </a:xfrm>
          </p:grpSpPr>
          <p:cxnSp>
            <p:nvCxnSpPr>
              <p:cNvPr id="47" name="直接连接符 46"/>
              <p:cNvCxnSpPr/>
              <p:nvPr/>
            </p:nvCxnSpPr>
            <p:spPr>
              <a:xfrm>
                <a:off x="928662" y="2571744"/>
                <a:ext cx="7143800"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750802" y="2749604"/>
                <a:ext cx="357191" cy="146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a:off x="7893132" y="2749604"/>
                <a:ext cx="357191" cy="1470"/>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51" name="直接连接符 50"/>
            <p:cNvCxnSpPr/>
            <p:nvPr/>
          </p:nvCxnSpPr>
          <p:spPr>
            <a:xfrm rot="5400000">
              <a:off x="1965307" y="4035429"/>
              <a:ext cx="357191"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5400000">
              <a:off x="3535355" y="4035429"/>
              <a:ext cx="357191" cy="15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a:off x="5178429" y="4035429"/>
              <a:ext cx="357191"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6680215" y="4035429"/>
              <a:ext cx="357191" cy="1588"/>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508106" y="4286250"/>
            <a:ext cx="757555" cy="1524000"/>
          </a:xfrm>
          <a:prstGeom prst="rect">
            <a:avLst/>
          </a:prstGeom>
          <a:noFill/>
        </p:spPr>
        <p:txBody>
          <a:bodyPr vert="eaVert" anchor="ctr">
            <a:spAutoFit/>
          </a:bodyPr>
          <a:lstStyle/>
          <a:p>
            <a:pPr marR="0" defTabSz="914400">
              <a:buClrTx/>
              <a:buSzTx/>
              <a:buFontTx/>
              <a:defRPr/>
            </a:pPr>
            <a:r>
              <a:rPr kumimoji="0" lang="zh-CN" altLang="en-US" sz="3735" b="1" kern="1200" cap="none" spc="0" normalizeH="0" baseline="0" noProof="0" dirty="0">
                <a:solidFill>
                  <a:schemeClr val="tx1">
                    <a:lumMod val="95000"/>
                    <a:lumOff val="5000"/>
                  </a:schemeClr>
                </a:solidFill>
                <a:latin typeface="+mn-ea"/>
                <a:ea typeface="+mn-ea"/>
                <a:cs typeface="+mn-cs"/>
              </a:rPr>
              <a:t>吏部</a:t>
            </a:r>
            <a:endParaRPr kumimoji="0" lang="zh-CN" altLang="en-US" sz="3735" b="1" kern="1200" cap="none" spc="0" normalizeH="0" baseline="0" noProof="0" dirty="0">
              <a:solidFill>
                <a:schemeClr val="tx1">
                  <a:lumMod val="95000"/>
                  <a:lumOff val="5000"/>
                </a:schemeClr>
              </a:solidFill>
              <a:latin typeface="+mn-ea"/>
              <a:ea typeface="+mn-ea"/>
              <a:cs typeface="+mn-cs"/>
            </a:endParaRPr>
          </a:p>
        </p:txBody>
      </p:sp>
      <p:sp>
        <p:nvSpPr>
          <p:cNvPr id="61" name="TextBox 60"/>
          <p:cNvSpPr txBox="1"/>
          <p:nvPr/>
        </p:nvSpPr>
        <p:spPr>
          <a:xfrm>
            <a:off x="2508356" y="4286250"/>
            <a:ext cx="757555" cy="1619250"/>
          </a:xfrm>
          <a:prstGeom prst="rect">
            <a:avLst/>
          </a:prstGeom>
          <a:noFill/>
        </p:spPr>
        <p:txBody>
          <a:bodyPr vert="eaVert" anchor="ctr">
            <a:spAutoFit/>
          </a:bodyPr>
          <a:lstStyle/>
          <a:p>
            <a:pPr marR="0" defTabSz="914400">
              <a:buClrTx/>
              <a:buSzTx/>
              <a:buFontTx/>
              <a:defRPr/>
            </a:pPr>
            <a:r>
              <a:rPr kumimoji="0" lang="zh-CN" altLang="en-US" sz="3735" b="1" kern="1200" cap="none" spc="0" normalizeH="0" baseline="0" noProof="0" dirty="0">
                <a:solidFill>
                  <a:schemeClr val="tx1">
                    <a:lumMod val="95000"/>
                    <a:lumOff val="5000"/>
                  </a:schemeClr>
                </a:solidFill>
                <a:latin typeface="+mn-ea"/>
                <a:ea typeface="+mn-ea"/>
                <a:cs typeface="+mn-cs"/>
              </a:rPr>
              <a:t>户部</a:t>
            </a:r>
            <a:endParaRPr kumimoji="0" lang="zh-CN" altLang="en-US" sz="3735" b="1" kern="1200" cap="none" spc="0" normalizeH="0" baseline="0" noProof="0" dirty="0">
              <a:solidFill>
                <a:schemeClr val="tx1">
                  <a:lumMod val="95000"/>
                  <a:lumOff val="5000"/>
                </a:schemeClr>
              </a:solidFill>
              <a:latin typeface="+mn-ea"/>
              <a:ea typeface="+mn-ea"/>
              <a:cs typeface="+mn-cs"/>
            </a:endParaRPr>
          </a:p>
        </p:txBody>
      </p:sp>
      <p:sp>
        <p:nvSpPr>
          <p:cNvPr id="62" name="TextBox 61"/>
          <p:cNvSpPr txBox="1"/>
          <p:nvPr/>
        </p:nvSpPr>
        <p:spPr>
          <a:xfrm>
            <a:off x="4603856" y="4286250"/>
            <a:ext cx="757555" cy="1524000"/>
          </a:xfrm>
          <a:prstGeom prst="rect">
            <a:avLst/>
          </a:prstGeom>
          <a:noFill/>
        </p:spPr>
        <p:txBody>
          <a:bodyPr vert="eaVert" anchor="ctr">
            <a:spAutoFit/>
          </a:bodyPr>
          <a:lstStyle/>
          <a:p>
            <a:pPr marR="0" defTabSz="914400">
              <a:buClrTx/>
              <a:buSzTx/>
              <a:buFontTx/>
              <a:defRPr/>
            </a:pPr>
            <a:r>
              <a:rPr kumimoji="0" lang="zh-CN" altLang="en-US" sz="3735" b="1" kern="1200" cap="none" spc="0" normalizeH="0" baseline="0" noProof="0" dirty="0">
                <a:solidFill>
                  <a:schemeClr val="tx1">
                    <a:lumMod val="95000"/>
                    <a:lumOff val="5000"/>
                  </a:schemeClr>
                </a:solidFill>
                <a:latin typeface="+mn-ea"/>
                <a:ea typeface="+mn-ea"/>
                <a:cs typeface="+mn-cs"/>
              </a:rPr>
              <a:t>礼部</a:t>
            </a:r>
            <a:endParaRPr kumimoji="0" lang="zh-CN" altLang="en-US" sz="3735" b="1" kern="1200" cap="none" spc="0" normalizeH="0" baseline="0" noProof="0" dirty="0">
              <a:solidFill>
                <a:schemeClr val="tx1">
                  <a:lumMod val="95000"/>
                  <a:lumOff val="5000"/>
                </a:schemeClr>
              </a:solidFill>
              <a:latin typeface="+mn-ea"/>
              <a:ea typeface="+mn-ea"/>
              <a:cs typeface="+mn-cs"/>
            </a:endParaRPr>
          </a:p>
        </p:txBody>
      </p:sp>
      <p:sp>
        <p:nvSpPr>
          <p:cNvPr id="63" name="TextBox 62"/>
          <p:cNvSpPr txBox="1"/>
          <p:nvPr/>
        </p:nvSpPr>
        <p:spPr>
          <a:xfrm>
            <a:off x="6735339" y="4286250"/>
            <a:ext cx="757555" cy="1524000"/>
          </a:xfrm>
          <a:prstGeom prst="rect">
            <a:avLst/>
          </a:prstGeom>
          <a:noFill/>
        </p:spPr>
        <p:txBody>
          <a:bodyPr vert="eaVert" anchor="ctr">
            <a:spAutoFit/>
          </a:bodyPr>
          <a:lstStyle/>
          <a:p>
            <a:pPr marR="0" defTabSz="914400">
              <a:buClrTx/>
              <a:buSzTx/>
              <a:buFontTx/>
              <a:defRPr/>
            </a:pPr>
            <a:r>
              <a:rPr kumimoji="0" lang="zh-CN" altLang="en-US" sz="3735" b="1" kern="1200" cap="none" spc="0" normalizeH="0" baseline="0" noProof="0" dirty="0">
                <a:solidFill>
                  <a:schemeClr val="tx1">
                    <a:lumMod val="95000"/>
                    <a:lumOff val="5000"/>
                  </a:schemeClr>
                </a:solidFill>
                <a:latin typeface="+mn-ea"/>
                <a:ea typeface="+mn-ea"/>
                <a:cs typeface="+mn-cs"/>
              </a:rPr>
              <a:t>兵部</a:t>
            </a:r>
            <a:endParaRPr kumimoji="0" lang="zh-CN" altLang="en-US" sz="3735" b="1" kern="1200" cap="none" spc="0" normalizeH="0" baseline="0" noProof="0" dirty="0">
              <a:solidFill>
                <a:schemeClr val="tx1">
                  <a:lumMod val="95000"/>
                  <a:lumOff val="5000"/>
                </a:schemeClr>
              </a:solidFill>
              <a:latin typeface="+mn-ea"/>
              <a:ea typeface="+mn-ea"/>
              <a:cs typeface="+mn-cs"/>
            </a:endParaRPr>
          </a:p>
        </p:txBody>
      </p:sp>
      <p:sp>
        <p:nvSpPr>
          <p:cNvPr id="64" name="TextBox 63"/>
          <p:cNvSpPr txBox="1"/>
          <p:nvPr/>
        </p:nvSpPr>
        <p:spPr>
          <a:xfrm>
            <a:off x="8794856" y="4286250"/>
            <a:ext cx="757555" cy="1524000"/>
          </a:xfrm>
          <a:prstGeom prst="rect">
            <a:avLst/>
          </a:prstGeom>
          <a:noFill/>
        </p:spPr>
        <p:txBody>
          <a:bodyPr vert="eaVert" anchor="ctr">
            <a:spAutoFit/>
          </a:bodyPr>
          <a:lstStyle/>
          <a:p>
            <a:pPr marR="0" defTabSz="914400">
              <a:buClrTx/>
              <a:buSzTx/>
              <a:buFontTx/>
              <a:defRPr/>
            </a:pPr>
            <a:r>
              <a:rPr kumimoji="0" lang="zh-CN" altLang="en-US" sz="3735" b="1" kern="1200" cap="none" spc="0" normalizeH="0" baseline="0" noProof="0" dirty="0">
                <a:solidFill>
                  <a:schemeClr val="tx1">
                    <a:lumMod val="95000"/>
                    <a:lumOff val="5000"/>
                  </a:schemeClr>
                </a:solidFill>
                <a:latin typeface="+mn-ea"/>
                <a:ea typeface="+mn-ea"/>
                <a:cs typeface="+mn-cs"/>
              </a:rPr>
              <a:t>刑部</a:t>
            </a:r>
            <a:endParaRPr kumimoji="0" lang="zh-CN" altLang="en-US" sz="3735" b="1" kern="1200" cap="none" spc="0" normalizeH="0" baseline="0" noProof="0" dirty="0">
              <a:solidFill>
                <a:schemeClr val="tx1">
                  <a:lumMod val="95000"/>
                  <a:lumOff val="5000"/>
                </a:schemeClr>
              </a:solidFill>
              <a:latin typeface="+mn-ea"/>
              <a:ea typeface="+mn-ea"/>
              <a:cs typeface="+mn-cs"/>
            </a:endParaRPr>
          </a:p>
        </p:txBody>
      </p:sp>
      <p:sp>
        <p:nvSpPr>
          <p:cNvPr id="66" name="TextBox 65"/>
          <p:cNvSpPr txBox="1"/>
          <p:nvPr/>
        </p:nvSpPr>
        <p:spPr>
          <a:xfrm>
            <a:off x="10735839" y="4286250"/>
            <a:ext cx="757555" cy="2743200"/>
          </a:xfrm>
          <a:prstGeom prst="rect">
            <a:avLst/>
          </a:prstGeom>
          <a:noFill/>
        </p:spPr>
        <p:txBody>
          <a:bodyPr vert="eaVert" anchor="ctr">
            <a:spAutoFit/>
          </a:bodyPr>
          <a:lstStyle/>
          <a:p>
            <a:pPr marR="0" defTabSz="914400">
              <a:buClrTx/>
              <a:buSzTx/>
              <a:buFontTx/>
              <a:defRPr/>
            </a:pPr>
            <a:r>
              <a:rPr kumimoji="0" lang="zh-CN" altLang="en-US" sz="3735" b="1" kern="1200" cap="none" spc="0" normalizeH="0" baseline="0" noProof="0" dirty="0">
                <a:solidFill>
                  <a:schemeClr val="tx1">
                    <a:lumMod val="95000"/>
                    <a:lumOff val="5000"/>
                  </a:schemeClr>
                </a:solidFill>
                <a:latin typeface="+mn-ea"/>
                <a:ea typeface="+mn-ea"/>
                <a:cs typeface="+mn-cs"/>
              </a:rPr>
              <a:t>工部</a:t>
            </a:r>
            <a:endParaRPr kumimoji="0" lang="zh-CN" altLang="en-US" sz="3735" b="1" kern="1200" cap="none" spc="0" normalizeH="0" baseline="0" noProof="0" dirty="0">
              <a:solidFill>
                <a:schemeClr val="tx1">
                  <a:lumMod val="95000"/>
                  <a:lumOff val="5000"/>
                </a:schemeClr>
              </a:solidFill>
              <a:latin typeface="+mn-ea"/>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7345" y="247015"/>
            <a:ext cx="2222500" cy="645160"/>
          </a:xfrm>
          <a:prstGeom prst="rect">
            <a:avLst/>
          </a:prstGeom>
          <a:noFill/>
        </p:spPr>
        <p:txBody>
          <a:bodyPr wrap="square" rtlCol="0" anchor="t">
            <a:spAutoFit/>
          </a:bodyPr>
          <a:p>
            <a:r>
              <a:rPr lang="zh-CN" altLang="en-US" sz="3600" b="1">
                <a:latin typeface="楷体" panose="02010609060101010101" pitchFamily="49" charset="-122"/>
                <a:ea typeface="楷体" panose="02010609060101010101" pitchFamily="49" charset="-122"/>
              </a:rPr>
              <a:t>三省六部</a:t>
            </a:r>
            <a:endParaRPr lang="zh-CN" altLang="en-US" sz="3600" b="1">
              <a:latin typeface="楷体" panose="02010609060101010101" pitchFamily="49" charset="-122"/>
              <a:ea typeface="楷体" panose="02010609060101010101" pitchFamily="49" charset="-122"/>
            </a:endParaRPr>
          </a:p>
        </p:txBody>
      </p:sp>
      <p:sp>
        <p:nvSpPr>
          <p:cNvPr id="5" name="文本框 4"/>
          <p:cNvSpPr txBox="1"/>
          <p:nvPr/>
        </p:nvSpPr>
        <p:spPr>
          <a:xfrm>
            <a:off x="604520" y="998220"/>
            <a:ext cx="11379835" cy="3046095"/>
          </a:xfrm>
          <a:prstGeom prst="rect">
            <a:avLst/>
          </a:prstGeom>
          <a:noFill/>
        </p:spPr>
        <p:txBody>
          <a:bodyPr wrap="square" rtlCol="0" anchor="t">
            <a:spAutoFit/>
          </a:bodyPr>
          <a:p>
            <a:r>
              <a:rPr lang="zh-CN" altLang="en-US" sz="3200">
                <a:latin typeface="楷体" panose="02010609060101010101" pitchFamily="49" charset="-122"/>
                <a:ea typeface="楷体" panose="02010609060101010101" pitchFamily="49" charset="-122"/>
                <a:cs typeface="楷体" panose="02010609060101010101" pitchFamily="49" charset="-122"/>
              </a:rPr>
              <a:t>三省为中书省、门下省、尚书省。</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隋唐时，三省同为最高政务机构，一般中书省管决策，门下省管审议，尚书省管执行，三省的长官都是宰相。中书省长官称中书令，下有中书侍郎、中书舍人等官职；门下省长官称侍中，下有门下侍郎、给事中等官职；尚书省长官为尚书令，下有左右仆射等官职。</a:t>
            </a:r>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2668270" y="157480"/>
            <a:ext cx="1115695" cy="645160"/>
          </a:xfrm>
          <a:prstGeom prst="rect">
            <a:avLst/>
          </a:prstGeom>
          <a:noFill/>
        </p:spPr>
        <p:txBody>
          <a:bodyPr wrap="square" rtlCol="0" anchor="t">
            <a:spAutoFit/>
          </a:bodyPr>
          <a:p>
            <a:r>
              <a:rPr lang="zh-CN" altLang="en-US" sz="3600" b="1">
                <a:latin typeface="楷体" panose="02010609060101010101" pitchFamily="49" charset="-122"/>
                <a:ea typeface="楷体" panose="02010609060101010101" pitchFamily="49" charset="-122"/>
              </a:rPr>
              <a:t>三省</a:t>
            </a:r>
            <a:endParaRPr lang="zh-CN" altLang="en-US" sz="3600" b="1">
              <a:latin typeface="楷体" panose="02010609060101010101" pitchFamily="49" charset="-122"/>
              <a:ea typeface="楷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7345" y="247015"/>
            <a:ext cx="2222500" cy="645160"/>
          </a:xfrm>
          <a:prstGeom prst="rect">
            <a:avLst/>
          </a:prstGeom>
          <a:noFill/>
        </p:spPr>
        <p:txBody>
          <a:bodyPr wrap="square" rtlCol="0" anchor="t">
            <a:spAutoFit/>
          </a:bodyPr>
          <a:p>
            <a:r>
              <a:rPr lang="zh-CN" altLang="en-US" sz="3600" b="1">
                <a:latin typeface="楷体" panose="02010609060101010101" pitchFamily="49" charset="-122"/>
                <a:ea typeface="楷体" panose="02010609060101010101" pitchFamily="49" charset="-122"/>
              </a:rPr>
              <a:t>三省六部</a:t>
            </a:r>
            <a:endParaRPr lang="zh-CN" altLang="en-US" sz="3600" b="1">
              <a:latin typeface="楷体" panose="02010609060101010101" pitchFamily="49" charset="-122"/>
              <a:ea typeface="楷体" panose="02010609060101010101" pitchFamily="49" charset="-122"/>
            </a:endParaRPr>
          </a:p>
        </p:txBody>
      </p:sp>
      <p:sp>
        <p:nvSpPr>
          <p:cNvPr id="5" name="文本框 4"/>
          <p:cNvSpPr txBox="1"/>
          <p:nvPr/>
        </p:nvSpPr>
        <p:spPr>
          <a:xfrm>
            <a:off x="604520" y="998220"/>
            <a:ext cx="11379835" cy="4523105"/>
          </a:xfrm>
          <a:prstGeom prst="rect">
            <a:avLst/>
          </a:prstGeom>
          <a:noFill/>
        </p:spPr>
        <p:txBody>
          <a:bodyPr wrap="square" rtlCol="0" anchor="t">
            <a:spAutoFit/>
          </a:bodyPr>
          <a:p>
            <a:r>
              <a:rPr lang="zh-CN" altLang="en-US" sz="3200">
                <a:latin typeface="楷体" panose="02010609060101010101" pitchFamily="49" charset="-122"/>
                <a:ea typeface="楷体" panose="02010609060101010101" pitchFamily="49" charset="-122"/>
                <a:cs typeface="楷体" panose="02010609060101010101" pitchFamily="49" charset="-122"/>
              </a:rPr>
              <a:t>尚书省下辖六部：</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吏部(管官吏的任免与考核等，相当于现在的组织部)、</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户部(管土地户口、赋税财政等)、</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礼部(管典礼、科举、学校等)、</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兵部(管军事，相当于现在的国防部)、</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刑部(管司法刑狱，相当于现在的司法部)、</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工部(管工程营造、屯田水利等)。</a:t>
            </a:r>
            <a:endParaRPr lang="zh-CN" altLang="en-US" sz="3200">
              <a:latin typeface="楷体" panose="02010609060101010101" pitchFamily="49" charset="-122"/>
              <a:ea typeface="楷体" panose="02010609060101010101" pitchFamily="49" charset="-122"/>
              <a:cs typeface="楷体" panose="02010609060101010101" pitchFamily="49" charset="-122"/>
            </a:endParaRPr>
          </a:p>
          <a:p>
            <a:r>
              <a:rPr lang="zh-CN" altLang="en-US" sz="3200">
                <a:latin typeface="楷体" panose="02010609060101010101" pitchFamily="49" charset="-122"/>
                <a:ea typeface="楷体" panose="02010609060101010101" pitchFamily="49" charset="-122"/>
                <a:cs typeface="楷体" panose="02010609060101010101" pitchFamily="49" charset="-122"/>
              </a:rPr>
              <a:t>各部长官称尚书，副职称侍郎，下有郎中、员外郎、主事等官职。六部制从隋唐开始实行，一直延续到清末。</a:t>
            </a:r>
            <a:endParaRPr lang="zh-CN" altLang="en-US" sz="320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2658745" y="247015"/>
            <a:ext cx="1115695" cy="645160"/>
          </a:xfrm>
          <a:prstGeom prst="rect">
            <a:avLst/>
          </a:prstGeom>
          <a:noFill/>
        </p:spPr>
        <p:txBody>
          <a:bodyPr wrap="square" rtlCol="0" anchor="t">
            <a:spAutoFit/>
          </a:bodyPr>
          <a:p>
            <a:r>
              <a:rPr lang="zh-CN" altLang="en-US" sz="3600" b="1">
                <a:latin typeface="楷体" panose="02010609060101010101" pitchFamily="49" charset="-122"/>
                <a:ea typeface="楷体" panose="02010609060101010101" pitchFamily="49" charset="-122"/>
                <a:sym typeface="+mn-ea"/>
              </a:rPr>
              <a:t>六部</a:t>
            </a:r>
            <a:endParaRPr lang="zh-CN" altLang="en-US" sz="3600" b="1">
              <a:latin typeface="楷体" panose="02010609060101010101" pitchFamily="49" charset="-122"/>
              <a:ea typeface="楷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2"/>
          <p:cNvSpPr txBox="1"/>
          <p:nvPr/>
        </p:nvSpPr>
        <p:spPr>
          <a:xfrm>
            <a:off x="624417" y="6980767"/>
            <a:ext cx="10464800" cy="106680"/>
          </a:xfrm>
          <a:prstGeom prst="rect">
            <a:avLst/>
          </a:prstGeom>
          <a:noFill/>
          <a:ln w="9525">
            <a:noFill/>
          </a:ln>
        </p:spPr>
        <p:txBody>
          <a:bodyPr>
            <a:spAutoFit/>
          </a:bodyPr>
          <a:p>
            <a:pPr>
              <a:spcBef>
                <a:spcPct val="50000"/>
              </a:spcBef>
            </a:pPr>
            <a:endParaRPr lang="zh-CN" altLang="zh-CN" sz="100" dirty="0">
              <a:latin typeface="Arial" panose="020B0604020202020204" pitchFamily="34" charset="0"/>
            </a:endParaRPr>
          </a:p>
        </p:txBody>
      </p:sp>
      <p:sp>
        <p:nvSpPr>
          <p:cNvPr id="6" name="矩形 5"/>
          <p:cNvSpPr/>
          <p:nvPr/>
        </p:nvSpPr>
        <p:spPr>
          <a:xfrm>
            <a:off x="1339850" y="3015615"/>
            <a:ext cx="10175875" cy="1322070"/>
          </a:xfrm>
          <a:prstGeom prst="rect">
            <a:avLst/>
          </a:prstGeom>
          <a:noFill/>
        </p:spPr>
        <p:txBody>
          <a:bodyPr wrap="square">
            <a:spAutoFit/>
            <a:scene3d>
              <a:camera prst="orthographicFront"/>
              <a:lightRig rig="threePt" dir="t"/>
            </a:scene3d>
          </a:bodyPr>
          <a:lstStyle/>
          <a:p>
            <a:pPr marL="0" marR="0" lvl="0" algn="ctr" rtl="0" eaLnBrk="0" fontAlgn="base" latinLnBrk="0" hangingPunct="0">
              <a:lnSpc>
                <a:spcPct val="100000"/>
              </a:lnSpc>
              <a:buClrTx/>
              <a:buSzTx/>
              <a:buFontTx/>
              <a:buNone/>
            </a:pPr>
            <a:r>
              <a:rPr kumimoji="0" lang="zh-CN" altLang="zh-CN" sz="8000" i="0" u="none" strike="noStrike" kern="1200" spc="0" normalizeH="0" baseline="0">
                <a:ln>
                  <a:solidFill>
                    <a:schemeClr val="tx1">
                      <a:lumMod val="95000"/>
                      <a:lumOff val="5000"/>
                    </a:schemeClr>
                  </a:solidFill>
                </a:ln>
                <a:solidFill>
                  <a:schemeClr val="tx1">
                    <a:lumMod val="95000"/>
                    <a:lumOff val="5000"/>
                  </a:schemeClr>
                </a:solidFill>
                <a:effectLst>
                  <a:glow rad="88900">
                    <a:schemeClr val="tx2">
                      <a:lumMod val="75000"/>
                      <a:lumOff val="25000"/>
                      <a:alpha val="55000"/>
                    </a:schemeClr>
                  </a:glow>
                </a:effectLst>
                <a:latin typeface="方正启体简体" panose="03000509000000000000" charset="-122"/>
                <a:ea typeface="方正启体简体" panose="03000509000000000000" charset="-122"/>
                <a:cs typeface="+mj-cs"/>
              </a:rPr>
              <a:t>文言文阅读</a:t>
            </a:r>
            <a:r>
              <a:rPr kumimoji="0" lang="en-US" altLang="zh-CN" sz="8000" i="0" u="none" strike="noStrike" kern="1200" spc="0" normalizeH="0" baseline="0">
                <a:ln>
                  <a:solidFill>
                    <a:schemeClr val="tx1">
                      <a:lumMod val="95000"/>
                      <a:lumOff val="5000"/>
                    </a:schemeClr>
                  </a:solidFill>
                </a:ln>
                <a:solidFill>
                  <a:schemeClr val="tx1">
                    <a:lumMod val="95000"/>
                    <a:lumOff val="5000"/>
                  </a:schemeClr>
                </a:solidFill>
                <a:effectLst>
                  <a:glow rad="88900">
                    <a:schemeClr val="tx2">
                      <a:lumMod val="75000"/>
                      <a:lumOff val="25000"/>
                      <a:alpha val="55000"/>
                    </a:schemeClr>
                  </a:glow>
                </a:effectLst>
                <a:latin typeface="方正启体简体" panose="03000509000000000000" charset="-122"/>
                <a:ea typeface="方正启体简体" panose="03000509000000000000" charset="-122"/>
                <a:cs typeface="+mj-cs"/>
              </a:rPr>
              <a:t>-</a:t>
            </a:r>
            <a:r>
              <a:rPr kumimoji="0" lang="zh-CN" altLang="zh-CN" sz="8000" i="0" u="none" strike="noStrike" kern="1200" spc="0" normalizeH="0" baseline="0">
                <a:ln>
                  <a:solidFill>
                    <a:schemeClr val="tx1">
                      <a:lumMod val="95000"/>
                      <a:lumOff val="5000"/>
                    </a:schemeClr>
                  </a:solidFill>
                </a:ln>
                <a:solidFill>
                  <a:schemeClr val="tx1">
                    <a:lumMod val="95000"/>
                    <a:lumOff val="5000"/>
                  </a:schemeClr>
                </a:solidFill>
                <a:effectLst>
                  <a:glow rad="88900">
                    <a:schemeClr val="tx2">
                      <a:lumMod val="75000"/>
                      <a:lumOff val="25000"/>
                      <a:alpha val="55000"/>
                    </a:schemeClr>
                  </a:glow>
                </a:effectLst>
                <a:latin typeface="方正启体简体" panose="03000509000000000000" charset="-122"/>
                <a:ea typeface="方正启体简体" panose="03000509000000000000" charset="-122"/>
                <a:cs typeface="+mj-cs"/>
              </a:rPr>
              <a:t>文化常识</a:t>
            </a:r>
            <a:endParaRPr kumimoji="0" lang="zh-CN" altLang="zh-CN" sz="8000" i="0" u="none" strike="noStrike" kern="1200" spc="0" normalizeH="0" baseline="0">
              <a:ln>
                <a:solidFill>
                  <a:schemeClr val="tx1">
                    <a:lumMod val="95000"/>
                    <a:lumOff val="5000"/>
                  </a:schemeClr>
                </a:solidFill>
              </a:ln>
              <a:solidFill>
                <a:schemeClr val="tx1">
                  <a:lumMod val="95000"/>
                  <a:lumOff val="5000"/>
                </a:schemeClr>
              </a:solidFill>
              <a:effectLst>
                <a:glow rad="88900">
                  <a:schemeClr val="tx2">
                    <a:lumMod val="75000"/>
                    <a:lumOff val="25000"/>
                    <a:alpha val="55000"/>
                  </a:schemeClr>
                </a:glow>
              </a:effectLst>
              <a:latin typeface="方正启体简体" panose="03000509000000000000" charset="-122"/>
              <a:ea typeface="方正启体简体" panose="03000509000000000000" charset="-122"/>
              <a:cs typeface="+mj-cs"/>
            </a:endParaRPr>
          </a:p>
        </p:txBody>
      </p:sp>
      <p:sp>
        <p:nvSpPr>
          <p:cNvPr id="3" name="标题 1"/>
          <p:cNvSpPr>
            <a:spLocks noGrp="1"/>
          </p:cNvSpPr>
          <p:nvPr>
            <p:custDataLst>
              <p:tags r:id="rId1"/>
            </p:custDataLst>
          </p:nvPr>
        </p:nvSpPr>
        <p:spPr>
          <a:xfrm>
            <a:off x="3466465" y="1622425"/>
            <a:ext cx="5120640" cy="1040765"/>
          </a:xfrm>
          <a:prstGeom prst="rect">
            <a:avLst/>
          </a:prstGeom>
          <a:noFill/>
          <a:ln>
            <a:noFill/>
          </a:ln>
        </p:spPr>
        <p:txBody>
          <a:bodyPr vert="horz" wrap="square" lIns="91440" tIns="45720" rIns="91440" bIns="45720" numCol="1" anchor="b" anchorCtr="0" compatLnSpc="1">
            <a:noAutofit/>
            <a:scene3d>
              <a:camera prst="orthographicFront"/>
              <a:lightRig rig="threePt" dir="t"/>
            </a:scene3d>
          </a:bodyPr>
          <a:lstStyle>
            <a:lvl1pPr algn="ctr" rtl="0" eaLnBrk="0" fontAlgn="base" hangingPunct="0">
              <a:spcBef>
                <a:spcPct val="0"/>
              </a:spcBef>
              <a:spcAft>
                <a:spcPct val="0"/>
              </a:spcAft>
              <a:defRPr sz="45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zh-CN" sz="500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rPr>
              <a:t>二轮语文专项</a:t>
            </a:r>
            <a:endParaRPr lang="zh-CN" altLang="zh-CN" sz="500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endParaRPr>
          </a:p>
        </p:txBody>
      </p:sp>
      <p:pic>
        <p:nvPicPr>
          <p:cNvPr id="2" name="图片 1" descr="7444df6d242cad4439aa9ff56faf3b88"/>
          <p:cNvPicPr>
            <a:picLocks noChangeAspect="1"/>
          </p:cNvPicPr>
          <p:nvPr/>
        </p:nvPicPr>
        <p:blipFill>
          <a:blip r:embed="rId2"/>
          <a:stretch>
            <a:fillRect/>
          </a:stretch>
        </p:blipFill>
        <p:spPr>
          <a:xfrm>
            <a:off x="0" y="4470400"/>
            <a:ext cx="1651635" cy="23876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5"/>
          <p:cNvSpPr/>
          <p:nvPr/>
        </p:nvSpPr>
        <p:spPr>
          <a:xfrm>
            <a:off x="229870" y="43243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二、官职制度</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29699" name="Text Box 4"/>
          <p:cNvSpPr txBox="1"/>
          <p:nvPr/>
        </p:nvSpPr>
        <p:spPr>
          <a:xfrm>
            <a:off x="229870" y="1363346"/>
            <a:ext cx="11239500" cy="4523105"/>
          </a:xfrm>
          <a:prstGeom prst="rect">
            <a:avLst/>
          </a:prstGeom>
          <a:noFill/>
          <a:ln w="12700">
            <a:noFill/>
          </a:ln>
        </p:spPr>
        <p:txBody>
          <a:bodyPr>
            <a:spAutoFit/>
          </a:bodyPr>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2</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、地方官制</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先秦主要实行分封制</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秦朝实行郡县制</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汉代实行州、郡、县三级地方政治制度</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魏晋南北朝大体沿东汉末的州郡县制</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唐代是道制，逐渐形成道、州府、县三级政区</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宋代是路制，成为路</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府、州、军、监</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县三级政区</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元代主要是行省制</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明清对元代的行省制加以改革</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 Box 4"/>
          <p:cNvSpPr txBox="1"/>
          <p:nvPr/>
        </p:nvSpPr>
        <p:spPr>
          <a:xfrm>
            <a:off x="361950" y="572135"/>
            <a:ext cx="10953751" cy="645160"/>
          </a:xfrm>
          <a:prstGeom prst="rect">
            <a:avLst/>
          </a:prstGeom>
          <a:noFill/>
          <a:ln w="12700">
            <a:noFill/>
          </a:ln>
        </p:spPr>
        <p:txBody>
          <a:bodyPr>
            <a:spAutoFit/>
            <a:scene3d>
              <a:camera prst="orthographicFront"/>
              <a:lightRig rig="threePt" dir="t"/>
            </a:scene3d>
          </a:bodyPr>
          <a:p>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传记类文言文常涉及的为官常识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0723" name="Text Box 4"/>
          <p:cNvSpPr txBox="1"/>
          <p:nvPr/>
        </p:nvSpPr>
        <p:spPr>
          <a:xfrm>
            <a:off x="619126" y="2088516"/>
            <a:ext cx="10953749" cy="255333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、表授予官职</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⑴</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征、召、辟：征召</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⑵</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拜、授、除：授予官职</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⑶</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荐、举、察：推荐、举荐</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⑷</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选、拔：选拔、提拔</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 Box 4"/>
          <p:cNvSpPr txBox="1"/>
          <p:nvPr/>
        </p:nvSpPr>
        <p:spPr>
          <a:xfrm>
            <a:off x="325120" y="650875"/>
            <a:ext cx="10953751" cy="645160"/>
          </a:xfrm>
          <a:prstGeom prst="rect">
            <a:avLst/>
          </a:prstGeom>
          <a:noFill/>
          <a:ln w="12700">
            <a:noFill/>
          </a:ln>
        </p:spPr>
        <p:txBody>
          <a:bodyPr>
            <a:spAutoFit/>
            <a:scene3d>
              <a:camera prst="orthographicFront"/>
              <a:lightRig rig="threePt" dir="t"/>
            </a:scene3d>
          </a:bodyPr>
          <a:p>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传记类文言文常涉及的为官常识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1747" name="Text Box 4"/>
          <p:cNvSpPr txBox="1"/>
          <p:nvPr/>
        </p:nvSpPr>
        <p:spPr>
          <a:xfrm>
            <a:off x="508001" y="1623696"/>
            <a:ext cx="10953749" cy="206121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、授予官职后的就任办公</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⑴</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行、就：就任、就职</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⑵</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下车：官员初到任</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⑶</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视事：官员到职办公</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4"/>
          <p:cNvSpPr txBox="1"/>
          <p:nvPr/>
        </p:nvSpPr>
        <p:spPr>
          <a:xfrm>
            <a:off x="619125" y="474345"/>
            <a:ext cx="10953751" cy="645160"/>
          </a:xfrm>
          <a:prstGeom prst="rect">
            <a:avLst/>
          </a:prstGeom>
          <a:noFill/>
          <a:ln w="12700">
            <a:noFill/>
          </a:ln>
        </p:spPr>
        <p:txBody>
          <a:bodyPr>
            <a:spAutoFit/>
            <a:scene3d>
              <a:camera prst="orthographicFront"/>
              <a:lightRig rig="threePt" dir="t"/>
            </a:scene3d>
          </a:bodyPr>
          <a:p>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传记类文言文常涉及的为官常识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2771" name="Text Box 4"/>
          <p:cNvSpPr txBox="1"/>
          <p:nvPr/>
        </p:nvSpPr>
        <p:spPr>
          <a:xfrm>
            <a:off x="619126" y="1515111"/>
            <a:ext cx="10953749" cy="255333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、为官平稳</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⑴</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历、仕、仕宦：做官</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⑵</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转、调、徙：调动官职</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⑶</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改：改任官职</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⑷</a:t>
            </a:r>
            <a:r>
              <a:rPr lang="zh-CN" altLang="en-US" sz="3200" b="1" u="sng"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补</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：补任空缺官职</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4"/>
          <p:cNvSpPr txBox="1"/>
          <p:nvPr/>
        </p:nvSpPr>
        <p:spPr>
          <a:xfrm>
            <a:off x="344170" y="325755"/>
            <a:ext cx="10953751" cy="645160"/>
          </a:xfrm>
          <a:prstGeom prst="rect">
            <a:avLst/>
          </a:prstGeom>
          <a:noFill/>
          <a:ln w="12700">
            <a:noFill/>
          </a:ln>
        </p:spPr>
        <p:txBody>
          <a:bodyPr>
            <a:spAutoFit/>
            <a:scene3d>
              <a:camera prst="orthographicFront"/>
              <a:lightRig rig="threePt" dir="t"/>
            </a:scene3d>
          </a:bodyPr>
          <a:p>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传记类文言文常涉及的为官常识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3795" name="Text Box 4"/>
          <p:cNvSpPr txBox="1"/>
          <p:nvPr/>
        </p:nvSpPr>
        <p:spPr>
          <a:xfrm>
            <a:off x="678180" y="1702435"/>
            <a:ext cx="11388725" cy="1568450"/>
          </a:xfrm>
          <a:prstGeom prst="rect">
            <a:avLst/>
          </a:prstGeom>
          <a:noFill/>
          <a:ln w="12700">
            <a:noFill/>
          </a:ln>
        </p:spPr>
        <p:txBody>
          <a:bodyPr wrap="square">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、为官成绩突出</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⑴</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升、迁、擢、陟、晋、进：提升、迁任、提拔、晋升、进用</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⑵</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加、封、赏：加封、封赏</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Text Box 4"/>
          <p:cNvSpPr txBox="1"/>
          <p:nvPr/>
        </p:nvSpPr>
        <p:spPr>
          <a:xfrm>
            <a:off x="541655" y="483235"/>
            <a:ext cx="10953751" cy="645160"/>
          </a:xfrm>
          <a:prstGeom prst="rect">
            <a:avLst/>
          </a:prstGeom>
          <a:noFill/>
          <a:ln w="12700">
            <a:noFill/>
          </a:ln>
        </p:spPr>
        <p:txBody>
          <a:bodyPr>
            <a:spAutoFit/>
            <a:scene3d>
              <a:camera prst="orthographicFront"/>
              <a:lightRig rig="threePt" dir="t"/>
            </a:scene3d>
          </a:bodyPr>
          <a:p>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传记类文言文常涉及的为官常识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4819" name="Text Box 4"/>
          <p:cNvSpPr txBox="1"/>
          <p:nvPr/>
        </p:nvSpPr>
        <p:spPr>
          <a:xfrm>
            <a:off x="845186" y="1395731"/>
            <a:ext cx="10953749" cy="206121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5</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、为官不慎</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⑴</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谪、贬、左迁：降职、贬官</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⑵</a:t>
            </a:r>
            <a:r>
              <a:rPr lang="zh-CN" altLang="en-US" sz="3200" b="1" u="sng"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出</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、放、窜：京官外调、放逐</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⑶</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罢、黜、免、削、夺：罢免、免除、削除</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4"/>
          <p:cNvSpPr txBox="1"/>
          <p:nvPr/>
        </p:nvSpPr>
        <p:spPr>
          <a:xfrm>
            <a:off x="311150" y="611505"/>
            <a:ext cx="10953751" cy="645160"/>
          </a:xfrm>
          <a:prstGeom prst="rect">
            <a:avLst/>
          </a:prstGeom>
          <a:noFill/>
          <a:ln w="12700">
            <a:noFill/>
          </a:ln>
        </p:spPr>
        <p:txBody>
          <a:bodyPr>
            <a:spAutoFit/>
            <a:scene3d>
              <a:camera prst="orthographicFront"/>
              <a:lightRig rig="threePt" dir="t"/>
            </a:scene3d>
          </a:bodyPr>
          <a:p>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传记类文言文常涉及的为官常识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5843" name="Text Box 4"/>
          <p:cNvSpPr txBox="1"/>
          <p:nvPr/>
        </p:nvSpPr>
        <p:spPr>
          <a:xfrm>
            <a:off x="488951" y="2152016"/>
            <a:ext cx="10953749" cy="255333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6</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、休假、因事离职或再次任职</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⑴</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休沐、出沐、归沐：例行休假</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⑵</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丁忧、丁艰：父母去世离职回家守丧</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⑶</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服阙、服除、免丧：守丧期满可以回朝任职</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⑷</a:t>
            </a:r>
            <a:r>
              <a:rPr lang="zh-CN" altLang="en-US" sz="3200" b="1" u="sng"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起</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：起用</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Text Box 4"/>
          <p:cNvSpPr txBox="1"/>
          <p:nvPr/>
        </p:nvSpPr>
        <p:spPr>
          <a:xfrm>
            <a:off x="449580" y="314960"/>
            <a:ext cx="10953751" cy="645160"/>
          </a:xfrm>
          <a:prstGeom prst="rect">
            <a:avLst/>
          </a:prstGeom>
          <a:noFill/>
          <a:ln w="12700">
            <a:noFill/>
          </a:ln>
        </p:spPr>
        <p:txBody>
          <a:bodyPr>
            <a:spAutoFit/>
            <a:scene3d>
              <a:camera prst="orthographicFront"/>
              <a:lightRig rig="threePt" dir="t"/>
            </a:scene3d>
          </a:bodyPr>
          <a:p>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传记类文言文常涉及的为官常识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6867" name="Text Box 4"/>
          <p:cNvSpPr txBox="1"/>
          <p:nvPr/>
        </p:nvSpPr>
        <p:spPr>
          <a:xfrm>
            <a:off x="666751" y="1336676"/>
            <a:ext cx="10953749"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7</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、为官能者多劳</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⑴</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兼、领、判：兼任官职</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⑵</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行、署、权、摄、守：代理、暂代官职</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⑶</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假：临时的、非正式的</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8</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、辞官退休</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告老、请老、移病、解官、致仕、致政、乞身、乞骸骨</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矩形 5"/>
          <p:cNvSpPr/>
          <p:nvPr/>
        </p:nvSpPr>
        <p:spPr>
          <a:xfrm>
            <a:off x="319405" y="20447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7891" name="Text Box 4"/>
          <p:cNvSpPr txBox="1"/>
          <p:nvPr/>
        </p:nvSpPr>
        <p:spPr>
          <a:xfrm>
            <a:off x="319405" y="1670051"/>
            <a:ext cx="11239500" cy="3046095"/>
          </a:xfrm>
          <a:prstGeom prst="rect">
            <a:avLst/>
          </a:prstGeom>
          <a:noFill/>
          <a:ln w="12700">
            <a:noFill/>
          </a:ln>
        </p:spPr>
        <p:txBody>
          <a:bodyPr>
            <a:spAutoFit/>
            <a:scene3d>
              <a:camera prst="orthographicFront"/>
              <a:lightRig rig="threePt" dir="t"/>
            </a:scene3d>
          </a:bodyPr>
          <a:p>
            <a:pPr indent="914400"/>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姓名是中华名文化的脉承之一，它是人们以血脉传承为根基的社会人文标识。姓名是人们在社会中必不可少的符号与标识，它是人在社会人文交流必须的信息表达、交流、传播的一种工具；它还是人们在描叙自己的能量与另一个能量之间的延续气场的一种载体。姓名就是名主的长辈为名主传承的思想，也是别人对自己的逻辑思想的记忆。</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5"/>
          <p:cNvSpPr/>
          <p:nvPr/>
        </p:nvSpPr>
        <p:spPr>
          <a:xfrm>
            <a:off x="239395" y="54991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8915" name="Text Box 4"/>
          <p:cNvSpPr txBox="1"/>
          <p:nvPr/>
        </p:nvSpPr>
        <p:spPr>
          <a:xfrm>
            <a:off x="476250" y="1726566"/>
            <a:ext cx="11239500" cy="452310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、基本称谓</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直称姓名</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供长辈或尊辈称呼。</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自称姓名或名</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用于介绍或作传。</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称所厌恶、所轻视的人。</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称字</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古人幼时命名，成年</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男</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岁、女</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15</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岁</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取字，字和名有意义上的联系。字是为了便于他人称谓，对平辈或尊辈称字出于礼貌和尊敬。</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 Box 4"/>
          <p:cNvSpPr txBox="1"/>
          <p:nvPr/>
        </p:nvSpPr>
        <p:spPr>
          <a:xfrm>
            <a:off x="1085215" y="2148205"/>
            <a:ext cx="9429751" cy="3969385"/>
          </a:xfrm>
          <a:prstGeom prst="rect">
            <a:avLst/>
          </a:prstGeom>
          <a:noFill/>
          <a:ln w="12700">
            <a:noFill/>
          </a:ln>
        </p:spPr>
        <p:txBody>
          <a:bodyPr>
            <a:spAutoFit/>
            <a:scene3d>
              <a:camera prst="orthographicFront"/>
              <a:lightRig rig="threePt" dir="t"/>
            </a:scene3d>
          </a:bodyPr>
          <a:p>
            <a:pPr algn="ct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一、科举制度</a:t>
            </a:r>
            <a:endParaRPr lang="en-US" altLang="zh-CN"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algn="ct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二、官职制度</a:t>
            </a:r>
            <a:endParaRPr lang="en-US" altLang="zh-CN"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algn="ct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en-US" altLang="zh-CN"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algn="ct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en-US" altLang="zh-CN"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algn="ct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五、古代地理</a:t>
            </a:r>
            <a:endParaRPr lang="en-US" altLang="zh-CN"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algn="ct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en-US" altLang="zh-CN"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algn="ct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七、文史典籍</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4339" name="矩形 5"/>
          <p:cNvSpPr/>
          <p:nvPr/>
        </p:nvSpPr>
        <p:spPr>
          <a:xfrm>
            <a:off x="666750" y="926465"/>
            <a:ext cx="11525251" cy="829945"/>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48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中国古代文化常识高考涉及的主要内容</a:t>
            </a:r>
            <a:endParaRPr lang="zh-CN" altLang="en-US" sz="48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5"/>
          <p:cNvSpPr/>
          <p:nvPr/>
        </p:nvSpPr>
        <p:spPr>
          <a:xfrm>
            <a:off x="210185" y="47180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39939" name="Text Box 4"/>
          <p:cNvSpPr txBox="1"/>
          <p:nvPr/>
        </p:nvSpPr>
        <p:spPr>
          <a:xfrm>
            <a:off x="476250" y="1735456"/>
            <a:ext cx="11239500"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、基本称谓</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称号</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一般由自己取定。号，一般用于自称，以显示某种志趣或抒发某种情感；对人称号也是一种敬称。</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称籍贯</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如唐代诗人孟浩然是襄阳人，故而人称孟襄阳；北宋王安石是江西临川人，故而人称王临川。</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矩形 5"/>
          <p:cNvSpPr/>
          <p:nvPr/>
        </p:nvSpPr>
        <p:spPr>
          <a:xfrm>
            <a:off x="-88900" y="8572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40963" name="Text Box 4"/>
          <p:cNvSpPr txBox="1"/>
          <p:nvPr/>
        </p:nvSpPr>
        <p:spPr>
          <a:xfrm>
            <a:off x="476250" y="1459866"/>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、基本称谓</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称郡望</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韩愈虽系河内河阳</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今河南孟县</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人，但因昌黎</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今辽宁义县</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韩氏为唐代望族，故韩愈常以“昌黎韩愈”自称，世人遂称其为韩昌黎。</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称官名</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如“司马”指白居易，曾任江州司马。王维曾任尚书右丞，世称王右丞；杜甫曾任左拾遗，故而被称为杜拾遗，又因任过检校工部员外郎，故又被称为杜工部。</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5"/>
          <p:cNvSpPr/>
          <p:nvPr/>
        </p:nvSpPr>
        <p:spPr>
          <a:xfrm>
            <a:off x="259080" y="20510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41987" name="Text Box 4"/>
          <p:cNvSpPr txBox="1"/>
          <p:nvPr/>
        </p:nvSpPr>
        <p:spPr>
          <a:xfrm>
            <a:off x="476250" y="1489076"/>
            <a:ext cx="11239500" cy="255333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、基本称谓</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称爵名</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如南北朝诗人谢灵运袭其祖谢玄的爵号康乐公，故世称谢康乐；北宋王安石封爵荆国公，世称王荆公。</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称官地</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指用任官之地的地名来称呼。如贾谊曾贬为长沙王太傅，世称贾长沙；陶渊明曾任彭泽县令，世称陶彭泽。</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矩形 5"/>
          <p:cNvSpPr/>
          <p:nvPr/>
        </p:nvSpPr>
        <p:spPr>
          <a:xfrm>
            <a:off x="170815" y="165100"/>
            <a:ext cx="6953251" cy="645160"/>
          </a:xfrm>
          <a:prstGeom prst="rect">
            <a:avLst/>
          </a:prstGeom>
          <a:noFill/>
          <a:ln w="9525">
            <a:noFill/>
          </a:ln>
        </p:spPr>
        <p:txBody>
          <a:bodyPr>
            <a:spAutoFit/>
          </a:bodyPr>
          <a:p>
            <a:pPr>
              <a:buFont typeface="Wingdings" panose="05000000000000000000" pitchFamily="2" charset="2"/>
            </a:pPr>
            <a:r>
              <a:rPr lang="zh-CN" altLang="en-US" sz="3600" b="1" dirty="0">
                <a:solidFill>
                  <a:schemeClr val="tx1">
                    <a:lumMod val="95000"/>
                    <a:lumOff val="5000"/>
                  </a:schemeClr>
                </a:solidFill>
                <a:latin typeface="楷体" panose="02010609060101010101" pitchFamily="49" charset="-122"/>
                <a:ea typeface="楷体" panose="02010609060101010101" pitchFamily="49" charset="-122"/>
              </a:rPr>
              <a:t>三、姓名称谓</a:t>
            </a:r>
            <a:endParaRPr lang="zh-CN" altLang="en-US" sz="36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43011" name="Text Box 4"/>
          <p:cNvSpPr txBox="1"/>
          <p:nvPr/>
        </p:nvSpPr>
        <p:spPr>
          <a:xfrm>
            <a:off x="476250" y="1143001"/>
            <a:ext cx="11239500" cy="255333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、基本称谓</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称谥号</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谥号是对死去的帝后、等级较高的嫔妃、诸侯、大臣以及其它地位很高的人，按其生平事迹进行评定后，给予或褒或贬或同情的称号，始于西周。如欧阳修为欧阳文忠公，范仲淹为范文正公。皇帝的谥号常为“</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帝”。</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矩形 5"/>
          <p:cNvSpPr/>
          <p:nvPr/>
        </p:nvSpPr>
        <p:spPr>
          <a:xfrm>
            <a:off x="318770" y="24384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44035" name="Text Box 4"/>
          <p:cNvSpPr txBox="1"/>
          <p:nvPr/>
        </p:nvSpPr>
        <p:spPr>
          <a:xfrm>
            <a:off x="476250" y="1888491"/>
            <a:ext cx="11239500" cy="206121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、基本称谓</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称庙号</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始于西汉，是封建皇帝死后，在太庙立室奉祀时的名号，常为“</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祖”或“</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宗”。一般开国的皇帝称祖，后继者称宗，如宋朝赵匡胤称太祖，其后的赵光义称太宗。</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矩形 5"/>
          <p:cNvSpPr/>
          <p:nvPr/>
        </p:nvSpPr>
        <p:spPr>
          <a:xfrm>
            <a:off x="170815" y="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45059" name="Text Box 4"/>
          <p:cNvSpPr txBox="1"/>
          <p:nvPr/>
        </p:nvSpPr>
        <p:spPr>
          <a:xfrm>
            <a:off x="476250" y="1232536"/>
            <a:ext cx="11239500" cy="206121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、基本称谓</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称尊号</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尊号是指古代尊崇皇帝、皇后的称号。或生前所上，或死后追加。追加者亦可视为谥号。尊号一般认为产生于唐代。如唐玄宗为“开元天地大宝圣文神武孝德证道皇帝”。</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矩形 5"/>
          <p:cNvSpPr/>
          <p:nvPr/>
        </p:nvSpPr>
        <p:spPr>
          <a:xfrm>
            <a:off x="160655" y="42164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46083" name="Text Box 4"/>
          <p:cNvSpPr txBox="1"/>
          <p:nvPr/>
        </p:nvSpPr>
        <p:spPr>
          <a:xfrm>
            <a:off x="344170" y="1489076"/>
            <a:ext cx="11239500"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、基本称谓</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称年号</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年号是中国封建王朝用来纪年的一种名号（亦可以作为表示年份）。汉武帝即位后首创年号，始创年号为建元。一般新君即位，必须改变年号，叫做改元。一个皇帝的年号也可以有多个，如汉武帝有</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个年号。明朝后大致上都是一个皇帝只用一个年号，因此也常常用年号来称呼皇帝，如康熙。</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矩形 5"/>
          <p:cNvSpPr/>
          <p:nvPr/>
        </p:nvSpPr>
        <p:spPr>
          <a:xfrm>
            <a:off x="121285" y="26416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47107" name="Text Box 4"/>
          <p:cNvSpPr txBox="1"/>
          <p:nvPr/>
        </p:nvSpPr>
        <p:spPr>
          <a:xfrm>
            <a:off x="476250" y="1825626"/>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、兼称</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如鄙人，谦称自己；朕，皇帝的自称。</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、敬称</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如陛下，对帝王的敬称；驾，本指皇帝的车驾，常用“驾”代称皇帝。殿下对皇后、太子、诸王等的敬称。称谓前面加“先”，表示对已死长辈或尊辈的敬称；称已经死去的父亲为先考或先父，称已经死去的母亲为先慈或先妣。</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矩形 5"/>
          <p:cNvSpPr/>
          <p:nvPr/>
        </p:nvSpPr>
        <p:spPr>
          <a:xfrm>
            <a:off x="0" y="10541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三、姓名称谓</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48131" name="Text Box 4"/>
          <p:cNvSpPr txBox="1"/>
          <p:nvPr/>
        </p:nvSpPr>
        <p:spPr>
          <a:xfrm>
            <a:off x="344170" y="1274446"/>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、特殊称谓</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如百姓的称谓，常见的有布衣、黔首、黎民、黎庶、黎元、生民、庶民、苍生、氓等。年龄的称谓有襁褓（未满周岁）孩提（</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2-3</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）垂髫（</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3/4-7/8</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）总角（</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8/9-13/14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）豆蔻（女子十三四）束发</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男子</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15)</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及笄（女子</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15</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）弱冠</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男子</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而立（</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）不惑（</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）知命、半百（</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50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）花甲、耳顺（</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60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）古稀（</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70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）耄耋（</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80-90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）期颐（</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100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矩形 5"/>
          <p:cNvSpPr/>
          <p:nvPr/>
        </p:nvSpPr>
        <p:spPr>
          <a:xfrm>
            <a:off x="72390" y="13525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49155" name="Text Box 4"/>
          <p:cNvSpPr txBox="1"/>
          <p:nvPr/>
        </p:nvSpPr>
        <p:spPr>
          <a:xfrm>
            <a:off x="363855" y="1321436"/>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、古代节日习俗</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元宵</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上元节、灯节。元宵习俗有赏花灯、猜灯谜、吃元宵等。</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社日</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农家祭土地神的日子。汉以前只有春社，汉以后开始有秋社。春社在春分前后，秋社在秋分前后。</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上巳</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三月三日。早先，人们到水边去游玩采兰，以驱除邪气。后来，演变成水边宴饮，郊外春游的节日。</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5"/>
          <p:cNvSpPr/>
          <p:nvPr/>
        </p:nvSpPr>
        <p:spPr>
          <a:xfrm>
            <a:off x="279400" y="30289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一、科举制度</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5363" name="Text Box 4"/>
          <p:cNvSpPr txBox="1"/>
          <p:nvPr/>
        </p:nvSpPr>
        <p:spPr>
          <a:xfrm>
            <a:off x="480695" y="1574166"/>
            <a:ext cx="10953751" cy="2061210"/>
          </a:xfrm>
          <a:prstGeom prst="rect">
            <a:avLst/>
          </a:prstGeom>
          <a:noFill/>
          <a:ln w="12700">
            <a:noFill/>
          </a:ln>
        </p:spPr>
        <p:txBody>
          <a:bodyPr>
            <a:spAutoFit/>
            <a:scene3d>
              <a:camera prst="orthographicFront"/>
              <a:lightRig rig="threePt" dir="t"/>
            </a:scene3d>
          </a:bodyPr>
          <a:p>
            <a:pPr indent="914400"/>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科举制度，是中国古代通过考试选拔官吏的一种制度。它创始于隋朝，确立于唐朝，完备于宋朝，兴盛于明清两朝，废除于清朝末年，历时</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1300</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余年，对中国历史的发展产生了广泛而深远的影响。</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pic>
        <p:nvPicPr>
          <p:cNvPr id="2" name="图片 1" descr="9fdcb0a254a6efd0c5ebe7302e10517d"/>
          <p:cNvPicPr>
            <a:picLocks noChangeAspect="1"/>
          </p:cNvPicPr>
          <p:nvPr>
            <p:custDataLst>
              <p:tags r:id="rId1"/>
            </p:custDataLst>
          </p:nvPr>
        </p:nvPicPr>
        <p:blipFill>
          <a:blip r:embed="rId2"/>
          <a:stretch>
            <a:fillRect/>
          </a:stretch>
        </p:blipFill>
        <p:spPr>
          <a:xfrm>
            <a:off x="0" y="4523740"/>
            <a:ext cx="2945130" cy="233426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矩形 5"/>
          <p:cNvSpPr/>
          <p:nvPr/>
        </p:nvSpPr>
        <p:spPr>
          <a:xfrm>
            <a:off x="269240" y="0"/>
            <a:ext cx="6953251" cy="645160"/>
          </a:xfrm>
          <a:prstGeom prst="rect">
            <a:avLst/>
          </a:prstGeom>
          <a:noFill/>
          <a:ln w="9525">
            <a:noFill/>
          </a:ln>
        </p:spPr>
        <p:txBody>
          <a:bodyPr>
            <a:spAutoFit/>
          </a:bodyPr>
          <a:p>
            <a:pPr>
              <a:buFont typeface="Wingdings" panose="05000000000000000000" pitchFamily="2" charset="2"/>
            </a:pPr>
            <a:r>
              <a:rPr lang="zh-CN" altLang="en-US" sz="3600" b="1" dirty="0">
                <a:solidFill>
                  <a:schemeClr val="tx1">
                    <a:lumMod val="95000"/>
                    <a:lumOff val="5000"/>
                  </a:schemeClr>
                </a:solidFill>
                <a:latin typeface="楷体" panose="02010609060101010101" pitchFamily="49" charset="-122"/>
                <a:ea typeface="楷体" panose="02010609060101010101" pitchFamily="49" charset="-122"/>
              </a:rPr>
              <a:t>四、风俗礼仪</a:t>
            </a:r>
            <a:endParaRPr lang="zh-CN" altLang="en-US" sz="36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50179" name="Text Box 4"/>
          <p:cNvSpPr txBox="1"/>
          <p:nvPr/>
        </p:nvSpPr>
        <p:spPr>
          <a:xfrm>
            <a:off x="200660" y="1195071"/>
            <a:ext cx="11239500" cy="3538220"/>
          </a:xfrm>
          <a:prstGeom prst="rect">
            <a:avLst/>
          </a:prstGeom>
          <a:noFill/>
          <a:ln w="12700">
            <a:noFill/>
          </a:ln>
        </p:spPr>
        <p:txBody>
          <a:bodyPr>
            <a:spAutoFit/>
          </a:bodyPr>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1</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、古代节日习俗</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寒食清明</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寒食在清明前一、二日。相传是追念介子推而设立。禁烟火，吃寒食。清明在每年四月五日或六日。其习俗有扫墓、踏青、荡秋千、放风筝、插柳戴花等。</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端午</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又称端阳、重午、重五，农历五月初五。一般认为，该节与纪念屈原有关。习俗有吃粽子、赛龙舟、喝雄黄酒、插花和菖蒲等。</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矩形 5"/>
          <p:cNvSpPr/>
          <p:nvPr/>
        </p:nvSpPr>
        <p:spPr>
          <a:xfrm>
            <a:off x="308610" y="25336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1203" name="Text Box 4"/>
          <p:cNvSpPr txBox="1"/>
          <p:nvPr/>
        </p:nvSpPr>
        <p:spPr>
          <a:xfrm>
            <a:off x="476250" y="1659891"/>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、古代礼仪</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）政治</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①祭天：始于周代的祭天也叫郊祭，冬至之日在国都南郊圜丘举行。</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②祭地：夏至是祭地之日，礼仪与祭天大致相同。汉代称地神为地母，说她是赐福人类的女神，也叫社神。祭地礼仪还有祭山川、祭土神、谷神、社稷等。</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矩形 5"/>
          <p:cNvSpPr/>
          <p:nvPr/>
        </p:nvSpPr>
        <p:spPr>
          <a:xfrm>
            <a:off x="259715" y="24447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2227" name="Text Box 4"/>
          <p:cNvSpPr txBox="1"/>
          <p:nvPr/>
        </p:nvSpPr>
        <p:spPr>
          <a:xfrm>
            <a:off x="476250" y="1181736"/>
            <a:ext cx="11239500" cy="5015865"/>
          </a:xfrm>
          <a:prstGeom prst="rect">
            <a:avLst/>
          </a:prstGeom>
          <a:noFill/>
          <a:ln w="12700">
            <a:noFill/>
          </a:ln>
        </p:spPr>
        <p:txBody>
          <a:bodyPr>
            <a:spAutoFit/>
          </a:bodyPr>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2</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、古代礼仪</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1</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）政治</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③宗庙之祭</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帝王的宗庙制是天子七庙，诸侯五庙，大夫三庙，士一庙。庶人不准设庙。祭祀时行九拜礼。宗庙祭祀还有对先代帝王的祭祀。</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④对先师先圣的祭祀</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汉魏以后，以周公为先圣，孔子为先师。唐代尊孔子为先圣，颜回为先师。明代称孔子为“至圣先师”。清代，立文庙，称孔子 “大成至圣文宣先师”。</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矩形 5"/>
          <p:cNvSpPr/>
          <p:nvPr/>
        </p:nvSpPr>
        <p:spPr>
          <a:xfrm>
            <a:off x="249555" y="21463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3251" name="Text Box 4"/>
          <p:cNvSpPr txBox="1"/>
          <p:nvPr/>
        </p:nvSpPr>
        <p:spPr>
          <a:xfrm>
            <a:off x="476250" y="1628141"/>
            <a:ext cx="11239500" cy="403098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、古代礼仪</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）政治</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⑤相见礼</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下级向上级拜见时要行拜见礼，官员之间行揖拜礼，公、侯、驸马相见行两拜礼，下级居西先行拜礼，上级居东答拜。平民相见，依长幼行礼，幼者施礼。外别行四拜礼，近别行揖礼。</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⑥军礼</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包括征伐、征税、狩猎、营建等。</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矩形 5"/>
          <p:cNvSpPr/>
          <p:nvPr/>
        </p:nvSpPr>
        <p:spPr>
          <a:xfrm>
            <a:off x="180975" y="-9207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4275" name="Text Box 4"/>
          <p:cNvSpPr txBox="1"/>
          <p:nvPr/>
        </p:nvSpPr>
        <p:spPr>
          <a:xfrm>
            <a:off x="670560" y="1123951"/>
            <a:ext cx="11239500" cy="4030980"/>
          </a:xfrm>
          <a:prstGeom prst="rect">
            <a:avLst/>
          </a:prstGeom>
          <a:noFill/>
          <a:ln w="12700">
            <a:noFill/>
          </a:ln>
        </p:spPr>
        <p:txBody>
          <a:bodyPr>
            <a:spAutoFit/>
          </a:bodyPr>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2</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、古代礼仪</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2</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）生活</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①诞生礼</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②成年礼：冠礼，古代男子而是加冠礼。笄礼，古代女子十五行笄礼。</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③祭祀：牺牲，古代祭祀用的牲畜，色纯为“牺”，体全为“牲”。三牲，指古代用于祭祀的牛、羊、猪，也称鸡、鱼、猪为三牲。</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矩形 5"/>
          <p:cNvSpPr/>
          <p:nvPr/>
        </p:nvSpPr>
        <p:spPr>
          <a:xfrm>
            <a:off x="220345" y="22415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5299" name="Text Box 4"/>
          <p:cNvSpPr txBox="1"/>
          <p:nvPr/>
        </p:nvSpPr>
        <p:spPr>
          <a:xfrm>
            <a:off x="393065" y="1459866"/>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、古代礼仪</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）生活</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③祭祀：太牢，古代帝王祭祀社稷时，牛、羊、豕三牲全备为“太牢”。少牢只有羊、豕，没有牛。由于祭祀者和祭祀对象不同，所用牺牲的规格也有所区别：天子祭祀社稷用太牢，诸侯祭祀用少牢。家祭，古人在家庙内祭祀祖先或家族守护神的礼仪。</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矩形 5"/>
          <p:cNvSpPr/>
          <p:nvPr/>
        </p:nvSpPr>
        <p:spPr>
          <a:xfrm>
            <a:off x="274955" y="41275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6323" name="Text Box 4"/>
          <p:cNvSpPr txBox="1"/>
          <p:nvPr/>
        </p:nvSpPr>
        <p:spPr>
          <a:xfrm>
            <a:off x="274955" y="1351281"/>
            <a:ext cx="11239500" cy="3538220"/>
          </a:xfrm>
          <a:prstGeom prst="rect">
            <a:avLst/>
          </a:prstGeom>
          <a:noFill/>
          <a:ln w="12700">
            <a:noFill/>
          </a:ln>
        </p:spPr>
        <p:txBody>
          <a:bodyPr>
            <a:spAutoFit/>
          </a:bodyPr>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3</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、古代位次</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在封建官场中，是以官阶大小来分座次的，古人尚右，以右为尊。古代建筑通常是堂室结构，在堂上是南向为尊。皇帝聚会群臣，他的座位一定是坐北向南的。因此，古人常把称王称帝叫做“南面”，称臣叫做“北面”。在室内最尊的座次是坐西面东，其次是坐北向南，再次是坐南面北，最卑是坐东面西。古人乘车尚左。</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矩形 5"/>
          <p:cNvSpPr/>
          <p:nvPr/>
        </p:nvSpPr>
        <p:spPr>
          <a:xfrm>
            <a:off x="81915" y="106045"/>
            <a:ext cx="6953251" cy="645160"/>
          </a:xfrm>
          <a:prstGeom prst="rect">
            <a:avLst/>
          </a:prstGeom>
          <a:noFill/>
          <a:ln w="9525">
            <a:noFill/>
          </a:ln>
        </p:spPr>
        <p:txBody>
          <a:bodyPr>
            <a:spAutoFit/>
          </a:bodyPr>
          <a:p>
            <a:pPr>
              <a:buFont typeface="Wingdings" panose="05000000000000000000" pitchFamily="2" charset="2"/>
            </a:pPr>
            <a:r>
              <a:rPr lang="zh-CN" altLang="en-US" sz="3600" b="1" dirty="0">
                <a:solidFill>
                  <a:schemeClr val="tx1">
                    <a:lumMod val="95000"/>
                    <a:lumOff val="5000"/>
                  </a:schemeClr>
                </a:solidFill>
                <a:latin typeface="楷体" panose="02010609060101010101" pitchFamily="49" charset="-122"/>
                <a:ea typeface="楷体" panose="02010609060101010101" pitchFamily="49" charset="-122"/>
              </a:rPr>
              <a:t>四、风俗礼仪</a:t>
            </a:r>
            <a:endParaRPr lang="zh-CN" altLang="en-US" sz="36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57347" name="Text Box 4"/>
          <p:cNvSpPr txBox="1"/>
          <p:nvPr/>
        </p:nvSpPr>
        <p:spPr>
          <a:xfrm>
            <a:off x="334010" y="1666241"/>
            <a:ext cx="11239500"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、饮食音律</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五谷</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古代所指的五种谷物。最主要的有两种：一种指稻、黍、稷、麦、菽；另一种指麻、黍、稷、麦、菽。</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五牲</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五种动物，说法不一：一种指牛、羊、猪、犬、鸡；一种指麋、鹿、磨、狼、兔；还有一种指磨、鹿、熊、狼、野猪。第一种说法流传较广。</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矩形 5"/>
          <p:cNvSpPr/>
          <p:nvPr/>
        </p:nvSpPr>
        <p:spPr>
          <a:xfrm>
            <a:off x="319405" y="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8371" name="Text Box 4"/>
          <p:cNvSpPr txBox="1"/>
          <p:nvPr/>
        </p:nvSpPr>
        <p:spPr>
          <a:xfrm>
            <a:off x="670560" y="916306"/>
            <a:ext cx="11239500" cy="255333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、饮食音律</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五味</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指酸、咸、甜</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甘</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、苦、辣</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辛</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五种味道。烹调上讲究“五味调和”。</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六畜</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指六种家畜：马、牛、羊、猪、狗、鸡。</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八珍</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指古代八种珍贵的食品。</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矩形 5"/>
          <p:cNvSpPr/>
          <p:nvPr/>
        </p:nvSpPr>
        <p:spPr>
          <a:xfrm>
            <a:off x="190500" y="29464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四、风俗礼仪</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59395" name="Text Box 4"/>
          <p:cNvSpPr txBox="1"/>
          <p:nvPr/>
        </p:nvSpPr>
        <p:spPr>
          <a:xfrm>
            <a:off x="601345" y="1341121"/>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、饮食音娱</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五声</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也称“五音”，即我国古代五声音阶中的宫、商、角、徵、羽五个音级。</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宫调</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古代称宫、商、角、变徵、徵、羽、变宫为七声，其中以任何一声为音阶的起点，均可构成一种调式。</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十二律</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古代乐律学名词，是古代的定音方法。即将一个八度分为十二个不完全相同的半音的一种律制。</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5"/>
          <p:cNvSpPr/>
          <p:nvPr/>
        </p:nvSpPr>
        <p:spPr>
          <a:xfrm>
            <a:off x="180340" y="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选官制度</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387" name="TextBox 8"/>
          <p:cNvSpPr txBox="1"/>
          <p:nvPr/>
        </p:nvSpPr>
        <p:spPr>
          <a:xfrm>
            <a:off x="762000" y="1047751"/>
            <a:ext cx="10001251" cy="1076325"/>
          </a:xfrm>
          <a:prstGeom prst="rect">
            <a:avLst/>
          </a:prstGeom>
          <a:noFill/>
          <a:ln w="9525">
            <a:noFill/>
          </a:ln>
        </p:spPr>
        <p:txBody>
          <a:bodyPr>
            <a:spAutoFit/>
            <a:scene3d>
              <a:camera prst="orthographicFront"/>
              <a:lightRig rig="threePt" dir="t"/>
            </a:scene3d>
          </a:bodyPr>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汉代主要是察举制和征辟制</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魏晋时期主要是九品中正制</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388" name="TextBox 9"/>
          <p:cNvSpPr txBox="1"/>
          <p:nvPr/>
        </p:nvSpPr>
        <p:spPr>
          <a:xfrm>
            <a:off x="871220" y="2715684"/>
            <a:ext cx="10001251" cy="1076325"/>
          </a:xfrm>
          <a:prstGeom prst="rect">
            <a:avLst/>
          </a:prstGeom>
          <a:noFill/>
          <a:ln w="9525">
            <a:noFill/>
          </a:ln>
        </p:spPr>
        <p:txBody>
          <a:bodyPr>
            <a:spAutoFit/>
            <a:scene3d>
              <a:camera prst="orthographicFront"/>
              <a:lightRig rig="threePt" dir="t"/>
            </a:scene3d>
          </a:bodyPr>
          <a:p>
            <a:r>
              <a:rPr lang="zh-CN" altLang="en-US" sz="64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以</a:t>
            </a:r>
            <a:r>
              <a:rPr lang="zh-CN" altLang="en-US" sz="6400" b="1" dirty="0">
                <a:ln/>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明清</a:t>
            </a:r>
            <a:r>
              <a:rPr lang="zh-CN" altLang="en-US" sz="64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时期的科举为例</a:t>
            </a:r>
            <a:endParaRPr lang="zh-CN" altLang="en-US" sz="64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矩形 5"/>
          <p:cNvSpPr/>
          <p:nvPr/>
        </p:nvSpPr>
        <p:spPr>
          <a:xfrm>
            <a:off x="101600" y="366395"/>
            <a:ext cx="6953251" cy="645160"/>
          </a:xfrm>
          <a:prstGeom prst="rect">
            <a:avLst/>
          </a:prstGeom>
          <a:noFill/>
          <a:ln w="9525">
            <a:noFill/>
          </a:ln>
        </p:spPr>
        <p:txBody>
          <a:bodyPr>
            <a:spAutoFit/>
          </a:bodyPr>
          <a:p>
            <a:pPr>
              <a:buFont typeface="Wingdings" panose="05000000000000000000" pitchFamily="2" charset="2"/>
            </a:pPr>
            <a:r>
              <a:rPr lang="zh-CN" altLang="en-US" sz="3600" b="1" dirty="0">
                <a:solidFill>
                  <a:schemeClr val="tx1">
                    <a:lumMod val="95000"/>
                    <a:lumOff val="5000"/>
                  </a:schemeClr>
                </a:solidFill>
                <a:latin typeface="楷体" panose="02010609060101010101" pitchFamily="49" charset="-122"/>
                <a:ea typeface="楷体" panose="02010609060101010101" pitchFamily="49" charset="-122"/>
              </a:rPr>
              <a:t>四、风俗礼仪</a:t>
            </a:r>
            <a:endParaRPr lang="zh-CN" altLang="en-US" sz="36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60419" name="Text Box 4"/>
          <p:cNvSpPr txBox="1"/>
          <p:nvPr/>
        </p:nvSpPr>
        <p:spPr>
          <a:xfrm>
            <a:off x="476250" y="1459231"/>
            <a:ext cx="11239500" cy="255333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、饮食音娱</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俗乐</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古代各种民间音乐的泛称。宫廷中宴会时所用的俗乐，称为“燕乐”。</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雅乐</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古代帝王祭祀天地、祖先及朝贺、宴享等大典时所用的乐舞。</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矩形 5"/>
          <p:cNvSpPr/>
          <p:nvPr/>
        </p:nvSpPr>
        <p:spPr>
          <a:xfrm>
            <a:off x="279400" y="313055"/>
            <a:ext cx="6953251" cy="645160"/>
          </a:xfrm>
          <a:prstGeom prst="rect">
            <a:avLst/>
          </a:prstGeom>
          <a:noFill/>
          <a:ln w="9525">
            <a:noFill/>
          </a:ln>
        </p:spPr>
        <p:txBody>
          <a:bodyPr>
            <a:spAutoFit/>
          </a:bodyPr>
          <a:p>
            <a:pPr>
              <a:buFont typeface="Wingdings" panose="05000000000000000000" pitchFamily="2" charset="2"/>
            </a:pPr>
            <a:r>
              <a:rPr lang="zh-CN" altLang="en-US" sz="3600" b="1" dirty="0">
                <a:solidFill>
                  <a:schemeClr val="tx1">
                    <a:lumMod val="95000"/>
                    <a:lumOff val="5000"/>
                  </a:schemeClr>
                </a:solidFill>
                <a:latin typeface="楷体" panose="02010609060101010101" pitchFamily="49" charset="-122"/>
                <a:ea typeface="楷体" panose="02010609060101010101" pitchFamily="49" charset="-122"/>
              </a:rPr>
              <a:t>四、风俗礼仪</a:t>
            </a:r>
            <a:endParaRPr lang="zh-CN" altLang="en-US" sz="36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61443" name="Text Box 4"/>
          <p:cNvSpPr txBox="1"/>
          <p:nvPr/>
        </p:nvSpPr>
        <p:spPr>
          <a:xfrm>
            <a:off x="476250" y="1765936"/>
            <a:ext cx="11239500" cy="206121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、饮食音娱</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五射</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古代的五种射技。这五种射技为：白矢、参连、剡注、襄尺、井仪。</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文房四宝</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旧时对笔、墨、纸、砚四种文具的总称。</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矩形 5"/>
          <p:cNvSpPr/>
          <p:nvPr/>
        </p:nvSpPr>
        <p:spPr>
          <a:xfrm>
            <a:off x="210185" y="431165"/>
            <a:ext cx="6953251" cy="645160"/>
          </a:xfrm>
          <a:prstGeom prst="rect">
            <a:avLst/>
          </a:prstGeom>
          <a:noFill/>
          <a:ln w="9525">
            <a:noFill/>
          </a:ln>
        </p:spPr>
        <p:txBody>
          <a:bodyPr>
            <a:spAutoFit/>
          </a:bodyPr>
          <a:p>
            <a:pPr>
              <a:buFont typeface="Wingdings" panose="05000000000000000000" pitchFamily="2" charset="2"/>
            </a:pPr>
            <a:r>
              <a:rPr lang="zh-CN" altLang="en-US" sz="3600" b="1" dirty="0">
                <a:solidFill>
                  <a:schemeClr val="tx1">
                    <a:lumMod val="95000"/>
                    <a:lumOff val="5000"/>
                  </a:schemeClr>
                </a:solidFill>
                <a:latin typeface="楷体" panose="02010609060101010101" pitchFamily="49" charset="-122"/>
                <a:ea typeface="楷体" panose="02010609060101010101" pitchFamily="49" charset="-122"/>
              </a:rPr>
              <a:t>五、古代地理</a:t>
            </a:r>
            <a:endParaRPr lang="zh-CN" altLang="en-US" sz="36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62467" name="Text Box 4"/>
          <p:cNvSpPr txBox="1"/>
          <p:nvPr/>
        </p:nvSpPr>
        <p:spPr>
          <a:xfrm>
            <a:off x="660400" y="1538606"/>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、地区名</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江东</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因长江在安徽境内向东北方向斜流，而以此段江为标准确定东西和左右。大致范围包括今苏南、皖南、浙北、赣东北。古人以东为左，以西为右，也称江左。</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江表</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长江以南地区。</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关东</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古代指函谷关或潼关以东地区，近代指山海关以东的东北地区。</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矩形 5"/>
          <p:cNvSpPr/>
          <p:nvPr/>
        </p:nvSpPr>
        <p:spPr>
          <a:xfrm>
            <a:off x="249555" y="66040"/>
            <a:ext cx="6953251" cy="645160"/>
          </a:xfrm>
          <a:prstGeom prst="rect">
            <a:avLst/>
          </a:prstGeom>
          <a:noFill/>
          <a:ln w="9525">
            <a:noFill/>
          </a:ln>
        </p:spPr>
        <p:txBody>
          <a:bodyPr>
            <a:spAutoFit/>
          </a:bodyPr>
          <a:p>
            <a:pPr>
              <a:buFont typeface="Wingdings" panose="05000000000000000000" pitchFamily="2" charset="2"/>
            </a:pPr>
            <a:r>
              <a:rPr lang="zh-CN" altLang="en-US" sz="3600" b="1" dirty="0">
                <a:solidFill>
                  <a:schemeClr val="tx1">
                    <a:lumMod val="95000"/>
                    <a:lumOff val="5000"/>
                  </a:schemeClr>
                </a:solidFill>
                <a:latin typeface="楷体" panose="02010609060101010101" pitchFamily="49" charset="-122"/>
                <a:ea typeface="楷体" panose="02010609060101010101" pitchFamily="49" charset="-122"/>
              </a:rPr>
              <a:t>五、古代地理</a:t>
            </a:r>
            <a:endParaRPr lang="zh-CN" altLang="en-US" sz="36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63491" name="Text Box 4"/>
          <p:cNvSpPr txBox="1"/>
          <p:nvPr/>
        </p:nvSpPr>
        <p:spPr>
          <a:xfrm>
            <a:off x="476250" y="1202691"/>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、地区名</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关西</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指函谷关或潼关以西地区。</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关中</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所指范围不一，古人习惯上将函谷关以西地区称为关中。</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五岳</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五大名山的总称，即东岳泰山、西岳华山、中岳嵩山、北岳恒山、南岳衡山。</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三秦</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指潼关以西的关中地区。</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矩形 5"/>
          <p:cNvSpPr/>
          <p:nvPr/>
        </p:nvSpPr>
        <p:spPr>
          <a:xfrm>
            <a:off x="180340" y="26479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五、古代地理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4515" name="Text Box 4"/>
          <p:cNvSpPr txBox="1"/>
          <p:nvPr/>
        </p:nvSpPr>
        <p:spPr>
          <a:xfrm>
            <a:off x="798830" y="1361441"/>
            <a:ext cx="11239500"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、地区名</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京畿</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国都及其附近的地区。</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三辅</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又称“三秦”，本指西汉武帝至东汉末年期间，治理长安京畿地区的三位官员京兆尹、左冯翊、右扶风，同时指这三位官员管辖的地区京兆、左冯翊、右扶风三个地方。隋唐以后称“辅”。</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矩形 5"/>
          <p:cNvSpPr/>
          <p:nvPr/>
        </p:nvSpPr>
        <p:spPr>
          <a:xfrm>
            <a:off x="259715" y="13589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五、古代地理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5539" name="Text Box 4"/>
          <p:cNvSpPr txBox="1"/>
          <p:nvPr/>
        </p:nvSpPr>
        <p:spPr>
          <a:xfrm>
            <a:off x="476250" y="1766571"/>
            <a:ext cx="11239500" cy="206121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、地区名</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三都</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东汉的三都指东都洛阳、西都长安、南都宛。唐代的三都指东都洛阳、北部晋阳和京都长安。 </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两都</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指长安、洛阳。又叫“两京”。</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矩形 5"/>
          <p:cNvSpPr/>
          <p:nvPr/>
        </p:nvSpPr>
        <p:spPr>
          <a:xfrm>
            <a:off x="131445" y="10541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五、古代地理</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6563" name="Text Box 4"/>
          <p:cNvSpPr txBox="1"/>
          <p:nvPr/>
        </p:nvSpPr>
        <p:spPr>
          <a:xfrm>
            <a:off x="571500" y="1054736"/>
            <a:ext cx="11239500" cy="255333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、政区名</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中国</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泛指中原地区。</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九州</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传说中的我国上古时期划分的九个行政区域，州名分别为：冀、兖、青、徐、扬、荆、豫、梁、雍。</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山水阴阳</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古代以山南、水北为阳，以山北、水南为阴。</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矩形 5"/>
          <p:cNvSpPr/>
          <p:nvPr/>
        </p:nvSpPr>
        <p:spPr>
          <a:xfrm>
            <a:off x="91440" y="32321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7587" name="Text Box 4"/>
          <p:cNvSpPr txBox="1"/>
          <p:nvPr/>
        </p:nvSpPr>
        <p:spPr>
          <a:xfrm>
            <a:off x="91440" y="1262381"/>
            <a:ext cx="11239500" cy="3538220"/>
          </a:xfrm>
          <a:prstGeom prst="rect">
            <a:avLst/>
          </a:prstGeom>
          <a:noFill/>
          <a:ln w="12700">
            <a:noFill/>
          </a:ln>
        </p:spPr>
        <p:txBody>
          <a:bodyPr>
            <a:spAutoFit/>
          </a:bodyPr>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1</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、天文</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二十八宿</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又叫二十八舍或二十八星，是古人为观测日、月、五星运行而划分的二十八个星区，用来说明日、月、五星运行所到的位置。自西向东排列为：东方苍龙七宿</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角、亢、氐、房、心、尾、箕</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；北方玄武七宿</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斗、牛、女、虚、危、室、壁</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；西方白虎七宿</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奎、娄、胃、昴、毕、觜、参</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；南方朱雀七宿</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井、鬼、柳、星、张、翼、轸</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矩形 5"/>
          <p:cNvSpPr/>
          <p:nvPr/>
        </p:nvSpPr>
        <p:spPr>
          <a:xfrm>
            <a:off x="140970" y="7556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8611" name="Text Box 4"/>
          <p:cNvSpPr txBox="1"/>
          <p:nvPr/>
        </p:nvSpPr>
        <p:spPr>
          <a:xfrm>
            <a:off x="284480" y="866141"/>
            <a:ext cx="11239500"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、天文</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四象</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中国古代将天空分成东、北、西、南、中区域，称东方为苍龙象，北方为玄武象，西方为白虎象，南方为朱雀象，是为“四象”， 也称四神、天之四灵、四圣将。易传四象与星宿四象相互融合，青龙表少阳主春，白虎表少阴主秋，玄武老阴主冬，朱雀老阳主夏。</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矩形 5"/>
          <p:cNvSpPr/>
          <p:nvPr/>
        </p:nvSpPr>
        <p:spPr>
          <a:xfrm>
            <a:off x="0" y="29337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9635" name="Text Box 4"/>
          <p:cNvSpPr txBox="1"/>
          <p:nvPr/>
        </p:nvSpPr>
        <p:spPr>
          <a:xfrm>
            <a:off x="412750" y="1322071"/>
            <a:ext cx="11239500"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、历法</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二十四节气</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是我国古代历法的重要组成部分。古人根据太阳一年内的位置变化以及所引起的地面气候的演变次序，把一年三百六十五又四分之一的天数分成二十四段，分列在十二个月中，以反映四季、气温、物候等情况，这就是二十四节气。夏至白天最长，冬至白天最短，因而古人称夏至、冬至为至日。 </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 name="表格 6"/>
          <p:cNvGraphicFramePr>
            <a:graphicFrameLocks noGrp="1"/>
          </p:cNvGraphicFramePr>
          <p:nvPr>
            <p:custDataLst>
              <p:tags r:id="rId1"/>
            </p:custDataLst>
          </p:nvPr>
        </p:nvGraphicFramePr>
        <p:xfrm>
          <a:off x="154305" y="191135"/>
          <a:ext cx="11883390" cy="5810885"/>
        </p:xfrm>
        <a:graphic>
          <a:graphicData uri="http://schemas.openxmlformats.org/drawingml/2006/table">
            <a:tbl>
              <a:tblPr/>
              <a:tblGrid>
                <a:gridCol w="1450975"/>
                <a:gridCol w="1256030"/>
                <a:gridCol w="1160145"/>
                <a:gridCol w="1160780"/>
                <a:gridCol w="1252220"/>
                <a:gridCol w="592455"/>
                <a:gridCol w="1829435"/>
                <a:gridCol w="1063625"/>
                <a:gridCol w="1062990"/>
                <a:gridCol w="1054735"/>
              </a:tblGrid>
              <a:tr h="438150">
                <a:tc gridSpan="2">
                  <a:txBody>
                    <a:bodyPr/>
                    <a:lstStyle/>
                    <a:p>
                      <a:r>
                        <a:rPr lang="zh-CN" altLang="en-US" sz="2300" b="1" dirty="0" smtClean="0">
                          <a:solidFill>
                            <a:schemeClr val="tx1">
                              <a:lumMod val="95000"/>
                              <a:lumOff val="5000"/>
                            </a:schemeClr>
                          </a:solidFill>
                          <a:latin typeface="+mn-ea"/>
                          <a:ea typeface="+mn-ea"/>
                        </a:rPr>
                        <a:t>类型</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mpd="sng">
                      <a:solidFill>
                        <a:schemeClr val="bg1"/>
                      </a:solidFill>
                      <a:prstDash val="solid"/>
                    </a:lnL>
                    <a:lnR w="28575" cap="flat" cmpd="sng" algn="ctr">
                      <a:solidFill>
                        <a:schemeClr val="bg1"/>
                      </a:solidFill>
                      <a:prstDash val="solid"/>
                      <a:round/>
                      <a:headEnd type="none" w="med" len="med"/>
                      <a:tailEnd type="none" w="med" len="med"/>
                    </a:lnR>
                    <a:lnT w="28575" cmpd="sng">
                      <a:solidFill>
                        <a:schemeClr val="bg1"/>
                      </a:solidFill>
                      <a:prstDash val="solid"/>
                    </a:lnT>
                    <a:lnB w="28575" cap="flat" cmpd="sng" algn="ctr">
                      <a:solidFill>
                        <a:schemeClr val="bg1"/>
                      </a:solidFill>
                      <a:prstDash val="solid"/>
                      <a:round/>
                      <a:headEnd type="none" w="med" len="med"/>
                      <a:tailEnd type="none" w="med" len="med"/>
                    </a:lnB>
                  </a:tcPr>
                </a:tc>
                <a:tc h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300" b="1" dirty="0" smtClean="0">
                          <a:solidFill>
                            <a:schemeClr val="tx1">
                              <a:lumMod val="95000"/>
                              <a:lumOff val="5000"/>
                            </a:schemeClr>
                          </a:solidFill>
                          <a:latin typeface="+mn-ea"/>
                          <a:ea typeface="+mn-ea"/>
                        </a:rPr>
                        <a:t>考场</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2300" b="1" dirty="0" smtClean="0">
                          <a:solidFill>
                            <a:schemeClr val="tx1">
                              <a:lumMod val="95000"/>
                              <a:lumOff val="5000"/>
                            </a:schemeClr>
                          </a:solidFill>
                          <a:latin typeface="+mn-ea"/>
                          <a:ea typeface="+mn-ea"/>
                        </a:rPr>
                        <a:t>时间</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考官</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gridSpan="2">
                  <a:txBody>
                    <a:bodyPr/>
                    <a:lstStyle/>
                    <a:p>
                      <a:r>
                        <a:rPr lang="zh-CN" altLang="en-US" sz="2300" b="1" dirty="0" smtClean="0">
                          <a:solidFill>
                            <a:schemeClr val="tx1">
                              <a:lumMod val="95000"/>
                              <a:lumOff val="5000"/>
                            </a:schemeClr>
                          </a:solidFill>
                          <a:latin typeface="+mn-ea"/>
                          <a:ea typeface="+mn-ea"/>
                        </a:rPr>
                        <a:t>考中学生</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hMerge="1">
                  <a:tcPr/>
                </a:tc>
                <a:tc>
                  <a:txBody>
                    <a:bodyPr/>
                    <a:lstStyle/>
                    <a:p>
                      <a:r>
                        <a:rPr lang="zh-CN" altLang="en-US" sz="2300" b="1" dirty="0" smtClean="0">
                          <a:solidFill>
                            <a:schemeClr val="tx1">
                              <a:lumMod val="95000"/>
                              <a:lumOff val="5000"/>
                            </a:schemeClr>
                          </a:solidFill>
                          <a:latin typeface="+mn-ea"/>
                          <a:ea typeface="+mn-ea"/>
                        </a:rPr>
                        <a:t>一</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二</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三</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mpd="sng">
                      <a:solidFill>
                        <a:schemeClr val="bg1"/>
                      </a:solidFill>
                      <a:prstDash val="soli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437515">
                <a:tc rowSpan="3">
                  <a:txBody>
                    <a:bodyPr/>
                    <a:lstStyle/>
                    <a:p>
                      <a:r>
                        <a:rPr lang="zh-CN" altLang="en-US" sz="2300" b="1" dirty="0" smtClean="0">
                          <a:solidFill>
                            <a:schemeClr val="tx1">
                              <a:lumMod val="95000"/>
                              <a:lumOff val="5000"/>
                            </a:schemeClr>
                          </a:solidFill>
                          <a:latin typeface="+mn-ea"/>
                          <a:ea typeface="+mn-ea"/>
                        </a:rPr>
                        <a:t>童</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生</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试</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smtClean="0">
                          <a:solidFill>
                            <a:schemeClr val="tx1">
                              <a:lumMod val="95000"/>
                              <a:lumOff val="5000"/>
                            </a:schemeClr>
                          </a:solidFill>
                          <a:latin typeface="+mn-ea"/>
                          <a:ea typeface="+mn-ea"/>
                        </a:rPr>
                        <a:t>县试</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县</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2">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3">
                  <a:txBody>
                    <a:bodyPr/>
                    <a:lstStyle/>
                    <a:p>
                      <a:r>
                        <a:rPr lang="zh-CN" altLang="en-US" sz="2300" b="1" dirty="0" smtClean="0">
                          <a:solidFill>
                            <a:schemeClr val="tx1">
                              <a:lumMod val="95000"/>
                              <a:lumOff val="5000"/>
                            </a:schemeClr>
                          </a:solidFill>
                          <a:latin typeface="+mn-ea"/>
                          <a:ea typeface="+mn-ea"/>
                        </a:rPr>
                        <a:t>明：提学官</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清：各省学政</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2" gridSpan="2">
                  <a:txBody>
                    <a:bodyPr/>
                    <a:lstStyle/>
                    <a:p>
                      <a:r>
                        <a:rPr lang="zh-CN" altLang="en-US" sz="2300" b="1" dirty="0" smtClean="0">
                          <a:solidFill>
                            <a:schemeClr val="tx1">
                              <a:lumMod val="95000"/>
                              <a:lumOff val="5000"/>
                            </a:schemeClr>
                          </a:solidFill>
                          <a:latin typeface="+mn-ea"/>
                          <a:ea typeface="+mn-ea"/>
                        </a:rPr>
                        <a:t>童生</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2" hMerge="1">
                  <a:tcPr/>
                </a:tc>
                <a:tc rowSpan="2">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2">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2">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426720">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府试</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府</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gridSpan="2">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hMerge="1">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731520">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院试</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府州</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三年之内两次</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gridSpan="2">
                  <a:txBody>
                    <a:bodyPr/>
                    <a:lstStyle/>
                    <a:p>
                      <a:r>
                        <a:rPr lang="zh-CN" altLang="en-US" sz="2300" b="1" dirty="0" smtClean="0">
                          <a:solidFill>
                            <a:schemeClr val="tx1">
                              <a:lumMod val="95000"/>
                              <a:lumOff val="5000"/>
                            </a:schemeClr>
                          </a:solidFill>
                          <a:latin typeface="+mn-ea"/>
                          <a:ea typeface="+mn-ea"/>
                        </a:rPr>
                        <a:t>秀才</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生员</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hMerge="1">
                  <a:tcPr/>
                </a:tc>
                <a:tc>
                  <a:txBody>
                    <a:bodyPr/>
                    <a:lstStyle/>
                    <a:p>
                      <a:r>
                        <a:rPr lang="zh-CN" altLang="en-US" sz="2300" b="1" dirty="0" smtClean="0">
                          <a:solidFill>
                            <a:schemeClr val="tx1">
                              <a:lumMod val="95000"/>
                              <a:lumOff val="5000"/>
                            </a:schemeClr>
                          </a:solidFill>
                          <a:latin typeface="+mn-ea"/>
                          <a:ea typeface="+mn-ea"/>
                        </a:rPr>
                        <a:t>案首</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731520">
                <a:tc>
                  <a:txBody>
                    <a:bodyPr/>
                    <a:lstStyle/>
                    <a:p>
                      <a:r>
                        <a:rPr lang="zh-CN" altLang="en-US" sz="2300" b="1" dirty="0" smtClean="0">
                          <a:solidFill>
                            <a:schemeClr val="tx1">
                              <a:lumMod val="95000"/>
                              <a:lumOff val="5000"/>
                            </a:schemeClr>
                          </a:solidFill>
                          <a:latin typeface="+mn-ea"/>
                          <a:ea typeface="+mn-ea"/>
                        </a:rPr>
                        <a:t>乡试</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秋闱</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桂榜</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省会</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三年</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一次</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皇帝</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委派</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gridSpan="2">
                  <a:txBody>
                    <a:bodyPr/>
                    <a:lstStyle/>
                    <a:p>
                      <a:r>
                        <a:rPr lang="zh-CN" altLang="en-US" sz="2300" b="1" dirty="0" smtClean="0">
                          <a:solidFill>
                            <a:schemeClr val="tx1">
                              <a:lumMod val="95000"/>
                              <a:lumOff val="5000"/>
                            </a:schemeClr>
                          </a:solidFill>
                          <a:latin typeface="+mn-ea"/>
                          <a:ea typeface="+mn-ea"/>
                        </a:rPr>
                        <a:t>举人</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hMerge="1">
                  <a:tcPr/>
                </a:tc>
                <a:tc>
                  <a:txBody>
                    <a:bodyPr/>
                    <a:lstStyle/>
                    <a:p>
                      <a:r>
                        <a:rPr lang="zh-CN" altLang="en-US" sz="2300" b="1" dirty="0" smtClean="0">
                          <a:solidFill>
                            <a:schemeClr val="tx1">
                              <a:lumMod val="95000"/>
                              <a:lumOff val="5000"/>
                            </a:schemeClr>
                          </a:solidFill>
                          <a:latin typeface="+mn-ea"/>
                          <a:ea typeface="+mn-ea"/>
                        </a:rPr>
                        <a:t>解元</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731520">
                <a:tc>
                  <a:txBody>
                    <a:bodyPr/>
                    <a:lstStyle/>
                    <a:p>
                      <a:r>
                        <a:rPr lang="zh-CN" altLang="en-US" sz="2300" b="1" dirty="0" smtClean="0">
                          <a:solidFill>
                            <a:schemeClr val="tx1">
                              <a:lumMod val="95000"/>
                              <a:lumOff val="5000"/>
                            </a:schemeClr>
                          </a:solidFill>
                          <a:latin typeface="+mn-ea"/>
                          <a:ea typeface="+mn-ea"/>
                        </a:rPr>
                        <a:t>会试</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春闱</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杏榜</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京城</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乡试</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次年</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礼部</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gridSpan="2">
                  <a:txBody>
                    <a:bodyPr/>
                    <a:lstStyle/>
                    <a:p>
                      <a:r>
                        <a:rPr lang="zh-CN" altLang="en-US" sz="2300" b="1" dirty="0" smtClean="0">
                          <a:solidFill>
                            <a:schemeClr val="tx1">
                              <a:lumMod val="95000"/>
                              <a:lumOff val="5000"/>
                            </a:schemeClr>
                          </a:solidFill>
                          <a:latin typeface="+mn-ea"/>
                          <a:ea typeface="+mn-ea"/>
                        </a:rPr>
                        <a:t>贡士</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hMerge="1">
                  <a:tcPr/>
                </a:tc>
                <a:tc>
                  <a:txBody>
                    <a:bodyPr/>
                    <a:lstStyle/>
                    <a:p>
                      <a:r>
                        <a:rPr lang="zh-CN" altLang="en-US" sz="2300" b="1" dirty="0" smtClean="0">
                          <a:solidFill>
                            <a:schemeClr val="tx1">
                              <a:lumMod val="95000"/>
                              <a:lumOff val="5000"/>
                            </a:schemeClr>
                          </a:solidFill>
                          <a:latin typeface="+mn-ea"/>
                          <a:ea typeface="+mn-ea"/>
                        </a:rPr>
                        <a:t>会元</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endParaRPr lang="zh-CN" altLang="en-US" sz="2300" b="1" dirty="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791210">
                <a:tc rowSpan="3">
                  <a:txBody>
                    <a:bodyPr/>
                    <a:lstStyle/>
                    <a:p>
                      <a:r>
                        <a:rPr lang="zh-CN" altLang="en-US" sz="2300" b="1" dirty="0" smtClean="0">
                          <a:solidFill>
                            <a:schemeClr val="tx1">
                              <a:lumMod val="95000"/>
                              <a:lumOff val="5000"/>
                            </a:schemeClr>
                          </a:solidFill>
                          <a:latin typeface="+mn-ea"/>
                          <a:ea typeface="+mn-ea"/>
                        </a:rPr>
                        <a:t>殿试</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3">
                  <a:txBody>
                    <a:bodyPr/>
                    <a:lstStyle/>
                    <a:p>
                      <a:r>
                        <a:rPr lang="zh-CN" altLang="en-US" sz="2300" b="1" dirty="0" smtClean="0">
                          <a:solidFill>
                            <a:schemeClr val="tx1">
                              <a:lumMod val="95000"/>
                              <a:lumOff val="5000"/>
                            </a:schemeClr>
                          </a:solidFill>
                          <a:latin typeface="+mn-ea"/>
                          <a:ea typeface="+mn-ea"/>
                        </a:rPr>
                        <a:t>金榜</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3">
                  <a:txBody>
                    <a:bodyPr/>
                    <a:lstStyle/>
                    <a:p>
                      <a:r>
                        <a:rPr lang="zh-CN" altLang="en-US" sz="2300" b="1" dirty="0" smtClean="0">
                          <a:solidFill>
                            <a:schemeClr val="tx1">
                              <a:lumMod val="95000"/>
                              <a:lumOff val="5000"/>
                            </a:schemeClr>
                          </a:solidFill>
                          <a:latin typeface="+mn-ea"/>
                          <a:ea typeface="+mn-ea"/>
                        </a:rPr>
                        <a:t>皇宫</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3">
                  <a:txBody>
                    <a:bodyPr/>
                    <a:lstStyle/>
                    <a:p>
                      <a:r>
                        <a:rPr lang="zh-CN" altLang="en-US" sz="2300" b="1" dirty="0" smtClean="0">
                          <a:solidFill>
                            <a:schemeClr val="tx1">
                              <a:lumMod val="95000"/>
                              <a:lumOff val="5000"/>
                            </a:schemeClr>
                          </a:solidFill>
                          <a:latin typeface="+mn-ea"/>
                          <a:ea typeface="+mn-ea"/>
                        </a:rPr>
                        <a:t>会试</a:t>
                      </a:r>
                      <a:endParaRPr lang="en-US" altLang="zh-CN" sz="2300" b="1" dirty="0" smtClean="0">
                        <a:solidFill>
                          <a:schemeClr val="tx1">
                            <a:lumMod val="95000"/>
                            <a:lumOff val="5000"/>
                          </a:schemeClr>
                        </a:solidFill>
                        <a:latin typeface="+mn-ea"/>
                        <a:ea typeface="+mn-ea"/>
                      </a:endParaRPr>
                    </a:p>
                    <a:p>
                      <a:r>
                        <a:rPr lang="zh-CN" altLang="en-US" sz="2300" b="1" dirty="0" smtClean="0">
                          <a:solidFill>
                            <a:schemeClr val="tx1">
                              <a:lumMod val="95000"/>
                              <a:lumOff val="5000"/>
                            </a:schemeClr>
                          </a:solidFill>
                          <a:latin typeface="+mn-ea"/>
                          <a:ea typeface="+mn-ea"/>
                        </a:rPr>
                        <a:t>同年</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3">
                  <a:txBody>
                    <a:bodyPr/>
                    <a:lstStyle/>
                    <a:p>
                      <a:r>
                        <a:rPr lang="zh-CN" altLang="en-US" sz="2300" b="1" dirty="0" smtClean="0">
                          <a:solidFill>
                            <a:schemeClr val="tx1">
                              <a:lumMod val="95000"/>
                              <a:lumOff val="5000"/>
                            </a:schemeClr>
                          </a:solidFill>
                          <a:latin typeface="+mn-ea"/>
                          <a:ea typeface="+mn-ea"/>
                        </a:rPr>
                        <a:t>皇帝</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rowSpan="3">
                  <a:txBody>
                    <a:bodyPr/>
                    <a:lstStyle/>
                    <a:p>
                      <a:r>
                        <a:rPr lang="zh-CN" altLang="en-US" sz="2300" b="1" dirty="0" smtClean="0">
                          <a:solidFill>
                            <a:schemeClr val="tx1">
                              <a:lumMod val="95000"/>
                              <a:lumOff val="5000"/>
                            </a:schemeClr>
                          </a:solidFill>
                          <a:latin typeface="+mn-ea"/>
                          <a:ea typeface="+mn-ea"/>
                        </a:rPr>
                        <a:t>进士</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进士及第</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状元</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榜眼</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探花</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778510">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进士出身</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gridSpan="3">
                  <a:txBody>
                    <a:bodyPr/>
                    <a:lstStyle/>
                    <a:p>
                      <a:r>
                        <a:rPr lang="zh-CN" altLang="en-US" sz="2300" b="1" dirty="0" smtClean="0">
                          <a:solidFill>
                            <a:schemeClr val="tx1">
                              <a:lumMod val="95000"/>
                              <a:lumOff val="5000"/>
                            </a:schemeClr>
                          </a:solidFill>
                          <a:latin typeface="+mn-ea"/>
                          <a:ea typeface="+mn-ea"/>
                        </a:rPr>
                        <a:t>二甲若干</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h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h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r h="744220">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mpd="sng">
                      <a:solidFill>
                        <a:schemeClr val="bg1"/>
                      </a:solidFill>
                      <a:prstDash val="soli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v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r>
                        <a:rPr lang="zh-CN" altLang="en-US" sz="2300" b="1" dirty="0" smtClean="0">
                          <a:solidFill>
                            <a:schemeClr val="tx1">
                              <a:lumMod val="95000"/>
                              <a:lumOff val="5000"/>
                            </a:schemeClr>
                          </a:solidFill>
                          <a:latin typeface="+mn-ea"/>
                          <a:ea typeface="+mn-ea"/>
                        </a:rPr>
                        <a:t>同进士出身</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gridSpan="3">
                  <a:txBody>
                    <a:bodyPr/>
                    <a:lstStyle/>
                    <a:p>
                      <a:r>
                        <a:rPr lang="zh-CN" altLang="en-US" sz="2300" b="1" dirty="0" smtClean="0">
                          <a:solidFill>
                            <a:schemeClr val="tx1">
                              <a:lumMod val="95000"/>
                              <a:lumOff val="5000"/>
                            </a:schemeClr>
                          </a:solidFill>
                          <a:latin typeface="+mn-ea"/>
                          <a:ea typeface="+mn-ea"/>
                        </a:rPr>
                        <a:t>三甲若干</a:t>
                      </a:r>
                      <a:endParaRPr lang="zh-CN" altLang="en-US" sz="2300" b="1" dirty="0" smtClean="0">
                        <a:solidFill>
                          <a:schemeClr val="tx1">
                            <a:lumMod val="95000"/>
                            <a:lumOff val="5000"/>
                          </a:schemeClr>
                        </a:solidFill>
                        <a:latin typeface="+mn-ea"/>
                        <a:ea typeface="+mn-ea"/>
                      </a:endParaRPr>
                    </a:p>
                  </a:txBody>
                  <a:tcPr marL="121920" marR="121920" marT="60960" marB="60960"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h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hMerge="1">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矩形 5"/>
          <p:cNvSpPr/>
          <p:nvPr/>
        </p:nvSpPr>
        <p:spPr>
          <a:xfrm>
            <a:off x="151130" y="16446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0659" name="Text Box 4"/>
          <p:cNvSpPr txBox="1"/>
          <p:nvPr/>
        </p:nvSpPr>
        <p:spPr>
          <a:xfrm>
            <a:off x="560705" y="1310641"/>
            <a:ext cx="11239500" cy="206121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、历法</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干支</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天干地支的合称。天干：甲、乙、丙、丁、戊、己、庚、辛、壬、癸；地支：子、丑、寅、卯、辰、巳、午、未、申、酉、戌、亥。</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矩形 5"/>
          <p:cNvSpPr/>
          <p:nvPr/>
        </p:nvSpPr>
        <p:spPr>
          <a:xfrm>
            <a:off x="180975" y="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1683" name="Text Box 4"/>
          <p:cNvSpPr txBox="1"/>
          <p:nvPr/>
        </p:nvSpPr>
        <p:spPr>
          <a:xfrm>
            <a:off x="476250" y="1370331"/>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、计时</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我国古代纪年法主要有四种： </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王公即位年次纪年法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以王公在位年数来纪年。</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年号纪年法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汉武帝起开始有年号。</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干支纪年法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十干和十二支依次相配，组成六十个基本单位，古人以此作为年、月、日、时的序号，叫“干支纪法”。</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年号干支兼用法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纪年时皇帝年号置前，干支列后。</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矩形 5"/>
          <p:cNvSpPr/>
          <p:nvPr/>
        </p:nvSpPr>
        <p:spPr>
          <a:xfrm>
            <a:off x="178435" y="53403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2707" name="Text Box 4"/>
          <p:cNvSpPr txBox="1"/>
          <p:nvPr/>
        </p:nvSpPr>
        <p:spPr>
          <a:xfrm>
            <a:off x="274955" y="1413511"/>
            <a:ext cx="11239500" cy="403098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、计时</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我国古代纪月法主要有三种：</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序数纪月法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地支纪月法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古人常以十二地支配称十二个月，每个地支前要加上特定的“建”字。如“建子月”按周朝纪月法指农历十一月。</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时节纪月法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如</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“孟冬”代农历十月， “仲春”代农历二月。</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矩形 5"/>
          <p:cNvSpPr/>
          <p:nvPr/>
        </p:nvSpPr>
        <p:spPr>
          <a:xfrm>
            <a:off x="200660" y="48133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3731" name="Text Box 4"/>
          <p:cNvSpPr txBox="1"/>
          <p:nvPr/>
        </p:nvSpPr>
        <p:spPr>
          <a:xfrm>
            <a:off x="413385" y="1659891"/>
            <a:ext cx="11239500" cy="353822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、计时</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我国古代纪日法主要有四种：</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序数纪日法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干支纪日法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如“元丰七年六月丁丑”，即农历六月九日。 </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月相纪日法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指用“朔、望、既望、晦”等表示月相的特称来纪日。</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干支月相兼用法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干支置前，月相列后。如“戊申晦”。</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矩形 5"/>
          <p:cNvSpPr/>
          <p:nvPr/>
        </p:nvSpPr>
        <p:spPr>
          <a:xfrm>
            <a:off x="219710" y="21463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4755" name="Text Box 4"/>
          <p:cNvSpPr txBox="1"/>
          <p:nvPr/>
        </p:nvSpPr>
        <p:spPr>
          <a:xfrm>
            <a:off x="611505" y="1479551"/>
            <a:ext cx="11239500"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、计时</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我国古代纪时法主要有两种：</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天色纪时法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古人最初是根据天色的变化将一昼夜划分为十二个时辰，它们的名称是：夜半、鸡鸣、平旦、日出、食时、隅中、日中、日昳、晡时、日入、黄昏、人定。</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地支纪时法</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以十二地支来表示一昼夜十二时辰的变化。</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矩形 5"/>
          <p:cNvSpPr/>
          <p:nvPr/>
        </p:nvSpPr>
        <p:spPr>
          <a:xfrm>
            <a:off x="0" y="33020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六、天文历法</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5779" name="Text Box 4"/>
          <p:cNvSpPr txBox="1"/>
          <p:nvPr/>
        </p:nvSpPr>
        <p:spPr>
          <a:xfrm>
            <a:off x="304800" y="975361"/>
            <a:ext cx="11239500" cy="1568450"/>
          </a:xfrm>
          <a:prstGeom prst="rect">
            <a:avLst/>
          </a:prstGeom>
          <a:noFill/>
          <a:ln w="12700">
            <a:noFill/>
          </a:ln>
        </p:spPr>
        <p:txBody>
          <a:bodyPr>
            <a:spAutoFit/>
          </a:bodyPr>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3</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、计时</a:t>
            </a:r>
            <a:endParaRPr lang="en-US" altLang="zh-CN" sz="3200" b="1" dirty="0">
              <a:solidFill>
                <a:schemeClr val="tx1">
                  <a:lumMod val="95000"/>
                  <a:lumOff val="5000"/>
                </a:schemeClr>
              </a:solidFill>
              <a:latin typeface="楷体" panose="02010609060101010101" pitchFamily="49" charset="-122"/>
              <a:ea typeface="楷体" panose="02010609060101010101" pitchFamily="49" charset="-122"/>
            </a:endParaRPr>
          </a:p>
          <a:p>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更</a:t>
            </a:r>
            <a:r>
              <a:rPr lang="en-US" altLang="zh-CN" sz="3200" b="1" dirty="0">
                <a:solidFill>
                  <a:schemeClr val="tx1">
                    <a:lumMod val="95000"/>
                    <a:lumOff val="5000"/>
                  </a:schemeClr>
                </a:solidFill>
                <a:latin typeface="楷体" panose="02010609060101010101" pitchFamily="49" charset="-122"/>
                <a:ea typeface="楷体" panose="02010609060101010101" pitchFamily="49" charset="-122"/>
              </a:rPr>
              <a:t>】</a:t>
            </a:r>
            <a:r>
              <a:rPr lang="zh-CN" altLang="en-US" sz="3200" b="1" dirty="0">
                <a:solidFill>
                  <a:schemeClr val="tx1">
                    <a:lumMod val="95000"/>
                    <a:lumOff val="5000"/>
                  </a:schemeClr>
                </a:solidFill>
                <a:latin typeface="楷体" panose="02010609060101010101" pitchFamily="49" charset="-122"/>
                <a:ea typeface="楷体" panose="02010609060101010101" pitchFamily="49" charset="-122"/>
              </a:rPr>
              <a:t>我国古代把夜晚分成五个时段，用鼓打更报时，所以叫作五更、五鼓，或称五夜。</a:t>
            </a:r>
            <a:endParaRPr lang="zh-CN" altLang="en-US" sz="3200" b="1" dirty="0">
              <a:solidFill>
                <a:schemeClr val="tx1">
                  <a:lumMod val="95000"/>
                  <a:lumOff val="5000"/>
                </a:schemeClr>
              </a:solidFill>
              <a:latin typeface="楷体" panose="02010609060101010101" pitchFamily="49" charset="-122"/>
              <a:ea typeface="楷体" panose="02010609060101010101" pitchFamily="49" charset="-122"/>
            </a:endParaRPr>
          </a:p>
        </p:txBody>
      </p:sp>
      <p:graphicFrame>
        <p:nvGraphicFramePr>
          <p:cNvPr id="4" name="表格 3"/>
          <p:cNvGraphicFramePr>
            <a:graphicFrameLocks noGrp="1"/>
          </p:cNvGraphicFramePr>
          <p:nvPr>
            <p:custDataLst>
              <p:tags r:id="rId1"/>
            </p:custDataLst>
          </p:nvPr>
        </p:nvGraphicFramePr>
        <p:xfrm>
          <a:off x="653415" y="2543810"/>
          <a:ext cx="10668000" cy="4191000"/>
        </p:xfrm>
        <a:graphic>
          <a:graphicData uri="http://schemas.openxmlformats.org/drawingml/2006/table">
            <a:tbl>
              <a:tblPr firstRow="1" bandRow="1">
                <a:tableStyleId>{5C22544A-7EE6-4342-B048-85BDC9FD1C3A}</a:tableStyleId>
              </a:tblPr>
              <a:tblGrid>
                <a:gridCol w="2133600"/>
                <a:gridCol w="2133600"/>
                <a:gridCol w="2133600"/>
                <a:gridCol w="2133600"/>
                <a:gridCol w="2133600"/>
              </a:tblGrid>
              <a:tr h="698500">
                <a:tc>
                  <a:txBody>
                    <a:bodyPr/>
                    <a:lstStyle/>
                    <a:p>
                      <a:r>
                        <a:rPr lang="zh-CN" altLang="en-US" sz="2800" b="1" dirty="0" smtClean="0">
                          <a:solidFill>
                            <a:schemeClr val="tx1">
                              <a:lumMod val="95000"/>
                              <a:lumOff val="5000"/>
                            </a:schemeClr>
                          </a:solidFill>
                          <a:latin typeface="+mn-ea"/>
                          <a:ea typeface="+mn-ea"/>
                        </a:rPr>
                        <a:t>时辰</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五更</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五鼓</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五夜</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现代</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r>
              <a:tr h="698500">
                <a:tc>
                  <a:txBody>
                    <a:bodyPr/>
                    <a:lstStyle/>
                    <a:p>
                      <a:r>
                        <a:rPr lang="zh-CN" altLang="en-US" sz="2800" b="1" dirty="0" smtClean="0">
                          <a:solidFill>
                            <a:schemeClr val="tx1">
                              <a:lumMod val="95000"/>
                              <a:lumOff val="5000"/>
                            </a:schemeClr>
                          </a:solidFill>
                          <a:latin typeface="+mn-ea"/>
                          <a:ea typeface="+mn-ea"/>
                        </a:rPr>
                        <a:t>黄昏</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一更</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一鼓</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甲夜</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en-US" altLang="zh-CN" sz="2800" b="1" dirty="0" smtClean="0">
                          <a:solidFill>
                            <a:schemeClr val="tx1">
                              <a:lumMod val="95000"/>
                              <a:lumOff val="5000"/>
                            </a:schemeClr>
                          </a:solidFill>
                          <a:latin typeface="+mn-ea"/>
                          <a:ea typeface="+mn-ea"/>
                        </a:rPr>
                        <a:t>19-21</a:t>
                      </a:r>
                      <a:endParaRPr lang="en-US" altLang="zh-CN" sz="2800" b="1" dirty="0" smtClean="0">
                        <a:solidFill>
                          <a:schemeClr val="tx1">
                            <a:lumMod val="95000"/>
                            <a:lumOff val="5000"/>
                          </a:schemeClr>
                        </a:solidFill>
                        <a:latin typeface="+mn-ea"/>
                        <a:ea typeface="+mn-ea"/>
                      </a:endParaRPr>
                    </a:p>
                  </a:txBody>
                  <a:tcPr marL="121920" marR="121920" marT="60960" marB="60960" anchor="ctr" anchorCtr="1">
                    <a:noFill/>
                  </a:tcPr>
                </a:tc>
              </a:tr>
              <a:tr h="698500">
                <a:tc>
                  <a:txBody>
                    <a:bodyPr/>
                    <a:lstStyle/>
                    <a:p>
                      <a:r>
                        <a:rPr lang="zh-CN" altLang="en-US" sz="2800" b="1" dirty="0" smtClean="0">
                          <a:solidFill>
                            <a:schemeClr val="tx1">
                              <a:lumMod val="95000"/>
                              <a:lumOff val="5000"/>
                            </a:schemeClr>
                          </a:solidFill>
                          <a:latin typeface="+mn-ea"/>
                          <a:ea typeface="+mn-ea"/>
                        </a:rPr>
                        <a:t>人定</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二更</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二鼓</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乙夜</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en-US" altLang="zh-CN" sz="2800" b="1" dirty="0" smtClean="0">
                          <a:solidFill>
                            <a:schemeClr val="tx1">
                              <a:lumMod val="95000"/>
                              <a:lumOff val="5000"/>
                            </a:schemeClr>
                          </a:solidFill>
                          <a:latin typeface="+mn-ea"/>
                          <a:ea typeface="+mn-ea"/>
                        </a:rPr>
                        <a:t>21-23</a:t>
                      </a:r>
                      <a:endParaRPr lang="en-US" altLang="zh-CN" sz="2800" b="1" dirty="0" smtClean="0">
                        <a:solidFill>
                          <a:schemeClr val="tx1">
                            <a:lumMod val="95000"/>
                            <a:lumOff val="5000"/>
                          </a:schemeClr>
                        </a:solidFill>
                        <a:latin typeface="+mn-ea"/>
                        <a:ea typeface="+mn-ea"/>
                      </a:endParaRPr>
                    </a:p>
                  </a:txBody>
                  <a:tcPr marL="121920" marR="121920" marT="60960" marB="60960" anchor="ctr" anchorCtr="1">
                    <a:noFill/>
                  </a:tcPr>
                </a:tc>
              </a:tr>
              <a:tr h="698500">
                <a:tc>
                  <a:txBody>
                    <a:bodyPr/>
                    <a:lstStyle/>
                    <a:p>
                      <a:r>
                        <a:rPr lang="zh-CN" altLang="en-US" sz="2800" b="1" dirty="0" smtClean="0">
                          <a:solidFill>
                            <a:schemeClr val="tx1">
                              <a:lumMod val="95000"/>
                              <a:lumOff val="5000"/>
                            </a:schemeClr>
                          </a:solidFill>
                          <a:latin typeface="+mn-ea"/>
                          <a:ea typeface="+mn-ea"/>
                        </a:rPr>
                        <a:t>夜半</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三更</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三鼓</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丙夜</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en-US" altLang="zh-CN" sz="2800" b="1" dirty="0" smtClean="0">
                          <a:solidFill>
                            <a:schemeClr val="tx1">
                              <a:lumMod val="95000"/>
                              <a:lumOff val="5000"/>
                            </a:schemeClr>
                          </a:solidFill>
                          <a:latin typeface="+mn-ea"/>
                          <a:ea typeface="+mn-ea"/>
                        </a:rPr>
                        <a:t>23-01</a:t>
                      </a:r>
                      <a:endParaRPr lang="en-US" altLang="zh-CN" sz="2800" b="1" dirty="0" smtClean="0">
                        <a:solidFill>
                          <a:schemeClr val="tx1">
                            <a:lumMod val="95000"/>
                            <a:lumOff val="5000"/>
                          </a:schemeClr>
                        </a:solidFill>
                        <a:latin typeface="+mn-ea"/>
                        <a:ea typeface="+mn-ea"/>
                      </a:endParaRPr>
                    </a:p>
                  </a:txBody>
                  <a:tcPr marL="121920" marR="121920" marT="60960" marB="60960" anchor="ctr" anchorCtr="1">
                    <a:noFill/>
                  </a:tcPr>
                </a:tc>
              </a:tr>
              <a:tr h="698500">
                <a:tc>
                  <a:txBody>
                    <a:bodyPr/>
                    <a:lstStyle/>
                    <a:p>
                      <a:r>
                        <a:rPr lang="zh-CN" altLang="en-US" sz="2800" b="1" dirty="0" smtClean="0">
                          <a:solidFill>
                            <a:schemeClr val="tx1">
                              <a:lumMod val="95000"/>
                              <a:lumOff val="5000"/>
                            </a:schemeClr>
                          </a:solidFill>
                          <a:latin typeface="+mn-ea"/>
                          <a:ea typeface="+mn-ea"/>
                        </a:rPr>
                        <a:t>鸡鸣</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四更</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四鼓</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丁夜</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en-US" altLang="zh-CN" sz="2800" b="1" dirty="0" smtClean="0">
                          <a:solidFill>
                            <a:schemeClr val="tx1">
                              <a:lumMod val="95000"/>
                              <a:lumOff val="5000"/>
                            </a:schemeClr>
                          </a:solidFill>
                          <a:latin typeface="+mn-ea"/>
                          <a:ea typeface="+mn-ea"/>
                        </a:rPr>
                        <a:t>01-03</a:t>
                      </a:r>
                      <a:endParaRPr lang="en-US" altLang="zh-CN" sz="2800" b="1" dirty="0" smtClean="0">
                        <a:solidFill>
                          <a:schemeClr val="tx1">
                            <a:lumMod val="95000"/>
                            <a:lumOff val="5000"/>
                          </a:schemeClr>
                        </a:solidFill>
                        <a:latin typeface="+mn-ea"/>
                        <a:ea typeface="+mn-ea"/>
                      </a:endParaRPr>
                    </a:p>
                  </a:txBody>
                  <a:tcPr marL="121920" marR="121920" marT="60960" marB="60960" anchor="ctr" anchorCtr="1">
                    <a:noFill/>
                  </a:tcPr>
                </a:tc>
              </a:tr>
              <a:tr h="698500">
                <a:tc>
                  <a:txBody>
                    <a:bodyPr/>
                    <a:lstStyle/>
                    <a:p>
                      <a:r>
                        <a:rPr lang="zh-CN" altLang="en-US" sz="2800" b="1" dirty="0" smtClean="0">
                          <a:solidFill>
                            <a:schemeClr val="tx1">
                              <a:lumMod val="95000"/>
                              <a:lumOff val="5000"/>
                            </a:schemeClr>
                          </a:solidFill>
                          <a:latin typeface="+mn-ea"/>
                          <a:ea typeface="+mn-ea"/>
                        </a:rPr>
                        <a:t>平旦</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五更</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五鼓</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zh-CN" altLang="en-US" sz="2800" b="1" dirty="0" smtClean="0">
                          <a:solidFill>
                            <a:schemeClr val="tx1">
                              <a:lumMod val="95000"/>
                              <a:lumOff val="5000"/>
                            </a:schemeClr>
                          </a:solidFill>
                          <a:latin typeface="+mn-ea"/>
                          <a:ea typeface="+mn-ea"/>
                        </a:rPr>
                        <a:t>戊夜</a:t>
                      </a:r>
                      <a:endParaRPr lang="zh-CN" altLang="en-US" sz="2800" b="1" dirty="0" smtClean="0">
                        <a:solidFill>
                          <a:schemeClr val="tx1">
                            <a:lumMod val="95000"/>
                            <a:lumOff val="5000"/>
                          </a:schemeClr>
                        </a:solidFill>
                        <a:latin typeface="+mn-ea"/>
                        <a:ea typeface="+mn-ea"/>
                      </a:endParaRPr>
                    </a:p>
                  </a:txBody>
                  <a:tcPr marL="121920" marR="121920" marT="60960" marB="60960" anchor="ctr" anchorCtr="1">
                    <a:noFill/>
                  </a:tcPr>
                </a:tc>
                <a:tc>
                  <a:txBody>
                    <a:bodyPr/>
                    <a:lstStyle/>
                    <a:p>
                      <a:r>
                        <a:rPr lang="en-US" altLang="zh-CN" sz="2800" b="1" dirty="0" smtClean="0">
                          <a:solidFill>
                            <a:schemeClr val="tx1">
                              <a:lumMod val="95000"/>
                              <a:lumOff val="5000"/>
                            </a:schemeClr>
                          </a:solidFill>
                          <a:latin typeface="+mn-ea"/>
                          <a:ea typeface="+mn-ea"/>
                        </a:rPr>
                        <a:t>03-05</a:t>
                      </a:r>
                      <a:endParaRPr lang="en-US" altLang="zh-CN" sz="2800" b="1" dirty="0" smtClean="0">
                        <a:solidFill>
                          <a:schemeClr val="tx1">
                            <a:lumMod val="95000"/>
                            <a:lumOff val="5000"/>
                          </a:schemeClr>
                        </a:solidFill>
                        <a:latin typeface="+mn-ea"/>
                        <a:ea typeface="+mn-ea"/>
                      </a:endParaRPr>
                    </a:p>
                  </a:txBody>
                  <a:tcPr marL="121920" marR="121920" marT="60960" marB="60960" anchor="ctr" anchorCtr="1">
                    <a:noFill/>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矩形 5"/>
          <p:cNvSpPr/>
          <p:nvPr/>
        </p:nvSpPr>
        <p:spPr>
          <a:xfrm>
            <a:off x="293370" y="233680"/>
            <a:ext cx="6953251" cy="645160"/>
          </a:xfrm>
          <a:prstGeom prst="rect">
            <a:avLst/>
          </a:prstGeom>
          <a:noFill/>
          <a:ln w="9525">
            <a:noFill/>
          </a:ln>
        </p:spPr>
        <p:txBody>
          <a:bodyPr>
            <a:spAutoFit/>
          </a:bodyPr>
          <a:p>
            <a:pPr>
              <a:buFont typeface="Wingdings" panose="05000000000000000000" pitchFamily="2" charset="2"/>
            </a:pPr>
            <a:r>
              <a:rPr lang="zh-CN" altLang="en-US" sz="3600" b="1" dirty="0">
                <a:solidFill>
                  <a:schemeClr val="tx1">
                    <a:lumMod val="95000"/>
                    <a:lumOff val="5000"/>
                  </a:schemeClr>
                </a:solidFill>
                <a:latin typeface="楷体" panose="02010609060101010101" pitchFamily="49" charset="-122"/>
                <a:ea typeface="楷体" panose="02010609060101010101" pitchFamily="49" charset="-122"/>
              </a:rPr>
              <a:t>七、文史典籍</a:t>
            </a:r>
            <a:endParaRPr lang="zh-CN" altLang="en-US" sz="36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76803" name="Text Box 4"/>
          <p:cNvSpPr txBox="1"/>
          <p:nvPr/>
        </p:nvSpPr>
        <p:spPr>
          <a:xfrm>
            <a:off x="293370" y="1412240"/>
            <a:ext cx="11730990" cy="3046095"/>
          </a:xfrm>
          <a:prstGeom prst="rect">
            <a:avLst/>
          </a:prstGeom>
          <a:noFill/>
          <a:ln w="12700">
            <a:noFill/>
          </a:ln>
        </p:spPr>
        <p:txBody>
          <a:bodyPr wrap="square">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四书</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大学</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中庸</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论语</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孟子</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的合称。</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五经</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诗</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书</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礼</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易</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春秋</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五部儒家经典的简称。</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六经</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指的是六部儒家经典，即</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诗</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书</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礼</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易</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乐</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春秋</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。也有称“六经”为“六艺”的，指六种技能，礼、乐、射、御、书、数。</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矩形 5"/>
          <p:cNvSpPr/>
          <p:nvPr/>
        </p:nvSpPr>
        <p:spPr>
          <a:xfrm>
            <a:off x="324485" y="28448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七、文史典籍</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7827" name="Text Box 4"/>
          <p:cNvSpPr txBox="1"/>
          <p:nvPr/>
        </p:nvSpPr>
        <p:spPr>
          <a:xfrm>
            <a:off x="324485" y="1360806"/>
            <a:ext cx="11239500" cy="255333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二十四史</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从</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史记</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到</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明史</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的二十四部纪传体史书，被称为“正史”，清代乾隆年间编定。全书总计三干二百二十九卷，记载了从黄帝到明末共四千余年的史事，是史学研究的重要资料，也常以之代称中国历史。其中</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史记</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是通史，其余的都是断代史。</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矩形 5"/>
          <p:cNvSpPr/>
          <p:nvPr/>
        </p:nvSpPr>
        <p:spPr>
          <a:xfrm>
            <a:off x="200660" y="6604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七、文史典籍</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8851" name="Text Box 4"/>
          <p:cNvSpPr txBox="1"/>
          <p:nvPr/>
        </p:nvSpPr>
        <p:spPr>
          <a:xfrm>
            <a:off x="476250" y="1252221"/>
            <a:ext cx="11239500" cy="1568450"/>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前四史</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“二十四史”中的前四部史书，即为前四史四本书。包括西汉史学家司马迁的</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史记</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、东汉班固的</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汉书</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、南朝范晔的</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后汉书</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以及西晋陈寿的</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三国志</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矩形 5"/>
          <p:cNvSpPr/>
          <p:nvPr/>
        </p:nvSpPr>
        <p:spPr>
          <a:xfrm>
            <a:off x="238760" y="24447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七、文史典籍</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79875" name="Text Box 4"/>
          <p:cNvSpPr txBox="1"/>
          <p:nvPr/>
        </p:nvSpPr>
        <p:spPr>
          <a:xfrm>
            <a:off x="347345" y="1103631"/>
            <a:ext cx="11239500" cy="3046095"/>
          </a:xfrm>
          <a:prstGeom prst="rect">
            <a:avLst/>
          </a:prstGeom>
          <a:noFill/>
          <a:ln w="12700">
            <a:noFill/>
          </a:ln>
        </p:spPr>
        <p:txBody>
          <a:bodyPr>
            <a:spAutoFit/>
            <a:scene3d>
              <a:camera prst="orthographicFront"/>
              <a:lightRig rig="threePt" dir="t"/>
            </a:scene3d>
          </a:bodyPr>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史书编写方式</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(1)</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编年体：以年代为线索编排的有关历史事件，如</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左传</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纪传体：通过记叙人物活动反映历史事件，如</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史记</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(3)</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国别体：以国家为单位分别记叙的历史。如</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战国策</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 </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(4)</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通史：不间断地记叙自古及今的历史事件，如</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史记</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(5) </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断代史：记录某一时期或某一朝代的历史，如</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汉书</a:t>
            </a:r>
            <a:r>
              <a:rPr lang="en-US" altLang="zh-CN"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r>
              <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a:t>
            </a:r>
            <a:endParaRPr lang="zh-CN" altLang="en-US" sz="32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5"/>
          <p:cNvSpPr/>
          <p:nvPr/>
        </p:nvSpPr>
        <p:spPr>
          <a:xfrm>
            <a:off x="180975" y="0"/>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学校教育</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387" name="TextBox 8"/>
          <p:cNvSpPr txBox="1">
            <a:spLocks noChangeArrowheads="1"/>
          </p:cNvSpPr>
          <p:nvPr/>
        </p:nvSpPr>
        <p:spPr bwMode="auto">
          <a:xfrm>
            <a:off x="714375" y="1687830"/>
            <a:ext cx="10763250" cy="2553335"/>
          </a:xfrm>
          <a:prstGeom prst="rect">
            <a:avLst/>
          </a:prstGeom>
          <a:noFill/>
          <a:ln w="9525">
            <a:noFill/>
            <a:miter lim="800000"/>
          </a:ln>
        </p:spPr>
        <p:txBody>
          <a:bodyPr>
            <a:spAutoFit/>
            <a:scene3d>
              <a:camera prst="orthographicFront"/>
              <a:lightRig rig="threePt" dir="t"/>
            </a:scene3d>
          </a:bodyPr>
          <a:lstStyle/>
          <a:p>
            <a:pPr marR="0" defTabSz="914400">
              <a:buClrTx/>
              <a:buSzTx/>
              <a:buFontTx/>
              <a:defRPr/>
            </a:pPr>
            <a:r>
              <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1</a:t>
            </a: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、古代官学</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indent="91440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中国古代官学教育指中央朝廷以按地方行政区划的地方官府所直接创办和管辖的旨在培养各种统治人才的历代学校教育体系。前者称中央官学教育，后者称地方官学教育。</a:t>
            </a:r>
            <a:endPar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5"/>
          <p:cNvSpPr/>
          <p:nvPr/>
        </p:nvSpPr>
        <p:spPr>
          <a:xfrm>
            <a:off x="615950" y="441325"/>
            <a:ext cx="6953251" cy="645160"/>
          </a:xfrm>
          <a:prstGeom prst="rect">
            <a:avLst/>
          </a:prstGeom>
          <a:noFill/>
          <a:ln w="9525">
            <a:noFill/>
          </a:ln>
        </p:spPr>
        <p:txBody>
          <a:bodyPr>
            <a:spAutoFit/>
            <a:scene3d>
              <a:camera prst="orthographicFront"/>
              <a:lightRig rig="threePt" dir="t"/>
            </a:scene3d>
          </a:bodyPr>
          <a:p>
            <a:pPr>
              <a:buFont typeface="Wingdings" panose="05000000000000000000" pitchFamily="2" charset="2"/>
            </a:pPr>
            <a:r>
              <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学校教育</a:t>
            </a:r>
            <a:endParaRPr lang="zh-CN" altLang="en-US" sz="3600" b="1"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16387" name="TextBox 8"/>
          <p:cNvSpPr txBox="1">
            <a:spLocks noChangeArrowheads="1"/>
          </p:cNvSpPr>
          <p:nvPr/>
        </p:nvSpPr>
        <p:spPr bwMode="auto">
          <a:xfrm>
            <a:off x="714375" y="1659890"/>
            <a:ext cx="10763250" cy="3538220"/>
          </a:xfrm>
          <a:prstGeom prst="rect">
            <a:avLst/>
          </a:prstGeom>
          <a:noFill/>
          <a:ln w="9525">
            <a:noFill/>
            <a:miter lim="800000"/>
          </a:ln>
        </p:spPr>
        <p:txBody>
          <a:bodyPr>
            <a:spAutoFit/>
            <a:scene3d>
              <a:camera prst="orthographicFront"/>
              <a:lightRig rig="threePt" dir="t"/>
            </a:scene3d>
          </a:bodyPr>
          <a:lstStyle/>
          <a:p>
            <a:pPr marR="0" defTabSz="914400">
              <a:buClrTx/>
              <a:buSzTx/>
              <a:buFontTx/>
              <a:defRPr/>
            </a:pPr>
            <a:r>
              <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1</a:t>
            </a: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、古代官学</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①中央官学</a:t>
            </a:r>
            <a:endParaRPr kumimoji="0" lang="en-US" altLang="zh-CN"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a:p>
            <a:pPr marR="0" indent="914400" defTabSz="914400">
              <a:buClrTx/>
              <a:buSzTx/>
              <a:buFontTx/>
              <a:defRPr/>
            </a:pPr>
            <a:r>
              <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国家的中央官学，在汉朝正式创办。魏晋南北朝时期政局纷乱，官学时兴时废，及至唐朝，中央官学繁盛，制度完备，南宋以后逐渐走下坡路。到了封建社会后期，中央官学逐步衰败，成为科举制度的附庸，名存实亡。清朝末年，完全被学堂和学校所代替。</a:t>
            </a:r>
            <a:endParaRPr kumimoji="0" lang="zh-CN" altLang="en-US" sz="3200" b="1" kern="1200" cap="none" spc="0" normalizeH="0" baseline="0" noProof="0" dirty="0">
              <a:ln/>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5"/>
          <p:cNvSpPr/>
          <p:nvPr/>
        </p:nvSpPr>
        <p:spPr>
          <a:xfrm>
            <a:off x="487045" y="688975"/>
            <a:ext cx="6953251" cy="645160"/>
          </a:xfrm>
          <a:prstGeom prst="rect">
            <a:avLst/>
          </a:prstGeom>
          <a:noFill/>
          <a:ln w="9525">
            <a:noFill/>
          </a:ln>
        </p:spPr>
        <p:txBody>
          <a:bodyPr>
            <a:spAutoFit/>
          </a:bodyPr>
          <a:p>
            <a:pPr>
              <a:buFont typeface="Wingdings" panose="05000000000000000000" pitchFamily="2" charset="2"/>
            </a:pPr>
            <a:r>
              <a:rPr lang="zh-CN" altLang="en-US" sz="3600" b="1" dirty="0">
                <a:solidFill>
                  <a:schemeClr val="tx1">
                    <a:lumMod val="95000"/>
                    <a:lumOff val="5000"/>
                  </a:schemeClr>
                </a:solidFill>
                <a:latin typeface="楷体" panose="02010609060101010101" pitchFamily="49" charset="-122"/>
                <a:ea typeface="楷体" panose="02010609060101010101" pitchFamily="49" charset="-122"/>
              </a:rPr>
              <a:t>学校教育</a:t>
            </a:r>
            <a:endParaRPr lang="zh-CN" altLang="en-US" sz="3600" b="1" dirty="0">
              <a:solidFill>
                <a:schemeClr val="tx1">
                  <a:lumMod val="95000"/>
                  <a:lumOff val="5000"/>
                </a:schemeClr>
              </a:solidFill>
              <a:latin typeface="楷体" panose="02010609060101010101" pitchFamily="49" charset="-122"/>
              <a:ea typeface="楷体" panose="02010609060101010101" pitchFamily="49" charset="-122"/>
            </a:endParaRPr>
          </a:p>
        </p:txBody>
      </p:sp>
      <p:sp>
        <p:nvSpPr>
          <p:cNvPr id="16387" name="TextBox 8"/>
          <p:cNvSpPr txBox="1">
            <a:spLocks noChangeArrowheads="1"/>
          </p:cNvSpPr>
          <p:nvPr/>
        </p:nvSpPr>
        <p:spPr bwMode="auto">
          <a:xfrm>
            <a:off x="714375" y="1825625"/>
            <a:ext cx="10763250" cy="3046095"/>
          </a:xfrm>
          <a:prstGeom prst="rect">
            <a:avLst/>
          </a:prstGeom>
          <a:noFill/>
          <a:ln w="9525">
            <a:noFill/>
            <a:miter lim="800000"/>
          </a:ln>
        </p:spPr>
        <p:txBody>
          <a:bodyPr>
            <a:spAutoFit/>
          </a:bodyPr>
          <a:lstStyle/>
          <a:p>
            <a:pPr marR="0" defTabSz="914400">
              <a:buClrTx/>
              <a:buSzTx/>
              <a:buFontTx/>
              <a:defRPr/>
            </a:pPr>
            <a:r>
              <a:rPr kumimoji="0" lang="en-US" altLang="zh-CN"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1</a:t>
            </a:r>
            <a:r>
              <a:rPr kumimoji="0" lang="zh-CN" altLang="en-US"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、古代官学</a:t>
            </a:r>
            <a:endParaRPr kumimoji="0" lang="en-US" altLang="zh-CN"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endParaRPr>
          </a:p>
          <a:p>
            <a:pPr marR="0" defTabSz="914400">
              <a:buClrTx/>
              <a:buSzTx/>
              <a:buFontTx/>
              <a:defRPr/>
            </a:pPr>
            <a:r>
              <a:rPr kumimoji="0" lang="zh-CN" altLang="en-US"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①中央官学</a:t>
            </a:r>
            <a:endParaRPr kumimoji="0" lang="en-US" altLang="zh-CN"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endParaRPr>
          </a:p>
          <a:p>
            <a:pPr marR="0" defTabSz="914400">
              <a:buClrTx/>
              <a:buSzTx/>
              <a:buFontTx/>
              <a:defRPr/>
            </a:pPr>
            <a:r>
              <a:rPr kumimoji="0" lang="zh-CN" altLang="en-US"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最高学府</a:t>
            </a:r>
            <a:r>
              <a:rPr kumimoji="0" lang="en-US" altLang="zh-CN"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a:t>
            </a:r>
            <a:r>
              <a:rPr kumimoji="0" lang="zh-CN" altLang="en-US"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太学和国子监</a:t>
            </a:r>
            <a:endParaRPr kumimoji="0" lang="en-US" altLang="zh-CN"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endParaRPr>
          </a:p>
          <a:p>
            <a:pPr marR="0" indent="914400" defTabSz="914400">
              <a:buClrTx/>
              <a:buSzTx/>
              <a:buFontTx/>
              <a:defRPr/>
            </a:pPr>
            <a:r>
              <a:rPr kumimoji="0" lang="zh-CN" altLang="en-US"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太学是中国古代的国立最高学府。太学之名始于西周。始设于汉武帝时期，太学祭酒兼掌全国教育行政。隋代以后改为国子监，而国子监内同时也设太学。</a:t>
            </a:r>
            <a:endParaRPr kumimoji="0" lang="zh-CN" altLang="en-US"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REFSHAPE" val="1065316276"/>
  <p:tag name="KSO_WM_UNIT_PLACING_PICTURE_USER_VIEWPORT" val="{&quot;height&quot;:9750,&quot;width&quot;:12300}"/>
</p:tagLst>
</file>

<file path=ppt/tags/tag66.xml><?xml version="1.0" encoding="utf-8"?>
<p:tagLst xmlns:p="http://schemas.openxmlformats.org/presentationml/2006/main">
  <p:tag name="KSO_WM_UNIT_TABLE_BEAUTIFY" val="smartTable{41c6f2c8-32fc-4ec9-babc-daf20a23a1f7}"/>
</p:tagLst>
</file>

<file path=ppt/tags/tag67.xml><?xml version="1.0" encoding="utf-8"?>
<p:tagLst xmlns:p="http://schemas.openxmlformats.org/presentationml/2006/main">
  <p:tag name="KSO_WM_UNIT_TABLE_BEAUTIFY" val="smartTable{37a1bca0-37ac-4ee8-a6a9-f927cc2e787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7592</Words>
  <Application>WPS 演示</Application>
  <PresentationFormat>宽屏</PresentationFormat>
  <Paragraphs>729</Paragraphs>
  <Slides>69</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69</vt:i4>
      </vt:variant>
    </vt:vector>
  </HeadingPairs>
  <TitlesOfParts>
    <vt:vector size="83" baseType="lpstr">
      <vt:lpstr>Arial</vt:lpstr>
      <vt:lpstr>宋体</vt:lpstr>
      <vt:lpstr>Wingdings</vt:lpstr>
      <vt:lpstr>微软雅黑</vt:lpstr>
      <vt:lpstr>Arial Unicode MS</vt:lpstr>
      <vt:lpstr>华文行楷</vt:lpstr>
      <vt:lpstr>楷体</vt:lpstr>
      <vt:lpstr>黑体</vt:lpstr>
      <vt:lpstr>方正启体简体</vt:lpstr>
      <vt:lpstr>方正粗黑宋简体</vt:lpstr>
      <vt:lpstr>迷你简启体</vt:lpstr>
      <vt:lpstr>汉仪中隶书简</vt:lpstr>
      <vt:lpstr>等线</vt:lpstr>
      <vt:lpstr>Office 主题​​</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lenovo</dc:creator>
  <cp:lastModifiedBy>村鸿</cp:lastModifiedBy>
  <cp:revision>106</cp:revision>
  <dcterms:created xsi:type="dcterms:W3CDTF">2019-06-19T02:08:00Z</dcterms:created>
  <dcterms:modified xsi:type="dcterms:W3CDTF">2020-03-05T15:53:10Z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