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sldIdLst>
    <p:sldId id="370" r:id="rId4"/>
    <p:sldId id="420" r:id="rId6"/>
    <p:sldId id="447" r:id="rId7"/>
    <p:sldId id="428" r:id="rId8"/>
    <p:sldId id="434" r:id="rId9"/>
    <p:sldId id="429" r:id="rId10"/>
    <p:sldId id="435" r:id="rId11"/>
    <p:sldId id="430" r:id="rId12"/>
    <p:sldId id="406" r:id="rId13"/>
    <p:sldId id="416" r:id="rId14"/>
    <p:sldId id="417" r:id="rId15"/>
    <p:sldId id="271" r:id="rId16"/>
    <p:sldId id="412" r:id="rId17"/>
    <p:sldId id="411" r:id="rId18"/>
    <p:sldId id="410" r:id="rId19"/>
    <p:sldId id="423" r:id="rId20"/>
    <p:sldId id="425" r:id="rId21"/>
    <p:sldId id="448" r:id="rId22"/>
    <p:sldId id="374" r:id="rId23"/>
    <p:sldId id="376" r:id="rId24"/>
    <p:sldId id="449" r:id="rId25"/>
    <p:sldId id="450" r:id="rId26"/>
    <p:sldId id="457" r:id="rId27"/>
    <p:sldId id="456" r:id="rId28"/>
    <p:sldId id="452" r:id="rId29"/>
    <p:sldId id="455" r:id="rId30"/>
    <p:sldId id="392" r:id="rId31"/>
    <p:sldId id="395" r:id="rId32"/>
    <p:sldId id="398" r:id="rId33"/>
    <p:sldId id="399" r:id="rId34"/>
    <p:sldId id="403" r:id="rId35"/>
    <p:sldId id="404" r:id="rId3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050B"/>
    <a:srgbClr val="EDE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81745" autoAdjust="0"/>
  </p:normalViewPr>
  <p:slideViewPr>
    <p:cSldViewPr snapToGrid="0" snapToObjects="1">
      <p:cViewPr varScale="1">
        <p:scale>
          <a:sx n="56" d="100"/>
          <a:sy n="56" d="100"/>
        </p:scale>
        <p:origin x="1092" y="48"/>
      </p:cViewPr>
      <p:guideLst>
        <p:guide orient="horz" pos="219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1pPr>
    <a:lvl2pPr indent="2286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2pPr>
    <a:lvl3pPr indent="4572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3pPr>
    <a:lvl4pPr indent="6858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4pPr>
    <a:lvl5pPr indent="9144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5pPr>
    <a:lvl6pPr indent="11430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6pPr>
    <a:lvl7pPr indent="13716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7pPr>
    <a:lvl8pPr indent="16002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8pPr>
    <a:lvl9pPr indent="18288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标题文本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3525"/>
            <a:ext cx="209551" cy="254001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9AC6-161A-4563-A3C3-61DAE9BC07A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标题文本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3525"/>
            <a:ext cx="209551" cy="254001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9AC6-161A-4563-A3C3-61DAE9BC07A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5"/>
              </a:buBlip>
            </a:lvl1pPr>
            <a:lvl2pPr>
              <a:buBlip>
                <a:blip r:embed="rId5"/>
              </a:buBlip>
            </a:lvl2pPr>
            <a:lvl3pPr>
              <a:buBlip>
                <a:blip r:embed="rId5"/>
              </a:buBlip>
            </a:lvl3pPr>
            <a:lvl4pPr>
              <a:buBlip>
                <a:blip r:embed="rId5"/>
              </a:buBlip>
            </a:lvl4pPr>
            <a:lvl5pPr>
              <a:buBlip>
                <a:blip r:embed="rId5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  <a:endParaRPr dirty="0"/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  <a:endParaRPr dirty="0"/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  <a:endParaRPr dirty="0"/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  <a:endParaRPr dirty="0"/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9136" y="899505"/>
            <a:ext cx="10741381" cy="5098232"/>
            <a:chOff x="849136" y="920117"/>
            <a:chExt cx="10741381" cy="5098232"/>
          </a:xfrm>
        </p:grpSpPr>
        <p:sp>
          <p:nvSpPr>
            <p:cNvPr id="6" name="线条"/>
            <p:cNvSpPr/>
            <p:nvPr userDrawn="1"/>
          </p:nvSpPr>
          <p:spPr>
            <a:xfrm>
              <a:off x="849136" y="920117"/>
              <a:ext cx="10741381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7" name="线条"/>
            <p:cNvSpPr/>
            <p:nvPr userDrawn="1"/>
          </p:nvSpPr>
          <p:spPr>
            <a:xfrm flipV="1">
              <a:off x="866355" y="936712"/>
              <a:ext cx="1" cy="5081637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8" name="线条"/>
            <p:cNvSpPr/>
            <p:nvPr userDrawn="1"/>
          </p:nvSpPr>
          <p:spPr>
            <a:xfrm>
              <a:off x="861837" y="5997736"/>
              <a:ext cx="8528470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9" name="线条"/>
            <p:cNvSpPr/>
            <p:nvPr userDrawn="1"/>
          </p:nvSpPr>
          <p:spPr>
            <a:xfrm>
              <a:off x="9378280" y="5129723"/>
              <a:ext cx="1" cy="866075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0" name="线条"/>
            <p:cNvSpPr/>
            <p:nvPr userDrawn="1"/>
          </p:nvSpPr>
          <p:spPr>
            <a:xfrm>
              <a:off x="9377256" y="5127786"/>
              <a:ext cx="2196782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  <p:sp>
          <p:nvSpPr>
            <p:cNvPr id="11" name="线条"/>
            <p:cNvSpPr/>
            <p:nvPr userDrawn="1"/>
          </p:nvSpPr>
          <p:spPr>
            <a:xfrm flipV="1">
              <a:off x="11585998" y="920117"/>
              <a:ext cx="1" cy="4208242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5"/>
              </a:buBlip>
            </a:lvl1pPr>
            <a:lvl2pPr>
              <a:buBlip>
                <a:blip r:embed="rId5"/>
              </a:buBlip>
            </a:lvl2pPr>
            <a:lvl3pPr>
              <a:buBlip>
                <a:blip r:embed="rId5"/>
              </a:buBlip>
            </a:lvl3pPr>
            <a:lvl4pPr>
              <a:buBlip>
                <a:blip r:embed="rId5"/>
              </a:buBlip>
            </a:lvl4pPr>
            <a:lvl5pPr>
              <a:buBlip>
                <a:blip r:embed="rId5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  <a:endParaRPr dirty="0"/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  <a:endParaRPr dirty="0"/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  <a:endParaRPr dirty="0"/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  <a:endParaRPr dirty="0"/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849136" y="899505"/>
            <a:ext cx="10741381" cy="5098232"/>
            <a:chOff x="849136" y="920117"/>
            <a:chExt cx="10741381" cy="5098232"/>
          </a:xfrm>
        </p:grpSpPr>
        <p:sp>
          <p:nvSpPr>
            <p:cNvPr id="6" name="线条"/>
            <p:cNvSpPr/>
            <p:nvPr userDrawn="1"/>
          </p:nvSpPr>
          <p:spPr>
            <a:xfrm>
              <a:off x="849136" y="920117"/>
              <a:ext cx="10741381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 i="0">
                <a:solidFill>
                  <a:srgbClr val="4B4B4B"/>
                </a:solidFill>
                <a:effectLst/>
                <a:latin typeface="Arial" panose="020B0604020202020204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7" name="线条"/>
            <p:cNvSpPr/>
            <p:nvPr userDrawn="1"/>
          </p:nvSpPr>
          <p:spPr>
            <a:xfrm flipV="1">
              <a:off x="866355" y="936712"/>
              <a:ext cx="1" cy="5081637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 i="0">
                <a:solidFill>
                  <a:srgbClr val="4B4B4B"/>
                </a:solidFill>
                <a:effectLst/>
                <a:latin typeface="Arial" panose="020B0604020202020204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8" name="线条"/>
            <p:cNvSpPr/>
            <p:nvPr userDrawn="1"/>
          </p:nvSpPr>
          <p:spPr>
            <a:xfrm>
              <a:off x="861837" y="5997736"/>
              <a:ext cx="8528470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 i="0">
                <a:solidFill>
                  <a:srgbClr val="4B4B4B"/>
                </a:solidFill>
                <a:effectLst/>
                <a:latin typeface="Arial" panose="020B0604020202020204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9" name="线条"/>
            <p:cNvSpPr/>
            <p:nvPr userDrawn="1"/>
          </p:nvSpPr>
          <p:spPr>
            <a:xfrm>
              <a:off x="9378280" y="5129723"/>
              <a:ext cx="1" cy="866075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 i="0">
                <a:solidFill>
                  <a:srgbClr val="4B4B4B"/>
                </a:solidFill>
                <a:effectLst/>
                <a:latin typeface="Arial" panose="020B0604020202020204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10" name="线条"/>
            <p:cNvSpPr/>
            <p:nvPr userDrawn="1"/>
          </p:nvSpPr>
          <p:spPr>
            <a:xfrm>
              <a:off x="9377256" y="5127786"/>
              <a:ext cx="2196782" cy="1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 i="0">
                <a:solidFill>
                  <a:srgbClr val="4B4B4B"/>
                </a:solidFill>
                <a:effectLst/>
                <a:latin typeface="Arial" panose="020B0604020202020204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11" name="线条"/>
            <p:cNvSpPr/>
            <p:nvPr userDrawn="1"/>
          </p:nvSpPr>
          <p:spPr>
            <a:xfrm flipV="1">
              <a:off x="11585998" y="920117"/>
              <a:ext cx="1" cy="4208242"/>
            </a:xfrm>
            <a:prstGeom prst="line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>
                <a:defRPr sz="4400" i="0">
                  <a:solidFill>
                    <a:srgbClr val="4B4B4B"/>
                  </a:solidFill>
                  <a:effectLst/>
                  <a:latin typeface="+mn-lt"/>
                  <a:ea typeface="+mn-ea"/>
                  <a:cs typeface="+mn-cs"/>
                  <a:sym typeface="Helvetica Neue" panose="02000503000000020004"/>
                </a:defRPr>
              </a:pPr>
              <a:endParaRPr sz="2200" i="0">
                <a:solidFill>
                  <a:srgbClr val="4B4B4B"/>
                </a:solidFill>
                <a:effectLst/>
                <a:latin typeface="Arial" panose="020B0604020202020204"/>
                <a:ea typeface="+mn-ea"/>
                <a:cs typeface="+mn-cs"/>
                <a:sym typeface="Helvetica Neue" panose="02000503000000020004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/>
          <p:cNvSpPr txBox="1"/>
          <p:nvPr/>
        </p:nvSpPr>
        <p:spPr>
          <a:xfrm>
            <a:off x="0" y="6381771"/>
            <a:ext cx="12192000" cy="47622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" name="《我的母亲》"/>
          <p:cNvSpPr txBox="1">
            <a:spLocks noGrp="1"/>
          </p:cNvSpPr>
          <p:nvPr/>
        </p:nvSpPr>
        <p:spPr>
          <a:xfrm>
            <a:off x="899380" y="815837"/>
            <a:ext cx="10388722" cy="261316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>
            <a:lvl1pPr>
              <a:defRPr sz="14500"/>
            </a:lvl1pPr>
          </a:lstStyle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zh-CN" altLang="en-US" sz="4800" i="0" dirty="0">
                <a:solidFill>
                  <a:srgbClr val="FFFF00"/>
                </a:solidFill>
                <a:effectLst/>
                <a:latin typeface="+mn-ea"/>
                <a:ea typeface="+mn-ea"/>
                <a:cs typeface="黑体" panose="02010609060101010101" pitchFamily="49" charset="-122"/>
              </a:rPr>
              <a:t>口语交际</a:t>
            </a:r>
            <a:r>
              <a:rPr lang="en-US" altLang="zh-CN" sz="4800" i="0" dirty="0">
                <a:solidFill>
                  <a:srgbClr val="FFFF00"/>
                </a:solidFill>
                <a:effectLst/>
                <a:latin typeface="+mn-ea"/>
                <a:ea typeface="+mn-ea"/>
                <a:cs typeface="黑体" panose="02010609060101010101" pitchFamily="49" charset="-122"/>
              </a:rPr>
              <a:t>•</a:t>
            </a:r>
            <a:r>
              <a:rPr lang="zh-CN" altLang="en-US" sz="4800" i="0" dirty="0">
                <a:solidFill>
                  <a:srgbClr val="FFFF00"/>
                </a:solidFill>
                <a:effectLst/>
                <a:latin typeface="+mn-ea"/>
                <a:ea typeface="+mn-ea"/>
                <a:cs typeface="黑体" panose="02010609060101010101" pitchFamily="49" charset="-122"/>
              </a:rPr>
              <a:t>应对</a:t>
            </a:r>
            <a:br>
              <a:rPr lang="zh-CN" altLang="en-US" sz="48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初二年级 语文</a:t>
            </a:r>
            <a:endParaRPr lang="zh-CN" altLang="en-US" sz="32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152400" y="6534171"/>
            <a:ext cx="12192000" cy="47622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134197" y="1216692"/>
            <a:ext cx="35301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范例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劝说隔离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480595" y="1906888"/>
            <a:ext cx="9601199" cy="373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对普通大众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：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张文宏：你在家里不是在隔离，你是在战斗啊。你觉得很闷，病毒都被你闷死了。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对企业老板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：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张文宏：你不用给我们捐东西，让员工在家里办公，隔离观察，还给人家发工资，这就是对国家做贡献了。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139806" y="1216692"/>
            <a:ext cx="35189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范例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劝说隔离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480595" y="1906888"/>
            <a:ext cx="9601199" cy="373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对大学生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：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张文宏：大家只要闷两个星期，少说话，语言少了，思想就出来了。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对小学生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：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张文宏：新冠病毒就像“魔鬼”，同学们在家闷两周，等医生把所有放出来的“魔鬼”都抓回去了，才能出来。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639635" y="1165086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何为应对</a:t>
            </a:r>
            <a:endParaRPr lang="zh-CN" altLang="en-US" sz="2400" b="0" i="0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638300" y="2056435"/>
            <a:ext cx="8915400" cy="383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日常交往中，当有人向我们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提问、建议或者质疑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，采取恰当的方式做出回应，就是应对。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    广义的应对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包括所有的聊天、问答、讨论等中的回应，即只要不是单向的自我表达，都可以看作应对。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    狭义的应对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则指面对别人的调侃、质疑、诘问、挑衅时随机应变的话语能力。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877824" y="2091159"/>
            <a:ext cx="10569538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客问元方：“尊君在不？”答曰：“待君久不至，已去。”友人便怒：“非人哉！与人期行，相委而去。”元方曰：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“君与家君期日中。日中不至，则是无信；对子骂父，则是无礼。”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——《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陈太丘与友期行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638300" y="1902304"/>
            <a:ext cx="9809062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孙权劝吕蒙读书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，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吕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蒙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辞以军中多务。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孙权回应：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“孤岂欲卿治经为博士邪！但当涉猎，见往事耳。卿言多务，孰若孤？孤常读书，自以为大有所益。” 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——《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孙权劝学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144524" y="1615670"/>
            <a:ext cx="9809062" cy="320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外祖母又怕都是孩子们，不可靠；母亲又说是若叫大人一同去，他们白天全有工作，要他熬夜，是不合情理的。在这迟疑之中，双喜可又看出底细来了，便又大声的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说道：</a:t>
            </a:r>
            <a:r>
              <a:rPr lang="zh-CN" altLang="en-US" sz="2700" i="0" dirty="0" smtClean="0">
                <a:solidFill>
                  <a:srgbClr val="FFC000"/>
                </a:solidFill>
                <a:effectLst/>
                <a:latin typeface="+mn-ea"/>
                <a:ea typeface="+mn-ea"/>
              </a:rPr>
              <a:t>“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我写包票</a:t>
            </a:r>
            <a:r>
              <a:rPr lang="en-US" altLang="zh-CN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!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船又大；迅哥儿向来不乱跑；我们又都是识水性的</a:t>
            </a:r>
            <a:r>
              <a:rPr lang="en-US" altLang="zh-CN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!”</a:t>
            </a:r>
            <a:endParaRPr lang="en-US" altLang="zh-CN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——《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社戏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434604" y="1781069"/>
            <a:ext cx="9809062" cy="320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杨巴的脑筋飞快地一转两转三转，主意来了！只见他脑袋撞地，“咚咚咚”叩得山响，一边叫道：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“中堂大人息怒！小人不知道中堂大人不爱吃压碎的芝麻粒，惹恼了大人。大人不记小人过，饶了小人这次，今后一定痛改前非！”</a:t>
            </a:r>
            <a:endParaRPr lang="en-US" altLang="zh-CN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              ——《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好嘴杨巴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  <a:endParaRPr lang="zh-CN" altLang="en-US" sz="2700" i="0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627632" y="1444752"/>
            <a:ext cx="9590088" cy="383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    “不知者当无罪！虽然我不喜欢吃碎芝麻（他也顺坡下了），但你的茶汤名满津门，也该嘉奖！来人呀，赏银一百两！”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这一来，叫在场所有人摸不着头脑。茶汤不爱吃，反倒奖巨银，为嘛？傻啦？杨巴趴在地上，一个劲儿地叩头谢恩，心里头却一清二楚全明白。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                ——《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好嘴杨巴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913632" y="987055"/>
            <a:ext cx="32080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如何应对</a:t>
            </a:r>
            <a:endParaRPr lang="zh-CN" altLang="en-US" sz="2800" i="0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13465" y="2157686"/>
            <a:ext cx="9601199" cy="293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   </a:t>
            </a:r>
            <a:r>
              <a:rPr lang="zh-CN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需要为人有则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</a:t>
            </a:r>
            <a:endParaRPr lang="en-US" altLang="zh-CN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   </a:t>
            </a:r>
            <a:r>
              <a:rPr lang="zh-CN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需要善于倾听</a:t>
            </a:r>
            <a:endParaRPr lang="en-US" altLang="zh-CN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   </a:t>
            </a:r>
            <a:r>
              <a:rPr lang="zh-CN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需要快速思维</a:t>
            </a:r>
            <a:endParaRPr lang="en-US" altLang="zh-CN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   </a:t>
            </a:r>
            <a:r>
              <a:rPr lang="zh-CN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需要广泛阅读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885176" y="1531065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灵活应对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909008" y="2810037"/>
            <a:ext cx="818884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（一）准确判断对方的态度</a:t>
            </a:r>
            <a:endParaRPr lang="en-US" altLang="zh-CN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（二）掌握一定的应对技巧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131570" y="1331189"/>
            <a:ext cx="10327367" cy="383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    “双喜，你们这班小鬼，昨天偷了我的豆了罢</a:t>
            </a:r>
            <a:r>
              <a:rPr lang="en-US" altLang="zh-CN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?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又不肯好好的摘，踏坏了不少</a:t>
            </a:r>
            <a:r>
              <a:rPr lang="zh-CN" altLang="en-US" sz="2700" i="0">
                <a:solidFill>
                  <a:srgbClr val="FFC000"/>
                </a:solidFill>
                <a:effectLst/>
                <a:latin typeface="+mn-ea"/>
                <a:ea typeface="+mn-ea"/>
              </a:rPr>
              <a:t>。</a:t>
            </a:r>
            <a:r>
              <a:rPr lang="zh-CN" altLang="en-US" sz="2700" i="0" smtClean="0">
                <a:solidFill>
                  <a:srgbClr val="FFC000"/>
                </a:solidFill>
                <a:effectLst/>
                <a:latin typeface="+mn-ea"/>
                <a:ea typeface="+mn-ea"/>
              </a:rPr>
              <a:t>”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“是的。我们请客。我们当初还不要你的呢。你看，你把我的虾吓跑了</a:t>
            </a:r>
            <a:r>
              <a:rPr lang="en-US" altLang="zh-CN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!”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双喜说。 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六一公公看见我，便停了楫，笑道，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“请客</a:t>
            </a:r>
            <a:r>
              <a:rPr lang="en-US" altLang="zh-CN" sz="2700" i="0" dirty="0" smtClean="0">
                <a:solidFill>
                  <a:srgbClr val="FFC000"/>
                </a:solidFill>
                <a:effectLst/>
                <a:latin typeface="+mn-ea"/>
                <a:ea typeface="+mn-ea"/>
              </a:rPr>
              <a:t>?——</a:t>
            </a:r>
            <a:r>
              <a:rPr lang="zh-CN" altLang="en-US" sz="2700" i="0" dirty="0" smtClean="0">
                <a:solidFill>
                  <a:srgbClr val="FFC000"/>
                </a:solidFill>
                <a:effectLst/>
                <a:latin typeface="+mn-ea"/>
                <a:ea typeface="+mn-ea"/>
              </a:rPr>
              <a:t>这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是应该的。”</a:t>
            </a:r>
            <a:endParaRPr lang="en-US" altLang="zh-CN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                    ——《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社戏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/>
          <p:cNvSpPr txBox="1">
            <a:spLocks noChangeArrowheads="1"/>
          </p:cNvSpPr>
          <p:nvPr/>
        </p:nvSpPr>
        <p:spPr bwMode="auto">
          <a:xfrm>
            <a:off x="1053840" y="1831876"/>
            <a:ext cx="36458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自嘲</a:t>
            </a:r>
            <a:endParaRPr lang="en-US" altLang="zh-CN" i="0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2207087" y="2438400"/>
            <a:ext cx="33458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归谬</a:t>
            </a:r>
            <a:endParaRPr lang="zh-CN" altLang="en-US" i="0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3415174" y="3276600"/>
            <a:ext cx="25685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巧换概念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Text Box 32"/>
          <p:cNvSpPr txBox="1">
            <a:spLocks noChangeArrowheads="1"/>
          </p:cNvSpPr>
          <p:nvPr/>
        </p:nvSpPr>
        <p:spPr bwMode="auto">
          <a:xfrm>
            <a:off x="4583573" y="4264521"/>
            <a:ext cx="2644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针锋相对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6175576" y="5170983"/>
            <a:ext cx="18261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转换话题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885176" y="987055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应对技巧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895344" y="987055"/>
            <a:ext cx="50474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应对技巧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自嘲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zh-CN" altLang="en-US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075510" y="2047025"/>
            <a:ext cx="9601199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一名英国女士非常喜欢钱钟书的小说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围城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，于是打电话给钱钟书请求见面。钱钟书对她说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27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21341" y="3472148"/>
            <a:ext cx="1186115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假如你吃了个鸡蛋觉得不错，</a:t>
            </a:r>
            <a:endParaRPr lang="en-US" altLang="zh-CN" i="0" dirty="0">
              <a:solidFill>
                <a:srgbClr val="FFC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何必</a:t>
            </a:r>
            <a:r>
              <a:rPr lang="zh-CN" altLang="en-US" i="0" dirty="0" smtClean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认识下蛋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的母鸡呢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  <a:endParaRPr lang="zh-CN" altLang="en-US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08459" y="1784338"/>
            <a:ext cx="10175082" cy="196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在一次制定美国宪法的会议上，有位议员说：“在宪法里要规定一条：常规部队任何时候都不得超过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5000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人。” 华盛顿平静地说：“这位先生的建议的确很好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  <a:endParaRPr lang="en-US" altLang="zh-CN" sz="27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008459" y="4120117"/>
            <a:ext cx="1027878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但我认为还要加上一条：“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侵略美国的外国军队，任何时候都不得超过</a:t>
            </a:r>
            <a:r>
              <a:rPr lang="en-US" altLang="zh-CN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3000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  <a:endParaRPr lang="zh-CN" altLang="en-US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822192" y="987054"/>
            <a:ext cx="377610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应对技巧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归谬</a:t>
            </a:r>
            <a:endParaRPr lang="en-US" altLang="zh-CN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zh-CN" altLang="en-US" sz="40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08459" y="2085278"/>
            <a:ext cx="10175082" cy="1864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第二次世界大战时，德军占领了巴黎。两个纳粹军官走进一家旅馆，他们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傲慢地环视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四周，然后问老板说：“这个猪圈，住一宿多少钱？”老板是个爱国者，他作出了最好的回答。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517745" y="4340293"/>
            <a:ext cx="1027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“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每头猪</a:t>
            </a:r>
            <a:r>
              <a:rPr lang="en-US" altLang="zh-CN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100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法郎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。”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31014" y="987055"/>
            <a:ext cx="45448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应对技巧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巧换概念</a:t>
            </a:r>
            <a:endParaRPr lang="en-US" altLang="zh-CN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08459" y="2085278"/>
            <a:ext cx="10175082" cy="196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国共两党谈判期间，国民党代表在以周恩来、王若飞为代表的中共代表团义正词严、咄咄逼人的气势下，理屈词穷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、恼羞成怒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：“和你们共产党谈判真是对牛弹琴。” </a:t>
            </a:r>
            <a:endParaRPr lang="en-US" altLang="zh-CN" sz="27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378849" y="4364221"/>
            <a:ext cx="1027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“</a:t>
            </a:r>
            <a:r>
              <a:rPr lang="zh-CN" altLang="zh-CN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对，牛弹琴！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”中共</a:t>
            </a:r>
            <a:r>
              <a:rPr lang="zh-CN" altLang="en-US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代表这样回答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31014" y="987055"/>
            <a:ext cx="45448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应对技巧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针锋相对</a:t>
            </a:r>
            <a:endParaRPr lang="en-US" altLang="zh-CN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08458" y="2085278"/>
            <a:ext cx="10586134" cy="1864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曹操以手指刘备，后自指，曰：“今天下英雄，惟使君与操耳！”刘备闻言，立时一惊，手中所持箸不觉落于地上。时正值大雨将至，雷声大作。</a:t>
            </a:r>
            <a:endParaRPr lang="en-US" altLang="zh-CN" sz="27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587768" y="4364221"/>
            <a:ext cx="100802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刘备乃从容俯首拾箸曰：“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一震之威，乃至于此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  <a:endParaRPr lang="zh-CN" altLang="en-US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31014" y="987055"/>
            <a:ext cx="454483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应对技巧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转换话题</a:t>
            </a:r>
            <a:endParaRPr lang="en-US" altLang="zh-CN" sz="40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08458" y="1829246"/>
            <a:ext cx="10278787" cy="196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一天，洛克菲勒到纽约一家旅馆去投宿，要求住一间最便宜的房间，旅馆经理巧言相劝道：“先生，您为何要住便宜的小房间呢？您儿子住宿的时候，总是挑最豪华的房间呀！”</a:t>
            </a:r>
            <a:endParaRPr lang="en-US" altLang="zh-CN" sz="27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008458" y="4140440"/>
            <a:ext cx="1027878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洛克菲勒答道：“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不错，我儿子有一个百万富翁的父亲，可我没有啊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！”</a:t>
            </a:r>
            <a:endParaRPr lang="zh-CN" altLang="en-US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31014" y="987055"/>
            <a:ext cx="45448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应对技巧</a:t>
            </a:r>
            <a:r>
              <a:rPr lang="en-US" altLang="zh-CN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转换话题</a:t>
            </a:r>
            <a:endParaRPr lang="en-US" altLang="zh-CN" sz="40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91077" y="2478115"/>
            <a:ext cx="10175082" cy="3457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（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1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）写出人物当时可能说的话；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（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2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）品味应对语言中的关键词语；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（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3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）围绕话题谈自己的看法、进行评价或探究。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42108" y="1116774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拓展练习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15895" y="1694941"/>
            <a:ext cx="10175082" cy="320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在一次议会会议上，一位女议员对英国首相邱吉尔说：“如果我是你的妻子，我就在你的咖啡里放上毒药。”痛恨之情溢于言表，全场为之哗然。而面对如此尴尬的场面，邱吉尔不慌不忙，立即作出了回答：（        ）会场顿时一阵笑声，使那位女议员哭笑不得。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398607" y="4870165"/>
            <a:ext cx="8069263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“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如果我是你的丈夫，我就把它喝下去</a:t>
            </a: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。”</a:t>
            </a:r>
            <a:endParaRPr lang="en-US" altLang="zh-CN" sz="28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943451" y="987055"/>
            <a:ext cx="46987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写出人物当时可能说的话</a:t>
            </a:r>
            <a:endParaRPr lang="zh-CN" altLang="en-US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77541" y="2185037"/>
            <a:ext cx="10415754" cy="248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1978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年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10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月，邓小平同志到日本访问。有一天坐上了由东京开出的新干线列车。这种列车的时速在当时已达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210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公里，反映出日本先进的科学技术水平。邓小平同志上车后，一批日本记者就围住了他，要他谈谈坐车的感想。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402557" y="987055"/>
            <a:ext cx="3672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结合情境 品味词语</a:t>
            </a:r>
            <a:endParaRPr lang="zh-CN" altLang="en-US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标题 119809"/>
          <p:cNvSpPr>
            <a:spLocks noGrp="1" noChangeArrowheads="1"/>
          </p:cNvSpPr>
          <p:nvPr>
            <p:ph type="title"/>
          </p:nvPr>
        </p:nvSpPr>
        <p:spPr>
          <a:xfrm rot="21540000">
            <a:off x="706967" y="280989"/>
            <a:ext cx="10778067" cy="7000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dirty="0"/>
              <a:t>                       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62919" y="2289424"/>
            <a:ext cx="9258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即我们要根据</a:t>
            </a:r>
            <a:r>
              <a:rPr lang="zh-CN" altLang="en-US" sz="3200" i="0" dirty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说话的场合、对方（谈话对象）的身份、年龄、性格、经历、心理状态、文化素养等用合适的语气进行交流。</a:t>
            </a:r>
            <a:endParaRPr lang="en-US" altLang="zh-CN" sz="3200" i="0" dirty="0">
              <a:solidFill>
                <a:srgbClr val="FFC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3200" b="1" i="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 b="1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4965538" y="1200573"/>
            <a:ext cx="1701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得体</a:t>
            </a:r>
            <a:r>
              <a:rPr lang="zh-CN" altLang="en-US" sz="4000" i="0" dirty="0">
                <a:solidFill>
                  <a:srgbClr val="FFFF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endParaRPr lang="zh-CN" altLang="en-US" sz="4000" i="0" dirty="0">
              <a:solidFill>
                <a:srgbClr val="FFFF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77541" y="2645164"/>
            <a:ext cx="10415754" cy="196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这种场合，如果仅仅只赞美日本的先进的科技，则有讨人喜欢的嫌疑</a:t>
            </a:r>
            <a:r>
              <a:rPr lang="zh-CN" altLang="en-US" sz="2700" i="0">
                <a:solidFill>
                  <a:srgbClr val="FFFFFF"/>
                </a:solidFill>
                <a:effectLst/>
                <a:latin typeface="+mn-ea"/>
                <a:ea typeface="+mn-ea"/>
              </a:rPr>
              <a:t>，</a:t>
            </a:r>
            <a:r>
              <a:rPr lang="zh-CN" altLang="en-US" sz="2700" i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不评价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又似乎不够谦虚友好。面对此景，邓小平同志只说了一句话：“就像推我们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跑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一样，我们现在很需要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跑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。”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456421" y="987055"/>
            <a:ext cx="36728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结合情境 品味词语</a:t>
            </a:r>
            <a:endParaRPr lang="zh-CN" altLang="en-US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088109" y="2060389"/>
            <a:ext cx="104094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品味“跑”的具体含义</a:t>
            </a:r>
            <a:endParaRPr lang="zh-CN" altLang="en-US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84650" y="2125693"/>
            <a:ext cx="988669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北京市教委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30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日表示，将于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4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13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日起开展中小学线上学科教学，进入疫情防控和课程教学相结合的新阶段。在京学生的教材将于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4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13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日之前发放到位，不在京的学生将使用电子教材。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（新华社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3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30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日报道）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64202" y="987055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围绕话题谈看法</a:t>
            </a:r>
            <a:endParaRPr lang="zh-CN" altLang="en-US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64202" y="987054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围绕话题谈看法</a:t>
            </a:r>
            <a:endParaRPr lang="zh-CN" altLang="en-US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345323" y="1979246"/>
            <a:ext cx="989369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这一举措立即引起多方讨论，有人认为，现阶段疫情已经逐步明朗化，完全可以在</a:t>
            </a:r>
            <a:r>
              <a:rPr lang="en-US" altLang="zh-CN" sz="28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4</a:t>
            </a:r>
            <a:r>
              <a:rPr lang="zh-CN" altLang="en-US" sz="28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月中旬实现线下复课，不必采用线上教学这样的模式，请问，大家对这样的说法持什么态度呢？</a:t>
            </a:r>
            <a:endParaRPr lang="en-US" altLang="zh-CN" sz="28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          （请看视频示例）</a:t>
            </a:r>
            <a:endParaRPr lang="zh-CN" altLang="en-US" sz="28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113885" y="1216692"/>
            <a:ext cx="55707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一、看准对象 讲究分寸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295400" y="2287387"/>
            <a:ext cx="9823704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一定要先明确交际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的对象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，即充分考虑对方的特征，诸如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性别、年龄、职业、身份、文化、气质、性格、爱好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甚至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禁忌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等。</a:t>
            </a:r>
            <a:endParaRPr lang="zh-CN" altLang="en-US" sz="2700" i="0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806400" y="1593882"/>
            <a:ext cx="10974414" cy="367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对失意的人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不说得意话</a:t>
            </a:r>
            <a:endParaRPr lang="zh-CN" altLang="en-US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对有缺陷的人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不说人家忌讳的话</a:t>
            </a:r>
            <a:endParaRPr lang="zh-CN" altLang="en-US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对长辈</a:t>
            </a:r>
            <a:r>
              <a:rPr lang="en-US" altLang="zh-CN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说客气礼貌的话</a:t>
            </a:r>
            <a:endParaRPr lang="zh-CN" altLang="en-US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对知识分子：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说高雅严谨的话</a:t>
            </a:r>
            <a:endParaRPr lang="zh-CN" altLang="en-US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对普通大众：</a:t>
            </a:r>
            <a:r>
              <a:rPr lang="zh-CN" altLang="en-US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说通俗易懂的话</a:t>
            </a:r>
            <a:endParaRPr lang="zh-CN" altLang="en-US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113882" y="1216692"/>
            <a:ext cx="55707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二、适应场合 巧妙用语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295400" y="2287387"/>
            <a:ext cx="960119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交际的场合包括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时间、地点、人物、氛围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等。交际的场合各种各样，有喜庆、哀伤之分，有庄重、轻松之别等等。场合不同了，表达用语也必须随之变化，因地而异，讲究分寸，巧妙用语，以求达到最佳表达效果。</a:t>
            </a:r>
            <a:endParaRPr lang="zh-CN" altLang="en-US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773405" y="1352744"/>
            <a:ext cx="2611022" cy="383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欢庆的场合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悲伤的场合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庄重的场合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工作的场合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日常的场合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外交的场合</a:t>
            </a:r>
            <a:r>
              <a:rPr lang="en-US" altLang="zh-CN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: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18624" y="1352744"/>
            <a:ext cx="6266691" cy="383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多说吉利话</a:t>
            </a:r>
            <a:r>
              <a:rPr lang="en-US" altLang="zh-CN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,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不讲丧气话。</a:t>
            </a:r>
            <a:endParaRPr lang="zh-CN" altLang="en-US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严肃、低沉、凝重。</a:t>
            </a:r>
            <a:endParaRPr lang="zh-CN" altLang="en-US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庄重、规范，用书面语。</a:t>
            </a:r>
            <a:endParaRPr lang="zh-CN" altLang="en-US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准确扼要，常用术语。</a:t>
            </a:r>
            <a:endParaRPr lang="zh-CN" altLang="en-US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自然亲切，多用口语。</a:t>
            </a:r>
            <a:endParaRPr lang="zh-CN" altLang="en-US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庄重、不卑不亢。</a:t>
            </a:r>
            <a:endParaRPr lang="zh-CN" altLang="en-US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113884" y="1216692"/>
            <a:ext cx="55707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三、注意遣词 敬谦得当</a:t>
            </a:r>
            <a:endParaRPr lang="zh-CN" altLang="en-US" sz="2400" i="0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152144" y="2588329"/>
            <a:ext cx="990167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很多汉语词语都具有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态度、色彩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的倾向性，如把握不好，就会闹出笑话。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    </a:t>
            </a:r>
            <a:r>
              <a:rPr lang="zh-CN" altLang="en-US" sz="2700" i="0" dirty="0" smtClean="0">
                <a:solidFill>
                  <a:srgbClr val="FFC000"/>
                </a:solidFill>
                <a:effectLst/>
                <a:latin typeface="+mn-ea"/>
                <a:ea typeface="+mn-ea"/>
              </a:rPr>
              <a:t>敬辞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只能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用于称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对方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。如： “大”“贵” “高”“惠”等</a:t>
            </a:r>
            <a:endParaRPr lang="en-US" altLang="zh-CN" sz="27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   </a:t>
            </a:r>
            <a:r>
              <a:rPr lang="zh-CN" altLang="en-US" sz="2700" i="0" dirty="0" smtClean="0">
                <a:solidFill>
                  <a:srgbClr val="FFC000"/>
                </a:solidFill>
                <a:effectLst/>
                <a:latin typeface="+mn-ea"/>
                <a:ea typeface="+mn-ea"/>
              </a:rPr>
              <a:t>谦辞</a:t>
            </a:r>
            <a:r>
              <a:rPr lang="zh-CN" altLang="en-US" sz="27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只能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用于称呼</a:t>
            </a:r>
            <a:r>
              <a:rPr lang="zh-CN" altLang="en-US" sz="2700" i="0" dirty="0">
                <a:solidFill>
                  <a:srgbClr val="FFC000"/>
                </a:solidFill>
                <a:effectLst/>
                <a:latin typeface="+mn-ea"/>
                <a:ea typeface="+mn-ea"/>
              </a:rPr>
              <a:t>自己一方。</a:t>
            </a:r>
            <a:r>
              <a:rPr lang="zh-CN" altLang="en-US" sz="27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 如：“拙” “愚”“鄙”等</a:t>
            </a:r>
            <a:endParaRPr lang="zh-CN" altLang="en-US" sz="2700" i="0" dirty="0">
              <a:solidFill>
                <a:srgbClr val="FFC000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503213" y="994595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i="0" dirty="0">
                <a:solidFill>
                  <a:srgbClr val="FFFF00"/>
                </a:solidFill>
                <a:effectLst/>
                <a:latin typeface="+mn-ea"/>
                <a:ea typeface="+mn-ea"/>
              </a:rPr>
              <a:t>语言得体</a:t>
            </a:r>
            <a:endParaRPr lang="zh-CN" altLang="en-US" sz="4000" i="0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624765" y="2314308"/>
            <a:ext cx="6584106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4400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i="0" kern="1200" dirty="0">
                <a:solidFill>
                  <a:srgbClr val="EDEDEE"/>
                </a:solidFill>
                <a:effectLst/>
                <a:ea typeface="黑体" panose="02010609060101010101" pitchFamily="49" charset="-122"/>
                <a:cs typeface="+mn-cs"/>
              </a:rPr>
              <a:t>看准对象，讲究分寸 </a:t>
            </a:r>
            <a:endParaRPr lang="en-US" altLang="zh-CN" sz="3200" i="0" kern="1200" dirty="0">
              <a:solidFill>
                <a:srgbClr val="EDEDEE"/>
              </a:solidFill>
              <a:effectLst/>
              <a:ea typeface="黑体" panose="02010609060101010101" pitchFamily="49" charset="-122"/>
              <a:cs typeface="+mn-cs"/>
            </a:endParaRPr>
          </a:p>
          <a:p>
            <a:pPr algn="l" defTabSz="914400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i="0" kern="1200" dirty="0" smtClean="0">
                <a:solidFill>
                  <a:srgbClr val="EDEDEE"/>
                </a:solidFill>
                <a:effectLst/>
                <a:ea typeface="黑体" panose="02010609060101010101" pitchFamily="49" charset="-122"/>
                <a:cs typeface="+mn-cs"/>
              </a:rPr>
              <a:t>适应场合</a:t>
            </a:r>
            <a:r>
              <a:rPr lang="zh-CN" altLang="en-US" sz="3200" i="0" kern="1200" dirty="0">
                <a:solidFill>
                  <a:srgbClr val="EDEDEE"/>
                </a:solidFill>
                <a:effectLst/>
                <a:ea typeface="黑体" panose="02010609060101010101" pitchFamily="49" charset="-122"/>
                <a:cs typeface="+mn-cs"/>
              </a:rPr>
              <a:t>，巧妙用语</a:t>
            </a:r>
            <a:endParaRPr lang="zh-CN" altLang="en-US" sz="3200" i="0" kern="1200" dirty="0">
              <a:solidFill>
                <a:srgbClr val="EDEDEE"/>
              </a:solidFill>
              <a:effectLst/>
              <a:ea typeface="黑体" panose="02010609060101010101" pitchFamily="49" charset="-122"/>
              <a:cs typeface="+mn-cs"/>
            </a:endParaRPr>
          </a:p>
          <a:p>
            <a:pPr algn="l" defTabSz="914400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i="0" kern="1200" dirty="0">
                <a:solidFill>
                  <a:srgbClr val="EDEDEE"/>
                </a:solidFill>
                <a:effectLst/>
                <a:ea typeface="黑体" panose="02010609060101010101" pitchFamily="49" charset="-122"/>
                <a:cs typeface="+mn-cs"/>
              </a:rPr>
              <a:t>注意遣词，敬谦得当</a:t>
            </a:r>
            <a:endParaRPr lang="en-US" altLang="zh-CN" sz="3200" i="0" kern="1200" dirty="0">
              <a:solidFill>
                <a:srgbClr val="EDEDEE"/>
              </a:solidFill>
              <a:effectLst/>
              <a:ea typeface="黑体" panose="02010609060101010101" pitchFamily="49" charset="-122"/>
              <a:cs typeface="+mn-cs"/>
            </a:endParaRPr>
          </a:p>
          <a:p>
            <a:pPr algn="l" defTabSz="914400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 sz="3200" i="0" kern="1200" dirty="0">
              <a:solidFill>
                <a:srgbClr val="EDEDEE"/>
              </a:solidFill>
              <a:effectLst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IMING" val="|0.5|0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90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9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roccan">
  <a:themeElements>
    <a:clrScheme name="Moroccan">
      <a:dk1>
        <a:srgbClr val="000000"/>
      </a:dk1>
      <a:lt1>
        <a:srgbClr val="FFFFFF"/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90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6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3124</Words>
  <Application>WPS 演示</Application>
  <PresentationFormat>宽屏</PresentationFormat>
  <Paragraphs>189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Hoefler Text</vt:lpstr>
      <vt:lpstr>Helvetica Neue</vt:lpstr>
      <vt:lpstr>黑体</vt:lpstr>
      <vt:lpstr>Palatino</vt:lpstr>
      <vt:lpstr>Arial</vt:lpstr>
      <vt:lpstr>黑体-简</vt:lpstr>
      <vt:lpstr>等线</vt:lpstr>
      <vt:lpstr>Segoe Print</vt:lpstr>
      <vt:lpstr>微软雅黑</vt:lpstr>
      <vt:lpstr>Arial Unicode MS</vt:lpstr>
      <vt:lpstr>楷体</vt:lpstr>
      <vt:lpstr>Palatino Linotype</vt:lpstr>
      <vt:lpstr>Moroccan</vt:lpstr>
      <vt:lpstr>1_Moroccan</vt:lpstr>
      <vt:lpstr>PowerPoint 演示文稿</vt:lpstr>
      <vt:lpstr>PowerPoint 演示文稿</vt:lpstr>
      <vt:lpstr> 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《我的母亲》</dc:title>
  <dc:creator>WIN</dc:creator>
  <cp:lastModifiedBy>生物戴老师 15210575055</cp:lastModifiedBy>
  <cp:revision>403</cp:revision>
  <dcterms:created xsi:type="dcterms:W3CDTF">2020-02-27T05:48:00Z</dcterms:created>
  <dcterms:modified xsi:type="dcterms:W3CDTF">2020-05-18T06:49:57Z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