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sldIdLst>
    <p:sldId id="264" r:id="rId3"/>
    <p:sldId id="317" r:id="rId4"/>
    <p:sldId id="318" r:id="rId5"/>
    <p:sldId id="319" r:id="rId6"/>
    <p:sldId id="320" r:id="rId7"/>
    <p:sldId id="302" r:id="rId8"/>
    <p:sldId id="294" r:id="rId9"/>
    <p:sldId id="295" r:id="rId10"/>
    <p:sldId id="296" r:id="rId11"/>
    <p:sldId id="337" r:id="rId12"/>
    <p:sldId id="303" r:id="rId13"/>
    <p:sldId id="297" r:id="rId14"/>
    <p:sldId id="341" r:id="rId15"/>
    <p:sldId id="298" r:id="rId16"/>
    <p:sldId id="340" r:id="rId17"/>
    <p:sldId id="322" r:id="rId18"/>
    <p:sldId id="299" r:id="rId19"/>
    <p:sldId id="339" r:id="rId20"/>
    <p:sldId id="336" r:id="rId21"/>
    <p:sldId id="338" r:id="rId22"/>
    <p:sldId id="304" r:id="rId23"/>
    <p:sldId id="300" r:id="rId24"/>
    <p:sldId id="316" r:id="rId25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71A55"/>
    <a:srgbClr val="D8B66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84" d="100"/>
          <a:sy n="84" d="100"/>
        </p:scale>
        <p:origin x="-1554" y="-78"/>
      </p:cViewPr>
      <p:guideLst>
        <p:guide orient="horz" pos="2192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notesMaster" Target="notesMasters/notesMaster1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365125"/>
            <a:ext cx="78867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4"/>
          <p:cNvSpPr/>
          <p:nvPr/>
        </p:nvSpPr>
        <p:spPr>
          <a:xfrm>
            <a:off x="2371725" y="2803525"/>
            <a:ext cx="647700" cy="647700"/>
          </a:xfrm>
          <a:prstGeom prst="ellipse">
            <a:avLst/>
          </a:prstGeom>
          <a:solidFill>
            <a:srgbClr val="D8B6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18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194" name="标题 2"/>
          <p:cNvSpPr>
            <a:spLocks noGrp="1"/>
          </p:cNvSpPr>
          <p:nvPr>
            <p:ph type="title"/>
          </p:nvPr>
        </p:nvSpPr>
        <p:spPr>
          <a:xfrm>
            <a:off x="2736533" y="2515235"/>
            <a:ext cx="6551612" cy="1223963"/>
          </a:xfrm>
          <a:noFill/>
          <a:ln>
            <a:noFill/>
          </a:ln>
        </p:spPr>
        <p:txBody>
          <a:bodyPr anchor="ctr"/>
          <a:lstStyle/>
          <a:p>
            <a:pPr eaLnBrk="1" hangingPunct="1"/>
            <a:r>
              <a:rPr lang="en-US" altLang="zh-CN" kern="1200" dirty="0">
                <a:latin typeface="黑体" panose="02010609060101010101" pitchFamily="2" charset="-122"/>
                <a:ea typeface="黑体" panose="02010609060101010101" pitchFamily="2" charset="-122"/>
                <a:cs typeface="+mj-cs"/>
              </a:rPr>
              <a:t>  </a:t>
            </a:r>
            <a:r>
              <a:rPr lang="zh-CN" altLang="en-US" kern="1200" dirty="0">
                <a:latin typeface="黑体" panose="02010609060101010101" pitchFamily="2" charset="-122"/>
                <a:ea typeface="黑体" panose="02010609060101010101" pitchFamily="2" charset="-122"/>
                <a:cs typeface="+mj-cs"/>
              </a:rPr>
              <a:t>在长江源头各拉丹冬</a:t>
            </a:r>
            <a:endParaRPr lang="zh-CN" altLang="en-US" kern="1200" dirty="0">
              <a:latin typeface="黑体" panose="02010609060101010101" pitchFamily="2" charset="-122"/>
              <a:ea typeface="黑体" panose="02010609060101010101" pitchFamily="2" charset="-122"/>
              <a:cs typeface="+mj-cs"/>
            </a:endParaRPr>
          </a:p>
        </p:txBody>
      </p:sp>
    </p:spTree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83568" y="1484784"/>
            <a:ext cx="7632848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接踵而至：指人们前脚跟着后脚，接连不断地来。形容来者很多，络绎不绝。</a:t>
            </a:r>
            <a:endParaRPr lang="zh-CN" altLang="en-US" sz="2800" b="1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历历在目：历历：清楚，分明的样子。指远方的景物看得清清楚楚，或过去的事情清清楚楚地重现在眼前。</a:t>
            </a:r>
            <a:endParaRPr lang="zh-CN" altLang="en-US" sz="2800" b="1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川流不息：川：河流。 形容行人、车马等像水流一样连续不断。</a:t>
            </a:r>
            <a:endParaRPr lang="zh-CN" altLang="en-US" sz="2800" b="1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漫不经心：漫：随便。随随便便，不放在心上。</a:t>
            </a:r>
            <a:endParaRPr lang="zh-CN" altLang="en-US" sz="2800" b="1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熠熠烁烁：形容光彩闪耀的样子。</a:t>
            </a:r>
            <a:endParaRPr lang="zh-CN" altLang="en-US" sz="2800" b="1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689225" y="1113790"/>
            <a:ext cx="37661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/>
              <a:t>初读课文，整体感知</a:t>
            </a:r>
            <a:endParaRPr lang="zh-CN" altLang="en-US" sz="2800" b="1"/>
          </a:p>
        </p:txBody>
      </p:sp>
      <p:sp>
        <p:nvSpPr>
          <p:cNvPr id="3" name="文本框 2"/>
          <p:cNvSpPr txBox="1"/>
          <p:nvPr/>
        </p:nvSpPr>
        <p:spPr>
          <a:xfrm>
            <a:off x="925830" y="1791970"/>
            <a:ext cx="588010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/>
              <a:t>1.文章是按照怎样的顺序组织材料的？</a:t>
            </a:r>
            <a:endParaRPr lang="zh-CN" altLang="en-US" sz="2600" b="1"/>
          </a:p>
        </p:txBody>
      </p:sp>
      <p:sp>
        <p:nvSpPr>
          <p:cNvPr id="5" name="文本框 4"/>
          <p:cNvSpPr txBox="1"/>
          <p:nvPr/>
        </p:nvSpPr>
        <p:spPr>
          <a:xfrm>
            <a:off x="923547" y="2315688"/>
            <a:ext cx="7632848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>
                <a:solidFill>
                  <a:srgbClr val="FF0000"/>
                </a:solidFill>
              </a:rPr>
              <a:t>以“我”的游踪为线索，按照时间的推移、地点的转换来组织材料。</a:t>
            </a:r>
            <a:endParaRPr lang="zh-CN" altLang="en-US" sz="2600" b="1">
              <a:solidFill>
                <a:srgbClr val="FF0000"/>
              </a:solidFill>
            </a:endParaRPr>
          </a:p>
          <a:p>
            <a:r>
              <a:rPr lang="zh-CN" altLang="en-US" sz="2600" b="1">
                <a:solidFill>
                  <a:srgbClr val="FF0000"/>
                </a:solidFill>
              </a:rPr>
              <a:t>山脚——草坝子上——冰丛砾石堆——走下砾石堆——沿冰河接近冰山——已达海拔六千米以上——第二天，进入冰塔林</a:t>
            </a:r>
            <a:endParaRPr lang="zh-CN" altLang="en-US" sz="2600" b="1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23548" y="4775995"/>
            <a:ext cx="7153275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>
                <a:solidFill>
                  <a:srgbClr val="FF0000"/>
                </a:solidFill>
              </a:rPr>
              <a:t>高大险峻、雄奇壮丽</a:t>
            </a:r>
            <a:endParaRPr lang="zh-CN" altLang="en-US" sz="2600" b="1">
              <a:solidFill>
                <a:srgbClr val="FF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25831" y="4283631"/>
            <a:ext cx="7462593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600" b="1"/>
              <a:t>2.</a:t>
            </a:r>
            <a:r>
              <a:rPr lang="zh-CN" altLang="en-US" sz="2600" b="1"/>
              <a:t>文章描写了各拉丹冬雪山怎样的特点？</a:t>
            </a:r>
            <a:endParaRPr lang="zh-CN" altLang="en-US" sz="2600" b="1"/>
          </a:p>
        </p:txBody>
      </p:sp>
      <p:sp>
        <p:nvSpPr>
          <p:cNvPr id="9" name="文本框 8"/>
          <p:cNvSpPr txBox="1"/>
          <p:nvPr/>
        </p:nvSpPr>
        <p:spPr>
          <a:xfrm>
            <a:off x="925829" y="5292251"/>
            <a:ext cx="7150993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b="1"/>
              <a:t>3.</a:t>
            </a:r>
            <a:r>
              <a:rPr sz="2600" b="1"/>
              <a:t>用一句话概括文章的内容。</a:t>
            </a:r>
            <a:endParaRPr sz="2600" b="1"/>
          </a:p>
        </p:txBody>
      </p:sp>
      <p:sp>
        <p:nvSpPr>
          <p:cNvPr id="10" name="文本框 9"/>
          <p:cNvSpPr txBox="1"/>
          <p:nvPr/>
        </p:nvSpPr>
        <p:spPr>
          <a:xfrm>
            <a:off x="923547" y="5828033"/>
            <a:ext cx="7153275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>
                <a:solidFill>
                  <a:srgbClr val="FF0000"/>
                </a:solidFill>
              </a:rPr>
              <a:t>叙述了“我”游览各拉丹冬雪山的所见所感</a:t>
            </a:r>
            <a:endParaRPr lang="zh-CN" altLang="en-US" sz="26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689225" y="1102360"/>
            <a:ext cx="37661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/>
              <a:t>研读课文，深入理解</a:t>
            </a:r>
            <a:endParaRPr lang="zh-CN" altLang="en-US" sz="2800" b="1"/>
          </a:p>
        </p:txBody>
      </p:sp>
      <p:sp>
        <p:nvSpPr>
          <p:cNvPr id="3" name="文本框 2"/>
          <p:cNvSpPr txBox="1"/>
          <p:nvPr/>
        </p:nvSpPr>
        <p:spPr>
          <a:xfrm>
            <a:off x="925830" y="1880235"/>
            <a:ext cx="764413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/>
              <a:t>阅读5－6自然段：从文中找出描写各拉丹冬雪山景物的语句，思考：作者是按照怎样的顺序来描绘的？作者的感受是怎样的？</a:t>
            </a:r>
            <a:endParaRPr lang="zh-CN" altLang="en-US" sz="2800" b="1"/>
          </a:p>
        </p:txBody>
      </p:sp>
      <p:sp>
        <p:nvSpPr>
          <p:cNvPr id="5" name="文本框 4"/>
          <p:cNvSpPr txBox="1"/>
          <p:nvPr/>
        </p:nvSpPr>
        <p:spPr>
          <a:xfrm>
            <a:off x="925830" y="3429000"/>
            <a:ext cx="764413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</a:rPr>
              <a:t>按照由远及近的顺序来描绘的，作者的感受：天地间浩浩苍苍；这一派奇美令人眩晕。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27584" y="1628800"/>
            <a:ext cx="771461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/>
              <a:t>阅读第10－11自然段，思考：作者是从什么角度描写哪些景物，抓住了景物什么特点？作者从中得到了怎样的感受？</a:t>
            </a:r>
            <a:endParaRPr lang="zh-CN" altLang="en-US" sz="2800" b="1"/>
          </a:p>
        </p:txBody>
      </p:sp>
      <p:sp>
        <p:nvSpPr>
          <p:cNvPr id="3" name="文本框 2"/>
          <p:cNvSpPr txBox="1"/>
          <p:nvPr/>
        </p:nvSpPr>
        <p:spPr>
          <a:xfrm>
            <a:off x="827584" y="3212976"/>
            <a:ext cx="715327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</a:rPr>
              <a:t>作者从触觉、视觉、听觉等方面进行描写了冰窟、风、雪粒、冰体。感受：是琼瑶仙境；这波纹是否就是年轮。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937894" y="1520825"/>
            <a:ext cx="715327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/>
              <a:t>作者分两次集中描写雪山，这两次描写有什么不同？</a:t>
            </a:r>
            <a:endParaRPr lang="zh-CN" altLang="en-US" sz="2800" b="1"/>
          </a:p>
        </p:txBody>
      </p:sp>
      <p:sp>
        <p:nvSpPr>
          <p:cNvPr id="5" name="文本框 4"/>
          <p:cNvSpPr txBox="1"/>
          <p:nvPr/>
        </p:nvSpPr>
        <p:spPr>
          <a:xfrm>
            <a:off x="937893" y="2708920"/>
            <a:ext cx="7153275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</a:rPr>
              <a:t>第5－6段是从低处远观进行描写，第10－11段是从高处就近观赏描写，这样从不同角度展现了各拉丹冬雪山神韵。两次写观赏雪山的感受，表现了作者对雪山认识逐渐加深，对雪山的情感步步增强，也给读者留下深刻的印象。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16762" y="1700808"/>
            <a:ext cx="715327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/>
              <a:t>阅读第12－15自然段，思考：这几段主要描写了什么内容？作者的感悟是什么？</a:t>
            </a:r>
            <a:endParaRPr lang="zh-CN" altLang="en-US" sz="2800" b="1"/>
          </a:p>
        </p:txBody>
      </p:sp>
      <p:sp>
        <p:nvSpPr>
          <p:cNvPr id="3" name="文本框 2"/>
          <p:cNvSpPr txBox="1"/>
          <p:nvPr/>
        </p:nvSpPr>
        <p:spPr>
          <a:xfrm>
            <a:off x="899632" y="2996952"/>
            <a:ext cx="715327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</a:rPr>
              <a:t>主要描写了作者的感受和坚冰之下的流水。感悟：它一刻不停，从这千山之巅、万水之源的藏北高原流出，开始演绎长江的故事。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937895" y="1052736"/>
            <a:ext cx="715327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/>
              <a:t>文章叙述了游览各拉丹冬的情景，作者不仅仅是为了描写各拉丹冬的壮丽景色，还有其它的目的，请结合相关语句，说说你的理解。</a:t>
            </a:r>
            <a:endParaRPr lang="zh-CN" altLang="en-US" sz="2800" b="1"/>
          </a:p>
        </p:txBody>
      </p:sp>
      <p:sp>
        <p:nvSpPr>
          <p:cNvPr id="5" name="文本框 4"/>
          <p:cNvSpPr txBox="1"/>
          <p:nvPr/>
        </p:nvSpPr>
        <p:spPr>
          <a:xfrm>
            <a:off x="937895" y="2691765"/>
            <a:ext cx="7153275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</a:rPr>
              <a:t>困难：自然环境恶劣、生活条件艰苦、身体不适等。作者的感想：这样的身体状况真实大煞风景，但愿它不要影响我的心态，各拉丹冬值得你历尽艰辛去走上一遭。</a:t>
            </a:r>
            <a:endParaRPr lang="zh-CN" altLang="en-US" sz="2800" b="1">
              <a:solidFill>
                <a:srgbClr val="FF0000"/>
              </a:solidFill>
            </a:endParaRPr>
          </a:p>
          <a:p>
            <a:r>
              <a:rPr lang="zh-CN" altLang="en-US" sz="2800" b="1">
                <a:solidFill>
                  <a:srgbClr val="FF0000"/>
                </a:solidFill>
              </a:rPr>
              <a:t>    通过这些，可以看出作者不仅仅是描写各拉丹冬的雄奇壮丽，以自己为例，作者还告诉我们做事要不畏艰险，朝着目标，坚持前进，最终会成功。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689225" y="1102360"/>
            <a:ext cx="37661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/>
              <a:t>精读课文，品味语言</a:t>
            </a:r>
            <a:endParaRPr lang="zh-CN" altLang="en-US" sz="2800" b="1"/>
          </a:p>
        </p:txBody>
      </p:sp>
      <p:sp>
        <p:nvSpPr>
          <p:cNvPr id="3" name="文本框 2"/>
          <p:cNvSpPr txBox="1"/>
          <p:nvPr/>
        </p:nvSpPr>
        <p:spPr>
          <a:xfrm>
            <a:off x="903605" y="1844675"/>
            <a:ext cx="77330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/>
              <a:t>找出你认为精彩的语句，并说说你欣赏的理由。</a:t>
            </a:r>
            <a:endParaRPr lang="zh-CN" altLang="en-US" sz="2800" b="1"/>
          </a:p>
        </p:txBody>
      </p:sp>
      <p:sp>
        <p:nvSpPr>
          <p:cNvPr id="7" name="文本框 6"/>
          <p:cNvSpPr txBox="1"/>
          <p:nvPr/>
        </p:nvSpPr>
        <p:spPr>
          <a:xfrm>
            <a:off x="906780" y="2780928"/>
            <a:ext cx="772985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/>
              <a:t>我双手合十，面向各拉丹冬威严的雪峰行了跪拜大礼。</a:t>
            </a:r>
            <a:endParaRPr lang="zh-CN" altLang="en-US" sz="2800" b="1"/>
          </a:p>
        </p:txBody>
      </p:sp>
      <p:sp>
        <p:nvSpPr>
          <p:cNvPr id="8" name="文本框 7"/>
          <p:cNvSpPr txBox="1"/>
          <p:nvPr/>
        </p:nvSpPr>
        <p:spPr>
          <a:xfrm>
            <a:off x="899021" y="3933056"/>
            <a:ext cx="773761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</a:rPr>
              <a:t>“行了跪拜大礼”，这一动作描写，传神地写出了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69112" y="1238994"/>
            <a:ext cx="7729855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/>
              <a:t>频频小震酝酿着某一两次大地震：手背生起冻疮，肩背脖颈疼痛得不敢活动，连夜高烧，不思饮食……活动时只能以极轻极慢动作进行，犹如霹雳舞的“太空步”</a:t>
            </a:r>
            <a:endParaRPr lang="zh-CN" altLang="en-US" sz="2800" b="1"/>
          </a:p>
        </p:txBody>
      </p:sp>
      <p:sp>
        <p:nvSpPr>
          <p:cNvPr id="3" name="文本框 2"/>
          <p:cNvSpPr txBox="1"/>
          <p:nvPr/>
        </p:nvSpPr>
        <p:spPr>
          <a:xfrm>
            <a:off x="869112" y="3054876"/>
            <a:ext cx="772160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</a:rPr>
              <a:t>运用比喻的修辞方法，把身体不适应高山气候比作“地震”，“手背生起冻疮，肩背脖颈疼痛”比作小震，“连夜高烧”比作大震；把“动作的缓慢”比作“太空步”，写出了各拉丹冬雪山海拔高，气候条件的严酷。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825500" y="1252220"/>
            <a:ext cx="772985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/>
              <a:t>这一派奇美令人眩晕，造物主在这里尽情卖弄着它的无所不能的创造力。</a:t>
            </a:r>
            <a:endParaRPr lang="zh-CN" altLang="en-US" sz="2800" b="1"/>
          </a:p>
        </p:txBody>
      </p:sp>
      <p:sp>
        <p:nvSpPr>
          <p:cNvPr id="8" name="文本框 7"/>
          <p:cNvSpPr txBox="1"/>
          <p:nvPr/>
        </p:nvSpPr>
        <p:spPr>
          <a:xfrm>
            <a:off x="825500" y="2636912"/>
            <a:ext cx="772160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</a:rPr>
              <a:t>“眩晕”的意思是“感到本身或周围的东西旋转”，这里是被眼前的奇伟的景象所折服。赞美造物主的伟大神奇的创造力，长江源头的各拉丹科雪山就是大自然的杰作。“尽情卖弄”：贬词褒用，形象地写出了大自然任性创造的情态。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t01dc9eb11c49f881b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20115" y="974090"/>
            <a:ext cx="7303770" cy="4909185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55576" y="2132856"/>
            <a:ext cx="772985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/>
              <a:t>风声一刻不停地呼啸，辨不清风何来何往，仿佛自地球形成以来它就在这里川流不息……</a:t>
            </a:r>
            <a:endParaRPr lang="zh-CN" altLang="en-US" sz="2800" b="1"/>
          </a:p>
        </p:txBody>
      </p:sp>
      <p:sp>
        <p:nvSpPr>
          <p:cNvPr id="3" name="文本框 2"/>
          <p:cNvSpPr txBox="1"/>
          <p:nvPr/>
        </p:nvSpPr>
        <p:spPr>
          <a:xfrm>
            <a:off x="763831" y="3212976"/>
            <a:ext cx="77216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</a:rPr>
              <a:t>妙用夸张，极言雪山冰窟的风没有方向、肆意狂啸、昼夜不停。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689225" y="1102360"/>
            <a:ext cx="37661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/>
              <a:t>拓展升华，交流总结</a:t>
            </a:r>
            <a:endParaRPr lang="zh-CN" altLang="en-US" sz="2800" b="1"/>
          </a:p>
        </p:txBody>
      </p:sp>
      <p:sp>
        <p:nvSpPr>
          <p:cNvPr id="3" name="文本框 2"/>
          <p:cNvSpPr txBox="1"/>
          <p:nvPr/>
        </p:nvSpPr>
        <p:spPr>
          <a:xfrm>
            <a:off x="899592" y="2204864"/>
            <a:ext cx="7632848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/>
              <a:t>文章结尾写道：“那是坚冰之下的流水之声，它一刻不停，从这千山之巅、万水之源的藏北高原流出，开始演绎长江的故事。”这句话具有怎样的内涵？谈谈你的理解。</a:t>
            </a:r>
            <a:endParaRPr lang="zh-CN" altLang="en-US" sz="2600" b="1"/>
          </a:p>
        </p:txBody>
      </p:sp>
      <p:sp>
        <p:nvSpPr>
          <p:cNvPr id="5" name="文本框 4"/>
          <p:cNvSpPr txBox="1"/>
          <p:nvPr/>
        </p:nvSpPr>
        <p:spPr>
          <a:xfrm>
            <a:off x="899592" y="4005064"/>
            <a:ext cx="7632848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>
                <a:solidFill>
                  <a:srgbClr val="FF0000"/>
                </a:solidFill>
              </a:rPr>
              <a:t>本文描述了雪域高原各拉丹冬的壮丽，形态万千的冰峰，晶莹透明的冰柱，讲述了作者自己勇登雪域的故事，表现了作者勇于攀登、不畏艰难的态度。希望作者的这种态度能激励同学们在自己的人生之路上不惧困难，勇于挑战！</a:t>
            </a:r>
            <a:endParaRPr lang="zh-CN" altLang="en-US" sz="26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689225" y="1102360"/>
            <a:ext cx="37661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/>
              <a:t>布置作业</a:t>
            </a:r>
            <a:endParaRPr lang="zh-CN" altLang="en-US" sz="2800" b="1"/>
          </a:p>
        </p:txBody>
      </p:sp>
      <p:sp>
        <p:nvSpPr>
          <p:cNvPr id="3" name="文本框 2"/>
          <p:cNvSpPr txBox="1"/>
          <p:nvPr/>
        </p:nvSpPr>
        <p:spPr>
          <a:xfrm>
            <a:off x="1010920" y="1880235"/>
            <a:ext cx="712152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/>
              <a:t>写一篇600字左右的游记，跟朋友分享你外出旅行的精彩。</a:t>
            </a:r>
            <a:endParaRPr lang="zh-CN" altLang="en-US" sz="2800" b="1"/>
          </a:p>
        </p:txBody>
      </p:sp>
      <p:pic>
        <p:nvPicPr>
          <p:cNvPr id="4" name="图片 3" descr="C:\Users\hp\Desktop\新建文件夹 (3)\2191282693694169964.jpg2191282693694169964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2070417" y="2924944"/>
            <a:ext cx="5002530" cy="3327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/>
          <p:cNvSpPr txBox="1"/>
          <p:nvPr/>
        </p:nvSpPr>
        <p:spPr>
          <a:xfrm>
            <a:off x="2747010" y="800100"/>
            <a:ext cx="364998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zh-CN" altLang="en-US" sz="2800" b="1">
              <a:sym typeface="+mn-ea"/>
            </a:endParaRPr>
          </a:p>
          <a:p>
            <a:pPr algn="ctr"/>
            <a:r>
              <a:rPr lang="zh-CN" altLang="en-US" sz="2800" b="1">
                <a:sym typeface="+mn-ea"/>
              </a:rPr>
              <a:t>在长江源头各拉丹冬</a:t>
            </a:r>
            <a:endParaRPr lang="zh-CN" altLang="en-US" sz="2800" b="1">
              <a:sym typeface="+mn-ea"/>
            </a:endParaRPr>
          </a:p>
          <a:p>
            <a:pPr algn="ctr"/>
            <a:r>
              <a:rPr lang="zh-CN" altLang="en-US" sz="2800" b="1">
                <a:sym typeface="+mn-ea"/>
              </a:rPr>
              <a:t>马丽华</a:t>
            </a:r>
            <a:endParaRPr lang="zh-CN" altLang="en-US" sz="2800" b="1">
              <a:sym typeface="+mn-ea"/>
            </a:endParaRPr>
          </a:p>
          <a:p>
            <a:endParaRPr lang="zh-CN" altLang="en-US" sz="2800"/>
          </a:p>
        </p:txBody>
      </p:sp>
      <p:sp>
        <p:nvSpPr>
          <p:cNvPr id="17" name="圆角矩形 16"/>
          <p:cNvSpPr/>
          <p:nvPr/>
        </p:nvSpPr>
        <p:spPr>
          <a:xfrm>
            <a:off x="2082423" y="3456087"/>
            <a:ext cx="1133475" cy="54610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/>
              <a:t>特点</a:t>
            </a:r>
            <a:endParaRPr lang="zh-CN" altLang="en-US" sz="2800" b="1"/>
          </a:p>
        </p:txBody>
      </p:sp>
      <p:sp>
        <p:nvSpPr>
          <p:cNvPr id="19" name="圆角矩形 18"/>
          <p:cNvSpPr/>
          <p:nvPr/>
        </p:nvSpPr>
        <p:spPr>
          <a:xfrm>
            <a:off x="2082423" y="2615347"/>
            <a:ext cx="1133475" cy="54610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/>
              <a:t>线索</a:t>
            </a:r>
            <a:endParaRPr lang="zh-CN" altLang="en-US" sz="2800" b="1"/>
          </a:p>
        </p:txBody>
      </p:sp>
      <p:sp>
        <p:nvSpPr>
          <p:cNvPr id="2" name="右箭头 1"/>
          <p:cNvSpPr/>
          <p:nvPr/>
        </p:nvSpPr>
        <p:spPr>
          <a:xfrm>
            <a:off x="3389253" y="2744887"/>
            <a:ext cx="648335" cy="287655"/>
          </a:xfrm>
          <a:prstGeom prst="right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圆角矩形 2"/>
          <p:cNvSpPr/>
          <p:nvPr/>
        </p:nvSpPr>
        <p:spPr>
          <a:xfrm>
            <a:off x="4283968" y="2615982"/>
            <a:ext cx="1133475" cy="54610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/>
              <a:t>游踪</a:t>
            </a:r>
            <a:endParaRPr lang="zh-CN" altLang="en-US" sz="2800" b="1"/>
          </a:p>
        </p:txBody>
      </p:sp>
      <p:sp>
        <p:nvSpPr>
          <p:cNvPr id="4" name="右箭头 3"/>
          <p:cNvSpPr/>
          <p:nvPr/>
        </p:nvSpPr>
        <p:spPr>
          <a:xfrm>
            <a:off x="3389253" y="3585627"/>
            <a:ext cx="648335" cy="287655"/>
          </a:xfrm>
          <a:prstGeom prst="right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圆角矩形 4"/>
          <p:cNvSpPr/>
          <p:nvPr/>
        </p:nvSpPr>
        <p:spPr>
          <a:xfrm>
            <a:off x="4283968" y="3456087"/>
            <a:ext cx="3721427" cy="54610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/>
              <a:t>高大险峻、雄奇壮丽</a:t>
            </a:r>
            <a:endParaRPr lang="zh-CN" altLang="en-US" sz="2800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22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0730" y="1288415"/>
            <a:ext cx="7621905" cy="428117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F20110228152110205903039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2965" y="1196975"/>
            <a:ext cx="7417435" cy="492506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userid119109time20100412210634 (1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9860" y="1217930"/>
            <a:ext cx="8844915" cy="442214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95536" y="836712"/>
            <a:ext cx="5805269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/>
              <a:t>马丽华，女，山东济南人， 1990年毕业于北京大学中文系作家班。一级作家、编审，现任中国藏学出版社总编辑。著有长篇报告文学《青藏苍茫——青藏高原科学考察五十年》，散文集《追你到高原》、《终极风景》、《西藏之旅》，长篇散文《藏北游历》、《西行阿里》、《灵魂像风》，《走过西藏》等。曾于1992年、2001年两次获得西藏珠穆朗玛文艺奖，1994年获庄重文文学奖，1997年《走过西藏》获全国优秀畅销书奖，2011年以长篇小说《如意高地》获第四届老舍文学奖。</a:t>
            </a:r>
            <a:endParaRPr lang="zh-CN" altLang="en-US" sz="2600" b="1"/>
          </a:p>
        </p:txBody>
      </p:sp>
      <p:pic>
        <p:nvPicPr>
          <p:cNvPr id="5" name="图片 4" descr="A8554664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40152" y="1628800"/>
            <a:ext cx="3016969" cy="2448272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27379" y="1340768"/>
            <a:ext cx="3800604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/>
              <a:t>各拉丹冬位于青海省杂多县唐古拉山乡境内，位于东经91.0°，北纬33.5°，海拔6621米，是唐古拉山脉最高峰，藏语意为“高高尖尖的山峰”。长江是中国第一大河，世界大河之一，干流全长6300多千米，发源于青藏高原唐古拉山脉主峰各拉丹冬雪山的西南侧。</a:t>
            </a:r>
            <a:endParaRPr lang="zh-CN" altLang="en-US" sz="2600" b="1"/>
          </a:p>
        </p:txBody>
      </p:sp>
      <p:pic>
        <p:nvPicPr>
          <p:cNvPr id="4" name="图片 3" descr="88-150601151349D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27983" y="1999615"/>
            <a:ext cx="4439791" cy="310451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938780" y="1113790"/>
            <a:ext cx="32670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/>
              <a:t>检查预习</a:t>
            </a:r>
            <a:endParaRPr lang="zh-CN" altLang="en-US" sz="2800" b="1"/>
          </a:p>
        </p:txBody>
      </p:sp>
      <p:sp>
        <p:nvSpPr>
          <p:cNvPr id="3" name="文本框 2"/>
          <p:cNvSpPr txBox="1"/>
          <p:nvPr/>
        </p:nvSpPr>
        <p:spPr>
          <a:xfrm>
            <a:off x="618490" y="2193290"/>
            <a:ext cx="790702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</a:rPr>
              <a:t>棱</a:t>
            </a:r>
            <a:r>
              <a:rPr lang="zh-CN" altLang="en-US" sz="2800" b="1"/>
              <a:t>角（léng） </a:t>
            </a:r>
            <a:r>
              <a:rPr lang="zh-CN" altLang="en-US" sz="2800" b="1">
                <a:solidFill>
                  <a:srgbClr val="FF0000"/>
                </a:solidFill>
              </a:rPr>
              <a:t>   懈怠</a:t>
            </a:r>
            <a:r>
              <a:rPr lang="zh-CN" altLang="en-US" sz="2800" b="1"/>
              <a:t>（xiè dài）   </a:t>
            </a:r>
            <a:r>
              <a:rPr lang="zh-CN" altLang="en-US" sz="2800" b="1">
                <a:sym typeface="+mn-ea"/>
              </a:rPr>
              <a:t>冻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疮</a:t>
            </a:r>
            <a:r>
              <a:rPr lang="zh-CN" altLang="en-US" sz="2800" b="1">
                <a:sym typeface="+mn-ea"/>
              </a:rPr>
              <a:t>（chuāng）</a:t>
            </a:r>
            <a:r>
              <a:rPr lang="zh-CN" altLang="en-US" sz="2800" b="1"/>
              <a:t> </a:t>
            </a:r>
            <a:r>
              <a:rPr lang="zh-CN" altLang="en-US" sz="2800" b="1">
                <a:solidFill>
                  <a:srgbClr val="FF0000"/>
                </a:solidFill>
              </a:rPr>
              <a:t>  敦</a:t>
            </a:r>
            <a:r>
              <a:rPr lang="zh-CN" altLang="en-US" sz="2800" b="1"/>
              <a:t>实（dūn）  </a:t>
            </a:r>
            <a:endParaRPr lang="zh-CN" altLang="en-US" sz="2800" b="1"/>
          </a:p>
          <a:p>
            <a:endParaRPr lang="zh-CN" altLang="en-US" sz="2800" b="1"/>
          </a:p>
          <a:p>
            <a:r>
              <a:rPr lang="zh-CN" altLang="en-US" sz="2800" b="1">
                <a:solidFill>
                  <a:srgbClr val="FF0000"/>
                </a:solidFill>
              </a:rPr>
              <a:t>虔</a:t>
            </a:r>
            <a:r>
              <a:rPr lang="zh-CN" altLang="en-US" sz="2800" b="1"/>
              <a:t>诚（qián）   </a:t>
            </a:r>
            <a:r>
              <a:rPr lang="zh-CN" altLang="en-US" sz="2800" b="1">
                <a:solidFill>
                  <a:srgbClr val="FF0000"/>
                </a:solidFill>
              </a:rPr>
              <a:t>蜷</a:t>
            </a:r>
            <a:r>
              <a:rPr lang="zh-CN" altLang="en-US" sz="2800" b="1"/>
              <a:t>卧（quán）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酝酿</a:t>
            </a:r>
            <a:r>
              <a:rPr lang="zh-CN" altLang="en-US" sz="2800" b="1">
                <a:sym typeface="+mn-ea"/>
              </a:rPr>
              <a:t>（yùn niàng）</a:t>
            </a:r>
            <a:r>
              <a:rPr lang="zh-CN" altLang="en-US" sz="2800" b="1"/>
              <a:t> 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熠熠</a:t>
            </a:r>
            <a:r>
              <a:rPr lang="zh-CN" altLang="en-US" sz="2800" b="1">
                <a:sym typeface="+mn-ea"/>
              </a:rPr>
              <a:t>烁烁（yì）</a:t>
            </a:r>
            <a:r>
              <a:rPr lang="zh-CN" altLang="en-US" sz="2800" b="1"/>
              <a:t>  </a:t>
            </a:r>
            <a:endParaRPr lang="zh-CN" altLang="en-US" sz="2800" b="1"/>
          </a:p>
          <a:p>
            <a:endParaRPr lang="zh-CN" altLang="en-US" sz="2800" b="1">
              <a:solidFill>
                <a:srgbClr val="FF0000"/>
              </a:solidFill>
            </a:endParaRPr>
          </a:p>
          <a:p>
            <a:r>
              <a:rPr lang="zh-CN" altLang="en-US" sz="2800" b="1">
                <a:solidFill>
                  <a:srgbClr val="FF0000"/>
                </a:solidFill>
              </a:rPr>
              <a:t>黧</a:t>
            </a:r>
            <a:r>
              <a:rPr lang="zh-CN" altLang="en-US" sz="2800" b="1"/>
              <a:t>黑（lí）</a:t>
            </a:r>
            <a:r>
              <a:rPr lang="zh-CN" altLang="en-US" sz="2800" b="1">
                <a:solidFill>
                  <a:srgbClr val="FF0000"/>
                </a:solidFill>
              </a:rPr>
              <a:t>砾</a:t>
            </a:r>
            <a:r>
              <a:rPr lang="zh-CN" altLang="en-US" sz="2800" b="1"/>
              <a:t>石（lì）接</a:t>
            </a:r>
            <a:r>
              <a:rPr lang="zh-CN" altLang="en-US" sz="2800" b="1">
                <a:solidFill>
                  <a:srgbClr val="FF0000"/>
                </a:solidFill>
              </a:rPr>
              <a:t>踵</a:t>
            </a:r>
            <a:r>
              <a:rPr lang="zh-CN" altLang="en-US" sz="2800" b="1"/>
              <a:t>而至（zhǒng）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蠕</a:t>
            </a:r>
            <a:r>
              <a:rPr lang="zh-CN" altLang="en-US" sz="2800" b="1">
                <a:sym typeface="+mn-ea"/>
              </a:rPr>
              <a:t>动（rú）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腈</a:t>
            </a:r>
            <a:r>
              <a:rPr lang="zh-CN" altLang="en-US" sz="2800" b="1">
                <a:sym typeface="+mn-ea"/>
              </a:rPr>
              <a:t>纶（jīng）</a:t>
            </a:r>
            <a:endParaRPr lang="zh-CN" altLang="en-US" sz="2800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703579" y="1334770"/>
            <a:ext cx="7736205" cy="397031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黧黑：形容黑。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敦实：结实粗壮；敦厚诚实。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皱褶：皱纹，文中指冰山上的波形纹。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接踵而至：形容人或事物一个又一个接连不断地到来。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安营扎寨：指部队驻扎下来。也比喻建立临时的劳动或工作基地。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风云变幻：像风云那样变化不定。 比喻时局变化迅速，动向难以预料</a:t>
            </a:r>
            <a:r>
              <a:rPr lang="zh-CN" altLang="en-US" sz="2800" b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938145" y="812800"/>
            <a:ext cx="32670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/>
              <a:t>词语解释</a:t>
            </a:r>
            <a:endParaRPr lang="zh-CN" altLang="en-US" sz="2800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优秀教案模板(课时)低版本</Template>
  <TotalTime>0</TotalTime>
  <Words>2246</Words>
  <Application>WPS 演示</Application>
  <PresentationFormat>全屏显示(4:3)</PresentationFormat>
  <Paragraphs>111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4" baseType="lpstr">
      <vt:lpstr>Arial</vt:lpstr>
      <vt:lpstr>宋体</vt:lpstr>
      <vt:lpstr>Wingdings</vt:lpstr>
      <vt:lpstr>Calibri</vt:lpstr>
      <vt:lpstr>黑体</vt:lpstr>
      <vt:lpstr>微软雅黑</vt:lpstr>
      <vt:lpstr>Century Gothic</vt:lpstr>
      <vt:lpstr>Arial Unicode MS</vt:lpstr>
      <vt:lpstr>Calibri Light</vt:lpstr>
      <vt:lpstr>MingLiU</vt:lpstr>
      <vt:lpstr>自定义设计方案</vt:lpstr>
      <vt:lpstr>  在长江源头各拉丹冬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Lenovo (Beijing) Limited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   散 步</dc:title>
  <dc:creator>Lenovo User</dc:creator>
  <cp:lastModifiedBy>编辑资料 李倩倩</cp:lastModifiedBy>
  <cp:revision>32</cp:revision>
  <dcterms:created xsi:type="dcterms:W3CDTF">2014-04-05T06:19:00Z</dcterms:created>
  <dcterms:modified xsi:type="dcterms:W3CDTF">2018-04-17T01:48:53Z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2052-10.1.0.7224</vt:lpwstr>
  </property>
</Properties>
</file>