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3004800" cy="9753600"/>
  <p:notesSz cx="6858000" cy="9144000"/>
  <p:defaultTextStyle>
    <a:defPPr>
      <a:defRPr lang="zh-CN"/>
    </a:defPPr>
    <a:lvl1pPr algn="l" defTabSz="584200" rtl="0" fontAlgn="base">
      <a:spcBef>
        <a:spcPct val="0"/>
      </a:spcBef>
      <a:spcAft>
        <a:spcPct val="0"/>
      </a:spcAft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1pPr>
    <a:lvl2pPr marL="457200" indent="-228600" algn="l" defTabSz="584200" rtl="0" fontAlgn="base">
      <a:spcBef>
        <a:spcPct val="0"/>
      </a:spcBef>
      <a:spcAft>
        <a:spcPct val="0"/>
      </a:spcAft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2pPr>
    <a:lvl3pPr marL="914400" indent="-457200" algn="l" defTabSz="584200" rtl="0" fontAlgn="base">
      <a:spcBef>
        <a:spcPct val="0"/>
      </a:spcBef>
      <a:spcAft>
        <a:spcPct val="0"/>
      </a:spcAft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3pPr>
    <a:lvl4pPr marL="1371600" indent="-685800" algn="l" defTabSz="584200" rtl="0" fontAlgn="base">
      <a:spcBef>
        <a:spcPct val="0"/>
      </a:spcBef>
      <a:spcAft>
        <a:spcPct val="0"/>
      </a:spcAft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4pPr>
    <a:lvl5pPr marL="1828800" indent="-914400" algn="l" defTabSz="584200" rtl="0" fontAlgn="base">
      <a:spcBef>
        <a:spcPct val="0"/>
      </a:spcBef>
      <a:spcAft>
        <a:spcPct val="0"/>
      </a:spcAft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5pPr>
    <a:lvl6pPr marL="2286000" algn="l" defTabSz="914400" rtl="0" eaLnBrk="1" latinLnBrk="0" hangingPunct="1"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6pPr>
    <a:lvl7pPr marL="2743200" algn="l" defTabSz="914400" rtl="0" eaLnBrk="1" latinLnBrk="0" hangingPunct="1"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7pPr>
    <a:lvl8pPr marL="3200400" algn="l" defTabSz="914400" rtl="0" eaLnBrk="1" latinLnBrk="0" hangingPunct="1"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8pPr>
    <a:lvl9pPr marL="3657600" algn="l" defTabSz="914400" rtl="0" eaLnBrk="1" latinLnBrk="0" hangingPunct="1">
      <a:defRPr sz="4000" kern="1200">
        <a:solidFill>
          <a:srgbClr val="625B48"/>
        </a:solidFill>
        <a:latin typeface="Arial" charset="0"/>
        <a:ea typeface="Didot"/>
        <a:cs typeface="Didot"/>
        <a:sym typeface="Dido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00FF"/>
    <a:srgbClr val="003366"/>
    <a:srgbClr val="FF3300"/>
    <a:srgbClr val="008000"/>
    <a:srgbClr val="C82308"/>
  </p:clrMru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E7D4AC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353528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353528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solidFill>
                <a:srgbClr val="6F6F6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wholeTbl>
    <a:band2H>
      <a:tcTxStyle/>
      <a:tcStyle>
        <a:tcBdr/>
        <a:fill>
          <a:solidFill>
            <a:srgbClr val="E3D3A5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6F6F6F"/>
              </a:solidFill>
              <a:prstDash val="solid"/>
              <a:miter lim="400000"/>
            </a:ln>
          </a:left>
          <a:right>
            <a:ln w="12700" cap="flat">
              <a:solidFill>
                <a:srgbClr val="6F6F6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5CEA8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03C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2B78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B8173"/>
              </a:solidFill>
              <a:prstDash val="solid"/>
              <a:miter lim="400000"/>
            </a:ln>
          </a:left>
          <a:right>
            <a:ln w="12700" cap="flat">
              <a:solidFill>
                <a:srgbClr val="8B817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B3A1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86E5F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CAAA5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7AF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solidFill>
                <a:srgbClr val="82828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DED4B6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CDBE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20000"/>
            </a:srgbClr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34" y="-8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16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4339" name="Shape 117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104900" y="1473200"/>
            <a:ext cx="10795000" cy="3556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104900" y="5016500"/>
            <a:ext cx="10795000" cy="2235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A34EE-5839-4DD2-91F0-EF8B3311F8B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7505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0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184649"/>
            <a:ext cx="10464800" cy="8509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ClrTx/>
              <a:buSzTx/>
              <a:buNone/>
              <a:defRPr sz="4200"/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97034-6AC7-4577-99B8-746135777D9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  <a:ln w="25400"/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3" name="Shape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A5B12-A7C3-44B6-B4AF-218FC877116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10527-8F0A-415E-9FE0-FF732FF3543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4900" y="571500"/>
            <a:ext cx="10795000" cy="2362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4900" y="939800"/>
            <a:ext cx="10795000" cy="7874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305550" y="9321800"/>
            <a:ext cx="381000" cy="376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E3065-27CC-4095-B90B-9F7A64E5B1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2857500" y="698500"/>
            <a:ext cx="7302500" cy="5397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04900" y="6248400"/>
            <a:ext cx="10795000" cy="13970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04900" y="7632700"/>
            <a:ext cx="10795000" cy="1397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2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DF62-B205-4B66-8B27-46CFDE40FC3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104900" y="3098800"/>
            <a:ext cx="10795000" cy="3556000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3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BF68F-B123-43EA-96C0-30F16658CE3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3070" y="1432209"/>
            <a:ext cx="5461001" cy="6985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35000" y="1473200"/>
            <a:ext cx="5715000" cy="33147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35000" y="4940300"/>
            <a:ext cx="5715000" cy="3606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Zapfino"/>
                <a:ea typeface="Zapfino"/>
                <a:cs typeface="Zapfino"/>
                <a:sym typeface="Zapfino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83950-5A08-4A0D-81EF-4694476D6F5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2EAB3-5844-4492-A97D-65A8E4C99F8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104900" y="3022600"/>
            <a:ext cx="107950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58823-6C72-44F4-BCF8-1CF7462AAA2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7581900" y="3022600"/>
            <a:ext cx="4318000" cy="5715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104900" y="3022600"/>
            <a:ext cx="53975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800"/>
              </a:spcBef>
              <a:buBlip>
                <a:blip r:embed="rId2"/>
              </a:buBlip>
            </a:lvl1pPr>
            <a:lvl2pPr>
              <a:spcBef>
                <a:spcPts val="2800"/>
              </a:spcBef>
              <a:buBlip>
                <a:blip r:embed="rId2"/>
              </a:buBlip>
            </a:lvl2pPr>
            <a:lvl3pPr>
              <a:spcBef>
                <a:spcPts val="2800"/>
              </a:spcBef>
              <a:buBlip>
                <a:blip r:embed="rId2"/>
              </a:buBlip>
            </a:lvl3pPr>
            <a:lvl4pPr>
              <a:spcBef>
                <a:spcPts val="2800"/>
              </a:spcBef>
              <a:buBlip>
                <a:blip r:embed="rId2"/>
              </a:buBlip>
            </a:lvl4pPr>
            <a:lvl5pPr>
              <a:spcBef>
                <a:spcPts val="2800"/>
              </a:spcBef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9D639-E9F3-48CA-8574-E361AF65F27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60E69-7518-4908-8E96-5CEDACCA75D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7835900" y="4974535"/>
            <a:ext cx="4508500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7835900" y="626165"/>
            <a:ext cx="4508500" cy="41529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609600" y="631776"/>
            <a:ext cx="7035800" cy="84963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Didot"/>
            </a:endParaRPr>
          </a:p>
        </p:txBody>
      </p:sp>
      <p:sp>
        <p:nvSpPr>
          <p:cNvPr id="5" name="Shape 4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84573-FFF2-409F-BA62-6536E912D47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body" idx="1"/>
          </p:nvPr>
        </p:nvSpPr>
        <p:spPr bwMode="auto">
          <a:xfrm>
            <a:off x="1104900" y="939800"/>
            <a:ext cx="10795000" cy="78740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Didot"/>
              </a:rPr>
              <a:t>正文级别 </a:t>
            </a:r>
            <a:r>
              <a:rPr lang="en-US" altLang="zh-CN" smtClean="0">
                <a:sym typeface="Didot"/>
              </a:rPr>
              <a:t>1</a:t>
            </a:r>
          </a:p>
          <a:p>
            <a:pPr lvl="1"/>
            <a:r>
              <a:rPr lang="zh-CN" altLang="en-US" smtClean="0">
                <a:sym typeface="Didot"/>
              </a:rPr>
              <a:t>正文级别 </a:t>
            </a:r>
            <a:r>
              <a:rPr lang="en-US" altLang="zh-CN" smtClean="0">
                <a:sym typeface="Didot"/>
              </a:rPr>
              <a:t>2</a:t>
            </a:r>
          </a:p>
          <a:p>
            <a:pPr lvl="2"/>
            <a:r>
              <a:rPr lang="zh-CN" altLang="en-US" smtClean="0">
                <a:sym typeface="Didot"/>
              </a:rPr>
              <a:t>正文级别 </a:t>
            </a:r>
            <a:r>
              <a:rPr lang="en-US" altLang="zh-CN" smtClean="0">
                <a:sym typeface="Didot"/>
              </a:rPr>
              <a:t>3</a:t>
            </a:r>
          </a:p>
          <a:p>
            <a:pPr lvl="3"/>
            <a:r>
              <a:rPr lang="zh-CN" altLang="en-US" smtClean="0">
                <a:sym typeface="Didot"/>
              </a:rPr>
              <a:t>正文级别 </a:t>
            </a:r>
            <a:r>
              <a:rPr lang="en-US" altLang="zh-CN" smtClean="0">
                <a:sym typeface="Didot"/>
              </a:rPr>
              <a:t>4</a:t>
            </a:r>
          </a:p>
          <a:p>
            <a:pPr lvl="4"/>
            <a:r>
              <a:rPr lang="zh-CN" altLang="en-US" smtClean="0">
                <a:sym typeface="Didot"/>
              </a:rPr>
              <a:t>正文级别 </a:t>
            </a:r>
            <a:r>
              <a:rPr lang="en-US" altLang="zh-CN" smtClean="0">
                <a:sym typeface="Didot"/>
              </a:rPr>
              <a:t>5</a:t>
            </a:r>
          </a:p>
        </p:txBody>
      </p:sp>
      <p:sp>
        <p:nvSpPr>
          <p:cNvPr id="1027" name="Shape 3"/>
          <p:cNvSpPr>
            <a:spLocks noGrp="1"/>
          </p:cNvSpPr>
          <p:nvPr>
            <p:ph type="title"/>
          </p:nvPr>
        </p:nvSpPr>
        <p:spPr bwMode="auto">
          <a:xfrm>
            <a:off x="1104900" y="571500"/>
            <a:ext cx="10795000" cy="23622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Didot"/>
              </a:rPr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05550" y="9321800"/>
            <a:ext cx="381000" cy="37623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fontAlgn="auto" hangingPunct="0">
              <a:spcBef>
                <a:spcPts val="0"/>
              </a:spcBef>
              <a:spcAft>
                <a:spcPts val="0"/>
              </a:spcAft>
              <a:defRPr sz="1800" b="1" kern="0">
                <a:solidFill>
                  <a:srgbClr val="51573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14CFB3-774B-4A51-B9DE-C8ED5EFE1C2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61" r:id="rId13"/>
  </p:sldLayoutIdLst>
  <p:transition spd="med"/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7600">
          <a:solidFill>
            <a:srgbClr val="85604A"/>
          </a:solidFill>
          <a:latin typeface="+mn-lt"/>
          <a:ea typeface="+mn-ea"/>
          <a:cs typeface="+mn-cs"/>
          <a:sym typeface="Didot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7600">
          <a:solidFill>
            <a:srgbClr val="85604A"/>
          </a:solidFill>
          <a:latin typeface="+mn-lt"/>
          <a:ea typeface="+mn-ea"/>
          <a:cs typeface="+mn-cs"/>
          <a:sym typeface="Didot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7600">
          <a:solidFill>
            <a:srgbClr val="85604A"/>
          </a:solidFill>
          <a:latin typeface="+mn-lt"/>
          <a:ea typeface="+mn-ea"/>
          <a:cs typeface="+mn-cs"/>
          <a:sym typeface="Didot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7600">
          <a:solidFill>
            <a:srgbClr val="85604A"/>
          </a:solidFill>
          <a:latin typeface="+mn-lt"/>
          <a:ea typeface="+mn-ea"/>
          <a:cs typeface="+mn-cs"/>
          <a:sym typeface="Didot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7600">
          <a:solidFill>
            <a:srgbClr val="85604A"/>
          </a:solidFill>
          <a:latin typeface="+mn-lt"/>
          <a:ea typeface="+mn-ea"/>
          <a:cs typeface="+mn-cs"/>
          <a:sym typeface="Dido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Didot"/>
        </a:defRPr>
      </a:lvl9pPr>
    </p:titleStyle>
    <p:bodyStyle>
      <a:lvl1pPr marL="381000" indent="-381000" algn="l" defTabSz="584200" rtl="0" eaLnBrk="0" fontAlgn="base" hangingPunct="0">
        <a:spcBef>
          <a:spcPts val="3200"/>
        </a:spcBef>
        <a:spcAft>
          <a:spcPct val="0"/>
        </a:spcAft>
        <a:buClr>
          <a:srgbClr val="9A7865"/>
        </a:buClr>
        <a:buSzPct val="40000"/>
        <a:buBlip>
          <a:blip r:embed="rId16"/>
        </a:buBlip>
        <a:defRPr sz="3600">
          <a:solidFill>
            <a:srgbClr val="625B48"/>
          </a:solidFill>
          <a:latin typeface="+mn-lt"/>
          <a:ea typeface="+mn-ea"/>
          <a:cs typeface="+mn-cs"/>
          <a:sym typeface="Didot"/>
        </a:defRPr>
      </a:lvl1pPr>
      <a:lvl2pPr marL="762000" indent="-381000" algn="l" defTabSz="584200" rtl="0" eaLnBrk="0" fontAlgn="base" hangingPunct="0">
        <a:spcBef>
          <a:spcPts val="3200"/>
        </a:spcBef>
        <a:spcAft>
          <a:spcPct val="0"/>
        </a:spcAft>
        <a:buClr>
          <a:srgbClr val="9A7865"/>
        </a:buClr>
        <a:buSzPct val="40000"/>
        <a:buBlip>
          <a:blip r:embed="rId16"/>
        </a:buBlip>
        <a:defRPr sz="3600">
          <a:solidFill>
            <a:srgbClr val="625B48"/>
          </a:solidFill>
          <a:latin typeface="+mn-lt"/>
          <a:ea typeface="+mn-ea"/>
          <a:cs typeface="+mn-cs"/>
          <a:sym typeface="Didot"/>
        </a:defRPr>
      </a:lvl2pPr>
      <a:lvl3pPr marL="1143000" indent="-381000" algn="l" defTabSz="584200" rtl="0" eaLnBrk="0" fontAlgn="base" hangingPunct="0">
        <a:spcBef>
          <a:spcPts val="3200"/>
        </a:spcBef>
        <a:spcAft>
          <a:spcPct val="0"/>
        </a:spcAft>
        <a:buClr>
          <a:srgbClr val="9A7865"/>
        </a:buClr>
        <a:buSzPct val="40000"/>
        <a:buBlip>
          <a:blip r:embed="rId16"/>
        </a:buBlip>
        <a:defRPr sz="3600">
          <a:solidFill>
            <a:srgbClr val="625B48"/>
          </a:solidFill>
          <a:latin typeface="+mn-lt"/>
          <a:ea typeface="+mn-ea"/>
          <a:cs typeface="+mn-cs"/>
          <a:sym typeface="Didot"/>
        </a:defRPr>
      </a:lvl3pPr>
      <a:lvl4pPr marL="1524000" indent="-381000" algn="l" defTabSz="584200" rtl="0" eaLnBrk="0" fontAlgn="base" hangingPunct="0">
        <a:spcBef>
          <a:spcPts val="3200"/>
        </a:spcBef>
        <a:spcAft>
          <a:spcPct val="0"/>
        </a:spcAft>
        <a:buClr>
          <a:srgbClr val="9A7865"/>
        </a:buClr>
        <a:buSzPct val="40000"/>
        <a:buBlip>
          <a:blip r:embed="rId16"/>
        </a:buBlip>
        <a:defRPr sz="3600">
          <a:solidFill>
            <a:srgbClr val="625B48"/>
          </a:solidFill>
          <a:latin typeface="+mn-lt"/>
          <a:ea typeface="+mn-ea"/>
          <a:cs typeface="+mn-cs"/>
          <a:sym typeface="Didot"/>
        </a:defRPr>
      </a:lvl4pPr>
      <a:lvl5pPr marL="1905000" indent="-381000" algn="l" defTabSz="584200" rtl="0" eaLnBrk="0" fontAlgn="base" hangingPunct="0">
        <a:spcBef>
          <a:spcPts val="3200"/>
        </a:spcBef>
        <a:spcAft>
          <a:spcPct val="0"/>
        </a:spcAft>
        <a:buClr>
          <a:srgbClr val="9A7865"/>
        </a:buClr>
        <a:buSzPct val="40000"/>
        <a:buBlip>
          <a:blip r:embed="rId16"/>
        </a:buBlip>
        <a:defRPr sz="3600">
          <a:solidFill>
            <a:srgbClr val="625B48"/>
          </a:solidFill>
          <a:latin typeface="+mn-lt"/>
          <a:ea typeface="+mn-ea"/>
          <a:cs typeface="+mn-cs"/>
          <a:sym typeface="Didot"/>
        </a:defRPr>
      </a:lvl5pPr>
      <a:lvl6pPr marL="2286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6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Didot"/>
        </a:defRPr>
      </a:lvl6pPr>
      <a:lvl7pPr marL="2667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6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Didot"/>
        </a:defRPr>
      </a:lvl7pPr>
      <a:lvl8pPr marL="3048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6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Didot"/>
        </a:defRPr>
      </a:lvl8pPr>
      <a:lvl9pPr marL="3429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6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Dido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hape 119"/>
          <p:cNvSpPr>
            <a:spLocks noGrp="1"/>
          </p:cNvSpPr>
          <p:nvPr>
            <p:ph type="ctrTitle"/>
          </p:nvPr>
        </p:nvSpPr>
        <p:spPr>
          <a:xfrm>
            <a:off x="741363" y="1708150"/>
            <a:ext cx="10795000" cy="2178050"/>
          </a:xfrm>
        </p:spPr>
        <p:txBody>
          <a:bodyPr/>
          <a:lstStyle/>
          <a:p>
            <a:pPr eaLnBrk="1" hangingPunct="1"/>
            <a:r>
              <a:rPr lang="zh-CN" altLang="en-US" sz="8800" smtClean="0">
                <a:solidFill>
                  <a:srgbClr val="FF3300"/>
                </a:solidFill>
                <a:latin typeface="Adobe 楷体 Std R" pitchFamily="18" charset="-122"/>
                <a:ea typeface="Adobe 楷体 Std R" pitchFamily="18" charset="-122"/>
              </a:rPr>
              <a:t>说和做</a:t>
            </a:r>
          </a:p>
        </p:txBody>
      </p:sp>
      <p:sp>
        <p:nvSpPr>
          <p:cNvPr id="15362" name="Shape 120"/>
          <p:cNvSpPr>
            <a:spLocks noGrp="1"/>
          </p:cNvSpPr>
          <p:nvPr>
            <p:ph type="subTitle" sz="quarter" idx="1"/>
          </p:nvPr>
        </p:nvSpPr>
        <p:spPr>
          <a:xfrm>
            <a:off x="741363" y="4229100"/>
            <a:ext cx="10795000" cy="22352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4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臧克家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hape 139"/>
          <p:cNvSpPr>
            <a:spLocks noGrp="1"/>
          </p:cNvSpPr>
          <p:nvPr>
            <p:ph type="title"/>
          </p:nvPr>
        </p:nvSpPr>
        <p:spPr>
          <a:xfrm>
            <a:off x="957263" y="0"/>
            <a:ext cx="10795000" cy="17176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3366"/>
                </a:solidFill>
              </a:rPr>
              <a:t>学者闻一多</a:t>
            </a:r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xfrm>
            <a:off x="814388" y="1347788"/>
            <a:ext cx="11571287" cy="2428875"/>
          </a:xfrm>
        </p:spPr>
        <p:txBody>
          <a:bodyPr>
            <a:normAutofit/>
          </a:bodyPr>
          <a:lstStyle/>
          <a:p>
            <a:pPr marL="300038" indent="-300038" defTabSz="460375" eaLnBrk="1" hangingPunct="1">
              <a:spcBef>
                <a:spcPts val="2500"/>
              </a:spcBef>
            </a:pPr>
            <a:r>
              <a:rPr lang="zh-CN" altLang="en-US" sz="4000" b="1" smtClean="0">
                <a:solidFill>
                  <a:schemeClr val="hlink"/>
                </a:solidFill>
              </a:rPr>
              <a:t>默读第一部分，思考下列问题</a:t>
            </a:r>
          </a:p>
          <a:p>
            <a:pPr marL="300038" indent="-300038" defTabSz="460375" eaLnBrk="1" hangingPunct="1">
              <a:spcBef>
                <a:spcPts val="2500"/>
              </a:spcBef>
              <a:buFontTx/>
              <a:buNone/>
            </a:pPr>
            <a:r>
              <a:rPr lang="en-US" altLang="zh-CN" sz="4000" b="1" smtClean="0">
                <a:solidFill>
                  <a:srgbClr val="008000"/>
                </a:solidFill>
              </a:rPr>
              <a:t>1</a:t>
            </a:r>
            <a:r>
              <a:rPr lang="zh-CN" altLang="en-US" sz="4000" b="1" smtClean="0">
                <a:solidFill>
                  <a:srgbClr val="008000"/>
                </a:solidFill>
              </a:rPr>
              <a:t>、作为学者的闻一多， 他是怎样说的？是怎样做的？</a:t>
            </a:r>
          </a:p>
        </p:txBody>
      </p:sp>
      <p:sp>
        <p:nvSpPr>
          <p:cNvPr id="24579" name="Shape 141"/>
          <p:cNvSpPr>
            <a:spLocks noChangeArrowheads="1"/>
          </p:cNvSpPr>
          <p:nvPr/>
        </p:nvSpPr>
        <p:spPr bwMode="auto">
          <a:xfrm>
            <a:off x="957263" y="3652838"/>
            <a:ext cx="10795000" cy="15113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marL="381000" indent="-381000" hangingPunct="0">
              <a:spcBef>
                <a:spcPts val="3200"/>
              </a:spcBef>
              <a:buClr>
                <a:srgbClr val="9A7865"/>
              </a:buClr>
              <a:buSzPct val="40000"/>
              <a:buFontTx/>
              <a:buBlip>
                <a:blip r:embed="rId2"/>
              </a:buBlip>
            </a:pPr>
            <a:r>
              <a:rPr lang="zh-CN" altLang="en-US" sz="3600" b="1">
                <a:solidFill>
                  <a:srgbClr val="FF3300"/>
                </a:solidFill>
                <a:latin typeface="Didot"/>
              </a:rPr>
              <a:t>“</a:t>
            </a:r>
            <a:r>
              <a:rPr lang="zh-CN" altLang="en-US" sz="3600" b="1">
                <a:solidFill>
                  <a:srgbClr val="FF3300"/>
                </a:solidFill>
              </a:rPr>
              <a:t>人家是说了再做，我是做了再说 。</a:t>
            </a:r>
            <a:r>
              <a:rPr lang="zh-CN" altLang="en-US" sz="3600" b="1">
                <a:solidFill>
                  <a:srgbClr val="FF3300"/>
                </a:solidFill>
                <a:latin typeface="Didot"/>
              </a:rPr>
              <a:t>” </a:t>
            </a:r>
          </a:p>
          <a:p>
            <a:pPr marL="381000" indent="-381000" hangingPunct="0">
              <a:spcBef>
                <a:spcPts val="3200"/>
              </a:spcBef>
              <a:buClr>
                <a:srgbClr val="9A7865"/>
              </a:buClr>
              <a:buSzPct val="40000"/>
              <a:buFontTx/>
              <a:buBlip>
                <a:blip r:embed="rId2"/>
              </a:buBlip>
            </a:pPr>
            <a:r>
              <a:rPr lang="en-US" altLang="zh-CN" sz="3600" b="1">
                <a:solidFill>
                  <a:srgbClr val="FF3300"/>
                </a:solidFill>
                <a:latin typeface="Didot"/>
              </a:rPr>
              <a:t>“</a:t>
            </a:r>
            <a:r>
              <a:rPr lang="zh-CN" altLang="en-US" sz="3600" b="1">
                <a:solidFill>
                  <a:srgbClr val="FF3300"/>
                </a:solidFill>
                <a:latin typeface="Didot"/>
              </a:rPr>
              <a:t>人家说了也不一定做，我是做了也不一定说。”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389063" y="5381625"/>
            <a:ext cx="5280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rgbClr val="003366"/>
                </a:solidFill>
              </a:rPr>
              <a:t>做了再说，做了不说。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14388" y="6245225"/>
            <a:ext cx="9129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rgbClr val="008000"/>
                </a:solidFill>
              </a:rPr>
              <a:t>2</a:t>
            </a:r>
            <a:r>
              <a:rPr lang="zh-CN" altLang="en-US" b="1">
                <a:solidFill>
                  <a:srgbClr val="008000"/>
                </a:solidFill>
              </a:rPr>
              <a:t>、作为学者的闻一多有哪些主要成就？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317625" y="6964363"/>
            <a:ext cx="32416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rgbClr val="C82308"/>
                </a:solidFill>
              </a:rPr>
              <a:t>《</a:t>
            </a:r>
            <a:r>
              <a:rPr lang="zh-CN" altLang="en-US" b="1">
                <a:solidFill>
                  <a:srgbClr val="C82308"/>
                </a:solidFill>
              </a:rPr>
              <a:t>唐诗杂论</a:t>
            </a:r>
            <a:r>
              <a:rPr lang="en-US" altLang="zh-CN" b="1">
                <a:solidFill>
                  <a:srgbClr val="C82308"/>
                </a:solidFill>
              </a:rPr>
              <a:t>》</a:t>
            </a:r>
          </a:p>
          <a:p>
            <a:pPr defTabSz="914400"/>
            <a:r>
              <a:rPr lang="en-US" altLang="zh-CN" b="1">
                <a:solidFill>
                  <a:srgbClr val="C82308"/>
                </a:solidFill>
              </a:rPr>
              <a:t>《</a:t>
            </a:r>
            <a:r>
              <a:rPr lang="zh-CN" altLang="en-US" b="1">
                <a:solidFill>
                  <a:srgbClr val="C82308"/>
                </a:solidFill>
              </a:rPr>
              <a:t>楚辞校补</a:t>
            </a:r>
            <a:r>
              <a:rPr lang="en-US" altLang="zh-CN" b="1">
                <a:solidFill>
                  <a:srgbClr val="C82308"/>
                </a:solidFill>
              </a:rPr>
              <a:t>》</a:t>
            </a:r>
          </a:p>
          <a:p>
            <a:pPr defTabSz="914400"/>
            <a:r>
              <a:rPr lang="en-US" altLang="zh-CN" b="1">
                <a:solidFill>
                  <a:srgbClr val="C82308"/>
                </a:solidFill>
              </a:rPr>
              <a:t>《</a:t>
            </a:r>
            <a:r>
              <a:rPr lang="zh-CN" altLang="en-US" b="1">
                <a:solidFill>
                  <a:srgbClr val="C82308"/>
                </a:solidFill>
              </a:rPr>
              <a:t>古典新义</a:t>
            </a:r>
            <a:r>
              <a:rPr lang="en-US" altLang="zh-CN" b="1">
                <a:solidFill>
                  <a:srgbClr val="C82308"/>
                </a:solidFill>
              </a:rPr>
              <a:t>》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4557713" y="6923088"/>
            <a:ext cx="4254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rgbClr val="C82308"/>
                </a:solidFill>
              </a:rPr>
              <a:t>——“</a:t>
            </a:r>
            <a:r>
              <a:rPr lang="zh-CN" altLang="en-US" b="1">
                <a:solidFill>
                  <a:srgbClr val="C82308"/>
                </a:solidFill>
              </a:rPr>
              <a:t>做”了再“说”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565775" y="7900988"/>
            <a:ext cx="4767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rgbClr val="C82308"/>
                </a:solidFill>
              </a:rPr>
              <a:t>“</a:t>
            </a:r>
            <a:r>
              <a:rPr lang="zh-CN" altLang="en-US" b="1">
                <a:solidFill>
                  <a:srgbClr val="C82308"/>
                </a:solidFill>
              </a:rPr>
              <a:t>做”了也不一定“说”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4557713" y="7613650"/>
            <a:ext cx="7921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/>
            <a:r>
              <a:rPr lang="en-US" altLang="zh-CN" sz="6600" b="1">
                <a:solidFill>
                  <a:srgbClr val="C82308"/>
                </a:solidFill>
              </a:rPr>
              <a:t>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3" grpId="0"/>
      <p:bldP spid="24585" grpId="0"/>
      <p:bldP spid="245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1050925" y="1060450"/>
            <a:ext cx="11953875" cy="2074863"/>
          </a:xfrm>
        </p:spPr>
        <p:txBody>
          <a:bodyPr/>
          <a:lstStyle/>
          <a:p>
            <a:pPr algn="l"/>
            <a:r>
              <a:rPr lang="zh-CN" altLang="en-US" smtClean="0">
                <a:solidFill>
                  <a:srgbClr val="C82308"/>
                </a:solidFill>
              </a:rPr>
              <a:t>找一找，圈点勾画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1173163" y="2932113"/>
            <a:ext cx="10795000" cy="4489450"/>
          </a:xfrm>
        </p:spPr>
        <p:txBody>
          <a:bodyPr/>
          <a:lstStyle/>
          <a:p>
            <a:r>
              <a:rPr lang="zh-CN" altLang="en-US" sz="4800" smtClean="0"/>
              <a:t>    </a:t>
            </a:r>
            <a:r>
              <a:rPr lang="zh-CN" altLang="en-US" sz="4800" b="1" smtClean="0">
                <a:solidFill>
                  <a:schemeClr val="hlink"/>
                </a:solidFill>
              </a:rPr>
              <a:t>这一部分对闻一多先生的叙述中，穿插了生动细致的描写，试划线并加以分析，说说体现了他哪些精神和品格。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1101725" y="555625"/>
            <a:ext cx="10795000" cy="2362200"/>
          </a:xfrm>
        </p:spPr>
        <p:txBody>
          <a:bodyPr/>
          <a:lstStyle/>
          <a:p>
            <a:r>
              <a:rPr lang="zh-CN" altLang="en-US" smtClean="0">
                <a:solidFill>
                  <a:schemeClr val="hlink"/>
                </a:solidFill>
              </a:rPr>
              <a:t>学者</a:t>
            </a:r>
            <a:r>
              <a:rPr lang="en-US" altLang="zh-CN" smtClean="0">
                <a:solidFill>
                  <a:schemeClr val="hlink"/>
                </a:solidFill>
              </a:rPr>
              <a:t>——</a:t>
            </a:r>
            <a:r>
              <a:rPr lang="zh-CN" altLang="en-US" smtClean="0">
                <a:solidFill>
                  <a:schemeClr val="hlink"/>
                </a:solidFill>
              </a:rPr>
              <a:t>闻一多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957263" y="2644775"/>
            <a:ext cx="11666537" cy="2087563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3300"/>
                </a:solidFill>
              </a:rPr>
              <a:t>请用简练的语言说说闻一多先生作为学者的形象。</a:t>
            </a:r>
          </a:p>
          <a:p>
            <a:pPr>
              <a:buFontTx/>
              <a:buNone/>
            </a:pPr>
            <a:endParaRPr lang="zh-CN" altLang="en-US" sz="4000" b="1" smtClean="0">
              <a:solidFill>
                <a:srgbClr val="FF3300"/>
              </a:solidFill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4156075"/>
            <a:ext cx="136334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>
                <a:solidFill>
                  <a:schemeClr val="hlink"/>
                </a:solidFill>
              </a:rPr>
              <a:t>    </a:t>
            </a:r>
            <a:r>
              <a:rPr lang="zh-CN" altLang="en-US" sz="4400" b="1">
                <a:solidFill>
                  <a:schemeClr val="hlink"/>
                </a:solidFill>
              </a:rPr>
              <a:t>闻一多先生是一位为探索救国救民的出路而废寝</a:t>
            </a:r>
          </a:p>
          <a:p>
            <a:pPr defTabSz="914400"/>
            <a:r>
              <a:rPr lang="zh-CN" altLang="en-US" sz="4400" b="1">
                <a:solidFill>
                  <a:schemeClr val="hlink"/>
                </a:solidFill>
              </a:rPr>
              <a:t>忘食，潜心学术，不畏艰辛、治学严谨，终于在</a:t>
            </a:r>
          </a:p>
          <a:p>
            <a:pPr defTabSz="914400"/>
            <a:r>
              <a:rPr lang="zh-CN" altLang="en-US" sz="4400" b="1">
                <a:solidFill>
                  <a:schemeClr val="hlink"/>
                </a:solidFill>
              </a:rPr>
              <a:t>学术上取得累累硕果的卓越学者，言行一致的爱国者。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1462088" y="844550"/>
            <a:ext cx="10795000" cy="1296988"/>
          </a:xfrm>
        </p:spPr>
        <p:txBody>
          <a:bodyPr/>
          <a:lstStyle/>
          <a:p>
            <a:pPr algn="l"/>
            <a:r>
              <a:rPr lang="zh-CN" altLang="en-US" sz="4400" b="1" smtClean="0">
                <a:solidFill>
                  <a:srgbClr val="FF3300"/>
                </a:solidFill>
              </a:rPr>
              <a:t>研读第二部分思考：</a:t>
            </a:r>
            <a:br>
              <a:rPr lang="zh-CN" altLang="en-US" sz="4400" b="1" smtClean="0">
                <a:solidFill>
                  <a:srgbClr val="FF3300"/>
                </a:solidFill>
              </a:rPr>
            </a:br>
            <a:endParaRPr lang="zh-CN" altLang="en-US" sz="3200" b="1" smtClean="0">
              <a:solidFill>
                <a:srgbClr val="FF3300"/>
              </a:solidFill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885825" y="1924050"/>
            <a:ext cx="10795000" cy="2713038"/>
          </a:xfrm>
        </p:spPr>
        <p:txBody>
          <a:bodyPr/>
          <a:lstStyle/>
          <a:p>
            <a:r>
              <a:rPr lang="zh-CN" altLang="en-US" sz="4000" b="1" smtClean="0">
                <a:solidFill>
                  <a:schemeClr val="hlink"/>
                </a:solidFill>
              </a:rPr>
              <a:t>      课文的两部分之间，是用哪些话起过渡作用的？把这些话找出来，说说是怎样起过渡作用的？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98488" y="4589463"/>
            <a:ext cx="1170146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chemeClr val="bg1"/>
                </a:solidFill>
              </a:rPr>
              <a:t>        两句“做了再说，做了不说”是承上，“闻先生</a:t>
            </a:r>
          </a:p>
          <a:p>
            <a:pPr defTabSz="914400"/>
            <a:r>
              <a:rPr lang="zh-CN" altLang="en-US" b="1">
                <a:solidFill>
                  <a:schemeClr val="bg1"/>
                </a:solidFill>
              </a:rPr>
              <a:t>    还有另外一个方面</a:t>
            </a:r>
            <a:r>
              <a:rPr lang="en-US" altLang="zh-CN" b="1">
                <a:solidFill>
                  <a:schemeClr val="bg1"/>
                </a:solidFill>
              </a:rPr>
              <a:t>——</a:t>
            </a:r>
            <a:r>
              <a:rPr lang="zh-CN" altLang="en-US" b="1">
                <a:solidFill>
                  <a:schemeClr val="bg1"/>
                </a:solidFill>
              </a:rPr>
              <a:t>革命家的方面”这是启下。</a:t>
            </a:r>
          </a:p>
          <a:p>
            <a:pPr defTabSz="914400"/>
            <a:r>
              <a:rPr lang="zh-CN" altLang="en-US" b="1">
                <a:solidFill>
                  <a:schemeClr val="bg1"/>
                </a:solidFill>
              </a:rPr>
              <a:t>   “仅</a:t>
            </a:r>
            <a:r>
              <a:rPr lang="en-US" altLang="zh-CN" b="1">
                <a:solidFill>
                  <a:schemeClr val="bg1"/>
                </a:solidFill>
              </a:rPr>
              <a:t>……</a:t>
            </a:r>
            <a:r>
              <a:rPr lang="zh-CN" altLang="en-US" b="1">
                <a:solidFill>
                  <a:schemeClr val="bg1"/>
                </a:solidFill>
              </a:rPr>
              <a:t>还”“一个方面</a:t>
            </a:r>
            <a:r>
              <a:rPr lang="en-US" altLang="zh-CN" b="1">
                <a:solidFill>
                  <a:schemeClr val="bg1"/>
                </a:solidFill>
              </a:rPr>
              <a:t>……</a:t>
            </a:r>
            <a:r>
              <a:rPr lang="zh-CN" altLang="en-US" b="1">
                <a:solidFill>
                  <a:schemeClr val="bg1"/>
                </a:solidFill>
              </a:rPr>
              <a:t>另一个方面</a:t>
            </a:r>
            <a:r>
              <a:rPr lang="en-US" altLang="zh-CN" b="1">
                <a:solidFill>
                  <a:schemeClr val="bg1"/>
                </a:solidFill>
              </a:rPr>
              <a:t>……”</a:t>
            </a:r>
            <a:r>
              <a:rPr lang="zh-CN" altLang="en-US" b="1">
                <a:solidFill>
                  <a:schemeClr val="bg1"/>
                </a:solidFill>
              </a:rPr>
              <a:t>这些</a:t>
            </a:r>
          </a:p>
          <a:p>
            <a:pPr defTabSz="914400"/>
            <a:r>
              <a:rPr lang="zh-CN" altLang="en-US" b="1">
                <a:solidFill>
                  <a:schemeClr val="bg1"/>
                </a:solidFill>
              </a:rPr>
              <a:t>    关联词。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1101725" y="555625"/>
            <a:ext cx="10795000" cy="2362200"/>
          </a:xfrm>
        </p:spPr>
        <p:txBody>
          <a:bodyPr/>
          <a:lstStyle/>
          <a:p>
            <a:r>
              <a:rPr lang="zh-CN" altLang="en-US" smtClean="0">
                <a:solidFill>
                  <a:schemeClr val="hlink"/>
                </a:solidFill>
              </a:rPr>
              <a:t>革命者</a:t>
            </a:r>
            <a:r>
              <a:rPr lang="en-US" altLang="zh-CN" smtClean="0">
                <a:solidFill>
                  <a:schemeClr val="hlink"/>
                </a:solidFill>
              </a:rPr>
              <a:t>——</a:t>
            </a:r>
            <a:r>
              <a:rPr lang="zh-CN" altLang="en-US" smtClean="0">
                <a:solidFill>
                  <a:schemeClr val="hlink"/>
                </a:solidFill>
              </a:rPr>
              <a:t>闻一多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xfrm>
            <a:off x="957263" y="2644775"/>
            <a:ext cx="11666537" cy="1439863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3300"/>
                </a:solidFill>
              </a:rPr>
              <a:t>作为民主战士的闻一多是怎样说的、怎样做的？</a:t>
            </a:r>
          </a:p>
          <a:p>
            <a:pPr>
              <a:buFontTx/>
              <a:buNone/>
            </a:pPr>
            <a:endParaRPr lang="zh-CN" altLang="en-US" sz="4000" b="1" smtClean="0">
              <a:solidFill>
                <a:srgbClr val="FF3300"/>
              </a:solidFill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173163" y="3724275"/>
            <a:ext cx="5792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>
                <a:solidFill>
                  <a:schemeClr val="hlink"/>
                </a:solidFill>
              </a:rPr>
              <a:t>    </a:t>
            </a:r>
            <a:r>
              <a:rPr lang="zh-CN" altLang="en-US" sz="4400" b="1">
                <a:solidFill>
                  <a:schemeClr val="hlink"/>
                </a:solidFill>
              </a:rPr>
              <a:t>说了就做，言行一致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101725" y="5308600"/>
            <a:ext cx="11025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 eaLnBrk="0" hangingPunct="0">
              <a:spcBef>
                <a:spcPts val="3200"/>
              </a:spcBef>
              <a:buClr>
                <a:srgbClr val="9A7865"/>
              </a:buClr>
              <a:buSzPct val="40000"/>
              <a:buFontTx/>
              <a:buBlip>
                <a:blip r:embed="rId2"/>
              </a:buBlip>
            </a:pPr>
            <a:r>
              <a:rPr lang="zh-CN" altLang="en-US" b="1">
                <a:solidFill>
                  <a:srgbClr val="FF3300"/>
                </a:solidFill>
              </a:rPr>
              <a:t>课文记叙了作为革命者的闻一多的哪三件事情？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038350" y="6461125"/>
            <a:ext cx="32416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chemeClr val="hlink"/>
                </a:solidFill>
              </a:rPr>
              <a:t>起稿政治传单</a:t>
            </a:r>
          </a:p>
          <a:p>
            <a:pPr defTabSz="914400"/>
            <a:r>
              <a:rPr lang="zh-CN" altLang="en-US" b="1">
                <a:solidFill>
                  <a:schemeClr val="hlink"/>
                </a:solidFill>
              </a:rPr>
              <a:t>群众大会演说</a:t>
            </a:r>
          </a:p>
          <a:p>
            <a:pPr defTabSz="914400"/>
            <a:r>
              <a:rPr lang="zh-CN" altLang="en-US" b="1">
                <a:solidFill>
                  <a:schemeClr val="hlink"/>
                </a:solidFill>
              </a:rPr>
              <a:t>参加游行示威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1317625" y="1276350"/>
            <a:ext cx="5757863" cy="1225550"/>
          </a:xfrm>
        </p:spPr>
        <p:txBody>
          <a:bodyPr/>
          <a:lstStyle/>
          <a:p>
            <a:r>
              <a:rPr lang="zh-CN" altLang="en-US" sz="7000" b="1" smtClean="0">
                <a:solidFill>
                  <a:srgbClr val="C82308"/>
                </a:solidFill>
                <a:latin typeface="Corbel" pitchFamily="34" charset="0"/>
                <a:ea typeface="Adobe 楷体 Std R" pitchFamily="18" charset="-122"/>
              </a:rPr>
              <a:t>问题研究：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1030288" y="2932113"/>
            <a:ext cx="10795000" cy="1416050"/>
          </a:xfrm>
        </p:spPr>
        <p:txBody>
          <a:bodyPr/>
          <a:lstStyle/>
          <a:p>
            <a:r>
              <a:rPr lang="zh-CN" altLang="en-US" sz="4800" smtClean="0">
                <a:solidFill>
                  <a:srgbClr val="0000FF"/>
                </a:solidFill>
              </a:rPr>
              <a:t>闻一多先生是怎样的一个人？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88150"/>
            <a:ext cx="12868275" cy="2287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861175"/>
            <a:ext cx="12731750" cy="2262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25" y="-6675438"/>
            <a:ext cx="12706350" cy="225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-6902450"/>
            <a:ext cx="12723812" cy="2261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-7034213"/>
            <a:ext cx="12944475" cy="2300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" y="-7086600"/>
            <a:ext cx="12884150" cy="2290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-6831013"/>
            <a:ext cx="12642850" cy="2247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4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7094538"/>
            <a:ext cx="12788900" cy="2272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enaissance">
  <a:themeElements>
    <a:clrScheme name="Renaissance">
      <a:dk1>
        <a:srgbClr val="625B48"/>
      </a:dk1>
      <a:lt1>
        <a:srgbClr val="1A2C62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Didot"/>
        <a:ea typeface="Didot"/>
        <a:cs typeface="Didot"/>
      </a:majorFont>
      <a:minorFont>
        <a:latin typeface="Didot"/>
        <a:ea typeface="Didot"/>
        <a:cs typeface="Didot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Dido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Dido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Renaissance">
  <a:themeElements>
    <a:clrScheme name="Renaissance">
      <a:dk1>
        <a:srgbClr val="000000"/>
      </a:dk1>
      <a:lt1>
        <a:srgbClr val="FFFFFF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Didot"/>
        <a:ea typeface="Didot"/>
        <a:cs typeface="Didot"/>
      </a:majorFont>
      <a:minorFont>
        <a:latin typeface="Didot"/>
        <a:ea typeface="Didot"/>
        <a:cs typeface="Didot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Dido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Dido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441</Words>
  <PresentationFormat>自定义</PresentationFormat>
  <Paragraphs>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Didot</vt:lpstr>
      <vt:lpstr>Helvetica Neue</vt:lpstr>
      <vt:lpstr>Adobe 楷体 Std R</vt:lpstr>
      <vt:lpstr>黑体</vt:lpstr>
      <vt:lpstr>Zapfino</vt:lpstr>
      <vt:lpstr>Corbel</vt:lpstr>
      <vt:lpstr>Renaissance</vt:lpstr>
      <vt:lpstr>Renaissance</vt:lpstr>
      <vt:lpstr>说和做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学者闻一多</vt:lpstr>
      <vt:lpstr>找一找，圈点勾画</vt:lpstr>
      <vt:lpstr>学者——闻一多</vt:lpstr>
      <vt:lpstr>研读第二部分思考： </vt:lpstr>
      <vt:lpstr>革命者——闻一多</vt:lpstr>
      <vt:lpstr>问题研究：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说和做</dc:title>
  <cp:lastModifiedBy>Windows 用户</cp:lastModifiedBy>
  <cp:revision>2</cp:revision>
  <dcterms:modified xsi:type="dcterms:W3CDTF">2017-02-13T14:11:50Z</dcterms:modified>
</cp:coreProperties>
</file>