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2" r:id="rId2"/>
    <p:sldMasterId id="2147483656" r:id="rId3"/>
    <p:sldMasterId id="2147483660" r:id="rId4"/>
    <p:sldMasterId id="2147483664" r:id="rId5"/>
    <p:sldMasterId id="2147483668" r:id="rId6"/>
    <p:sldMasterId id="2147483672" r:id="rId7"/>
    <p:sldMasterId id="2147483676" r:id="rId8"/>
    <p:sldMasterId id="2147483680" r:id="rId9"/>
    <p:sldMasterId id="2147483684" r:id="rId10"/>
    <p:sldMasterId id="2147483688" r:id="rId11"/>
    <p:sldMasterId id="2147483692" r:id="rId12"/>
    <p:sldMasterId id="2147483696" r:id="rId13"/>
    <p:sldMasterId id="2147483700" r:id="rId14"/>
    <p:sldMasterId id="2147483704" r:id="rId15"/>
    <p:sldMasterId id="2147483708" r:id="rId16"/>
  </p:sldMasterIdLst>
  <p:notesMasterIdLst>
    <p:notesMasterId r:id="rId17"/>
  </p:notesMasterIdLst>
  <p:sldIdLst>
    <p:sldId id="256" r:id="rId18"/>
    <p:sldId id="943" r:id="rId19"/>
    <p:sldId id="964" r:id="rId20"/>
    <p:sldId id="654" r:id="rId21"/>
    <p:sldId id="259" r:id="rId22"/>
    <p:sldId id="919" r:id="rId23"/>
    <p:sldId id="920" r:id="rId24"/>
    <p:sldId id="921" r:id="rId25"/>
    <p:sldId id="935" r:id="rId26"/>
    <p:sldId id="925" r:id="rId27"/>
    <p:sldId id="922" r:id="rId28"/>
    <p:sldId id="923" r:id="rId29"/>
    <p:sldId id="924" r:id="rId30"/>
    <p:sldId id="931" r:id="rId31"/>
    <p:sldId id="966" r:id="rId32"/>
    <p:sldId id="928" r:id="rId33"/>
    <p:sldId id="968" r:id="rId34"/>
    <p:sldId id="969" r:id="rId35"/>
    <p:sldId id="929" r:id="rId36"/>
    <p:sldId id="257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29" autoAdjust="0"/>
    <p:restoredTop sz="94660"/>
  </p:normalViewPr>
  <p:slideViewPr>
    <p:cSldViewPr snapToGrid="0">
      <p:cViewPr>
        <p:scale>
          <a:sx n="33" d="100"/>
          <a:sy n="33" d="100"/>
        </p:scale>
        <p:origin x="3114" y="16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Master" Target="slideMasters/slideMaster10.xml" /><Relationship Id="rId11" Type="http://schemas.openxmlformats.org/officeDocument/2006/relationships/slideMaster" Target="slideMasters/slideMaster11.xml" /><Relationship Id="rId12" Type="http://schemas.openxmlformats.org/officeDocument/2006/relationships/slideMaster" Target="slideMasters/slideMaster12.xml" /><Relationship Id="rId13" Type="http://schemas.openxmlformats.org/officeDocument/2006/relationships/slideMaster" Target="slideMasters/slideMaster13.xml" /><Relationship Id="rId14" Type="http://schemas.openxmlformats.org/officeDocument/2006/relationships/slideMaster" Target="slideMasters/slideMaster14.xml" /><Relationship Id="rId15" Type="http://schemas.openxmlformats.org/officeDocument/2006/relationships/slideMaster" Target="slideMasters/slideMaster15.xml" /><Relationship Id="rId16" Type="http://schemas.openxmlformats.org/officeDocument/2006/relationships/slideMaster" Target="slideMasters/slideMaster16.xml" /><Relationship Id="rId17" Type="http://schemas.openxmlformats.org/officeDocument/2006/relationships/notesMaster" Target="notesMasters/notesMaster1.xml" /><Relationship Id="rId18" Type="http://schemas.openxmlformats.org/officeDocument/2006/relationships/slide" Target="slides/slide1.xml" /><Relationship Id="rId19" Type="http://schemas.openxmlformats.org/officeDocument/2006/relationships/slide" Target="slides/slide2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3.xml" /><Relationship Id="rId21" Type="http://schemas.openxmlformats.org/officeDocument/2006/relationships/slide" Target="slides/slide4.xml" /><Relationship Id="rId22" Type="http://schemas.openxmlformats.org/officeDocument/2006/relationships/slide" Target="slides/slide5.xml" /><Relationship Id="rId23" Type="http://schemas.openxmlformats.org/officeDocument/2006/relationships/slide" Target="slides/slide6.xml" /><Relationship Id="rId24" Type="http://schemas.openxmlformats.org/officeDocument/2006/relationships/slide" Target="slides/slide7.xml" /><Relationship Id="rId25" Type="http://schemas.openxmlformats.org/officeDocument/2006/relationships/slide" Target="slides/slide8.xml" /><Relationship Id="rId26" Type="http://schemas.openxmlformats.org/officeDocument/2006/relationships/slide" Target="slides/slide9.xml" /><Relationship Id="rId27" Type="http://schemas.openxmlformats.org/officeDocument/2006/relationships/slide" Target="slides/slide10.xml" /><Relationship Id="rId28" Type="http://schemas.openxmlformats.org/officeDocument/2006/relationships/slide" Target="slides/slide11.xml" /><Relationship Id="rId29" Type="http://schemas.openxmlformats.org/officeDocument/2006/relationships/slide" Target="slides/slide12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13.xml" /><Relationship Id="rId31" Type="http://schemas.openxmlformats.org/officeDocument/2006/relationships/slide" Target="slides/slide14.xml" /><Relationship Id="rId32" Type="http://schemas.openxmlformats.org/officeDocument/2006/relationships/slide" Target="slides/slide15.xml" /><Relationship Id="rId33" Type="http://schemas.openxmlformats.org/officeDocument/2006/relationships/slide" Target="slides/slide16.xml" /><Relationship Id="rId34" Type="http://schemas.openxmlformats.org/officeDocument/2006/relationships/slide" Target="slides/slide17.xml" /><Relationship Id="rId35" Type="http://schemas.openxmlformats.org/officeDocument/2006/relationships/slide" Target="slides/slide18.xml" /><Relationship Id="rId36" Type="http://schemas.openxmlformats.org/officeDocument/2006/relationships/slide" Target="slides/slide19.xml" /><Relationship Id="rId37" Type="http://schemas.openxmlformats.org/officeDocument/2006/relationships/slide" Target="slides/slide20.xml" /><Relationship Id="rId38" Type="http://schemas.openxmlformats.org/officeDocument/2006/relationships/tags" Target="tags/tag57.xml" /><Relationship Id="rId39" Type="http://schemas.openxmlformats.org/officeDocument/2006/relationships/presProps" Target="presProps.xml" /><Relationship Id="rId4" Type="http://schemas.openxmlformats.org/officeDocument/2006/relationships/slideMaster" Target="slideMasters/slideMaster4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Master" Target="slideMasters/slideMaster5.xml" /><Relationship Id="rId6" Type="http://schemas.openxmlformats.org/officeDocument/2006/relationships/slideMaster" Target="slideMasters/slideMaster6.xml" /><Relationship Id="rId7" Type="http://schemas.openxmlformats.org/officeDocument/2006/relationships/slideMaster" Target="slideMasters/slideMaster7.xml" /><Relationship Id="rId8" Type="http://schemas.openxmlformats.org/officeDocument/2006/relationships/slideMaster" Target="slideMasters/slideMaster8.xml" /><Relationship Id="rId9" Type="http://schemas.openxmlformats.org/officeDocument/2006/relationships/slideMaster" Target="slideMasters/slideMaster9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7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E4BFFF-2DB2-42B3-BA30-7EC00CE62F4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527AF9-4F45-4CD0-9F0B-E4D555477478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4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4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4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5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5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6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6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7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7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7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8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8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8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9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9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9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0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0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0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2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2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2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2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5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5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6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6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16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2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3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3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slideMaster" Target="../slideMasters/slideMaster3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524740" y="508228"/>
            <a:ext cx="11130231" cy="5841543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06629" y="406399"/>
            <a:ext cx="11358652" cy="6051551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4510" y="0"/>
            <a:ext cx="1609540" cy="39274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267950" y="2935988"/>
            <a:ext cx="1609540" cy="392745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18" name="椭圆 1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21" name="椭圆 2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524740" y="508228"/>
            <a:ext cx="11130231" cy="5841543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06629" y="406399"/>
            <a:ext cx="11358652" cy="6051551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4510" y="0"/>
            <a:ext cx="1609540" cy="39274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267950" y="2935988"/>
            <a:ext cx="1609540" cy="392745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18" name="椭圆 1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21" name="椭圆 2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352646" y="351149"/>
            <a:ext cx="11488591" cy="6155702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61939" y="260057"/>
            <a:ext cx="11670004" cy="633788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0"/>
            <a:ext cx="1046886" cy="255451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948601" y="4303486"/>
            <a:ext cx="1046886" cy="2554514"/>
          </a:xfrm>
          <a:prstGeom prst="rect">
            <a:avLst/>
          </a:prstGeom>
        </p:spPr>
      </p:pic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203314" y="222251"/>
            <a:ext cx="11760086" cy="6426200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9407" y="155983"/>
            <a:ext cx="11915086" cy="657481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0" y="-6270"/>
            <a:ext cx="850595" cy="20755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1249146" y="4782457"/>
            <a:ext cx="850595" cy="207554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524740" y="508228"/>
            <a:ext cx="11130231" cy="5841543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06629" y="406399"/>
            <a:ext cx="11358652" cy="6051551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4510" y="0"/>
            <a:ext cx="1609540" cy="39274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267950" y="2935988"/>
            <a:ext cx="1609540" cy="392745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18" name="椭圆 1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21" name="椭圆 2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352646" y="351149"/>
            <a:ext cx="11488591" cy="6155702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61939" y="260057"/>
            <a:ext cx="11670004" cy="633788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0"/>
            <a:ext cx="1046886" cy="255451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948601" y="4303486"/>
            <a:ext cx="1046886" cy="2554514"/>
          </a:xfrm>
          <a:prstGeom prst="rect">
            <a:avLst/>
          </a:prstGeom>
        </p:spPr>
      </p:pic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203314" y="222251"/>
            <a:ext cx="11760086" cy="6426200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9407" y="155983"/>
            <a:ext cx="11915086" cy="657481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0" y="-6270"/>
            <a:ext cx="850595" cy="20755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1249146" y="4782457"/>
            <a:ext cx="850595" cy="207554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524740" y="508228"/>
            <a:ext cx="11130231" cy="5841543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06629" y="406399"/>
            <a:ext cx="11358652" cy="6051551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4510" y="0"/>
            <a:ext cx="1609540" cy="39274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267950" y="2935988"/>
            <a:ext cx="1609540" cy="392745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18" name="椭圆 1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21" name="椭圆 2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352646" y="351149"/>
            <a:ext cx="11488591" cy="6155702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61939" y="260057"/>
            <a:ext cx="11670004" cy="633788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0"/>
            <a:ext cx="1046886" cy="255451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948601" y="4303486"/>
            <a:ext cx="1046886" cy="2554514"/>
          </a:xfrm>
          <a:prstGeom prst="rect">
            <a:avLst/>
          </a:prstGeom>
        </p:spPr>
      </p:pic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203314" y="222251"/>
            <a:ext cx="11760086" cy="6426200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9407" y="155983"/>
            <a:ext cx="11915086" cy="657481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0" y="-6270"/>
            <a:ext cx="850595" cy="20755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1249146" y="4782457"/>
            <a:ext cx="850595" cy="207554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524740" y="508228"/>
            <a:ext cx="11130231" cy="5841543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06629" y="406399"/>
            <a:ext cx="11358652" cy="6051551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4510" y="0"/>
            <a:ext cx="1609540" cy="39274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267950" y="2935988"/>
            <a:ext cx="1609540" cy="392745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18" name="椭圆 1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21" name="椭圆 2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352646" y="351149"/>
            <a:ext cx="11488591" cy="6155702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61939" y="260057"/>
            <a:ext cx="11670004" cy="633788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0"/>
            <a:ext cx="1046886" cy="255451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948601" y="4303486"/>
            <a:ext cx="1046886" cy="2554514"/>
          </a:xfrm>
          <a:prstGeom prst="rect">
            <a:avLst/>
          </a:prstGeom>
        </p:spPr>
      </p:pic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352646" y="351149"/>
            <a:ext cx="11488591" cy="6155702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61939" y="260057"/>
            <a:ext cx="11670004" cy="633788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0"/>
            <a:ext cx="1046886" cy="255451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948601" y="4303486"/>
            <a:ext cx="1046886" cy="2554514"/>
          </a:xfrm>
          <a:prstGeom prst="rect">
            <a:avLst/>
          </a:prstGeom>
        </p:spPr>
      </p:pic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203314" y="222251"/>
            <a:ext cx="11760086" cy="6426200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9407" y="155983"/>
            <a:ext cx="11915086" cy="657481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0" y="-6270"/>
            <a:ext cx="850595" cy="20755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1249146" y="4782457"/>
            <a:ext cx="850595" cy="207554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524740" y="508228"/>
            <a:ext cx="11130231" cy="5841543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06629" y="406399"/>
            <a:ext cx="11358652" cy="6051551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4510" y="0"/>
            <a:ext cx="1609540" cy="39274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267950" y="2935988"/>
            <a:ext cx="1609540" cy="392745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18" name="椭圆 1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21" name="椭圆 2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352646" y="351149"/>
            <a:ext cx="11488591" cy="6155702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61939" y="260057"/>
            <a:ext cx="11670004" cy="633788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0"/>
            <a:ext cx="1046886" cy="255451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948601" y="4303486"/>
            <a:ext cx="1046886" cy="2554514"/>
          </a:xfrm>
          <a:prstGeom prst="rect">
            <a:avLst/>
          </a:prstGeom>
        </p:spPr>
      </p:pic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203314" y="222251"/>
            <a:ext cx="11760086" cy="6426200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9407" y="155983"/>
            <a:ext cx="11915086" cy="657481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0" y="-6270"/>
            <a:ext cx="850595" cy="20755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1249146" y="4782457"/>
            <a:ext cx="850595" cy="207554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524740" y="508228"/>
            <a:ext cx="11130231" cy="5841543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06629" y="406399"/>
            <a:ext cx="11358652" cy="6051551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4510" y="0"/>
            <a:ext cx="1609540" cy="39274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267950" y="2935988"/>
            <a:ext cx="1609540" cy="392745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18" name="椭圆 1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21" name="椭圆 2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352646" y="351149"/>
            <a:ext cx="11488591" cy="6155702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61939" y="260057"/>
            <a:ext cx="11670004" cy="633788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0"/>
            <a:ext cx="1046886" cy="255451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948601" y="4303486"/>
            <a:ext cx="1046886" cy="2554514"/>
          </a:xfrm>
          <a:prstGeom prst="rect">
            <a:avLst/>
          </a:prstGeom>
        </p:spPr>
      </p:pic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203314" y="222251"/>
            <a:ext cx="11760086" cy="6426200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9407" y="155983"/>
            <a:ext cx="11915086" cy="657481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0" y="-6270"/>
            <a:ext cx="850595" cy="20755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1249146" y="4782457"/>
            <a:ext cx="850595" cy="207554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524740" y="508228"/>
            <a:ext cx="11130231" cy="5841543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06629" y="406399"/>
            <a:ext cx="11358652" cy="6051551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4510" y="0"/>
            <a:ext cx="1609540" cy="39274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267950" y="2935988"/>
            <a:ext cx="1609540" cy="392745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18" name="椭圆 1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21" name="椭圆 2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352646" y="351149"/>
            <a:ext cx="11488591" cy="6155702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61939" y="260057"/>
            <a:ext cx="11670004" cy="633788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0"/>
            <a:ext cx="1046886" cy="255451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948601" y="4303486"/>
            <a:ext cx="1046886" cy="2554514"/>
          </a:xfrm>
          <a:prstGeom prst="rect">
            <a:avLst/>
          </a:prstGeom>
        </p:spPr>
      </p:pic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203314" y="222251"/>
            <a:ext cx="11760086" cy="6426200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9407" y="155983"/>
            <a:ext cx="11915086" cy="657481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0" y="-6270"/>
            <a:ext cx="850595" cy="20755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1249146" y="4782457"/>
            <a:ext cx="850595" cy="207554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203314" y="222251"/>
            <a:ext cx="11760086" cy="6426200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9407" y="155983"/>
            <a:ext cx="11915086" cy="657481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0" y="-6270"/>
            <a:ext cx="850595" cy="20755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1249146" y="4782457"/>
            <a:ext cx="850595" cy="207554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524740" y="508228"/>
            <a:ext cx="11130231" cy="5841543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06629" y="406399"/>
            <a:ext cx="11358652" cy="6051551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4510" y="0"/>
            <a:ext cx="1609540" cy="39274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267950" y="2935988"/>
            <a:ext cx="1609540" cy="392745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18" name="椭圆 1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21" name="椭圆 2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352646" y="351149"/>
            <a:ext cx="11488591" cy="6155702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61939" y="260057"/>
            <a:ext cx="11670004" cy="633788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0"/>
            <a:ext cx="1046886" cy="255451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948601" y="4303486"/>
            <a:ext cx="1046886" cy="2554514"/>
          </a:xfrm>
          <a:prstGeom prst="rect">
            <a:avLst/>
          </a:prstGeom>
        </p:spPr>
      </p:pic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203314" y="222251"/>
            <a:ext cx="11760086" cy="6426200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9407" y="155983"/>
            <a:ext cx="11915086" cy="657481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0" y="-6270"/>
            <a:ext cx="850595" cy="20755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1249146" y="4782457"/>
            <a:ext cx="850595" cy="207554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524740" y="508228"/>
            <a:ext cx="11130231" cy="5841543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06629" y="406399"/>
            <a:ext cx="11358652" cy="6051551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4510" y="0"/>
            <a:ext cx="1609540" cy="39274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267950" y="2935988"/>
            <a:ext cx="1609540" cy="392745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18" name="椭圆 1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21" name="椭圆 2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352646" y="351149"/>
            <a:ext cx="11488591" cy="6155702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61939" y="260057"/>
            <a:ext cx="11670004" cy="633788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0"/>
            <a:ext cx="1046886" cy="255451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948601" y="4303486"/>
            <a:ext cx="1046886" cy="2554514"/>
          </a:xfrm>
          <a:prstGeom prst="rect">
            <a:avLst/>
          </a:prstGeom>
        </p:spPr>
      </p:pic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203314" y="222251"/>
            <a:ext cx="11760086" cy="6426200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9407" y="155983"/>
            <a:ext cx="11915086" cy="657481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0" y="-6270"/>
            <a:ext cx="850595" cy="20755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1249146" y="4782457"/>
            <a:ext cx="850595" cy="207554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524740" y="508228"/>
            <a:ext cx="11130231" cy="5841543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06629" y="406399"/>
            <a:ext cx="11358652" cy="6051551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4510" y="0"/>
            <a:ext cx="1609540" cy="39274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267950" y="2935988"/>
            <a:ext cx="1609540" cy="392745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18" name="椭圆 1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21" name="椭圆 2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352646" y="351149"/>
            <a:ext cx="11488591" cy="6155702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61939" y="260057"/>
            <a:ext cx="11670004" cy="633788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0"/>
            <a:ext cx="1046886" cy="255451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948601" y="4303486"/>
            <a:ext cx="1046886" cy="2554514"/>
          </a:xfrm>
          <a:prstGeom prst="rect">
            <a:avLst/>
          </a:prstGeom>
        </p:spPr>
      </p:pic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203314" y="222251"/>
            <a:ext cx="11760086" cy="6426200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9407" y="155983"/>
            <a:ext cx="11915086" cy="657481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0" y="-6270"/>
            <a:ext cx="850595" cy="20755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1249146" y="4782457"/>
            <a:ext cx="850595" cy="207554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524740" y="508228"/>
            <a:ext cx="11130231" cy="5841543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06629" y="406399"/>
            <a:ext cx="11358652" cy="6051551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4510" y="0"/>
            <a:ext cx="1609540" cy="39274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267950" y="2935988"/>
            <a:ext cx="1609540" cy="392745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18" name="椭圆 1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21" name="椭圆 2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524740" y="508228"/>
            <a:ext cx="11130231" cy="5841543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06629" y="406399"/>
            <a:ext cx="11358652" cy="6051551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4510" y="0"/>
            <a:ext cx="1609540" cy="39274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267950" y="2935988"/>
            <a:ext cx="1609540" cy="392745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18" name="椭圆 1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21" name="椭圆 2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352646" y="351149"/>
            <a:ext cx="11488591" cy="6155702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61939" y="260057"/>
            <a:ext cx="11670004" cy="633788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0"/>
            <a:ext cx="1046886" cy="255451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948601" y="4303486"/>
            <a:ext cx="1046886" cy="2554514"/>
          </a:xfrm>
          <a:prstGeom prst="rect">
            <a:avLst/>
          </a:prstGeom>
        </p:spPr>
      </p:pic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203314" y="222251"/>
            <a:ext cx="11760086" cy="6426200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9407" y="155983"/>
            <a:ext cx="11915086" cy="657481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0" y="-6270"/>
            <a:ext cx="850595" cy="20755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1249146" y="4782457"/>
            <a:ext cx="850595" cy="207554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524740" y="508228"/>
            <a:ext cx="11130231" cy="5841543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06629" y="406399"/>
            <a:ext cx="11358652" cy="6051551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4510" y="0"/>
            <a:ext cx="1609540" cy="39274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267950" y="2935988"/>
            <a:ext cx="1609540" cy="392745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18" name="椭圆 1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21" name="椭圆 2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352646" y="351149"/>
            <a:ext cx="11488591" cy="6155702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61939" y="260057"/>
            <a:ext cx="11670004" cy="633788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0"/>
            <a:ext cx="1046886" cy="255451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948601" y="4303486"/>
            <a:ext cx="1046886" cy="2554514"/>
          </a:xfrm>
          <a:prstGeom prst="rect">
            <a:avLst/>
          </a:prstGeom>
        </p:spPr>
      </p:pic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203314" y="222251"/>
            <a:ext cx="11760086" cy="6426200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9407" y="155983"/>
            <a:ext cx="11915086" cy="657481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0" y="-6270"/>
            <a:ext cx="850595" cy="20755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1249146" y="4782457"/>
            <a:ext cx="850595" cy="207554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524740" y="508228"/>
            <a:ext cx="11130231" cy="5841543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06629" y="406399"/>
            <a:ext cx="11358652" cy="6051551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4510" y="0"/>
            <a:ext cx="1609540" cy="39274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267950" y="2935988"/>
            <a:ext cx="1609540" cy="392745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18" name="椭圆 1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21" name="椭圆 2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352646" y="351149"/>
            <a:ext cx="11488591" cy="6155702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61939" y="260057"/>
            <a:ext cx="11670004" cy="633788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0"/>
            <a:ext cx="1046886" cy="255451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948601" y="4303486"/>
            <a:ext cx="1046886" cy="2554514"/>
          </a:xfrm>
          <a:prstGeom prst="rect">
            <a:avLst/>
          </a:prstGeom>
        </p:spPr>
      </p:pic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203314" y="222251"/>
            <a:ext cx="11760086" cy="6426200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9407" y="155983"/>
            <a:ext cx="11915086" cy="657481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0" y="-6270"/>
            <a:ext cx="850595" cy="20755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1249146" y="4782457"/>
            <a:ext cx="850595" cy="207554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352646" y="351149"/>
            <a:ext cx="11488591" cy="6155702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61939" y="260057"/>
            <a:ext cx="11670004" cy="633788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0"/>
            <a:ext cx="1046886" cy="255451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948601" y="4303486"/>
            <a:ext cx="1046886" cy="2554514"/>
          </a:xfrm>
          <a:prstGeom prst="rect">
            <a:avLst/>
          </a:prstGeom>
        </p:spPr>
      </p:pic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203314" y="222251"/>
            <a:ext cx="11760086" cy="6426200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9407" y="155983"/>
            <a:ext cx="11915086" cy="657481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0" y="-6270"/>
            <a:ext cx="850595" cy="20755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1249146" y="4782457"/>
            <a:ext cx="850595" cy="207554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524740" y="508228"/>
            <a:ext cx="11130231" cy="5841543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06629" y="406399"/>
            <a:ext cx="11358652" cy="6051551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4510" y="0"/>
            <a:ext cx="1609540" cy="392745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267950" y="2935988"/>
            <a:ext cx="1609540" cy="3927450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18" name="椭圆 1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21" name="椭圆 2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352646" y="351149"/>
            <a:ext cx="11488591" cy="6155702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261939" y="260057"/>
            <a:ext cx="11670004" cy="633788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0"/>
            <a:ext cx="1046886" cy="2554514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0948601" y="4303486"/>
            <a:ext cx="1046886" cy="2554514"/>
          </a:xfrm>
          <a:prstGeom prst="rect">
            <a:avLst/>
          </a:prstGeom>
        </p:spPr>
      </p:pic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/>
        </p:nvSpPr>
        <p:spPr>
          <a:xfrm>
            <a:off x="203314" y="222251"/>
            <a:ext cx="11760086" cy="6426200"/>
          </a:xfrm>
          <a:prstGeom prst="rect">
            <a:avLst/>
          </a:prstGeom>
          <a:noFill/>
          <a:ln w="28575">
            <a:solidFill>
              <a:srgbClr val="3D435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119407" y="155983"/>
            <a:ext cx="11915086" cy="6574816"/>
          </a:xfrm>
          <a:prstGeom prst="rect">
            <a:avLst/>
          </a:prstGeom>
          <a:noFill/>
          <a:ln>
            <a:solidFill>
              <a:srgbClr val="2F3952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9303657" y="-522514"/>
            <a:ext cx="2888343" cy="1460631"/>
            <a:chOff x="9303657" y="-522514"/>
            <a:chExt cx="2888343" cy="1460631"/>
          </a:xfrm>
        </p:grpSpPr>
        <p:sp>
          <p:nvSpPr>
            <p:cNvPr id="28" name="椭圆 27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 flipH="1" flipV="1">
            <a:off x="-5886" y="5926153"/>
            <a:ext cx="2888343" cy="1460631"/>
            <a:chOff x="9303657" y="-522514"/>
            <a:chExt cx="2888343" cy="1460631"/>
          </a:xfrm>
        </p:grpSpPr>
        <p:sp>
          <p:nvSpPr>
            <p:cNvPr id="31" name="椭圆 30"/>
            <p:cNvSpPr/>
            <p:nvPr/>
          </p:nvSpPr>
          <p:spPr>
            <a:xfrm>
              <a:off x="9600061" y="-426226"/>
              <a:ext cx="1364343" cy="1364343"/>
            </a:xfrm>
            <a:prstGeom prst="ellipse">
              <a:avLst/>
            </a:prstGeom>
            <a:solidFill>
              <a:srgbClr val="E1DAD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303657" y="-522514"/>
              <a:ext cx="2888343" cy="522514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形 14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0" y="-6270"/>
            <a:ext cx="850595" cy="2075543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 flipV="1">
            <a:off x="11249146" y="4782457"/>
            <a:ext cx="850595" cy="207554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0.xml" /><Relationship Id="rId4" Type="http://schemas.openxmlformats.org/officeDocument/2006/relationships/theme" Target="../theme/theme10.xml" /></Relationships>
</file>

<file path=ppt/slideMasters/_rels/slideMaster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slideLayout" Target="../slideLayouts/slideLayout32.xml" /><Relationship Id="rId3" Type="http://schemas.openxmlformats.org/officeDocument/2006/relationships/slideLayout" Target="../slideLayouts/slideLayout33.xml" /><Relationship Id="rId4" Type="http://schemas.openxmlformats.org/officeDocument/2006/relationships/theme" Target="../theme/theme11.xml" /></Relationships>
</file>

<file path=ppt/slideMasters/_rels/slideMaster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theme" Target="../theme/theme12.xml" /></Relationships>
</file>

<file path=ppt/slideMasters/_rels/slideMaster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slideLayout" Target="../slideLayouts/slideLayout38.xml" /><Relationship Id="rId3" Type="http://schemas.openxmlformats.org/officeDocument/2006/relationships/slideLayout" Target="../slideLayouts/slideLayout39.xml" /><Relationship Id="rId4" Type="http://schemas.openxmlformats.org/officeDocument/2006/relationships/theme" Target="../theme/theme13.xml" /></Relationships>
</file>

<file path=ppt/slideMasters/_rels/slideMaster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slideLayout" Target="../slideLayouts/slideLayout41.xml" /><Relationship Id="rId3" Type="http://schemas.openxmlformats.org/officeDocument/2006/relationships/slideLayout" Target="../slideLayouts/slideLayout42.xml" /><Relationship Id="rId4" Type="http://schemas.openxmlformats.org/officeDocument/2006/relationships/theme" Target="../theme/theme14.xml" /></Relationships>
</file>

<file path=ppt/slideMasters/_rels/slideMaster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slideLayout" Target="../slideLayouts/slideLayout44.xml" /><Relationship Id="rId3" Type="http://schemas.openxmlformats.org/officeDocument/2006/relationships/slideLayout" Target="../slideLayouts/slideLayout45.xml" /><Relationship Id="rId4" Type="http://schemas.openxmlformats.org/officeDocument/2006/relationships/image" Target="../media/image3.jpeg" /><Relationship Id="rId5" Type="http://schemas.openxmlformats.org/officeDocument/2006/relationships/theme" Target="../theme/theme15.xml" /></Relationships>
</file>

<file path=ppt/slideMasters/_rels/slideMaster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slideLayout" Target="../slideLayouts/slideLayout47.xml" /><Relationship Id="rId3" Type="http://schemas.openxmlformats.org/officeDocument/2006/relationships/slideLayout" Target="../slideLayouts/slideLayout48.xml" /><Relationship Id="rId4" Type="http://schemas.openxmlformats.org/officeDocument/2006/relationships/image" Target="../media/image3.jpeg" /><Relationship Id="rId5" Type="http://schemas.openxmlformats.org/officeDocument/2006/relationships/theme" Target="../theme/theme16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Layout" Target="../slideLayouts/slideLayout5.xml" /><Relationship Id="rId3" Type="http://schemas.openxmlformats.org/officeDocument/2006/relationships/slideLayout" Target="../slideLayouts/slideLayout6.xml" /><Relationship Id="rId4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Layout" Target="../slideLayouts/slideLayout8.xml" /><Relationship Id="rId3" Type="http://schemas.openxmlformats.org/officeDocument/2006/relationships/slideLayout" Target="../slideLayouts/slideLayout9.xml" /><Relationship Id="rId4" Type="http://schemas.openxmlformats.org/officeDocument/2006/relationships/theme" Target="../theme/theme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slideLayout" Target="../slideLayouts/slideLayout11.xml" /><Relationship Id="rId3" Type="http://schemas.openxmlformats.org/officeDocument/2006/relationships/slideLayout" Target="../slideLayouts/slideLayout12.xml" /><Relationship Id="rId4" Type="http://schemas.openxmlformats.org/officeDocument/2006/relationships/theme" Target="../theme/theme4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theme" Target="../theme/theme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slideLayout" Target="../slideLayouts/slideLayout17.xml" /><Relationship Id="rId3" Type="http://schemas.openxmlformats.org/officeDocument/2006/relationships/slideLayout" Target="../slideLayouts/slideLayout18.xml" /><Relationship Id="rId4" Type="http://schemas.openxmlformats.org/officeDocument/2006/relationships/theme" Target="../theme/theme6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0.xml" /><Relationship Id="rId3" Type="http://schemas.openxmlformats.org/officeDocument/2006/relationships/slideLayout" Target="../slideLayouts/slideLayout21.xml" /><Relationship Id="rId4" Type="http://schemas.openxmlformats.org/officeDocument/2006/relationships/theme" Target="../theme/theme7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slideLayout" Target="../slideLayouts/slideLayout23.xml" /><Relationship Id="rId3" Type="http://schemas.openxmlformats.org/officeDocument/2006/relationships/slideLayout" Target="../slideLayouts/slideLayout24.xml" /><Relationship Id="rId4" Type="http://schemas.openxmlformats.org/officeDocument/2006/relationships/theme" Target="../theme/theme8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slideLayout" Target="../slideLayouts/slideLayout26.xml" /><Relationship Id="rId3" Type="http://schemas.openxmlformats.org/officeDocument/2006/relationships/slideLayout" Target="../slideLayouts/slideLayout27.xml" /><Relationship Id="rId4" Type="http://schemas.openxmlformats.org/officeDocument/2006/relationships/theme" Target="../theme/theme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微信图片_2021032114240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95025" y="115570"/>
            <a:ext cx="1096645" cy="3949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微信图片_2021032114240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95025" y="115570"/>
            <a:ext cx="1096645" cy="3949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 rot="10800000"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5.sv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image" Target="../media/image6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13" Type="http://schemas.openxmlformats.org/officeDocument/2006/relationships/tags" Target="../tags/tag12.xml" /><Relationship Id="rId14" Type="http://schemas.openxmlformats.org/officeDocument/2006/relationships/tags" Target="../tags/tag13.xml" /><Relationship Id="rId15" Type="http://schemas.openxmlformats.org/officeDocument/2006/relationships/tags" Target="../tags/tag14.xml" /><Relationship Id="rId16" Type="http://schemas.openxmlformats.org/officeDocument/2006/relationships/tags" Target="../tags/tag15.xml" /><Relationship Id="rId17" Type="http://schemas.openxmlformats.org/officeDocument/2006/relationships/tags" Target="../tags/tag16.xml" /><Relationship Id="rId18" Type="http://schemas.openxmlformats.org/officeDocument/2006/relationships/tags" Target="../tags/tag17.xml" /><Relationship Id="rId19" Type="http://schemas.openxmlformats.org/officeDocument/2006/relationships/tags" Target="../tags/tag18.xml" /><Relationship Id="rId2" Type="http://schemas.openxmlformats.org/officeDocument/2006/relationships/tags" Target="../tags/tag1.xml" /><Relationship Id="rId20" Type="http://schemas.openxmlformats.org/officeDocument/2006/relationships/tags" Target="../tags/tag19.xml" /><Relationship Id="rId21" Type="http://schemas.openxmlformats.org/officeDocument/2006/relationships/tags" Target="../tags/tag20.xml" /><Relationship Id="rId22" Type="http://schemas.openxmlformats.org/officeDocument/2006/relationships/tags" Target="../tags/tag21.xml" /><Relationship Id="rId23" Type="http://schemas.openxmlformats.org/officeDocument/2006/relationships/tags" Target="../tags/tag22.xml" /><Relationship Id="rId24" Type="http://schemas.openxmlformats.org/officeDocument/2006/relationships/tags" Target="../tags/tag23.xml" /><Relationship Id="rId25" Type="http://schemas.openxmlformats.org/officeDocument/2006/relationships/tags" Target="../tags/tag24.xml" /><Relationship Id="rId26" Type="http://schemas.openxmlformats.org/officeDocument/2006/relationships/tags" Target="../tags/tag25.xml" /><Relationship Id="rId27" Type="http://schemas.openxmlformats.org/officeDocument/2006/relationships/tags" Target="../tags/tag26.xml" /><Relationship Id="rId28" Type="http://schemas.openxmlformats.org/officeDocument/2006/relationships/tags" Target="../tags/tag27.xml" /><Relationship Id="rId29" Type="http://schemas.openxmlformats.org/officeDocument/2006/relationships/tags" Target="../tags/tag28.xml" /><Relationship Id="rId3" Type="http://schemas.openxmlformats.org/officeDocument/2006/relationships/tags" Target="../tags/tag2.xml" /><Relationship Id="rId30" Type="http://schemas.openxmlformats.org/officeDocument/2006/relationships/tags" Target="../tags/tag29.xml" /><Relationship Id="rId31" Type="http://schemas.openxmlformats.org/officeDocument/2006/relationships/tags" Target="../tags/tag30.xml" /><Relationship Id="rId32" Type="http://schemas.openxmlformats.org/officeDocument/2006/relationships/tags" Target="../tags/tag31.xml" /><Relationship Id="rId33" Type="http://schemas.openxmlformats.org/officeDocument/2006/relationships/tags" Target="../tags/tag32.xml" /><Relationship Id="rId34" Type="http://schemas.openxmlformats.org/officeDocument/2006/relationships/tags" Target="../tags/tag33.xml" /><Relationship Id="rId35" Type="http://schemas.openxmlformats.org/officeDocument/2006/relationships/tags" Target="../tags/tag34.xml" /><Relationship Id="rId36" Type="http://schemas.openxmlformats.org/officeDocument/2006/relationships/tags" Target="../tags/tag35.xml" /><Relationship Id="rId37" Type="http://schemas.openxmlformats.org/officeDocument/2006/relationships/tags" Target="../tags/tag36.xml" /><Relationship Id="rId38" Type="http://schemas.openxmlformats.org/officeDocument/2006/relationships/tags" Target="../tags/tag37.xml" /><Relationship Id="rId39" Type="http://schemas.openxmlformats.org/officeDocument/2006/relationships/tags" Target="../tags/tag38.xml" /><Relationship Id="rId4" Type="http://schemas.openxmlformats.org/officeDocument/2006/relationships/tags" Target="../tags/tag3.xml" /><Relationship Id="rId40" Type="http://schemas.openxmlformats.org/officeDocument/2006/relationships/tags" Target="../tags/tag39.xml" /><Relationship Id="rId41" Type="http://schemas.openxmlformats.org/officeDocument/2006/relationships/tags" Target="../tags/tag40.xml" /><Relationship Id="rId42" Type="http://schemas.openxmlformats.org/officeDocument/2006/relationships/tags" Target="../tags/tag41.xml" /><Relationship Id="rId43" Type="http://schemas.openxmlformats.org/officeDocument/2006/relationships/tags" Target="../tags/tag42.xml" /><Relationship Id="rId44" Type="http://schemas.openxmlformats.org/officeDocument/2006/relationships/tags" Target="../tags/tag43.xml" /><Relationship Id="rId45" Type="http://schemas.openxmlformats.org/officeDocument/2006/relationships/tags" Target="../tags/tag44.xml" /><Relationship Id="rId46" Type="http://schemas.openxmlformats.org/officeDocument/2006/relationships/tags" Target="../tags/tag45.xml" /><Relationship Id="rId47" Type="http://schemas.openxmlformats.org/officeDocument/2006/relationships/tags" Target="../tags/tag46.xml" /><Relationship Id="rId48" Type="http://schemas.openxmlformats.org/officeDocument/2006/relationships/tags" Target="../tags/tag47.xml" /><Relationship Id="rId49" Type="http://schemas.openxmlformats.org/officeDocument/2006/relationships/tags" Target="../tags/tag48.xml" /><Relationship Id="rId5" Type="http://schemas.openxmlformats.org/officeDocument/2006/relationships/tags" Target="../tags/tag4.xml" /><Relationship Id="rId50" Type="http://schemas.openxmlformats.org/officeDocument/2006/relationships/tags" Target="../tags/tag49.xml" /><Relationship Id="rId51" Type="http://schemas.openxmlformats.org/officeDocument/2006/relationships/tags" Target="../tags/tag50.xml" /><Relationship Id="rId52" Type="http://schemas.openxmlformats.org/officeDocument/2006/relationships/tags" Target="../tags/tag51.xml" /><Relationship Id="rId53" Type="http://schemas.openxmlformats.org/officeDocument/2006/relationships/tags" Target="../tags/tag52.xml" /><Relationship Id="rId54" Type="http://schemas.openxmlformats.org/officeDocument/2006/relationships/tags" Target="../tags/tag53.xml" /><Relationship Id="rId55" Type="http://schemas.openxmlformats.org/officeDocument/2006/relationships/tags" Target="../tags/tag54.xml" /><Relationship Id="rId56" Type="http://schemas.openxmlformats.org/officeDocument/2006/relationships/tags" Target="../tags/tag55.xml" /><Relationship Id="rId57" Type="http://schemas.openxmlformats.org/officeDocument/2006/relationships/tags" Target="../tags/tag56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0" name="组合 89"/>
          <p:cNvGrpSpPr/>
          <p:nvPr/>
        </p:nvGrpSpPr>
        <p:grpSpPr>
          <a:xfrm>
            <a:off x="2316246" y="1433106"/>
            <a:ext cx="7908733" cy="2918463"/>
            <a:chOff x="2276241" y="2102396"/>
            <a:chExt cx="7908733" cy="2918463"/>
          </a:xfrm>
        </p:grpSpPr>
        <p:sp>
          <p:nvSpPr>
            <p:cNvPr id="24" name="文本框 23"/>
            <p:cNvSpPr txBox="1"/>
            <p:nvPr/>
          </p:nvSpPr>
          <p:spPr>
            <a:xfrm>
              <a:off x="2686894" y="2829611"/>
              <a:ext cx="7498080" cy="1198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b="1">
                  <a:solidFill>
                    <a:srgbClr val="FF0000"/>
                  </a:solidFill>
                  <a:cs typeface="+mn-ea"/>
                  <a:sym typeface="+mn-lt"/>
                </a:rPr>
                <a:t>因境补文专题复习</a:t>
              </a:r>
              <a:endParaRPr lang="zh-CN" altLang="en-US" sz="7200" b="1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pic>
          <p:nvPicPr>
            <p:cNvPr id="68" name="图形 67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934634" y="4436084"/>
              <a:ext cx="2322733" cy="584775"/>
            </a:xfrm>
            <a:prstGeom prst="rect">
              <a:avLst/>
            </a:prstGeom>
          </p:spPr>
        </p:pic>
        <p:sp>
          <p:nvSpPr>
            <p:cNvPr id="23" name="图形 21"/>
            <p:cNvSpPr/>
            <p:nvPr/>
          </p:nvSpPr>
          <p:spPr>
            <a:xfrm>
              <a:off x="4037235" y="2102396"/>
              <a:ext cx="4117531" cy="342306"/>
            </a:xfrm>
            <a:custGeom>
              <a:gdLst>
                <a:gd name="connsiteX0" fmla="*/ 5450649 w 5516252"/>
                <a:gd name="connsiteY0" fmla="*/ 489613 h 554889"/>
                <a:gd name="connsiteX1" fmla="*/ 327389 w 5516252"/>
                <a:gd name="connsiteY1" fmla="*/ 489613 h 554889"/>
                <a:gd name="connsiteX2" fmla="*/ 83890 w 5516252"/>
                <a:gd name="connsiteY2" fmla="*/ 83890 h 554889"/>
                <a:gd name="connsiteX3" fmla="*/ 5207151 w 5516252"/>
                <a:gd name="connsiteY3" fmla="*/ 83890 h 55488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6252" h="554889">
                  <a:moveTo>
                    <a:pt x="5450649" y="489613"/>
                  </a:moveTo>
                  <a:lnTo>
                    <a:pt x="327389" y="489613"/>
                  </a:lnTo>
                  <a:lnTo>
                    <a:pt x="83890" y="83890"/>
                  </a:lnTo>
                  <a:lnTo>
                    <a:pt x="5207151" y="83890"/>
                  </a:lnTo>
                  <a:close/>
                </a:path>
              </a:pathLst>
            </a:custGeom>
            <a:solidFill>
              <a:srgbClr val="CEE1D2"/>
            </a:solidFill>
            <a:ln w="326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弧形 83"/>
            <p:cNvSpPr/>
            <p:nvPr/>
          </p:nvSpPr>
          <p:spPr>
            <a:xfrm rot="16200000">
              <a:off x="2276241" y="2424614"/>
              <a:ext cx="769441" cy="769441"/>
            </a:xfrm>
            <a:prstGeom prst="arc">
              <a:avLst>
                <a:gd name="adj1" fmla="val 16200000"/>
                <a:gd name="adj2" fmla="val 19795310"/>
              </a:avLst>
            </a:prstGeom>
            <a:ln w="12700">
              <a:solidFill>
                <a:srgbClr val="969BA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弧形 85"/>
            <p:cNvSpPr/>
            <p:nvPr/>
          </p:nvSpPr>
          <p:spPr>
            <a:xfrm rot="16200000" flipH="1" flipV="1">
              <a:off x="9141787" y="3662669"/>
              <a:ext cx="769441" cy="769441"/>
            </a:xfrm>
            <a:prstGeom prst="arc">
              <a:avLst>
                <a:gd name="adj1" fmla="val 16200000"/>
                <a:gd name="adj2" fmla="val 19795310"/>
              </a:avLst>
            </a:prstGeom>
            <a:ln w="12700">
              <a:solidFill>
                <a:srgbClr val="969BA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弧形 19"/>
          <p:cNvSpPr/>
          <p:nvPr/>
        </p:nvSpPr>
        <p:spPr>
          <a:xfrm rot="16200000">
            <a:off x="3164952" y="2479398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6200000" flipH="1" flipV="1">
            <a:off x="8255003" y="4276816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5215" y="1017270"/>
            <a:ext cx="10305415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在下面一段文字横线处补写恰当的语句，使整段文字语意完整连贯，内容贴切，逻辑严密，每处不超过12个字。（6分）</a:t>
            </a:r>
            <a:endParaRPr lang="zh-CN" altLang="en-US" sz="2800"/>
          </a:p>
          <a:p>
            <a:r>
              <a:rPr lang="en-US" altLang="zh-CN" sz="2800"/>
              <a:t>    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而先开花还是先长叶，与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密切相关。如果花芽生长所需温度比较低，叶芽所需温度较高，则先花后叶；如果花芽生长所需温度比叶芽高，则先叶后花，而那些叶芽与花芽对温度要求相似的植物，花叶便会同时发育，形成花叶同现的景象。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思路：从后文看，横线上要填写一个总括句，概括后文的重点内容，结合内容，可以知道和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花芽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叶芽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所需的温度有关，故概括成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植物的芽生长所需温度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rgbClr val="3126CA"/>
                </a:solidFill>
              </a:rPr>
              <a:t>参考答案：植物的芽生长所需温度  </a:t>
            </a:r>
            <a:endParaRPr lang="zh-CN" altLang="en-US" sz="2800" b="1">
              <a:solidFill>
                <a:srgbClr val="3126C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29775" y="436245"/>
            <a:ext cx="2170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总括句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弧形 19"/>
          <p:cNvSpPr/>
          <p:nvPr/>
        </p:nvSpPr>
        <p:spPr>
          <a:xfrm rot="16200000">
            <a:off x="3164952" y="2479398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6200000" flipH="1" flipV="1">
            <a:off x="8255003" y="4276816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5210" y="937260"/>
            <a:ext cx="10101580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（</a:t>
            </a:r>
            <a:r>
              <a:rPr lang="en-US" altLang="zh-CN" sz="2800"/>
              <a:t>2020</a:t>
            </a:r>
            <a:r>
              <a:rPr lang="zh-CN" altLang="en-US" sz="2800"/>
              <a:t>全国卷</a:t>
            </a:r>
            <a:r>
              <a:rPr lang="en-US" altLang="zh-CN" sz="2800"/>
              <a:t>3</a:t>
            </a:r>
            <a:r>
              <a:rPr lang="zh-CN" altLang="en-US" sz="2800"/>
              <a:t>）在下面一段文字横线处补写恰当的语句，使整段文字语意完整连贯，内容贴切，逻辑严密，每处不超过8个字。</a:t>
            </a:r>
            <a:endParaRPr lang="zh-CN" altLang="en-US" sz="2800"/>
          </a:p>
          <a:p>
            <a:r>
              <a:rPr lang="en-US" altLang="zh-CN" sz="2800"/>
              <a:t>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食物的基本功能之一是给人体提供日常所需的能量。我们的一举一动，大到跑步，小到眨眼，都要消耗凝练。食物中提供能量的三大营养素，即蛋白质、碳水化合物和脂防，人体不能_________，因为它们均以大分子形式存在，必须消化分解成小分子才能吸收利用。这一过程中的能量消耗就是食物热效应，又称为膳食生热作用，我们吃完饭后会有发热的感觉，这就是食物热效应的外在表现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rgbClr val="3126CA"/>
                </a:solidFill>
              </a:rPr>
              <a:t>【答案】  直接吸收利用 </a:t>
            </a:r>
            <a:endParaRPr lang="zh-CN" altLang="en-US" sz="2800" b="1">
              <a:solidFill>
                <a:srgbClr val="3126C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68815" y="359410"/>
            <a:ext cx="2170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展开句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弧形 19"/>
          <p:cNvSpPr/>
          <p:nvPr/>
        </p:nvSpPr>
        <p:spPr>
          <a:xfrm rot="16200000">
            <a:off x="3164952" y="2479398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6200000" flipH="1" flipV="1">
            <a:off x="8255003" y="4276816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7135" y="1004570"/>
            <a:ext cx="977773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在下面一段文字横线处补写恰当的语句，使整段文字语意完整连贯，内容贴切，逻辑严密。</a:t>
            </a:r>
            <a:endParaRPr lang="zh-CN" altLang="en-US" sz="3200"/>
          </a:p>
          <a:p>
            <a:r>
              <a:rPr lang="en-US" altLang="zh-CN" sz="3200"/>
              <a:t>  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中国历代的治国思想向来以倡导节俭为正途，这显然是长期短缺经济的必然产物。</a:t>
            </a:r>
            <a:r>
              <a:rPr lang="en-US" altLang="zh-CN"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，在管仲看来，大家都不消费，就会造成商品流通的减少，从而妨碍生产营利的活动，故曰“伤事”。要如何才能推动消费？他的答案是，多多消费，甚至无比奢侈地去消费。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>
                <a:solidFill>
                  <a:srgbClr val="3126CA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【参考答案】管仲却提出</a:t>
            </a:r>
            <a:r>
              <a:rPr lang="en-US" altLang="zh-CN" sz="3200">
                <a:solidFill>
                  <a:srgbClr val="3126CA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</a:t>
            </a:r>
            <a:r>
              <a:rPr lang="zh-CN" altLang="en-US" sz="3200">
                <a:solidFill>
                  <a:srgbClr val="3126CA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俭则伤事</a:t>
            </a:r>
            <a:r>
              <a:rPr lang="en-US" altLang="zh-CN" sz="3200">
                <a:solidFill>
                  <a:srgbClr val="3126CA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</a:t>
            </a:r>
            <a:r>
              <a:rPr lang="zh-CN" altLang="en-US" sz="3200">
                <a:solidFill>
                  <a:srgbClr val="3126CA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的观点</a:t>
            </a:r>
            <a:endParaRPr lang="zh-CN" altLang="en-US" sz="3200">
              <a:solidFill>
                <a:srgbClr val="3126CA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endParaRPr lang="zh-CN" altLang="en-US" sz="3200">
              <a:solidFill>
                <a:srgbClr val="3126CA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68815" y="359410"/>
            <a:ext cx="2170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过渡句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弧形 19"/>
          <p:cNvSpPr/>
          <p:nvPr/>
        </p:nvSpPr>
        <p:spPr>
          <a:xfrm rot="16200000">
            <a:off x="3164952" y="2479398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6200000" flipH="1" flipV="1">
            <a:off x="8255003" y="4276816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9505" y="737235"/>
            <a:ext cx="1041654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20.在下面一段文字横线处补恰当的语句，使整段文字语意完整连贯，内容贴切，逻辑严密，每处不超过12个字。</a:t>
            </a:r>
            <a:endParaRPr lang="zh-CN" altLang="en-US" sz="2800"/>
          </a:p>
          <a:p>
            <a:r>
              <a:rPr lang="en-US" altLang="zh-CN" sz="2800"/>
              <a:t> 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研究发现，人们所受压力会增加血液中糖皮质激素的含量，而糖皮质激素可将前体细胞变为脂肪细胞，所以压力大的人风容易肥胖，但人们过去不清楚，为什么白天压力大不一定会变胖，而上夜班之类的压力则常与肥胖相联系。最近一项研究揭开了谜底：健康人的糖皮质激素水平在24小时内呈节律性涨落，早8点最高，凌晨3点最低。如果打破节律，在糖皮质激素水平本来应该是低谷时，糖皮质激素的增加就会导致更多前体细胞变为脂肪细胞。如果顺应节律，在糖皮质激素水平本来就是峰值时，即使增加很多糖皮质激素，也不易引起脂肪细胞增加。可见，</a:t>
            </a:r>
            <a:r>
              <a:rPr lang="zh-CN" altLang="en-US" sz="28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     _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非常重要，夜间长期经历持续性压力体重会明显增加。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solidFill>
                  <a:srgbClr val="3126CA"/>
                </a:solidFill>
              </a:rPr>
              <a:t>【答案】压力产生的时间</a:t>
            </a:r>
            <a:endParaRPr lang="zh-CN" altLang="en-US" sz="2800" b="1">
              <a:solidFill>
                <a:srgbClr val="3126C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40165" y="257810"/>
            <a:ext cx="2170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总结句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弧形 19"/>
          <p:cNvSpPr/>
          <p:nvPr/>
        </p:nvSpPr>
        <p:spPr>
          <a:xfrm rot="16200000">
            <a:off x="3164952" y="2479398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6200000" flipH="1" flipV="1">
            <a:off x="8255003" y="4276816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1192530" y="587375"/>
            <a:ext cx="10060305" cy="5277485"/>
          </a:xfrm>
          <a:prstGeom prst="rect">
            <a:avLst/>
          </a:prstGeom>
        </p:spPr>
        <p:txBody>
          <a:bodyPr vert="horz" lIns="90170" tIns="46990" rIns="90170" bIns="46990" rtlCol="0" anchor="b" anchorCtr="0"/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6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3200" b="0"/>
              <a:t>补写句子基本方法（二）</a:t>
            </a:r>
            <a:br>
              <a:rPr lang="zh-CN" altLang="en-US" sz="3200" b="0"/>
            </a:br>
            <a:r>
              <a:rPr lang="zh-CN" altLang="en-US" sz="3200" b="0">
                <a:solidFill>
                  <a:srgbClr val="00B050"/>
                </a:solidFill>
              </a:rPr>
              <a:t>看文段内容，抓关键词、关联词、关系式、标点。</a:t>
            </a:r>
            <a:br>
              <a:rPr lang="zh-CN" altLang="en-US" sz="3200" b="0">
                <a:solidFill>
                  <a:srgbClr val="00B050"/>
                </a:solidFill>
              </a:rPr>
            </a:br>
            <a:r>
              <a:rPr lang="en-US" altLang="zh-CN" sz="3200" b="0">
                <a:solidFill>
                  <a:srgbClr val="1D41D5"/>
                </a:solidFill>
              </a:rPr>
              <a:t>1.</a:t>
            </a:r>
            <a:r>
              <a:rPr lang="zh-CN" altLang="en-US" sz="3200" b="0">
                <a:solidFill>
                  <a:srgbClr val="1D41D5"/>
                </a:solidFill>
              </a:rPr>
              <a:t>关键词</a:t>
            </a:r>
            <a:r>
              <a:rPr lang="en-US" altLang="zh-CN" sz="3200" b="0">
                <a:solidFill>
                  <a:srgbClr val="1D41D5"/>
                </a:solidFill>
              </a:rPr>
              <a:t>——</a:t>
            </a:r>
            <a:r>
              <a:rPr lang="zh-CN" altLang="en-US" sz="3200" b="0">
                <a:solidFill>
                  <a:srgbClr val="1D41D5"/>
                </a:solidFill>
              </a:rPr>
              <a:t>补写处上下文的的重要实词</a:t>
            </a:r>
            <a:endParaRPr lang="zh-CN" altLang="en-US" sz="3200" b="0">
              <a:solidFill>
                <a:srgbClr val="1D41D5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altLang="zh-CN" sz="3200" b="0">
                <a:solidFill>
                  <a:srgbClr val="1D41D5"/>
                </a:solidFill>
              </a:rPr>
              <a:t>2.</a:t>
            </a:r>
            <a:r>
              <a:rPr lang="zh-CN" sz="3200" b="0">
                <a:solidFill>
                  <a:srgbClr val="1D41D5"/>
                </a:solidFill>
              </a:rPr>
              <a:t>关联词</a:t>
            </a:r>
            <a:r>
              <a:rPr lang="en-US" altLang="zh-CN" sz="3200" b="0">
                <a:solidFill>
                  <a:srgbClr val="1D41D5"/>
                </a:solidFill>
              </a:rPr>
              <a:t>——</a:t>
            </a:r>
            <a:r>
              <a:rPr lang="zh-CN" altLang="en-US" sz="3200" b="0">
                <a:solidFill>
                  <a:srgbClr val="1D41D5"/>
                </a:solidFill>
              </a:rPr>
              <a:t>补写处附近表示各种复句关系的词语（并列、转折、因果、条件、假设、选择等）</a:t>
            </a:r>
            <a:endParaRPr lang="zh-CN" altLang="en-US" sz="3200" b="0">
              <a:solidFill>
                <a:srgbClr val="1D41D5"/>
              </a:solidFill>
            </a:endParaRPr>
          </a:p>
          <a:p>
            <a:pPr algn="l">
              <a:lnSpc>
                <a:spcPct val="100000"/>
              </a:lnSpc>
            </a:pPr>
            <a:r>
              <a:rPr lang="en-US" altLang="zh-CN" sz="3200" b="0">
                <a:solidFill>
                  <a:srgbClr val="1D41D5"/>
                </a:solidFill>
              </a:rPr>
              <a:t>3.</a:t>
            </a:r>
            <a:r>
              <a:rPr lang="zh-CN" sz="3200" b="0">
                <a:solidFill>
                  <a:srgbClr val="1D41D5"/>
                </a:solidFill>
              </a:rPr>
              <a:t>关系式</a:t>
            </a:r>
            <a:r>
              <a:rPr lang="en-US" altLang="zh-CN" sz="3200" b="0">
                <a:solidFill>
                  <a:srgbClr val="1D41D5"/>
                </a:solidFill>
              </a:rPr>
              <a:t>——</a:t>
            </a:r>
            <a:r>
              <a:rPr lang="zh-CN" altLang="en-US" sz="3200" b="0">
                <a:solidFill>
                  <a:srgbClr val="1D41D5"/>
                </a:solidFill>
              </a:rPr>
              <a:t>前后句的句式特征和内容走向（句式相近、内容相近或相反等）</a:t>
            </a:r>
            <a:endParaRPr lang="zh-CN" altLang="en-US" sz="3200" b="0">
              <a:solidFill>
                <a:srgbClr val="1D41D5"/>
              </a:solidFill>
            </a:endParaRPr>
          </a:p>
          <a:p>
            <a:pPr algn="l">
              <a:lnSpc>
                <a:spcPct val="100000"/>
              </a:lnSpc>
            </a:pPr>
            <a:endParaRPr lang="zh-CN" altLang="en-US" sz="3200" b="0">
              <a:solidFill>
                <a:srgbClr val="1D41D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弧形 19"/>
          <p:cNvSpPr/>
          <p:nvPr/>
        </p:nvSpPr>
        <p:spPr>
          <a:xfrm rot="16200000">
            <a:off x="3164952" y="2479398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6200000" flipH="1" flipV="1">
            <a:off x="8255003" y="4276816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3470" y="1240155"/>
            <a:ext cx="10400030" cy="3907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在下列各题的横线上补上恰当的语句，每空不超过</a:t>
            </a:r>
            <a:r>
              <a:rPr lang="en-US" altLang="zh-CN" sz="3200">
                <a:sym typeface="+mn-ea"/>
              </a:rPr>
              <a:t>15</a:t>
            </a:r>
            <a:r>
              <a:rPr lang="zh-CN" altLang="en-US" sz="3200">
                <a:sym typeface="+mn-ea"/>
              </a:rPr>
              <a:t>字。</a:t>
            </a:r>
            <a:endParaRPr lang="zh-CN" altLang="en-US" sz="3200">
              <a:sym typeface="+mn-ea"/>
            </a:endParaRPr>
          </a:p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、这一过程中的能量消耗就是</a:t>
            </a:r>
            <a:r>
              <a:rPr lang="en-US" altLang="zh-CN" sz="36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，又称为膳食生热作用，我们吃完饭后会有发热的感觉，这就是食物热效应的外在表现。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、此外，汉字</a:t>
            </a:r>
            <a:r>
              <a:rPr lang="en-US" altLang="zh-CN" sz="36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：一方面各地方言百花齐放，体现了地域性；另一方面，它又基于共同的文字表示获得了统一性。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12685" y="1728470"/>
            <a:ext cx="2587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FF0000"/>
                </a:solidFill>
              </a:rPr>
              <a:t>食物热效应</a:t>
            </a:r>
            <a:endParaRPr lang="zh-CN" sz="3200" b="1">
              <a:solidFill>
                <a:srgbClr val="FF0000"/>
              </a:solidFill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919730" y="722630"/>
            <a:ext cx="2414270" cy="517525"/>
          </a:xfrm>
          <a:prstGeom prst="wedgeRoundRectCallout">
            <a:avLst>
              <a:gd name="adj1" fmla="val 21199"/>
              <a:gd name="adj2" fmla="val 376134"/>
              <a:gd name="adj3" fmla="val 16667"/>
            </a:avLst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1D41D5"/>
                </a:solidFill>
              </a:rPr>
              <a:t>抓关键词</a:t>
            </a:r>
            <a:endParaRPr lang="zh-CN" altLang="en-US" sz="3200">
              <a:solidFill>
                <a:srgbClr val="1D41D5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9570" y="3407410"/>
            <a:ext cx="6236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FF0000"/>
                </a:solidFill>
              </a:rPr>
              <a:t>具有地域性和统一性结合的特点</a:t>
            </a:r>
            <a:endParaRPr lang="zh-CN" sz="2800" b="1">
              <a:solidFill>
                <a:srgbClr val="FF0000"/>
              </a:solidFill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8113395" y="5383530"/>
            <a:ext cx="2414270" cy="517525"/>
          </a:xfrm>
          <a:prstGeom prst="wedgeRoundRectCallout">
            <a:avLst>
              <a:gd name="adj1" fmla="val -64860"/>
              <a:gd name="adj2" fmla="val -233558"/>
              <a:gd name="adj3" fmla="val 16667"/>
            </a:avLst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1D41D5"/>
                </a:solidFill>
              </a:rPr>
              <a:t>抓关键词</a:t>
            </a:r>
            <a:endParaRPr lang="zh-CN" altLang="en-US" sz="3200">
              <a:solidFill>
                <a:srgbClr val="1D41D5"/>
              </a:solidFill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4949190" y="5387975"/>
            <a:ext cx="2414270" cy="517525"/>
          </a:xfrm>
          <a:prstGeom prst="wedgeRoundRectCallout">
            <a:avLst>
              <a:gd name="adj1" fmla="val 45581"/>
              <a:gd name="adj2" fmla="val -137484"/>
              <a:gd name="adj3" fmla="val 16667"/>
            </a:avLst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1D41D5"/>
                </a:solidFill>
              </a:rPr>
              <a:t>抓关键词</a:t>
            </a:r>
            <a:endParaRPr lang="zh-CN" altLang="en-US" sz="3200">
              <a:solidFill>
                <a:srgbClr val="1D41D5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3470" y="430530"/>
            <a:ext cx="2170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随堂练习</a:t>
            </a:r>
            <a:endParaRPr lang="zh-CN" altLang="en-US" sz="3600"/>
          </a:p>
        </p:txBody>
      </p:sp>
      <p:sp>
        <p:nvSpPr>
          <p:cNvPr id="13" name="圆角矩形标注 12"/>
          <p:cNvSpPr/>
          <p:nvPr/>
        </p:nvSpPr>
        <p:spPr>
          <a:xfrm>
            <a:off x="9173845" y="2889885"/>
            <a:ext cx="1886585" cy="517525"/>
          </a:xfrm>
          <a:prstGeom prst="wedgeRoundRectCallout">
            <a:avLst>
              <a:gd name="adj1" fmla="val -3921"/>
              <a:gd name="adj2" fmla="val 101533"/>
              <a:gd name="adj3" fmla="val 16667"/>
            </a:avLst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1D41D5"/>
                </a:solidFill>
              </a:rPr>
              <a:t>抓标点</a:t>
            </a:r>
            <a:endParaRPr lang="zh-CN" altLang="en-US" sz="3200">
              <a:solidFill>
                <a:srgbClr val="1D41D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4" grpId="0"/>
      <p:bldP spid="1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弧形 19"/>
          <p:cNvSpPr/>
          <p:nvPr/>
        </p:nvSpPr>
        <p:spPr>
          <a:xfrm rot="16200000">
            <a:off x="3164952" y="2479398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6200000" flipH="1" flipV="1">
            <a:off x="8255003" y="4276816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5085" y="1027430"/>
            <a:ext cx="1021842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、听力损失程度与音量和暴露时长相关，然而，当噪声级别达到一定高度时，</a:t>
            </a:r>
            <a:r>
              <a:rPr lang="en-US" altLang="zh-CN" sz="36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，均会产生永久性听力损害。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、民俗一旦产生，就会伴随着人们的生产及生活方式长期相对地固定下来。只要经济基础不变，即使社会发生了巨大变革，</a:t>
            </a:r>
            <a:r>
              <a:rPr lang="en-US" altLang="zh-CN" sz="36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。同时，民俗还具有变异性。民俗的稳定性是相对的，但其变异性是绝对的，没有变异的民俗文化是不存在的。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83805" y="1578610"/>
            <a:ext cx="3429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FF0000"/>
                </a:solidFill>
              </a:rPr>
              <a:t>无论暴露时间长短</a:t>
            </a:r>
            <a:endParaRPr lang="zh-CN" sz="2800" b="1">
              <a:solidFill>
                <a:srgbClr val="FF0000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712585" y="314960"/>
            <a:ext cx="1542415" cy="517525"/>
          </a:xfrm>
          <a:prstGeom prst="wedgeRoundRectCallout">
            <a:avLst>
              <a:gd name="adj1" fmla="val -45306"/>
              <a:gd name="adj2" fmla="val 111472"/>
              <a:gd name="adj3" fmla="val 16667"/>
            </a:avLst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1D41D5"/>
                </a:solidFill>
              </a:rPr>
              <a:t>关键词</a:t>
            </a:r>
            <a:endParaRPr lang="en-US" altLang="zh-CN" sz="3200">
              <a:solidFill>
                <a:srgbClr val="1D41D5"/>
              </a:solidFill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849120" y="1578610"/>
            <a:ext cx="1542415" cy="517525"/>
          </a:xfrm>
          <a:prstGeom prst="wedgeRoundRectCallout">
            <a:avLst>
              <a:gd name="adj1" fmla="val -57163"/>
              <a:gd name="adj2" fmla="val 89877"/>
              <a:gd name="adj3" fmla="val 16667"/>
            </a:avLst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1D41D5"/>
                </a:solidFill>
              </a:rPr>
              <a:t>关联词</a:t>
            </a:r>
            <a:endParaRPr lang="en-US" altLang="zh-CN" sz="3200">
              <a:solidFill>
                <a:srgbClr val="1D41D5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9110" y="3754755"/>
            <a:ext cx="3429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FF0000"/>
                </a:solidFill>
              </a:rPr>
              <a:t>民俗也具有稳定性</a:t>
            </a:r>
            <a:endParaRPr lang="zh-CN" sz="2800" b="1">
              <a:solidFill>
                <a:srgbClr val="FF0000"/>
              </a:solidFill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2026920" y="3170555"/>
            <a:ext cx="1542415" cy="517525"/>
          </a:xfrm>
          <a:prstGeom prst="wedgeRoundRectCallout">
            <a:avLst>
              <a:gd name="adj1" fmla="val -57163"/>
              <a:gd name="adj2" fmla="val 89877"/>
              <a:gd name="adj3" fmla="val 16667"/>
            </a:avLst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1D41D5"/>
                </a:solidFill>
              </a:rPr>
              <a:t>关联词</a:t>
            </a:r>
            <a:endParaRPr lang="en-US" altLang="zh-CN" sz="3200">
              <a:solidFill>
                <a:srgbClr val="1D41D5"/>
              </a:solidFill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6712585" y="5513070"/>
            <a:ext cx="1542415" cy="517525"/>
          </a:xfrm>
          <a:prstGeom prst="wedgeRoundRectCallout">
            <a:avLst>
              <a:gd name="adj1" fmla="val 71737"/>
              <a:gd name="adj2" fmla="val -188404"/>
              <a:gd name="adj3" fmla="val 16667"/>
            </a:avLst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1D41D5"/>
                </a:solidFill>
              </a:rPr>
              <a:t>关键词</a:t>
            </a:r>
            <a:endParaRPr lang="en-US" altLang="zh-CN" sz="3200">
              <a:solidFill>
                <a:srgbClr val="1D41D5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93470" y="430530"/>
            <a:ext cx="2170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随堂练习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3" grpId="0"/>
      <p:bldP spid="4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弧形 19"/>
          <p:cNvSpPr/>
          <p:nvPr/>
        </p:nvSpPr>
        <p:spPr>
          <a:xfrm rot="16200000">
            <a:off x="3164952" y="2479398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6200000" flipH="1" flipV="1">
            <a:off x="8255003" y="4276816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1070" y="1218565"/>
            <a:ext cx="1071435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在下列各题的横线上补上恰当的语句，每空不超过</a:t>
            </a:r>
            <a:r>
              <a:rPr lang="en-US" altLang="zh-CN" sz="3200">
                <a:sym typeface="+mn-ea"/>
              </a:rPr>
              <a:t>15</a:t>
            </a:r>
            <a:r>
              <a:rPr lang="zh-CN" altLang="en-US" sz="3200">
                <a:sym typeface="+mn-ea"/>
              </a:rPr>
              <a:t>字。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、这两组人都没有定期锻炼的习惯，也没有记忆障碍的迹象，其中一组每周完成数次有氧运动的任务，而另一组只进行拉伸和平衡训练。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个月以后，与拉伸平衡组相比，有氧运动组流向与记忆相关的大脑区域的血流量增加了，研究结束时进行的记忆力测试显示：</a:t>
            </a:r>
            <a:r>
              <a:rPr lang="en-US" altLang="zh-CN" sz="36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，而拉伸平衡组的成绩提高不明显。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3408045" y="5588000"/>
            <a:ext cx="4178935" cy="517525"/>
          </a:xfrm>
          <a:prstGeom prst="wedgeRoundRectCallout">
            <a:avLst>
              <a:gd name="adj1" fmla="val -49789"/>
              <a:gd name="adj2" fmla="val -106073"/>
              <a:gd name="adj3" fmla="val 16667"/>
            </a:avLst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1D41D5"/>
                </a:solidFill>
              </a:rPr>
              <a:t>抓关系式、关键词</a:t>
            </a:r>
            <a:endParaRPr lang="en-US" altLang="zh-CN" sz="3200">
              <a:solidFill>
                <a:srgbClr val="1D41D5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39925" y="4400550"/>
            <a:ext cx="5048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rgbClr val="FF0000"/>
                </a:solidFill>
              </a:rPr>
              <a:t>有氧运动组的成绩提升明显</a:t>
            </a:r>
            <a:endParaRPr lang="zh-CN" sz="2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7615" y="471170"/>
            <a:ext cx="2170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随堂练习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弧形 19"/>
          <p:cNvSpPr/>
          <p:nvPr/>
        </p:nvSpPr>
        <p:spPr>
          <a:xfrm rot="16200000">
            <a:off x="3164952" y="2479398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6200000" flipH="1" flipV="1">
            <a:off x="8255003" y="4276816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8270" y="1180465"/>
            <a:ext cx="948372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sym typeface="+mn-ea"/>
              </a:rPr>
              <a:t>补写句子解题方法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整体把握、总体考虑、先易后难</a:t>
            </a:r>
            <a:br>
              <a:rPr lang="zh-CN" sz="2800" b="1">
                <a:solidFill>
                  <a:srgbClr val="FF0000"/>
                </a:solidFill>
                <a:sym typeface="+mn-ea"/>
              </a:rPr>
            </a:br>
            <a:r>
              <a:rPr lang="en-US" altLang="zh-CN" sz="2800">
                <a:sym typeface="+mn-ea"/>
              </a:rPr>
              <a:t>1</a:t>
            </a:r>
            <a:r>
              <a:rPr lang="zh-CN" altLang="en-US" sz="2800">
                <a:sym typeface="+mn-ea"/>
              </a:rPr>
              <a:t>、通读原文，明确文段内容</a:t>
            </a:r>
            <a:br>
              <a:rPr lang="zh-CN" altLang="en-US" sz="2800">
                <a:sym typeface="+mn-ea"/>
              </a:rPr>
            </a:br>
            <a:r>
              <a:rPr lang="en-US" altLang="zh-CN" sz="2800">
                <a:sym typeface="+mn-ea"/>
              </a:rPr>
              <a:t>2</a:t>
            </a:r>
            <a:r>
              <a:rPr lang="zh-CN" altLang="en-US" sz="2800">
                <a:sym typeface="+mn-ea"/>
              </a:rPr>
              <a:t>、划分层次，理清文段逻辑</a:t>
            </a:r>
            <a:br>
              <a:rPr lang="zh-CN" altLang="en-US" sz="2800">
                <a:sym typeface="+mn-ea"/>
              </a:rPr>
            </a:br>
            <a:r>
              <a:rPr lang="zh-CN" altLang="en-US" sz="2800">
                <a:solidFill>
                  <a:srgbClr val="3126CA"/>
                </a:solidFill>
                <a:sym typeface="+mn-ea"/>
              </a:rPr>
              <a:t>抓语句位置（引领、总起、过渡、展开、总结句）</a:t>
            </a:r>
            <a:endParaRPr lang="zh-CN" altLang="en-US" sz="2800">
              <a:solidFill>
                <a:srgbClr val="3126CA"/>
              </a:solidFill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3126CA"/>
                </a:solidFill>
                <a:sym typeface="+mn-ea"/>
              </a:rPr>
              <a:t>抓重点内容（关键词、关联词、关系式、标点）</a:t>
            </a:r>
            <a:br>
              <a:rPr lang="zh-CN" altLang="en-US" sz="2800">
                <a:sym typeface="+mn-ea"/>
              </a:rPr>
            </a:br>
            <a:r>
              <a:rPr lang="en-US" altLang="zh-CN" sz="28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、阅读检查，注意前后连贯</a:t>
            </a:r>
            <a:br>
              <a:rPr lang="zh-CN" altLang="en-US" sz="2800">
                <a:sym typeface="+mn-ea"/>
              </a:rPr>
            </a:br>
            <a:r>
              <a:rPr lang="en-US" altLang="zh-CN" sz="2800">
                <a:sym typeface="+mn-ea"/>
              </a:rPr>
              <a:t>“</a:t>
            </a:r>
            <a:r>
              <a:rPr lang="zh-CN" altLang="en-US" sz="2800">
                <a:sym typeface="+mn-ea"/>
              </a:rPr>
              <a:t>瞻前顾后</a:t>
            </a:r>
            <a:r>
              <a:rPr lang="en-US" altLang="zh-CN" sz="2800">
                <a:sym typeface="+mn-ea"/>
              </a:rPr>
              <a:t>”“</a:t>
            </a:r>
            <a:r>
              <a:rPr lang="zh-CN" altLang="en-US" sz="2800">
                <a:sym typeface="+mn-ea"/>
              </a:rPr>
              <a:t>由此及彼</a:t>
            </a:r>
            <a:r>
              <a:rPr lang="en-US" altLang="zh-CN" sz="2800">
                <a:sym typeface="+mn-ea"/>
              </a:rPr>
              <a:t>”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237615" y="471170"/>
            <a:ext cx="2170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总结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弧形 19"/>
          <p:cNvSpPr/>
          <p:nvPr/>
        </p:nvSpPr>
        <p:spPr>
          <a:xfrm rot="16200000">
            <a:off x="3164952" y="2479398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6200000" flipH="1" flipV="1">
            <a:off x="8255003" y="4276816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2065" y="369570"/>
            <a:ext cx="2170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真题演练</a:t>
            </a:r>
            <a:endParaRPr lang="zh-CN" altLang="en-US" sz="3600"/>
          </a:p>
        </p:txBody>
      </p:sp>
      <p:sp>
        <p:nvSpPr>
          <p:cNvPr id="2" name="文本框 1"/>
          <p:cNvSpPr txBox="1"/>
          <p:nvPr/>
        </p:nvSpPr>
        <p:spPr>
          <a:xfrm>
            <a:off x="796290" y="923290"/>
            <a:ext cx="1074166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（</a:t>
            </a:r>
            <a:r>
              <a:rPr lang="en-US" altLang="zh-CN" sz="2800">
                <a:solidFill>
                  <a:srgbClr val="FF0000"/>
                </a:solidFill>
              </a:rPr>
              <a:t>2021</a:t>
            </a:r>
            <a:r>
              <a:rPr lang="zh-CN" altLang="en-US" sz="2800">
                <a:solidFill>
                  <a:srgbClr val="FF0000"/>
                </a:solidFill>
              </a:rPr>
              <a:t>高考全国甲卷）</a:t>
            </a:r>
            <a:r>
              <a:rPr lang="zh-CN" altLang="en-US" sz="2800"/>
              <a:t>阅读下面的文字，完成下面小题。</a:t>
            </a:r>
            <a:endParaRPr lang="zh-CN" altLang="en-US" sz="2800"/>
          </a:p>
          <a:p>
            <a:r>
              <a:rPr lang="en-US" altLang="zh-CN" sz="2800"/>
              <a:t>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疆是我国较早大量种植和使用棉花的地区之一。新疆光照充足，热量丰富，空气干燥，昼夜温差大，拥有①________，适宜棉花的种植和生长，新疆棉尤其是长绒棉品质优良，深受消费者喜爱。除了上述自然条件，现代科技的应用也是新疆棉②________。近年来，新疆棉品质不断提升，同时③________，但仍然供不应求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新疆属于绿洲农业区，干旱少雨，为了让棉花吃好喝好长得好，就要进行科学的水肥管理。膜下滴灌、水肥一体化灌溉等栽培技术的应用，为新疆棉生产的提质增效奠定了坚实的基础。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/>
              <a:t>20. 请在文中横线处补写恰当的语句，使整段文字语意完整连贯，内容贴切，逻辑严密，每处不超过10个字。</a:t>
            </a:r>
            <a:endParaRPr lang="zh-CN" altLang="en-US" sz="2800"/>
          </a:p>
          <a:p>
            <a:r>
              <a:rPr lang="zh-CN" altLang="en-US" sz="2800" b="1">
                <a:solidFill>
                  <a:srgbClr val="3126CA"/>
                </a:solidFill>
              </a:rPr>
              <a:t>参考答案：①得天独厚的自然条件；②品质优良的原因；③产量也不断增长。</a:t>
            </a:r>
            <a:endParaRPr lang="zh-CN" altLang="en-US" sz="2800" b="1">
              <a:solidFill>
                <a:srgbClr val="3126CA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弧形 19"/>
          <p:cNvSpPr/>
          <p:nvPr/>
        </p:nvSpPr>
        <p:spPr>
          <a:xfrm rot="16200000">
            <a:off x="3164952" y="2479398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6200000" flipH="1" flipV="1">
            <a:off x="8255003" y="4276816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42795" y="1089660"/>
            <a:ext cx="21704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目录</a:t>
            </a:r>
            <a:endParaRPr lang="zh-CN" altLang="en-US" sz="4400"/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938820" y="2366924"/>
            <a:ext cx="3721117" cy="628049"/>
          </a:xfrm>
          <a:prstGeom prst="roundRect">
            <a:avLst>
              <a:gd name="adj" fmla="val 50000"/>
            </a:avLst>
          </a:prstGeom>
          <a:solidFill>
            <a:srgbClr val="92D050"/>
          </a:solidFill>
        </p:spPr>
        <p:txBody>
          <a:bodyPr rot="0" spcFirstLastPara="0" vertOverflow="overflow" horzOverflow="overflow" vert="horz" wrap="square" lIns="504000" tIns="0" rIns="0" bIns="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da-DK" altLang="zh-CN">
              <a:solidFill>
                <a:sysClr val="window" lastClr="FFFFFF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2566310" y="2234067"/>
            <a:ext cx="2936540" cy="3750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pc="150">
                <a:solidFill>
                  <a:srgbClr val="3126CA"/>
                </a:solidFill>
                <a:latin typeface="Arial" panose="020b0604020202020204" pitchFamily="34" charset="0"/>
                <a:ea typeface="微软雅黑"/>
              </a:rPr>
              <a:t>考点概述</a:t>
            </a:r>
            <a:endParaRPr lang="zh-CN" altLang="en-US" sz="3600" b="1" spc="150">
              <a:solidFill>
                <a:srgbClr val="3126CA"/>
              </a:solidFill>
              <a:latin typeface="Arial" panose="020b0604020202020204" pitchFamily="34" charset="0"/>
              <a:ea typeface="微软雅黑"/>
            </a:endParaRPr>
          </a:p>
        </p:txBody>
      </p:sp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1633174" y="2168888"/>
            <a:ext cx="932672" cy="920967"/>
            <a:chOff x="747984" y="2442573"/>
            <a:chExt cx="841894" cy="831328"/>
          </a:xfrm>
        </p:grpSpPr>
        <p:sp>
          <p:nvSpPr>
            <p:cNvPr id="6" name="椭圆 5"/>
            <p:cNvSpPr/>
            <p:nvPr>
              <p:custDataLst>
                <p:tags r:id="rId5"/>
              </p:custDataLst>
            </p:nvPr>
          </p:nvSpPr>
          <p:spPr>
            <a:xfrm>
              <a:off x="968421" y="2901396"/>
              <a:ext cx="371938" cy="371939"/>
            </a:xfrm>
            <a:prstGeom prst="ellipse">
              <a:avLst/>
            </a:prstGeom>
            <a:solidFill>
              <a:srgbClr val="37A76F">
                <a:lumMod val="20000"/>
                <a:lumOff val="8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6"/>
              </p:custDataLst>
            </p:nvPr>
          </p:nvSpPr>
          <p:spPr>
            <a:xfrm>
              <a:off x="1370314" y="2503716"/>
              <a:ext cx="219564" cy="219564"/>
            </a:xfrm>
            <a:prstGeom prst="ellipse">
              <a:avLst/>
            </a:prstGeom>
            <a:solidFill>
              <a:srgbClr val="37A76F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7"/>
              </p:custDataLst>
            </p:nvPr>
          </p:nvSpPr>
          <p:spPr>
            <a:xfrm>
              <a:off x="747984" y="2759103"/>
              <a:ext cx="377910" cy="377910"/>
            </a:xfrm>
            <a:prstGeom prst="ellipse">
              <a:avLst/>
            </a:prstGeom>
            <a:solidFill>
              <a:srgbClr val="63A537">
                <a:lumMod val="60000"/>
                <a:lumOff val="4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5" name="椭圆 4"/>
            <p:cNvSpPr/>
            <p:nvPr>
              <p:custDataLst>
                <p:tags r:id="rId8"/>
              </p:custDataLst>
            </p:nvPr>
          </p:nvSpPr>
          <p:spPr>
            <a:xfrm>
              <a:off x="1162121" y="2973002"/>
              <a:ext cx="300899" cy="300899"/>
            </a:xfrm>
            <a:prstGeom prst="ellipse">
              <a:avLst/>
            </a:prstGeom>
            <a:solidFill>
              <a:srgbClr val="63A537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40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9"/>
              </p:custDataLst>
            </p:nvPr>
          </p:nvSpPr>
          <p:spPr>
            <a:xfrm>
              <a:off x="878981" y="2635654"/>
              <a:ext cx="244090" cy="244090"/>
            </a:xfrm>
            <a:prstGeom prst="ellipse">
              <a:avLst/>
            </a:prstGeom>
            <a:solidFill>
              <a:srgbClr val="92D050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10"/>
              </p:custDataLst>
            </p:nvPr>
          </p:nvSpPr>
          <p:spPr>
            <a:xfrm>
              <a:off x="1350598" y="2442573"/>
              <a:ext cx="58438" cy="58438"/>
            </a:xfrm>
            <a:prstGeom prst="ellipse">
              <a:avLst/>
            </a:prstGeom>
            <a:solidFill>
              <a:srgbClr val="63A537">
                <a:lumMod val="60000"/>
                <a:lumOff val="4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11"/>
              </p:custDataLst>
            </p:nvPr>
          </p:nvSpPr>
          <p:spPr>
            <a:xfrm>
              <a:off x="1034808" y="2542674"/>
              <a:ext cx="81750" cy="81750"/>
            </a:xfrm>
            <a:prstGeom prst="ellipse">
              <a:avLst/>
            </a:prstGeom>
            <a:solidFill>
              <a:srgbClr val="63A537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12"/>
              </p:custDataLst>
            </p:nvPr>
          </p:nvSpPr>
          <p:spPr>
            <a:xfrm>
              <a:off x="852014" y="3173039"/>
              <a:ext cx="54076" cy="54076"/>
            </a:xfrm>
            <a:prstGeom prst="ellipse">
              <a:avLst/>
            </a:prstGeom>
            <a:solidFill>
              <a:srgbClr val="92D050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13"/>
              </p:custDataLst>
            </p:nvPr>
          </p:nvSpPr>
          <p:spPr>
            <a:xfrm>
              <a:off x="970960" y="2501011"/>
              <a:ext cx="538343" cy="538343"/>
            </a:xfrm>
            <a:prstGeom prst="ellipse">
              <a:avLst/>
            </a:prstGeom>
            <a:noFill/>
            <a:ln>
              <a:solidFill>
                <a:srgbClr val="979A9C"/>
              </a:solidFill>
              <a:prstDash val="sysDot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2500" lnSpcReduction="1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6" name="椭圆 15"/>
            <p:cNvSpPr/>
            <p:nvPr>
              <p:custDataLst>
                <p:tags r:id="rId14"/>
              </p:custDataLst>
            </p:nvPr>
          </p:nvSpPr>
          <p:spPr>
            <a:xfrm>
              <a:off x="1063593" y="2659375"/>
              <a:ext cx="486484" cy="486485"/>
            </a:xfrm>
            <a:prstGeom prst="ellipse">
              <a:avLst/>
            </a:prstGeom>
            <a:solidFill>
              <a:sysClr val="window" lastClr="FFFFFF"/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 lnSpcReduction="20000"/>
            </a:bodyPr>
            <a:lstStyle/>
            <a:p>
              <a:pPr algn="ctr"/>
              <a:endParaRPr lang="zh-CN" altLang="en-US" sz="2400" b="1" err="1">
                <a:solidFill>
                  <a:srgbClr val="92D050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15"/>
              </p:custDataLst>
            </p:nvPr>
          </p:nvSpPr>
          <p:spPr>
            <a:xfrm>
              <a:off x="1083303" y="2731463"/>
              <a:ext cx="489508" cy="30780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000" b="1">
                  <a:solidFill>
                    <a:srgbClr val="92D050"/>
                  </a:solidFill>
                  <a:latin typeface="Arial" panose="020b0604020202020204" pitchFamily="34" charset="0"/>
                  <a:ea typeface="微软雅黑"/>
                </a:rPr>
                <a:t>01</a:t>
              </a:r>
              <a:endParaRPr lang="en-US" altLang="zh-CN" sz="2000" b="1">
                <a:solidFill>
                  <a:srgbClr val="92D050"/>
                </a:solidFill>
                <a:latin typeface="Arial" panose="020b0604020202020204" pitchFamily="34" charset="0"/>
                <a:ea typeface="微软雅黑"/>
              </a:endParaRPr>
            </a:p>
          </p:txBody>
        </p:sp>
      </p:grpSp>
      <p:sp>
        <p:nvSpPr>
          <p:cNvPr id="92" name="圆角矩形 3"/>
          <p:cNvSpPr/>
          <p:nvPr>
            <p:custDataLst>
              <p:tags r:id="rId16"/>
            </p:custDataLst>
          </p:nvPr>
        </p:nvSpPr>
        <p:spPr>
          <a:xfrm>
            <a:off x="6384747" y="2366924"/>
            <a:ext cx="3721117" cy="628049"/>
          </a:xfrm>
          <a:prstGeom prst="roundRect">
            <a:avLst>
              <a:gd name="adj" fmla="val 50000"/>
            </a:avLst>
          </a:prstGeom>
          <a:solidFill>
            <a:srgbClr val="92D050"/>
          </a:solidFill>
        </p:spPr>
        <p:txBody>
          <a:bodyPr rot="0" spcFirstLastPara="0" vertOverflow="overflow" horzOverflow="overflow" vert="horz" wrap="square" lIns="504000" tIns="0" rIns="0" bIns="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da-DK" altLang="zh-CN">
              <a:solidFill>
                <a:sysClr val="window" lastClr="FFFFFF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93" name="文本框 92"/>
          <p:cNvSpPr txBox="1"/>
          <p:nvPr>
            <p:custDataLst>
              <p:tags r:id="rId17"/>
            </p:custDataLst>
          </p:nvPr>
        </p:nvSpPr>
        <p:spPr>
          <a:xfrm>
            <a:off x="7012238" y="2234067"/>
            <a:ext cx="2936540" cy="375059"/>
          </a:xfrm>
          <a:prstGeom prst="rect">
            <a:avLst/>
          </a:prstGeom>
          <a:noFill/>
        </p:spPr>
        <p:txBody>
          <a:bodyPr wrap="square" rtlCol="0"/>
          <a:lstStyle/>
          <a:p>
            <a:pPr>
              <a:lnSpc>
                <a:spcPct val="130000"/>
              </a:lnSpc>
            </a:pPr>
            <a:r>
              <a:rPr lang="zh-CN" altLang="en-US" sz="3200" b="1" spc="150">
                <a:solidFill>
                  <a:srgbClr val="3126CA"/>
                </a:solidFill>
                <a:latin typeface="Arial" panose="020b0604020202020204" pitchFamily="34" charset="0"/>
                <a:ea typeface="微软雅黑"/>
              </a:rPr>
              <a:t>抓句子位置法</a:t>
            </a:r>
            <a:endParaRPr lang="zh-CN" altLang="en-US" sz="3200" b="1" spc="150">
              <a:solidFill>
                <a:srgbClr val="3126CA"/>
              </a:solidFill>
              <a:latin typeface="Arial" panose="020b0604020202020204" pitchFamily="34" charset="0"/>
              <a:ea typeface="微软雅黑"/>
            </a:endParaRPr>
          </a:p>
        </p:txBody>
      </p:sp>
      <p:grpSp>
        <p:nvGrpSpPr>
          <p:cNvPr id="18" name="组合 17"/>
          <p:cNvGrpSpPr/>
          <p:nvPr>
            <p:custDataLst>
              <p:tags r:id="rId18"/>
            </p:custDataLst>
          </p:nvPr>
        </p:nvGrpSpPr>
        <p:grpSpPr>
          <a:xfrm>
            <a:off x="6079101" y="2168888"/>
            <a:ext cx="932672" cy="920967"/>
            <a:chOff x="4761184" y="2442573"/>
            <a:chExt cx="841894" cy="831328"/>
          </a:xfrm>
        </p:grpSpPr>
        <p:sp>
          <p:nvSpPr>
            <p:cNvPr id="98" name="椭圆 97"/>
            <p:cNvSpPr/>
            <p:nvPr>
              <p:custDataLst>
                <p:tags r:id="rId19"/>
              </p:custDataLst>
            </p:nvPr>
          </p:nvSpPr>
          <p:spPr>
            <a:xfrm>
              <a:off x="4981621" y="2901396"/>
              <a:ext cx="371938" cy="371939"/>
            </a:xfrm>
            <a:prstGeom prst="ellipse">
              <a:avLst/>
            </a:prstGeom>
            <a:solidFill>
              <a:srgbClr val="37A76F">
                <a:lumMod val="20000"/>
                <a:lumOff val="8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99" name="椭圆 98"/>
            <p:cNvSpPr/>
            <p:nvPr>
              <p:custDataLst>
                <p:tags r:id="rId20"/>
              </p:custDataLst>
            </p:nvPr>
          </p:nvSpPr>
          <p:spPr>
            <a:xfrm>
              <a:off x="5383514" y="2503716"/>
              <a:ext cx="219564" cy="219564"/>
            </a:xfrm>
            <a:prstGeom prst="ellipse">
              <a:avLst/>
            </a:prstGeom>
            <a:solidFill>
              <a:srgbClr val="37A76F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00" name="椭圆 99"/>
            <p:cNvSpPr/>
            <p:nvPr>
              <p:custDataLst>
                <p:tags r:id="rId21"/>
              </p:custDataLst>
            </p:nvPr>
          </p:nvSpPr>
          <p:spPr>
            <a:xfrm>
              <a:off x="4761184" y="2759103"/>
              <a:ext cx="377910" cy="377910"/>
            </a:xfrm>
            <a:prstGeom prst="ellipse">
              <a:avLst/>
            </a:prstGeom>
            <a:solidFill>
              <a:srgbClr val="63A537">
                <a:lumMod val="60000"/>
                <a:lumOff val="4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01" name="椭圆 100"/>
            <p:cNvSpPr/>
            <p:nvPr>
              <p:custDataLst>
                <p:tags r:id="rId22"/>
              </p:custDataLst>
            </p:nvPr>
          </p:nvSpPr>
          <p:spPr>
            <a:xfrm>
              <a:off x="5175321" y="2973002"/>
              <a:ext cx="300899" cy="300899"/>
            </a:xfrm>
            <a:prstGeom prst="ellipse">
              <a:avLst/>
            </a:prstGeom>
            <a:solidFill>
              <a:srgbClr val="63A537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40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02" name="椭圆 101"/>
            <p:cNvSpPr/>
            <p:nvPr>
              <p:custDataLst>
                <p:tags r:id="rId23"/>
              </p:custDataLst>
            </p:nvPr>
          </p:nvSpPr>
          <p:spPr>
            <a:xfrm>
              <a:off x="4892181" y="2635654"/>
              <a:ext cx="244090" cy="244090"/>
            </a:xfrm>
            <a:prstGeom prst="ellipse">
              <a:avLst/>
            </a:prstGeom>
            <a:solidFill>
              <a:srgbClr val="92D050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03" name="椭圆 102"/>
            <p:cNvSpPr/>
            <p:nvPr>
              <p:custDataLst>
                <p:tags r:id="rId24"/>
              </p:custDataLst>
            </p:nvPr>
          </p:nvSpPr>
          <p:spPr>
            <a:xfrm>
              <a:off x="5363798" y="2442573"/>
              <a:ext cx="58438" cy="58438"/>
            </a:xfrm>
            <a:prstGeom prst="ellipse">
              <a:avLst/>
            </a:prstGeom>
            <a:solidFill>
              <a:srgbClr val="63A537">
                <a:lumMod val="60000"/>
                <a:lumOff val="4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04" name="椭圆 103"/>
            <p:cNvSpPr/>
            <p:nvPr>
              <p:custDataLst>
                <p:tags r:id="rId25"/>
              </p:custDataLst>
            </p:nvPr>
          </p:nvSpPr>
          <p:spPr>
            <a:xfrm>
              <a:off x="5048008" y="2542674"/>
              <a:ext cx="81750" cy="81750"/>
            </a:xfrm>
            <a:prstGeom prst="ellipse">
              <a:avLst/>
            </a:prstGeom>
            <a:solidFill>
              <a:srgbClr val="63A537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05" name="椭圆 104"/>
            <p:cNvSpPr/>
            <p:nvPr>
              <p:custDataLst>
                <p:tags r:id="rId26"/>
              </p:custDataLst>
            </p:nvPr>
          </p:nvSpPr>
          <p:spPr>
            <a:xfrm>
              <a:off x="4865214" y="3173039"/>
              <a:ext cx="54076" cy="54076"/>
            </a:xfrm>
            <a:prstGeom prst="ellipse">
              <a:avLst/>
            </a:prstGeom>
            <a:solidFill>
              <a:srgbClr val="92D050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06" name="椭圆 105"/>
            <p:cNvSpPr/>
            <p:nvPr>
              <p:custDataLst>
                <p:tags r:id="rId27"/>
              </p:custDataLst>
            </p:nvPr>
          </p:nvSpPr>
          <p:spPr>
            <a:xfrm>
              <a:off x="4984160" y="2501011"/>
              <a:ext cx="538343" cy="538343"/>
            </a:xfrm>
            <a:prstGeom prst="ellipse">
              <a:avLst/>
            </a:prstGeom>
            <a:noFill/>
            <a:ln>
              <a:solidFill>
                <a:srgbClr val="979A9C"/>
              </a:solidFill>
              <a:prstDash val="sysDot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2500" lnSpcReduction="1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96" name="椭圆 95"/>
            <p:cNvSpPr/>
            <p:nvPr>
              <p:custDataLst>
                <p:tags r:id="rId28"/>
              </p:custDataLst>
            </p:nvPr>
          </p:nvSpPr>
          <p:spPr>
            <a:xfrm>
              <a:off x="5076793" y="2659375"/>
              <a:ext cx="486484" cy="486485"/>
            </a:xfrm>
            <a:prstGeom prst="ellipse">
              <a:avLst/>
            </a:prstGeom>
            <a:solidFill>
              <a:sysClr val="window" lastClr="FFFFFF"/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 lnSpcReduction="20000"/>
            </a:bodyPr>
            <a:lstStyle/>
            <a:p>
              <a:pPr algn="ctr"/>
              <a:endParaRPr lang="zh-CN" altLang="en-US" sz="2400" b="1" err="1">
                <a:solidFill>
                  <a:srgbClr val="92D050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97" name="文本框 96"/>
            <p:cNvSpPr txBox="1"/>
            <p:nvPr>
              <p:custDataLst>
                <p:tags r:id="rId29"/>
              </p:custDataLst>
            </p:nvPr>
          </p:nvSpPr>
          <p:spPr>
            <a:xfrm>
              <a:off x="5096375" y="2751751"/>
              <a:ext cx="44732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000" b="1">
                  <a:solidFill>
                    <a:srgbClr val="92D050"/>
                  </a:solidFill>
                  <a:latin typeface="Arial" panose="020b0604020202020204" pitchFamily="34" charset="0"/>
                  <a:ea typeface="微软雅黑"/>
                </a:rPr>
                <a:t>02</a:t>
              </a:r>
              <a:endParaRPr lang="en-US" altLang="zh-CN" sz="2000" b="1">
                <a:solidFill>
                  <a:srgbClr val="92D050"/>
                </a:solidFill>
                <a:latin typeface="Arial" panose="020b0604020202020204" pitchFamily="34" charset="0"/>
                <a:ea typeface="微软雅黑"/>
              </a:endParaRPr>
            </a:p>
          </p:txBody>
        </p:sp>
      </p:grpSp>
      <p:sp>
        <p:nvSpPr>
          <p:cNvPr id="108" name="圆角矩形 3"/>
          <p:cNvSpPr/>
          <p:nvPr>
            <p:custDataLst>
              <p:tags r:id="rId30"/>
            </p:custDataLst>
          </p:nvPr>
        </p:nvSpPr>
        <p:spPr>
          <a:xfrm>
            <a:off x="1938820" y="3631537"/>
            <a:ext cx="3721117" cy="628049"/>
          </a:xfrm>
          <a:prstGeom prst="roundRect">
            <a:avLst>
              <a:gd name="adj" fmla="val 50000"/>
            </a:avLst>
          </a:prstGeom>
          <a:solidFill>
            <a:srgbClr val="92D050"/>
          </a:solidFill>
        </p:spPr>
        <p:txBody>
          <a:bodyPr rot="0" spcFirstLastPara="0" vertOverflow="overflow" horzOverflow="overflow" vert="horz" wrap="square" lIns="504000" tIns="0" rIns="0" bIns="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da-DK" altLang="zh-CN">
              <a:solidFill>
                <a:sysClr val="window" lastClr="FFFFFF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09" name="文本框 108"/>
          <p:cNvSpPr txBox="1"/>
          <p:nvPr>
            <p:custDataLst>
              <p:tags r:id="rId31"/>
            </p:custDataLst>
          </p:nvPr>
        </p:nvSpPr>
        <p:spPr>
          <a:xfrm>
            <a:off x="2566310" y="3498680"/>
            <a:ext cx="2936540" cy="375059"/>
          </a:xfrm>
          <a:prstGeom prst="rect">
            <a:avLst/>
          </a:prstGeom>
          <a:noFill/>
        </p:spPr>
        <p:txBody>
          <a:bodyPr wrap="square" rtlCol="0"/>
          <a:lstStyle/>
          <a:p>
            <a:pPr>
              <a:lnSpc>
                <a:spcPct val="130000"/>
              </a:lnSpc>
            </a:pPr>
            <a:r>
              <a:rPr lang="zh-CN" altLang="en-US" sz="3200" b="1" spc="150">
                <a:solidFill>
                  <a:srgbClr val="3126CA"/>
                </a:solidFill>
                <a:latin typeface="Arial" panose="020b0604020202020204" pitchFamily="34" charset="0"/>
                <a:ea typeface="微软雅黑"/>
              </a:rPr>
              <a:t>抓句子内容法</a:t>
            </a:r>
            <a:endParaRPr lang="zh-CN" altLang="en-US" sz="3200" b="1" spc="150">
              <a:solidFill>
                <a:srgbClr val="3126CA"/>
              </a:solidFill>
              <a:latin typeface="Arial" panose="020b0604020202020204" pitchFamily="34" charset="0"/>
              <a:ea typeface="微软雅黑"/>
            </a:endParaRPr>
          </a:p>
        </p:txBody>
      </p:sp>
      <p:grpSp>
        <p:nvGrpSpPr>
          <p:cNvPr id="19" name="组合 18"/>
          <p:cNvGrpSpPr/>
          <p:nvPr>
            <p:custDataLst>
              <p:tags r:id="rId32"/>
            </p:custDataLst>
          </p:nvPr>
        </p:nvGrpSpPr>
        <p:grpSpPr>
          <a:xfrm>
            <a:off x="1633174" y="3433501"/>
            <a:ext cx="932672" cy="920967"/>
            <a:chOff x="747984" y="3584100"/>
            <a:chExt cx="841894" cy="831328"/>
          </a:xfrm>
        </p:grpSpPr>
        <p:sp>
          <p:nvSpPr>
            <p:cNvPr id="114" name="椭圆 113"/>
            <p:cNvSpPr/>
            <p:nvPr>
              <p:custDataLst>
                <p:tags r:id="rId33"/>
              </p:custDataLst>
            </p:nvPr>
          </p:nvSpPr>
          <p:spPr>
            <a:xfrm>
              <a:off x="968421" y="4042923"/>
              <a:ext cx="371938" cy="371939"/>
            </a:xfrm>
            <a:prstGeom prst="ellipse">
              <a:avLst/>
            </a:prstGeom>
            <a:solidFill>
              <a:srgbClr val="37A76F">
                <a:lumMod val="20000"/>
                <a:lumOff val="8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15" name="椭圆 114"/>
            <p:cNvSpPr/>
            <p:nvPr>
              <p:custDataLst>
                <p:tags r:id="rId34"/>
              </p:custDataLst>
            </p:nvPr>
          </p:nvSpPr>
          <p:spPr>
            <a:xfrm>
              <a:off x="1370314" y="3645243"/>
              <a:ext cx="219564" cy="219564"/>
            </a:xfrm>
            <a:prstGeom prst="ellipse">
              <a:avLst/>
            </a:prstGeom>
            <a:solidFill>
              <a:srgbClr val="37A76F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16" name="椭圆 115"/>
            <p:cNvSpPr/>
            <p:nvPr>
              <p:custDataLst>
                <p:tags r:id="rId35"/>
              </p:custDataLst>
            </p:nvPr>
          </p:nvSpPr>
          <p:spPr>
            <a:xfrm>
              <a:off x="747984" y="3900630"/>
              <a:ext cx="377910" cy="377910"/>
            </a:xfrm>
            <a:prstGeom prst="ellipse">
              <a:avLst/>
            </a:prstGeom>
            <a:solidFill>
              <a:srgbClr val="63A537">
                <a:lumMod val="60000"/>
                <a:lumOff val="4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17" name="椭圆 116"/>
            <p:cNvSpPr/>
            <p:nvPr>
              <p:custDataLst>
                <p:tags r:id="rId36"/>
              </p:custDataLst>
            </p:nvPr>
          </p:nvSpPr>
          <p:spPr>
            <a:xfrm>
              <a:off x="1162121" y="4114529"/>
              <a:ext cx="300899" cy="300899"/>
            </a:xfrm>
            <a:prstGeom prst="ellipse">
              <a:avLst/>
            </a:prstGeom>
            <a:solidFill>
              <a:srgbClr val="63A537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40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18" name="椭圆 117"/>
            <p:cNvSpPr/>
            <p:nvPr>
              <p:custDataLst>
                <p:tags r:id="rId37"/>
              </p:custDataLst>
            </p:nvPr>
          </p:nvSpPr>
          <p:spPr>
            <a:xfrm>
              <a:off x="878981" y="3777181"/>
              <a:ext cx="244090" cy="244090"/>
            </a:xfrm>
            <a:prstGeom prst="ellipse">
              <a:avLst/>
            </a:prstGeom>
            <a:solidFill>
              <a:srgbClr val="92D050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19" name="椭圆 118"/>
            <p:cNvSpPr/>
            <p:nvPr>
              <p:custDataLst>
                <p:tags r:id="rId38"/>
              </p:custDataLst>
            </p:nvPr>
          </p:nvSpPr>
          <p:spPr>
            <a:xfrm>
              <a:off x="1350598" y="3584100"/>
              <a:ext cx="58438" cy="58438"/>
            </a:xfrm>
            <a:prstGeom prst="ellipse">
              <a:avLst/>
            </a:prstGeom>
            <a:solidFill>
              <a:srgbClr val="63A537">
                <a:lumMod val="60000"/>
                <a:lumOff val="4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20" name="椭圆 119"/>
            <p:cNvSpPr/>
            <p:nvPr>
              <p:custDataLst>
                <p:tags r:id="rId39"/>
              </p:custDataLst>
            </p:nvPr>
          </p:nvSpPr>
          <p:spPr>
            <a:xfrm>
              <a:off x="1034808" y="3684201"/>
              <a:ext cx="81750" cy="81750"/>
            </a:xfrm>
            <a:prstGeom prst="ellipse">
              <a:avLst/>
            </a:prstGeom>
            <a:solidFill>
              <a:srgbClr val="63A537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21" name="椭圆 120"/>
            <p:cNvSpPr/>
            <p:nvPr>
              <p:custDataLst>
                <p:tags r:id="rId40"/>
              </p:custDataLst>
            </p:nvPr>
          </p:nvSpPr>
          <p:spPr>
            <a:xfrm>
              <a:off x="852014" y="4314566"/>
              <a:ext cx="54076" cy="54076"/>
            </a:xfrm>
            <a:prstGeom prst="ellipse">
              <a:avLst/>
            </a:prstGeom>
            <a:solidFill>
              <a:srgbClr val="92D050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22" name="椭圆 121"/>
            <p:cNvSpPr/>
            <p:nvPr>
              <p:custDataLst>
                <p:tags r:id="rId41"/>
              </p:custDataLst>
            </p:nvPr>
          </p:nvSpPr>
          <p:spPr>
            <a:xfrm>
              <a:off x="970960" y="3642538"/>
              <a:ext cx="538343" cy="538343"/>
            </a:xfrm>
            <a:prstGeom prst="ellipse">
              <a:avLst/>
            </a:prstGeom>
            <a:noFill/>
            <a:ln>
              <a:solidFill>
                <a:srgbClr val="979A9C"/>
              </a:solidFill>
              <a:prstDash val="sysDot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2500" lnSpcReduction="1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12" name="椭圆 111"/>
            <p:cNvSpPr/>
            <p:nvPr>
              <p:custDataLst>
                <p:tags r:id="rId42"/>
              </p:custDataLst>
            </p:nvPr>
          </p:nvSpPr>
          <p:spPr>
            <a:xfrm>
              <a:off x="1063593" y="3800902"/>
              <a:ext cx="486484" cy="486485"/>
            </a:xfrm>
            <a:prstGeom prst="ellipse">
              <a:avLst/>
            </a:prstGeom>
            <a:solidFill>
              <a:sysClr val="window" lastClr="FFFFFF"/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 lnSpcReduction="20000"/>
            </a:bodyPr>
            <a:lstStyle/>
            <a:p>
              <a:pPr algn="ctr"/>
              <a:endParaRPr lang="zh-CN" altLang="en-US" sz="2400" b="1" err="1">
                <a:solidFill>
                  <a:srgbClr val="92D050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13" name="文本框 112"/>
            <p:cNvSpPr txBox="1"/>
            <p:nvPr>
              <p:custDataLst>
                <p:tags r:id="rId43"/>
              </p:custDataLst>
            </p:nvPr>
          </p:nvSpPr>
          <p:spPr>
            <a:xfrm>
              <a:off x="1083175" y="3893278"/>
              <a:ext cx="44732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000" b="1">
                  <a:solidFill>
                    <a:srgbClr val="92D050"/>
                  </a:solidFill>
                  <a:latin typeface="Arial" panose="020b0604020202020204" pitchFamily="34" charset="0"/>
                  <a:ea typeface="微软雅黑"/>
                </a:rPr>
                <a:t>03</a:t>
              </a:r>
              <a:endParaRPr lang="en-US" altLang="zh-CN" sz="2000" b="1">
                <a:solidFill>
                  <a:srgbClr val="92D050"/>
                </a:solidFill>
                <a:latin typeface="Arial" panose="020b0604020202020204" pitchFamily="34" charset="0"/>
                <a:ea typeface="微软雅黑"/>
              </a:endParaRPr>
            </a:p>
          </p:txBody>
        </p:sp>
      </p:grpSp>
      <p:sp>
        <p:nvSpPr>
          <p:cNvPr id="124" name="圆角矩形 3"/>
          <p:cNvSpPr/>
          <p:nvPr>
            <p:custDataLst>
              <p:tags r:id="rId44"/>
            </p:custDataLst>
          </p:nvPr>
        </p:nvSpPr>
        <p:spPr>
          <a:xfrm>
            <a:off x="6384747" y="3631537"/>
            <a:ext cx="3721117" cy="628049"/>
          </a:xfrm>
          <a:prstGeom prst="roundRect">
            <a:avLst>
              <a:gd name="adj" fmla="val 50000"/>
            </a:avLst>
          </a:prstGeom>
          <a:solidFill>
            <a:srgbClr val="92D050"/>
          </a:solidFill>
        </p:spPr>
        <p:txBody>
          <a:bodyPr rot="0" spcFirstLastPara="0" vertOverflow="overflow" horzOverflow="overflow" vert="horz" wrap="square" lIns="504000" tIns="0" rIns="0" bIns="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da-DK" altLang="zh-CN">
              <a:solidFill>
                <a:sysClr val="window" lastClr="FFFFFF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25" name="文本框 124"/>
          <p:cNvSpPr txBox="1"/>
          <p:nvPr>
            <p:custDataLst>
              <p:tags r:id="rId45"/>
            </p:custDataLst>
          </p:nvPr>
        </p:nvSpPr>
        <p:spPr>
          <a:xfrm>
            <a:off x="7012238" y="3498680"/>
            <a:ext cx="2936540" cy="375059"/>
          </a:xfrm>
          <a:prstGeom prst="rect">
            <a:avLst/>
          </a:prstGeom>
          <a:noFill/>
        </p:spPr>
        <p:txBody>
          <a:bodyPr wrap="square" rtlCol="0"/>
          <a:lstStyle/>
          <a:p>
            <a:pPr>
              <a:lnSpc>
                <a:spcPct val="130000"/>
              </a:lnSpc>
            </a:pPr>
            <a:r>
              <a:rPr lang="zh-CN" altLang="en-US" sz="3200" b="1" spc="150">
                <a:solidFill>
                  <a:srgbClr val="3126CA"/>
                </a:solidFill>
                <a:latin typeface="Arial" panose="020b0604020202020204" pitchFamily="34" charset="0"/>
                <a:ea typeface="微软雅黑"/>
              </a:rPr>
              <a:t>抓文体特征法</a:t>
            </a:r>
            <a:endParaRPr lang="zh-CN" altLang="en-US" sz="3200" b="1" spc="150">
              <a:solidFill>
                <a:srgbClr val="3126CA"/>
              </a:solidFill>
              <a:latin typeface="Arial" panose="020b0604020202020204" pitchFamily="34" charset="0"/>
              <a:ea typeface="微软雅黑"/>
            </a:endParaRPr>
          </a:p>
        </p:txBody>
      </p:sp>
      <p:grpSp>
        <p:nvGrpSpPr>
          <p:cNvPr id="22" name="组合 21"/>
          <p:cNvGrpSpPr/>
          <p:nvPr>
            <p:custDataLst>
              <p:tags r:id="rId46"/>
            </p:custDataLst>
          </p:nvPr>
        </p:nvGrpSpPr>
        <p:grpSpPr>
          <a:xfrm>
            <a:off x="6079101" y="3433501"/>
            <a:ext cx="932672" cy="920967"/>
            <a:chOff x="4761184" y="3584100"/>
            <a:chExt cx="841894" cy="831328"/>
          </a:xfrm>
        </p:grpSpPr>
        <p:sp>
          <p:nvSpPr>
            <p:cNvPr id="130" name="椭圆 129"/>
            <p:cNvSpPr/>
            <p:nvPr>
              <p:custDataLst>
                <p:tags r:id="rId47"/>
              </p:custDataLst>
            </p:nvPr>
          </p:nvSpPr>
          <p:spPr>
            <a:xfrm>
              <a:off x="4981621" y="4042923"/>
              <a:ext cx="371938" cy="371939"/>
            </a:xfrm>
            <a:prstGeom prst="ellipse">
              <a:avLst/>
            </a:prstGeom>
            <a:solidFill>
              <a:srgbClr val="37A76F">
                <a:lumMod val="20000"/>
                <a:lumOff val="8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31" name="椭圆 130"/>
            <p:cNvSpPr/>
            <p:nvPr>
              <p:custDataLst>
                <p:tags r:id="rId48"/>
              </p:custDataLst>
            </p:nvPr>
          </p:nvSpPr>
          <p:spPr>
            <a:xfrm>
              <a:off x="5383514" y="3645243"/>
              <a:ext cx="219564" cy="219564"/>
            </a:xfrm>
            <a:prstGeom prst="ellipse">
              <a:avLst/>
            </a:prstGeom>
            <a:solidFill>
              <a:srgbClr val="37A76F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32" name="椭圆 131"/>
            <p:cNvSpPr/>
            <p:nvPr>
              <p:custDataLst>
                <p:tags r:id="rId49"/>
              </p:custDataLst>
            </p:nvPr>
          </p:nvSpPr>
          <p:spPr>
            <a:xfrm>
              <a:off x="4761184" y="3900630"/>
              <a:ext cx="377910" cy="377910"/>
            </a:xfrm>
            <a:prstGeom prst="ellipse">
              <a:avLst/>
            </a:prstGeom>
            <a:solidFill>
              <a:srgbClr val="63A537">
                <a:lumMod val="60000"/>
                <a:lumOff val="4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33" name="椭圆 132"/>
            <p:cNvSpPr/>
            <p:nvPr>
              <p:custDataLst>
                <p:tags r:id="rId50"/>
              </p:custDataLst>
            </p:nvPr>
          </p:nvSpPr>
          <p:spPr>
            <a:xfrm>
              <a:off x="5175321" y="4114529"/>
              <a:ext cx="300899" cy="300899"/>
            </a:xfrm>
            <a:prstGeom prst="ellipse">
              <a:avLst/>
            </a:prstGeom>
            <a:solidFill>
              <a:srgbClr val="63A537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40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34" name="椭圆 133"/>
            <p:cNvSpPr/>
            <p:nvPr>
              <p:custDataLst>
                <p:tags r:id="rId51"/>
              </p:custDataLst>
            </p:nvPr>
          </p:nvSpPr>
          <p:spPr>
            <a:xfrm>
              <a:off x="4892181" y="3777181"/>
              <a:ext cx="244090" cy="244090"/>
            </a:xfrm>
            <a:prstGeom prst="ellipse">
              <a:avLst/>
            </a:prstGeom>
            <a:solidFill>
              <a:srgbClr val="92D050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35" name="椭圆 134"/>
            <p:cNvSpPr/>
            <p:nvPr>
              <p:custDataLst>
                <p:tags r:id="rId52"/>
              </p:custDataLst>
            </p:nvPr>
          </p:nvSpPr>
          <p:spPr>
            <a:xfrm>
              <a:off x="5363798" y="3584100"/>
              <a:ext cx="58438" cy="58438"/>
            </a:xfrm>
            <a:prstGeom prst="ellipse">
              <a:avLst/>
            </a:prstGeom>
            <a:solidFill>
              <a:srgbClr val="63A537">
                <a:lumMod val="60000"/>
                <a:lumOff val="4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36" name="椭圆 135"/>
            <p:cNvSpPr/>
            <p:nvPr>
              <p:custDataLst>
                <p:tags r:id="rId53"/>
              </p:custDataLst>
            </p:nvPr>
          </p:nvSpPr>
          <p:spPr>
            <a:xfrm>
              <a:off x="5048008" y="3684201"/>
              <a:ext cx="81750" cy="81750"/>
            </a:xfrm>
            <a:prstGeom prst="ellipse">
              <a:avLst/>
            </a:prstGeom>
            <a:solidFill>
              <a:srgbClr val="63A537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37" name="椭圆 136"/>
            <p:cNvSpPr/>
            <p:nvPr>
              <p:custDataLst>
                <p:tags r:id="rId54"/>
              </p:custDataLst>
            </p:nvPr>
          </p:nvSpPr>
          <p:spPr>
            <a:xfrm>
              <a:off x="4865214" y="4314566"/>
              <a:ext cx="54076" cy="54076"/>
            </a:xfrm>
            <a:prstGeom prst="ellipse">
              <a:avLst/>
            </a:prstGeom>
            <a:solidFill>
              <a:srgbClr val="92D050">
                <a:lumMod val="40000"/>
                <a:lumOff val="60000"/>
              </a:srgb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38" name="椭圆 137"/>
            <p:cNvSpPr/>
            <p:nvPr>
              <p:custDataLst>
                <p:tags r:id="rId55"/>
              </p:custDataLst>
            </p:nvPr>
          </p:nvSpPr>
          <p:spPr>
            <a:xfrm>
              <a:off x="4984160" y="3642538"/>
              <a:ext cx="538343" cy="538343"/>
            </a:xfrm>
            <a:prstGeom prst="ellipse">
              <a:avLst/>
            </a:prstGeom>
            <a:noFill/>
            <a:ln>
              <a:solidFill>
                <a:srgbClr val="979A9C"/>
              </a:solidFill>
              <a:prstDash val="sysDot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2500" lnSpcReduction="1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28" name="椭圆 127"/>
            <p:cNvSpPr/>
            <p:nvPr>
              <p:custDataLst>
                <p:tags r:id="rId56"/>
              </p:custDataLst>
            </p:nvPr>
          </p:nvSpPr>
          <p:spPr>
            <a:xfrm>
              <a:off x="5076793" y="3800902"/>
              <a:ext cx="486484" cy="486485"/>
            </a:xfrm>
            <a:prstGeom prst="ellipse">
              <a:avLst/>
            </a:prstGeom>
            <a:solidFill>
              <a:sysClr val="window" lastClr="FFFFFF"/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 lnSpcReduction="20000"/>
            </a:bodyPr>
            <a:lstStyle/>
            <a:p>
              <a:pPr algn="ctr"/>
              <a:endParaRPr lang="zh-CN" altLang="en-US" sz="2400" b="1" err="1">
                <a:solidFill>
                  <a:srgbClr val="92D050"/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29" name="文本框 128"/>
            <p:cNvSpPr txBox="1"/>
            <p:nvPr>
              <p:custDataLst>
                <p:tags r:id="rId57"/>
              </p:custDataLst>
            </p:nvPr>
          </p:nvSpPr>
          <p:spPr>
            <a:xfrm>
              <a:off x="5096375" y="3893278"/>
              <a:ext cx="447320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000" b="1">
                  <a:solidFill>
                    <a:srgbClr val="92D050"/>
                  </a:solidFill>
                  <a:latin typeface="Arial" panose="020b0604020202020204" pitchFamily="34" charset="0"/>
                  <a:ea typeface="微软雅黑"/>
                </a:rPr>
                <a:t>04</a:t>
              </a:r>
              <a:endParaRPr lang="en-US" altLang="zh-CN" sz="2000" b="1">
                <a:solidFill>
                  <a:srgbClr val="92D050"/>
                </a:solidFill>
                <a:latin typeface="Arial" panose="020b0604020202020204" pitchFamily="34" charset="0"/>
                <a:ea typeface="微软雅黑"/>
              </a:endParaRPr>
            </a:p>
          </p:txBody>
        </p:sp>
      </p:grp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23"/>
          <p:cNvSpPr txBox="1"/>
          <p:nvPr/>
        </p:nvSpPr>
        <p:spPr>
          <a:xfrm>
            <a:off x="3602355" y="2740660"/>
            <a:ext cx="53536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>
                <a:solidFill>
                  <a:srgbClr val="363F57"/>
                </a:solidFill>
                <a:cs typeface="+mn-ea"/>
                <a:sym typeface="+mn-lt"/>
              </a:rPr>
              <a:t>感谢倾听</a:t>
            </a:r>
            <a:endParaRPr lang="zh-CN" altLang="en-US" sz="5400">
              <a:solidFill>
                <a:srgbClr val="363F57"/>
              </a:solidFill>
              <a:cs typeface="+mn-ea"/>
              <a:sym typeface="+mn-lt"/>
            </a:endParaRPr>
          </a:p>
        </p:txBody>
      </p:sp>
      <p:pic>
        <p:nvPicPr>
          <p:cNvPr id="68" name="图形 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4585" y="4436110"/>
            <a:ext cx="2322830" cy="584835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4037235" y="1536648"/>
            <a:ext cx="4117531" cy="1107996"/>
            <a:chOff x="4037235" y="1025019"/>
            <a:chExt cx="4117531" cy="1107996"/>
          </a:xfrm>
        </p:grpSpPr>
        <p:sp>
          <p:nvSpPr>
            <p:cNvPr id="23" name="图形 21"/>
            <p:cNvSpPr/>
            <p:nvPr/>
          </p:nvSpPr>
          <p:spPr>
            <a:xfrm>
              <a:off x="4037235" y="1590767"/>
              <a:ext cx="4117531" cy="342306"/>
            </a:xfrm>
            <a:custGeom>
              <a:gdLst>
                <a:gd name="connsiteX0" fmla="*/ 5450649 w 5516252"/>
                <a:gd name="connsiteY0" fmla="*/ 489613 h 554889"/>
                <a:gd name="connsiteX1" fmla="*/ 327389 w 5516252"/>
                <a:gd name="connsiteY1" fmla="*/ 489613 h 554889"/>
                <a:gd name="connsiteX2" fmla="*/ 83890 w 5516252"/>
                <a:gd name="connsiteY2" fmla="*/ 83890 h 554889"/>
                <a:gd name="connsiteX3" fmla="*/ 5207151 w 5516252"/>
                <a:gd name="connsiteY3" fmla="*/ 83890 h 55488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6252" h="554889">
                  <a:moveTo>
                    <a:pt x="5450649" y="489613"/>
                  </a:moveTo>
                  <a:lnTo>
                    <a:pt x="327389" y="489613"/>
                  </a:lnTo>
                  <a:lnTo>
                    <a:pt x="83890" y="83890"/>
                  </a:lnTo>
                  <a:lnTo>
                    <a:pt x="5207151" y="83890"/>
                  </a:lnTo>
                  <a:close/>
                </a:path>
              </a:pathLst>
            </a:custGeom>
            <a:solidFill>
              <a:srgbClr val="CEE1D2"/>
            </a:solidFill>
            <a:ln w="326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556956" y="1025019"/>
              <a:ext cx="307808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>
                  <a:solidFill>
                    <a:srgbClr val="39405A"/>
                  </a:solidFill>
                  <a:latin typeface="Segoe Script" panose="030b0504020000000003" pitchFamily="66" charset="0"/>
                  <a:cs typeface="+mn-ea"/>
                  <a:sym typeface="+mn-lt"/>
                </a:rPr>
                <a:t>T</a:t>
              </a:r>
              <a:r>
                <a:rPr lang="en-US" altLang="zh-CN" sz="5400" b="1">
                  <a:solidFill>
                    <a:srgbClr val="39405A"/>
                  </a:solidFill>
                  <a:latin typeface="Segoe Script" panose="030b0504020000000003" pitchFamily="66" charset="0"/>
                  <a:cs typeface="+mn-ea"/>
                  <a:sym typeface="+mn-lt"/>
                </a:rPr>
                <a:t>hanks</a:t>
              </a:r>
              <a:endParaRPr lang="zh-CN" altLang="en-US" sz="5400" b="1">
                <a:solidFill>
                  <a:srgbClr val="39405A"/>
                </a:solidFill>
                <a:latin typeface="Segoe Script" panose="030b0504020000000003" pitchFamily="66" charset="0"/>
                <a:cs typeface="+mn-ea"/>
                <a:sym typeface="+mn-lt"/>
              </a:endParaRPr>
            </a:p>
          </p:txBody>
        </p:sp>
      </p:grpSp>
      <p:sp>
        <p:nvSpPr>
          <p:cNvPr id="84" name="弧形 83"/>
          <p:cNvSpPr/>
          <p:nvPr/>
        </p:nvSpPr>
        <p:spPr>
          <a:xfrm rot="16200000">
            <a:off x="2276241" y="2424614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弧形 85"/>
          <p:cNvSpPr/>
          <p:nvPr/>
        </p:nvSpPr>
        <p:spPr>
          <a:xfrm rot="16200000" flipH="1" flipV="1">
            <a:off x="9141787" y="3662669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061700" y="115824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24890" y="1513205"/>
            <a:ext cx="1014285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cs typeface="+mn-ea"/>
                <a:sym typeface="+mn-lt"/>
              </a:rPr>
              <a:t>补写句子题型设置：</a:t>
            </a:r>
            <a:r>
              <a:rPr lang="zh-CN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给定一个文段，在文段关键处留下横线，要求在横线处补写恰当的语句，使整个文段</a:t>
            </a:r>
            <a:r>
              <a:rPr lang="zh-CN" sz="3200">
                <a:solidFill>
                  <a:srgbClr val="3126CA"/>
                </a:solidFill>
                <a:cs typeface="+mn-ea"/>
                <a:sym typeface="+mn-lt"/>
              </a:rPr>
              <a:t>语意完整连贯，内容贴切，逻辑严密</a:t>
            </a:r>
            <a:r>
              <a:rPr lang="zh-CN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，并且有一定的</a:t>
            </a:r>
            <a:r>
              <a:rPr lang="zh-CN" sz="3200">
                <a:solidFill>
                  <a:srgbClr val="3126CA"/>
                </a:solidFill>
                <a:cs typeface="+mn-ea"/>
                <a:sym typeface="+mn-lt"/>
              </a:rPr>
              <a:t>字数限制</a:t>
            </a:r>
            <a:r>
              <a:rPr lang="zh-CN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。</a:t>
            </a:r>
            <a:endParaRPr lang="zh-CN" sz="3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l" fontAlgn="auto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cs typeface="+mn-ea"/>
                <a:sym typeface="+mn-lt"/>
              </a:rPr>
              <a:t>考点：</a:t>
            </a:r>
            <a:r>
              <a:rPr lang="zh-CN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语言简明、连贯、得体、准确、鲜明、生动</a:t>
            </a:r>
            <a:endParaRPr lang="zh-CN" sz="3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90082" y="141924"/>
            <a:ext cx="4095575" cy="1200906"/>
            <a:chOff x="4049006" y="1003620"/>
            <a:chExt cx="4095575" cy="1200906"/>
          </a:xfrm>
        </p:grpSpPr>
        <p:grpSp>
          <p:nvGrpSpPr>
            <p:cNvPr id="19" name="组合 18"/>
            <p:cNvGrpSpPr/>
            <p:nvPr/>
          </p:nvGrpSpPr>
          <p:grpSpPr>
            <a:xfrm>
              <a:off x="4835608" y="1003620"/>
              <a:ext cx="2556663" cy="856254"/>
              <a:chOff x="4440566" y="1003620"/>
              <a:chExt cx="2556663" cy="856254"/>
            </a:xfrm>
          </p:grpSpPr>
          <p:sp>
            <p:nvSpPr>
              <p:cNvPr id="14" name="图形 21"/>
              <p:cNvSpPr/>
              <p:nvPr/>
            </p:nvSpPr>
            <p:spPr>
              <a:xfrm>
                <a:off x="4440566" y="1590143"/>
                <a:ext cx="2556663" cy="212545"/>
              </a:xfrm>
              <a:custGeom>
                <a:gdLst>
                  <a:gd name="connsiteX0" fmla="*/ 5450649 w 5516252"/>
                  <a:gd name="connsiteY0" fmla="*/ 489613 h 554889"/>
                  <a:gd name="connsiteX1" fmla="*/ 327389 w 5516252"/>
                  <a:gd name="connsiteY1" fmla="*/ 489613 h 554889"/>
                  <a:gd name="connsiteX2" fmla="*/ 83890 w 5516252"/>
                  <a:gd name="connsiteY2" fmla="*/ 83890 h 554889"/>
                  <a:gd name="connsiteX3" fmla="*/ 5207151 w 5516252"/>
                  <a:gd name="connsiteY3" fmla="*/ 83890 h 55488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16252" h="554889">
                    <a:moveTo>
                      <a:pt x="5450649" y="489613"/>
                    </a:moveTo>
                    <a:lnTo>
                      <a:pt x="327389" y="489613"/>
                    </a:lnTo>
                    <a:lnTo>
                      <a:pt x="83890" y="83890"/>
                    </a:lnTo>
                    <a:lnTo>
                      <a:pt x="5207151" y="83890"/>
                    </a:lnTo>
                    <a:close/>
                  </a:path>
                </a:pathLst>
              </a:custGeom>
              <a:solidFill>
                <a:srgbClr val="CEE1D2"/>
              </a:solidFill>
              <a:ln w="326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637228" y="1003620"/>
                <a:ext cx="2127958" cy="8562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>
                    <a:solidFill>
                      <a:srgbClr val="39405A"/>
                    </a:solidFill>
                    <a:cs typeface="+mn-ea"/>
                    <a:sym typeface="+mn-lt"/>
                  </a:rPr>
                  <a:t>考点概述</a:t>
                </a:r>
                <a:endParaRPr lang="zh-CN" altLang="en-US" sz="4000">
                  <a:solidFill>
                    <a:srgbClr val="39405A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弧形 16"/>
            <p:cNvSpPr/>
            <p:nvPr/>
          </p:nvSpPr>
          <p:spPr>
            <a:xfrm rot="16200000">
              <a:off x="4049006" y="1047367"/>
              <a:ext cx="769441" cy="769441"/>
            </a:xfrm>
            <a:prstGeom prst="arc">
              <a:avLst>
                <a:gd name="adj1" fmla="val 16200000"/>
                <a:gd name="adj2" fmla="val 19795310"/>
              </a:avLst>
            </a:prstGeom>
            <a:ln w="12700">
              <a:solidFill>
                <a:srgbClr val="969BA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弧形 17"/>
            <p:cNvSpPr/>
            <p:nvPr/>
          </p:nvSpPr>
          <p:spPr>
            <a:xfrm rot="16200000" flipH="1" flipV="1">
              <a:off x="7375140" y="1435085"/>
              <a:ext cx="769441" cy="769441"/>
            </a:xfrm>
            <a:prstGeom prst="arc">
              <a:avLst>
                <a:gd name="adj1" fmla="val 16200000"/>
                <a:gd name="adj2" fmla="val 19795310"/>
              </a:avLst>
            </a:prstGeom>
            <a:ln w="12700">
              <a:solidFill>
                <a:srgbClr val="969BA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01090" y="1219200"/>
            <a:ext cx="1031430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cs typeface="+mn-ea"/>
                <a:sym typeface="+mn-lt"/>
              </a:rPr>
              <a:t>考查角度：</a:t>
            </a:r>
            <a:r>
              <a:rPr lang="zh-CN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语文素养的综合考查</a:t>
            </a:r>
            <a:r>
              <a:rPr lang="en-US" altLang="zh-CN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阅读理解能力、分析概括能力、逻辑推导能力、语言表达能力。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cs typeface="+mn-ea"/>
                <a:sym typeface="+mn-lt"/>
              </a:rPr>
              <a:t>分值：</a:t>
            </a:r>
            <a:r>
              <a:rPr lang="en-US" altLang="zh-CN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 </a:t>
            </a:r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分（每空</a:t>
            </a:r>
            <a:r>
              <a:rPr lang="en-US" altLang="zh-CN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分）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cs typeface="+mn-ea"/>
                <a:sym typeface="+mn-lt"/>
              </a:rPr>
              <a:t>地位：</a:t>
            </a:r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全国卷语言文字运用固定考题，整体难度适中。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90082" y="141924"/>
            <a:ext cx="4095575" cy="1200906"/>
            <a:chOff x="4049006" y="1003620"/>
            <a:chExt cx="4095575" cy="1200906"/>
          </a:xfrm>
        </p:grpSpPr>
        <p:grpSp>
          <p:nvGrpSpPr>
            <p:cNvPr id="19" name="组合 18"/>
            <p:cNvGrpSpPr/>
            <p:nvPr/>
          </p:nvGrpSpPr>
          <p:grpSpPr>
            <a:xfrm>
              <a:off x="4835608" y="1003620"/>
              <a:ext cx="2556663" cy="856254"/>
              <a:chOff x="4440566" y="1003620"/>
              <a:chExt cx="2556663" cy="856254"/>
            </a:xfrm>
          </p:grpSpPr>
          <p:sp>
            <p:nvSpPr>
              <p:cNvPr id="14" name="图形 21"/>
              <p:cNvSpPr/>
              <p:nvPr/>
            </p:nvSpPr>
            <p:spPr>
              <a:xfrm>
                <a:off x="4440566" y="1590143"/>
                <a:ext cx="2556663" cy="212545"/>
              </a:xfrm>
              <a:custGeom>
                <a:gdLst>
                  <a:gd name="connsiteX0" fmla="*/ 5450649 w 5516252"/>
                  <a:gd name="connsiteY0" fmla="*/ 489613 h 554889"/>
                  <a:gd name="connsiteX1" fmla="*/ 327389 w 5516252"/>
                  <a:gd name="connsiteY1" fmla="*/ 489613 h 554889"/>
                  <a:gd name="connsiteX2" fmla="*/ 83890 w 5516252"/>
                  <a:gd name="connsiteY2" fmla="*/ 83890 h 554889"/>
                  <a:gd name="connsiteX3" fmla="*/ 5207151 w 5516252"/>
                  <a:gd name="connsiteY3" fmla="*/ 83890 h 55488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16252" h="554889">
                    <a:moveTo>
                      <a:pt x="5450649" y="489613"/>
                    </a:moveTo>
                    <a:lnTo>
                      <a:pt x="327389" y="489613"/>
                    </a:lnTo>
                    <a:lnTo>
                      <a:pt x="83890" y="83890"/>
                    </a:lnTo>
                    <a:lnTo>
                      <a:pt x="5207151" y="83890"/>
                    </a:lnTo>
                    <a:close/>
                  </a:path>
                </a:pathLst>
              </a:custGeom>
              <a:solidFill>
                <a:srgbClr val="CEE1D2"/>
              </a:solidFill>
              <a:ln w="326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4637228" y="1003620"/>
                <a:ext cx="2127958" cy="8562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>
                    <a:solidFill>
                      <a:srgbClr val="39405A"/>
                    </a:solidFill>
                    <a:cs typeface="+mn-ea"/>
                    <a:sym typeface="+mn-lt"/>
                  </a:rPr>
                  <a:t>考点概述</a:t>
                </a:r>
                <a:endParaRPr lang="zh-CN" altLang="en-US" sz="4000">
                  <a:solidFill>
                    <a:srgbClr val="39405A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弧形 16"/>
            <p:cNvSpPr/>
            <p:nvPr/>
          </p:nvSpPr>
          <p:spPr>
            <a:xfrm rot="16200000">
              <a:off x="4049006" y="1047367"/>
              <a:ext cx="769441" cy="769441"/>
            </a:xfrm>
            <a:prstGeom prst="arc">
              <a:avLst>
                <a:gd name="adj1" fmla="val 16200000"/>
                <a:gd name="adj2" fmla="val 19795310"/>
              </a:avLst>
            </a:prstGeom>
            <a:ln w="12700">
              <a:solidFill>
                <a:srgbClr val="969BA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弧形 17"/>
            <p:cNvSpPr/>
            <p:nvPr/>
          </p:nvSpPr>
          <p:spPr>
            <a:xfrm rot="16200000" flipH="1" flipV="1">
              <a:off x="7375140" y="1435085"/>
              <a:ext cx="769441" cy="769441"/>
            </a:xfrm>
            <a:prstGeom prst="arc">
              <a:avLst>
                <a:gd name="adj1" fmla="val 16200000"/>
                <a:gd name="adj2" fmla="val 19795310"/>
              </a:avLst>
            </a:prstGeom>
            <a:ln w="12700">
              <a:solidFill>
                <a:srgbClr val="969BA7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弧形 19"/>
          <p:cNvSpPr/>
          <p:nvPr/>
        </p:nvSpPr>
        <p:spPr>
          <a:xfrm rot="16200000">
            <a:off x="3164952" y="2479398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6200000" flipH="1" flipV="1">
            <a:off x="8255003" y="4276816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3580" y="379730"/>
            <a:ext cx="10669270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3126CA"/>
                </a:solidFill>
              </a:rPr>
              <a:t>    </a:t>
            </a:r>
            <a:r>
              <a:rPr lang="zh-CN" altLang="en-US" sz="2800" b="1">
                <a:solidFill>
                  <a:srgbClr val="3126CA"/>
                </a:solidFill>
              </a:rPr>
              <a:t>真题体验</a:t>
            </a:r>
            <a:endParaRPr lang="zh-CN" altLang="en-US" sz="2800" b="1">
              <a:solidFill>
                <a:srgbClr val="3126CA"/>
              </a:solidFill>
            </a:endParaRPr>
          </a:p>
          <a:p>
            <a:r>
              <a:rPr lang="en-US" altLang="zh-CN" sz="2800"/>
              <a:t>    </a:t>
            </a:r>
            <a:r>
              <a:rPr lang="zh-CN" altLang="en-US" sz="2800"/>
              <a:t>2021全国乙卷</a:t>
            </a:r>
            <a:endParaRPr lang="zh-CN" altLang="en-US" sz="2800"/>
          </a:p>
          <a:p>
            <a:r>
              <a:rPr lang="en-US" altLang="zh-CN" sz="2800"/>
              <a:t>    </a:t>
            </a:r>
            <a:r>
              <a:rPr lang="zh-CN" altLang="en-US" sz="2800"/>
              <a:t>阅读下面的文字，完成20～21题。</a:t>
            </a:r>
            <a:endParaRPr lang="zh-CN" altLang="en-US" sz="2800"/>
          </a:p>
          <a:p>
            <a:r>
              <a:rPr lang="en-US" altLang="zh-CN" sz="2800"/>
              <a:t>        </a:t>
            </a:r>
            <a:r>
              <a:rPr lang="zh-CN" altLang="en-US" sz="28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很多人认为，水果越甜，含糖量越高，热量也越高。其实这种说法并不准确。因为水果的甜度①</a:t>
            </a:r>
            <a:r>
              <a:rPr lang="zh-CN" altLang="en-US" sz="2800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28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， 还与“糖”的种类以及含酸性物质的多少有关。水果中的“糖类”，主要包括单糖（果糖，葡萄糖）、双糖（蔗糖，麦芽糖）和多糖（淀粉）。其中②</a:t>
            </a:r>
            <a:r>
              <a:rPr lang="zh-CN" altLang="en-US" sz="2800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en-US" altLang="zh-CN" sz="2800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800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蔗糖的甜度次之，葡萄糖和麦芽糖更次之，淀粉则基本没有甜味。有的水果，如西瓜，由于所含果糖比例较大，甜度远高于含糖量更高但以葡萄糖为主的水果，如猕猴桃。水果中的有机酸，可以使其甜度不那么明显，例如山楂的含糖量比草莓高得多，但吃起来没有草莓甜，就是③</a:t>
            </a:r>
            <a:r>
              <a:rPr lang="zh-CN" altLang="en-US" sz="2800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</a:t>
            </a:r>
            <a:r>
              <a:rPr lang="zh-CN" altLang="en-US" sz="28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。</a:t>
            </a:r>
            <a:endParaRPr lang="zh-CN" altLang="en-US" sz="28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/>
              <a:t>20</a:t>
            </a:r>
            <a:r>
              <a:rPr lang="zh-CN" altLang="en-US" sz="2800"/>
              <a:t>、请在文中横线处补写恰当的语句，使整段文字语意完整连贯，内容贴切，逻辑严密，每处不超过12个字。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109970" y="2073275"/>
            <a:ext cx="34182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不仅与含糖量有关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40865" y="3248660"/>
            <a:ext cx="34182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果糖的甜度最高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76185" y="5046345"/>
            <a:ext cx="34182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因为山楂含有有机酸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弧形 19"/>
          <p:cNvSpPr/>
          <p:nvPr/>
        </p:nvSpPr>
        <p:spPr>
          <a:xfrm rot="16200000">
            <a:off x="3164952" y="2479398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6200000" flipH="1" flipV="1">
            <a:off x="8255003" y="4276816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2065" y="561975"/>
            <a:ext cx="10314305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3126CA"/>
                </a:solidFill>
              </a:rPr>
              <a:t>答题基本思路：</a:t>
            </a:r>
            <a:endParaRPr lang="zh-CN" altLang="en-US" sz="3600" b="1">
              <a:solidFill>
                <a:srgbClr val="3126CA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①通读文段，把握文段主题内容；</a:t>
            </a:r>
            <a:endParaRPr lang="zh-CN" altLang="en-US" sz="2800" b="1"/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主话题、层次、前后句的逻辑关系、关联词语的对应。</a:t>
            </a:r>
            <a:endParaRPr lang="zh-CN" altLang="en-US" sz="2800"/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</a:t>
            </a:r>
            <a:r>
              <a:rPr lang="en-US" altLang="zh-CN" sz="2800" b="1"/>
              <a:t>“</a:t>
            </a:r>
            <a:r>
              <a:rPr lang="zh-CN" altLang="en-US" sz="2800" b="1"/>
              <a:t>瞻前顾后</a:t>
            </a:r>
            <a:r>
              <a:rPr lang="en-US" altLang="zh-CN" sz="2800" b="1"/>
              <a:t>”</a:t>
            </a:r>
            <a:r>
              <a:rPr lang="zh-CN" altLang="en-US" sz="2800" b="1"/>
              <a:t>，合理推导所填内容。</a:t>
            </a:r>
            <a:endParaRPr lang="zh-CN" altLang="en-US" sz="2800" b="1"/>
          </a:p>
          <a:p>
            <a:pPr fontAlgn="auto">
              <a:lnSpc>
                <a:spcPct val="150000"/>
              </a:lnSpc>
            </a:pPr>
            <a:r>
              <a:rPr lang="zh-CN" altLang="en-US" sz="2800"/>
              <a:t>依据上下文内容推敲，确保</a:t>
            </a:r>
            <a:r>
              <a:rPr lang="zh-CN" altLang="en-US" sz="2800">
                <a:solidFill>
                  <a:srgbClr val="FF0000"/>
                </a:solidFill>
              </a:rPr>
              <a:t>内容</a:t>
            </a:r>
            <a:r>
              <a:rPr lang="en-US" altLang="zh-CN" sz="2800">
                <a:solidFill>
                  <a:srgbClr val="FF0000"/>
                </a:solidFill>
              </a:rPr>
              <a:t>“</a:t>
            </a:r>
            <a:r>
              <a:rPr lang="zh-CN" altLang="en-US" sz="2800">
                <a:solidFill>
                  <a:srgbClr val="FF0000"/>
                </a:solidFill>
              </a:rPr>
              <a:t>扣得紧</a:t>
            </a:r>
            <a:r>
              <a:rPr lang="en-US" altLang="zh-CN" sz="2800">
                <a:solidFill>
                  <a:srgbClr val="FF0000"/>
                </a:solidFill>
              </a:rPr>
              <a:t>”</a:t>
            </a:r>
            <a:endParaRPr lang="en-US" altLang="zh-CN" sz="2800">
              <a:solidFill>
                <a:srgbClr val="FF0000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/>
              <a:t>依据上下文结构句式推敲，</a:t>
            </a:r>
            <a:r>
              <a:rPr lang="zh-CN" altLang="en-US" sz="2800">
                <a:solidFill>
                  <a:srgbClr val="FF0000"/>
                </a:solidFill>
              </a:rPr>
              <a:t>确保语法</a:t>
            </a:r>
            <a:r>
              <a:rPr lang="en-US" altLang="zh-CN" sz="2800">
                <a:solidFill>
                  <a:srgbClr val="FF0000"/>
                </a:solidFill>
              </a:rPr>
              <a:t>“</a:t>
            </a:r>
            <a:r>
              <a:rPr lang="zh-CN" altLang="en-US" sz="2800">
                <a:solidFill>
                  <a:srgbClr val="FF0000"/>
                </a:solidFill>
              </a:rPr>
              <a:t>连得上</a:t>
            </a:r>
            <a:r>
              <a:rPr lang="en-US" altLang="zh-CN" sz="2800">
                <a:solidFill>
                  <a:srgbClr val="FF0000"/>
                </a:solidFill>
              </a:rPr>
              <a:t>”</a:t>
            </a:r>
            <a:endParaRPr lang="en-US" altLang="zh-CN" sz="2800"/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③阅读检查，防止非理解性失分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/>
              <a:t>填好语句再次阅读文段，避免病句、错字等问题。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弧形 19"/>
          <p:cNvSpPr/>
          <p:nvPr/>
        </p:nvSpPr>
        <p:spPr>
          <a:xfrm rot="16200000">
            <a:off x="3164952" y="2479398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6200000" flipH="1" flipV="1">
            <a:off x="8255003" y="4276816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1259205" y="891540"/>
            <a:ext cx="10060305" cy="5277485"/>
          </a:xfrm>
          <a:prstGeom prst="rect">
            <a:avLst/>
          </a:prstGeom>
        </p:spPr>
        <p:txBody>
          <a:bodyPr vert="horz" lIns="90170" tIns="46990" rIns="90170" bIns="46990" rtlCol="0" anchor="b" anchorCtr="0"/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6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3200" b="0"/>
              <a:t>补写句子基本方法（一）</a:t>
            </a:r>
            <a:br>
              <a:rPr lang="zh-CN" altLang="en-US" sz="3200" b="0"/>
            </a:br>
            <a:r>
              <a:rPr lang="zh-CN" altLang="en-US" sz="3200" b="0">
                <a:solidFill>
                  <a:srgbClr val="00B050"/>
                </a:solidFill>
              </a:rPr>
              <a:t>看句子位置，推敲句子功能，结合语境进行补充。</a:t>
            </a:r>
            <a:br>
              <a:rPr lang="zh-CN" altLang="en-US" sz="3200" b="0">
                <a:solidFill>
                  <a:srgbClr val="00B050"/>
                </a:solidFill>
              </a:rPr>
            </a:br>
            <a:r>
              <a:rPr lang="en-US" altLang="zh-CN" sz="3200" b="0">
                <a:solidFill>
                  <a:srgbClr val="1D41D5"/>
                </a:solidFill>
              </a:rPr>
              <a:t>1.</a:t>
            </a:r>
            <a:r>
              <a:rPr lang="zh-CN" altLang="en-US" sz="3200" b="0">
                <a:solidFill>
                  <a:srgbClr val="1D41D5"/>
                </a:solidFill>
              </a:rPr>
              <a:t>引领句</a:t>
            </a:r>
            <a:r>
              <a:rPr lang="en-US" altLang="zh-CN" sz="3200" b="0">
                <a:solidFill>
                  <a:srgbClr val="1D41D5"/>
                </a:solidFill>
              </a:rPr>
              <a:t>——</a:t>
            </a:r>
            <a:r>
              <a:rPr lang="zh-CN" altLang="en-US" sz="3200" b="0">
                <a:solidFill>
                  <a:srgbClr val="1D41D5"/>
                </a:solidFill>
              </a:rPr>
              <a:t>开头，引出下文一层或一段的内容</a:t>
            </a:r>
            <a:br>
              <a:rPr lang="zh-CN" altLang="en-US" sz="3200" b="0">
                <a:solidFill>
                  <a:srgbClr val="1D41D5"/>
                </a:solidFill>
              </a:rPr>
            </a:br>
            <a:r>
              <a:rPr lang="en-US" altLang="zh-CN" sz="3200" b="0">
                <a:solidFill>
                  <a:srgbClr val="1D41D5"/>
                </a:solidFill>
              </a:rPr>
              <a:t>2.</a:t>
            </a:r>
            <a:r>
              <a:rPr lang="zh-CN" altLang="en-US" sz="3200" b="0">
                <a:solidFill>
                  <a:srgbClr val="1D41D5"/>
                </a:solidFill>
              </a:rPr>
              <a:t>总括句</a:t>
            </a:r>
            <a:r>
              <a:rPr lang="en-US" altLang="zh-CN" sz="3200" b="0">
                <a:solidFill>
                  <a:srgbClr val="1D41D5"/>
                </a:solidFill>
              </a:rPr>
              <a:t>——</a:t>
            </a:r>
            <a:r>
              <a:rPr lang="zh-CN" altLang="en-US" sz="3200" b="0">
                <a:solidFill>
                  <a:srgbClr val="1D41D5"/>
                </a:solidFill>
              </a:rPr>
              <a:t>开头，总说整个文段内容</a:t>
            </a:r>
            <a:br>
              <a:rPr lang="zh-CN" altLang="en-US" sz="3200" b="0">
                <a:solidFill>
                  <a:srgbClr val="1D41D5"/>
                </a:solidFill>
              </a:rPr>
            </a:br>
            <a:r>
              <a:rPr lang="en-US" altLang="zh-CN" sz="3200" b="0">
                <a:solidFill>
                  <a:srgbClr val="1D41D5"/>
                </a:solidFill>
              </a:rPr>
              <a:t>3.</a:t>
            </a:r>
            <a:r>
              <a:rPr lang="zh-CN" altLang="en-US" sz="3200" b="0">
                <a:solidFill>
                  <a:srgbClr val="1D41D5"/>
                </a:solidFill>
              </a:rPr>
              <a:t>过渡句</a:t>
            </a:r>
            <a:r>
              <a:rPr lang="en-US" altLang="zh-CN" sz="3200" b="0">
                <a:solidFill>
                  <a:srgbClr val="1D41D5"/>
                </a:solidFill>
              </a:rPr>
              <a:t>——</a:t>
            </a:r>
            <a:r>
              <a:rPr lang="zh-CN" altLang="en-US" sz="3200" b="0">
                <a:solidFill>
                  <a:srgbClr val="1D41D5"/>
                </a:solidFill>
              </a:rPr>
              <a:t>中间，内容和结构两方面承上启下，往往涉及连词或关联词</a:t>
            </a:r>
            <a:br>
              <a:rPr lang="zh-CN" altLang="en-US" sz="3200" b="0">
                <a:solidFill>
                  <a:srgbClr val="1D41D5"/>
                </a:solidFill>
              </a:rPr>
            </a:br>
            <a:r>
              <a:rPr lang="en-US" altLang="zh-CN" sz="3200" b="0">
                <a:solidFill>
                  <a:srgbClr val="1D41D5"/>
                </a:solidFill>
              </a:rPr>
              <a:t>4.</a:t>
            </a:r>
            <a:r>
              <a:rPr lang="zh-CN" altLang="en-US" sz="3200" b="0">
                <a:solidFill>
                  <a:srgbClr val="1D41D5"/>
                </a:solidFill>
              </a:rPr>
              <a:t>展开句</a:t>
            </a:r>
            <a:r>
              <a:rPr lang="en-US" altLang="zh-CN" sz="3200" b="0">
                <a:solidFill>
                  <a:srgbClr val="1D41D5"/>
                </a:solidFill>
              </a:rPr>
              <a:t>——</a:t>
            </a:r>
            <a:r>
              <a:rPr lang="zh-CN" altLang="en-US" sz="3200" b="0">
                <a:solidFill>
                  <a:srgbClr val="1D41D5"/>
                </a:solidFill>
              </a:rPr>
              <a:t>中间，与另一个半句构成完整的内容</a:t>
            </a:r>
            <a:br>
              <a:rPr lang="zh-CN" altLang="en-US" sz="3200" b="0">
                <a:solidFill>
                  <a:srgbClr val="1D41D5"/>
                </a:solidFill>
              </a:rPr>
            </a:br>
            <a:r>
              <a:rPr lang="en-US" altLang="zh-CN" sz="3200" b="0">
                <a:solidFill>
                  <a:srgbClr val="1D41D5"/>
                </a:solidFill>
              </a:rPr>
              <a:t>5.</a:t>
            </a:r>
            <a:r>
              <a:rPr lang="zh-CN" altLang="en-US" sz="3200" b="0">
                <a:solidFill>
                  <a:srgbClr val="1D41D5"/>
                </a:solidFill>
              </a:rPr>
              <a:t>总结句</a:t>
            </a:r>
            <a:r>
              <a:rPr lang="en-US" altLang="zh-CN" sz="3200" b="0">
                <a:solidFill>
                  <a:srgbClr val="1D41D5"/>
                </a:solidFill>
              </a:rPr>
              <a:t>——</a:t>
            </a:r>
            <a:r>
              <a:rPr lang="zh-CN" altLang="en-US" sz="3200" b="0">
                <a:solidFill>
                  <a:srgbClr val="1D41D5"/>
                </a:solidFill>
              </a:rPr>
              <a:t>末尾，总结上文内容</a:t>
            </a:r>
            <a:endParaRPr lang="zh-CN" altLang="en-US" sz="3200" b="0">
              <a:solidFill>
                <a:srgbClr val="1D41D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弧形 19"/>
          <p:cNvSpPr/>
          <p:nvPr/>
        </p:nvSpPr>
        <p:spPr>
          <a:xfrm rot="16200000">
            <a:off x="3164952" y="2479398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6200000" flipH="1" flipV="1">
            <a:off x="8255003" y="4276816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4525" y="531495"/>
            <a:ext cx="1093279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    </a:t>
            </a:r>
            <a:r>
              <a:rPr lang="zh-CN" altLang="en-US" sz="3200"/>
              <a:t>2021新高考2卷</a:t>
            </a:r>
            <a:endParaRPr lang="zh-CN" altLang="en-US" sz="3200"/>
          </a:p>
          <a:p>
            <a:r>
              <a:rPr lang="en-US" altLang="zh-CN" sz="3200"/>
              <a:t>    </a:t>
            </a:r>
            <a:r>
              <a:rPr lang="zh-CN" altLang="en-US" sz="3200"/>
              <a:t>阅读下面的文字，完成21～22题。</a:t>
            </a:r>
            <a:endParaRPr lang="zh-CN" altLang="en-US" sz="3200"/>
          </a:p>
          <a:p>
            <a:r>
              <a:rPr lang="en-US" altLang="zh-CN" sz="3200"/>
              <a:t>    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中国画通常①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  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看起来是以题材为标准类，其实是用艺术表现了一些独特的观念和思想，即中国画概括了自然和人生三个方面:人物画表现的是人类社会中人与人之间的关系；山水画表现的是人与自然的关系，将与自然融为一体；花鸟画则表现大自然的各种生命与人的和谐相处。中国画的分类，体现了中华民族传统的哲学观念和审美观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、请在文中横线处补写恰当的语句，使整段文字意完整连贯，内容贴切，逻辑严密，每处不超过15个字。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68815" y="359410"/>
            <a:ext cx="2170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引领句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弧形 19"/>
          <p:cNvSpPr/>
          <p:nvPr/>
        </p:nvSpPr>
        <p:spPr>
          <a:xfrm rot="16200000">
            <a:off x="3164952" y="2479398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弧形 20"/>
          <p:cNvSpPr/>
          <p:nvPr/>
        </p:nvSpPr>
        <p:spPr>
          <a:xfrm rot="16200000" flipH="1" flipV="1">
            <a:off x="8255003" y="4276816"/>
            <a:ext cx="769441" cy="769441"/>
          </a:xfrm>
          <a:prstGeom prst="arc">
            <a:avLst>
              <a:gd name="adj1" fmla="val 16200000"/>
              <a:gd name="adj2" fmla="val 19795310"/>
            </a:avLst>
          </a:prstGeom>
          <a:ln w="12700">
            <a:solidFill>
              <a:srgbClr val="969BA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1250" y="1095375"/>
            <a:ext cx="1045654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/>
              <a:t>     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答题思路：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①通读文段，确定核心话题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中国画的分类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endParaRPr lang="en-US" alt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②根据位置和横线前的内容，确定所补写的句子为引领句，要引出下一个长句的内容。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③概括下一句的主要内容，结合文段语法，将其恰当填入横线。</a:t>
            </a:r>
            <a:endParaRPr lang="en-US" alt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solidFill>
                  <a:srgbClr val="3126C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参考答案：分为人物、山水、花鸟三类。</a:t>
            </a:r>
            <a:endParaRPr lang="zh-CN" altLang="en-US" sz="3200">
              <a:solidFill>
                <a:srgbClr val="3126CA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3200">
              <a:solidFill>
                <a:srgbClr val="3126CA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15_3*l_h_i*1_1_11"/>
  <p:tag name="KSO_WM_UNIT_INDEX" val="1_1_11"/>
  <p:tag name="KSO_WM_UNIT_LAYERLEVEL" val="1_1_1"/>
  <p:tag name="KSO_WM_UNIT_TEXT_FILL_FORE_SCHEMECOLOR_INDEX" val="14"/>
  <p:tag name="KSO_WM_UNIT_TEXT_FILL_TYPE" val="1"/>
  <p:tag name="KSO_WM_UNIT_TYPE" val="l_h_i"/>
</p:tagLst>
</file>

<file path=ppt/tags/tag1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15_3*l_h_i*1_1_4"/>
  <p:tag name="KSO_WM_UNIT_INDEX" val="1_1_4"/>
  <p:tag name="KSO_WM_UNIT_LAYERLEVEL" val="1_1_1"/>
  <p:tag name="KSO_WM_UNIT_TYPE" val="l_h_i"/>
</p:tagLst>
</file>

<file path=ppt/tags/tag1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15_3*l_h_i*1_1_3"/>
  <p:tag name="KSO_WM_UNIT_INDEX" val="1_1_3"/>
  <p:tag name="KSO_WM_UNIT_LAYERLEVEL" val="1_1_1"/>
  <p:tag name="KSO_WM_UNIT_TYPE" val="l_h_i"/>
</p:tagLst>
</file>

<file path=ppt/tags/tag1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HIGHLIGHT" val="0"/>
  <p:tag name="KSO_WM_UNIT_ID" val="diagram215_3*l_h_i*1_1_2"/>
  <p:tag name="KSO_WM_UNIT_INDEX" val="1_1_2"/>
  <p:tag name="KSO_WM_UNIT_LAYERLEVEL" val="1_1_1"/>
  <p:tag name="KSO_WM_UNIT_TYPE" val="l_h_i"/>
</p:tagLst>
</file>

<file path=ppt/tags/tag1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15_3*l_h_i*1_1_1"/>
  <p:tag name="KSO_WM_UNIT_INDEX" val="1_1_1"/>
  <p:tag name="KSO_WM_UNIT_LAYERLEVEL" val="1_1_1"/>
  <p:tag name="KSO_WM_UNIT_TEXT_FILL_FORE_SCHEMECOLOR_INDEX" val="5"/>
  <p:tag name="KSO_WM_UNIT_TEXT_FILL_TYPE" val="1"/>
  <p:tag name="KSO_WM_UNIT_TYPE" val="l_h_i"/>
</p:tagLst>
</file>

<file path=ppt/tags/tag1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HIGHLIGHT" val="0"/>
  <p:tag name="KSO_WM_UNIT_ID" val="diagram215_3*l_h_i*1_1_1"/>
  <p:tag name="KSO_WM_UNIT_INDEX" val="1_1_1"/>
  <p:tag name="KSO_WM_UNIT_LAYERLEVEL" val="1_1_1"/>
  <p:tag name="KSO_WM_UNIT_SUBTYPE" val="d"/>
  <p:tag name="KSO_WM_UNIT_TYPE" val="l_h_i"/>
</p:tagLst>
</file>

<file path=ppt/tags/tag1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15_3*l_h_i*1_2_11"/>
  <p:tag name="KSO_WM_UNIT_INDEX" val="1_2_11"/>
  <p:tag name="KSO_WM_UNIT_LAYERLEVEL" val="1_1_1"/>
  <p:tag name="KSO_WM_UNIT_TEXT_FILL_FORE_SCHEMECOLOR_INDEX" val="14"/>
  <p:tag name="KSO_WM_UNIT_TEXT_FILL_TYPE" val="1"/>
  <p:tag name="KSO_WM_UNIT_TYPE" val="l_h_i"/>
</p:tagLst>
</file>

<file path=ppt/tags/tag1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HIGHLIGHT" val="0"/>
  <p:tag name="KSO_WM_UNIT_ID" val="diagram215_3*l_h_f*1_2_1"/>
  <p:tag name="KSO_WM_UNIT_INDEX" val="1_2_1"/>
  <p:tag name="KSO_WM_UNIT_LAYERLEVEL" val="1_1_1"/>
  <p:tag name="KSO_WM_UNIT_NOCLEAR" val="0"/>
  <p:tag name="KSO_WM_UNIT_PRESET_TEXT" val="单击此处添加文本具体内容"/>
  <p:tag name="KSO_WM_UNIT_TEXT_FILL_FORE_SCHEMECOLOR_INDEX" val="14"/>
  <p:tag name="KSO_WM_UNIT_TEXT_FILL_TYPE" val="1"/>
  <p:tag name="KSO_WM_UNIT_TYPE" val="l_h_f"/>
  <p:tag name="KSO_WM_UNIT_VALUE" val="13"/>
</p:tagLst>
</file>

<file path=ppt/tags/tag17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HIGHLIGHT" val="0"/>
  <p:tag name="KSO_WM_UNIT_ID" val="diagram215_3*i*2"/>
  <p:tag name="KSO_WM_UNIT_INDEX" val="2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15_3*l_h_i*1_2_10"/>
  <p:tag name="KSO_WM_UNIT_INDEX" val="1_2_10"/>
  <p:tag name="KSO_WM_UNIT_LAYERLEVEL" val="1_1_1"/>
  <p:tag name="KSO_WM_UNIT_TYPE" val="l_h_i"/>
</p:tagLst>
</file>

<file path=ppt/tags/tag1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15_3*l_h_i*1_2_9"/>
  <p:tag name="KSO_WM_UNIT_INDEX" val="1_2_9"/>
  <p:tag name="KSO_WM_UNIT_LAYERLEVEL" val="1_1_1"/>
  <p:tag name="KSO_WM_UNIT_TYPE" val="l_h_i"/>
</p:tagLst>
</file>

<file path=ppt/tags/tag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HIGHLIGHT" val="0"/>
  <p:tag name="KSO_WM_UNIT_ID" val="diagram215_3*l_h_f*1_1_1"/>
  <p:tag name="KSO_WM_UNIT_INDEX" val="1_1_1"/>
  <p:tag name="KSO_WM_UNIT_LAYERLEVEL" val="1_1_1"/>
  <p:tag name="KSO_WM_UNIT_NOCLEAR" val="0"/>
  <p:tag name="KSO_WM_UNIT_PRESET_TEXT" val="单击此处添加文本具体内容"/>
  <p:tag name="KSO_WM_UNIT_TEXT_FILL_FORE_SCHEMECOLOR_INDEX" val="14"/>
  <p:tag name="KSO_WM_UNIT_TEXT_FILL_TYPE" val="1"/>
  <p:tag name="KSO_WM_UNIT_TYPE" val="l_h_f"/>
  <p:tag name="KSO_WM_UNIT_VALUE" val="13"/>
</p:tagLst>
</file>

<file path=ppt/tags/tag2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15_3*l_h_i*1_2_8"/>
  <p:tag name="KSO_WM_UNIT_INDEX" val="1_2_8"/>
  <p:tag name="KSO_WM_UNIT_LAYERLEVEL" val="1_1_1"/>
  <p:tag name="KSO_WM_UNIT_TYPE" val="l_h_i"/>
</p:tagLst>
</file>

<file path=ppt/tags/tag2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15_3*l_h_i*1_2_7"/>
  <p:tag name="KSO_WM_UNIT_INDEX" val="1_2_7"/>
  <p:tag name="KSO_WM_UNIT_LAYERLEVEL" val="1_1_1"/>
  <p:tag name="KSO_WM_UNIT_TYPE" val="l_h_i"/>
</p:tagLst>
</file>

<file path=ppt/tags/tag2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15_3*l_h_i*1_2_6"/>
  <p:tag name="KSO_WM_UNIT_INDEX" val="1_2_6"/>
  <p:tag name="KSO_WM_UNIT_LAYERLEVEL" val="1_1_1"/>
  <p:tag name="KSO_WM_UNIT_TYPE" val="l_h_i"/>
</p:tagLst>
</file>

<file path=ppt/tags/tag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15_3*l_h_i*1_2_5"/>
  <p:tag name="KSO_WM_UNIT_INDEX" val="1_2_5"/>
  <p:tag name="KSO_WM_UNIT_LAYERLEVEL" val="1_1_1"/>
  <p:tag name="KSO_WM_UNIT_TYPE" val="l_h_i"/>
</p:tagLst>
</file>

<file path=ppt/tags/tag2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15_3*l_h_i*1_2_4"/>
  <p:tag name="KSO_WM_UNIT_INDEX" val="1_2_4"/>
  <p:tag name="KSO_WM_UNIT_LAYERLEVEL" val="1_1_1"/>
  <p:tag name="KSO_WM_UNIT_TYPE" val="l_h_i"/>
</p:tagLst>
</file>

<file path=ppt/tags/tag2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15_3*l_h_i*1_2_3"/>
  <p:tag name="KSO_WM_UNIT_INDEX" val="1_2_3"/>
  <p:tag name="KSO_WM_UNIT_LAYERLEVEL" val="1_1_1"/>
  <p:tag name="KSO_WM_UNIT_TYPE" val="l_h_i"/>
</p:tagLst>
</file>

<file path=ppt/tags/tag2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HIGHLIGHT" val="0"/>
  <p:tag name="KSO_WM_UNIT_ID" val="diagram215_3*l_h_i*1_2_2"/>
  <p:tag name="KSO_WM_UNIT_INDEX" val="1_2_2"/>
  <p:tag name="KSO_WM_UNIT_LAYERLEVEL" val="1_1_1"/>
  <p:tag name="KSO_WM_UNIT_TYPE" val="l_h_i"/>
</p:tagLst>
</file>

<file path=ppt/tags/tag2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15_3*l_h_i*1_2_1"/>
  <p:tag name="KSO_WM_UNIT_INDEX" val="1_2_1"/>
  <p:tag name="KSO_WM_UNIT_LAYERLEVEL" val="1_1_1"/>
  <p:tag name="KSO_WM_UNIT_TEXT_FILL_FORE_SCHEMECOLOR_INDEX" val="5"/>
  <p:tag name="KSO_WM_UNIT_TEXT_FILL_TYPE" val="1"/>
  <p:tag name="KSO_WM_UNIT_TYPE" val="l_h_i"/>
</p:tagLst>
</file>

<file path=ppt/tags/tag2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HIGHLIGHT" val="0"/>
  <p:tag name="KSO_WM_UNIT_ID" val="diagram215_3*l_h_i*1_2_1"/>
  <p:tag name="KSO_WM_UNIT_INDEX" val="1_2_1"/>
  <p:tag name="KSO_WM_UNIT_LAYERLEVEL" val="1_1_1"/>
  <p:tag name="KSO_WM_UNIT_SUBTYPE" val="d"/>
  <p:tag name="KSO_WM_UNIT_TYPE" val="l_h_i"/>
</p:tagLst>
</file>

<file path=ppt/tags/tag2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15_3*l_h_i*1_3_11"/>
  <p:tag name="KSO_WM_UNIT_INDEX" val="1_3_11"/>
  <p:tag name="KSO_WM_UNIT_LAYERLEVEL" val="1_1_1"/>
  <p:tag name="KSO_WM_UNIT_TEXT_FILL_FORE_SCHEMECOLOR_INDEX" val="14"/>
  <p:tag name="KSO_WM_UNIT_TEXT_FILL_TYPE" val="1"/>
  <p:tag name="KSO_WM_UNIT_TYPE" val="l_h_i"/>
</p:tagLst>
</file>

<file path=ppt/tags/tag3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HIGHLIGHT" val="0"/>
  <p:tag name="KSO_WM_UNIT_ID" val="diagram215_3*i*1"/>
  <p:tag name="KSO_WM_UNIT_INDEX" val="1"/>
  <p:tag name="KSO_WM_UNIT_LAYERLEVEL" val="1"/>
  <p:tag name="KSO_WM_UNIT_TYPE" val="i"/>
</p:tagLst>
</file>

<file path=ppt/tags/tag3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HIGHLIGHT" val="0"/>
  <p:tag name="KSO_WM_UNIT_ID" val="diagram215_3*l_h_f*1_3_1"/>
  <p:tag name="KSO_WM_UNIT_INDEX" val="1_3_1"/>
  <p:tag name="KSO_WM_UNIT_LAYERLEVEL" val="1_1_1"/>
  <p:tag name="KSO_WM_UNIT_NOCLEAR" val="0"/>
  <p:tag name="KSO_WM_UNIT_PRESET_TEXT" val="单击此处添加文本具体内容"/>
  <p:tag name="KSO_WM_UNIT_TEXT_FILL_FORE_SCHEMECOLOR_INDEX" val="14"/>
  <p:tag name="KSO_WM_UNIT_TEXT_FILL_TYPE" val="1"/>
  <p:tag name="KSO_WM_UNIT_TYPE" val="l_h_f"/>
  <p:tag name="KSO_WM_UNIT_VALUE" val="13"/>
</p:tagLst>
</file>

<file path=ppt/tags/tag31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HIGHLIGHT" val="0"/>
  <p:tag name="KSO_WM_UNIT_ID" val="diagram215_3*i*3"/>
  <p:tag name="KSO_WM_UNIT_INDEX" val="3"/>
  <p:tag name="KSO_WM_UNIT_LAYERLEVEL" val="1"/>
  <p:tag name="KSO_WM_UNIT_TYPE" val="i"/>
</p:tagLst>
</file>

<file path=ppt/tags/tag3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15_3*l_h_i*1_3_10"/>
  <p:tag name="KSO_WM_UNIT_INDEX" val="1_3_10"/>
  <p:tag name="KSO_WM_UNIT_LAYERLEVEL" val="1_1_1"/>
  <p:tag name="KSO_WM_UNIT_TYPE" val="l_h_i"/>
</p:tagLst>
</file>

<file path=ppt/tags/tag3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15_3*l_h_i*1_3_9"/>
  <p:tag name="KSO_WM_UNIT_INDEX" val="1_3_9"/>
  <p:tag name="KSO_WM_UNIT_LAYERLEVEL" val="1_1_1"/>
  <p:tag name="KSO_WM_UNIT_TYPE" val="l_h_i"/>
</p:tagLst>
</file>

<file path=ppt/tags/tag3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15_3*l_h_i*1_3_8"/>
  <p:tag name="KSO_WM_UNIT_INDEX" val="1_3_8"/>
  <p:tag name="KSO_WM_UNIT_LAYERLEVEL" val="1_1_1"/>
  <p:tag name="KSO_WM_UNIT_TYPE" val="l_h_i"/>
</p:tagLst>
</file>

<file path=ppt/tags/tag3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15_3*l_h_i*1_3_7"/>
  <p:tag name="KSO_WM_UNIT_INDEX" val="1_3_7"/>
  <p:tag name="KSO_WM_UNIT_LAYERLEVEL" val="1_1_1"/>
  <p:tag name="KSO_WM_UNIT_TYPE" val="l_h_i"/>
</p:tagLst>
</file>

<file path=ppt/tags/tag3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15_3*l_h_i*1_3_6"/>
  <p:tag name="KSO_WM_UNIT_INDEX" val="1_3_6"/>
  <p:tag name="KSO_WM_UNIT_LAYERLEVEL" val="1_1_1"/>
  <p:tag name="KSO_WM_UNIT_TYPE" val="l_h_i"/>
</p:tagLst>
</file>

<file path=ppt/tags/tag3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15_3*l_h_i*1_3_5"/>
  <p:tag name="KSO_WM_UNIT_INDEX" val="1_3_5"/>
  <p:tag name="KSO_WM_UNIT_LAYERLEVEL" val="1_1_1"/>
  <p:tag name="KSO_WM_UNIT_TYPE" val="l_h_i"/>
</p:tagLst>
</file>

<file path=ppt/tags/tag3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15_3*l_h_i*1_3_4"/>
  <p:tag name="KSO_WM_UNIT_INDEX" val="1_3_4"/>
  <p:tag name="KSO_WM_UNIT_LAYERLEVEL" val="1_1_1"/>
  <p:tag name="KSO_WM_UNIT_TYPE" val="l_h_i"/>
</p:tagLst>
</file>

<file path=ppt/tags/tag3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15_3*l_h_i*1_3_3"/>
  <p:tag name="KSO_WM_UNIT_INDEX" val="1_3_3"/>
  <p:tag name="KSO_WM_UNIT_LAYERLEVEL" val="1_1_1"/>
  <p:tag name="KSO_WM_UNIT_TYPE" val="l_h_i"/>
</p:tagLst>
</file>

<file path=ppt/tags/tag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15_3*l_h_i*1_1_10"/>
  <p:tag name="KSO_WM_UNIT_INDEX" val="1_1_10"/>
  <p:tag name="KSO_WM_UNIT_LAYERLEVEL" val="1_1_1"/>
  <p:tag name="KSO_WM_UNIT_TYPE" val="l_h_i"/>
</p:tagLst>
</file>

<file path=ppt/tags/tag4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HIGHLIGHT" val="0"/>
  <p:tag name="KSO_WM_UNIT_ID" val="diagram215_3*l_h_i*1_3_2"/>
  <p:tag name="KSO_WM_UNIT_INDEX" val="1_3_2"/>
  <p:tag name="KSO_WM_UNIT_LAYERLEVEL" val="1_1_1"/>
  <p:tag name="KSO_WM_UNIT_TYPE" val="l_h_i"/>
</p:tagLst>
</file>

<file path=ppt/tags/tag4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15_3*l_h_i*1_3_1"/>
  <p:tag name="KSO_WM_UNIT_INDEX" val="1_3_1"/>
  <p:tag name="KSO_WM_UNIT_LAYERLEVEL" val="1_1_1"/>
  <p:tag name="KSO_WM_UNIT_TEXT_FILL_FORE_SCHEMECOLOR_INDEX" val="5"/>
  <p:tag name="KSO_WM_UNIT_TEXT_FILL_TYPE" val="1"/>
  <p:tag name="KSO_WM_UNIT_TYPE" val="l_h_i"/>
</p:tagLst>
</file>

<file path=ppt/tags/tag4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HIGHLIGHT" val="0"/>
  <p:tag name="KSO_WM_UNIT_ID" val="diagram215_3*l_h_i*1_3_1"/>
  <p:tag name="KSO_WM_UNIT_INDEX" val="1_3_1"/>
  <p:tag name="KSO_WM_UNIT_LAYERLEVEL" val="1_1_1"/>
  <p:tag name="KSO_WM_UNIT_SUBTYPE" val="d"/>
  <p:tag name="KSO_WM_UNIT_TYPE" val="l_h_i"/>
</p:tagLst>
</file>

<file path=ppt/tags/tag4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15_3*l_h_i*1_4_11"/>
  <p:tag name="KSO_WM_UNIT_INDEX" val="1_4_11"/>
  <p:tag name="KSO_WM_UNIT_LAYERLEVEL" val="1_1_1"/>
  <p:tag name="KSO_WM_UNIT_TEXT_FILL_FORE_SCHEMECOLOR_INDEX" val="14"/>
  <p:tag name="KSO_WM_UNIT_TEXT_FILL_TYPE" val="1"/>
  <p:tag name="KSO_WM_UNIT_TYPE" val="l_h_i"/>
</p:tagLst>
</file>

<file path=ppt/tags/tag4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HIGHLIGHT" val="0"/>
  <p:tag name="KSO_WM_UNIT_ID" val="diagram215_3*l_h_f*1_4_1"/>
  <p:tag name="KSO_WM_UNIT_INDEX" val="1_4_1"/>
  <p:tag name="KSO_WM_UNIT_LAYERLEVEL" val="1_1_1"/>
  <p:tag name="KSO_WM_UNIT_NOCLEAR" val="0"/>
  <p:tag name="KSO_WM_UNIT_PRESET_TEXT" val="单击此处添加文本具体内容"/>
  <p:tag name="KSO_WM_UNIT_TEXT_FILL_FORE_SCHEMECOLOR_INDEX" val="14"/>
  <p:tag name="KSO_WM_UNIT_TEXT_FILL_TYPE" val="1"/>
  <p:tag name="KSO_WM_UNIT_TYPE" val="l_h_f"/>
  <p:tag name="KSO_WM_UNIT_VALUE" val="13"/>
</p:tagLst>
</file>

<file path=ppt/tags/tag45.xml><?xml version="1.0" encoding="utf-8"?>
<p:tagLst xmlns:p="http://schemas.openxmlformats.org/presentationml/2006/main">
  <p:tag name="KSO_WM_BEAUTIFY_FLAG" val="#wm#"/>
  <p:tag name="KSO_WM_DIAGRAM_GROUP_CODE" val="l1-2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HIGHLIGHT" val="0"/>
  <p:tag name="KSO_WM_UNIT_ID" val="diagram215_3*i*4"/>
  <p:tag name="KSO_WM_UNIT_INDEX" val="4"/>
  <p:tag name="KSO_WM_UNIT_LAYERLEVEL" val="1"/>
  <p:tag name="KSO_WM_UNIT_TYPE" val="i"/>
</p:tagLst>
</file>

<file path=ppt/tags/tag4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15_3*l_h_i*1_4_10"/>
  <p:tag name="KSO_WM_UNIT_INDEX" val="1_4_10"/>
  <p:tag name="KSO_WM_UNIT_LAYERLEVEL" val="1_1_1"/>
  <p:tag name="KSO_WM_UNIT_TYPE" val="l_h_i"/>
</p:tagLst>
</file>

<file path=ppt/tags/tag4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15_3*l_h_i*1_4_9"/>
  <p:tag name="KSO_WM_UNIT_INDEX" val="1_4_9"/>
  <p:tag name="KSO_WM_UNIT_LAYERLEVEL" val="1_1_1"/>
  <p:tag name="KSO_WM_UNIT_TYPE" val="l_h_i"/>
</p:tagLst>
</file>

<file path=ppt/tags/tag4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15_3*l_h_i*1_4_8"/>
  <p:tag name="KSO_WM_UNIT_INDEX" val="1_4_8"/>
  <p:tag name="KSO_WM_UNIT_LAYERLEVEL" val="1_1_1"/>
  <p:tag name="KSO_WM_UNIT_TYPE" val="l_h_i"/>
</p:tagLst>
</file>

<file path=ppt/tags/tag4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15_3*l_h_i*1_4_7"/>
  <p:tag name="KSO_WM_UNIT_INDEX" val="1_4_7"/>
  <p:tag name="KSO_WM_UNIT_LAYERLEVEL" val="1_1_1"/>
  <p:tag name="KSO_WM_UNIT_TYPE" val="l_h_i"/>
</p:tagLst>
</file>

<file path=ppt/tags/tag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15_3*l_h_i*1_1_9"/>
  <p:tag name="KSO_WM_UNIT_INDEX" val="1_1_9"/>
  <p:tag name="KSO_WM_UNIT_LAYERLEVEL" val="1_1_1"/>
  <p:tag name="KSO_WM_UNIT_TYPE" val="l_h_i"/>
</p:tagLst>
</file>

<file path=ppt/tags/tag5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15_3*l_h_i*1_4_6"/>
  <p:tag name="KSO_WM_UNIT_INDEX" val="1_4_6"/>
  <p:tag name="KSO_WM_UNIT_LAYERLEVEL" val="1_1_1"/>
  <p:tag name="KSO_WM_UNIT_TYPE" val="l_h_i"/>
</p:tagLst>
</file>

<file path=ppt/tags/tag5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15_3*l_h_i*1_4_5"/>
  <p:tag name="KSO_WM_UNIT_INDEX" val="1_4_5"/>
  <p:tag name="KSO_WM_UNIT_LAYERLEVEL" val="1_1_1"/>
  <p:tag name="KSO_WM_UNIT_TYPE" val="l_h_i"/>
</p:tagLst>
</file>

<file path=ppt/tags/tag5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15_3*l_h_i*1_4_4"/>
  <p:tag name="KSO_WM_UNIT_INDEX" val="1_4_4"/>
  <p:tag name="KSO_WM_UNIT_LAYERLEVEL" val="1_1_1"/>
  <p:tag name="KSO_WM_UNIT_TYPE" val="l_h_i"/>
</p:tagLst>
</file>

<file path=ppt/tags/tag5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15_3*l_h_i*1_4_3"/>
  <p:tag name="KSO_WM_UNIT_INDEX" val="1_4_3"/>
  <p:tag name="KSO_WM_UNIT_LAYERLEVEL" val="1_1_1"/>
  <p:tag name="KSO_WM_UNIT_TYPE" val="l_h_i"/>
</p:tagLst>
</file>

<file path=ppt/tags/tag5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HIGHLIGHT" val="0"/>
  <p:tag name="KSO_WM_UNIT_ID" val="diagram215_3*l_h_i*1_4_2"/>
  <p:tag name="KSO_WM_UNIT_INDEX" val="1_4_2"/>
  <p:tag name="KSO_WM_UNIT_LAYERLEVEL" val="1_1_1"/>
  <p:tag name="KSO_WM_UNIT_TYPE" val="l_h_i"/>
</p:tagLst>
</file>

<file path=ppt/tags/tag5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15_3*l_h_i*1_4_1"/>
  <p:tag name="KSO_WM_UNIT_INDEX" val="1_4_1"/>
  <p:tag name="KSO_WM_UNIT_LAYERLEVEL" val="1_1_1"/>
  <p:tag name="KSO_WM_UNIT_TEXT_FILL_FORE_SCHEMECOLOR_INDEX" val="5"/>
  <p:tag name="KSO_WM_UNIT_TEXT_FILL_TYPE" val="1"/>
  <p:tag name="KSO_WM_UNIT_TYPE" val="l_h_i"/>
</p:tagLst>
</file>

<file path=ppt/tags/tag5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HIGHLIGHT" val="0"/>
  <p:tag name="KSO_WM_UNIT_ID" val="diagram215_3*l_h_i*1_4_1"/>
  <p:tag name="KSO_WM_UNIT_INDEX" val="1_4_1"/>
  <p:tag name="KSO_WM_UNIT_LAYERLEVEL" val="1_1_1"/>
  <p:tag name="KSO_WM_UNIT_SUBTYPE" val="d"/>
  <p:tag name="KSO_WM_UNIT_TYPE" val="l_h_i"/>
</p:tagLst>
</file>

<file path=ppt/tags/tag5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15_3*l_h_i*1_1_8"/>
  <p:tag name="KSO_WM_UNIT_INDEX" val="1_1_8"/>
  <p:tag name="KSO_WM_UNIT_LAYERLEVEL" val="1_1_1"/>
  <p:tag name="KSO_WM_UNIT_TYPE" val="l_h_i"/>
</p:tagLst>
</file>

<file path=ppt/tags/tag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15_3*l_h_i*1_1_7"/>
  <p:tag name="KSO_WM_UNIT_INDEX" val="1_1_7"/>
  <p:tag name="KSO_WM_UNIT_LAYERLEVEL" val="1_1_1"/>
  <p:tag name="KSO_WM_UNIT_TYPE" val="l_h_i"/>
</p:tagLst>
</file>

<file path=ppt/tags/tag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15_3*l_h_i*1_1_6"/>
  <p:tag name="KSO_WM_UNIT_INDEX" val="1_1_6"/>
  <p:tag name="KSO_WM_UNIT_LAYERLEVEL" val="1_1_1"/>
  <p:tag name="KSO_WM_UNIT_TYPE" val="l_h_i"/>
</p:tagLst>
</file>

<file path=ppt/tags/tag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15_3*l_h_i*1_1_5"/>
  <p:tag name="KSO_WM_UNIT_INDEX" val="1_1_5"/>
  <p:tag name="KSO_WM_UNIT_LAYERLEVEL" val="1_1_1"/>
  <p:tag name="KSO_WM_UNIT_TYPE" val="l_h_i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ubs5gpw">
      <a:majorFont>
        <a:latin typeface="Segoe UI"/>
        <a:ea typeface="微软雅黑"/>
        <a:cs typeface="Arial"/>
      </a:majorFont>
      <a:minorFont>
        <a:latin typeface="Segoe U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9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ubs5gpw">
      <a:majorFont>
        <a:latin typeface="Segoe UI"/>
        <a:ea typeface="微软雅黑"/>
        <a:cs typeface="Arial"/>
      </a:majorFont>
      <a:minorFont>
        <a:latin typeface="Segoe U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1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ubs5gpw">
      <a:majorFont>
        <a:latin typeface="Segoe UI"/>
        <a:ea typeface="微软雅黑"/>
        <a:cs typeface="Arial"/>
      </a:majorFont>
      <a:minorFont>
        <a:latin typeface="Segoe U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r="http://schemas.openxmlformats.org/officeDocument/2006/relationships" xmlns:a="http://schemas.openxmlformats.org/drawingml/2006/main" name="1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ubs5gpw">
      <a:majorFont>
        <a:latin typeface="Segoe UI"/>
        <a:ea typeface="微软雅黑"/>
        <a:cs typeface="Arial"/>
      </a:majorFont>
      <a:minorFont>
        <a:latin typeface="Segoe U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r="http://schemas.openxmlformats.org/officeDocument/2006/relationships" xmlns:a="http://schemas.openxmlformats.org/drawingml/2006/main" name="1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ubs5gpw">
      <a:majorFont>
        <a:latin typeface="Segoe UI"/>
        <a:ea typeface="微软雅黑"/>
        <a:cs typeface="Arial"/>
      </a:majorFont>
      <a:minorFont>
        <a:latin typeface="Segoe U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r="http://schemas.openxmlformats.org/officeDocument/2006/relationships" xmlns:a="http://schemas.openxmlformats.org/drawingml/2006/main" name="20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ubs5gpw">
      <a:majorFont>
        <a:latin typeface="Segoe UI"/>
        <a:ea typeface="微软雅黑"/>
        <a:cs typeface="Arial"/>
      </a:majorFont>
      <a:minorFont>
        <a:latin typeface="Segoe U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r="http://schemas.openxmlformats.org/officeDocument/2006/relationships" xmlns:a="http://schemas.openxmlformats.org/drawingml/2006/main" name="2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ubs5gpw">
      <a:majorFont>
        <a:latin typeface="Segoe UI"/>
        <a:ea typeface="微软雅黑"/>
        <a:cs typeface="Arial"/>
      </a:majorFont>
      <a:minorFont>
        <a:latin typeface="Segoe U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r="http://schemas.openxmlformats.org/officeDocument/2006/relationships" xmlns:a="http://schemas.openxmlformats.org/drawingml/2006/main" name="19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ubs5gpw">
      <a:majorFont>
        <a:latin typeface="Segoe UI"/>
        <a:ea typeface="微软雅黑"/>
        <a:cs typeface="Arial"/>
      </a:majorFont>
      <a:minorFont>
        <a:latin typeface="Segoe U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ubs5gpw">
      <a:majorFont>
        <a:latin typeface="Segoe UI"/>
        <a:ea typeface="微软雅黑"/>
        <a:cs typeface="Arial"/>
      </a:majorFont>
      <a:minorFont>
        <a:latin typeface="Segoe U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ubs5gpw">
      <a:majorFont>
        <a:latin typeface="Segoe UI"/>
        <a:ea typeface="微软雅黑"/>
        <a:cs typeface="Arial"/>
      </a:majorFont>
      <a:minorFont>
        <a:latin typeface="Segoe U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ubs5gpw">
      <a:majorFont>
        <a:latin typeface="Segoe UI"/>
        <a:ea typeface="微软雅黑"/>
        <a:cs typeface="Arial"/>
      </a:majorFont>
      <a:minorFont>
        <a:latin typeface="Segoe U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ubs5gpw">
      <a:majorFont>
        <a:latin typeface="Segoe UI"/>
        <a:ea typeface="微软雅黑"/>
        <a:cs typeface="Arial"/>
      </a:majorFont>
      <a:minorFont>
        <a:latin typeface="Segoe U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ubs5gpw">
      <a:majorFont>
        <a:latin typeface="Segoe UI"/>
        <a:ea typeface="微软雅黑"/>
        <a:cs typeface="Arial"/>
      </a:majorFont>
      <a:minorFont>
        <a:latin typeface="Segoe U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ubs5gpw">
      <a:majorFont>
        <a:latin typeface="Segoe UI"/>
        <a:ea typeface="微软雅黑"/>
        <a:cs typeface="Arial"/>
      </a:majorFont>
      <a:minorFont>
        <a:latin typeface="Segoe U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7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ubs5gpw">
      <a:majorFont>
        <a:latin typeface="Segoe UI"/>
        <a:ea typeface="微软雅黑"/>
        <a:cs typeface="Arial"/>
      </a:majorFont>
      <a:minorFont>
        <a:latin typeface="Segoe U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8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ubs5gpw">
      <a:majorFont>
        <a:latin typeface="Segoe UI"/>
        <a:ea typeface="微软雅黑"/>
        <a:cs typeface="Arial"/>
      </a:majorFont>
      <a:minorFont>
        <a:latin typeface="Segoe U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99</Paragraphs>
  <Slides>20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0">
      <vt:lpstr>Arial</vt:lpstr>
      <vt:lpstr>Segoe UI</vt:lpstr>
      <vt:lpstr>微软雅黑</vt:lpstr>
      <vt:lpstr>等线 Light</vt:lpstr>
      <vt:lpstr>等线</vt:lpstr>
      <vt:lpstr>楷体</vt:lpstr>
      <vt:lpstr>汉仪旗黑-85S</vt:lpstr>
      <vt:lpstr>黑体</vt:lpstr>
      <vt:lpstr>Segoe Script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2021-12-21T15:18:19.410</cp:lastPrinted>
  <dcterms:created xsi:type="dcterms:W3CDTF">2021-12-21T15:18:19Z</dcterms:created>
  <dcterms:modified xsi:type="dcterms:W3CDTF">2021-12-21T07:18:19Z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