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86" r:id="rId4"/>
    <p:sldId id="257" r:id="rId5"/>
    <p:sldId id="258" r:id="rId6"/>
    <p:sldId id="259" r:id="rId7"/>
    <p:sldId id="260" r:id="rId8"/>
    <p:sldId id="261" r:id="rId9"/>
    <p:sldId id="262" r:id="rId10"/>
    <p:sldId id="263" r:id="rId11"/>
    <p:sldId id="264" r:id="rId12"/>
    <p:sldId id="268" r:id="rId13"/>
    <p:sldId id="266" r:id="rId14"/>
    <p:sldId id="267" r:id="rId15"/>
    <p:sldId id="269" r:id="rId16"/>
    <p:sldId id="265" r:id="rId17"/>
    <p:sldId id="270" r:id="rId18"/>
    <p:sldId id="271" r:id="rId19"/>
    <p:sldId id="272" r:id="rId20"/>
    <p:sldId id="273" r:id="rId21"/>
    <p:sldId id="274" r:id="rId22"/>
    <p:sldId id="277" r:id="rId23"/>
    <p:sldId id="279" r:id="rId24"/>
    <p:sldId id="280" r:id="rId25"/>
    <p:sldId id="278" r:id="rId26"/>
    <p:sldId id="275" r:id="rId27"/>
    <p:sldId id="276" r:id="rId28"/>
    <p:sldId id="281" r:id="rId29"/>
    <p:sldId id="282" r:id="rId30"/>
    <p:sldId id="283" r:id="rId31"/>
    <p:sldId id="284" r:id="rId32"/>
    <p:sldId id="285" r:id="rId33"/>
    <p:sldId id="291" r:id="rId34"/>
    <p:sldId id="292" r:id="rId35"/>
    <p:sldId id="287" r:id="rId36"/>
    <p:sldId id="288" r:id="rId37"/>
    <p:sldId id="289" r:id="rId38"/>
    <p:sldId id="290" r:id="rId39"/>
    <p:sldId id="302" r:id="rId40"/>
    <p:sldId id="303" r:id="rId41"/>
    <p:sldId id="304" r:id="rId42"/>
    <p:sldId id="305" r:id="rId43"/>
    <p:sldId id="306" r:id="rId44"/>
    <p:sldId id="296" r:id="rId45"/>
    <p:sldId id="297" r:id="rId46"/>
    <p:sldId id="298" r:id="rId47"/>
    <p:sldId id="299" r:id="rId48"/>
    <p:sldId id="300" r:id="rId49"/>
    <p:sldId id="301" r:id="rId50"/>
    <p:sldId id="307" r:id="rId51"/>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52" d="100"/>
          <a:sy n="52" d="100"/>
        </p:scale>
        <p:origin x="-462" y="-84"/>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1013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46082" name="标题 46081"/>
          <p:cNvSpPr>
            <a:spLocks noGrp="1" noRot="1"/>
          </p:cNvSpPr>
          <p:nvPr>
            <p:ph type="ctrTitle"/>
          </p:nvPr>
        </p:nvSpPr>
        <p:spPr>
          <a:xfrm>
            <a:off x="685800" y="2286000"/>
            <a:ext cx="7772400" cy="1143000"/>
          </a:xfrm>
          <a:prstGeom prst="rect">
            <a:avLst/>
          </a:prstGeom>
          <a:noFill/>
          <a:ln w="9525">
            <a:noFill/>
          </a:ln>
        </p:spPr>
        <p:txBody>
          <a:bodyPr anchor="ctr"/>
          <a:lstStyle>
            <a:lvl1pPr lvl="0">
              <a:defRPr/>
            </a:lvl1pPr>
          </a:lstStyle>
          <a:p>
            <a:pPr lvl="0"/>
            <a:r>
              <a:rPr lang="zh-CN" altLang="en-US" dirty="0"/>
              <a:t>单击此处编辑母版标题样式</a:t>
            </a:r>
            <a:endParaRPr lang="zh-CN" altLang="en-US" dirty="0"/>
          </a:p>
        </p:txBody>
      </p:sp>
      <p:sp>
        <p:nvSpPr>
          <p:cNvPr id="46083" name="副标题 46082"/>
          <p:cNvSpPr>
            <a:spLocks noGrp="1" noRot="1"/>
          </p:cNvSpPr>
          <p:nvPr>
            <p:ph type="subTitle"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dirty="0"/>
              <a:t>单击此处编辑母版副标题样式</a:t>
            </a:r>
            <a:endParaRPr lang="zh-CN" altLang="en-US" dirty="0"/>
          </a:p>
        </p:txBody>
      </p:sp>
      <p:sp>
        <p:nvSpPr>
          <p:cNvPr id="46084" name="日期占位符 46083"/>
          <p:cNvSpPr>
            <a:spLocks noGrp="1"/>
          </p:cNvSpPr>
          <p:nvPr>
            <p:ph type="dt" sz="half" idx="2"/>
          </p:nvPr>
        </p:nvSpPr>
        <p:spPr>
          <a:xfrm>
            <a:off x="301625" y="6245225"/>
            <a:ext cx="2289175" cy="476250"/>
          </a:xfrm>
          <a:prstGeom prst="rect">
            <a:avLst/>
          </a:prstGeom>
          <a:noFill/>
          <a:ln w="9525">
            <a:noFill/>
          </a:ln>
        </p:spPr>
        <p:txBody>
          <a:bodyPr anchor="t"/>
          <a:lstStyle>
            <a:lvl1pPr>
              <a:defRPr sz="1400">
                <a:latin typeface="Arial" panose="020B0604020202020204" pitchFamily="34" charset="0"/>
              </a:defRPr>
            </a:lvl1pPr>
          </a:lstStyle>
          <a:p>
            <a:pPr>
              <a:buClrTx/>
            </a:pPr>
            <a:endParaRPr lang="zh-CN" altLang="en-US" dirty="0">
              <a:latin typeface="Times New Roman" panose="02020603050405020304" pitchFamily="18" charset="0"/>
            </a:endParaRPr>
          </a:p>
        </p:txBody>
      </p:sp>
      <p:sp>
        <p:nvSpPr>
          <p:cNvPr id="46085" name="页脚占位符 46084"/>
          <p:cNvSpPr>
            <a:spLocks noGrp="1"/>
          </p:cNvSpPr>
          <p:nvPr>
            <p:ph type="ftr" sz="quarter" idx="3"/>
          </p:nvPr>
        </p:nvSpPr>
        <p:spPr>
          <a:xfrm>
            <a:off x="3124200" y="6245225"/>
            <a:ext cx="2895600" cy="476250"/>
          </a:xfrm>
          <a:prstGeom prst="rect">
            <a:avLst/>
          </a:prstGeom>
          <a:noFill/>
          <a:ln w="9525">
            <a:noFill/>
          </a:ln>
        </p:spPr>
        <p:txBody>
          <a:bodyPr anchor="t"/>
          <a:lstStyle>
            <a:lvl1pPr algn="ctr">
              <a:defRPr sz="1400">
                <a:latin typeface="Arial" panose="020B0604020202020204" pitchFamily="34" charset="0"/>
              </a:defRPr>
            </a:lvl1pPr>
          </a:lstStyle>
          <a:p>
            <a:pPr>
              <a:buClrTx/>
            </a:pPr>
            <a:endParaRPr lang="zh-CN" altLang="en-US" dirty="0"/>
          </a:p>
        </p:txBody>
      </p:sp>
      <p:sp>
        <p:nvSpPr>
          <p:cNvPr id="46086" name="灯片编号占位符 46085"/>
          <p:cNvSpPr>
            <a:spLocks noGrp="1"/>
          </p:cNvSpPr>
          <p:nvPr>
            <p:ph type="sldNum" sz="quarter" idx="4"/>
          </p:nvPr>
        </p:nvSpPr>
        <p:spPr>
          <a:xfrm>
            <a:off x="6553200" y="6245225"/>
            <a:ext cx="2289175" cy="476250"/>
          </a:xfrm>
          <a:prstGeom prst="rect">
            <a:avLst/>
          </a:prstGeom>
          <a:noFill/>
          <a:ln w="9525">
            <a:noFill/>
          </a:ln>
        </p:spPr>
        <p:txBody>
          <a:bodyPr anchor="t"/>
          <a:lstStyle>
            <a:lvl1pPr algn="r">
              <a:defRPr sz="1400">
                <a:latin typeface="Arial" panose="020B0604020202020204" pitchFamily="34" charset="0"/>
              </a:defRPr>
            </a:lvl1pPr>
          </a:lstStyle>
          <a:p>
            <a:pPr>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buClrTx/>
            </a:pPr>
            <a:endParaRPr lang="zh-CN" altLang="en-US" dirty="0"/>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228600"/>
            <a:ext cx="2135188"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228600"/>
            <a:ext cx="6281784" cy="5870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buClrTx/>
            </a:pPr>
            <a:endParaRPr lang="zh-CN" altLang="en-US" dirty="0"/>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buClrTx/>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buClrTx/>
            </a:pPr>
            <a:endParaRPr lang="zh-CN" altLang="en-US" dirty="0"/>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buClrTx/>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a:buClrTx/>
            </a:pPr>
            <a:endParaRPr lang="zh-CN" altLang="en-US" dirty="0"/>
          </a:p>
        </p:txBody>
      </p:sp>
      <p:sp>
        <p:nvSpPr>
          <p:cNvPr id="6" name="灯片编号占位符 5"/>
          <p:cNvSpPr>
            <a:spLocks noGrp="1"/>
          </p:cNvSpPr>
          <p:nvPr>
            <p:ph type="sldNum" sz="quarter" idx="12"/>
          </p:nvPr>
        </p:nvSpPr>
        <p:spPr/>
        <p:txBody>
          <a:body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600200"/>
            <a:ext cx="4184968"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408" y="1600200"/>
            <a:ext cx="4184968" cy="44989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buClrTx/>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buClrTx/>
            </a:pPr>
            <a:endParaRPr lang="zh-CN" altLang="en-US" dirty="0"/>
          </a:p>
        </p:txBody>
      </p:sp>
      <p:sp>
        <p:nvSpPr>
          <p:cNvPr id="7" name="灯片编号占位符 6"/>
          <p:cNvSpPr>
            <a:spLocks noGrp="1"/>
          </p:cNvSpPr>
          <p:nvPr>
            <p:ph type="sldNum" sz="quarter" idx="12"/>
          </p:nvPr>
        </p:nvSpPr>
        <p:spPr/>
        <p:txBody>
          <a:body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buClrTx/>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a:buClrTx/>
            </a:pPr>
            <a:endParaRPr lang="zh-CN" altLang="en-US" dirty="0"/>
          </a:p>
        </p:txBody>
      </p:sp>
      <p:sp>
        <p:nvSpPr>
          <p:cNvPr id="9" name="灯片编号占位符 8"/>
          <p:cNvSpPr>
            <a:spLocks noGrp="1"/>
          </p:cNvSpPr>
          <p:nvPr>
            <p:ph type="sldNum" sz="quarter" idx="12"/>
          </p:nvPr>
        </p:nvSpPr>
        <p:spPr/>
        <p:txBody>
          <a:body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buClrTx/>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a:buClrTx/>
            </a:pPr>
            <a:endParaRPr lang="zh-CN" altLang="en-US" dirty="0"/>
          </a:p>
        </p:txBody>
      </p:sp>
      <p:sp>
        <p:nvSpPr>
          <p:cNvPr id="5" name="灯片编号占位符 4"/>
          <p:cNvSpPr>
            <a:spLocks noGrp="1"/>
          </p:cNvSpPr>
          <p:nvPr>
            <p:ph type="sldNum" sz="quarter" idx="12"/>
          </p:nvPr>
        </p:nvSpPr>
        <p:spPr/>
        <p:txBody>
          <a:body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buClrTx/>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a:buClrTx/>
            </a:pPr>
            <a:endParaRPr lang="zh-CN" altLang="en-US" dirty="0"/>
          </a:p>
        </p:txBody>
      </p:sp>
      <p:sp>
        <p:nvSpPr>
          <p:cNvPr id="4" name="灯片编号占位符 3"/>
          <p:cNvSpPr>
            <a:spLocks noGrp="1"/>
          </p:cNvSpPr>
          <p:nvPr>
            <p:ph type="sldNum" sz="quarter" idx="12"/>
          </p:nvPr>
        </p:nvSpPr>
        <p:spPr/>
        <p:txBody>
          <a:body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Tx/>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buClrTx/>
            </a:pPr>
            <a:endParaRPr lang="zh-CN" altLang="en-US" dirty="0"/>
          </a:p>
        </p:txBody>
      </p:sp>
      <p:sp>
        <p:nvSpPr>
          <p:cNvPr id="7" name="灯片编号占位符 6"/>
          <p:cNvSpPr>
            <a:spLocks noGrp="1"/>
          </p:cNvSpPr>
          <p:nvPr>
            <p:ph type="sldNum" sz="quarter" idx="12"/>
          </p:nvPr>
        </p:nvSpPr>
        <p:spPr/>
        <p:txBody>
          <a:body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buClrTx/>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a:buClrTx/>
            </a:pPr>
            <a:endParaRPr lang="zh-CN" altLang="en-US" dirty="0"/>
          </a:p>
        </p:txBody>
      </p:sp>
      <p:sp>
        <p:nvSpPr>
          <p:cNvPr id="7" name="灯片编号占位符 6"/>
          <p:cNvSpPr>
            <a:spLocks noGrp="1"/>
          </p:cNvSpPr>
          <p:nvPr>
            <p:ph type="sldNum" sz="quarter" idx="12"/>
          </p:nvPr>
        </p:nvSpPr>
        <p:spPr/>
        <p:txBody>
          <a:body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45058" name="标题 45057"/>
          <p:cNvSpPr>
            <a:spLocks noGrp="1" noRot="1"/>
          </p:cNvSpPr>
          <p:nvPr>
            <p:ph type="title"/>
          </p:nvPr>
        </p:nvSpPr>
        <p:spPr>
          <a:xfrm>
            <a:off x="301625" y="228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45059" name="文本占位符 45058"/>
          <p:cNvSpPr>
            <a:spLocks noGrp="1" noRot="1"/>
          </p:cNvSpPr>
          <p:nvPr>
            <p:ph type="body" idx="1"/>
          </p:nvPr>
        </p:nvSpPr>
        <p:spPr>
          <a:xfrm>
            <a:off x="301625" y="1600200"/>
            <a:ext cx="8540750" cy="44989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5060" name="日期占位符 45059"/>
          <p:cNvSpPr>
            <a:spLocks noGrp="1"/>
          </p:cNvSpPr>
          <p:nvPr>
            <p:ph type="dt" sz="half" idx="2"/>
          </p:nvPr>
        </p:nvSpPr>
        <p:spPr>
          <a:xfrm>
            <a:off x="301625" y="6245225"/>
            <a:ext cx="2289175" cy="476250"/>
          </a:xfrm>
          <a:prstGeom prst="rect">
            <a:avLst/>
          </a:prstGeom>
          <a:noFill/>
          <a:ln w="9525">
            <a:noFill/>
          </a:ln>
        </p:spPr>
        <p:txBody>
          <a:bodyPr/>
          <a:lstStyle>
            <a:lvl1pPr>
              <a:defRPr sz="1400">
                <a:latin typeface="Arial" panose="020B0604020202020204" pitchFamily="34" charset="0"/>
              </a:defRPr>
            </a:lvl1pPr>
          </a:lstStyle>
          <a:p>
            <a:pPr lvl="0">
              <a:buClrTx/>
            </a:pPr>
            <a:endParaRPr lang="zh-CN" altLang="en-US" dirty="0">
              <a:latin typeface="Times New Roman" panose="02020603050405020304" pitchFamily="18" charset="0"/>
            </a:endParaRPr>
          </a:p>
        </p:txBody>
      </p:sp>
      <p:sp>
        <p:nvSpPr>
          <p:cNvPr id="45061" name="页脚占位符 45060"/>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defRPr>
            </a:lvl1pPr>
          </a:lstStyle>
          <a:p>
            <a:pPr lvl="0">
              <a:buClrTx/>
            </a:pPr>
            <a:endParaRPr lang="zh-CN" altLang="en-US" dirty="0"/>
          </a:p>
        </p:txBody>
      </p:sp>
      <p:sp>
        <p:nvSpPr>
          <p:cNvPr id="45062" name="灯片编号占位符 45061"/>
          <p:cNvSpPr>
            <a:spLocks noGrp="1"/>
          </p:cNvSpPr>
          <p:nvPr>
            <p:ph type="sldNum" sz="quarter" idx="4"/>
          </p:nvPr>
        </p:nvSpPr>
        <p:spPr>
          <a:xfrm>
            <a:off x="6553200" y="6245225"/>
            <a:ext cx="2289175" cy="476250"/>
          </a:xfrm>
          <a:prstGeom prst="rect">
            <a:avLst/>
          </a:prstGeom>
          <a:noFill/>
          <a:ln w="9525">
            <a:noFill/>
          </a:ln>
        </p:spPr>
        <p:txBody>
          <a:bodyPr/>
          <a:lstStyle>
            <a:lvl1pPr algn="r">
              <a:defRPr sz="1400">
                <a:latin typeface="Arial" panose="020B0604020202020204" pitchFamily="34" charset="0"/>
              </a:defRPr>
            </a:lvl1pPr>
          </a:lstStyle>
          <a:p>
            <a:pPr lvl="0">
              <a:buClrTx/>
            </a:pPr>
            <a:fld id="{9A0DB2DC-4C9A-4742-B13C-FB6460FD3503}" type="slidenum">
              <a:rPr lang="zh-CN" altLang="en-US" dirty="0"/>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hlink"/>
        </a:buClr>
        <a:buSzPct val="85000"/>
        <a:buFont typeface="Wingdings 2" panose="05020102010507070707" pitchFamily="18" charset="2"/>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
          <a:schemeClr val="hlink"/>
        </a:buClr>
        <a:buSzPct val="90000"/>
        <a:buFont typeface="Wingdings 2" panose="05020102010507070707" pitchFamily="18" charset="2"/>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lr>
          <a:schemeClr val="folHlink"/>
        </a:buClr>
        <a:buSzPct val="90000"/>
        <a:buFont typeface="Wingdings 2" panose="05020102010507070707" pitchFamily="18" charset="2"/>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 Target="slide31.xml"/><Relationship Id="rId8" Type="http://schemas.openxmlformats.org/officeDocument/2006/relationships/slide" Target="slide27.xml"/><Relationship Id="rId7" Type="http://schemas.openxmlformats.org/officeDocument/2006/relationships/slide" Target="slide19.xml"/><Relationship Id="rId6" Type="http://schemas.openxmlformats.org/officeDocument/2006/relationships/slide" Target="slide17.xml"/><Relationship Id="rId5" Type="http://schemas.openxmlformats.org/officeDocument/2006/relationships/slide" Target="slide15.xml"/><Relationship Id="rId4" Type="http://schemas.openxmlformats.org/officeDocument/2006/relationships/slide" Target="slide12.xml"/><Relationship Id="rId3" Type="http://schemas.openxmlformats.org/officeDocument/2006/relationships/slide" Target="slide10.xml"/><Relationship Id="rId2" Type="http://schemas.openxmlformats.org/officeDocument/2006/relationships/slide" Target="slide6.xml"/><Relationship Id="rId13" Type="http://schemas.openxmlformats.org/officeDocument/2006/relationships/slideLayout" Target="../slideLayouts/slideLayout7.xml"/><Relationship Id="rId12" Type="http://schemas.openxmlformats.org/officeDocument/2006/relationships/slide" Target="slide38.xml"/><Relationship Id="rId11" Type="http://schemas.openxmlformats.org/officeDocument/2006/relationships/slide" Target="slide43.xml"/><Relationship Id="rId10" Type="http://schemas.openxmlformats.org/officeDocument/2006/relationships/slide" Target="slide3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00" name="矩形 4099"/>
          <p:cNvSpPr/>
          <p:nvPr/>
        </p:nvSpPr>
        <p:spPr>
          <a:xfrm>
            <a:off x="1403350" y="1484313"/>
            <a:ext cx="6553200" cy="1944687"/>
          </a:xfrm>
          <a:prstGeom prst="rect">
            <a:avLst/>
          </a:prstGeom>
        </p:spPr>
        <p:txBody>
          <a:bodyPr wrap="none" fromWordArt="1">
            <a:prstTxWarp prst="textPlain">
              <a:avLst>
                <a:gd name="adj" fmla="val 50000"/>
              </a:avLst>
            </a:prstTxWarp>
            <a:normAutofit/>
          </a:bodyPr>
          <a:p>
            <a:pPr algn="ctr"/>
            <a:r>
              <a:rPr lang="zh-CN" altLang="en-US" sz="4400" b="1">
                <a:ln w="9525" cap="flat" cmpd="sng">
                  <a:solidFill>
                    <a:srgbClr val="0000FF"/>
                  </a:solidFill>
                  <a:prstDash val="solid"/>
                  <a:headEnd type="none" w="med" len="med"/>
                  <a:tailEnd type="none" w="med" len="med"/>
                </a:ln>
                <a:solidFill>
                  <a:srgbClr val="00CCFF"/>
                </a:solidFill>
                <a:latin typeface="华文琥珀" panose="02010800040101010101" charset="-122"/>
                <a:ea typeface="华文琥珀" panose="02010800040101010101" charset="-122"/>
              </a:rPr>
              <a:t>实用文体写作指导专题</a:t>
            </a:r>
            <a:endParaRPr lang="zh-CN" altLang="en-US" sz="4400" b="1">
              <a:ln w="9525" cap="flat" cmpd="sng">
                <a:solidFill>
                  <a:srgbClr val="0000FF"/>
                </a:solidFill>
                <a:prstDash val="solid"/>
                <a:headEnd type="none" w="med" len="med"/>
                <a:tailEnd type="none" w="med" len="med"/>
              </a:ln>
              <a:solidFill>
                <a:srgbClr val="00CCFF"/>
              </a:solidFill>
              <a:latin typeface="华文琥珀" panose="02010800040101010101" charset="-122"/>
              <a:ea typeface="华文琥珀" panose="02010800040101010101" charset="-122"/>
            </a:endParaRPr>
          </a:p>
        </p:txBody>
      </p:sp>
      <p:sp>
        <p:nvSpPr>
          <p:cNvPr id="4101" name="矩形 4100"/>
          <p:cNvSpPr/>
          <p:nvPr/>
        </p:nvSpPr>
        <p:spPr>
          <a:xfrm>
            <a:off x="1690688" y="4005263"/>
            <a:ext cx="5834062" cy="936625"/>
          </a:xfrm>
          <a:prstGeom prst="rect">
            <a:avLst/>
          </a:prstGeom>
        </p:spPr>
        <p:txBody>
          <a:bodyPr wrap="none" fromWordArt="1">
            <a:prstTxWarp prst="textPlain">
              <a:avLst>
                <a:gd name="adj" fmla="val 50000"/>
              </a:avLst>
            </a:prstTxWarp>
            <a:normAutofit/>
          </a:bodyPr>
          <a:p>
            <a:pPr algn="ctr"/>
            <a:r>
              <a:rPr lang="zh-CN" altLang="en-US" sz="4000" b="1">
                <a:ln w="9525" cap="flat" cmpd="sng">
                  <a:solidFill>
                    <a:srgbClr val="00FF00"/>
                  </a:solidFill>
                  <a:prstDash val="solid"/>
                  <a:headEnd type="none" w="med" len="med"/>
                  <a:tailEnd type="none" w="med" len="med"/>
                </a:ln>
                <a:solidFill>
                  <a:srgbClr val="FF0000"/>
                </a:solidFill>
                <a:latin typeface="隶书" panose="02010509060101010101" pitchFamily="49" charset="-122"/>
                <a:ea typeface="隶书" panose="02010509060101010101" pitchFamily="49" charset="-122"/>
              </a:rPr>
              <a:t>应用文写作格式专题讲座</a:t>
            </a:r>
            <a:endParaRPr lang="zh-CN" altLang="en-US" sz="4000" b="1">
              <a:ln w="9525" cap="flat" cmpd="sng">
                <a:solidFill>
                  <a:srgbClr val="00FF00"/>
                </a:solidFill>
                <a:prstDash val="solid"/>
                <a:headEnd type="none" w="med" len="med"/>
                <a:tailEnd type="none" w="med" len="med"/>
              </a:ln>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p:cTn id="7" dur="1000" fill="hold"/>
                                        <p:tgtEl>
                                          <p:spTgt spid="4100"/>
                                        </p:tgtEl>
                                        <p:attrNameLst>
                                          <p:attrName>ppt_w</p:attrName>
                                        </p:attrNameLst>
                                      </p:cBhvr>
                                      <p:tavLst>
                                        <p:tav tm="0">
                                          <p:val>
                                            <p:strVal val="#ppt_w*0.70"/>
                                          </p:val>
                                        </p:tav>
                                        <p:tav tm="100000">
                                          <p:val>
                                            <p:strVal val="#ppt_w"/>
                                          </p:val>
                                        </p:tav>
                                      </p:tavLst>
                                    </p:anim>
                                    <p:anim calcmode="lin" valueType="num">
                                      <p:cBhvr>
                                        <p:cTn id="8" dur="1000" fill="hold"/>
                                        <p:tgtEl>
                                          <p:spTgt spid="4100"/>
                                        </p:tgtEl>
                                        <p:attrNameLst>
                                          <p:attrName>ppt_h</p:attrName>
                                        </p:attrNameLst>
                                      </p:cBhvr>
                                      <p:tavLst>
                                        <p:tav tm="0">
                                          <p:val>
                                            <p:strVal val="#ppt_h"/>
                                          </p:val>
                                        </p:tav>
                                        <p:tav tm="100000">
                                          <p:val>
                                            <p:strVal val="#ppt_h"/>
                                          </p:val>
                                        </p:tav>
                                      </p:tavLst>
                                    </p:anim>
                                    <p:animEffect transition="in" filter="fade">
                                      <p:cBhvr>
                                        <p:cTn id="9" dur="1000"/>
                                        <p:tgtEl>
                                          <p:spTgt spid="4100"/>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101"/>
                                        </p:tgtEl>
                                        <p:attrNameLst>
                                          <p:attrName>style.visibility</p:attrName>
                                        </p:attrNameLst>
                                      </p:cBhvr>
                                      <p:to>
                                        <p:strVal val="visible"/>
                                      </p:to>
                                    </p:set>
                                    <p:animEffect transition="in" filter="circle(in)">
                                      <p:cBhvr>
                                        <p:cTn id="14" dur="1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2" name="文本框 12291"/>
          <p:cNvSpPr txBox="1"/>
          <p:nvPr/>
        </p:nvSpPr>
        <p:spPr>
          <a:xfrm>
            <a:off x="0" y="0"/>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4000" b="1" dirty="0">
                <a:solidFill>
                  <a:srgbClr val="FF0000"/>
                </a:solidFill>
                <a:latin typeface="Arial" panose="020B0604020202020204" pitchFamily="34" charset="0"/>
                <a:ea typeface="隶书" panose="02010509060101010101" pitchFamily="49" charset="-122"/>
              </a:rPr>
              <a:t>三、何为海报？</a:t>
            </a:r>
            <a:endParaRPr lang="zh-CN" altLang="en-US" sz="4000" b="1" dirty="0">
              <a:solidFill>
                <a:srgbClr val="FF0000"/>
              </a:solidFill>
              <a:latin typeface="Arial" panose="020B0604020202020204" pitchFamily="34" charset="0"/>
              <a:ea typeface="隶书" panose="02010509060101010101" pitchFamily="49" charset="-122"/>
            </a:endParaRPr>
          </a:p>
        </p:txBody>
      </p:sp>
      <p:sp>
        <p:nvSpPr>
          <p:cNvPr id="12293" name="文本框 12292"/>
          <p:cNvSpPr txBox="1"/>
          <p:nvPr/>
        </p:nvSpPr>
        <p:spPr>
          <a:xfrm>
            <a:off x="0" y="692150"/>
            <a:ext cx="9144000" cy="2041525"/>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0000FF"/>
                </a:solidFill>
                <a:latin typeface="Arial" panose="020B0604020202020204" pitchFamily="34" charset="0"/>
              </a:rPr>
              <a:t>1</a:t>
            </a:r>
            <a:r>
              <a:rPr lang="zh-CN" altLang="en-US" sz="3200" b="1" dirty="0">
                <a:solidFill>
                  <a:srgbClr val="0000FF"/>
                </a:solidFill>
                <a:latin typeface="Arial" panose="020B0604020202020204" pitchFamily="34" charset="0"/>
              </a:rPr>
              <a:t>、（定义）海报是贴在人来人往的地方，告知广大群众大多是喜闻乐见的消息，如电影消息、球讯、商品报道等等，其性质类似广告，有的还配以绘画以增加吸引力。</a:t>
            </a:r>
            <a:endParaRPr lang="zh-CN" altLang="en-US" sz="3200" b="1" dirty="0">
              <a:solidFill>
                <a:srgbClr val="0000FF"/>
              </a:solidFill>
              <a:latin typeface="Arial" panose="020B0604020202020204" pitchFamily="34" charset="0"/>
            </a:endParaRPr>
          </a:p>
        </p:txBody>
      </p:sp>
      <p:sp>
        <p:nvSpPr>
          <p:cNvPr id="12294" name="文本框 12293"/>
          <p:cNvSpPr txBox="1"/>
          <p:nvPr/>
        </p:nvSpPr>
        <p:spPr>
          <a:xfrm>
            <a:off x="0" y="2852738"/>
            <a:ext cx="9144000" cy="3324225"/>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600" b="1">
                <a:solidFill>
                  <a:srgbClr val="FF0000"/>
                </a:solidFill>
                <a:latin typeface="Arial" panose="020B0604020202020204" pitchFamily="34" charset="0"/>
              </a:rPr>
              <a:t>2</a:t>
            </a:r>
            <a:r>
              <a:rPr lang="zh-CN" altLang="en-US" sz="3600" b="1" dirty="0">
                <a:solidFill>
                  <a:srgbClr val="FF0000"/>
                </a:solidFill>
                <a:latin typeface="Arial" panose="020B0604020202020204" pitchFamily="34" charset="0"/>
              </a:rPr>
              <a:t>、海报的写作格式：</a:t>
            </a:r>
            <a:endParaRPr lang="zh-CN" altLang="en-US" sz="3600" b="1" dirty="0">
              <a:solidFill>
                <a:srgbClr val="FF0000"/>
              </a:solidFill>
              <a:latin typeface="Arial" panose="020B0604020202020204" pitchFamily="34" charset="0"/>
            </a:endParaRPr>
          </a:p>
          <a:p>
            <a:pPr>
              <a:spcBef>
                <a:spcPct val="50000"/>
              </a:spcBef>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1</a:t>
            </a:r>
            <a:r>
              <a:rPr lang="zh-CN" altLang="en-US" sz="3200" b="1" dirty="0">
                <a:solidFill>
                  <a:srgbClr val="0000FF"/>
                </a:solidFill>
                <a:latin typeface="Arial" panose="020B0604020202020204" pitchFamily="34" charset="0"/>
              </a:rPr>
              <a:t>）、标题：（球讯、文娱信息、喜讯、喜报）</a:t>
            </a:r>
            <a:endParaRPr lang="zh-CN" altLang="en-US" sz="3200" b="1" dirty="0">
              <a:solidFill>
                <a:srgbClr val="0000FF"/>
              </a:solidFill>
              <a:latin typeface="Arial" panose="020B0604020202020204" pitchFamily="34" charset="0"/>
            </a:endParaRPr>
          </a:p>
          <a:p>
            <a:pPr>
              <a:spcBef>
                <a:spcPct val="50000"/>
              </a:spcBef>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2</a:t>
            </a:r>
            <a:r>
              <a:rPr lang="zh-CN" altLang="en-US" sz="3200" b="1" dirty="0">
                <a:solidFill>
                  <a:srgbClr val="0000FF"/>
                </a:solidFill>
                <a:latin typeface="Arial" panose="020B0604020202020204" pitchFamily="34" charset="0"/>
              </a:rPr>
              <a:t>）、正文：重在交代清楚何时、何地、何事及注意的相关事项等内容。</a:t>
            </a:r>
            <a:endParaRPr lang="zh-CN" altLang="en-US" sz="3200" b="1" dirty="0">
              <a:solidFill>
                <a:srgbClr val="0000FF"/>
              </a:solidFill>
              <a:latin typeface="Arial" panose="020B0604020202020204" pitchFamily="34" charset="0"/>
            </a:endParaRPr>
          </a:p>
          <a:p>
            <a:pPr>
              <a:spcBef>
                <a:spcPct val="50000"/>
              </a:spcBef>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3</a:t>
            </a:r>
            <a:r>
              <a:rPr lang="zh-CN" altLang="en-US" sz="3200" b="1" dirty="0">
                <a:solidFill>
                  <a:srgbClr val="0000FF"/>
                </a:solidFill>
                <a:latin typeface="Arial" panose="020B0604020202020204" pitchFamily="34" charset="0"/>
              </a:rPr>
              <a:t>）、落款、日期。</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ppt_x"/>
                                          </p:val>
                                        </p:tav>
                                        <p:tav tm="100000">
                                          <p:val>
                                            <p:strVal val="#ppt_x"/>
                                          </p:val>
                                        </p:tav>
                                      </p:tavLst>
                                    </p:anim>
                                    <p:anim calcmode="lin" valueType="num">
                                      <p:cBhvr additive="base">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12293"/>
                                        </p:tgtEl>
                                        <p:attrNameLst>
                                          <p:attrName>style.visibility</p:attrName>
                                        </p:attrNameLst>
                                      </p:cBhvr>
                                      <p:to>
                                        <p:strVal val="visible"/>
                                      </p:to>
                                    </p:set>
                                    <p:anim calcmode="lin" valueType="num">
                                      <p:cBhvr>
                                        <p:cTn id="13" dur="1000" fill="hold"/>
                                        <p:tgtEl>
                                          <p:spTgt spid="12293"/>
                                        </p:tgtEl>
                                        <p:attrNameLst>
                                          <p:attrName>ppt_w</p:attrName>
                                        </p:attrNameLst>
                                      </p:cBhvr>
                                      <p:tavLst>
                                        <p:tav tm="0">
                                          <p:val>
                                            <p:strVal val="#ppt_w*0.70"/>
                                          </p:val>
                                        </p:tav>
                                        <p:tav tm="100000">
                                          <p:val>
                                            <p:strVal val="#ppt_w"/>
                                          </p:val>
                                        </p:tav>
                                      </p:tavLst>
                                    </p:anim>
                                    <p:anim calcmode="lin" valueType="num">
                                      <p:cBhvr>
                                        <p:cTn id="14" dur="1000" fill="hold"/>
                                        <p:tgtEl>
                                          <p:spTgt spid="12293"/>
                                        </p:tgtEl>
                                        <p:attrNameLst>
                                          <p:attrName>ppt_h</p:attrName>
                                        </p:attrNameLst>
                                      </p:cBhvr>
                                      <p:tavLst>
                                        <p:tav tm="0">
                                          <p:val>
                                            <p:strVal val="#ppt_h"/>
                                          </p:val>
                                        </p:tav>
                                        <p:tav tm="100000">
                                          <p:val>
                                            <p:strVal val="#ppt_h"/>
                                          </p:val>
                                        </p:tav>
                                      </p:tavLst>
                                    </p:anim>
                                    <p:animEffect transition="in" filter="fade">
                                      <p:cBhvr>
                                        <p:cTn id="15" dur="1000"/>
                                        <p:tgtEl>
                                          <p:spTgt spid="12293"/>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12294"/>
                                        </p:tgtEl>
                                        <p:attrNameLst>
                                          <p:attrName>style.visibility</p:attrName>
                                        </p:attrNameLst>
                                      </p:cBhvr>
                                      <p:to>
                                        <p:strVal val="visible"/>
                                      </p:to>
                                    </p:set>
                                    <p:anim calcmode="lin" valueType="num">
                                      <p:cBhvr>
                                        <p:cTn id="20" dur="1000" fill="hold"/>
                                        <p:tgtEl>
                                          <p:spTgt spid="12294"/>
                                        </p:tgtEl>
                                        <p:attrNameLst>
                                          <p:attrName>ppt_w</p:attrName>
                                        </p:attrNameLst>
                                      </p:cBhvr>
                                      <p:tavLst>
                                        <p:tav tm="0">
                                          <p:val>
                                            <p:strVal val="#ppt_w*0.70"/>
                                          </p:val>
                                        </p:tav>
                                        <p:tav tm="100000">
                                          <p:val>
                                            <p:strVal val="#ppt_w"/>
                                          </p:val>
                                        </p:tav>
                                      </p:tavLst>
                                    </p:anim>
                                    <p:anim calcmode="lin" valueType="num">
                                      <p:cBhvr>
                                        <p:cTn id="21" dur="1000" fill="hold"/>
                                        <p:tgtEl>
                                          <p:spTgt spid="12294"/>
                                        </p:tgtEl>
                                        <p:attrNameLst>
                                          <p:attrName>ppt_h</p:attrName>
                                        </p:attrNameLst>
                                      </p:cBhvr>
                                      <p:tavLst>
                                        <p:tav tm="0">
                                          <p:val>
                                            <p:strVal val="#ppt_h"/>
                                          </p:val>
                                        </p:tav>
                                        <p:tav tm="100000">
                                          <p:val>
                                            <p:strVal val="#ppt_h"/>
                                          </p:val>
                                        </p:tav>
                                      </p:tavLst>
                                    </p:anim>
                                    <p:animEffect transition="in" filter="fade">
                                      <p:cBhvr>
                                        <p:cTn id="22" dur="10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3" grpId="0"/>
      <p:bldP spid="122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80" name="文本框 50179"/>
          <p:cNvSpPr txBox="1"/>
          <p:nvPr/>
        </p:nvSpPr>
        <p:spPr>
          <a:xfrm>
            <a:off x="0" y="0"/>
            <a:ext cx="9144000" cy="641350"/>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600" b="1" dirty="0">
                <a:solidFill>
                  <a:srgbClr val="FF0000"/>
                </a:solidFill>
                <a:latin typeface="Arial" panose="020B0604020202020204" pitchFamily="34" charset="0"/>
                <a:ea typeface="隶书" panose="02010509060101010101" pitchFamily="49" charset="-122"/>
              </a:rPr>
              <a:t>例如：</a:t>
            </a:r>
            <a:endParaRPr lang="zh-CN" altLang="en-US" sz="3600" b="1" dirty="0">
              <a:solidFill>
                <a:srgbClr val="FF0000"/>
              </a:solidFill>
              <a:latin typeface="Arial" panose="020B0604020202020204" pitchFamily="34" charset="0"/>
              <a:ea typeface="隶书" panose="02010509060101010101" pitchFamily="49" charset="-122"/>
            </a:endParaRPr>
          </a:p>
        </p:txBody>
      </p:sp>
      <p:sp>
        <p:nvSpPr>
          <p:cNvPr id="50181" name="文本框 50180"/>
          <p:cNvSpPr txBox="1"/>
          <p:nvPr/>
        </p:nvSpPr>
        <p:spPr>
          <a:xfrm>
            <a:off x="0" y="969963"/>
            <a:ext cx="9144000" cy="3900487"/>
          </a:xfrm>
          <a:prstGeom prst="rect">
            <a:avLst/>
          </a:prstGeom>
          <a:noFill/>
          <a:ln w="9525">
            <a:noFill/>
          </a:ln>
        </p:spPr>
        <p:txBody>
          <a:bodyPr>
            <a:spAutoFit/>
          </a:bodyPr>
          <a:p>
            <a:pPr>
              <a:buClrTx/>
            </a:pPr>
            <a:r>
              <a:rPr lang="zh-CN" altLang="en-US" sz="4000" b="1" dirty="0">
                <a:latin typeface="Arial" panose="020B0604020202020204" pitchFamily="34" charset="0"/>
              </a:rPr>
              <a:t>                         </a:t>
            </a:r>
            <a:r>
              <a:rPr lang="zh-CN" altLang="en-US" sz="4000" b="1" dirty="0">
                <a:solidFill>
                  <a:srgbClr val="FF0000"/>
                </a:solidFill>
                <a:latin typeface="Arial" panose="020B0604020202020204" pitchFamily="34" charset="0"/>
                <a:ea typeface="隶书" panose="02010509060101010101" pitchFamily="49" charset="-122"/>
              </a:rPr>
              <a:t>球     讯</a:t>
            </a:r>
            <a:endParaRPr lang="zh-CN" altLang="en-US" sz="4000" b="1" dirty="0">
              <a:solidFill>
                <a:srgbClr val="FF0000"/>
              </a:solidFill>
              <a:latin typeface="Arial" panose="020B0604020202020204" pitchFamily="34" charset="0"/>
              <a:ea typeface="隶书" panose="02010509060101010101" pitchFamily="49" charset="-122"/>
            </a:endParaRPr>
          </a:p>
          <a:p>
            <a:pPr>
              <a:buClrTx/>
            </a:pPr>
            <a:r>
              <a:rPr lang="zh-CN" altLang="en-US" sz="3200" dirty="0">
                <a:latin typeface="Arial" panose="020B0604020202020204" pitchFamily="34" charset="0"/>
              </a:rPr>
              <a:t>        </a:t>
            </a:r>
            <a:r>
              <a:rPr lang="zh-CN" altLang="en-US" sz="3200" b="1" dirty="0">
                <a:solidFill>
                  <a:srgbClr val="0000FF"/>
                </a:solidFill>
                <a:latin typeface="Arial" panose="020B0604020202020204" pitchFamily="34" charset="0"/>
              </a:rPr>
              <a:t>由我校学生会主办的足球友谊赛将于</a:t>
            </a:r>
            <a:r>
              <a:rPr lang="en-US" altLang="zh-CN" sz="3200" b="1">
                <a:solidFill>
                  <a:srgbClr val="0000FF"/>
                </a:solidFill>
                <a:latin typeface="Arial" panose="020B0604020202020204" pitchFamily="34" charset="0"/>
              </a:rPr>
              <a:t>2006</a:t>
            </a:r>
            <a:r>
              <a:rPr lang="zh-CN" altLang="en-US" sz="3200" b="1" dirty="0">
                <a:solidFill>
                  <a:srgbClr val="0000FF"/>
                </a:solidFill>
                <a:latin typeface="Arial" panose="020B0604020202020204" pitchFamily="34" charset="0"/>
              </a:rPr>
              <a:t>年</a:t>
            </a:r>
            <a:r>
              <a:rPr lang="en-US" altLang="zh-CN" sz="3200" b="1">
                <a:solidFill>
                  <a:srgbClr val="0000FF"/>
                </a:solidFill>
                <a:latin typeface="Arial" panose="020B0604020202020204" pitchFamily="34" charset="0"/>
              </a:rPr>
              <a:t>5</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7</a:t>
            </a:r>
            <a:r>
              <a:rPr lang="zh-CN" altLang="en-US" sz="3200" b="1" dirty="0">
                <a:solidFill>
                  <a:srgbClr val="0000FF"/>
                </a:solidFill>
                <a:latin typeface="Arial" panose="020B0604020202020204" pitchFamily="34" charset="0"/>
              </a:rPr>
              <a:t>日（星期日）下午</a:t>
            </a:r>
            <a:r>
              <a:rPr lang="en-US" altLang="zh-CN" sz="3200" b="1">
                <a:solidFill>
                  <a:srgbClr val="0000FF"/>
                </a:solidFill>
                <a:latin typeface="Arial" panose="020B0604020202020204" pitchFamily="34" charset="0"/>
              </a:rPr>
              <a:t>5</a:t>
            </a:r>
            <a:r>
              <a:rPr lang="zh-CN" altLang="en-US" sz="3200" b="1" dirty="0">
                <a:solidFill>
                  <a:srgbClr val="0000FF"/>
                </a:solidFill>
                <a:latin typeface="Arial" panose="020B0604020202020204" pitchFamily="34" charset="0"/>
              </a:rPr>
              <a:t>时在足球场举行，参赛队为我校队与侨中学校校队。欢迎全体师生届时观战。 </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a:t>
            </a:r>
            <a:endParaRPr lang="zh-CN" altLang="en-US" sz="3200" b="1" dirty="0">
              <a:solidFill>
                <a:srgbClr val="0000FF"/>
              </a:solidFill>
              <a:latin typeface="Arial" panose="020B0604020202020204" pitchFamily="34" charset="0"/>
            </a:endParaRPr>
          </a:p>
          <a:p>
            <a:pPr>
              <a:buClrTx/>
            </a:pPr>
            <a:r>
              <a:rPr lang="zh-CN" altLang="en-US" sz="3200" dirty="0">
                <a:latin typeface="Arial" panose="020B0604020202020204" pitchFamily="34" charset="0"/>
              </a:rPr>
              <a:t>　　　　　　　　　　　　　　　　　</a:t>
            </a:r>
            <a:r>
              <a:rPr lang="zh-CN" altLang="en-US" dirty="0">
                <a:latin typeface="Arial" panose="020B0604020202020204" pitchFamily="34" charset="0"/>
              </a:rPr>
              <a:t>　　　　　　　　 　　　　　　　　　　　　　　　　　　　　　　　　　　　　　 </a:t>
            </a:r>
            <a:endParaRPr lang="zh-CN" altLang="en-US" dirty="0">
              <a:latin typeface="Arial" panose="020B0604020202020204" pitchFamily="34" charset="0"/>
            </a:endParaRPr>
          </a:p>
          <a:p>
            <a:pPr>
              <a:buClrTx/>
            </a:pPr>
            <a:r>
              <a:rPr lang="zh-CN" altLang="en-US" dirty="0">
                <a:latin typeface="Arial" panose="020B0604020202020204" pitchFamily="34" charset="0"/>
              </a:rPr>
              <a:t>　　 </a:t>
            </a:r>
            <a:endParaRPr lang="zh-CN" altLang="en-US" dirty="0">
              <a:latin typeface="Arial" panose="020B0604020202020204" pitchFamily="34" charset="0"/>
            </a:endParaRPr>
          </a:p>
        </p:txBody>
      </p:sp>
      <p:sp>
        <p:nvSpPr>
          <p:cNvPr id="50182" name="文本框 50181"/>
          <p:cNvSpPr txBox="1"/>
          <p:nvPr/>
        </p:nvSpPr>
        <p:spPr>
          <a:xfrm>
            <a:off x="4859338" y="3429000"/>
            <a:ext cx="3673475" cy="1160463"/>
          </a:xfrm>
          <a:prstGeom prst="rect">
            <a:avLst/>
          </a:prstGeom>
          <a:noFill/>
          <a:ln w="9525">
            <a:noFill/>
          </a:ln>
        </p:spPr>
        <p:txBody>
          <a:bodyPr>
            <a:spAutoFit/>
          </a:bodyPr>
          <a:p>
            <a:pPr>
              <a:buClrTx/>
            </a:pPr>
            <a:r>
              <a:rPr lang="zh-CN" altLang="en-US" sz="2800" b="1" dirty="0">
                <a:solidFill>
                  <a:srgbClr val="0000FF"/>
                </a:solidFill>
                <a:latin typeface="Arial" panose="020B0604020202020204" pitchFamily="34" charset="0"/>
              </a:rPr>
              <a:t>     学生会文娱部</a:t>
            </a:r>
            <a:endParaRPr lang="zh-CN" altLang="en-US" sz="2800" b="1" dirty="0">
              <a:solidFill>
                <a:srgbClr val="0000FF"/>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  </a:t>
            </a:r>
            <a:endParaRPr lang="zh-CN" altLang="en-US" sz="2800" b="1" dirty="0">
              <a:solidFill>
                <a:srgbClr val="0000FF"/>
              </a:solidFill>
              <a:latin typeface="Arial" panose="020B0604020202020204" pitchFamily="34" charset="0"/>
            </a:endParaRPr>
          </a:p>
        </p:txBody>
      </p:sp>
      <p:sp>
        <p:nvSpPr>
          <p:cNvPr id="50183" name="文本框 50182"/>
          <p:cNvSpPr txBox="1"/>
          <p:nvPr/>
        </p:nvSpPr>
        <p:spPr>
          <a:xfrm>
            <a:off x="5076825" y="3860800"/>
            <a:ext cx="3455988" cy="519113"/>
          </a:xfrm>
          <a:prstGeom prst="rect">
            <a:avLst/>
          </a:prstGeom>
          <a:noFill/>
          <a:ln w="9525">
            <a:noFill/>
          </a:ln>
        </p:spPr>
        <p:txBody>
          <a:bodyPr>
            <a:spAutoFit/>
          </a:bodyPr>
          <a:p>
            <a:pPr>
              <a:spcBef>
                <a:spcPct val="50000"/>
              </a:spcBef>
              <a:buClrTx/>
            </a:pPr>
            <a:r>
              <a:rPr lang="en-US" altLang="zh-CN" sz="2800" b="1">
                <a:solidFill>
                  <a:srgbClr val="0000FF"/>
                </a:solidFill>
                <a:latin typeface="Arial" panose="020B0604020202020204" pitchFamily="34" charset="0"/>
              </a:rPr>
              <a:t>   2006</a:t>
            </a:r>
            <a:r>
              <a:rPr lang="zh-CN" altLang="en-US" sz="2800" b="1" dirty="0">
                <a:solidFill>
                  <a:srgbClr val="0000FF"/>
                </a:solidFill>
                <a:latin typeface="Arial" panose="020B0604020202020204" pitchFamily="34" charset="0"/>
              </a:rPr>
              <a:t>年</a:t>
            </a:r>
            <a:r>
              <a:rPr lang="en-US" altLang="zh-CN" sz="2800" b="1">
                <a:solidFill>
                  <a:srgbClr val="0000FF"/>
                </a:solidFill>
                <a:latin typeface="Arial" panose="020B0604020202020204" pitchFamily="34" charset="0"/>
              </a:rPr>
              <a:t>5</a:t>
            </a:r>
            <a:r>
              <a:rPr lang="zh-CN" altLang="en-US" sz="2800" b="1" dirty="0">
                <a:solidFill>
                  <a:srgbClr val="0000FF"/>
                </a:solidFill>
                <a:latin typeface="Arial" panose="020B0604020202020204" pitchFamily="34" charset="0"/>
              </a:rPr>
              <a:t>月</a:t>
            </a:r>
            <a:r>
              <a:rPr lang="en-US" altLang="zh-CN" sz="2800" b="1">
                <a:solidFill>
                  <a:srgbClr val="0000FF"/>
                </a:solidFill>
                <a:latin typeface="Arial" panose="020B0604020202020204" pitchFamily="34" charset="0"/>
              </a:rPr>
              <a:t>7</a:t>
            </a:r>
            <a:r>
              <a:rPr lang="zh-CN" altLang="en-US" sz="2800" b="1" dirty="0">
                <a:solidFill>
                  <a:srgbClr val="0000FF"/>
                </a:solidFill>
                <a:latin typeface="Arial" panose="020B0604020202020204" pitchFamily="34" charset="0"/>
              </a:rPr>
              <a:t>日</a:t>
            </a:r>
            <a:endParaRPr lang="zh-CN" altLang="en-US" sz="2800" b="1" dirty="0">
              <a:solidFill>
                <a:srgbClr val="0000FF"/>
              </a:solidFill>
              <a:latin typeface="Arial" panose="020B0604020202020204" pitchFamily="34" charset="0"/>
            </a:endParaRPr>
          </a:p>
        </p:txBody>
      </p:sp>
      <p:sp>
        <p:nvSpPr>
          <p:cNvPr id="50184" name="文本框 50183"/>
          <p:cNvSpPr txBox="1"/>
          <p:nvPr/>
        </p:nvSpPr>
        <p:spPr>
          <a:xfrm>
            <a:off x="0" y="4365625"/>
            <a:ext cx="9144000" cy="2347913"/>
          </a:xfrm>
          <a:prstGeom prst="rect">
            <a:avLst/>
          </a:prstGeom>
          <a:noFill/>
          <a:ln w="9525">
            <a:noFill/>
          </a:ln>
        </p:spPr>
        <p:txBody>
          <a:bodyPr>
            <a:spAutoFit/>
          </a:bodyPr>
          <a:p>
            <a:pPr>
              <a:spcBef>
                <a:spcPct val="50000"/>
              </a:spcBef>
              <a:buClrTx/>
            </a:pPr>
            <a:r>
              <a:rPr lang="en-US" altLang="zh-CN" sz="3600" b="1">
                <a:solidFill>
                  <a:srgbClr val="FF0000"/>
                </a:solidFill>
                <a:latin typeface="隶书" panose="02010509060101010101" pitchFamily="49" charset="-122"/>
                <a:ea typeface="隶书" panose="02010509060101010101" pitchFamily="49" charset="-122"/>
              </a:rPr>
              <a:t>3</a:t>
            </a:r>
            <a:r>
              <a:rPr lang="zh-CN" altLang="en-US" sz="3600" b="1" dirty="0">
                <a:solidFill>
                  <a:srgbClr val="FF0000"/>
                </a:solidFill>
                <a:latin typeface="隶书" panose="02010509060101010101" pitchFamily="49" charset="-122"/>
                <a:ea typeface="隶书" panose="02010509060101010101" pitchFamily="49" charset="-122"/>
              </a:rPr>
              <a:t>、练习：</a:t>
            </a:r>
            <a:endParaRPr lang="zh-CN" altLang="en-US" sz="3600" b="1" dirty="0">
              <a:solidFill>
                <a:srgbClr val="FF0000"/>
              </a:solidFill>
              <a:latin typeface="隶书" panose="02010509060101010101" pitchFamily="49" charset="-122"/>
              <a:ea typeface="隶书" panose="02010509060101010101" pitchFamily="49" charset="-122"/>
            </a:endParaRPr>
          </a:p>
          <a:p>
            <a:pPr>
              <a:spcBef>
                <a:spcPct val="50000"/>
              </a:spcBef>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请为即将（</a:t>
            </a:r>
            <a:r>
              <a:rPr lang="en-US" altLang="zh-CN" sz="3200" b="1">
                <a:solidFill>
                  <a:srgbClr val="0000FF"/>
                </a:solidFill>
                <a:latin typeface="Arial" panose="020B0604020202020204" pitchFamily="34" charset="0"/>
              </a:rPr>
              <a:t>06</a:t>
            </a:r>
            <a:r>
              <a:rPr lang="zh-CN" altLang="en-US" sz="3200" b="1" dirty="0">
                <a:solidFill>
                  <a:srgbClr val="0000FF"/>
                </a:solidFill>
                <a:latin typeface="Arial" panose="020B0604020202020204" pitchFamily="34" charset="0"/>
              </a:rPr>
              <a:t>年</a:t>
            </a:r>
            <a:r>
              <a:rPr lang="en-US" altLang="zh-CN" sz="3200" b="1">
                <a:solidFill>
                  <a:srgbClr val="0000FF"/>
                </a:solidFill>
                <a:latin typeface="Arial" panose="020B0604020202020204" pitchFamily="34" charset="0"/>
              </a:rPr>
              <a:t>4</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29</a:t>
            </a:r>
            <a:r>
              <a:rPr lang="zh-CN" altLang="en-US" sz="3200" b="1" dirty="0">
                <a:solidFill>
                  <a:srgbClr val="0000FF"/>
                </a:solidFill>
                <a:latin typeface="Arial" panose="020B0604020202020204" pitchFamily="34" charset="0"/>
              </a:rPr>
              <a:t>日晚</a:t>
            </a:r>
            <a:r>
              <a:rPr lang="en-US" altLang="zh-CN" sz="3200" b="1">
                <a:solidFill>
                  <a:srgbClr val="0000FF"/>
                </a:solidFill>
                <a:latin typeface="Arial" panose="020B0604020202020204" pitchFamily="34" charset="0"/>
              </a:rPr>
              <a:t>7</a:t>
            </a:r>
            <a:r>
              <a:rPr lang="zh-CN" altLang="en-US" sz="3200" b="1" dirty="0">
                <a:solidFill>
                  <a:srgbClr val="0000FF"/>
                </a:solidFill>
                <a:latin typeface="Arial" panose="020B0604020202020204" pitchFamily="34" charset="0"/>
              </a:rPr>
              <a:t>时</a:t>
            </a:r>
            <a:r>
              <a:rPr lang="en-US" altLang="zh-CN" sz="3200" b="1">
                <a:solidFill>
                  <a:srgbClr val="0000FF"/>
                </a:solidFill>
                <a:latin typeface="Arial" panose="020B0604020202020204" pitchFamily="34" charset="0"/>
              </a:rPr>
              <a:t>30</a:t>
            </a:r>
            <a:r>
              <a:rPr lang="zh-CN" altLang="en-US" sz="3200" b="1" dirty="0">
                <a:solidFill>
                  <a:srgbClr val="0000FF"/>
                </a:solidFill>
                <a:latin typeface="Arial" panose="020B0604020202020204" pitchFamily="34" charset="0"/>
              </a:rPr>
              <a:t>分）在我校东校区文化广场举行的“英语沙龙”文艺晚会出一份有创意的宣传海报。</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80"/>
                                        </p:tgtEl>
                                        <p:attrNameLst>
                                          <p:attrName>style.visibility</p:attrName>
                                        </p:attrNameLst>
                                      </p:cBhvr>
                                      <p:to>
                                        <p:strVal val="visible"/>
                                      </p:to>
                                    </p:set>
                                    <p:anim calcmode="lin" valueType="num">
                                      <p:cBhvr additive="base">
                                        <p:cTn id="7" dur="500" fill="hold"/>
                                        <p:tgtEl>
                                          <p:spTgt spid="50180"/>
                                        </p:tgtEl>
                                        <p:attrNameLst>
                                          <p:attrName>ppt_x</p:attrName>
                                        </p:attrNameLst>
                                      </p:cBhvr>
                                      <p:tavLst>
                                        <p:tav tm="0">
                                          <p:val>
                                            <p:strVal val="#ppt_x"/>
                                          </p:val>
                                        </p:tav>
                                        <p:tav tm="100000">
                                          <p:val>
                                            <p:strVal val="#ppt_x"/>
                                          </p:val>
                                        </p:tav>
                                      </p:tavLst>
                                    </p:anim>
                                    <p:anim calcmode="lin" valueType="num">
                                      <p:cBhvr additive="base">
                                        <p:cTn id="8" dur="500" fill="hold"/>
                                        <p:tgtEl>
                                          <p:spTgt spid="501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50181"/>
                                        </p:tgtEl>
                                        <p:attrNameLst>
                                          <p:attrName>style.visibility</p:attrName>
                                        </p:attrNameLst>
                                      </p:cBhvr>
                                      <p:to>
                                        <p:strVal val="visible"/>
                                      </p:to>
                                    </p:set>
                                    <p:animEffect transition="in" filter="diamond(in)">
                                      <p:cBhvr>
                                        <p:cTn id="13" dur="1000"/>
                                        <p:tgtEl>
                                          <p:spTgt spid="5018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0182"/>
                                        </p:tgtEl>
                                        <p:attrNameLst>
                                          <p:attrName>style.visibility</p:attrName>
                                        </p:attrNameLst>
                                      </p:cBhvr>
                                      <p:to>
                                        <p:strVal val="visible"/>
                                      </p:to>
                                    </p:set>
                                    <p:animEffect transition="in" filter="blinds(horizontal)">
                                      <p:cBhvr>
                                        <p:cTn id="18" dur="500"/>
                                        <p:tgtEl>
                                          <p:spTgt spid="5018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50183"/>
                                        </p:tgtEl>
                                        <p:attrNameLst>
                                          <p:attrName>style.visibility</p:attrName>
                                        </p:attrNameLst>
                                      </p:cBhvr>
                                      <p:to>
                                        <p:strVal val="visible"/>
                                      </p:to>
                                    </p:set>
                                    <p:animEffect transition="in" filter="barn(inHorizontal)">
                                      <p:cBhvr>
                                        <p:cTn id="23" dur="500"/>
                                        <p:tgtEl>
                                          <p:spTgt spid="50183"/>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grpId="0" nodeType="clickEffect">
                                  <p:stCondLst>
                                    <p:cond delay="0"/>
                                  </p:stCondLst>
                                  <p:childTnLst>
                                    <p:set>
                                      <p:cBhvr>
                                        <p:cTn id="27" dur="1" fill="hold">
                                          <p:stCondLst>
                                            <p:cond delay="0"/>
                                          </p:stCondLst>
                                        </p:cTn>
                                        <p:tgtEl>
                                          <p:spTgt spid="50184"/>
                                        </p:tgtEl>
                                        <p:attrNameLst>
                                          <p:attrName>style.visibility</p:attrName>
                                        </p:attrNameLst>
                                      </p:cBhvr>
                                      <p:to>
                                        <p:strVal val="visible"/>
                                      </p:to>
                                    </p:set>
                                    <p:animEffect transition="in" filter="wheel(4)">
                                      <p:cBhvr>
                                        <p:cTn id="28" dur="10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p:bldP spid="50181" grpId="0"/>
      <p:bldP spid="50182" grpId="0"/>
      <p:bldP spid="50183" grpId="0"/>
      <p:bldP spid="5018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8" name="文本框 47107"/>
          <p:cNvSpPr txBox="1"/>
          <p:nvPr/>
        </p:nvSpPr>
        <p:spPr>
          <a:xfrm>
            <a:off x="0" y="0"/>
            <a:ext cx="9144000" cy="701675"/>
          </a:xfrm>
          <a:prstGeom prst="rect">
            <a:avLst/>
          </a:prstGeom>
          <a:noFill/>
          <a:ln w="9525">
            <a:noFill/>
          </a:ln>
        </p:spPr>
        <p:txBody>
          <a:bodyPr>
            <a:spAutoFit/>
          </a:bodyPr>
          <a:p>
            <a:pPr>
              <a:spcBef>
                <a:spcPct val="50000"/>
              </a:spcBef>
              <a:buClrTx/>
            </a:pPr>
            <a:r>
              <a:rPr lang="zh-CN" altLang="en-US" sz="4000" b="1" dirty="0">
                <a:solidFill>
                  <a:srgbClr val="FF0000"/>
                </a:solidFill>
                <a:latin typeface="隶书" panose="02010509060101010101" pitchFamily="49" charset="-122"/>
                <a:ea typeface="隶书" panose="02010509060101010101" pitchFamily="49" charset="-122"/>
              </a:rPr>
              <a:t>            文 娱 信 息 </a:t>
            </a:r>
            <a:endParaRPr lang="zh-CN" altLang="en-US" sz="4000" b="1" dirty="0">
              <a:solidFill>
                <a:srgbClr val="FF0000"/>
              </a:solidFill>
              <a:latin typeface="隶书" panose="02010509060101010101" pitchFamily="49" charset="-122"/>
              <a:ea typeface="隶书" panose="02010509060101010101" pitchFamily="49" charset="-122"/>
            </a:endParaRPr>
          </a:p>
        </p:txBody>
      </p:sp>
      <p:sp>
        <p:nvSpPr>
          <p:cNvPr id="47109" name="文本框 47108"/>
          <p:cNvSpPr txBox="1"/>
          <p:nvPr/>
        </p:nvSpPr>
        <p:spPr>
          <a:xfrm>
            <a:off x="0" y="692150"/>
            <a:ext cx="9144000" cy="204152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en-US" altLang="zh-CN" sz="3200" b="1">
                <a:solidFill>
                  <a:srgbClr val="0000FF"/>
                </a:solidFill>
                <a:latin typeface="Arial" panose="020B0604020202020204" pitchFamily="34" charset="0"/>
              </a:rPr>
              <a:t>2006</a:t>
            </a:r>
            <a:r>
              <a:rPr lang="zh-CN" altLang="en-US" sz="3200" b="1" dirty="0">
                <a:solidFill>
                  <a:srgbClr val="0000FF"/>
                </a:solidFill>
                <a:latin typeface="Arial" panose="020B0604020202020204" pitchFamily="34" charset="0"/>
              </a:rPr>
              <a:t>年</a:t>
            </a:r>
            <a:r>
              <a:rPr lang="en-US" altLang="zh-CN" sz="3200" b="1">
                <a:solidFill>
                  <a:srgbClr val="0000FF"/>
                </a:solidFill>
                <a:latin typeface="Arial" panose="020B0604020202020204" pitchFamily="34" charset="0"/>
              </a:rPr>
              <a:t>4</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29</a:t>
            </a:r>
            <a:r>
              <a:rPr lang="zh-CN" altLang="en-US" sz="3200" b="1" dirty="0">
                <a:solidFill>
                  <a:srgbClr val="0000FF"/>
                </a:solidFill>
                <a:latin typeface="Arial" panose="020B0604020202020204" pitchFamily="34" charset="0"/>
              </a:rPr>
              <a:t>日晚上</a:t>
            </a:r>
            <a:r>
              <a:rPr lang="en-US" altLang="zh-CN" sz="3200" b="1">
                <a:solidFill>
                  <a:srgbClr val="0000FF"/>
                </a:solidFill>
                <a:latin typeface="Arial" panose="020B0604020202020204" pitchFamily="34" charset="0"/>
              </a:rPr>
              <a:t>7</a:t>
            </a:r>
            <a:r>
              <a:rPr lang="zh-CN" altLang="en-US" sz="3200" b="1" dirty="0">
                <a:solidFill>
                  <a:srgbClr val="0000FF"/>
                </a:solidFill>
                <a:latin typeface="Arial" panose="020B0604020202020204" pitchFamily="34" charset="0"/>
              </a:rPr>
              <a:t>时</a:t>
            </a:r>
            <a:r>
              <a:rPr lang="en-US" altLang="zh-CN" sz="3200" b="1">
                <a:solidFill>
                  <a:srgbClr val="0000FF"/>
                </a:solidFill>
                <a:latin typeface="Arial" panose="020B0604020202020204" pitchFamily="34" charset="0"/>
              </a:rPr>
              <a:t>30</a:t>
            </a:r>
            <a:r>
              <a:rPr lang="zh-CN" altLang="en-US" sz="3200" b="1" dirty="0">
                <a:solidFill>
                  <a:srgbClr val="0000FF"/>
                </a:solidFill>
                <a:latin typeface="Arial" panose="020B0604020202020204" pitchFamily="34" charset="0"/>
              </a:rPr>
              <a:t>分将在我校东校区文化广场举行第三届“英语沙龙‘文艺晚会，晚会演出阵容鼎盛，节目丰富，极具娱乐和观赏性，不容错过。欢迎全体师生前往观看指导！</a:t>
            </a:r>
            <a:endParaRPr lang="zh-CN" altLang="en-US" sz="3200" b="1" dirty="0">
              <a:solidFill>
                <a:srgbClr val="0000FF"/>
              </a:solidFill>
              <a:latin typeface="Arial" panose="020B0604020202020204" pitchFamily="34" charset="0"/>
            </a:endParaRPr>
          </a:p>
        </p:txBody>
      </p:sp>
      <p:sp>
        <p:nvSpPr>
          <p:cNvPr id="47110" name="文本框 47109"/>
          <p:cNvSpPr txBox="1"/>
          <p:nvPr/>
        </p:nvSpPr>
        <p:spPr>
          <a:xfrm>
            <a:off x="3059113" y="2781300"/>
            <a:ext cx="6084887" cy="519113"/>
          </a:xfrm>
          <a:prstGeom prst="rect">
            <a:avLst/>
          </a:prstGeom>
          <a:noFill/>
          <a:ln w="9525">
            <a:noFill/>
          </a:ln>
        </p:spPr>
        <p:txBody>
          <a:bodyPr>
            <a:spAutoFit/>
          </a:bodyPr>
          <a:p>
            <a:pPr>
              <a:spcBef>
                <a:spcPct val="50000"/>
              </a:spcBef>
              <a:buClrTx/>
            </a:pPr>
            <a:r>
              <a:rPr lang="zh-CN" altLang="en-US" sz="2800" b="1" dirty="0">
                <a:latin typeface="Arial" panose="020B0604020202020204" pitchFamily="34" charset="0"/>
              </a:rPr>
              <a:t>                       </a:t>
            </a:r>
            <a:r>
              <a:rPr lang="zh-CN" altLang="en-US" sz="2800" b="1" dirty="0">
                <a:solidFill>
                  <a:srgbClr val="FF0000"/>
                </a:solidFill>
                <a:latin typeface="Arial" panose="020B0604020202020204" pitchFamily="34" charset="0"/>
              </a:rPr>
              <a:t>团委、学生会文娱部</a:t>
            </a:r>
            <a:endParaRPr lang="zh-CN" altLang="en-US" sz="2800" b="1" dirty="0">
              <a:solidFill>
                <a:srgbClr val="FF0000"/>
              </a:solidFill>
              <a:latin typeface="Arial" panose="020B0604020202020204" pitchFamily="34" charset="0"/>
            </a:endParaRPr>
          </a:p>
        </p:txBody>
      </p:sp>
      <p:sp>
        <p:nvSpPr>
          <p:cNvPr id="47111" name="文本框 47110"/>
          <p:cNvSpPr txBox="1"/>
          <p:nvPr/>
        </p:nvSpPr>
        <p:spPr>
          <a:xfrm>
            <a:off x="5148263" y="3284538"/>
            <a:ext cx="3744912" cy="519112"/>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2800" b="1">
                <a:solidFill>
                  <a:srgbClr val="FF0000"/>
                </a:solidFill>
                <a:latin typeface="Arial" panose="020B0604020202020204" pitchFamily="34" charset="0"/>
              </a:rPr>
              <a:t>2006</a:t>
            </a:r>
            <a:r>
              <a:rPr lang="zh-CN" altLang="en-US" sz="2800" b="1" dirty="0">
                <a:solidFill>
                  <a:srgbClr val="FF0000"/>
                </a:solidFill>
                <a:latin typeface="Arial" panose="020B0604020202020204" pitchFamily="34" charset="0"/>
              </a:rPr>
              <a:t>年</a:t>
            </a:r>
            <a:r>
              <a:rPr lang="en-US" altLang="zh-CN" sz="2800" b="1">
                <a:solidFill>
                  <a:srgbClr val="FF0000"/>
                </a:solidFill>
                <a:latin typeface="Arial" panose="020B0604020202020204" pitchFamily="34" charset="0"/>
              </a:rPr>
              <a:t>4</a:t>
            </a:r>
            <a:r>
              <a:rPr lang="zh-CN" altLang="en-US" sz="2800" b="1" dirty="0">
                <a:solidFill>
                  <a:srgbClr val="FF0000"/>
                </a:solidFill>
                <a:latin typeface="Arial" panose="020B0604020202020204" pitchFamily="34" charset="0"/>
              </a:rPr>
              <a:t>月</a:t>
            </a:r>
            <a:r>
              <a:rPr lang="en-US" altLang="zh-CN" sz="2800" b="1">
                <a:solidFill>
                  <a:srgbClr val="FF0000"/>
                </a:solidFill>
                <a:latin typeface="Arial" panose="020B0604020202020204" pitchFamily="34" charset="0"/>
              </a:rPr>
              <a:t>28</a:t>
            </a:r>
            <a:r>
              <a:rPr lang="zh-CN" altLang="en-US" sz="2800" b="1" dirty="0">
                <a:solidFill>
                  <a:srgbClr val="FF0000"/>
                </a:solidFill>
                <a:latin typeface="Arial" panose="020B0604020202020204" pitchFamily="34" charset="0"/>
              </a:rPr>
              <a:t>日</a:t>
            </a:r>
            <a:endParaRPr lang="zh-CN" altLang="en-US" sz="2800" b="1" dirty="0">
              <a:solidFill>
                <a:srgbClr val="FF0000"/>
              </a:solidFill>
              <a:latin typeface="Arial" panose="020B0604020202020204" pitchFamily="34" charset="0"/>
            </a:endParaRPr>
          </a:p>
        </p:txBody>
      </p:sp>
      <p:sp>
        <p:nvSpPr>
          <p:cNvPr id="47112" name="文本框 47111"/>
          <p:cNvSpPr txBox="1"/>
          <p:nvPr/>
        </p:nvSpPr>
        <p:spPr>
          <a:xfrm>
            <a:off x="0" y="3789363"/>
            <a:ext cx="9144000" cy="641350"/>
          </a:xfrm>
          <a:prstGeom prst="rect">
            <a:avLst/>
          </a:prstGeom>
          <a:noFill/>
          <a:ln w="9525">
            <a:noFill/>
          </a:ln>
        </p:spPr>
        <p:txBody>
          <a:bodyPr>
            <a:spAutoFit/>
          </a:bodyPr>
          <a:p>
            <a:pPr>
              <a:spcBef>
                <a:spcPct val="50000"/>
              </a:spcBef>
              <a:buClrTx/>
            </a:pPr>
            <a:r>
              <a:rPr lang="zh-CN" altLang="en-US" sz="3600" b="1" dirty="0">
                <a:solidFill>
                  <a:srgbClr val="FF0000"/>
                </a:solidFill>
                <a:latin typeface="隶书" panose="02010509060101010101" pitchFamily="49" charset="-122"/>
                <a:ea typeface="隶书" panose="02010509060101010101" pitchFamily="49" charset="-122"/>
              </a:rPr>
              <a:t> 四、表扬信 </a:t>
            </a:r>
            <a:endParaRPr lang="zh-CN" altLang="en-US" sz="3600" b="1" dirty="0">
              <a:solidFill>
                <a:srgbClr val="FF0000"/>
              </a:solidFill>
              <a:latin typeface="隶书" panose="02010509060101010101" pitchFamily="49" charset="-122"/>
              <a:ea typeface="隶书" panose="02010509060101010101" pitchFamily="49" charset="-122"/>
            </a:endParaRPr>
          </a:p>
        </p:txBody>
      </p:sp>
      <p:sp>
        <p:nvSpPr>
          <p:cNvPr id="47113" name="文本框 47112"/>
          <p:cNvSpPr txBox="1"/>
          <p:nvPr/>
        </p:nvSpPr>
        <p:spPr>
          <a:xfrm>
            <a:off x="0" y="4581525"/>
            <a:ext cx="9144000" cy="2041525"/>
          </a:xfrm>
          <a:prstGeom prst="rect">
            <a:avLst/>
          </a:prstGeom>
          <a:noFill/>
          <a:ln w="9525">
            <a:noFill/>
          </a:ln>
        </p:spPr>
        <p:txBody>
          <a:bodyPr>
            <a:spAutoFit/>
          </a:bodyPr>
          <a:p>
            <a:pPr>
              <a:buClrTx/>
            </a:pPr>
            <a:r>
              <a:rPr lang="en-US" altLang="zh-CN" sz="3200" b="1">
                <a:solidFill>
                  <a:srgbClr val="FF0000"/>
                </a:solidFill>
                <a:latin typeface="Arial" panose="020B0604020202020204" pitchFamily="34" charset="0"/>
              </a:rPr>
              <a:t>  1</a:t>
            </a:r>
            <a:r>
              <a:rPr lang="zh-CN" altLang="en-US" sz="3200" b="1" dirty="0">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概念解说</a:t>
            </a:r>
            <a:r>
              <a:rPr lang="en-US" altLang="zh-CN" sz="3200" b="1">
                <a:solidFill>
                  <a:srgbClr val="FF0000"/>
                </a:solidFill>
                <a:latin typeface="Arial" panose="020B0604020202020204" pitchFamily="34" charset="0"/>
              </a:rPr>
              <a:t>]</a:t>
            </a:r>
            <a:endParaRPr lang="en-US" altLang="zh-CN" sz="3200" b="1">
              <a:solidFill>
                <a:srgbClr val="FF0000"/>
              </a:solidFill>
              <a:latin typeface="Arial" panose="020B0604020202020204" pitchFamily="34" charset="0"/>
            </a:endParaRPr>
          </a:p>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表扬信是对他人的行为表示赞扬的信函。在表扬信中应反映他人的事迹与品质，赞扬不要太过分，语言要热情而简朴。 </a:t>
            </a:r>
            <a:endParaRPr lang="zh-CN" altLang="en-US" sz="3200" b="1" dirty="0">
              <a:solidFill>
                <a:srgbClr val="0000FF"/>
              </a:solidFill>
              <a:latin typeface="Arial" panose="020B0604020202020204" pitchFamily="34" charset="0"/>
            </a:endParaRPr>
          </a:p>
        </p:txBody>
      </p:sp>
      <p:sp>
        <p:nvSpPr>
          <p:cNvPr id="47114" name="椭圆 47113"/>
          <p:cNvSpPr/>
          <p:nvPr/>
        </p:nvSpPr>
        <p:spPr>
          <a:xfrm>
            <a:off x="0" y="2997200"/>
            <a:ext cx="971550" cy="503238"/>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47115" name="文本框 47114"/>
          <p:cNvSpPr txBox="1"/>
          <p:nvPr/>
        </p:nvSpPr>
        <p:spPr>
          <a:xfrm>
            <a:off x="0" y="2997200"/>
            <a:ext cx="900113" cy="457200"/>
          </a:xfrm>
          <a:prstGeom prst="rect">
            <a:avLst/>
          </a:prstGeom>
          <a:noFill/>
          <a:ln w="9525">
            <a:noFill/>
          </a:ln>
        </p:spPr>
        <p:txBody>
          <a:bodyPr>
            <a:spAutoFit/>
          </a:bodyPr>
          <a:p>
            <a:pPr>
              <a:spcBef>
                <a:spcPct val="50000"/>
              </a:spcBef>
              <a:buClrTx/>
            </a:pPr>
            <a:r>
              <a:rPr lang="zh-CN" altLang="en-US" sz="2000" b="1" dirty="0">
                <a:latin typeface="Arial" panose="020B0604020202020204" pitchFamily="34" charset="0"/>
              </a:rPr>
              <a:t> </a:t>
            </a:r>
            <a:r>
              <a:rPr lang="zh-CN" altLang="en-US" sz="2400" b="1" dirty="0">
                <a:solidFill>
                  <a:srgbClr val="00FF00"/>
                </a:solidFill>
                <a:latin typeface="Arial" panose="020B0604020202020204" pitchFamily="34" charset="0"/>
                <a:hlinkClick r:id="rId1" action="ppaction://hlinksldjump"/>
              </a:rPr>
              <a:t>返回</a:t>
            </a:r>
            <a:endParaRPr lang="zh-CN" altLang="en-US" sz="2400" b="1" dirty="0">
              <a:solidFill>
                <a:srgbClr val="00FF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 calcmode="lin" valueType="num">
                                      <p:cBhvr>
                                        <p:cTn id="7" dur="1000" fill="hold"/>
                                        <p:tgtEl>
                                          <p:spTgt spid="47108"/>
                                        </p:tgtEl>
                                        <p:attrNameLst>
                                          <p:attrName>ppt_w</p:attrName>
                                        </p:attrNameLst>
                                      </p:cBhvr>
                                      <p:tavLst>
                                        <p:tav tm="0">
                                          <p:val>
                                            <p:strVal val="#ppt_w*0.70"/>
                                          </p:val>
                                        </p:tav>
                                        <p:tav tm="100000">
                                          <p:val>
                                            <p:strVal val="#ppt_w"/>
                                          </p:val>
                                        </p:tav>
                                      </p:tavLst>
                                    </p:anim>
                                    <p:anim calcmode="lin" valueType="num">
                                      <p:cBhvr>
                                        <p:cTn id="8" dur="1000" fill="hold"/>
                                        <p:tgtEl>
                                          <p:spTgt spid="47108"/>
                                        </p:tgtEl>
                                        <p:attrNameLst>
                                          <p:attrName>ppt_h</p:attrName>
                                        </p:attrNameLst>
                                      </p:cBhvr>
                                      <p:tavLst>
                                        <p:tav tm="0">
                                          <p:val>
                                            <p:strVal val="#ppt_h"/>
                                          </p:val>
                                        </p:tav>
                                        <p:tav tm="100000">
                                          <p:val>
                                            <p:strVal val="#ppt_h"/>
                                          </p:val>
                                        </p:tav>
                                      </p:tavLst>
                                    </p:anim>
                                    <p:animEffect transition="in" filter="fade">
                                      <p:cBhvr>
                                        <p:cTn id="9" dur="1000"/>
                                        <p:tgtEl>
                                          <p:spTgt spid="47108"/>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47109"/>
                                        </p:tgtEl>
                                        <p:attrNameLst>
                                          <p:attrName>style.visibility</p:attrName>
                                        </p:attrNameLst>
                                      </p:cBhvr>
                                      <p:to>
                                        <p:strVal val="visible"/>
                                      </p:to>
                                    </p:set>
                                    <p:animEffect transition="in" filter="circle(in)">
                                      <p:cBhvr>
                                        <p:cTn id="14" dur="1000"/>
                                        <p:tgtEl>
                                          <p:spTgt spid="47109"/>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47110"/>
                                        </p:tgtEl>
                                        <p:attrNameLst>
                                          <p:attrName>style.visibility</p:attrName>
                                        </p:attrNameLst>
                                      </p:cBhvr>
                                      <p:to>
                                        <p:strVal val="visible"/>
                                      </p:to>
                                    </p:set>
                                    <p:anim calcmode="lin" valueType="num">
                                      <p:cBhvr>
                                        <p:cTn id="19" dur="1000" fill="hold"/>
                                        <p:tgtEl>
                                          <p:spTgt spid="47110"/>
                                        </p:tgtEl>
                                        <p:attrNameLst>
                                          <p:attrName>ppt_w</p:attrName>
                                        </p:attrNameLst>
                                      </p:cBhvr>
                                      <p:tavLst>
                                        <p:tav tm="0">
                                          <p:val>
                                            <p:strVal val="#ppt_w*0.70"/>
                                          </p:val>
                                        </p:tav>
                                        <p:tav tm="100000">
                                          <p:val>
                                            <p:strVal val="#ppt_w"/>
                                          </p:val>
                                        </p:tav>
                                      </p:tavLst>
                                    </p:anim>
                                    <p:anim calcmode="lin" valueType="num">
                                      <p:cBhvr>
                                        <p:cTn id="20" dur="1000" fill="hold"/>
                                        <p:tgtEl>
                                          <p:spTgt spid="47110"/>
                                        </p:tgtEl>
                                        <p:attrNameLst>
                                          <p:attrName>ppt_h</p:attrName>
                                        </p:attrNameLst>
                                      </p:cBhvr>
                                      <p:tavLst>
                                        <p:tav tm="0">
                                          <p:val>
                                            <p:strVal val="#ppt_h"/>
                                          </p:val>
                                        </p:tav>
                                        <p:tav tm="100000">
                                          <p:val>
                                            <p:strVal val="#ppt_h"/>
                                          </p:val>
                                        </p:tav>
                                      </p:tavLst>
                                    </p:anim>
                                    <p:animEffect transition="in" filter="fade">
                                      <p:cBhvr>
                                        <p:cTn id="21" dur="1000"/>
                                        <p:tgtEl>
                                          <p:spTgt spid="47110"/>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47111"/>
                                        </p:tgtEl>
                                        <p:attrNameLst>
                                          <p:attrName>style.visibility</p:attrName>
                                        </p:attrNameLst>
                                      </p:cBhvr>
                                      <p:to>
                                        <p:strVal val="visible"/>
                                      </p:to>
                                    </p:set>
                                    <p:anim calcmode="lin" valueType="num">
                                      <p:cBhvr>
                                        <p:cTn id="26" dur="1000" fill="hold"/>
                                        <p:tgtEl>
                                          <p:spTgt spid="47111"/>
                                        </p:tgtEl>
                                        <p:attrNameLst>
                                          <p:attrName>ppt_w</p:attrName>
                                        </p:attrNameLst>
                                      </p:cBhvr>
                                      <p:tavLst>
                                        <p:tav tm="0">
                                          <p:val>
                                            <p:strVal val="#ppt_w*0.70"/>
                                          </p:val>
                                        </p:tav>
                                        <p:tav tm="100000">
                                          <p:val>
                                            <p:strVal val="#ppt_w"/>
                                          </p:val>
                                        </p:tav>
                                      </p:tavLst>
                                    </p:anim>
                                    <p:anim calcmode="lin" valueType="num">
                                      <p:cBhvr>
                                        <p:cTn id="27" dur="1000" fill="hold"/>
                                        <p:tgtEl>
                                          <p:spTgt spid="47111"/>
                                        </p:tgtEl>
                                        <p:attrNameLst>
                                          <p:attrName>ppt_h</p:attrName>
                                        </p:attrNameLst>
                                      </p:cBhvr>
                                      <p:tavLst>
                                        <p:tav tm="0">
                                          <p:val>
                                            <p:strVal val="#ppt_h"/>
                                          </p:val>
                                        </p:tav>
                                        <p:tav tm="100000">
                                          <p:val>
                                            <p:strVal val="#ppt_h"/>
                                          </p:val>
                                        </p:tav>
                                      </p:tavLst>
                                    </p:anim>
                                    <p:animEffect transition="in" filter="fade">
                                      <p:cBhvr>
                                        <p:cTn id="28" dur="1000"/>
                                        <p:tgtEl>
                                          <p:spTgt spid="47111"/>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47112"/>
                                        </p:tgtEl>
                                        <p:attrNameLst>
                                          <p:attrName>style.visibility</p:attrName>
                                        </p:attrNameLst>
                                      </p:cBhvr>
                                      <p:to>
                                        <p:strVal val="visible"/>
                                      </p:to>
                                    </p:set>
                                    <p:anim calcmode="lin" valueType="num">
                                      <p:cBhvr>
                                        <p:cTn id="33" dur="1000" fill="hold"/>
                                        <p:tgtEl>
                                          <p:spTgt spid="47112"/>
                                        </p:tgtEl>
                                        <p:attrNameLst>
                                          <p:attrName>ppt_w</p:attrName>
                                        </p:attrNameLst>
                                      </p:cBhvr>
                                      <p:tavLst>
                                        <p:tav tm="0">
                                          <p:val>
                                            <p:strVal val="#ppt_w*0.70"/>
                                          </p:val>
                                        </p:tav>
                                        <p:tav tm="100000">
                                          <p:val>
                                            <p:strVal val="#ppt_w"/>
                                          </p:val>
                                        </p:tav>
                                      </p:tavLst>
                                    </p:anim>
                                    <p:anim calcmode="lin" valueType="num">
                                      <p:cBhvr>
                                        <p:cTn id="34" dur="1000" fill="hold"/>
                                        <p:tgtEl>
                                          <p:spTgt spid="47112"/>
                                        </p:tgtEl>
                                        <p:attrNameLst>
                                          <p:attrName>ppt_h</p:attrName>
                                        </p:attrNameLst>
                                      </p:cBhvr>
                                      <p:tavLst>
                                        <p:tav tm="0">
                                          <p:val>
                                            <p:strVal val="#ppt_h"/>
                                          </p:val>
                                        </p:tav>
                                        <p:tav tm="100000">
                                          <p:val>
                                            <p:strVal val="#ppt_h"/>
                                          </p:val>
                                        </p:tav>
                                      </p:tavLst>
                                    </p:anim>
                                    <p:animEffect transition="in" filter="fade">
                                      <p:cBhvr>
                                        <p:cTn id="35" dur="1000"/>
                                        <p:tgtEl>
                                          <p:spTgt spid="47112"/>
                                        </p:tgtEl>
                                      </p:cBhvr>
                                    </p:animEffect>
                                  </p:childTnLst>
                                </p:cTn>
                              </p:par>
                            </p:childTnLst>
                          </p:cTn>
                        </p:par>
                      </p:childTnLst>
                    </p:cTn>
                  </p:par>
                  <p:par>
                    <p:cTn id="36" fill="hold">
                      <p:stCondLst>
                        <p:cond delay="indefinite"/>
                      </p:stCondLst>
                      <p:childTnLst>
                        <p:par>
                          <p:cTn id="37" fill="hold">
                            <p:stCondLst>
                              <p:cond delay="0"/>
                            </p:stCondLst>
                            <p:childTnLst>
                              <p:par>
                                <p:cTn id="38" presetID="55" presetClass="entr" presetSubtype="0" fill="hold" grpId="0" nodeType="clickEffect">
                                  <p:stCondLst>
                                    <p:cond delay="0"/>
                                  </p:stCondLst>
                                  <p:childTnLst>
                                    <p:set>
                                      <p:cBhvr>
                                        <p:cTn id="39" dur="1" fill="hold">
                                          <p:stCondLst>
                                            <p:cond delay="0"/>
                                          </p:stCondLst>
                                        </p:cTn>
                                        <p:tgtEl>
                                          <p:spTgt spid="47113"/>
                                        </p:tgtEl>
                                        <p:attrNameLst>
                                          <p:attrName>style.visibility</p:attrName>
                                        </p:attrNameLst>
                                      </p:cBhvr>
                                      <p:to>
                                        <p:strVal val="visible"/>
                                      </p:to>
                                    </p:set>
                                    <p:anim calcmode="lin" valueType="num">
                                      <p:cBhvr>
                                        <p:cTn id="40" dur="1000" fill="hold"/>
                                        <p:tgtEl>
                                          <p:spTgt spid="47113"/>
                                        </p:tgtEl>
                                        <p:attrNameLst>
                                          <p:attrName>ppt_w</p:attrName>
                                        </p:attrNameLst>
                                      </p:cBhvr>
                                      <p:tavLst>
                                        <p:tav tm="0">
                                          <p:val>
                                            <p:strVal val="#ppt_w*0.70"/>
                                          </p:val>
                                        </p:tav>
                                        <p:tav tm="100000">
                                          <p:val>
                                            <p:strVal val="#ppt_w"/>
                                          </p:val>
                                        </p:tav>
                                      </p:tavLst>
                                    </p:anim>
                                    <p:anim calcmode="lin" valueType="num">
                                      <p:cBhvr>
                                        <p:cTn id="41" dur="1000" fill="hold"/>
                                        <p:tgtEl>
                                          <p:spTgt spid="47113"/>
                                        </p:tgtEl>
                                        <p:attrNameLst>
                                          <p:attrName>ppt_h</p:attrName>
                                        </p:attrNameLst>
                                      </p:cBhvr>
                                      <p:tavLst>
                                        <p:tav tm="0">
                                          <p:val>
                                            <p:strVal val="#ppt_h"/>
                                          </p:val>
                                        </p:tav>
                                        <p:tav tm="100000">
                                          <p:val>
                                            <p:strVal val="#ppt_h"/>
                                          </p:val>
                                        </p:tav>
                                      </p:tavLst>
                                    </p:anim>
                                    <p:animEffect transition="in" filter="fade">
                                      <p:cBhvr>
                                        <p:cTn id="42" dur="1000"/>
                                        <p:tgtEl>
                                          <p:spTgt spid="47113"/>
                                        </p:tgtEl>
                                      </p:cBhvr>
                                    </p:animEffect>
                                  </p:childTnLst>
                                </p:cTn>
                              </p:par>
                            </p:childTnLst>
                          </p:cTn>
                        </p:par>
                      </p:childTnLst>
                    </p:cTn>
                  </p:par>
                  <p:par>
                    <p:cTn id="43" fill="hold">
                      <p:stCondLst>
                        <p:cond delay="indefinite"/>
                      </p:stCondLst>
                      <p:childTnLst>
                        <p:par>
                          <p:cTn id="44" fill="hold">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47115"/>
                                        </p:tgtEl>
                                        <p:attrNameLst>
                                          <p:attrName>style.visibility</p:attrName>
                                        </p:attrNameLst>
                                      </p:cBhvr>
                                      <p:to>
                                        <p:strVal val="visible"/>
                                      </p:to>
                                    </p:set>
                                    <p:anim calcmode="lin" valueType="num">
                                      <p:cBhvr>
                                        <p:cTn id="47" dur="1000" fill="hold"/>
                                        <p:tgtEl>
                                          <p:spTgt spid="47115"/>
                                        </p:tgtEl>
                                        <p:attrNameLst>
                                          <p:attrName>ppt_w</p:attrName>
                                        </p:attrNameLst>
                                      </p:cBhvr>
                                      <p:tavLst>
                                        <p:tav tm="0">
                                          <p:val>
                                            <p:strVal val="#ppt_w*0.70"/>
                                          </p:val>
                                        </p:tav>
                                        <p:tav tm="100000">
                                          <p:val>
                                            <p:strVal val="#ppt_w"/>
                                          </p:val>
                                        </p:tav>
                                      </p:tavLst>
                                    </p:anim>
                                    <p:anim calcmode="lin" valueType="num">
                                      <p:cBhvr>
                                        <p:cTn id="48" dur="1000" fill="hold"/>
                                        <p:tgtEl>
                                          <p:spTgt spid="47115"/>
                                        </p:tgtEl>
                                        <p:attrNameLst>
                                          <p:attrName>ppt_h</p:attrName>
                                        </p:attrNameLst>
                                      </p:cBhvr>
                                      <p:tavLst>
                                        <p:tav tm="0">
                                          <p:val>
                                            <p:strVal val="#ppt_h"/>
                                          </p:val>
                                        </p:tav>
                                        <p:tav tm="100000">
                                          <p:val>
                                            <p:strVal val="#ppt_h"/>
                                          </p:val>
                                        </p:tav>
                                      </p:tavLst>
                                    </p:anim>
                                    <p:animEffect transition="in" filter="fade">
                                      <p:cBhvr>
                                        <p:cTn id="49" dur="1000"/>
                                        <p:tgtEl>
                                          <p:spTgt spid="47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P spid="47109" grpId="0"/>
      <p:bldP spid="47110" grpId="0"/>
      <p:bldP spid="47111" grpId="0"/>
      <p:bldP spid="47112" grpId="0"/>
      <p:bldP spid="47113" grpId="0"/>
      <p:bldP spid="471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6" name="文本框 49155"/>
          <p:cNvSpPr txBox="1"/>
          <p:nvPr/>
        </p:nvSpPr>
        <p:spPr>
          <a:xfrm>
            <a:off x="0" y="0"/>
            <a:ext cx="9144000" cy="366713"/>
          </a:xfrm>
          <a:prstGeom prst="rect">
            <a:avLst/>
          </a:prstGeom>
          <a:noFill/>
          <a:ln w="9525">
            <a:noFill/>
          </a:ln>
        </p:spPr>
        <p:txBody>
          <a:bodyPr>
            <a:spAutoFit/>
          </a:bodyPr>
          <a:p>
            <a:pPr>
              <a:spcBef>
                <a:spcPct val="50000"/>
              </a:spcBef>
              <a:buClrTx/>
            </a:pPr>
            <a:endParaRPr lang="zh-CN" altLang="en-US" dirty="0">
              <a:latin typeface="Arial" panose="020B0604020202020204" pitchFamily="34" charset="0"/>
            </a:endParaRPr>
          </a:p>
        </p:txBody>
      </p:sp>
      <p:sp>
        <p:nvSpPr>
          <p:cNvPr id="49157" name="文本框 49156"/>
          <p:cNvSpPr txBox="1"/>
          <p:nvPr/>
        </p:nvSpPr>
        <p:spPr>
          <a:xfrm>
            <a:off x="0" y="0"/>
            <a:ext cx="9144000" cy="3141663"/>
          </a:xfrm>
          <a:prstGeom prst="rect">
            <a:avLst/>
          </a:prstGeom>
          <a:noFill/>
          <a:ln w="9525">
            <a:noFill/>
          </a:ln>
        </p:spPr>
        <p:txBody>
          <a:bodyPr>
            <a:spAutoFit/>
          </a:bodyPr>
          <a:p>
            <a:pPr>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、写作格式：</a:t>
            </a:r>
            <a:endParaRPr lang="zh-CN" altLang="en-US" sz="3200" b="1" dirty="0">
              <a:solidFill>
                <a:srgbClr val="FF0000"/>
              </a:solidFill>
              <a:latin typeface="Arial" panose="020B0604020202020204" pitchFamily="34" charset="0"/>
            </a:endParaRPr>
          </a:p>
          <a:p>
            <a:pPr>
              <a:buClrTx/>
            </a:pPr>
            <a:r>
              <a:rPr lang="zh-CN" altLang="en-US" dirty="0">
                <a:latin typeface="Arial" panose="020B0604020202020204" pitchFamily="34" charset="0"/>
              </a:rPr>
              <a:t>      </a:t>
            </a: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1</a:t>
            </a:r>
            <a:r>
              <a:rPr lang="zh-CN" altLang="en-US" sz="2800" b="1" dirty="0">
                <a:solidFill>
                  <a:srgbClr val="0000FF"/>
                </a:solidFill>
                <a:latin typeface="Arial" panose="020B0604020202020204" pitchFamily="34" charset="0"/>
              </a:rPr>
              <a:t>）、标题。写成 </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表扬信</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即可。</a:t>
            </a:r>
            <a:endParaRPr lang="zh-CN" altLang="en-US" sz="2800" b="1" dirty="0">
              <a:solidFill>
                <a:srgbClr val="0000FF"/>
              </a:solidFill>
              <a:latin typeface="Arial" panose="020B0604020202020204" pitchFamily="34" charset="0"/>
            </a:endParaRPr>
          </a:p>
          <a:p>
            <a:pPr>
              <a:buClrTx/>
            </a:pPr>
            <a:r>
              <a:rPr lang="zh-CN" altLang="en-US" sz="2800" b="1" dirty="0">
                <a:solidFill>
                  <a:srgbClr val="0000FF"/>
                </a:solidFill>
                <a:latin typeface="Arial" panose="020B0604020202020204" pitchFamily="34" charset="0"/>
              </a:rPr>
              <a:t>    （</a:t>
            </a:r>
            <a:r>
              <a:rPr lang="en-US" altLang="zh-CN" sz="2800" b="1">
                <a:solidFill>
                  <a:srgbClr val="0000FF"/>
                </a:solidFill>
                <a:latin typeface="Arial" panose="020B0604020202020204" pitchFamily="34" charset="0"/>
              </a:rPr>
              <a:t>2</a:t>
            </a:r>
            <a:r>
              <a:rPr lang="zh-CN" altLang="en-US" sz="2800" b="1" dirty="0">
                <a:solidFill>
                  <a:srgbClr val="0000FF"/>
                </a:solidFill>
                <a:latin typeface="Arial" panose="020B0604020202020204" pitchFamily="34" charset="0"/>
              </a:rPr>
              <a:t>）、（正文）称谓。一般写给被表扬人的上级领导    单位。</a:t>
            </a:r>
            <a:endParaRPr lang="zh-CN" altLang="en-US" sz="2800" b="1" dirty="0">
              <a:solidFill>
                <a:srgbClr val="0000FF"/>
              </a:solidFill>
              <a:latin typeface="Arial" panose="020B0604020202020204" pitchFamily="34" charset="0"/>
            </a:endParaRPr>
          </a:p>
          <a:p>
            <a:pPr>
              <a:buClrTx/>
            </a:pPr>
            <a:r>
              <a:rPr lang="zh-CN" altLang="en-US" sz="2800" b="1" dirty="0">
                <a:solidFill>
                  <a:srgbClr val="0000FF"/>
                </a:solidFill>
                <a:latin typeface="Arial" panose="020B0604020202020204" pitchFamily="34" charset="0"/>
              </a:rPr>
              <a:t>    （</a:t>
            </a:r>
            <a:r>
              <a:rPr lang="en-US" altLang="zh-CN" sz="2800" b="1">
                <a:solidFill>
                  <a:srgbClr val="0000FF"/>
                </a:solidFill>
                <a:latin typeface="Arial" panose="020B0604020202020204" pitchFamily="34" charset="0"/>
              </a:rPr>
              <a:t>3</a:t>
            </a:r>
            <a:r>
              <a:rPr lang="zh-CN" altLang="en-US" sz="2800" b="1" dirty="0">
                <a:solidFill>
                  <a:srgbClr val="0000FF"/>
                </a:solidFill>
                <a:latin typeface="Arial" panose="020B0604020202020204" pitchFamily="34" charset="0"/>
              </a:rPr>
              <a:t>）、事迹经过。</a:t>
            </a:r>
            <a:endParaRPr lang="zh-CN" altLang="en-US" sz="2800" b="1" dirty="0">
              <a:solidFill>
                <a:srgbClr val="0000FF"/>
              </a:solidFill>
              <a:latin typeface="Arial" panose="020B0604020202020204" pitchFamily="34" charset="0"/>
            </a:endParaRPr>
          </a:p>
          <a:p>
            <a:pPr>
              <a:buClrTx/>
            </a:pPr>
            <a:r>
              <a:rPr lang="zh-CN" altLang="en-US" sz="2800" b="1" dirty="0">
                <a:solidFill>
                  <a:srgbClr val="0000FF"/>
                </a:solidFill>
                <a:latin typeface="Arial" panose="020B0604020202020204" pitchFamily="34" charset="0"/>
              </a:rPr>
              <a:t>　（</a:t>
            </a:r>
            <a:r>
              <a:rPr lang="en-US" altLang="zh-CN" sz="2800" b="1">
                <a:solidFill>
                  <a:srgbClr val="0000FF"/>
                </a:solidFill>
                <a:latin typeface="Arial" panose="020B0604020202020204" pitchFamily="34" charset="0"/>
              </a:rPr>
              <a:t>4</a:t>
            </a:r>
            <a:r>
              <a:rPr lang="zh-CN" altLang="en-US" sz="2800" b="1" dirty="0">
                <a:solidFill>
                  <a:srgbClr val="0000FF"/>
                </a:solidFill>
                <a:latin typeface="Arial" panose="020B0604020202020204" pitchFamily="34" charset="0"/>
              </a:rPr>
              <a:t>）、表扬的语句。</a:t>
            </a:r>
            <a:endParaRPr lang="zh-CN" altLang="en-US" sz="2800" b="1" dirty="0">
              <a:solidFill>
                <a:srgbClr val="0000FF"/>
              </a:solidFill>
              <a:latin typeface="Arial" panose="020B0604020202020204" pitchFamily="34" charset="0"/>
            </a:endParaRPr>
          </a:p>
          <a:p>
            <a:pPr>
              <a:buClrTx/>
            </a:pPr>
            <a:r>
              <a:rPr lang="zh-CN" altLang="en-US" sz="2800" b="1" dirty="0">
                <a:solidFill>
                  <a:srgbClr val="0000FF"/>
                </a:solidFill>
                <a:latin typeface="Arial" panose="020B0604020202020204" pitchFamily="34" charset="0"/>
              </a:rPr>
              <a:t>　（</a:t>
            </a:r>
            <a:r>
              <a:rPr lang="en-US" altLang="zh-CN" sz="2800" b="1">
                <a:solidFill>
                  <a:srgbClr val="0000FF"/>
                </a:solidFill>
                <a:latin typeface="Arial" panose="020B0604020202020204" pitchFamily="34" charset="0"/>
              </a:rPr>
              <a:t>5</a:t>
            </a:r>
            <a:r>
              <a:rPr lang="zh-CN" altLang="en-US" sz="2800" b="1" dirty="0">
                <a:solidFill>
                  <a:srgbClr val="0000FF"/>
                </a:solidFill>
                <a:latin typeface="Arial" panose="020B0604020202020204" pitchFamily="34" charset="0"/>
              </a:rPr>
              <a:t>）、学习的语句。 </a:t>
            </a:r>
            <a:endParaRPr lang="zh-CN" altLang="en-US" sz="2800" b="1" dirty="0">
              <a:solidFill>
                <a:srgbClr val="0000FF"/>
              </a:solidFill>
              <a:latin typeface="Arial" panose="020B0604020202020204" pitchFamily="34" charset="0"/>
            </a:endParaRPr>
          </a:p>
        </p:txBody>
      </p:sp>
      <p:sp>
        <p:nvSpPr>
          <p:cNvPr id="49158" name="文本框 49157"/>
          <p:cNvSpPr txBox="1"/>
          <p:nvPr/>
        </p:nvSpPr>
        <p:spPr>
          <a:xfrm>
            <a:off x="0" y="2997200"/>
            <a:ext cx="9144000" cy="641350"/>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600" b="1" dirty="0">
                <a:solidFill>
                  <a:srgbClr val="FF0000"/>
                </a:solidFill>
                <a:latin typeface="Arial" panose="020B0604020202020204" pitchFamily="34" charset="0"/>
              </a:rPr>
              <a:t>例如：</a:t>
            </a:r>
            <a:endParaRPr lang="zh-CN" altLang="en-US" sz="3600" b="1" dirty="0">
              <a:solidFill>
                <a:srgbClr val="FF0000"/>
              </a:solidFill>
              <a:latin typeface="Arial" panose="020B0604020202020204" pitchFamily="34" charset="0"/>
            </a:endParaRPr>
          </a:p>
        </p:txBody>
      </p:sp>
      <p:sp>
        <p:nvSpPr>
          <p:cNvPr id="49159" name="文本框 49158"/>
          <p:cNvSpPr txBox="1"/>
          <p:nvPr/>
        </p:nvSpPr>
        <p:spPr>
          <a:xfrm>
            <a:off x="0" y="3068638"/>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4000" b="1" dirty="0">
                <a:solidFill>
                  <a:srgbClr val="FF0000"/>
                </a:solidFill>
                <a:latin typeface="隶书" panose="02010509060101010101" pitchFamily="49" charset="-122"/>
                <a:ea typeface="隶书" panose="02010509060101010101" pitchFamily="49" charset="-122"/>
              </a:rPr>
              <a:t>表  扬  信</a:t>
            </a:r>
            <a:endParaRPr lang="zh-CN" altLang="en-US" sz="4000" b="1" dirty="0">
              <a:solidFill>
                <a:srgbClr val="FF0000"/>
              </a:solidFill>
              <a:latin typeface="隶书" panose="02010509060101010101" pitchFamily="49" charset="-122"/>
              <a:ea typeface="隶书" panose="02010509060101010101" pitchFamily="49" charset="-122"/>
            </a:endParaRPr>
          </a:p>
        </p:txBody>
      </p:sp>
      <p:sp>
        <p:nvSpPr>
          <p:cNvPr id="49161" name="文本框 49160"/>
          <p:cNvSpPr txBox="1"/>
          <p:nvPr/>
        </p:nvSpPr>
        <p:spPr>
          <a:xfrm>
            <a:off x="0" y="3644900"/>
            <a:ext cx="9144000" cy="579438"/>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0000FF"/>
                </a:solidFill>
                <a:latin typeface="宋体" panose="02010600030101010101" pitchFamily="2" charset="-122"/>
              </a:rPr>
              <a:t>xxx</a:t>
            </a:r>
            <a:r>
              <a:rPr lang="zh-CN" altLang="en-US" sz="3200" b="1" dirty="0">
                <a:solidFill>
                  <a:srgbClr val="0000FF"/>
                </a:solidFill>
                <a:latin typeface="宋体" panose="02010600030101010101" pitchFamily="2" charset="-122"/>
              </a:rPr>
              <a:t>领导</a:t>
            </a:r>
            <a:r>
              <a:rPr lang="en-US" altLang="zh-CN" sz="3200" b="1">
                <a:solidFill>
                  <a:srgbClr val="0000FF"/>
                </a:solidFill>
                <a:latin typeface="宋体" panose="02010600030101010101" pitchFamily="2" charset="-122"/>
              </a:rPr>
              <a:t>:</a:t>
            </a:r>
            <a:endParaRPr lang="zh-CN" altLang="en-US" sz="3200" b="1" dirty="0">
              <a:solidFill>
                <a:srgbClr val="0000FF"/>
              </a:solidFill>
              <a:latin typeface="宋体" panose="02010600030101010101" pitchFamily="2" charset="-122"/>
            </a:endParaRPr>
          </a:p>
        </p:txBody>
      </p:sp>
      <p:sp>
        <p:nvSpPr>
          <p:cNvPr id="49162" name="文本框 49161"/>
          <p:cNvSpPr txBox="1"/>
          <p:nvPr/>
        </p:nvSpPr>
        <p:spPr>
          <a:xfrm>
            <a:off x="0" y="4149725"/>
            <a:ext cx="9144000" cy="2654300"/>
          </a:xfrm>
          <a:prstGeom prst="rect">
            <a:avLst/>
          </a:prstGeom>
          <a:noFill/>
          <a:ln w="9525">
            <a:noFill/>
          </a:ln>
        </p:spPr>
        <p:txBody>
          <a:bodyPr>
            <a:spAutoFit/>
          </a:bodyPr>
          <a:p>
            <a:pPr>
              <a:spcBef>
                <a:spcPct val="50000"/>
              </a:spcBef>
              <a:buClrTx/>
            </a:pPr>
            <a:r>
              <a:rPr lang="en-US" altLang="zh-CN" sz="2800" b="1">
                <a:solidFill>
                  <a:srgbClr val="000000"/>
                </a:solidFill>
                <a:latin typeface="Times New Roman" panose="02020603050405020304" pitchFamily="18" charset="0"/>
                <a:cs typeface="Times New Roman" panose="02020603050405020304" pitchFamily="18" charset="0"/>
              </a:rPr>
              <a:t>           </a:t>
            </a:r>
            <a:r>
              <a:rPr lang="en-US" altLang="zh-CN" sz="2800" b="1">
                <a:solidFill>
                  <a:srgbClr val="0000FF"/>
                </a:solidFill>
                <a:latin typeface="Times New Roman" panose="02020603050405020304" pitchFamily="18" charset="0"/>
                <a:cs typeface="Times New Roman" panose="02020603050405020304" pitchFamily="18" charset="0"/>
              </a:rPr>
              <a:t>3</a:t>
            </a:r>
            <a:r>
              <a:rPr lang="zh-CN" altLang="en-US" sz="2800" b="1" dirty="0">
                <a:solidFill>
                  <a:srgbClr val="0000FF"/>
                </a:solidFill>
                <a:latin typeface="Times New Roman" panose="02020603050405020304" pitchFamily="18" charset="0"/>
                <a:cs typeface="Times New Roman" panose="02020603050405020304" pitchFamily="18" charset="0"/>
              </a:rPr>
              <a:t>月</a:t>
            </a:r>
            <a:r>
              <a:rPr lang="en-US" altLang="zh-CN" sz="2800" b="1">
                <a:solidFill>
                  <a:srgbClr val="0000FF"/>
                </a:solidFill>
                <a:latin typeface="Times New Roman" panose="02020603050405020304" pitchFamily="18" charset="0"/>
                <a:cs typeface="Times New Roman" panose="02020603050405020304" pitchFamily="18" charset="0"/>
              </a:rPr>
              <a:t>5</a:t>
            </a:r>
            <a:r>
              <a:rPr lang="zh-CN" altLang="en-US" sz="2800" b="1" dirty="0">
                <a:solidFill>
                  <a:srgbClr val="0000FF"/>
                </a:solidFill>
                <a:latin typeface="Times New Roman" panose="02020603050405020304" pitchFamily="18" charset="0"/>
                <a:cs typeface="Times New Roman" panose="02020603050405020304" pitchFamily="18" charset="0"/>
              </a:rPr>
              <a:t>日中午，由于孩子在家玩火，造成一场大火灾，当时我们尚未下班。贵校学生周</a:t>
            </a:r>
            <a:r>
              <a:rPr lang="en-US" altLang="zh-CN" sz="2800" b="1">
                <a:solidFill>
                  <a:srgbClr val="0000FF"/>
                </a:solidFill>
                <a:latin typeface="Times New Roman" panose="02020603050405020304" pitchFamily="18" charset="0"/>
                <a:cs typeface="Times New Roman" panose="02020603050405020304" pitchFamily="18" charset="0"/>
              </a:rPr>
              <a:t>xx</a:t>
            </a:r>
            <a:r>
              <a:rPr lang="zh-CN" altLang="en-US" sz="2800" b="1" dirty="0">
                <a:solidFill>
                  <a:srgbClr val="0000FF"/>
                </a:solidFill>
                <a:latin typeface="Times New Roman" panose="02020603050405020304" pitchFamily="18" charset="0"/>
                <a:cs typeface="Times New Roman" panose="02020603050405020304" pitchFamily="18" charset="0"/>
              </a:rPr>
              <a:t>发现火情之后，不顾自己身体有病，备不顾身冲进火海。由于火势很猛，屋里烟浓，周</a:t>
            </a:r>
            <a:r>
              <a:rPr lang="en-US" altLang="zh-CN" sz="2800" b="1">
                <a:solidFill>
                  <a:srgbClr val="0000FF"/>
                </a:solidFill>
                <a:latin typeface="Times New Roman" panose="02020603050405020304" pitchFamily="18" charset="0"/>
                <a:cs typeface="Times New Roman" panose="02020603050405020304" pitchFamily="18" charset="0"/>
              </a:rPr>
              <a:t>xx</a:t>
            </a:r>
            <a:r>
              <a:rPr lang="zh-CN" altLang="en-US" sz="2800" b="1" dirty="0">
                <a:solidFill>
                  <a:srgbClr val="0000FF"/>
                </a:solidFill>
                <a:latin typeface="Times New Roman" panose="02020603050405020304" pitchFamily="18" charset="0"/>
                <a:cs typeface="Times New Roman" panose="02020603050405020304" pitchFamily="18" charset="0"/>
              </a:rPr>
              <a:t>冲进屋后，房门马上被紧紧地吸住，外面的人进不去，大家都为周</a:t>
            </a:r>
            <a:r>
              <a:rPr lang="en-US" altLang="zh-CN" sz="2800" b="1">
                <a:solidFill>
                  <a:srgbClr val="0000FF"/>
                </a:solidFill>
                <a:latin typeface="Times New Roman" panose="02020603050405020304" pitchFamily="18" charset="0"/>
                <a:cs typeface="Times New Roman" panose="02020603050405020304" pitchFamily="18" charset="0"/>
              </a:rPr>
              <a:t>xx</a:t>
            </a:r>
            <a:r>
              <a:rPr lang="zh-CN" altLang="en-US" sz="2800" b="1" dirty="0">
                <a:solidFill>
                  <a:srgbClr val="0000FF"/>
                </a:solidFill>
                <a:latin typeface="Times New Roman" panose="02020603050405020304" pitchFamily="18" charset="0"/>
                <a:cs typeface="Times New Roman" panose="02020603050405020304" pitchFamily="18" charset="0"/>
              </a:rPr>
              <a:t>捏着一把汗。周</a:t>
            </a:r>
            <a:r>
              <a:rPr lang="en-US" altLang="zh-CN" sz="2800" b="1">
                <a:solidFill>
                  <a:srgbClr val="0000FF"/>
                </a:solidFill>
                <a:latin typeface="Times New Roman" panose="02020603050405020304" pitchFamily="18" charset="0"/>
                <a:cs typeface="Times New Roman" panose="02020603050405020304" pitchFamily="18" charset="0"/>
              </a:rPr>
              <a:t>xx</a:t>
            </a:r>
            <a:r>
              <a:rPr lang="zh-CN" altLang="en-US" sz="2800" b="1" dirty="0">
                <a:solidFill>
                  <a:srgbClr val="0000FF"/>
                </a:solidFill>
                <a:latin typeface="Times New Roman" panose="02020603050405020304" pitchFamily="18" charset="0"/>
                <a:cs typeface="Times New Roman" panose="02020603050405020304" pitchFamily="18" charset="0"/>
              </a:rPr>
              <a:t>在呼吸困难的情况下，临危不惧，急中生智，打破窗户玻璃，屋里压力</a:t>
            </a:r>
            <a:endParaRPr lang="zh-CN" altLang="en-US" sz="2800" b="1" dirty="0">
              <a:solidFill>
                <a:srgbClr val="0000FF"/>
              </a:solidFill>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9157"/>
                                        </p:tgtEl>
                                        <p:attrNameLst>
                                          <p:attrName>style.visibility</p:attrName>
                                        </p:attrNameLst>
                                      </p:cBhvr>
                                      <p:to>
                                        <p:strVal val="visible"/>
                                      </p:to>
                                    </p:set>
                                    <p:animEffect transition="in" filter="wheel(4)">
                                      <p:cBhvr>
                                        <p:cTn id="7" dur="1000"/>
                                        <p:tgtEl>
                                          <p:spTgt spid="4915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9159">
                                            <p:txEl>
                                              <p:charRg st="0" end="54"/>
                                            </p:txEl>
                                          </p:spTgt>
                                        </p:tgtEl>
                                        <p:attrNameLst>
                                          <p:attrName>style.visibility</p:attrName>
                                        </p:attrNameLst>
                                      </p:cBhvr>
                                      <p:to>
                                        <p:strVal val="visible"/>
                                      </p:to>
                                    </p:set>
                                    <p:animEffect transition="in" filter="blinds(horizontal)">
                                      <p:cBhvr>
                                        <p:cTn id="12" dur="500"/>
                                        <p:tgtEl>
                                          <p:spTgt spid="49159">
                                            <p:txEl>
                                              <p:charRg st="0" end="5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49161"/>
                                        </p:tgtEl>
                                        <p:attrNameLst>
                                          <p:attrName>style.visibility</p:attrName>
                                        </p:attrNameLst>
                                      </p:cBhvr>
                                      <p:to>
                                        <p:strVal val="visible"/>
                                      </p:to>
                                    </p:set>
                                    <p:anim calcmode="lin" valueType="num">
                                      <p:cBhvr>
                                        <p:cTn id="17" dur="1000" fill="hold"/>
                                        <p:tgtEl>
                                          <p:spTgt spid="49161"/>
                                        </p:tgtEl>
                                        <p:attrNameLst>
                                          <p:attrName>ppt_w</p:attrName>
                                        </p:attrNameLst>
                                      </p:cBhvr>
                                      <p:tavLst>
                                        <p:tav tm="0">
                                          <p:val>
                                            <p:strVal val="#ppt_w*0.70"/>
                                          </p:val>
                                        </p:tav>
                                        <p:tav tm="100000">
                                          <p:val>
                                            <p:strVal val="#ppt_w"/>
                                          </p:val>
                                        </p:tav>
                                      </p:tavLst>
                                    </p:anim>
                                    <p:anim calcmode="lin" valueType="num">
                                      <p:cBhvr>
                                        <p:cTn id="18" dur="1000" fill="hold"/>
                                        <p:tgtEl>
                                          <p:spTgt spid="49161"/>
                                        </p:tgtEl>
                                        <p:attrNameLst>
                                          <p:attrName>ppt_h</p:attrName>
                                        </p:attrNameLst>
                                      </p:cBhvr>
                                      <p:tavLst>
                                        <p:tav tm="0">
                                          <p:val>
                                            <p:strVal val="#ppt_h"/>
                                          </p:val>
                                        </p:tav>
                                        <p:tav tm="100000">
                                          <p:val>
                                            <p:strVal val="#ppt_h"/>
                                          </p:val>
                                        </p:tav>
                                      </p:tavLst>
                                    </p:anim>
                                    <p:animEffect transition="in" filter="fade">
                                      <p:cBhvr>
                                        <p:cTn id="19" dur="1000"/>
                                        <p:tgtEl>
                                          <p:spTgt spid="49161"/>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49162"/>
                                        </p:tgtEl>
                                        <p:attrNameLst>
                                          <p:attrName>style.visibility</p:attrName>
                                        </p:attrNameLst>
                                      </p:cBhvr>
                                      <p:to>
                                        <p:strVal val="visible"/>
                                      </p:to>
                                    </p:set>
                                    <p:anim calcmode="lin" valueType="num">
                                      <p:cBhvr>
                                        <p:cTn id="24" dur="1000" fill="hold"/>
                                        <p:tgtEl>
                                          <p:spTgt spid="49162"/>
                                        </p:tgtEl>
                                        <p:attrNameLst>
                                          <p:attrName>ppt_w</p:attrName>
                                        </p:attrNameLst>
                                      </p:cBhvr>
                                      <p:tavLst>
                                        <p:tav tm="0">
                                          <p:val>
                                            <p:strVal val="#ppt_w*0.70"/>
                                          </p:val>
                                        </p:tav>
                                        <p:tav tm="100000">
                                          <p:val>
                                            <p:strVal val="#ppt_w"/>
                                          </p:val>
                                        </p:tav>
                                      </p:tavLst>
                                    </p:anim>
                                    <p:anim calcmode="lin" valueType="num">
                                      <p:cBhvr>
                                        <p:cTn id="25" dur="1000" fill="hold"/>
                                        <p:tgtEl>
                                          <p:spTgt spid="49162"/>
                                        </p:tgtEl>
                                        <p:attrNameLst>
                                          <p:attrName>ppt_h</p:attrName>
                                        </p:attrNameLst>
                                      </p:cBhvr>
                                      <p:tavLst>
                                        <p:tav tm="0">
                                          <p:val>
                                            <p:strVal val="#ppt_h"/>
                                          </p:val>
                                        </p:tav>
                                        <p:tav tm="100000">
                                          <p:val>
                                            <p:strVal val="#ppt_h"/>
                                          </p:val>
                                        </p:tav>
                                      </p:tavLst>
                                    </p:anim>
                                    <p:animEffect transition="in" filter="fade">
                                      <p:cBhvr>
                                        <p:cTn id="26" dur="1000"/>
                                        <p:tgtEl>
                                          <p:spTgt spid="49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7" grpId="0"/>
      <p:bldP spid="49161" grpId="0"/>
      <p:bldP spid="4916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4" name="文本框 51203"/>
          <p:cNvSpPr txBox="1"/>
          <p:nvPr/>
        </p:nvSpPr>
        <p:spPr>
          <a:xfrm>
            <a:off x="0" y="0"/>
            <a:ext cx="9144000" cy="2640013"/>
          </a:xfrm>
          <a:prstGeom prst="rect">
            <a:avLst/>
          </a:prstGeom>
          <a:noFill/>
          <a:ln w="9525">
            <a:noFill/>
          </a:ln>
        </p:spPr>
        <p:txBody>
          <a:bodyPr>
            <a:spAutoFit/>
          </a:bodyPr>
          <a:p>
            <a:pPr>
              <a:spcBef>
                <a:spcPct val="50000"/>
              </a:spcBef>
              <a:buClrTx/>
            </a:pPr>
            <a:r>
              <a:rPr lang="zh-CN" altLang="en-US" sz="2800" b="1" dirty="0">
                <a:solidFill>
                  <a:srgbClr val="0000FF"/>
                </a:solidFill>
                <a:latin typeface="Times New Roman" panose="02020603050405020304" pitchFamily="18" charset="0"/>
                <a:cs typeface="Times New Roman" panose="02020603050405020304" pitchFamily="18" charset="0"/>
              </a:rPr>
              <a:t>减轻，门可以打开了。救火中，周</a:t>
            </a:r>
            <a:r>
              <a:rPr lang="en-US" altLang="zh-CN" sz="2800" b="1">
                <a:solidFill>
                  <a:srgbClr val="0000FF"/>
                </a:solidFill>
                <a:latin typeface="Times New Roman" panose="02020603050405020304" pitchFamily="18" charset="0"/>
                <a:cs typeface="Times New Roman" panose="02020603050405020304" pitchFamily="18" charset="0"/>
              </a:rPr>
              <a:t>xx</a:t>
            </a:r>
            <a:r>
              <a:rPr lang="zh-CN" altLang="en-US" sz="2800" b="1" dirty="0">
                <a:solidFill>
                  <a:srgbClr val="0000FF"/>
                </a:solidFill>
                <a:latin typeface="Times New Roman" panose="02020603050405020304" pitchFamily="18" charset="0"/>
                <a:cs typeface="Times New Roman" panose="02020603050405020304" pitchFamily="18" charset="0"/>
              </a:rPr>
              <a:t>发现立柜还有一盒五四式手枪子弹，在十分危险的情况下，毫不犹豫地捧起弹盒扔到窗外，避免了一场严重事故的发生。在周</a:t>
            </a:r>
            <a:r>
              <a:rPr lang="en-US" altLang="zh-CN" sz="2800" b="1">
                <a:solidFill>
                  <a:srgbClr val="0000FF"/>
                </a:solidFill>
                <a:latin typeface="Times New Roman" panose="02020603050405020304" pitchFamily="18" charset="0"/>
                <a:cs typeface="Times New Roman" panose="02020603050405020304" pitchFamily="18" charset="0"/>
              </a:rPr>
              <a:t>xx</a:t>
            </a:r>
            <a:r>
              <a:rPr lang="zh-CN" altLang="en-US" sz="2800" b="1" dirty="0">
                <a:solidFill>
                  <a:srgbClr val="0000FF"/>
                </a:solidFill>
                <a:latin typeface="Times New Roman" panose="02020603050405020304" pitchFamily="18" charset="0"/>
                <a:cs typeface="Times New Roman" panose="02020603050405020304" pitchFamily="18" charset="0"/>
              </a:rPr>
              <a:t>的带领下，大火终于扑灭，周</a:t>
            </a:r>
            <a:r>
              <a:rPr lang="en-US" altLang="zh-CN" sz="2800" b="1">
                <a:solidFill>
                  <a:srgbClr val="0000FF"/>
                </a:solidFill>
                <a:latin typeface="Times New Roman" panose="02020603050405020304" pitchFamily="18" charset="0"/>
                <a:cs typeface="Times New Roman" panose="02020603050405020304" pitchFamily="18" charset="0"/>
              </a:rPr>
              <a:t>xx</a:t>
            </a:r>
            <a:r>
              <a:rPr lang="zh-CN" altLang="en-US" sz="2800" b="1" dirty="0">
                <a:solidFill>
                  <a:srgbClr val="0000FF"/>
                </a:solidFill>
                <a:latin typeface="Times New Roman" panose="02020603050405020304" pitchFamily="18" charset="0"/>
                <a:cs typeface="Times New Roman" panose="02020603050405020304" pitchFamily="18" charset="0"/>
              </a:rPr>
              <a:t>同学却被烧焦了头发，烫伤了双手，该同学的英勇表现使所有在场的人赞不绝口。</a:t>
            </a:r>
            <a:endParaRPr lang="zh-CN" altLang="en-US" sz="2800" b="1" dirty="0">
              <a:solidFill>
                <a:srgbClr val="0000FF"/>
              </a:solidFill>
              <a:latin typeface="Times New Roman" panose="02020603050405020304" pitchFamily="18" charset="0"/>
              <a:cs typeface="Times New Roman" panose="02020603050405020304" pitchFamily="18" charset="0"/>
            </a:endParaRPr>
          </a:p>
          <a:p>
            <a:pPr>
              <a:spcBef>
                <a:spcPct val="50000"/>
              </a:spcBef>
              <a:buClrTx/>
            </a:pPr>
            <a:endParaRPr lang="zh-CN" altLang="en-US" dirty="0">
              <a:solidFill>
                <a:srgbClr val="0000FF"/>
              </a:solidFill>
              <a:latin typeface="Arial" panose="020B0604020202020204" pitchFamily="34" charset="0"/>
            </a:endParaRPr>
          </a:p>
        </p:txBody>
      </p:sp>
      <p:sp>
        <p:nvSpPr>
          <p:cNvPr id="51205" name="文本框 51204"/>
          <p:cNvSpPr txBox="1"/>
          <p:nvPr/>
        </p:nvSpPr>
        <p:spPr>
          <a:xfrm>
            <a:off x="0" y="2276475"/>
            <a:ext cx="9144000" cy="2654300"/>
          </a:xfrm>
          <a:prstGeom prst="rect">
            <a:avLst/>
          </a:prstGeom>
          <a:noFill/>
          <a:ln w="9525">
            <a:noFill/>
          </a:ln>
        </p:spPr>
        <p:txBody>
          <a:bodyPr>
            <a:spAutoFit/>
          </a:bodyPr>
          <a:p>
            <a:pPr>
              <a:spcBef>
                <a:spcPct val="50000"/>
              </a:spcBef>
              <a:buClrTx/>
            </a:pPr>
            <a:r>
              <a:rPr lang="zh-CN" altLang="en-US"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FF"/>
                </a:solidFill>
                <a:latin typeface="Times New Roman" panose="02020603050405020304" pitchFamily="18" charset="0"/>
                <a:cs typeface="Times New Roman" panose="02020603050405020304" pitchFamily="18" charset="0"/>
              </a:rPr>
              <a:t>正值全国开展学雷锋运动之时，贵校学生周</a:t>
            </a:r>
            <a:r>
              <a:rPr lang="en-US" altLang="zh-CN" sz="2800" b="1">
                <a:solidFill>
                  <a:srgbClr val="0000FF"/>
                </a:solidFill>
                <a:latin typeface="Times New Roman" panose="02020603050405020304" pitchFamily="18" charset="0"/>
                <a:cs typeface="Times New Roman" panose="02020603050405020304" pitchFamily="18" charset="0"/>
              </a:rPr>
              <a:t>xx</a:t>
            </a:r>
            <a:r>
              <a:rPr lang="zh-CN" altLang="en-US" sz="2800" b="1" dirty="0">
                <a:solidFill>
                  <a:srgbClr val="0000FF"/>
                </a:solidFill>
                <a:latin typeface="Times New Roman" panose="02020603050405020304" pitchFamily="18" charset="0"/>
                <a:cs typeface="Times New Roman" panose="02020603050405020304" pitchFamily="18" charset="0"/>
              </a:rPr>
              <a:t>不顾个人安危，临危不惧，挺身而出，抢救他人家庭财产。这一高尚行为为我们树立了良好的榜样。我们除向周</a:t>
            </a:r>
            <a:r>
              <a:rPr lang="en-US" altLang="zh-CN" sz="2800" b="1">
                <a:solidFill>
                  <a:srgbClr val="0000FF"/>
                </a:solidFill>
                <a:latin typeface="Times New Roman" panose="02020603050405020304" pitchFamily="18" charset="0"/>
                <a:cs typeface="Times New Roman" panose="02020603050405020304" pitchFamily="18" charset="0"/>
              </a:rPr>
              <a:t>xx</a:t>
            </a:r>
            <a:r>
              <a:rPr lang="zh-CN" altLang="en-US" sz="2800" b="1" dirty="0">
                <a:solidFill>
                  <a:srgbClr val="0000FF"/>
                </a:solidFill>
                <a:latin typeface="Times New Roman" panose="02020603050405020304" pitchFamily="18" charset="0"/>
                <a:cs typeface="Times New Roman" panose="02020603050405020304" pitchFamily="18" charset="0"/>
              </a:rPr>
              <a:t>同学学习外，特写信向贵校建议，请贵枝领导把周</a:t>
            </a:r>
            <a:r>
              <a:rPr lang="en-US" altLang="zh-CN" sz="2800" b="1">
                <a:solidFill>
                  <a:srgbClr val="0000FF"/>
                </a:solidFill>
                <a:latin typeface="Times New Roman" panose="02020603050405020304" pitchFamily="18" charset="0"/>
                <a:cs typeface="Times New Roman" panose="02020603050405020304" pitchFamily="18" charset="0"/>
              </a:rPr>
              <a:t>xx</a:t>
            </a:r>
            <a:r>
              <a:rPr lang="zh-CN" altLang="en-US" sz="2800" b="1" dirty="0">
                <a:solidFill>
                  <a:srgbClr val="0000FF"/>
                </a:solidFill>
                <a:latin typeface="Times New Roman" panose="02020603050405020304" pitchFamily="18" charset="0"/>
                <a:cs typeface="Times New Roman" panose="02020603050405020304" pitchFamily="18" charset="0"/>
              </a:rPr>
              <a:t>的英雄事迹广为宣传，予以表彰。使广大学生以周</a:t>
            </a:r>
            <a:r>
              <a:rPr lang="en-US" altLang="zh-CN" sz="2800" b="1">
                <a:solidFill>
                  <a:srgbClr val="0000FF"/>
                </a:solidFill>
                <a:latin typeface="Times New Roman" panose="02020603050405020304" pitchFamily="18" charset="0"/>
                <a:cs typeface="Times New Roman" panose="02020603050405020304" pitchFamily="18" charset="0"/>
              </a:rPr>
              <a:t>xx</a:t>
            </a:r>
            <a:r>
              <a:rPr lang="zh-CN" altLang="en-US" sz="2800" b="1" dirty="0">
                <a:solidFill>
                  <a:srgbClr val="0000FF"/>
                </a:solidFill>
                <a:latin typeface="Times New Roman" panose="02020603050405020304" pitchFamily="18" charset="0"/>
                <a:cs typeface="Times New Roman" panose="02020603050405020304" pitchFamily="18" charset="0"/>
              </a:rPr>
              <a:t>同学为榜样，将学雷锋运动推向高潮。</a:t>
            </a:r>
            <a:endParaRPr lang="zh-CN" altLang="en-US" sz="2800" b="1" dirty="0">
              <a:solidFill>
                <a:srgbClr val="0000FF"/>
              </a:solidFill>
              <a:latin typeface="Times New Roman" panose="02020603050405020304" pitchFamily="18" charset="0"/>
              <a:ea typeface="Times New Roman" panose="02020603050405020304" pitchFamily="18" charset="0"/>
            </a:endParaRPr>
          </a:p>
        </p:txBody>
      </p:sp>
      <p:sp>
        <p:nvSpPr>
          <p:cNvPr id="51207" name="文本框 51206"/>
          <p:cNvSpPr txBox="1"/>
          <p:nvPr/>
        </p:nvSpPr>
        <p:spPr>
          <a:xfrm>
            <a:off x="0" y="5013325"/>
            <a:ext cx="4787900" cy="579438"/>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solidFill>
                  <a:srgbClr val="FF0000"/>
                </a:solidFill>
                <a:latin typeface="Arial" panose="020B0604020202020204" pitchFamily="34" charset="0"/>
              </a:rPr>
              <a:t>此致</a:t>
            </a:r>
            <a:endParaRPr lang="zh-CN" altLang="en-US" sz="3200" b="1" dirty="0">
              <a:solidFill>
                <a:srgbClr val="FF0000"/>
              </a:solidFill>
              <a:latin typeface="Arial" panose="020B0604020202020204" pitchFamily="34" charset="0"/>
            </a:endParaRPr>
          </a:p>
        </p:txBody>
      </p:sp>
      <p:sp>
        <p:nvSpPr>
          <p:cNvPr id="51208" name="文本框 51207"/>
          <p:cNvSpPr txBox="1"/>
          <p:nvPr/>
        </p:nvSpPr>
        <p:spPr>
          <a:xfrm>
            <a:off x="250825" y="6021388"/>
            <a:ext cx="2089150" cy="579437"/>
          </a:xfrm>
          <a:prstGeom prst="rect">
            <a:avLst/>
          </a:prstGeom>
          <a:noFill/>
          <a:ln w="9525">
            <a:noFill/>
          </a:ln>
        </p:spPr>
        <p:txBody>
          <a:bodyPr>
            <a:spAutoFit/>
          </a:bodyPr>
          <a:p>
            <a:pPr>
              <a:spcBef>
                <a:spcPct val="50000"/>
              </a:spcBef>
              <a:buClrTx/>
            </a:pPr>
            <a:r>
              <a:rPr lang="zh-CN" altLang="en-US" sz="3200" b="1" dirty="0">
                <a:solidFill>
                  <a:srgbClr val="FF0000"/>
                </a:solidFill>
                <a:latin typeface="Arial" panose="020B0604020202020204" pitchFamily="34" charset="0"/>
              </a:rPr>
              <a:t>敬礼</a:t>
            </a:r>
            <a:r>
              <a:rPr lang="en-US" altLang="zh-CN" sz="3200" b="1">
                <a:solidFill>
                  <a:srgbClr val="FF0000"/>
                </a:solidFill>
                <a:latin typeface="Arial" panose="020B0604020202020204" pitchFamily="34" charset="0"/>
              </a:rPr>
              <a:t>!</a:t>
            </a:r>
            <a:endParaRPr lang="zh-CN" altLang="en-US" sz="3200" b="1" dirty="0">
              <a:solidFill>
                <a:srgbClr val="FF0000"/>
              </a:solidFill>
              <a:latin typeface="Arial" panose="020B0604020202020204" pitchFamily="34" charset="0"/>
            </a:endParaRPr>
          </a:p>
        </p:txBody>
      </p:sp>
      <p:sp>
        <p:nvSpPr>
          <p:cNvPr id="51209" name="文本框 51208"/>
          <p:cNvSpPr txBox="1"/>
          <p:nvPr/>
        </p:nvSpPr>
        <p:spPr>
          <a:xfrm>
            <a:off x="4500563" y="5084763"/>
            <a:ext cx="4248150" cy="1311275"/>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写信人：</a:t>
            </a:r>
            <a:r>
              <a:rPr lang="en-US" altLang="zh-CN" sz="3200" b="1">
                <a:solidFill>
                  <a:srgbClr val="0000FF"/>
                </a:solidFill>
                <a:latin typeface="Arial" panose="020B0604020202020204" pitchFamily="34" charset="0"/>
              </a:rPr>
              <a:t>XXXX</a:t>
            </a:r>
            <a:endParaRPr lang="en-US" altLang="zh-CN" sz="3200" b="1">
              <a:solidFill>
                <a:srgbClr val="0000FF"/>
              </a:solidFill>
              <a:latin typeface="Arial" panose="020B0604020202020204" pitchFamily="34" charset="0"/>
            </a:endParaRPr>
          </a:p>
          <a:p>
            <a:pPr>
              <a:spcBef>
                <a:spcPct val="50000"/>
              </a:spcBef>
              <a:buClrTx/>
            </a:pP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年</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日</a:t>
            </a:r>
            <a:endParaRPr lang="zh-CN" altLang="en-US" sz="3200" b="1" dirty="0">
              <a:solidFill>
                <a:srgbClr val="0000FF"/>
              </a:solidFill>
              <a:latin typeface="Arial" panose="020B0604020202020204" pitchFamily="34" charset="0"/>
            </a:endParaRPr>
          </a:p>
        </p:txBody>
      </p:sp>
      <p:sp>
        <p:nvSpPr>
          <p:cNvPr id="51210" name="椭圆 51209"/>
          <p:cNvSpPr/>
          <p:nvPr/>
        </p:nvSpPr>
        <p:spPr>
          <a:xfrm>
            <a:off x="7812088" y="6165850"/>
            <a:ext cx="863600" cy="692150"/>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51211" name="文本框 51210"/>
          <p:cNvSpPr txBox="1"/>
          <p:nvPr/>
        </p:nvSpPr>
        <p:spPr>
          <a:xfrm>
            <a:off x="7885113" y="6237288"/>
            <a:ext cx="863600" cy="457200"/>
          </a:xfrm>
          <a:prstGeom prst="rect">
            <a:avLst/>
          </a:prstGeom>
          <a:noFill/>
          <a:ln w="9525">
            <a:noFill/>
          </a:ln>
        </p:spPr>
        <p:txBody>
          <a:bodyPr>
            <a:spAutoFit/>
          </a:bodyPr>
          <a:p>
            <a:pPr>
              <a:spcBef>
                <a:spcPct val="50000"/>
              </a:spcBef>
              <a:buClrTx/>
            </a:pPr>
            <a:r>
              <a:rPr lang="zh-CN" altLang="en-US" sz="2400" b="1" dirty="0">
                <a:solidFill>
                  <a:srgbClr val="FF0000"/>
                </a:solidFill>
                <a:latin typeface="Arial" panose="020B0604020202020204" pitchFamily="34" charset="0"/>
                <a:hlinkClick r:id="rId1" action="ppaction://hlinksldjump"/>
              </a:rPr>
              <a:t>返回</a:t>
            </a:r>
            <a:endParaRPr lang="zh-CN" altLang="en-US" sz="24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1204"/>
                                        </p:tgtEl>
                                        <p:attrNameLst>
                                          <p:attrName>style.visibility</p:attrName>
                                        </p:attrNameLst>
                                      </p:cBhvr>
                                      <p:to>
                                        <p:strVal val="visible"/>
                                      </p:to>
                                    </p:set>
                                    <p:animEffect transition="in" filter="wheel(4)">
                                      <p:cBhvr>
                                        <p:cTn id="7" dur="1000"/>
                                        <p:tgtEl>
                                          <p:spTgt spid="5120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51205"/>
                                        </p:tgtEl>
                                        <p:attrNameLst>
                                          <p:attrName>style.visibility</p:attrName>
                                        </p:attrNameLst>
                                      </p:cBhvr>
                                      <p:to>
                                        <p:strVal val="visible"/>
                                      </p:to>
                                    </p:set>
                                    <p:animEffect transition="in" filter="barn(inHorizontal)">
                                      <p:cBhvr>
                                        <p:cTn id="12" dur="500"/>
                                        <p:tgtEl>
                                          <p:spTgt spid="51205"/>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51207"/>
                                        </p:tgtEl>
                                        <p:attrNameLst>
                                          <p:attrName>style.visibility</p:attrName>
                                        </p:attrNameLst>
                                      </p:cBhvr>
                                      <p:to>
                                        <p:strVal val="visible"/>
                                      </p:to>
                                    </p:set>
                                    <p:anim calcmode="lin" valueType="num">
                                      <p:cBhvr>
                                        <p:cTn id="17" dur="1000" fill="hold"/>
                                        <p:tgtEl>
                                          <p:spTgt spid="51207"/>
                                        </p:tgtEl>
                                        <p:attrNameLst>
                                          <p:attrName>ppt_w</p:attrName>
                                        </p:attrNameLst>
                                      </p:cBhvr>
                                      <p:tavLst>
                                        <p:tav tm="0">
                                          <p:val>
                                            <p:strVal val="#ppt_w*0.70"/>
                                          </p:val>
                                        </p:tav>
                                        <p:tav tm="100000">
                                          <p:val>
                                            <p:strVal val="#ppt_w"/>
                                          </p:val>
                                        </p:tav>
                                      </p:tavLst>
                                    </p:anim>
                                    <p:anim calcmode="lin" valueType="num">
                                      <p:cBhvr>
                                        <p:cTn id="18" dur="1000" fill="hold"/>
                                        <p:tgtEl>
                                          <p:spTgt spid="51207"/>
                                        </p:tgtEl>
                                        <p:attrNameLst>
                                          <p:attrName>ppt_h</p:attrName>
                                        </p:attrNameLst>
                                      </p:cBhvr>
                                      <p:tavLst>
                                        <p:tav tm="0">
                                          <p:val>
                                            <p:strVal val="#ppt_h"/>
                                          </p:val>
                                        </p:tav>
                                        <p:tav tm="100000">
                                          <p:val>
                                            <p:strVal val="#ppt_h"/>
                                          </p:val>
                                        </p:tav>
                                      </p:tavLst>
                                    </p:anim>
                                    <p:animEffect transition="in" filter="fade">
                                      <p:cBhvr>
                                        <p:cTn id="19" dur="1000"/>
                                        <p:tgtEl>
                                          <p:spTgt spid="51207"/>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stCondLst>
                                    <p:cond delay="0"/>
                                  </p:stCondLst>
                                  <p:childTnLst>
                                    <p:set>
                                      <p:cBhvr>
                                        <p:cTn id="23" dur="1" fill="hold">
                                          <p:stCondLst>
                                            <p:cond delay="0"/>
                                          </p:stCondLst>
                                        </p:cTn>
                                        <p:tgtEl>
                                          <p:spTgt spid="51208">
                                            <p:txEl>
                                              <p:charRg st="0" end="4"/>
                                            </p:txEl>
                                          </p:spTgt>
                                        </p:tgtEl>
                                        <p:attrNameLst>
                                          <p:attrName>style.visibility</p:attrName>
                                        </p:attrNameLst>
                                      </p:cBhvr>
                                      <p:to>
                                        <p:strVal val="visible"/>
                                      </p:to>
                                    </p:set>
                                    <p:anim calcmode="lin" valueType="num">
                                      <p:cBhvr>
                                        <p:cTn id="24" dur="1000" fill="hold"/>
                                        <p:tgtEl>
                                          <p:spTgt spid="51208">
                                            <p:txEl>
                                              <p:charRg st="0" end="4"/>
                                            </p:txEl>
                                          </p:spTgt>
                                        </p:tgtEl>
                                        <p:attrNameLst>
                                          <p:attrName>ppt_w</p:attrName>
                                        </p:attrNameLst>
                                      </p:cBhvr>
                                      <p:tavLst>
                                        <p:tav tm="0">
                                          <p:val>
                                            <p:strVal val="#ppt_w*0.70"/>
                                          </p:val>
                                        </p:tav>
                                        <p:tav tm="100000">
                                          <p:val>
                                            <p:strVal val="#ppt_w"/>
                                          </p:val>
                                        </p:tav>
                                      </p:tavLst>
                                    </p:anim>
                                    <p:anim calcmode="lin" valueType="num">
                                      <p:cBhvr>
                                        <p:cTn id="25" dur="1000" fill="hold"/>
                                        <p:tgtEl>
                                          <p:spTgt spid="51208">
                                            <p:txEl>
                                              <p:charRg st="0" end="4"/>
                                            </p:txEl>
                                          </p:spTgt>
                                        </p:tgtEl>
                                        <p:attrNameLst>
                                          <p:attrName>ppt_h</p:attrName>
                                        </p:attrNameLst>
                                      </p:cBhvr>
                                      <p:tavLst>
                                        <p:tav tm="0">
                                          <p:val>
                                            <p:strVal val="#ppt_h"/>
                                          </p:val>
                                        </p:tav>
                                        <p:tav tm="100000">
                                          <p:val>
                                            <p:strVal val="#ppt_h"/>
                                          </p:val>
                                        </p:tav>
                                      </p:tavLst>
                                    </p:anim>
                                    <p:animEffect transition="in" filter="fade">
                                      <p:cBhvr>
                                        <p:cTn id="26" dur="1000"/>
                                        <p:tgtEl>
                                          <p:spTgt spid="51208">
                                            <p:txEl>
                                              <p:charRg st="0"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09"/>
                                        </p:tgtEl>
                                        <p:attrNameLst>
                                          <p:attrName>style.visibility</p:attrName>
                                        </p:attrNameLst>
                                      </p:cBhvr>
                                      <p:to>
                                        <p:strVal val="visible"/>
                                      </p:to>
                                    </p:set>
                                    <p:anim calcmode="lin" valueType="num">
                                      <p:cBhvr additive="base">
                                        <p:cTn id="31" dur="1000" fill="hold"/>
                                        <p:tgtEl>
                                          <p:spTgt spid="51209"/>
                                        </p:tgtEl>
                                        <p:attrNameLst>
                                          <p:attrName>ppt_x</p:attrName>
                                        </p:attrNameLst>
                                      </p:cBhvr>
                                      <p:tavLst>
                                        <p:tav tm="0">
                                          <p:val>
                                            <p:strVal val="#ppt_x"/>
                                          </p:val>
                                        </p:tav>
                                        <p:tav tm="100000">
                                          <p:val>
                                            <p:strVal val="#ppt_x"/>
                                          </p:val>
                                        </p:tav>
                                      </p:tavLst>
                                    </p:anim>
                                    <p:anim calcmode="lin" valueType="num">
                                      <p:cBhvr additive="base">
                                        <p:cTn id="32" dur="1000" fill="hold"/>
                                        <p:tgtEl>
                                          <p:spTgt spid="5120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grpId="0" nodeType="clickEffect">
                                  <p:stCondLst>
                                    <p:cond delay="0"/>
                                  </p:stCondLst>
                                  <p:childTnLst>
                                    <p:set>
                                      <p:cBhvr>
                                        <p:cTn id="36" dur="1" fill="hold">
                                          <p:stCondLst>
                                            <p:cond delay="0"/>
                                          </p:stCondLst>
                                        </p:cTn>
                                        <p:tgtEl>
                                          <p:spTgt spid="51211"/>
                                        </p:tgtEl>
                                        <p:attrNameLst>
                                          <p:attrName>style.visibility</p:attrName>
                                        </p:attrNameLst>
                                      </p:cBhvr>
                                      <p:to>
                                        <p:strVal val="visible"/>
                                      </p:to>
                                    </p:set>
                                    <p:anim calcmode="lin" valueType="num">
                                      <p:cBhvr>
                                        <p:cTn id="37" dur="1000" fill="hold"/>
                                        <p:tgtEl>
                                          <p:spTgt spid="51211"/>
                                        </p:tgtEl>
                                        <p:attrNameLst>
                                          <p:attrName>ppt_w</p:attrName>
                                        </p:attrNameLst>
                                      </p:cBhvr>
                                      <p:tavLst>
                                        <p:tav tm="0">
                                          <p:val>
                                            <p:strVal val="#ppt_w*0.70"/>
                                          </p:val>
                                        </p:tav>
                                        <p:tav tm="100000">
                                          <p:val>
                                            <p:strVal val="#ppt_w"/>
                                          </p:val>
                                        </p:tav>
                                      </p:tavLst>
                                    </p:anim>
                                    <p:anim calcmode="lin" valueType="num">
                                      <p:cBhvr>
                                        <p:cTn id="38" dur="1000" fill="hold"/>
                                        <p:tgtEl>
                                          <p:spTgt spid="51211"/>
                                        </p:tgtEl>
                                        <p:attrNameLst>
                                          <p:attrName>ppt_h</p:attrName>
                                        </p:attrNameLst>
                                      </p:cBhvr>
                                      <p:tavLst>
                                        <p:tav tm="0">
                                          <p:val>
                                            <p:strVal val="#ppt_h"/>
                                          </p:val>
                                        </p:tav>
                                        <p:tav tm="100000">
                                          <p:val>
                                            <p:strVal val="#ppt_h"/>
                                          </p:val>
                                        </p:tav>
                                      </p:tavLst>
                                    </p:anim>
                                    <p:animEffect transition="in" filter="fade">
                                      <p:cBhvr>
                                        <p:cTn id="39" dur="1000"/>
                                        <p:tgtEl>
                                          <p:spTgt spid="51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p:bldP spid="51205" grpId="0"/>
      <p:bldP spid="51207" grpId="0"/>
      <p:bldP spid="51209" grpId="0"/>
      <p:bldP spid="512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6" name="文本框 13315"/>
          <p:cNvSpPr txBox="1"/>
          <p:nvPr/>
        </p:nvSpPr>
        <p:spPr>
          <a:xfrm>
            <a:off x="0" y="0"/>
            <a:ext cx="9144000" cy="641350"/>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600" b="1" dirty="0">
                <a:solidFill>
                  <a:srgbClr val="FF0000"/>
                </a:solidFill>
                <a:latin typeface="隶书" panose="02010509060101010101" pitchFamily="49" charset="-122"/>
                <a:ea typeface="隶书" panose="02010509060101010101" pitchFamily="49" charset="-122"/>
              </a:rPr>
              <a:t>五、贺　信 </a:t>
            </a:r>
            <a:endParaRPr lang="zh-CN" altLang="en-US" sz="3600" b="1" dirty="0">
              <a:solidFill>
                <a:srgbClr val="FF0000"/>
              </a:solidFill>
              <a:latin typeface="隶书" panose="02010509060101010101" pitchFamily="49" charset="-122"/>
              <a:ea typeface="隶书" panose="02010509060101010101" pitchFamily="49" charset="-122"/>
            </a:endParaRPr>
          </a:p>
        </p:txBody>
      </p:sp>
      <p:sp>
        <p:nvSpPr>
          <p:cNvPr id="13317" name="文本框 13316"/>
          <p:cNvSpPr txBox="1"/>
          <p:nvPr/>
        </p:nvSpPr>
        <p:spPr>
          <a:xfrm>
            <a:off x="0" y="549275"/>
            <a:ext cx="9144000" cy="2590800"/>
          </a:xfrm>
          <a:prstGeom prst="rect">
            <a:avLst/>
          </a:prstGeom>
          <a:noFill/>
          <a:ln w="9525">
            <a:noFill/>
          </a:ln>
        </p:spPr>
        <p:txBody>
          <a:bodyPr>
            <a:spAutoFit/>
          </a:bodyPr>
          <a:p>
            <a:pPr>
              <a:buClrTx/>
            </a:pPr>
            <a:r>
              <a:rPr lang="en-US" altLang="zh-CN" sz="3600" b="1">
                <a:solidFill>
                  <a:srgbClr val="FF0000"/>
                </a:solidFill>
                <a:latin typeface="Arial" panose="020B0604020202020204" pitchFamily="34" charset="0"/>
              </a:rPr>
              <a:t> 1</a:t>
            </a:r>
            <a:r>
              <a:rPr lang="zh-CN" altLang="en-US" sz="3600" b="1" dirty="0">
                <a:solidFill>
                  <a:srgbClr val="FF0000"/>
                </a:solidFill>
                <a:latin typeface="Arial" panose="020B0604020202020204" pitchFamily="34" charset="0"/>
              </a:rPr>
              <a:t>、</a:t>
            </a:r>
            <a:r>
              <a:rPr lang="en-US" altLang="zh-CN" sz="3600" b="1">
                <a:solidFill>
                  <a:srgbClr val="FF0000"/>
                </a:solidFill>
                <a:latin typeface="Arial" panose="020B0604020202020204" pitchFamily="34" charset="0"/>
              </a:rPr>
              <a:t>[</a:t>
            </a:r>
            <a:r>
              <a:rPr lang="zh-CN" altLang="en-US" sz="3600" b="1" dirty="0">
                <a:solidFill>
                  <a:srgbClr val="FF0000"/>
                </a:solidFill>
                <a:latin typeface="Arial" panose="020B0604020202020204" pitchFamily="34" charset="0"/>
              </a:rPr>
              <a:t>概念解说</a:t>
            </a:r>
            <a:r>
              <a:rPr lang="en-US" altLang="zh-CN" sz="3600">
                <a:solidFill>
                  <a:srgbClr val="FF0000"/>
                </a:solidFill>
                <a:latin typeface="Arial" panose="020B0604020202020204" pitchFamily="34" charset="0"/>
              </a:rPr>
              <a:t>]  </a:t>
            </a:r>
            <a:r>
              <a:rPr lang="zh-CN" altLang="en-US" sz="3200" b="1" dirty="0">
                <a:solidFill>
                  <a:srgbClr val="0000FF"/>
                </a:solidFill>
                <a:latin typeface="Arial" panose="020B0604020202020204" pitchFamily="34" charset="0"/>
              </a:rPr>
              <a:t>贺信是对他人取得的成就、获得某种职位、组织的成立、纪念日期表示祝贺的文书。贺信与贺词有所不同，不要将贺信写成贺词。贺词内容篇幅长，而贺信要求简单短小，不宜长篇大论。 </a:t>
            </a:r>
            <a:endParaRPr lang="zh-CN" altLang="en-US" sz="3200" b="1" dirty="0">
              <a:solidFill>
                <a:srgbClr val="0000FF"/>
              </a:solidFill>
              <a:latin typeface="Arial" panose="020B0604020202020204" pitchFamily="34" charset="0"/>
            </a:endParaRPr>
          </a:p>
        </p:txBody>
      </p:sp>
      <p:sp>
        <p:nvSpPr>
          <p:cNvPr id="13318" name="文本框 13317"/>
          <p:cNvSpPr txBox="1"/>
          <p:nvPr/>
        </p:nvSpPr>
        <p:spPr>
          <a:xfrm>
            <a:off x="0" y="2997200"/>
            <a:ext cx="9144000" cy="641350"/>
          </a:xfrm>
          <a:prstGeom prst="rect">
            <a:avLst/>
          </a:prstGeom>
          <a:noFill/>
          <a:ln w="9525">
            <a:noFill/>
          </a:ln>
        </p:spPr>
        <p:txBody>
          <a:bodyPr>
            <a:spAutoFit/>
          </a:bodyPr>
          <a:p>
            <a:pPr>
              <a:spcBef>
                <a:spcPct val="50000"/>
              </a:spcBef>
              <a:buClrTx/>
            </a:pPr>
            <a:r>
              <a:rPr lang="en-US" altLang="zh-CN" sz="3600" b="1">
                <a:solidFill>
                  <a:srgbClr val="FF0000"/>
                </a:solidFill>
                <a:latin typeface="Arial" panose="020B0604020202020204" pitchFamily="34" charset="0"/>
              </a:rPr>
              <a:t>  2</a:t>
            </a:r>
            <a:r>
              <a:rPr lang="zh-CN" altLang="en-US" sz="3600" b="1" dirty="0">
                <a:solidFill>
                  <a:srgbClr val="FF0000"/>
                </a:solidFill>
                <a:latin typeface="Arial" panose="020B0604020202020204" pitchFamily="34" charset="0"/>
              </a:rPr>
              <a:t>、写作格式：</a:t>
            </a:r>
            <a:endParaRPr lang="zh-CN" altLang="en-US" sz="3600" b="1" dirty="0">
              <a:solidFill>
                <a:srgbClr val="FF0000"/>
              </a:solidFill>
              <a:latin typeface="Arial" panose="020B0604020202020204" pitchFamily="34" charset="0"/>
            </a:endParaRPr>
          </a:p>
        </p:txBody>
      </p:sp>
      <p:sp>
        <p:nvSpPr>
          <p:cNvPr id="13320" name="文本框 13319"/>
          <p:cNvSpPr txBox="1"/>
          <p:nvPr/>
        </p:nvSpPr>
        <p:spPr>
          <a:xfrm>
            <a:off x="0" y="3429000"/>
            <a:ext cx="9144000" cy="3262313"/>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 （</a:t>
            </a:r>
            <a:r>
              <a:rPr lang="en-US" altLang="zh-CN" sz="3200" b="1">
                <a:solidFill>
                  <a:srgbClr val="0000FF"/>
                </a:solidFill>
                <a:latin typeface="Arial" panose="020B0604020202020204" pitchFamily="34" charset="0"/>
              </a:rPr>
              <a:t>1</a:t>
            </a:r>
            <a:r>
              <a:rPr lang="zh-CN" altLang="en-US" sz="3200" b="1" dirty="0">
                <a:solidFill>
                  <a:srgbClr val="0000FF"/>
                </a:solidFill>
                <a:latin typeface="Arial" panose="020B0604020202020204" pitchFamily="34" charset="0"/>
              </a:rPr>
              <a:t>）、标题。（通常直写贺信）</a:t>
            </a:r>
            <a:endParaRPr lang="zh-CN" altLang="en-US" sz="3200" b="1" dirty="0">
              <a:solidFill>
                <a:srgbClr val="0000FF"/>
              </a:solidFill>
              <a:latin typeface="Arial" panose="020B0604020202020204" pitchFamily="34" charset="0"/>
            </a:endParaRPr>
          </a:p>
          <a:p>
            <a:pPr>
              <a:spcBef>
                <a:spcPct val="50000"/>
              </a:spcBef>
              <a:buClrTx/>
            </a:pPr>
            <a:r>
              <a:rPr lang="zh-CN" altLang="en-US" sz="3200" b="1" dirty="0">
                <a:solidFill>
                  <a:srgbClr val="0000FF"/>
                </a:solidFill>
                <a:latin typeface="Arial" panose="020B0604020202020204" pitchFamily="34" charset="0"/>
              </a:rPr>
              <a:t> （</a:t>
            </a:r>
            <a:r>
              <a:rPr lang="en-US" altLang="zh-CN" sz="3200" b="1">
                <a:solidFill>
                  <a:srgbClr val="0000FF"/>
                </a:solidFill>
                <a:latin typeface="Arial" panose="020B0604020202020204" pitchFamily="34" charset="0"/>
              </a:rPr>
              <a:t>2</a:t>
            </a:r>
            <a:r>
              <a:rPr lang="zh-CN" altLang="en-US" sz="3200" b="1" dirty="0">
                <a:solidFill>
                  <a:srgbClr val="0000FF"/>
                </a:solidFill>
                <a:latin typeface="Arial" panose="020B0604020202020204" pitchFamily="34" charset="0"/>
              </a:rPr>
              <a:t>）、称呼。</a:t>
            </a:r>
            <a:endParaRPr lang="zh-CN" altLang="en-US" sz="3200" b="1" dirty="0">
              <a:solidFill>
                <a:srgbClr val="0000FF"/>
              </a:solidFill>
              <a:latin typeface="Arial" panose="020B0604020202020204" pitchFamily="34" charset="0"/>
            </a:endParaRPr>
          </a:p>
          <a:p>
            <a:pPr>
              <a:spcBef>
                <a:spcPct val="50000"/>
              </a:spcBef>
              <a:buClrTx/>
            </a:pPr>
            <a:r>
              <a:rPr lang="zh-CN" altLang="en-US" sz="3200" b="1" dirty="0">
                <a:solidFill>
                  <a:srgbClr val="0000FF"/>
                </a:solidFill>
                <a:latin typeface="Arial" panose="020B0604020202020204" pitchFamily="34" charset="0"/>
              </a:rPr>
              <a:t> （</a:t>
            </a:r>
            <a:r>
              <a:rPr lang="en-US" altLang="zh-CN" sz="3200" b="1">
                <a:solidFill>
                  <a:srgbClr val="0000FF"/>
                </a:solidFill>
                <a:latin typeface="Arial" panose="020B0604020202020204" pitchFamily="34" charset="0"/>
              </a:rPr>
              <a:t>3</a:t>
            </a:r>
            <a:r>
              <a:rPr lang="zh-CN" altLang="en-US" sz="3200" b="1" dirty="0">
                <a:solidFill>
                  <a:srgbClr val="0000FF"/>
                </a:solidFill>
                <a:latin typeface="Arial" panose="020B0604020202020204" pitchFamily="34" charset="0"/>
              </a:rPr>
              <a:t>）、正文：对某人取得何种成绩、何事取得成功或获得升迁之喜表示热烈的祝贺！</a:t>
            </a:r>
            <a:endParaRPr lang="zh-CN" altLang="en-US" sz="3200" b="1" dirty="0">
              <a:solidFill>
                <a:srgbClr val="0000FF"/>
              </a:solidFill>
              <a:latin typeface="Arial" panose="020B0604020202020204" pitchFamily="34" charset="0"/>
            </a:endParaRPr>
          </a:p>
          <a:p>
            <a:pPr>
              <a:spcBef>
                <a:spcPct val="50000"/>
              </a:spcBef>
              <a:buClrTx/>
            </a:pPr>
            <a:r>
              <a:rPr lang="zh-CN" altLang="en-US" sz="3200" b="1" dirty="0">
                <a:solidFill>
                  <a:srgbClr val="0000FF"/>
                </a:solidFill>
                <a:latin typeface="Arial" panose="020B0604020202020204" pitchFamily="34" charset="0"/>
              </a:rPr>
              <a:t> （</a:t>
            </a:r>
            <a:r>
              <a:rPr lang="en-US" altLang="zh-CN" sz="3200" b="1">
                <a:solidFill>
                  <a:srgbClr val="0000FF"/>
                </a:solidFill>
                <a:latin typeface="Arial" panose="020B0604020202020204" pitchFamily="34" charset="0"/>
              </a:rPr>
              <a:t>4</a:t>
            </a:r>
            <a:r>
              <a:rPr lang="zh-CN" altLang="en-US" sz="3200" b="1" dirty="0">
                <a:solidFill>
                  <a:srgbClr val="0000FF"/>
                </a:solidFill>
                <a:latin typeface="Arial" panose="020B0604020202020204" pitchFamily="34" charset="0"/>
              </a:rPr>
              <a:t>）、结尾：祝贺人（签名）、日期。</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p:cTn id="7" dur="1000" fill="hold"/>
                                        <p:tgtEl>
                                          <p:spTgt spid="13316"/>
                                        </p:tgtEl>
                                        <p:attrNameLst>
                                          <p:attrName>ppt_w</p:attrName>
                                        </p:attrNameLst>
                                      </p:cBhvr>
                                      <p:tavLst>
                                        <p:tav tm="0">
                                          <p:val>
                                            <p:strVal val="#ppt_w*0.70"/>
                                          </p:val>
                                        </p:tav>
                                        <p:tav tm="100000">
                                          <p:val>
                                            <p:strVal val="#ppt_w"/>
                                          </p:val>
                                        </p:tav>
                                      </p:tavLst>
                                    </p:anim>
                                    <p:anim calcmode="lin" valueType="num">
                                      <p:cBhvr>
                                        <p:cTn id="8" dur="1000" fill="hold"/>
                                        <p:tgtEl>
                                          <p:spTgt spid="13316"/>
                                        </p:tgtEl>
                                        <p:attrNameLst>
                                          <p:attrName>ppt_h</p:attrName>
                                        </p:attrNameLst>
                                      </p:cBhvr>
                                      <p:tavLst>
                                        <p:tav tm="0">
                                          <p:val>
                                            <p:strVal val="#ppt_h"/>
                                          </p:val>
                                        </p:tav>
                                        <p:tav tm="100000">
                                          <p:val>
                                            <p:strVal val="#ppt_h"/>
                                          </p:val>
                                        </p:tav>
                                      </p:tavLst>
                                    </p:anim>
                                    <p:animEffect transition="in" filter="fade">
                                      <p:cBhvr>
                                        <p:cTn id="9" dur="1000"/>
                                        <p:tgtEl>
                                          <p:spTgt spid="1331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3317"/>
                                        </p:tgtEl>
                                        <p:attrNameLst>
                                          <p:attrName>style.visibility</p:attrName>
                                        </p:attrNameLst>
                                      </p:cBhvr>
                                      <p:to>
                                        <p:strVal val="visible"/>
                                      </p:to>
                                    </p:set>
                                    <p:anim calcmode="lin" valueType="num">
                                      <p:cBhvr>
                                        <p:cTn id="14" dur="1000" fill="hold"/>
                                        <p:tgtEl>
                                          <p:spTgt spid="13317"/>
                                        </p:tgtEl>
                                        <p:attrNameLst>
                                          <p:attrName>ppt_w</p:attrName>
                                        </p:attrNameLst>
                                      </p:cBhvr>
                                      <p:tavLst>
                                        <p:tav tm="0">
                                          <p:val>
                                            <p:strVal val="#ppt_w*0.70"/>
                                          </p:val>
                                        </p:tav>
                                        <p:tav tm="100000">
                                          <p:val>
                                            <p:strVal val="#ppt_w"/>
                                          </p:val>
                                        </p:tav>
                                      </p:tavLst>
                                    </p:anim>
                                    <p:anim calcmode="lin" valueType="num">
                                      <p:cBhvr>
                                        <p:cTn id="15" dur="1000" fill="hold"/>
                                        <p:tgtEl>
                                          <p:spTgt spid="13317"/>
                                        </p:tgtEl>
                                        <p:attrNameLst>
                                          <p:attrName>ppt_h</p:attrName>
                                        </p:attrNameLst>
                                      </p:cBhvr>
                                      <p:tavLst>
                                        <p:tav tm="0">
                                          <p:val>
                                            <p:strVal val="#ppt_h"/>
                                          </p:val>
                                        </p:tav>
                                        <p:tav tm="100000">
                                          <p:val>
                                            <p:strVal val="#ppt_h"/>
                                          </p:val>
                                        </p:tav>
                                      </p:tavLst>
                                    </p:anim>
                                    <p:animEffect transition="in" filter="fade">
                                      <p:cBhvr>
                                        <p:cTn id="16" dur="1000"/>
                                        <p:tgtEl>
                                          <p:spTgt spid="1331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3318"/>
                                        </p:tgtEl>
                                        <p:attrNameLst>
                                          <p:attrName>style.visibility</p:attrName>
                                        </p:attrNameLst>
                                      </p:cBhvr>
                                      <p:to>
                                        <p:strVal val="visible"/>
                                      </p:to>
                                    </p:set>
                                    <p:anim calcmode="lin" valueType="num">
                                      <p:cBhvr>
                                        <p:cTn id="21" dur="1000" fill="hold"/>
                                        <p:tgtEl>
                                          <p:spTgt spid="13318"/>
                                        </p:tgtEl>
                                        <p:attrNameLst>
                                          <p:attrName>ppt_w</p:attrName>
                                        </p:attrNameLst>
                                      </p:cBhvr>
                                      <p:tavLst>
                                        <p:tav tm="0">
                                          <p:val>
                                            <p:strVal val="#ppt_w*0.70"/>
                                          </p:val>
                                        </p:tav>
                                        <p:tav tm="100000">
                                          <p:val>
                                            <p:strVal val="#ppt_w"/>
                                          </p:val>
                                        </p:tav>
                                      </p:tavLst>
                                    </p:anim>
                                    <p:anim calcmode="lin" valueType="num">
                                      <p:cBhvr>
                                        <p:cTn id="22" dur="1000" fill="hold"/>
                                        <p:tgtEl>
                                          <p:spTgt spid="13318"/>
                                        </p:tgtEl>
                                        <p:attrNameLst>
                                          <p:attrName>ppt_h</p:attrName>
                                        </p:attrNameLst>
                                      </p:cBhvr>
                                      <p:tavLst>
                                        <p:tav tm="0">
                                          <p:val>
                                            <p:strVal val="#ppt_h"/>
                                          </p:val>
                                        </p:tav>
                                        <p:tav tm="100000">
                                          <p:val>
                                            <p:strVal val="#ppt_h"/>
                                          </p:val>
                                        </p:tav>
                                      </p:tavLst>
                                    </p:anim>
                                    <p:animEffect transition="in" filter="fade">
                                      <p:cBhvr>
                                        <p:cTn id="23" dur="1000"/>
                                        <p:tgtEl>
                                          <p:spTgt spid="13318"/>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13320"/>
                                        </p:tgtEl>
                                        <p:attrNameLst>
                                          <p:attrName>style.visibility</p:attrName>
                                        </p:attrNameLst>
                                      </p:cBhvr>
                                      <p:to>
                                        <p:strVal val="visible"/>
                                      </p:to>
                                    </p:set>
                                    <p:animEffect transition="in" filter="diamond(in)">
                                      <p:cBhvr>
                                        <p:cTn id="28" dur="10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P spid="13318" grpId="0"/>
      <p:bldP spid="133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8" name="文本框 52227"/>
          <p:cNvSpPr txBox="1"/>
          <p:nvPr/>
        </p:nvSpPr>
        <p:spPr>
          <a:xfrm>
            <a:off x="0" y="0"/>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4000" b="1" dirty="0">
                <a:solidFill>
                  <a:srgbClr val="FF0000"/>
                </a:solidFill>
                <a:latin typeface="Arial" panose="020B0604020202020204" pitchFamily="34" charset="0"/>
              </a:rPr>
              <a:t>例如：</a:t>
            </a:r>
            <a:endParaRPr lang="zh-CN" altLang="en-US" sz="4000" b="1" dirty="0">
              <a:solidFill>
                <a:srgbClr val="FF0000"/>
              </a:solidFill>
              <a:latin typeface="Arial" panose="020B0604020202020204" pitchFamily="34" charset="0"/>
            </a:endParaRPr>
          </a:p>
        </p:txBody>
      </p:sp>
      <p:sp>
        <p:nvSpPr>
          <p:cNvPr id="52229" name="矩形 52228"/>
          <p:cNvSpPr/>
          <p:nvPr/>
        </p:nvSpPr>
        <p:spPr>
          <a:xfrm>
            <a:off x="1547813" y="147638"/>
            <a:ext cx="6337300" cy="822325"/>
          </a:xfrm>
          <a:prstGeom prst="rect">
            <a:avLst/>
          </a:prstGeom>
          <a:noFill/>
          <a:ln w="9525">
            <a:noFill/>
          </a:ln>
        </p:spPr>
        <p:txBody>
          <a:bodyPr anchor="ctr">
            <a:spAutoFit/>
          </a:bodyPr>
          <a:p>
            <a:r>
              <a:rPr lang="zh-CN" altLang="en-US" sz="2400" b="1" dirty="0">
                <a:solidFill>
                  <a:srgbClr val="FF0000"/>
                </a:solidFill>
                <a:latin typeface="Arial" panose="020B0604020202020204" pitchFamily="34" charset="0"/>
              </a:rPr>
              <a:t>（朱镕基电贺他信</a:t>
            </a:r>
            <a:r>
              <a:rPr lang="en-US" altLang="zh-CN" sz="2400" b="1">
                <a:solidFill>
                  <a:srgbClr val="FF0000"/>
                </a:solidFill>
                <a:latin typeface="Arial" panose="020B0604020202020204" pitchFamily="34" charset="0"/>
              </a:rPr>
              <a:t>·</a:t>
            </a:r>
            <a:r>
              <a:rPr lang="zh-CN" altLang="en-US" sz="2400" b="1" dirty="0">
                <a:solidFill>
                  <a:srgbClr val="FF0000"/>
                </a:solidFill>
                <a:latin typeface="Arial" panose="020B0604020202020204" pitchFamily="34" charset="0"/>
              </a:rPr>
              <a:t>西那瓦就任泰王国总理）</a:t>
            </a:r>
            <a:endParaRPr lang="zh-CN" altLang="en-US" sz="2400" b="1" dirty="0">
              <a:solidFill>
                <a:srgbClr val="FF0000"/>
              </a:solidFill>
              <a:latin typeface="Arial" panose="020B0604020202020204" pitchFamily="34" charset="0"/>
            </a:endParaRPr>
          </a:p>
          <a:p>
            <a:pPr eaLnBrk="0" hangingPunct="0">
              <a:buClrTx/>
            </a:pPr>
            <a:endParaRPr lang="zh-CN" altLang="en-US" sz="2400" b="1" dirty="0">
              <a:solidFill>
                <a:srgbClr val="FF0000"/>
              </a:solidFill>
              <a:latin typeface="Times New Roman" panose="02020603050405020304" pitchFamily="18" charset="0"/>
            </a:endParaRPr>
          </a:p>
        </p:txBody>
      </p:sp>
      <p:sp>
        <p:nvSpPr>
          <p:cNvPr id="52230" name="文本框 52229"/>
          <p:cNvSpPr txBox="1"/>
          <p:nvPr/>
        </p:nvSpPr>
        <p:spPr>
          <a:xfrm>
            <a:off x="0" y="404813"/>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4000" b="1" dirty="0">
                <a:solidFill>
                  <a:srgbClr val="FF0000"/>
                </a:solidFill>
                <a:latin typeface="Arial" panose="020B0604020202020204" pitchFamily="34" charset="0"/>
                <a:ea typeface="隶书" panose="02010509060101010101" pitchFamily="49" charset="-122"/>
              </a:rPr>
              <a:t>贺        信</a:t>
            </a:r>
            <a:endParaRPr lang="zh-CN" altLang="en-US" sz="4000" b="1" dirty="0">
              <a:solidFill>
                <a:srgbClr val="FF0000"/>
              </a:solidFill>
              <a:latin typeface="Arial" panose="020B0604020202020204" pitchFamily="34" charset="0"/>
              <a:ea typeface="隶书" panose="02010509060101010101" pitchFamily="49" charset="-122"/>
            </a:endParaRPr>
          </a:p>
        </p:txBody>
      </p:sp>
      <p:sp>
        <p:nvSpPr>
          <p:cNvPr id="52231" name="文本框 52230"/>
          <p:cNvSpPr txBox="1"/>
          <p:nvPr/>
        </p:nvSpPr>
        <p:spPr>
          <a:xfrm>
            <a:off x="0" y="1196975"/>
            <a:ext cx="9144000" cy="579438"/>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solidFill>
                  <a:srgbClr val="0000FF"/>
                </a:solidFill>
                <a:latin typeface="隶书" panose="02010509060101010101" pitchFamily="49" charset="-122"/>
                <a:ea typeface="隶书" panose="02010509060101010101" pitchFamily="49" charset="-122"/>
              </a:rPr>
              <a:t>曼谷泰王国总理他信</a:t>
            </a:r>
            <a:r>
              <a:rPr lang="en-US" altLang="zh-CN" sz="3200" b="1">
                <a:solidFill>
                  <a:srgbClr val="0000FF"/>
                </a:solidFill>
                <a:latin typeface="Arial" panose="020B0604020202020204" pitchFamily="34" charset="0"/>
                <a:ea typeface="隶书" panose="02010509060101010101" pitchFamily="49" charset="-122"/>
              </a:rPr>
              <a:t>·</a:t>
            </a:r>
            <a:r>
              <a:rPr lang="zh-CN" altLang="en-US" sz="3200" b="1" dirty="0">
                <a:solidFill>
                  <a:srgbClr val="0000FF"/>
                </a:solidFill>
                <a:latin typeface="隶书" panose="02010509060101010101" pitchFamily="49" charset="-122"/>
                <a:ea typeface="隶书" panose="02010509060101010101" pitchFamily="49" charset="-122"/>
              </a:rPr>
              <a:t>西那瓦阁下</a:t>
            </a:r>
            <a:r>
              <a:rPr lang="en-US" altLang="zh-CN" sz="3200" b="1">
                <a:solidFill>
                  <a:srgbClr val="0000FF"/>
                </a:solidFill>
                <a:latin typeface="隶书" panose="02010509060101010101" pitchFamily="49" charset="-122"/>
                <a:ea typeface="隶书" panose="02010509060101010101" pitchFamily="49" charset="-122"/>
              </a:rPr>
              <a:t>: </a:t>
            </a:r>
            <a:endParaRPr lang="zh-CN" altLang="en-US" sz="3200" b="1" dirty="0">
              <a:solidFill>
                <a:srgbClr val="0000FF"/>
              </a:solidFill>
              <a:latin typeface="隶书" panose="02010509060101010101" pitchFamily="49" charset="-122"/>
              <a:ea typeface="隶书" panose="02010509060101010101" pitchFamily="49" charset="-122"/>
            </a:endParaRPr>
          </a:p>
        </p:txBody>
      </p:sp>
      <p:sp>
        <p:nvSpPr>
          <p:cNvPr id="52232" name="文本框 52231"/>
          <p:cNvSpPr txBox="1"/>
          <p:nvPr/>
        </p:nvSpPr>
        <p:spPr>
          <a:xfrm>
            <a:off x="0" y="1700213"/>
            <a:ext cx="9144000" cy="4362450"/>
          </a:xfrm>
          <a:prstGeom prst="rect">
            <a:avLst/>
          </a:prstGeom>
          <a:noFill/>
          <a:ln w="9525">
            <a:noFill/>
          </a:ln>
        </p:spPr>
        <p:txBody>
          <a:bodyPr>
            <a:spAutoFit/>
          </a:bodyPr>
          <a:p>
            <a:pPr>
              <a:buClrTx/>
            </a:pPr>
            <a:r>
              <a:rPr lang="zh-CN" altLang="en-US" dirty="0">
                <a:latin typeface="Arial" panose="020B0604020202020204" pitchFamily="34" charset="0"/>
              </a:rPr>
              <a:t>         </a:t>
            </a:r>
            <a:r>
              <a:rPr lang="zh-CN" altLang="en-US" sz="2800" b="1" dirty="0">
                <a:solidFill>
                  <a:srgbClr val="0000FF"/>
                </a:solidFill>
                <a:latin typeface="隶书" panose="02010509060101010101" pitchFamily="49" charset="-122"/>
                <a:ea typeface="隶书" panose="02010509060101010101" pitchFamily="49" charset="-122"/>
              </a:rPr>
              <a:t>在阁下就任泰王国总理之际，我谨向阁下表示热烈的祝贺。</a:t>
            </a:r>
            <a:endParaRPr lang="zh-CN" altLang="en-US" sz="2800" b="1" dirty="0">
              <a:solidFill>
                <a:srgbClr val="0000FF"/>
              </a:solidFill>
              <a:latin typeface="隶书" panose="02010509060101010101" pitchFamily="49" charset="-122"/>
              <a:ea typeface="隶书" panose="02010509060101010101" pitchFamily="49" charset="-122"/>
            </a:endParaRPr>
          </a:p>
          <a:p>
            <a:pPr>
              <a:buClrTx/>
            </a:pPr>
            <a:r>
              <a:rPr lang="zh-CN" altLang="en-US" sz="2800" b="1" dirty="0">
                <a:solidFill>
                  <a:srgbClr val="0000FF"/>
                </a:solidFill>
                <a:latin typeface="隶书" panose="02010509060101010101" pitchFamily="49" charset="-122"/>
                <a:ea typeface="隶书" panose="02010509060101010101" pitchFamily="49" charset="-122"/>
              </a:rPr>
              <a:t>　　近年来，在我们两国政府和人民的共同努力下，中泰友谊不断加强，各领域的合作继续深化。中泰友好关系符合两国人民的利益，有助于地区和平、稳定与繁荣。我相信，在阁下任期内，在两国二十一世纪合作计划</a:t>
            </a:r>
            <a:r>
              <a:rPr lang="en-US" altLang="zh-CN" sz="2800" b="1">
                <a:solidFill>
                  <a:srgbClr val="0000FF"/>
                </a:solidFill>
                <a:latin typeface="隶书" panose="02010509060101010101" pitchFamily="49" charset="-122"/>
                <a:ea typeface="隶书" panose="02010509060101010101" pitchFamily="49" charset="-122"/>
              </a:rPr>
              <a:t>《</a:t>
            </a:r>
            <a:r>
              <a:rPr lang="zh-CN" altLang="en-US" sz="2800" b="1" dirty="0">
                <a:solidFill>
                  <a:srgbClr val="0000FF"/>
                </a:solidFill>
                <a:latin typeface="隶书" panose="02010509060101010101" pitchFamily="49" charset="-122"/>
                <a:ea typeface="隶书" panose="02010509060101010101" pitchFamily="49" charset="-122"/>
              </a:rPr>
              <a:t>联合声明</a:t>
            </a:r>
            <a:r>
              <a:rPr lang="en-US" altLang="zh-CN" sz="2800" b="1">
                <a:solidFill>
                  <a:srgbClr val="0000FF"/>
                </a:solidFill>
                <a:latin typeface="隶书" panose="02010509060101010101" pitchFamily="49" charset="-122"/>
                <a:ea typeface="隶书" panose="02010509060101010101" pitchFamily="49" charset="-122"/>
              </a:rPr>
              <a:t>》</a:t>
            </a:r>
            <a:r>
              <a:rPr lang="zh-CN" altLang="en-US" sz="2800" b="1" dirty="0">
                <a:solidFill>
                  <a:srgbClr val="0000FF"/>
                </a:solidFill>
                <a:latin typeface="隶书" panose="02010509060101010101" pitchFamily="49" charset="-122"/>
                <a:ea typeface="隶书" panose="02010509060101010101" pitchFamily="49" charset="-122"/>
              </a:rPr>
              <a:t>的指引下，中泰睦邻互信的全方位灰好合作关系必将取得更大发展。</a:t>
            </a:r>
            <a:endParaRPr lang="zh-CN" altLang="en-US" sz="2800" b="1" dirty="0">
              <a:solidFill>
                <a:srgbClr val="0000FF"/>
              </a:solidFill>
              <a:latin typeface="隶书" panose="02010509060101010101" pitchFamily="49" charset="-122"/>
              <a:ea typeface="隶书" panose="02010509060101010101" pitchFamily="49" charset="-122"/>
            </a:endParaRPr>
          </a:p>
          <a:p>
            <a:pPr>
              <a:buClrTx/>
            </a:pPr>
            <a:r>
              <a:rPr lang="zh-CN" altLang="en-US" sz="2800" b="1" dirty="0">
                <a:solidFill>
                  <a:srgbClr val="0000FF"/>
                </a:solidFill>
                <a:latin typeface="隶书" panose="02010509060101010101" pitchFamily="49" charset="-122"/>
                <a:ea typeface="隶书" panose="02010509060101010101" pitchFamily="49" charset="-122"/>
              </a:rPr>
              <a:t>　　祝泰王国国家昌盛，人民幸福。</a:t>
            </a:r>
            <a:endParaRPr lang="zh-CN" altLang="en-US" sz="2800" b="1" dirty="0">
              <a:solidFill>
                <a:srgbClr val="0000FF"/>
              </a:solidFill>
              <a:latin typeface="隶书" panose="02010509060101010101" pitchFamily="49" charset="-122"/>
              <a:ea typeface="隶书" panose="02010509060101010101" pitchFamily="49" charset="-122"/>
            </a:endParaRPr>
          </a:p>
          <a:p>
            <a:pPr>
              <a:buClrTx/>
            </a:pPr>
            <a:r>
              <a:rPr lang="zh-CN" altLang="en-US" sz="2800" b="1" dirty="0">
                <a:solidFill>
                  <a:srgbClr val="0000FF"/>
                </a:solidFill>
                <a:latin typeface="隶书" panose="02010509060101010101" pitchFamily="49" charset="-122"/>
                <a:ea typeface="隶书" panose="02010509060101010101" pitchFamily="49" charset="-122"/>
              </a:rPr>
              <a:t>　　　　　　      中华人民共和国国务院总理 朱镕基</a:t>
            </a:r>
            <a:endParaRPr lang="zh-CN" altLang="en-US" sz="2800" b="1" dirty="0">
              <a:solidFill>
                <a:srgbClr val="0000FF"/>
              </a:solidFill>
              <a:latin typeface="隶书" panose="02010509060101010101" pitchFamily="49" charset="-122"/>
              <a:ea typeface="隶书" panose="02010509060101010101" pitchFamily="49" charset="-122"/>
            </a:endParaRPr>
          </a:p>
        </p:txBody>
      </p:sp>
      <p:sp>
        <p:nvSpPr>
          <p:cNvPr id="52233" name="文本框 52232"/>
          <p:cNvSpPr txBox="1"/>
          <p:nvPr/>
        </p:nvSpPr>
        <p:spPr>
          <a:xfrm>
            <a:off x="3203575" y="6092825"/>
            <a:ext cx="5940425" cy="519113"/>
          </a:xfrm>
          <a:prstGeom prst="rect">
            <a:avLst/>
          </a:prstGeom>
          <a:noFill/>
          <a:ln w="9525">
            <a:noFill/>
          </a:ln>
        </p:spPr>
        <p:txBody>
          <a:bodyPr>
            <a:spAutoFit/>
          </a:bodyPr>
          <a:p>
            <a:pPr>
              <a:spcBef>
                <a:spcPct val="50000"/>
              </a:spcBef>
              <a:buClrTx/>
            </a:pPr>
            <a:r>
              <a:rPr lang="zh-CN" altLang="en-US" sz="2800" b="1" dirty="0">
                <a:latin typeface="Arial" panose="020B0604020202020204" pitchFamily="34" charset="0"/>
              </a:rPr>
              <a:t>        </a:t>
            </a:r>
            <a:r>
              <a:rPr lang="zh-CN" altLang="en-US" sz="2800" b="1" dirty="0">
                <a:solidFill>
                  <a:srgbClr val="0000FF"/>
                </a:solidFill>
                <a:latin typeface="隶书" panose="02010509060101010101" pitchFamily="49" charset="-122"/>
                <a:ea typeface="隶书" panose="02010509060101010101" pitchFamily="49" charset="-122"/>
              </a:rPr>
              <a:t>二</a:t>
            </a:r>
            <a:r>
              <a:rPr lang="en-US" altLang="zh-CN" sz="2800" b="1">
                <a:solidFill>
                  <a:srgbClr val="0000FF"/>
                </a:solidFill>
                <a:latin typeface="隶书" panose="02010509060101010101" pitchFamily="49" charset="-122"/>
                <a:ea typeface="隶书" panose="02010509060101010101" pitchFamily="49" charset="-122"/>
              </a:rPr>
              <a:t>00</a:t>
            </a:r>
            <a:r>
              <a:rPr lang="zh-CN" altLang="en-US" sz="2800" b="1" dirty="0">
                <a:solidFill>
                  <a:srgbClr val="0000FF"/>
                </a:solidFill>
                <a:latin typeface="隶书" panose="02010509060101010101" pitchFamily="49" charset="-122"/>
                <a:ea typeface="隶书" panose="02010509060101010101" pitchFamily="49" charset="-122"/>
              </a:rPr>
              <a:t>一年二月九日于北京</a:t>
            </a:r>
            <a:endParaRPr lang="zh-CN" altLang="en-US" sz="2800" b="1" dirty="0">
              <a:solidFill>
                <a:srgbClr val="0000FF"/>
              </a:solidFill>
              <a:latin typeface="隶书" panose="02010509060101010101" pitchFamily="49" charset="-122"/>
              <a:ea typeface="隶书" panose="02010509060101010101" pitchFamily="49" charset="-122"/>
            </a:endParaRPr>
          </a:p>
        </p:txBody>
      </p:sp>
      <p:sp>
        <p:nvSpPr>
          <p:cNvPr id="52234" name="椭圆 52233"/>
          <p:cNvSpPr/>
          <p:nvPr/>
        </p:nvSpPr>
        <p:spPr>
          <a:xfrm>
            <a:off x="0" y="6308725"/>
            <a:ext cx="971550" cy="549275"/>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52235" name="文本框 52234"/>
          <p:cNvSpPr txBox="1"/>
          <p:nvPr/>
        </p:nvSpPr>
        <p:spPr>
          <a:xfrm>
            <a:off x="0" y="6381750"/>
            <a:ext cx="971550" cy="457200"/>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2400" dirty="0">
                <a:solidFill>
                  <a:srgbClr val="FF0000"/>
                </a:solidFill>
                <a:latin typeface="Arial" panose="020B0604020202020204" pitchFamily="34" charset="0"/>
                <a:ea typeface="隶书" panose="02010509060101010101" pitchFamily="49" charset="-122"/>
                <a:hlinkClick r:id="rId1" action="ppaction://hlinksldjump"/>
              </a:rPr>
              <a:t>返回</a:t>
            </a:r>
            <a:endParaRPr lang="zh-CN" altLang="en-US" sz="2400" dirty="0">
              <a:solidFill>
                <a:srgbClr val="FF0000"/>
              </a:solidFill>
              <a:latin typeface="Arial" panose="020B0604020202020204" pitchFamily="3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8"/>
                                        </p:tgtEl>
                                        <p:attrNameLst>
                                          <p:attrName>style.visibility</p:attrName>
                                        </p:attrNameLst>
                                      </p:cBhvr>
                                      <p:to>
                                        <p:strVal val="visible"/>
                                      </p:to>
                                    </p:set>
                                    <p:anim calcmode="lin" valueType="num">
                                      <p:cBhvr additive="base">
                                        <p:cTn id="7" dur="500" fill="hold"/>
                                        <p:tgtEl>
                                          <p:spTgt spid="52228"/>
                                        </p:tgtEl>
                                        <p:attrNameLst>
                                          <p:attrName>ppt_x</p:attrName>
                                        </p:attrNameLst>
                                      </p:cBhvr>
                                      <p:tavLst>
                                        <p:tav tm="0">
                                          <p:val>
                                            <p:strVal val="#ppt_x"/>
                                          </p:val>
                                        </p:tav>
                                        <p:tav tm="100000">
                                          <p:val>
                                            <p:strVal val="#ppt_x"/>
                                          </p:val>
                                        </p:tav>
                                      </p:tavLst>
                                    </p:anim>
                                    <p:anim calcmode="lin" valueType="num">
                                      <p:cBhvr additive="base">
                                        <p:cTn id="8" dur="500" fill="hold"/>
                                        <p:tgtEl>
                                          <p:spTgt spid="522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52229"/>
                                        </p:tgtEl>
                                        <p:attrNameLst>
                                          <p:attrName>style.visibility</p:attrName>
                                        </p:attrNameLst>
                                      </p:cBhvr>
                                      <p:to>
                                        <p:strVal val="visible"/>
                                      </p:to>
                                    </p:set>
                                    <p:anim calcmode="lin" valueType="num">
                                      <p:cBhvr>
                                        <p:cTn id="13" dur="1000" fill="hold"/>
                                        <p:tgtEl>
                                          <p:spTgt spid="52229"/>
                                        </p:tgtEl>
                                        <p:attrNameLst>
                                          <p:attrName>ppt_w</p:attrName>
                                        </p:attrNameLst>
                                      </p:cBhvr>
                                      <p:tavLst>
                                        <p:tav tm="0">
                                          <p:val>
                                            <p:strVal val="#ppt_w*0.70"/>
                                          </p:val>
                                        </p:tav>
                                        <p:tav tm="100000">
                                          <p:val>
                                            <p:strVal val="#ppt_w"/>
                                          </p:val>
                                        </p:tav>
                                      </p:tavLst>
                                    </p:anim>
                                    <p:anim calcmode="lin" valueType="num">
                                      <p:cBhvr>
                                        <p:cTn id="14" dur="1000" fill="hold"/>
                                        <p:tgtEl>
                                          <p:spTgt spid="52229"/>
                                        </p:tgtEl>
                                        <p:attrNameLst>
                                          <p:attrName>ppt_h</p:attrName>
                                        </p:attrNameLst>
                                      </p:cBhvr>
                                      <p:tavLst>
                                        <p:tav tm="0">
                                          <p:val>
                                            <p:strVal val="#ppt_h"/>
                                          </p:val>
                                        </p:tav>
                                        <p:tav tm="100000">
                                          <p:val>
                                            <p:strVal val="#ppt_h"/>
                                          </p:val>
                                        </p:tav>
                                      </p:tavLst>
                                    </p:anim>
                                    <p:animEffect transition="in" filter="fade">
                                      <p:cBhvr>
                                        <p:cTn id="15" dur="1000"/>
                                        <p:tgtEl>
                                          <p:spTgt spid="52229"/>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52230"/>
                                        </p:tgtEl>
                                        <p:attrNameLst>
                                          <p:attrName>style.visibility</p:attrName>
                                        </p:attrNameLst>
                                      </p:cBhvr>
                                      <p:to>
                                        <p:strVal val="visible"/>
                                      </p:to>
                                    </p:set>
                                    <p:anim calcmode="lin" valueType="num">
                                      <p:cBhvr>
                                        <p:cTn id="20" dur="1000" fill="hold"/>
                                        <p:tgtEl>
                                          <p:spTgt spid="52230"/>
                                        </p:tgtEl>
                                        <p:attrNameLst>
                                          <p:attrName>ppt_w</p:attrName>
                                        </p:attrNameLst>
                                      </p:cBhvr>
                                      <p:tavLst>
                                        <p:tav tm="0">
                                          <p:val>
                                            <p:strVal val="#ppt_w*0.70"/>
                                          </p:val>
                                        </p:tav>
                                        <p:tav tm="100000">
                                          <p:val>
                                            <p:strVal val="#ppt_w"/>
                                          </p:val>
                                        </p:tav>
                                      </p:tavLst>
                                    </p:anim>
                                    <p:anim calcmode="lin" valueType="num">
                                      <p:cBhvr>
                                        <p:cTn id="21" dur="1000" fill="hold"/>
                                        <p:tgtEl>
                                          <p:spTgt spid="52230"/>
                                        </p:tgtEl>
                                        <p:attrNameLst>
                                          <p:attrName>ppt_h</p:attrName>
                                        </p:attrNameLst>
                                      </p:cBhvr>
                                      <p:tavLst>
                                        <p:tav tm="0">
                                          <p:val>
                                            <p:strVal val="#ppt_h"/>
                                          </p:val>
                                        </p:tav>
                                        <p:tav tm="100000">
                                          <p:val>
                                            <p:strVal val="#ppt_h"/>
                                          </p:val>
                                        </p:tav>
                                      </p:tavLst>
                                    </p:anim>
                                    <p:animEffect transition="in" filter="fade">
                                      <p:cBhvr>
                                        <p:cTn id="22" dur="1000"/>
                                        <p:tgtEl>
                                          <p:spTgt spid="52230"/>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52231"/>
                                        </p:tgtEl>
                                        <p:attrNameLst>
                                          <p:attrName>style.visibility</p:attrName>
                                        </p:attrNameLst>
                                      </p:cBhvr>
                                      <p:to>
                                        <p:strVal val="visible"/>
                                      </p:to>
                                    </p:set>
                                    <p:anim calcmode="lin" valueType="num">
                                      <p:cBhvr>
                                        <p:cTn id="27" dur="1000" fill="hold"/>
                                        <p:tgtEl>
                                          <p:spTgt spid="52231"/>
                                        </p:tgtEl>
                                        <p:attrNameLst>
                                          <p:attrName>ppt_w</p:attrName>
                                        </p:attrNameLst>
                                      </p:cBhvr>
                                      <p:tavLst>
                                        <p:tav tm="0">
                                          <p:val>
                                            <p:strVal val="#ppt_w*0.70"/>
                                          </p:val>
                                        </p:tav>
                                        <p:tav tm="100000">
                                          <p:val>
                                            <p:strVal val="#ppt_w"/>
                                          </p:val>
                                        </p:tav>
                                      </p:tavLst>
                                    </p:anim>
                                    <p:anim calcmode="lin" valueType="num">
                                      <p:cBhvr>
                                        <p:cTn id="28" dur="1000" fill="hold"/>
                                        <p:tgtEl>
                                          <p:spTgt spid="52231"/>
                                        </p:tgtEl>
                                        <p:attrNameLst>
                                          <p:attrName>ppt_h</p:attrName>
                                        </p:attrNameLst>
                                      </p:cBhvr>
                                      <p:tavLst>
                                        <p:tav tm="0">
                                          <p:val>
                                            <p:strVal val="#ppt_h"/>
                                          </p:val>
                                        </p:tav>
                                        <p:tav tm="100000">
                                          <p:val>
                                            <p:strVal val="#ppt_h"/>
                                          </p:val>
                                        </p:tav>
                                      </p:tavLst>
                                    </p:anim>
                                    <p:animEffect transition="in" filter="fade">
                                      <p:cBhvr>
                                        <p:cTn id="29" dur="1000"/>
                                        <p:tgtEl>
                                          <p:spTgt spid="52231"/>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52232"/>
                                        </p:tgtEl>
                                        <p:attrNameLst>
                                          <p:attrName>style.visibility</p:attrName>
                                        </p:attrNameLst>
                                      </p:cBhvr>
                                      <p:to>
                                        <p:strVal val="visible"/>
                                      </p:to>
                                    </p:set>
                                    <p:animEffect transition="in" filter="circle(in)">
                                      <p:cBhvr>
                                        <p:cTn id="34" dur="1000"/>
                                        <p:tgtEl>
                                          <p:spTgt spid="52232"/>
                                        </p:tgtEl>
                                      </p:cBhvr>
                                    </p:animEffec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52233"/>
                                        </p:tgtEl>
                                        <p:attrNameLst>
                                          <p:attrName>style.visibility</p:attrName>
                                        </p:attrNameLst>
                                      </p:cBhvr>
                                      <p:to>
                                        <p:strVal val="visible"/>
                                      </p:to>
                                    </p:set>
                                    <p:anim calcmode="lin" valueType="num">
                                      <p:cBhvr>
                                        <p:cTn id="39" dur="1000" fill="hold"/>
                                        <p:tgtEl>
                                          <p:spTgt spid="52233"/>
                                        </p:tgtEl>
                                        <p:attrNameLst>
                                          <p:attrName>ppt_w</p:attrName>
                                        </p:attrNameLst>
                                      </p:cBhvr>
                                      <p:tavLst>
                                        <p:tav tm="0">
                                          <p:val>
                                            <p:strVal val="#ppt_w*0.70"/>
                                          </p:val>
                                        </p:tav>
                                        <p:tav tm="100000">
                                          <p:val>
                                            <p:strVal val="#ppt_w"/>
                                          </p:val>
                                        </p:tav>
                                      </p:tavLst>
                                    </p:anim>
                                    <p:anim calcmode="lin" valueType="num">
                                      <p:cBhvr>
                                        <p:cTn id="40" dur="1000" fill="hold"/>
                                        <p:tgtEl>
                                          <p:spTgt spid="52233"/>
                                        </p:tgtEl>
                                        <p:attrNameLst>
                                          <p:attrName>ppt_h</p:attrName>
                                        </p:attrNameLst>
                                      </p:cBhvr>
                                      <p:tavLst>
                                        <p:tav tm="0">
                                          <p:val>
                                            <p:strVal val="#ppt_h"/>
                                          </p:val>
                                        </p:tav>
                                        <p:tav tm="100000">
                                          <p:val>
                                            <p:strVal val="#ppt_h"/>
                                          </p:val>
                                        </p:tav>
                                      </p:tavLst>
                                    </p:anim>
                                    <p:animEffect transition="in" filter="fade">
                                      <p:cBhvr>
                                        <p:cTn id="41" dur="1000"/>
                                        <p:tgtEl>
                                          <p:spTgt spid="52233"/>
                                        </p:tgtEl>
                                      </p:cBhvr>
                                    </p:animEffect>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grpId="0" nodeType="clickEffect">
                                  <p:stCondLst>
                                    <p:cond delay="0"/>
                                  </p:stCondLst>
                                  <p:childTnLst>
                                    <p:set>
                                      <p:cBhvr>
                                        <p:cTn id="45" dur="1" fill="hold">
                                          <p:stCondLst>
                                            <p:cond delay="0"/>
                                          </p:stCondLst>
                                        </p:cTn>
                                        <p:tgtEl>
                                          <p:spTgt spid="52235"/>
                                        </p:tgtEl>
                                        <p:attrNameLst>
                                          <p:attrName>style.visibility</p:attrName>
                                        </p:attrNameLst>
                                      </p:cBhvr>
                                      <p:to>
                                        <p:strVal val="visible"/>
                                      </p:to>
                                    </p:set>
                                    <p:anim calcmode="lin" valueType="num">
                                      <p:cBhvr>
                                        <p:cTn id="46" dur="1000" fill="hold"/>
                                        <p:tgtEl>
                                          <p:spTgt spid="52235"/>
                                        </p:tgtEl>
                                        <p:attrNameLst>
                                          <p:attrName>ppt_w</p:attrName>
                                        </p:attrNameLst>
                                      </p:cBhvr>
                                      <p:tavLst>
                                        <p:tav tm="0">
                                          <p:val>
                                            <p:strVal val="#ppt_w*0.70"/>
                                          </p:val>
                                        </p:tav>
                                        <p:tav tm="100000">
                                          <p:val>
                                            <p:strVal val="#ppt_w"/>
                                          </p:val>
                                        </p:tav>
                                      </p:tavLst>
                                    </p:anim>
                                    <p:anim calcmode="lin" valueType="num">
                                      <p:cBhvr>
                                        <p:cTn id="47" dur="1000" fill="hold"/>
                                        <p:tgtEl>
                                          <p:spTgt spid="52235"/>
                                        </p:tgtEl>
                                        <p:attrNameLst>
                                          <p:attrName>ppt_h</p:attrName>
                                        </p:attrNameLst>
                                      </p:cBhvr>
                                      <p:tavLst>
                                        <p:tav tm="0">
                                          <p:val>
                                            <p:strVal val="#ppt_h"/>
                                          </p:val>
                                        </p:tav>
                                        <p:tav tm="100000">
                                          <p:val>
                                            <p:strVal val="#ppt_h"/>
                                          </p:val>
                                        </p:tav>
                                      </p:tavLst>
                                    </p:anim>
                                    <p:animEffect transition="in" filter="fade">
                                      <p:cBhvr>
                                        <p:cTn id="48" dur="1000"/>
                                        <p:tgtEl>
                                          <p:spTgt spid="52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P spid="52229" grpId="0"/>
      <p:bldP spid="52230" grpId="0"/>
      <p:bldP spid="52231" grpId="0"/>
      <p:bldP spid="52232" grpId="0"/>
      <p:bldP spid="52233" grpId="0"/>
      <p:bldP spid="522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2" name="文本框 53251"/>
          <p:cNvSpPr txBox="1"/>
          <p:nvPr/>
        </p:nvSpPr>
        <p:spPr>
          <a:xfrm>
            <a:off x="0" y="0"/>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4000" b="1" dirty="0">
                <a:solidFill>
                  <a:srgbClr val="FF0000"/>
                </a:solidFill>
                <a:latin typeface="隶书" panose="02010509060101010101" pitchFamily="49" charset="-122"/>
                <a:ea typeface="隶书" panose="02010509060101010101" pitchFamily="49" charset="-122"/>
              </a:rPr>
              <a:t>六、介绍信 </a:t>
            </a:r>
            <a:endParaRPr lang="zh-CN" altLang="en-US" sz="4000" b="1" dirty="0">
              <a:solidFill>
                <a:srgbClr val="FF0000"/>
              </a:solidFill>
              <a:latin typeface="隶书" panose="02010509060101010101" pitchFamily="49" charset="-122"/>
              <a:ea typeface="隶书" panose="02010509060101010101" pitchFamily="49" charset="-122"/>
            </a:endParaRPr>
          </a:p>
        </p:txBody>
      </p:sp>
      <p:sp>
        <p:nvSpPr>
          <p:cNvPr id="53253" name="文本框 53252"/>
          <p:cNvSpPr txBox="1"/>
          <p:nvPr/>
        </p:nvSpPr>
        <p:spPr>
          <a:xfrm>
            <a:off x="0" y="692150"/>
            <a:ext cx="9144000" cy="1860550"/>
          </a:xfrm>
          <a:prstGeom prst="rect">
            <a:avLst/>
          </a:prstGeom>
          <a:noFill/>
          <a:ln w="9525">
            <a:noFill/>
          </a:ln>
        </p:spPr>
        <p:txBody>
          <a:bodyPr>
            <a:spAutoFit/>
          </a:bodyPr>
          <a:p>
            <a:pPr>
              <a:buClrTx/>
            </a:pPr>
            <a:r>
              <a:rPr lang="en-US" altLang="zh-CN" sz="3200" b="1">
                <a:solidFill>
                  <a:srgbClr val="FF0000"/>
                </a:solidFill>
                <a:latin typeface="Arial" panose="020B0604020202020204" pitchFamily="34" charset="0"/>
              </a:rPr>
              <a:t> 1</a:t>
            </a:r>
            <a:r>
              <a:rPr lang="zh-CN" altLang="en-US" sz="3200" b="1" dirty="0">
                <a:solidFill>
                  <a:srgbClr val="FF0000"/>
                </a:solidFill>
                <a:latin typeface="Arial" panose="020B0604020202020204" pitchFamily="34" charset="0"/>
              </a:rPr>
              <a:t>、［概念解说］</a:t>
            </a:r>
            <a:endParaRPr lang="zh-CN" altLang="en-US" sz="3200" b="1" dirty="0">
              <a:solidFill>
                <a:srgbClr val="FF0000"/>
              </a:solidFill>
              <a:latin typeface="Arial" panose="020B0604020202020204" pitchFamily="34" charset="0"/>
            </a:endParaRPr>
          </a:p>
          <a:p>
            <a:pPr>
              <a:buClrTx/>
            </a:pPr>
            <a:r>
              <a:rPr lang="zh-CN" altLang="en-US" dirty="0">
                <a:latin typeface="Arial" panose="020B0604020202020204" pitchFamily="34" charset="0"/>
              </a:rPr>
              <a:t>　　</a:t>
            </a:r>
            <a:r>
              <a:rPr lang="zh-CN" altLang="en-US" sz="2800" b="1" dirty="0">
                <a:solidFill>
                  <a:srgbClr val="0000FF"/>
                </a:solidFill>
                <a:latin typeface="Arial" panose="020B0604020202020204" pitchFamily="34" charset="0"/>
              </a:rPr>
              <a:t>介绍信是用来介绍联系接洽事宜的一种应用文体。它具有介绍、证明的双重作用。</a:t>
            </a:r>
            <a:endParaRPr lang="zh-CN" altLang="en-US" sz="2800" b="1" dirty="0">
              <a:solidFill>
                <a:srgbClr val="0000FF"/>
              </a:solidFill>
              <a:latin typeface="Arial" panose="020B0604020202020204" pitchFamily="34" charset="0"/>
            </a:endParaRPr>
          </a:p>
          <a:p>
            <a:pPr>
              <a:buClrTx/>
            </a:pPr>
            <a:r>
              <a:rPr lang="zh-CN" altLang="en-US" sz="2800" b="1" dirty="0">
                <a:solidFill>
                  <a:srgbClr val="0000FF"/>
                </a:solidFill>
                <a:latin typeface="Arial" panose="020B0604020202020204" pitchFamily="34" charset="0"/>
              </a:rPr>
              <a:t>介绍信主要有两种形式，普通介绍信和专用介绍信。 </a:t>
            </a:r>
            <a:endParaRPr lang="zh-CN" altLang="en-US" sz="2800" b="1" dirty="0">
              <a:solidFill>
                <a:srgbClr val="0000FF"/>
              </a:solidFill>
              <a:latin typeface="Arial" panose="020B0604020202020204" pitchFamily="34" charset="0"/>
            </a:endParaRPr>
          </a:p>
        </p:txBody>
      </p:sp>
      <p:sp>
        <p:nvSpPr>
          <p:cNvPr id="53254" name="文本框 53253"/>
          <p:cNvSpPr txBox="1"/>
          <p:nvPr/>
        </p:nvSpPr>
        <p:spPr>
          <a:xfrm>
            <a:off x="0" y="2708275"/>
            <a:ext cx="8820150" cy="2503488"/>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、写作格式：</a:t>
            </a:r>
            <a:endParaRPr lang="zh-CN" altLang="en-US" sz="3200" b="1" dirty="0">
              <a:solidFill>
                <a:srgbClr val="FF0000"/>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1</a:t>
            </a:r>
            <a:r>
              <a:rPr lang="zh-CN" altLang="en-US" sz="2800" b="1" dirty="0">
                <a:solidFill>
                  <a:srgbClr val="0000FF"/>
                </a:solidFill>
                <a:latin typeface="Arial" panose="020B0604020202020204" pitchFamily="34" charset="0"/>
              </a:rPr>
              <a:t>）、普通介绍信一般不带存根，</a:t>
            </a:r>
            <a:endParaRPr lang="zh-CN" altLang="en-US" sz="2800" b="1" dirty="0">
              <a:solidFill>
                <a:srgbClr val="0000FF"/>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2</a:t>
            </a:r>
            <a:r>
              <a:rPr lang="zh-CN" altLang="en-US" sz="2800" b="1" dirty="0">
                <a:solidFill>
                  <a:srgbClr val="0000FF"/>
                </a:solidFill>
                <a:latin typeface="Arial" panose="020B0604020202020204" pitchFamily="34" charset="0"/>
              </a:rPr>
              <a:t>）、正中写 </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介绍信</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。内容包括</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称呼、正文、</a:t>
            </a:r>
            <a:endParaRPr lang="zh-CN" altLang="en-US" sz="2800" b="1" dirty="0">
              <a:solidFill>
                <a:srgbClr val="0000FF"/>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3</a:t>
            </a:r>
            <a:r>
              <a:rPr lang="zh-CN" altLang="en-US" sz="2800" b="1" dirty="0">
                <a:solidFill>
                  <a:srgbClr val="0000FF"/>
                </a:solidFill>
                <a:latin typeface="Arial" panose="020B0604020202020204" pitchFamily="34" charset="0"/>
              </a:rPr>
              <a:t>）、结尾、署名和门期，并注上有效日期。</a:t>
            </a:r>
            <a:endParaRPr lang="zh-CN" altLang="en-US" sz="28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anim calcmode="lin" valueType="num">
                                      <p:cBhvr>
                                        <p:cTn id="7" dur="1000" fill="hold"/>
                                        <p:tgtEl>
                                          <p:spTgt spid="53252"/>
                                        </p:tgtEl>
                                        <p:attrNameLst>
                                          <p:attrName>ppt_w</p:attrName>
                                        </p:attrNameLst>
                                      </p:cBhvr>
                                      <p:tavLst>
                                        <p:tav tm="0">
                                          <p:val>
                                            <p:strVal val="#ppt_w*0.70"/>
                                          </p:val>
                                        </p:tav>
                                        <p:tav tm="100000">
                                          <p:val>
                                            <p:strVal val="#ppt_w"/>
                                          </p:val>
                                        </p:tav>
                                      </p:tavLst>
                                    </p:anim>
                                    <p:anim calcmode="lin" valueType="num">
                                      <p:cBhvr>
                                        <p:cTn id="8" dur="1000" fill="hold"/>
                                        <p:tgtEl>
                                          <p:spTgt spid="53252"/>
                                        </p:tgtEl>
                                        <p:attrNameLst>
                                          <p:attrName>ppt_h</p:attrName>
                                        </p:attrNameLst>
                                      </p:cBhvr>
                                      <p:tavLst>
                                        <p:tav tm="0">
                                          <p:val>
                                            <p:strVal val="#ppt_h"/>
                                          </p:val>
                                        </p:tav>
                                        <p:tav tm="100000">
                                          <p:val>
                                            <p:strVal val="#ppt_h"/>
                                          </p:val>
                                        </p:tav>
                                      </p:tavLst>
                                    </p:anim>
                                    <p:animEffect transition="in" filter="fade">
                                      <p:cBhvr>
                                        <p:cTn id="9" dur="1000"/>
                                        <p:tgtEl>
                                          <p:spTgt spid="53252"/>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3253"/>
                                        </p:tgtEl>
                                        <p:attrNameLst>
                                          <p:attrName>style.visibility</p:attrName>
                                        </p:attrNameLst>
                                      </p:cBhvr>
                                      <p:to>
                                        <p:strVal val="visible"/>
                                      </p:to>
                                    </p:set>
                                    <p:animEffect transition="in" filter="circle(in)">
                                      <p:cBhvr>
                                        <p:cTn id="14" dur="1000"/>
                                        <p:tgtEl>
                                          <p:spTgt spid="53253"/>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53254"/>
                                        </p:tgtEl>
                                        <p:attrNameLst>
                                          <p:attrName>style.visibility</p:attrName>
                                        </p:attrNameLst>
                                      </p:cBhvr>
                                      <p:to>
                                        <p:strVal val="visible"/>
                                      </p:to>
                                    </p:set>
                                    <p:animEffect transition="in" filter="diamond(in)">
                                      <p:cBhvr>
                                        <p:cTn id="19" dur="10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P spid="53253" grpId="0"/>
      <p:bldP spid="532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6" name="文本框 54275"/>
          <p:cNvSpPr txBox="1"/>
          <p:nvPr/>
        </p:nvSpPr>
        <p:spPr>
          <a:xfrm>
            <a:off x="0" y="0"/>
            <a:ext cx="9144000" cy="641350"/>
          </a:xfrm>
          <a:prstGeom prst="rect">
            <a:avLst/>
          </a:prstGeom>
          <a:noFill/>
          <a:ln w="9525">
            <a:noFill/>
          </a:ln>
        </p:spPr>
        <p:txBody>
          <a:bodyPr>
            <a:spAutoFit/>
          </a:bodyPr>
          <a:p>
            <a:pPr>
              <a:spcBef>
                <a:spcPct val="50000"/>
              </a:spcBef>
              <a:buClrTx/>
            </a:pPr>
            <a:r>
              <a:rPr lang="zh-CN" altLang="en-US" sz="3600" b="1" dirty="0">
                <a:solidFill>
                  <a:srgbClr val="FF0000"/>
                </a:solidFill>
                <a:latin typeface="Arial" panose="020B0604020202020204" pitchFamily="34" charset="0"/>
              </a:rPr>
              <a:t>   例如：普通介绍信</a:t>
            </a:r>
            <a:endParaRPr lang="zh-CN" altLang="en-US" sz="3600" b="1" dirty="0">
              <a:solidFill>
                <a:srgbClr val="FF0000"/>
              </a:solidFill>
              <a:latin typeface="Arial" panose="020B0604020202020204" pitchFamily="34" charset="0"/>
            </a:endParaRPr>
          </a:p>
        </p:txBody>
      </p:sp>
      <p:sp>
        <p:nvSpPr>
          <p:cNvPr id="54277" name="文本框 54276"/>
          <p:cNvSpPr txBox="1"/>
          <p:nvPr/>
        </p:nvSpPr>
        <p:spPr>
          <a:xfrm>
            <a:off x="0" y="765175"/>
            <a:ext cx="9144000" cy="641350"/>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en-US" altLang="zh-CN" sz="3600" b="1">
                <a:solidFill>
                  <a:srgbClr val="0000FF"/>
                </a:solidFill>
                <a:latin typeface="Arial" panose="020B0604020202020204" pitchFamily="34" charset="0"/>
              </a:rPr>
              <a:t>XXXXX</a:t>
            </a:r>
            <a:r>
              <a:rPr lang="zh-CN" altLang="en-US" sz="3600" b="1" dirty="0">
                <a:solidFill>
                  <a:srgbClr val="0000FF"/>
                </a:solidFill>
                <a:latin typeface="Arial" panose="020B0604020202020204" pitchFamily="34" charset="0"/>
              </a:rPr>
              <a:t>的介绍信</a:t>
            </a:r>
            <a:endParaRPr lang="zh-CN" altLang="en-US" sz="3600" b="1" dirty="0">
              <a:solidFill>
                <a:srgbClr val="0000FF"/>
              </a:solidFill>
              <a:latin typeface="Arial" panose="020B0604020202020204" pitchFamily="34" charset="0"/>
            </a:endParaRPr>
          </a:p>
        </p:txBody>
      </p:sp>
      <p:sp>
        <p:nvSpPr>
          <p:cNvPr id="54278" name="文本框 54277"/>
          <p:cNvSpPr txBox="1"/>
          <p:nvPr/>
        </p:nvSpPr>
        <p:spPr>
          <a:xfrm>
            <a:off x="0" y="1700213"/>
            <a:ext cx="9144000" cy="3443287"/>
          </a:xfrm>
          <a:prstGeom prst="rect">
            <a:avLst/>
          </a:prstGeom>
          <a:noFill/>
          <a:ln w="9525">
            <a:noFill/>
          </a:ln>
        </p:spPr>
        <p:txBody>
          <a:bodyPr>
            <a:spAutoFit/>
          </a:bodyPr>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兹介绍我公司 同志等 人（系我公司 ），前往贵处联系 ，请接洽。</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此致</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敬礼！</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a:t>
            </a:r>
            <a:r>
              <a:rPr lang="en-US" altLang="zh-CN" sz="2800" b="1">
                <a:solidFill>
                  <a:srgbClr val="0000FF"/>
                </a:solidFill>
                <a:latin typeface="Arial" panose="020B0604020202020204" pitchFamily="34" charset="0"/>
              </a:rPr>
              <a:t>xx</a:t>
            </a:r>
            <a:r>
              <a:rPr lang="zh-CN" altLang="en-US" sz="2800" b="1" dirty="0">
                <a:solidFill>
                  <a:srgbClr val="0000FF"/>
                </a:solidFill>
                <a:latin typeface="Arial" panose="020B0604020202020204" pitchFamily="34" charset="0"/>
              </a:rPr>
              <a:t>公司（盖章）</a:t>
            </a:r>
            <a:endParaRPr lang="zh-CN" altLang="en-US" sz="2800" b="1" dirty="0">
              <a:solidFill>
                <a:srgbClr val="0000FF"/>
              </a:solidFill>
              <a:latin typeface="Arial" panose="020B0604020202020204" pitchFamily="34" charset="0"/>
            </a:endParaRPr>
          </a:p>
          <a:p>
            <a:pPr>
              <a:buClrTx/>
            </a:pPr>
            <a:r>
              <a:rPr lang="zh-CN" altLang="en-US" sz="2800" b="1" dirty="0">
                <a:solidFill>
                  <a:srgbClr val="0000FF"/>
                </a:solidFill>
                <a:latin typeface="Arial" panose="020B0604020202020204" pitchFamily="34" charset="0"/>
              </a:rPr>
              <a:t>                                                  </a:t>
            </a:r>
            <a:r>
              <a:rPr lang="en-US" altLang="zh-CN" sz="2800" b="1">
                <a:solidFill>
                  <a:srgbClr val="0000FF"/>
                </a:solidFill>
                <a:latin typeface="Arial" panose="020B0604020202020204" pitchFamily="34" charset="0"/>
              </a:rPr>
              <a:t>XX</a:t>
            </a:r>
            <a:r>
              <a:rPr lang="zh-CN" altLang="en-US" sz="2800" b="1" dirty="0">
                <a:solidFill>
                  <a:srgbClr val="0000FF"/>
                </a:solidFill>
                <a:latin typeface="Arial" panose="020B0604020202020204" pitchFamily="34" charset="0"/>
              </a:rPr>
              <a:t>年 </a:t>
            </a:r>
            <a:r>
              <a:rPr lang="en-US" altLang="zh-CN" sz="2800" b="1">
                <a:solidFill>
                  <a:srgbClr val="0000FF"/>
                </a:solidFill>
                <a:latin typeface="Arial" panose="020B0604020202020204" pitchFamily="34" charset="0"/>
              </a:rPr>
              <a:t>XX</a:t>
            </a:r>
            <a:r>
              <a:rPr lang="zh-CN" altLang="en-US" sz="2800" b="1" dirty="0">
                <a:solidFill>
                  <a:srgbClr val="0000FF"/>
                </a:solidFill>
                <a:latin typeface="Arial" panose="020B0604020202020204" pitchFamily="34" charset="0"/>
              </a:rPr>
              <a:t>月</a:t>
            </a:r>
            <a:r>
              <a:rPr lang="en-US" altLang="zh-CN" sz="2800" b="1">
                <a:solidFill>
                  <a:srgbClr val="0000FF"/>
                </a:solidFill>
                <a:latin typeface="Arial" panose="020B0604020202020204" pitchFamily="34" charset="0"/>
              </a:rPr>
              <a:t>XX </a:t>
            </a:r>
            <a:r>
              <a:rPr lang="zh-CN" altLang="en-US" sz="2800" b="1" dirty="0">
                <a:solidFill>
                  <a:srgbClr val="0000FF"/>
                </a:solidFill>
                <a:latin typeface="Arial" panose="020B0604020202020204" pitchFamily="34" charset="0"/>
              </a:rPr>
              <a:t>日</a:t>
            </a:r>
            <a:endParaRPr lang="zh-CN" altLang="en-US" sz="2800" b="1" dirty="0">
              <a:solidFill>
                <a:srgbClr val="0000FF"/>
              </a:solidFill>
              <a:latin typeface="Arial" panose="020B0604020202020204" pitchFamily="34" charset="0"/>
            </a:endParaRPr>
          </a:p>
          <a:p>
            <a:pPr>
              <a:buClrTx/>
            </a:pPr>
            <a:r>
              <a:rPr lang="zh-CN" altLang="en-US" sz="2800" b="1" dirty="0">
                <a:solidFill>
                  <a:srgbClr val="0000FF"/>
                </a:solidFill>
                <a:latin typeface="Arial" panose="020B0604020202020204" pitchFamily="34" charset="0"/>
              </a:rPr>
              <a:t>　　　　　　　　　　　　　　   　　　</a:t>
            </a:r>
            <a:r>
              <a:rPr lang="zh-CN" altLang="en-US" sz="3200" b="1" dirty="0">
                <a:solidFill>
                  <a:srgbClr val="0000FF"/>
                </a:solidFill>
                <a:latin typeface="Arial" panose="020B0604020202020204" pitchFamily="34" charset="0"/>
              </a:rPr>
              <a:t>　　　　　</a:t>
            </a:r>
            <a:r>
              <a:rPr lang="zh-CN" altLang="en-US" sz="3200" b="1" dirty="0">
                <a:latin typeface="Arial" panose="020B0604020202020204" pitchFamily="34" charset="0"/>
              </a:rPr>
              <a:t>　　　　　　　　　　　　　　　　　　　　</a:t>
            </a:r>
            <a:endParaRPr lang="zh-CN" altLang="en-US" sz="3200" b="1" dirty="0">
              <a:latin typeface="Arial" panose="020B0604020202020204" pitchFamily="34" charset="0"/>
            </a:endParaRPr>
          </a:p>
        </p:txBody>
      </p:sp>
      <p:sp>
        <p:nvSpPr>
          <p:cNvPr id="54279" name="矩形 54278"/>
          <p:cNvSpPr/>
          <p:nvPr/>
        </p:nvSpPr>
        <p:spPr>
          <a:xfrm>
            <a:off x="8172450" y="6237288"/>
            <a:ext cx="971550" cy="620712"/>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54280" name="文本框 54279"/>
          <p:cNvSpPr txBox="1"/>
          <p:nvPr/>
        </p:nvSpPr>
        <p:spPr>
          <a:xfrm>
            <a:off x="8172450" y="6308725"/>
            <a:ext cx="971550" cy="519113"/>
          </a:xfrm>
          <a:prstGeom prst="rect">
            <a:avLst/>
          </a:prstGeom>
          <a:noFill/>
          <a:ln w="9525">
            <a:noFill/>
          </a:ln>
        </p:spPr>
        <p:txBody>
          <a:bodyPr>
            <a:spAutoFit/>
          </a:bodyPr>
          <a:p>
            <a:pPr>
              <a:spcBef>
                <a:spcPct val="50000"/>
              </a:spcBef>
              <a:buClrTx/>
            </a:pPr>
            <a:r>
              <a:rPr lang="zh-CN" altLang="en-US" sz="2800" b="1" dirty="0">
                <a:solidFill>
                  <a:srgbClr val="FF0000"/>
                </a:solidFill>
                <a:latin typeface="Arial" panose="020B0604020202020204" pitchFamily="34" charset="0"/>
                <a:hlinkClick r:id="rId1" action="ppaction://hlinksldjump"/>
              </a:rPr>
              <a:t>返回</a:t>
            </a:r>
            <a:endParaRPr lang="zh-CN" altLang="en-US" sz="28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4276"/>
                                        </p:tgtEl>
                                        <p:attrNameLst>
                                          <p:attrName>style.visibility</p:attrName>
                                        </p:attrNameLst>
                                      </p:cBhvr>
                                      <p:to>
                                        <p:strVal val="visible"/>
                                      </p:to>
                                    </p:set>
                                    <p:anim calcmode="lin" valueType="num">
                                      <p:cBhvr>
                                        <p:cTn id="7" dur="500" fill="hold"/>
                                        <p:tgtEl>
                                          <p:spTgt spid="54276"/>
                                        </p:tgtEl>
                                        <p:attrNameLst>
                                          <p:attrName>ppt_w</p:attrName>
                                        </p:attrNameLst>
                                      </p:cBhvr>
                                      <p:tavLst>
                                        <p:tav tm="0">
                                          <p:val>
                                            <p:fltVal val="0.000000"/>
                                          </p:val>
                                        </p:tav>
                                        <p:tav tm="100000">
                                          <p:val>
                                            <p:strVal val="#ppt_w"/>
                                          </p:val>
                                        </p:tav>
                                      </p:tavLst>
                                    </p:anim>
                                    <p:anim calcmode="lin" valueType="num">
                                      <p:cBhvr>
                                        <p:cTn id="8" dur="500" fill="hold"/>
                                        <p:tgtEl>
                                          <p:spTgt spid="54276"/>
                                        </p:tgtEl>
                                        <p:attrNameLst>
                                          <p:attrName>ppt_h</p:attrName>
                                        </p:attrNameLst>
                                      </p:cBhvr>
                                      <p:tavLst>
                                        <p:tav tm="0">
                                          <p:val>
                                            <p:fltVal val="0.000000"/>
                                          </p:val>
                                        </p:tav>
                                        <p:tav tm="100000">
                                          <p:val>
                                            <p:strVal val="#ppt_h"/>
                                          </p:val>
                                        </p:tav>
                                      </p:tavLst>
                                    </p:anim>
                                    <p:animEffect transition="in" filter="fade">
                                      <p:cBhvr>
                                        <p:cTn id="9" dur="500"/>
                                        <p:tgtEl>
                                          <p:spTgt spid="54276"/>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4277"/>
                                        </p:tgtEl>
                                        <p:attrNameLst>
                                          <p:attrName>style.visibility</p:attrName>
                                        </p:attrNameLst>
                                      </p:cBhvr>
                                      <p:to>
                                        <p:strVal val="visible"/>
                                      </p:to>
                                    </p:set>
                                    <p:animEffect transition="in" filter="blinds(horizontal)">
                                      <p:cBhvr>
                                        <p:cTn id="14" dur="500"/>
                                        <p:tgtEl>
                                          <p:spTgt spid="54277"/>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54278"/>
                                        </p:tgtEl>
                                        <p:attrNameLst>
                                          <p:attrName>style.visibility</p:attrName>
                                        </p:attrNameLst>
                                      </p:cBhvr>
                                      <p:to>
                                        <p:strVal val="visible"/>
                                      </p:to>
                                    </p:set>
                                    <p:anim calcmode="lin" valueType="num">
                                      <p:cBhvr>
                                        <p:cTn id="19" dur="1000" fill="hold"/>
                                        <p:tgtEl>
                                          <p:spTgt spid="54278"/>
                                        </p:tgtEl>
                                        <p:attrNameLst>
                                          <p:attrName>ppt_w</p:attrName>
                                        </p:attrNameLst>
                                      </p:cBhvr>
                                      <p:tavLst>
                                        <p:tav tm="0">
                                          <p:val>
                                            <p:strVal val="#ppt_w*0.70"/>
                                          </p:val>
                                        </p:tav>
                                        <p:tav tm="100000">
                                          <p:val>
                                            <p:strVal val="#ppt_w"/>
                                          </p:val>
                                        </p:tav>
                                      </p:tavLst>
                                    </p:anim>
                                    <p:anim calcmode="lin" valueType="num">
                                      <p:cBhvr>
                                        <p:cTn id="20" dur="1000" fill="hold"/>
                                        <p:tgtEl>
                                          <p:spTgt spid="54278"/>
                                        </p:tgtEl>
                                        <p:attrNameLst>
                                          <p:attrName>ppt_h</p:attrName>
                                        </p:attrNameLst>
                                      </p:cBhvr>
                                      <p:tavLst>
                                        <p:tav tm="0">
                                          <p:val>
                                            <p:strVal val="#ppt_h"/>
                                          </p:val>
                                        </p:tav>
                                        <p:tav tm="100000">
                                          <p:val>
                                            <p:strVal val="#ppt_h"/>
                                          </p:val>
                                        </p:tav>
                                      </p:tavLst>
                                    </p:anim>
                                    <p:animEffect transition="in" filter="fade">
                                      <p:cBhvr>
                                        <p:cTn id="21" dur="1000"/>
                                        <p:tgtEl>
                                          <p:spTgt spid="54278"/>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54280"/>
                                        </p:tgtEl>
                                        <p:attrNameLst>
                                          <p:attrName>style.visibility</p:attrName>
                                        </p:attrNameLst>
                                      </p:cBhvr>
                                      <p:to>
                                        <p:strVal val="visible"/>
                                      </p:to>
                                    </p:set>
                                    <p:anim calcmode="lin" valueType="num">
                                      <p:cBhvr>
                                        <p:cTn id="26" dur="1000" fill="hold"/>
                                        <p:tgtEl>
                                          <p:spTgt spid="54280"/>
                                        </p:tgtEl>
                                        <p:attrNameLst>
                                          <p:attrName>ppt_w</p:attrName>
                                        </p:attrNameLst>
                                      </p:cBhvr>
                                      <p:tavLst>
                                        <p:tav tm="0">
                                          <p:val>
                                            <p:strVal val="#ppt_w*0.70"/>
                                          </p:val>
                                        </p:tav>
                                        <p:tav tm="100000">
                                          <p:val>
                                            <p:strVal val="#ppt_w"/>
                                          </p:val>
                                        </p:tav>
                                      </p:tavLst>
                                    </p:anim>
                                    <p:anim calcmode="lin" valueType="num">
                                      <p:cBhvr>
                                        <p:cTn id="27" dur="1000" fill="hold"/>
                                        <p:tgtEl>
                                          <p:spTgt spid="54280"/>
                                        </p:tgtEl>
                                        <p:attrNameLst>
                                          <p:attrName>ppt_h</p:attrName>
                                        </p:attrNameLst>
                                      </p:cBhvr>
                                      <p:tavLst>
                                        <p:tav tm="0">
                                          <p:val>
                                            <p:strVal val="#ppt_h"/>
                                          </p:val>
                                        </p:tav>
                                        <p:tav tm="100000">
                                          <p:val>
                                            <p:strVal val="#ppt_h"/>
                                          </p:val>
                                        </p:tav>
                                      </p:tavLst>
                                    </p:anim>
                                    <p:animEffect transition="in" filter="fade">
                                      <p:cBhvr>
                                        <p:cTn id="28" dur="1000"/>
                                        <p:tgtEl>
                                          <p:spTgt spid="54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6" grpId="0"/>
      <p:bldP spid="54277" grpId="0"/>
      <p:bldP spid="54278" grpId="0"/>
      <p:bldP spid="5428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300" name="文本框 55299"/>
          <p:cNvSpPr txBox="1"/>
          <p:nvPr/>
        </p:nvSpPr>
        <p:spPr>
          <a:xfrm>
            <a:off x="0" y="0"/>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4000" b="1" dirty="0">
                <a:solidFill>
                  <a:srgbClr val="FF0000"/>
                </a:solidFill>
                <a:latin typeface="隶书" panose="02010509060101010101" pitchFamily="49" charset="-122"/>
                <a:ea typeface="隶书" panose="02010509060101010101" pitchFamily="49" charset="-122"/>
              </a:rPr>
              <a:t>七、请　柬 </a:t>
            </a:r>
            <a:endParaRPr lang="zh-CN" altLang="en-US" sz="4000" b="1" dirty="0">
              <a:solidFill>
                <a:srgbClr val="FF0000"/>
              </a:solidFill>
              <a:latin typeface="隶书" panose="02010509060101010101" pitchFamily="49" charset="-122"/>
              <a:ea typeface="隶书" panose="02010509060101010101" pitchFamily="49" charset="-122"/>
            </a:endParaRPr>
          </a:p>
        </p:txBody>
      </p:sp>
      <p:sp>
        <p:nvSpPr>
          <p:cNvPr id="55301" name="文本框 55300"/>
          <p:cNvSpPr txBox="1"/>
          <p:nvPr/>
        </p:nvSpPr>
        <p:spPr>
          <a:xfrm>
            <a:off x="0" y="765175"/>
            <a:ext cx="9144000" cy="2103438"/>
          </a:xfrm>
          <a:prstGeom prst="rect">
            <a:avLst/>
          </a:prstGeom>
          <a:noFill/>
          <a:ln w="9525">
            <a:noFill/>
          </a:ln>
        </p:spPr>
        <p:txBody>
          <a:bodyPr>
            <a:spAutoFit/>
          </a:bodyPr>
          <a:p>
            <a:pPr>
              <a:buClrTx/>
            </a:pPr>
            <a:r>
              <a:rPr lang="en-US" altLang="zh-CN" sz="3600" b="1">
                <a:solidFill>
                  <a:srgbClr val="FF0000"/>
                </a:solidFill>
                <a:latin typeface="Arial" panose="020B0604020202020204" pitchFamily="34" charset="0"/>
              </a:rPr>
              <a:t>  1</a:t>
            </a:r>
            <a:r>
              <a:rPr lang="zh-CN" altLang="en-US" sz="3600" b="1" dirty="0">
                <a:solidFill>
                  <a:srgbClr val="FF0000"/>
                </a:solidFill>
                <a:latin typeface="Arial" panose="020B0604020202020204" pitchFamily="34" charset="0"/>
              </a:rPr>
              <a:t>、［概念解说］ </a:t>
            </a:r>
            <a:endParaRPr lang="zh-CN" altLang="en-US" sz="3600" b="1" dirty="0">
              <a:solidFill>
                <a:srgbClr val="FF0000"/>
              </a:solidFill>
              <a:latin typeface="Arial" panose="020B0604020202020204" pitchFamily="34" charset="0"/>
            </a:endParaRPr>
          </a:p>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请柬</a:t>
            </a:r>
            <a:r>
              <a:rPr lang="zh-CN" altLang="en-US" sz="2800" b="1" dirty="0">
                <a:solidFill>
                  <a:srgbClr val="FF0000"/>
                </a:solidFill>
                <a:latin typeface="Arial" panose="020B0604020202020204" pitchFamily="34" charset="0"/>
              </a:rPr>
              <a:t>（请帖）</a:t>
            </a:r>
            <a:r>
              <a:rPr lang="zh-CN" altLang="en-US" sz="3200" b="1" dirty="0">
                <a:solidFill>
                  <a:srgbClr val="0000FF"/>
                </a:solidFill>
                <a:latin typeface="Arial" panose="020B0604020202020204" pitchFamily="34" charset="0"/>
              </a:rPr>
              <a:t>是邀请他人参加某种会议，宴席、聚会活动的书面邀请书。采用请柬方式邀请显示举办者或主人的郑重态度。 </a:t>
            </a:r>
            <a:endParaRPr lang="zh-CN" altLang="en-US" sz="3200" b="1" dirty="0">
              <a:solidFill>
                <a:srgbClr val="0000FF"/>
              </a:solidFill>
              <a:latin typeface="Arial" panose="020B0604020202020204" pitchFamily="34" charset="0"/>
            </a:endParaRPr>
          </a:p>
        </p:txBody>
      </p:sp>
      <p:sp>
        <p:nvSpPr>
          <p:cNvPr id="55304" name="文本框 55303"/>
          <p:cNvSpPr txBox="1"/>
          <p:nvPr/>
        </p:nvSpPr>
        <p:spPr>
          <a:xfrm>
            <a:off x="0" y="2852738"/>
            <a:ext cx="9144000" cy="3784600"/>
          </a:xfrm>
          <a:prstGeom prst="rect">
            <a:avLst/>
          </a:prstGeom>
          <a:noFill/>
          <a:ln w="9525">
            <a:noFill/>
          </a:ln>
        </p:spPr>
        <p:txBody>
          <a:bodyPr>
            <a:spAutoFit/>
          </a:bodyPr>
          <a:p>
            <a:pPr>
              <a:spcBef>
                <a:spcPct val="50000"/>
              </a:spcBef>
              <a:buClrTx/>
            </a:pPr>
            <a:r>
              <a:rPr lang="en-US" altLang="zh-CN" sz="3200" b="1">
                <a:solidFill>
                  <a:srgbClr val="FF0000"/>
                </a:solidFill>
                <a:latin typeface="Arial" panose="020B0604020202020204" pitchFamily="34" charset="0"/>
              </a:rPr>
              <a:t>   2</a:t>
            </a:r>
            <a:r>
              <a:rPr lang="zh-CN" altLang="en-US" sz="3200" b="1" dirty="0">
                <a:solidFill>
                  <a:srgbClr val="FF0000"/>
                </a:solidFill>
                <a:latin typeface="Arial" panose="020B0604020202020204" pitchFamily="34" charset="0"/>
              </a:rPr>
              <a:t>、写作格式：</a:t>
            </a:r>
            <a:endParaRPr lang="zh-CN" altLang="en-US" sz="3200" b="1" dirty="0">
              <a:solidFill>
                <a:srgbClr val="FF0000"/>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1</a:t>
            </a:r>
            <a:r>
              <a:rPr lang="zh-CN" altLang="en-US" sz="2800" b="1" dirty="0">
                <a:solidFill>
                  <a:srgbClr val="0000FF"/>
                </a:solidFill>
                <a:latin typeface="Arial" panose="020B0604020202020204" pitchFamily="34" charset="0"/>
              </a:rPr>
              <a:t>）在封面写明“请柬”二字，一般要做些艺术加工，如图案装饰，文字用美术体、手写体，有条件的还可以烫金等。</a:t>
            </a:r>
            <a:endParaRPr lang="zh-CN" altLang="en-US" sz="2800" b="1" dirty="0">
              <a:solidFill>
                <a:srgbClr val="0000FF"/>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2</a:t>
            </a:r>
            <a:r>
              <a:rPr lang="zh-CN" altLang="en-US" sz="2800" b="1" dirty="0">
                <a:solidFill>
                  <a:srgbClr val="0000FF"/>
                </a:solidFill>
                <a:latin typeface="Arial" panose="020B0604020202020204" pitchFamily="34" charset="0"/>
              </a:rPr>
              <a:t>）抬头顶格写被邀请者的姓名（或单位）名称，称呼要得体。</a:t>
            </a:r>
            <a:endParaRPr lang="zh-CN" altLang="en-US" sz="2800" b="1" dirty="0">
              <a:solidFill>
                <a:srgbClr val="0000FF"/>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  </a:t>
            </a:r>
            <a:endParaRPr lang="zh-CN" altLang="en-US" sz="28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 calcmode="lin" valueType="num">
                                      <p:cBhvr>
                                        <p:cTn id="7" dur="1000" fill="hold"/>
                                        <p:tgtEl>
                                          <p:spTgt spid="55300"/>
                                        </p:tgtEl>
                                        <p:attrNameLst>
                                          <p:attrName>ppt_w</p:attrName>
                                        </p:attrNameLst>
                                      </p:cBhvr>
                                      <p:tavLst>
                                        <p:tav tm="0">
                                          <p:val>
                                            <p:strVal val="#ppt_w*0.70"/>
                                          </p:val>
                                        </p:tav>
                                        <p:tav tm="100000">
                                          <p:val>
                                            <p:strVal val="#ppt_w"/>
                                          </p:val>
                                        </p:tav>
                                      </p:tavLst>
                                    </p:anim>
                                    <p:anim calcmode="lin" valueType="num">
                                      <p:cBhvr>
                                        <p:cTn id="8" dur="1000" fill="hold"/>
                                        <p:tgtEl>
                                          <p:spTgt spid="55300"/>
                                        </p:tgtEl>
                                        <p:attrNameLst>
                                          <p:attrName>ppt_h</p:attrName>
                                        </p:attrNameLst>
                                      </p:cBhvr>
                                      <p:tavLst>
                                        <p:tav tm="0">
                                          <p:val>
                                            <p:strVal val="#ppt_h"/>
                                          </p:val>
                                        </p:tav>
                                        <p:tav tm="100000">
                                          <p:val>
                                            <p:strVal val="#ppt_h"/>
                                          </p:val>
                                        </p:tav>
                                      </p:tavLst>
                                    </p:anim>
                                    <p:animEffect transition="in" filter="fade">
                                      <p:cBhvr>
                                        <p:cTn id="9" dur="1000"/>
                                        <p:tgtEl>
                                          <p:spTgt spid="5530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5301"/>
                                        </p:tgtEl>
                                        <p:attrNameLst>
                                          <p:attrName>style.visibility</p:attrName>
                                        </p:attrNameLst>
                                      </p:cBhvr>
                                      <p:to>
                                        <p:strVal val="visible"/>
                                      </p:to>
                                    </p:set>
                                    <p:anim calcmode="lin" valueType="num">
                                      <p:cBhvr>
                                        <p:cTn id="14" dur="1000" fill="hold"/>
                                        <p:tgtEl>
                                          <p:spTgt spid="55301"/>
                                        </p:tgtEl>
                                        <p:attrNameLst>
                                          <p:attrName>ppt_w</p:attrName>
                                        </p:attrNameLst>
                                      </p:cBhvr>
                                      <p:tavLst>
                                        <p:tav tm="0">
                                          <p:val>
                                            <p:strVal val="#ppt_w*0.70"/>
                                          </p:val>
                                        </p:tav>
                                        <p:tav tm="100000">
                                          <p:val>
                                            <p:strVal val="#ppt_w"/>
                                          </p:val>
                                        </p:tav>
                                      </p:tavLst>
                                    </p:anim>
                                    <p:anim calcmode="lin" valueType="num">
                                      <p:cBhvr>
                                        <p:cTn id="15" dur="1000" fill="hold"/>
                                        <p:tgtEl>
                                          <p:spTgt spid="55301"/>
                                        </p:tgtEl>
                                        <p:attrNameLst>
                                          <p:attrName>ppt_h</p:attrName>
                                        </p:attrNameLst>
                                      </p:cBhvr>
                                      <p:tavLst>
                                        <p:tav tm="0">
                                          <p:val>
                                            <p:strVal val="#ppt_h"/>
                                          </p:val>
                                        </p:tav>
                                        <p:tav tm="100000">
                                          <p:val>
                                            <p:strVal val="#ppt_h"/>
                                          </p:val>
                                        </p:tav>
                                      </p:tavLst>
                                    </p:anim>
                                    <p:animEffect transition="in" filter="fade">
                                      <p:cBhvr>
                                        <p:cTn id="16" dur="1000"/>
                                        <p:tgtEl>
                                          <p:spTgt spid="55301"/>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55304"/>
                                        </p:tgtEl>
                                        <p:attrNameLst>
                                          <p:attrName>style.visibility</p:attrName>
                                        </p:attrNameLst>
                                      </p:cBhvr>
                                      <p:to>
                                        <p:strVal val="visible"/>
                                      </p:to>
                                    </p:set>
                                    <p:animEffect transition="in" filter="circle(in)">
                                      <p:cBhvr>
                                        <p:cTn id="21" dur="2000"/>
                                        <p:tgtEl>
                                          <p:spTgt spid="55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P spid="55301" grpId="0"/>
      <p:bldP spid="5530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3" name="矩形 68612"/>
          <p:cNvSpPr/>
          <p:nvPr/>
        </p:nvSpPr>
        <p:spPr>
          <a:xfrm>
            <a:off x="0" y="0"/>
            <a:ext cx="2446338" cy="765175"/>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14" name="文本框 68613"/>
          <p:cNvSpPr txBox="1"/>
          <p:nvPr/>
        </p:nvSpPr>
        <p:spPr>
          <a:xfrm>
            <a:off x="0" y="0"/>
            <a:ext cx="2771775" cy="823913"/>
          </a:xfrm>
          <a:prstGeom prst="rect">
            <a:avLst/>
          </a:prstGeom>
          <a:noFill/>
          <a:ln w="9525">
            <a:noFill/>
          </a:ln>
        </p:spPr>
        <p:txBody>
          <a:bodyPr>
            <a:spAutoFit/>
          </a:bodyPr>
          <a:p>
            <a:pPr>
              <a:spcBef>
                <a:spcPct val="50000"/>
              </a:spcBef>
              <a:buClrTx/>
            </a:pPr>
            <a:r>
              <a:rPr lang="zh-CN" altLang="en-US" sz="4800" b="1" dirty="0">
                <a:solidFill>
                  <a:srgbClr val="FF0000"/>
                </a:solidFill>
                <a:latin typeface="Arial" panose="020B0604020202020204" pitchFamily="34" charset="0"/>
                <a:ea typeface="隶书" panose="02010509060101010101" pitchFamily="49" charset="-122"/>
              </a:rPr>
              <a:t>  目  录</a:t>
            </a:r>
            <a:endParaRPr lang="zh-CN" altLang="en-US" sz="4800" b="1" dirty="0">
              <a:solidFill>
                <a:srgbClr val="FF0000"/>
              </a:solidFill>
              <a:latin typeface="Arial" panose="020B0604020202020204" pitchFamily="34" charset="0"/>
              <a:ea typeface="隶书" panose="02010509060101010101" pitchFamily="49" charset="-122"/>
            </a:endParaRPr>
          </a:p>
        </p:txBody>
      </p:sp>
      <p:sp>
        <p:nvSpPr>
          <p:cNvPr id="68615" name="矩形 68614"/>
          <p:cNvSpPr/>
          <p:nvPr/>
        </p:nvSpPr>
        <p:spPr>
          <a:xfrm>
            <a:off x="395288" y="1412875"/>
            <a:ext cx="719137" cy="15113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16" name="文本框 68615"/>
          <p:cNvSpPr txBox="1"/>
          <p:nvPr/>
        </p:nvSpPr>
        <p:spPr>
          <a:xfrm>
            <a:off x="323850" y="1628775"/>
            <a:ext cx="1152525" cy="366713"/>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endParaRPr lang="zh-CN" altLang="en-US" sz="3600" b="1" dirty="0">
              <a:solidFill>
                <a:srgbClr val="FF0000"/>
              </a:solidFill>
              <a:latin typeface="Arial" panose="020B0604020202020204" pitchFamily="34" charset="0"/>
              <a:ea typeface="隶书" panose="02010509060101010101" pitchFamily="49" charset="-122"/>
            </a:endParaRPr>
          </a:p>
        </p:txBody>
      </p:sp>
      <p:sp>
        <p:nvSpPr>
          <p:cNvPr id="68618" name="文本框 68617"/>
          <p:cNvSpPr txBox="1"/>
          <p:nvPr/>
        </p:nvSpPr>
        <p:spPr>
          <a:xfrm>
            <a:off x="2967038" y="3362325"/>
            <a:ext cx="184150" cy="366713"/>
          </a:xfrm>
          <a:prstGeom prst="rect">
            <a:avLst/>
          </a:prstGeom>
          <a:noFill/>
          <a:ln w="9525">
            <a:noFill/>
          </a:ln>
        </p:spPr>
        <p:txBody>
          <a:bodyPr wrap="none" anchor="t">
            <a:spAutoFit/>
          </a:bodyPr>
          <a:p>
            <a:pPr>
              <a:buClrTx/>
            </a:pPr>
            <a:endParaRPr lang="zh-CN" altLang="en-US" dirty="0">
              <a:latin typeface="Arial" panose="020B0604020202020204" pitchFamily="34" charset="0"/>
            </a:endParaRPr>
          </a:p>
        </p:txBody>
      </p:sp>
      <p:sp>
        <p:nvSpPr>
          <p:cNvPr id="68619" name="文本框 68618"/>
          <p:cNvSpPr txBox="1"/>
          <p:nvPr/>
        </p:nvSpPr>
        <p:spPr>
          <a:xfrm>
            <a:off x="382588" y="1557338"/>
            <a:ext cx="733425" cy="1150937"/>
          </a:xfrm>
          <a:prstGeom prst="rect">
            <a:avLst/>
          </a:prstGeom>
          <a:noFill/>
          <a:ln w="9525">
            <a:noFill/>
          </a:ln>
        </p:spPr>
        <p:txBody>
          <a:bodyPr vert="eaVert">
            <a:spAutoFit/>
          </a:bodyPr>
          <a:p>
            <a:pPr>
              <a:spcBef>
                <a:spcPct val="50000"/>
              </a:spcBef>
              <a:buClrTx/>
            </a:pPr>
            <a:r>
              <a:rPr lang="zh-CN" altLang="en-US" sz="3600" b="1" dirty="0">
                <a:solidFill>
                  <a:srgbClr val="FF0000"/>
                </a:solidFill>
                <a:latin typeface="Arial" panose="020B0604020202020204" pitchFamily="34" charset="0"/>
                <a:ea typeface="隶书" panose="02010509060101010101" pitchFamily="49" charset="-122"/>
              </a:rPr>
              <a:t> </a:t>
            </a:r>
            <a:r>
              <a:rPr lang="zh-CN" altLang="en-US" sz="3600" b="1" dirty="0">
                <a:solidFill>
                  <a:srgbClr val="FF0000"/>
                </a:solidFill>
                <a:latin typeface="Arial" panose="020B0604020202020204" pitchFamily="34" charset="0"/>
                <a:hlinkClick r:id="rId1" action="ppaction://hlinksldjump"/>
              </a:rPr>
              <a:t>通知</a:t>
            </a:r>
            <a:endParaRPr lang="zh-CN" altLang="en-US" sz="3600" b="1" dirty="0">
              <a:solidFill>
                <a:srgbClr val="FF0000"/>
              </a:solidFill>
              <a:latin typeface="Arial" panose="020B0604020202020204" pitchFamily="34" charset="0"/>
            </a:endParaRPr>
          </a:p>
        </p:txBody>
      </p:sp>
      <p:sp>
        <p:nvSpPr>
          <p:cNvPr id="68620" name="矩形 68619"/>
          <p:cNvSpPr/>
          <p:nvPr/>
        </p:nvSpPr>
        <p:spPr>
          <a:xfrm>
            <a:off x="1619250" y="1412875"/>
            <a:ext cx="720725" cy="15113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21" name="文本框 68620"/>
          <p:cNvSpPr txBox="1"/>
          <p:nvPr/>
        </p:nvSpPr>
        <p:spPr>
          <a:xfrm>
            <a:off x="1546225" y="1484313"/>
            <a:ext cx="793750" cy="1512887"/>
          </a:xfrm>
          <a:prstGeom prst="rect">
            <a:avLst/>
          </a:prstGeom>
          <a:noFill/>
          <a:ln w="9525">
            <a:noFill/>
          </a:ln>
        </p:spPr>
        <p:txBody>
          <a:bodyPr vert="eaVert">
            <a:spAutoFit/>
          </a:bodyPr>
          <a:p>
            <a:pPr>
              <a:spcBef>
                <a:spcPct val="50000"/>
              </a:spcBef>
              <a:buClrTx/>
            </a:pPr>
            <a:r>
              <a:rPr lang="zh-CN" altLang="en-US" sz="4000" dirty="0">
                <a:solidFill>
                  <a:srgbClr val="FF0000"/>
                </a:solidFill>
                <a:latin typeface="Arial" panose="020B0604020202020204" pitchFamily="34" charset="0"/>
                <a:ea typeface="隶书" panose="02010509060101010101" pitchFamily="49" charset="-122"/>
              </a:rPr>
              <a:t> </a:t>
            </a:r>
            <a:r>
              <a:rPr lang="zh-CN" altLang="en-US" sz="4000" b="1" dirty="0">
                <a:solidFill>
                  <a:srgbClr val="FF0000"/>
                </a:solidFill>
                <a:latin typeface="Arial" panose="020B0604020202020204" pitchFamily="34" charset="0"/>
                <a:hlinkClick r:id="rId2" action="ppaction://hlinksldjump"/>
              </a:rPr>
              <a:t>书信</a:t>
            </a:r>
            <a:endParaRPr lang="zh-CN" altLang="en-US" sz="4000" b="1" dirty="0">
              <a:solidFill>
                <a:srgbClr val="FF0000"/>
              </a:solidFill>
              <a:latin typeface="Arial" panose="020B0604020202020204" pitchFamily="34" charset="0"/>
            </a:endParaRPr>
          </a:p>
        </p:txBody>
      </p:sp>
      <p:sp>
        <p:nvSpPr>
          <p:cNvPr id="68623" name="矩形 68622"/>
          <p:cNvSpPr/>
          <p:nvPr/>
        </p:nvSpPr>
        <p:spPr>
          <a:xfrm>
            <a:off x="2700338" y="1412875"/>
            <a:ext cx="719137" cy="15113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24" name="文本框 68623"/>
          <p:cNvSpPr txBox="1"/>
          <p:nvPr/>
        </p:nvSpPr>
        <p:spPr>
          <a:xfrm>
            <a:off x="2698750" y="1557338"/>
            <a:ext cx="793750" cy="1366837"/>
          </a:xfrm>
          <a:prstGeom prst="rect">
            <a:avLst/>
          </a:prstGeom>
          <a:noFill/>
          <a:ln w="9525">
            <a:noFill/>
          </a:ln>
        </p:spPr>
        <p:txBody>
          <a:bodyPr vert="eaVert">
            <a:spAutoFit/>
          </a:bodyPr>
          <a:p>
            <a:pPr>
              <a:spcBef>
                <a:spcPct val="50000"/>
              </a:spcBef>
              <a:buClrTx/>
            </a:pPr>
            <a:r>
              <a:rPr lang="zh-CN" altLang="en-US" sz="4000" b="1" dirty="0">
                <a:solidFill>
                  <a:srgbClr val="0000FF"/>
                </a:solidFill>
                <a:latin typeface="Arial" panose="020B0604020202020204" pitchFamily="34" charset="0"/>
                <a:hlinkClick r:id="rId3" action="ppaction://hlinksldjump"/>
              </a:rPr>
              <a:t>海报</a:t>
            </a:r>
            <a:endParaRPr lang="zh-CN" altLang="en-US" sz="4000" b="1" dirty="0">
              <a:solidFill>
                <a:srgbClr val="0000FF"/>
              </a:solidFill>
              <a:latin typeface="Arial" panose="020B0604020202020204" pitchFamily="34" charset="0"/>
            </a:endParaRPr>
          </a:p>
        </p:txBody>
      </p:sp>
      <p:sp>
        <p:nvSpPr>
          <p:cNvPr id="68625" name="矩形 68624"/>
          <p:cNvSpPr/>
          <p:nvPr/>
        </p:nvSpPr>
        <p:spPr>
          <a:xfrm>
            <a:off x="3779838" y="1412875"/>
            <a:ext cx="792162" cy="1512888"/>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26" name="文本框 68625"/>
          <p:cNvSpPr txBox="1"/>
          <p:nvPr/>
        </p:nvSpPr>
        <p:spPr>
          <a:xfrm>
            <a:off x="3829050" y="1484313"/>
            <a:ext cx="671513" cy="1368425"/>
          </a:xfrm>
          <a:prstGeom prst="rect">
            <a:avLst/>
          </a:prstGeom>
          <a:noFill/>
          <a:ln w="9525">
            <a:noFill/>
          </a:ln>
        </p:spPr>
        <p:txBody>
          <a:bodyPr vert="eaVert">
            <a:spAutoFit/>
          </a:bodyPr>
          <a:p>
            <a:pPr>
              <a:spcBef>
                <a:spcPct val="50000"/>
              </a:spcBef>
              <a:buClrTx/>
            </a:pPr>
            <a:r>
              <a:rPr lang="zh-CN" altLang="en-US" sz="3200" b="1" dirty="0">
                <a:solidFill>
                  <a:srgbClr val="FF0000"/>
                </a:solidFill>
                <a:latin typeface="Arial" panose="020B0604020202020204" pitchFamily="34" charset="0"/>
                <a:hlinkClick r:id="rId4" action="ppaction://hlinksldjump"/>
              </a:rPr>
              <a:t>表扬信</a:t>
            </a:r>
            <a:endParaRPr lang="zh-CN" altLang="en-US" sz="3200" b="1" dirty="0">
              <a:solidFill>
                <a:srgbClr val="FF0000"/>
              </a:solidFill>
              <a:latin typeface="Arial" panose="020B0604020202020204" pitchFamily="34" charset="0"/>
            </a:endParaRPr>
          </a:p>
        </p:txBody>
      </p:sp>
      <p:sp>
        <p:nvSpPr>
          <p:cNvPr id="68627" name="矩形 68626"/>
          <p:cNvSpPr/>
          <p:nvPr/>
        </p:nvSpPr>
        <p:spPr>
          <a:xfrm>
            <a:off x="4787900" y="1412875"/>
            <a:ext cx="720725" cy="15113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28" name="文本框 68627"/>
          <p:cNvSpPr txBox="1"/>
          <p:nvPr/>
        </p:nvSpPr>
        <p:spPr>
          <a:xfrm>
            <a:off x="4787900" y="1628775"/>
            <a:ext cx="793750" cy="1152525"/>
          </a:xfrm>
          <a:prstGeom prst="rect">
            <a:avLst/>
          </a:prstGeom>
          <a:noFill/>
          <a:ln w="9525">
            <a:noFill/>
          </a:ln>
        </p:spPr>
        <p:txBody>
          <a:bodyPr vert="eaVert">
            <a:spAutoFit/>
          </a:bodyPr>
          <a:p>
            <a:pPr>
              <a:spcBef>
                <a:spcPct val="50000"/>
              </a:spcBef>
              <a:buClrTx/>
            </a:pPr>
            <a:r>
              <a:rPr lang="zh-CN" altLang="en-US" sz="4000" b="1" dirty="0">
                <a:solidFill>
                  <a:srgbClr val="0000FF"/>
                </a:solidFill>
                <a:latin typeface="Arial" panose="020B0604020202020204" pitchFamily="34" charset="0"/>
                <a:hlinkClick r:id="rId5" action="ppaction://hlinksldjump"/>
              </a:rPr>
              <a:t>贺信</a:t>
            </a:r>
            <a:endParaRPr lang="zh-CN" altLang="en-US" sz="4000" b="1" dirty="0">
              <a:solidFill>
                <a:srgbClr val="0000FF"/>
              </a:solidFill>
              <a:latin typeface="Arial" panose="020B0604020202020204" pitchFamily="34" charset="0"/>
            </a:endParaRPr>
          </a:p>
        </p:txBody>
      </p:sp>
      <p:sp>
        <p:nvSpPr>
          <p:cNvPr id="68629" name="矩形 68628"/>
          <p:cNvSpPr/>
          <p:nvPr/>
        </p:nvSpPr>
        <p:spPr>
          <a:xfrm>
            <a:off x="5795963" y="1412875"/>
            <a:ext cx="720725" cy="15113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30" name="文本框 68629"/>
          <p:cNvSpPr txBox="1"/>
          <p:nvPr/>
        </p:nvSpPr>
        <p:spPr>
          <a:xfrm>
            <a:off x="5845175" y="1412875"/>
            <a:ext cx="671513" cy="1511300"/>
          </a:xfrm>
          <a:prstGeom prst="rect">
            <a:avLst/>
          </a:prstGeom>
          <a:noFill/>
          <a:ln w="9525">
            <a:noFill/>
          </a:ln>
        </p:spPr>
        <p:txBody>
          <a:bodyPr vert="eaVert">
            <a:spAutoFit/>
          </a:bodyPr>
          <a:p>
            <a:pPr>
              <a:spcBef>
                <a:spcPct val="50000"/>
              </a:spcBef>
              <a:buClrTx/>
            </a:pPr>
            <a:r>
              <a:rPr lang="zh-CN" altLang="en-US" sz="3200" b="1" dirty="0">
                <a:solidFill>
                  <a:srgbClr val="0000FF"/>
                </a:solidFill>
                <a:latin typeface="Arial" panose="020B0604020202020204" pitchFamily="34" charset="0"/>
                <a:hlinkClick r:id="rId6" action="ppaction://hlinksldjump"/>
              </a:rPr>
              <a:t>介绍信</a:t>
            </a:r>
            <a:endParaRPr lang="zh-CN" altLang="en-US" sz="3200" b="1" dirty="0">
              <a:solidFill>
                <a:srgbClr val="0000FF"/>
              </a:solidFill>
              <a:latin typeface="Arial" panose="020B0604020202020204" pitchFamily="34" charset="0"/>
            </a:endParaRPr>
          </a:p>
        </p:txBody>
      </p:sp>
      <p:sp>
        <p:nvSpPr>
          <p:cNvPr id="68631" name="矩形 68630"/>
          <p:cNvSpPr/>
          <p:nvPr/>
        </p:nvSpPr>
        <p:spPr>
          <a:xfrm>
            <a:off x="6804025" y="1412875"/>
            <a:ext cx="647700" cy="15113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32" name="文本框 68631"/>
          <p:cNvSpPr txBox="1"/>
          <p:nvPr/>
        </p:nvSpPr>
        <p:spPr>
          <a:xfrm>
            <a:off x="7092950" y="1412875"/>
            <a:ext cx="458788" cy="1584325"/>
          </a:xfrm>
          <a:prstGeom prst="rect">
            <a:avLst/>
          </a:prstGeom>
          <a:noFill/>
          <a:ln w="9525">
            <a:noFill/>
          </a:ln>
        </p:spPr>
        <p:txBody>
          <a:bodyPr vert="eaVert">
            <a:spAutoFit/>
          </a:bodyPr>
          <a:p>
            <a:pPr>
              <a:spcBef>
                <a:spcPct val="50000"/>
              </a:spcBef>
              <a:buClrTx/>
            </a:pPr>
            <a:endParaRPr lang="zh-CN" altLang="en-US" dirty="0">
              <a:latin typeface="Arial" panose="020B0604020202020204" pitchFamily="34" charset="0"/>
            </a:endParaRPr>
          </a:p>
        </p:txBody>
      </p:sp>
      <p:sp>
        <p:nvSpPr>
          <p:cNvPr id="68633" name="文本框 68632"/>
          <p:cNvSpPr txBox="1"/>
          <p:nvPr/>
        </p:nvSpPr>
        <p:spPr>
          <a:xfrm>
            <a:off x="6732588" y="1484313"/>
            <a:ext cx="793750" cy="1439862"/>
          </a:xfrm>
          <a:prstGeom prst="rect">
            <a:avLst/>
          </a:prstGeom>
          <a:noFill/>
          <a:ln w="9525">
            <a:noFill/>
          </a:ln>
        </p:spPr>
        <p:txBody>
          <a:bodyPr vert="eaVert">
            <a:spAutoFit/>
          </a:bodyPr>
          <a:p>
            <a:pPr>
              <a:spcBef>
                <a:spcPct val="50000"/>
              </a:spcBef>
              <a:buClrTx/>
            </a:pPr>
            <a:r>
              <a:rPr lang="zh-CN" altLang="en-US" sz="4000" b="1" dirty="0">
                <a:solidFill>
                  <a:srgbClr val="FF0000"/>
                </a:solidFill>
                <a:latin typeface="Arial" panose="020B0604020202020204" pitchFamily="34" charset="0"/>
                <a:hlinkClick r:id="rId7" action="ppaction://hlinksldjump"/>
              </a:rPr>
              <a:t>请柬</a:t>
            </a:r>
            <a:endParaRPr lang="zh-CN" altLang="en-US" sz="4000" b="1" dirty="0">
              <a:solidFill>
                <a:srgbClr val="FF0000"/>
              </a:solidFill>
              <a:latin typeface="Arial" panose="020B0604020202020204" pitchFamily="34" charset="0"/>
            </a:endParaRPr>
          </a:p>
        </p:txBody>
      </p:sp>
      <p:sp>
        <p:nvSpPr>
          <p:cNvPr id="68634" name="矩形 68633"/>
          <p:cNvSpPr/>
          <p:nvPr/>
        </p:nvSpPr>
        <p:spPr>
          <a:xfrm>
            <a:off x="7885113" y="1412875"/>
            <a:ext cx="647700" cy="15113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35" name="文本框 68634"/>
          <p:cNvSpPr txBox="1"/>
          <p:nvPr/>
        </p:nvSpPr>
        <p:spPr>
          <a:xfrm>
            <a:off x="7881938" y="1484313"/>
            <a:ext cx="793750" cy="1512887"/>
          </a:xfrm>
          <a:prstGeom prst="rect">
            <a:avLst/>
          </a:prstGeom>
          <a:noFill/>
          <a:ln w="9525">
            <a:noFill/>
          </a:ln>
        </p:spPr>
        <p:txBody>
          <a:bodyPr vert="eaVert">
            <a:spAutoFit/>
          </a:bodyPr>
          <a:p>
            <a:pPr>
              <a:spcBef>
                <a:spcPct val="50000"/>
              </a:spcBef>
              <a:buClrTx/>
            </a:pPr>
            <a:r>
              <a:rPr lang="zh-CN" altLang="en-US" sz="4000" b="1" dirty="0">
                <a:solidFill>
                  <a:srgbClr val="FF0000"/>
                </a:solidFill>
                <a:latin typeface="Arial" panose="020B0604020202020204" pitchFamily="34" charset="0"/>
                <a:hlinkClick r:id="rId8" action="ppaction://hlinksldjump"/>
              </a:rPr>
              <a:t>标语</a:t>
            </a:r>
            <a:endParaRPr lang="zh-CN" altLang="en-US" sz="4000" b="1" dirty="0">
              <a:solidFill>
                <a:srgbClr val="FF0000"/>
              </a:solidFill>
              <a:latin typeface="Arial" panose="020B0604020202020204" pitchFamily="34" charset="0"/>
            </a:endParaRPr>
          </a:p>
        </p:txBody>
      </p:sp>
      <p:sp>
        <p:nvSpPr>
          <p:cNvPr id="68636" name="矩形 68635"/>
          <p:cNvSpPr/>
          <p:nvPr/>
        </p:nvSpPr>
        <p:spPr>
          <a:xfrm>
            <a:off x="468313" y="4149725"/>
            <a:ext cx="719137" cy="15113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37" name="文本框 68636"/>
          <p:cNvSpPr txBox="1"/>
          <p:nvPr/>
        </p:nvSpPr>
        <p:spPr>
          <a:xfrm>
            <a:off x="468313" y="4221163"/>
            <a:ext cx="671512" cy="1439862"/>
          </a:xfrm>
          <a:prstGeom prst="rect">
            <a:avLst/>
          </a:prstGeom>
          <a:noFill/>
          <a:ln w="9525">
            <a:noFill/>
          </a:ln>
        </p:spPr>
        <p:txBody>
          <a:bodyPr vert="eaVert">
            <a:spAutoFit/>
          </a:bodyPr>
          <a:p>
            <a:pPr>
              <a:spcBef>
                <a:spcPct val="50000"/>
              </a:spcBef>
              <a:buClrTx/>
            </a:pPr>
            <a:r>
              <a:rPr lang="zh-CN" altLang="en-US" sz="3200" b="1" dirty="0">
                <a:solidFill>
                  <a:srgbClr val="FF0000"/>
                </a:solidFill>
                <a:latin typeface="Arial" panose="020B0604020202020204" pitchFamily="34" charset="0"/>
                <a:hlinkClick r:id="rId9" action="ppaction://hlinksldjump"/>
              </a:rPr>
              <a:t>慰问信</a:t>
            </a:r>
            <a:endParaRPr lang="zh-CN" altLang="en-US" sz="3200" b="1" dirty="0">
              <a:solidFill>
                <a:srgbClr val="FF0000"/>
              </a:solidFill>
              <a:latin typeface="Arial" panose="020B0604020202020204" pitchFamily="34" charset="0"/>
            </a:endParaRPr>
          </a:p>
        </p:txBody>
      </p:sp>
      <p:sp>
        <p:nvSpPr>
          <p:cNvPr id="68638" name="矩形 68637"/>
          <p:cNvSpPr/>
          <p:nvPr/>
        </p:nvSpPr>
        <p:spPr>
          <a:xfrm>
            <a:off x="1619250" y="4149725"/>
            <a:ext cx="649288" cy="15113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39" name="文本框 68638"/>
          <p:cNvSpPr txBox="1"/>
          <p:nvPr/>
        </p:nvSpPr>
        <p:spPr>
          <a:xfrm>
            <a:off x="1657350" y="4149725"/>
            <a:ext cx="611188" cy="1584325"/>
          </a:xfrm>
          <a:prstGeom prst="rect">
            <a:avLst/>
          </a:prstGeom>
          <a:noFill/>
          <a:ln w="9525">
            <a:noFill/>
          </a:ln>
        </p:spPr>
        <p:txBody>
          <a:bodyPr vert="eaVert">
            <a:spAutoFit/>
          </a:bodyPr>
          <a:p>
            <a:pPr>
              <a:spcBef>
                <a:spcPct val="50000"/>
              </a:spcBef>
              <a:buClrTx/>
            </a:pPr>
            <a:r>
              <a:rPr lang="zh-CN" altLang="en-US" sz="2800" b="1" dirty="0">
                <a:solidFill>
                  <a:schemeClr val="hlink"/>
                </a:solidFill>
                <a:latin typeface="Arial" panose="020B0604020202020204" pitchFamily="34" charset="0"/>
                <a:hlinkClick r:id="rId10" action="ppaction://hlinksldjump"/>
              </a:rPr>
              <a:t>自我</a:t>
            </a:r>
            <a:r>
              <a:rPr lang="zh-CN" altLang="en-US" sz="2800" b="1" dirty="0">
                <a:solidFill>
                  <a:schemeClr val="hlink"/>
                </a:solidFill>
                <a:latin typeface="Arial" panose="020B0604020202020204" pitchFamily="34" charset="0"/>
              </a:rPr>
              <a:t>鉴定</a:t>
            </a:r>
            <a:endParaRPr lang="zh-CN" altLang="en-US" sz="2800" b="1" dirty="0">
              <a:solidFill>
                <a:schemeClr val="hlink"/>
              </a:solidFill>
              <a:latin typeface="Arial" panose="020B0604020202020204" pitchFamily="34" charset="0"/>
            </a:endParaRPr>
          </a:p>
        </p:txBody>
      </p:sp>
      <p:sp>
        <p:nvSpPr>
          <p:cNvPr id="68640" name="矩形 68639"/>
          <p:cNvSpPr/>
          <p:nvPr/>
        </p:nvSpPr>
        <p:spPr>
          <a:xfrm>
            <a:off x="3708400" y="4149725"/>
            <a:ext cx="649288" cy="15113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42" name="文本框 68641"/>
          <p:cNvSpPr txBox="1"/>
          <p:nvPr/>
        </p:nvSpPr>
        <p:spPr>
          <a:xfrm>
            <a:off x="3708400" y="4221163"/>
            <a:ext cx="671513" cy="1441450"/>
          </a:xfrm>
          <a:prstGeom prst="rect">
            <a:avLst/>
          </a:prstGeom>
          <a:noFill/>
          <a:ln w="9525">
            <a:noFill/>
          </a:ln>
        </p:spPr>
        <p:txBody>
          <a:bodyPr vert="eaVert">
            <a:spAutoFit/>
          </a:bodyPr>
          <a:p>
            <a:pPr>
              <a:spcBef>
                <a:spcPct val="50000"/>
              </a:spcBef>
              <a:buClrTx/>
            </a:pPr>
            <a:r>
              <a:rPr lang="zh-CN" altLang="en-US" sz="3200" b="1" dirty="0">
                <a:solidFill>
                  <a:srgbClr val="FF0000"/>
                </a:solidFill>
                <a:latin typeface="Arial" panose="020B0604020202020204" pitchFamily="34" charset="0"/>
                <a:hlinkClick r:id="rId11" action="ppaction://hlinksldjump"/>
              </a:rPr>
              <a:t>闭幕词</a:t>
            </a:r>
            <a:endParaRPr lang="zh-CN" altLang="en-US" sz="3200" b="1" dirty="0">
              <a:solidFill>
                <a:srgbClr val="FF0000"/>
              </a:solidFill>
              <a:latin typeface="Arial" panose="020B0604020202020204" pitchFamily="34" charset="0"/>
            </a:endParaRPr>
          </a:p>
        </p:txBody>
      </p:sp>
      <p:sp>
        <p:nvSpPr>
          <p:cNvPr id="68643" name="矩形 68642"/>
          <p:cNvSpPr/>
          <p:nvPr/>
        </p:nvSpPr>
        <p:spPr>
          <a:xfrm>
            <a:off x="2627313" y="4149725"/>
            <a:ext cx="649287" cy="15113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68645" name="文本框 68644"/>
          <p:cNvSpPr txBox="1"/>
          <p:nvPr/>
        </p:nvSpPr>
        <p:spPr>
          <a:xfrm>
            <a:off x="2676525" y="4292600"/>
            <a:ext cx="671513" cy="1296988"/>
          </a:xfrm>
          <a:prstGeom prst="rect">
            <a:avLst/>
          </a:prstGeom>
          <a:noFill/>
          <a:ln w="9525">
            <a:noFill/>
          </a:ln>
        </p:spPr>
        <p:txBody>
          <a:bodyPr vert="eaVert">
            <a:spAutoFit/>
          </a:bodyPr>
          <a:p>
            <a:pPr>
              <a:spcBef>
                <a:spcPct val="50000"/>
              </a:spcBef>
              <a:buClrTx/>
            </a:pPr>
            <a:r>
              <a:rPr lang="zh-CN" altLang="en-US" sz="3200" b="1" dirty="0">
                <a:solidFill>
                  <a:srgbClr val="FF0000"/>
                </a:solidFill>
                <a:latin typeface="Arial" panose="020B0604020202020204" pitchFamily="34" charset="0"/>
                <a:hlinkClick r:id="rId12" action="ppaction://hlinksldjump"/>
              </a:rPr>
              <a:t>开幕词</a:t>
            </a:r>
            <a:endParaRPr lang="zh-CN" altLang="en-US" sz="3200" b="1" dirty="0">
              <a:solidFill>
                <a:srgbClr val="FF0000"/>
              </a:solidFill>
              <a:latin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4" name="文本框 56323"/>
          <p:cNvSpPr txBox="1"/>
          <p:nvPr/>
        </p:nvSpPr>
        <p:spPr>
          <a:xfrm>
            <a:off x="0" y="0"/>
            <a:ext cx="9144000" cy="519113"/>
          </a:xfrm>
          <a:prstGeom prst="rect">
            <a:avLst/>
          </a:prstGeom>
          <a:noFill/>
          <a:ln w="9525">
            <a:noFill/>
          </a:ln>
        </p:spPr>
        <p:txBody>
          <a:bodyPr>
            <a:spAutoFit/>
          </a:bodyPr>
          <a:p>
            <a:pPr>
              <a:spcBef>
                <a:spcPct val="50000"/>
              </a:spcBef>
              <a:buClrTx/>
            </a:pPr>
            <a:endParaRPr lang="zh-CN" altLang="en-US" sz="2800" b="1" dirty="0">
              <a:solidFill>
                <a:srgbClr val="0000FF"/>
              </a:solidFill>
              <a:latin typeface="Arial" panose="020B0604020202020204" pitchFamily="34" charset="0"/>
            </a:endParaRPr>
          </a:p>
        </p:txBody>
      </p:sp>
      <p:sp>
        <p:nvSpPr>
          <p:cNvPr id="56325" name="文本框 56324"/>
          <p:cNvSpPr txBox="1"/>
          <p:nvPr/>
        </p:nvSpPr>
        <p:spPr>
          <a:xfrm>
            <a:off x="0" y="0"/>
            <a:ext cx="9144000" cy="1587500"/>
          </a:xfrm>
          <a:prstGeom prst="rect">
            <a:avLst/>
          </a:prstGeom>
          <a:noFill/>
          <a:ln w="9525">
            <a:noFill/>
          </a:ln>
        </p:spPr>
        <p:txBody>
          <a:bodyPr>
            <a:spAutoFit/>
          </a:bodyPr>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3</a:t>
            </a:r>
            <a:r>
              <a:rPr lang="zh-CN" altLang="en-US" sz="2800" b="1" dirty="0">
                <a:solidFill>
                  <a:srgbClr val="0000FF"/>
                </a:solidFill>
                <a:latin typeface="Arial" panose="020B0604020202020204" pitchFamily="34" charset="0"/>
              </a:rPr>
              <a:t>）正文交代活动内容，如开座谈会、联欢会、过生日等，交代举行活动的时间和地点。</a:t>
            </a:r>
            <a:endParaRPr lang="zh-CN" altLang="en-US" sz="2800" b="1" dirty="0">
              <a:solidFill>
                <a:srgbClr val="0000FF"/>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4</a:t>
            </a:r>
            <a:r>
              <a:rPr lang="zh-CN" altLang="en-US" sz="2800" b="1" dirty="0">
                <a:solidFill>
                  <a:srgbClr val="0000FF"/>
                </a:solidFill>
                <a:latin typeface="Arial" panose="020B0604020202020204" pitchFamily="34" charset="0"/>
              </a:rPr>
              <a:t>）结尾具礼，如“致以</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敬礼”“敬请光临”等； </a:t>
            </a:r>
            <a:endParaRPr lang="zh-CN" altLang="en-US" sz="2800" b="1" dirty="0">
              <a:solidFill>
                <a:srgbClr val="0000FF"/>
              </a:solidFill>
              <a:latin typeface="Arial" panose="020B0604020202020204" pitchFamily="34" charset="0"/>
            </a:endParaRPr>
          </a:p>
        </p:txBody>
      </p:sp>
      <p:sp>
        <p:nvSpPr>
          <p:cNvPr id="56326" name="文本框 56325"/>
          <p:cNvSpPr txBox="1"/>
          <p:nvPr/>
        </p:nvSpPr>
        <p:spPr>
          <a:xfrm>
            <a:off x="0" y="1916113"/>
            <a:ext cx="9144000" cy="528002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en-US" altLang="zh-CN" sz="3200" b="1">
                <a:solidFill>
                  <a:srgbClr val="FF0000"/>
                </a:solidFill>
                <a:latin typeface="Arial" panose="020B0604020202020204" pitchFamily="34" charset="0"/>
              </a:rPr>
              <a:t>3</a:t>
            </a:r>
            <a:r>
              <a:rPr lang="zh-CN" altLang="en-US" sz="3200" b="1" dirty="0">
                <a:solidFill>
                  <a:srgbClr val="FF0000"/>
                </a:solidFill>
                <a:latin typeface="Arial" panose="020B0604020202020204" pitchFamily="34" charset="0"/>
              </a:rPr>
              <a:t>、请柬在语言上的要求有：</a:t>
            </a:r>
            <a:endParaRPr lang="zh-CN" altLang="en-US" sz="3200" b="1" dirty="0">
              <a:solidFill>
                <a:srgbClr val="FF0000"/>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1</a:t>
            </a:r>
            <a:r>
              <a:rPr lang="zh-CN" altLang="en-US" sz="2800" b="1" dirty="0">
                <a:solidFill>
                  <a:srgbClr val="0000FF"/>
                </a:solidFill>
                <a:latin typeface="Arial" panose="020B0604020202020204" pitchFamily="34" charset="0"/>
              </a:rPr>
              <a:t>）柬文先求其“达”，即要简洁明确，顺畅易懂，要让被邀请者看了便知你什么时间什么地点请他干什么，以便做一些准备，不能让客人看后一头雾水，不知所云。</a:t>
            </a:r>
            <a:endParaRPr lang="zh-CN" altLang="en-US" sz="2800" b="1" dirty="0">
              <a:solidFill>
                <a:srgbClr val="0000FF"/>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2</a:t>
            </a:r>
            <a:r>
              <a:rPr lang="zh-CN" altLang="en-US" sz="2800" b="1" dirty="0">
                <a:solidFill>
                  <a:srgbClr val="0000FF"/>
                </a:solidFill>
                <a:latin typeface="Arial" panose="020B0604020202020204" pitchFamily="34" charset="0"/>
              </a:rPr>
              <a:t>）柬文也要求“雅”，要措辞文雅、大方、热情，要讲究语言美，请柬这一礼仪交往的媒介的语言，如果乏味或浮华都会让人看了不舒服，甚至不愿接受邀请。</a:t>
            </a:r>
            <a:endParaRPr lang="zh-CN" altLang="en-US" sz="2800" b="1" dirty="0">
              <a:solidFill>
                <a:srgbClr val="0000FF"/>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3</a:t>
            </a:r>
            <a:r>
              <a:rPr lang="zh-CN" altLang="en-US" sz="2800" b="1" dirty="0">
                <a:solidFill>
                  <a:srgbClr val="0000FF"/>
                </a:solidFill>
                <a:latin typeface="Arial" panose="020B0604020202020204" pitchFamily="34" charset="0"/>
              </a:rPr>
              <a:t>）要根据具体场合、内容、对象斟酌词句，力求自然得体，恰到好处。</a:t>
            </a:r>
            <a:endParaRPr lang="zh-CN" altLang="en-US" sz="2800" b="1" dirty="0">
              <a:solidFill>
                <a:srgbClr val="0000FF"/>
              </a:solidFill>
              <a:latin typeface="Arial" panose="020B0604020202020204" pitchFamily="34" charset="0"/>
            </a:endParaRPr>
          </a:p>
          <a:p>
            <a:pPr>
              <a:spcBef>
                <a:spcPct val="50000"/>
              </a:spcBef>
              <a:buClrTx/>
            </a:pPr>
            <a:endParaRPr lang="zh-CN" altLang="en-US" sz="28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 calcmode="lin" valueType="num">
                                      <p:cBhvr>
                                        <p:cTn id="7" dur="1000" fill="hold"/>
                                        <p:tgtEl>
                                          <p:spTgt spid="56325"/>
                                        </p:tgtEl>
                                        <p:attrNameLst>
                                          <p:attrName>ppt_w</p:attrName>
                                        </p:attrNameLst>
                                      </p:cBhvr>
                                      <p:tavLst>
                                        <p:tav tm="0">
                                          <p:val>
                                            <p:strVal val="#ppt_w*0.70"/>
                                          </p:val>
                                        </p:tav>
                                        <p:tav tm="100000">
                                          <p:val>
                                            <p:strVal val="#ppt_w"/>
                                          </p:val>
                                        </p:tav>
                                      </p:tavLst>
                                    </p:anim>
                                    <p:anim calcmode="lin" valueType="num">
                                      <p:cBhvr>
                                        <p:cTn id="8" dur="1000" fill="hold"/>
                                        <p:tgtEl>
                                          <p:spTgt spid="56325"/>
                                        </p:tgtEl>
                                        <p:attrNameLst>
                                          <p:attrName>ppt_h</p:attrName>
                                        </p:attrNameLst>
                                      </p:cBhvr>
                                      <p:tavLst>
                                        <p:tav tm="0">
                                          <p:val>
                                            <p:strVal val="#ppt_h"/>
                                          </p:val>
                                        </p:tav>
                                        <p:tav tm="100000">
                                          <p:val>
                                            <p:strVal val="#ppt_h"/>
                                          </p:val>
                                        </p:tav>
                                      </p:tavLst>
                                    </p:anim>
                                    <p:animEffect transition="in" filter="fade">
                                      <p:cBhvr>
                                        <p:cTn id="9" dur="1000"/>
                                        <p:tgtEl>
                                          <p:spTgt spid="56325"/>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56326"/>
                                        </p:tgtEl>
                                        <p:attrNameLst>
                                          <p:attrName>style.visibility</p:attrName>
                                        </p:attrNameLst>
                                      </p:cBhvr>
                                      <p:to>
                                        <p:strVal val="visible"/>
                                      </p:to>
                                    </p:set>
                                    <p:animEffect transition="in" filter="diamond(in)">
                                      <p:cBhvr>
                                        <p:cTn id="14" dur="1000"/>
                                        <p:tgtEl>
                                          <p:spTgt spid="56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p:bldP spid="563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6" name="文本框 59395"/>
          <p:cNvSpPr txBox="1"/>
          <p:nvPr/>
        </p:nvSpPr>
        <p:spPr>
          <a:xfrm>
            <a:off x="0" y="260350"/>
            <a:ext cx="9144000" cy="5089525"/>
          </a:xfrm>
          <a:prstGeom prst="rect">
            <a:avLst/>
          </a:prstGeom>
          <a:noFill/>
          <a:ln w="9525">
            <a:noFill/>
          </a:ln>
        </p:spPr>
        <p:txBody>
          <a:bodyPr>
            <a:spAutoFit/>
          </a:bodyPr>
          <a:p>
            <a:pPr>
              <a:buClrTx/>
            </a:pPr>
            <a:r>
              <a:rPr lang="zh-CN" altLang="en-US" dirty="0">
                <a:latin typeface="Arial" panose="020B0604020202020204" pitchFamily="34" charset="0"/>
              </a:rPr>
              <a:t>　</a:t>
            </a:r>
            <a:r>
              <a:rPr lang="en-US" altLang="zh-CN" sz="3600" b="1">
                <a:solidFill>
                  <a:srgbClr val="FF0000"/>
                </a:solidFill>
                <a:latin typeface="Arial" panose="020B0604020202020204" pitchFamily="34" charset="0"/>
              </a:rPr>
              <a:t>[</a:t>
            </a:r>
            <a:r>
              <a:rPr lang="zh-CN" altLang="en-US" sz="3600" b="1" dirty="0">
                <a:solidFill>
                  <a:srgbClr val="FF0000"/>
                </a:solidFill>
                <a:latin typeface="Arial" panose="020B0604020202020204" pitchFamily="34" charset="0"/>
              </a:rPr>
              <a:t>范例参考</a:t>
            </a:r>
            <a:r>
              <a:rPr lang="en-US" altLang="zh-CN" sz="3600" b="1">
                <a:solidFill>
                  <a:srgbClr val="FF0000"/>
                </a:solidFill>
                <a:latin typeface="Arial" panose="020B0604020202020204" pitchFamily="34" charset="0"/>
              </a:rPr>
              <a:t>]</a:t>
            </a:r>
            <a:endParaRPr lang="en-US" altLang="zh-CN" sz="3600" b="1">
              <a:solidFill>
                <a:srgbClr val="FF0000"/>
              </a:solidFill>
              <a:latin typeface="Arial" panose="020B0604020202020204" pitchFamily="34" charset="0"/>
            </a:endParaRPr>
          </a:p>
          <a:p>
            <a:pPr>
              <a:buClrTx/>
            </a:pPr>
            <a:r>
              <a:rPr lang="zh-CN" altLang="en-US" dirty="0">
                <a:latin typeface="Arial" panose="020B0604020202020204" pitchFamily="34" charset="0"/>
              </a:rPr>
              <a:t>　　　　　　　　　　　　　</a:t>
            </a:r>
            <a:r>
              <a:rPr lang="zh-CN" altLang="en-US" sz="3600" b="1" dirty="0">
                <a:solidFill>
                  <a:srgbClr val="FF0000"/>
                </a:solidFill>
                <a:latin typeface="隶书" panose="02010509060101010101" pitchFamily="49" charset="-122"/>
                <a:ea typeface="隶书" panose="02010509060101010101" pitchFamily="49" charset="-122"/>
              </a:rPr>
              <a:t>请    柬</a:t>
            </a:r>
            <a:endParaRPr lang="zh-CN" altLang="en-US" sz="3600" b="1" dirty="0">
              <a:solidFill>
                <a:srgbClr val="FF0000"/>
              </a:solidFill>
              <a:latin typeface="隶书" panose="02010509060101010101" pitchFamily="49" charset="-122"/>
              <a:ea typeface="隶书" panose="02010509060101010101" pitchFamily="49" charset="-122"/>
            </a:endParaRPr>
          </a:p>
          <a:p>
            <a:pPr>
              <a:buClrTx/>
            </a:pPr>
            <a:r>
              <a:rPr lang="en-US" altLang="zh-CN">
                <a:latin typeface="Arial" panose="020B0604020202020204" pitchFamily="34" charset="0"/>
              </a:rPr>
              <a:t>  </a:t>
            </a:r>
            <a:r>
              <a:rPr lang="en-US" altLang="zh-CN" sz="3200" b="1">
                <a:solidFill>
                  <a:srgbClr val="FF0000"/>
                </a:solidFill>
                <a:latin typeface="隶书" panose="02010509060101010101" pitchFamily="49" charset="-122"/>
                <a:ea typeface="隶书" panose="02010509060101010101" pitchFamily="49" charset="-122"/>
              </a:rPr>
              <a:t>XXX:</a:t>
            </a:r>
            <a:endParaRPr lang="en-US" altLang="zh-CN" sz="3200" b="1">
              <a:solidFill>
                <a:srgbClr val="FF0000"/>
              </a:solidFill>
              <a:latin typeface="隶书" panose="02010509060101010101" pitchFamily="49" charset="-122"/>
              <a:ea typeface="隶书" panose="02010509060101010101" pitchFamily="49" charset="-122"/>
            </a:endParaRPr>
          </a:p>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兹订干</a:t>
            </a:r>
            <a:r>
              <a:rPr lang="en-US" altLang="zh-CN" sz="3200" b="1">
                <a:solidFill>
                  <a:srgbClr val="0000FF"/>
                </a:solidFill>
                <a:latin typeface="Arial" panose="020B0604020202020204" pitchFamily="34" charset="0"/>
              </a:rPr>
              <a:t>2006</a:t>
            </a:r>
            <a:r>
              <a:rPr lang="zh-CN" altLang="en-US" sz="3200" b="1" dirty="0">
                <a:solidFill>
                  <a:srgbClr val="0000FF"/>
                </a:solidFill>
                <a:latin typeface="Arial" panose="020B0604020202020204" pitchFamily="34" charset="0"/>
              </a:rPr>
              <a:t>年</a:t>
            </a:r>
            <a:r>
              <a:rPr lang="en-US" altLang="zh-CN" sz="3200" b="1">
                <a:solidFill>
                  <a:srgbClr val="0000FF"/>
                </a:solidFill>
                <a:latin typeface="Arial" panose="020B0604020202020204" pitchFamily="34" charset="0"/>
              </a:rPr>
              <a:t>5</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7</a:t>
            </a:r>
            <a:r>
              <a:rPr lang="zh-CN" altLang="en-US" sz="3200" b="1" dirty="0">
                <a:solidFill>
                  <a:srgbClr val="0000FF"/>
                </a:solidFill>
                <a:latin typeface="Arial" panose="020B0604020202020204" pitchFamily="34" charset="0"/>
              </a:rPr>
              <a:t>日至</a:t>
            </a:r>
            <a:r>
              <a:rPr lang="en-US" altLang="zh-CN" sz="3200" b="1">
                <a:solidFill>
                  <a:srgbClr val="0000FF"/>
                </a:solidFill>
                <a:latin typeface="Arial" panose="020B0604020202020204" pitchFamily="34" charset="0"/>
              </a:rPr>
              <a:t>6</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30</a:t>
            </a:r>
            <a:r>
              <a:rPr lang="zh-CN" altLang="en-US" sz="3200" b="1" dirty="0">
                <a:solidFill>
                  <a:srgbClr val="0000FF"/>
                </a:solidFill>
                <a:latin typeface="Arial" panose="020B0604020202020204" pitchFamily="34" charset="0"/>
              </a:rPr>
              <a:t>日，在</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华侨大厦召开</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名酒展销会，并于</a:t>
            </a:r>
            <a:r>
              <a:rPr lang="en-US" altLang="zh-CN" sz="3200" b="1">
                <a:solidFill>
                  <a:srgbClr val="0000FF"/>
                </a:solidFill>
                <a:latin typeface="Arial" panose="020B0604020202020204" pitchFamily="34" charset="0"/>
              </a:rPr>
              <a:t>5</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7</a:t>
            </a:r>
            <a:r>
              <a:rPr lang="zh-CN" altLang="en-US" sz="3200" b="1" dirty="0">
                <a:solidFill>
                  <a:srgbClr val="0000FF"/>
                </a:solidFill>
                <a:latin typeface="Arial" panose="020B0604020202020204" pitchFamily="34" charset="0"/>
              </a:rPr>
              <a:t>日中午</a:t>
            </a:r>
            <a:r>
              <a:rPr lang="en-US" altLang="zh-CN" sz="3200" b="1">
                <a:solidFill>
                  <a:srgbClr val="0000FF"/>
                </a:solidFill>
                <a:latin typeface="Arial" panose="020B0604020202020204" pitchFamily="34" charset="0"/>
              </a:rPr>
              <a:t>11</a:t>
            </a:r>
            <a:r>
              <a:rPr lang="zh-CN" altLang="en-US" sz="3200" b="1" dirty="0">
                <a:solidFill>
                  <a:srgbClr val="0000FF"/>
                </a:solidFill>
                <a:latin typeface="Arial" panose="020B0604020202020204" pitchFamily="34" charset="0"/>
              </a:rPr>
              <a:t>时</a:t>
            </a:r>
            <a:r>
              <a:rPr lang="en-US" altLang="zh-CN" sz="3200" b="1">
                <a:solidFill>
                  <a:srgbClr val="0000FF"/>
                </a:solidFill>
                <a:latin typeface="Arial" panose="020B0604020202020204" pitchFamily="34" charset="0"/>
              </a:rPr>
              <a:t>30</a:t>
            </a:r>
            <a:r>
              <a:rPr lang="zh-CN" altLang="en-US" sz="3200" b="1" dirty="0">
                <a:solidFill>
                  <a:srgbClr val="0000FF"/>
                </a:solidFill>
                <a:latin typeface="Arial" panose="020B0604020202020204" pitchFamily="34" charset="0"/>
              </a:rPr>
              <a:t>分假座华桥大酒家举行开幕典礼，敬备酒宴恭候。请届时光临指导。</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a:t>
            </a:r>
            <a:endParaRPr lang="zh-CN" altLang="en-US" sz="3200" b="1" dirty="0">
              <a:solidFill>
                <a:srgbClr val="0000FF"/>
              </a:solidFill>
              <a:latin typeface="Arial" panose="020B0604020202020204" pitchFamily="34" charset="0"/>
            </a:endParaRPr>
          </a:p>
          <a:p>
            <a:pPr>
              <a:buClrTx/>
            </a:pPr>
            <a:r>
              <a:rPr lang="en-US" altLang="zh-CN">
                <a:latin typeface="Arial" panose="020B0604020202020204" pitchFamily="34" charset="0"/>
              </a:rPr>
              <a:t>                                                                              </a:t>
            </a:r>
            <a:r>
              <a:rPr lang="en-US" altLang="zh-CN" sz="3200">
                <a:solidFill>
                  <a:srgbClr val="FF0000"/>
                </a:solidFill>
                <a:latin typeface="Arial" panose="020B0604020202020204" pitchFamily="34" charset="0"/>
              </a:rPr>
              <a:t>XX</a:t>
            </a:r>
            <a:r>
              <a:rPr lang="zh-CN" altLang="en-US" sz="3200" b="1" dirty="0">
                <a:solidFill>
                  <a:srgbClr val="FF0000"/>
                </a:solidFill>
                <a:latin typeface="Arial" panose="020B0604020202020204" pitchFamily="34" charset="0"/>
              </a:rPr>
              <a:t>电器有限公司敬约</a:t>
            </a:r>
            <a:endParaRPr lang="zh-CN" altLang="en-US" sz="3200" b="1" dirty="0">
              <a:solidFill>
                <a:srgbClr val="FF0000"/>
              </a:solidFill>
              <a:latin typeface="Arial" panose="020B0604020202020204" pitchFamily="34" charset="0"/>
            </a:endParaRPr>
          </a:p>
          <a:p>
            <a:pPr>
              <a:buClrTx/>
            </a:pPr>
            <a:r>
              <a:rPr lang="en-US" altLang="zh-CN">
                <a:solidFill>
                  <a:srgbClr val="FF0000"/>
                </a:solidFill>
                <a:latin typeface="Arial" panose="020B0604020202020204" pitchFamily="34" charset="0"/>
              </a:rPr>
              <a:t>                                                                                           </a:t>
            </a:r>
            <a:r>
              <a:rPr lang="en-US" altLang="zh-CN" sz="3200" b="1">
                <a:solidFill>
                  <a:srgbClr val="FF0000"/>
                </a:solidFill>
                <a:latin typeface="Arial" panose="020B0604020202020204" pitchFamily="34" charset="0"/>
              </a:rPr>
              <a:t>Xx</a:t>
            </a:r>
            <a:r>
              <a:rPr lang="zh-CN" altLang="en-US" sz="3200" b="1" dirty="0">
                <a:solidFill>
                  <a:srgbClr val="FF0000"/>
                </a:solidFill>
                <a:latin typeface="Arial" panose="020B0604020202020204" pitchFamily="34" charset="0"/>
              </a:rPr>
              <a:t>年</a:t>
            </a:r>
            <a:r>
              <a:rPr lang="en-US" altLang="zh-CN" sz="3200" b="1">
                <a:solidFill>
                  <a:srgbClr val="FF0000"/>
                </a:solidFill>
                <a:latin typeface="Arial" panose="020B0604020202020204" pitchFamily="34" charset="0"/>
              </a:rPr>
              <a:t>x</a:t>
            </a:r>
            <a:r>
              <a:rPr lang="zh-CN" altLang="en-US" sz="3200" b="1" dirty="0">
                <a:solidFill>
                  <a:srgbClr val="FF0000"/>
                </a:solidFill>
                <a:latin typeface="Arial" panose="020B0604020202020204" pitchFamily="34" charset="0"/>
              </a:rPr>
              <a:t>月</a:t>
            </a:r>
            <a:r>
              <a:rPr lang="en-US" altLang="zh-CN" sz="3200" b="1">
                <a:solidFill>
                  <a:srgbClr val="FF0000"/>
                </a:solidFill>
                <a:latin typeface="Arial" panose="020B0604020202020204" pitchFamily="34" charset="0"/>
              </a:rPr>
              <a:t>x</a:t>
            </a:r>
            <a:r>
              <a:rPr lang="zh-CN" altLang="en-US" sz="3200" b="1" dirty="0">
                <a:solidFill>
                  <a:srgbClr val="FF0000"/>
                </a:solidFill>
                <a:latin typeface="Arial" panose="020B0604020202020204" pitchFamily="34" charset="0"/>
              </a:rPr>
              <a:t>日</a:t>
            </a:r>
            <a:endParaRPr lang="zh-CN" altLang="en-US" sz="32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9396"/>
                                        </p:tgtEl>
                                        <p:attrNameLst>
                                          <p:attrName>style.visibility</p:attrName>
                                        </p:attrNameLst>
                                      </p:cBhvr>
                                      <p:to>
                                        <p:strVal val="visible"/>
                                      </p:to>
                                    </p:set>
                                    <p:animEffect transition="in" filter="wheel(4)">
                                      <p:cBhvr>
                                        <p:cTn id="7" dur="1000"/>
                                        <p:tgtEl>
                                          <p:spTgt spid="59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4" name="文本框 61443"/>
          <p:cNvSpPr txBox="1"/>
          <p:nvPr/>
        </p:nvSpPr>
        <p:spPr>
          <a:xfrm>
            <a:off x="0" y="333375"/>
            <a:ext cx="9144000" cy="4357688"/>
          </a:xfrm>
          <a:prstGeom prst="rect">
            <a:avLst/>
          </a:prstGeom>
          <a:noFill/>
          <a:ln w="9525">
            <a:noFill/>
          </a:ln>
        </p:spPr>
        <p:txBody>
          <a:bodyPr>
            <a:spAutoFit/>
          </a:bodyPr>
          <a:p>
            <a:pPr>
              <a:spcBef>
                <a:spcPct val="50000"/>
              </a:spcBef>
              <a:buClrTx/>
            </a:pPr>
            <a:r>
              <a:rPr lang="zh-CN" altLang="en-US" sz="3200" b="1" dirty="0">
                <a:solidFill>
                  <a:srgbClr val="FF0000"/>
                </a:solidFill>
                <a:latin typeface="Arial" panose="020B0604020202020204" pitchFamily="34" charset="0"/>
              </a:rPr>
              <a:t>例</a:t>
            </a:r>
            <a:r>
              <a:rPr lang="en-US" altLang="zh-CN" sz="3200" b="1">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                 </a:t>
            </a:r>
            <a:r>
              <a:rPr lang="zh-CN" altLang="en-US" sz="4000" b="1" dirty="0">
                <a:solidFill>
                  <a:srgbClr val="FF0000"/>
                </a:solidFill>
                <a:latin typeface="Arial" panose="020B0604020202020204" pitchFamily="34" charset="0"/>
                <a:ea typeface="隶书" panose="02010509060101010101" pitchFamily="49" charset="-122"/>
              </a:rPr>
              <a:t>请          柬</a:t>
            </a:r>
            <a:endParaRPr lang="zh-CN" altLang="en-US" sz="4000" b="1" dirty="0">
              <a:solidFill>
                <a:srgbClr val="FF0000"/>
              </a:solidFill>
              <a:latin typeface="Arial" panose="020B0604020202020204" pitchFamily="34" charset="0"/>
              <a:ea typeface="隶书" panose="02010509060101010101" pitchFamily="49" charset="-122"/>
            </a:endParaRPr>
          </a:p>
          <a:p>
            <a:pPr>
              <a:spcBef>
                <a:spcPct val="50000"/>
              </a:spcBef>
              <a:buClrTx/>
            </a:pPr>
            <a:r>
              <a:rPr lang="zh-CN" altLang="en-US" sz="3200" b="1" dirty="0">
                <a:latin typeface="Arial" panose="020B0604020202020204" pitchFamily="34" charset="0"/>
              </a:rPr>
              <a:t> </a:t>
            </a:r>
            <a:r>
              <a:rPr lang="en-US" altLang="zh-CN" sz="3200" b="1">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先生：</a:t>
            </a:r>
            <a:br>
              <a:rPr lang="zh-CN" altLang="en-US" sz="3200" b="1" dirty="0">
                <a:solidFill>
                  <a:srgbClr val="0000FF"/>
                </a:solidFill>
                <a:latin typeface="Arial" panose="020B0604020202020204" pitchFamily="34" charset="0"/>
              </a:rPr>
            </a:br>
            <a:r>
              <a:rPr lang="zh-CN" altLang="en-US" sz="3200" b="1" dirty="0">
                <a:solidFill>
                  <a:srgbClr val="0000FF"/>
                </a:solidFill>
                <a:latin typeface="Arial" panose="020B0604020202020204" pitchFamily="34" charset="0"/>
              </a:rPr>
              <a:t>       定于二月一日上午九时在政协礼堂举行春节茶话会，敬请届时出席。</a:t>
            </a:r>
            <a:br>
              <a:rPr lang="zh-CN" altLang="en-US" sz="3200" b="1" dirty="0">
                <a:solidFill>
                  <a:srgbClr val="0000FF"/>
                </a:solidFill>
                <a:latin typeface="Arial" panose="020B0604020202020204" pitchFamily="34" charset="0"/>
              </a:rPr>
            </a:br>
            <a:r>
              <a:rPr lang="zh-CN" altLang="en-US" sz="3200" b="1" dirty="0">
                <a:latin typeface="Arial" panose="020B0604020202020204" pitchFamily="34" charset="0"/>
              </a:rPr>
              <a:t>                </a:t>
            </a:r>
            <a:r>
              <a:rPr lang="zh-CN" altLang="en-US" sz="3200" b="1" dirty="0">
                <a:solidFill>
                  <a:srgbClr val="FF0000"/>
                </a:solidFill>
                <a:latin typeface="Arial" panose="020B0604020202020204" pitchFamily="34" charset="0"/>
              </a:rPr>
              <a:t>致以</a:t>
            </a:r>
            <a:br>
              <a:rPr lang="zh-CN" altLang="en-US" sz="3200" b="1" dirty="0">
                <a:solidFill>
                  <a:srgbClr val="FF0000"/>
                </a:solidFill>
                <a:latin typeface="Arial" panose="020B0604020202020204" pitchFamily="34" charset="0"/>
              </a:rPr>
            </a:br>
            <a:r>
              <a:rPr lang="zh-CN" altLang="en-US" sz="3200" b="1" dirty="0">
                <a:solidFill>
                  <a:srgbClr val="FF0000"/>
                </a:solidFill>
                <a:latin typeface="Arial" panose="020B0604020202020204" pitchFamily="34" charset="0"/>
              </a:rPr>
              <a:t>    敬礼</a:t>
            </a:r>
            <a:br>
              <a:rPr lang="zh-CN" altLang="en-US" sz="3200" b="1" dirty="0">
                <a:solidFill>
                  <a:srgbClr val="FF0000"/>
                </a:solidFill>
                <a:latin typeface="Arial" panose="020B0604020202020204" pitchFamily="34" charset="0"/>
              </a:rPr>
            </a:br>
            <a:r>
              <a:rPr lang="zh-CN" altLang="en-US" sz="3200" b="1" dirty="0">
                <a:latin typeface="Arial" panose="020B0604020202020204" pitchFamily="34" charset="0"/>
              </a:rPr>
              <a:t>                                        </a:t>
            </a:r>
            <a:r>
              <a:rPr lang="en-US" altLang="zh-CN" sz="3200" b="1">
                <a:solidFill>
                  <a:srgbClr val="FF0000"/>
                </a:solidFill>
                <a:latin typeface="Arial" panose="020B0604020202020204" pitchFamily="34" charset="0"/>
              </a:rPr>
              <a:t>XX</a:t>
            </a:r>
            <a:r>
              <a:rPr lang="zh-CN" altLang="en-US" sz="3200" b="1" dirty="0">
                <a:solidFill>
                  <a:srgbClr val="FF0000"/>
                </a:solidFill>
                <a:latin typeface="Arial" panose="020B0604020202020204" pitchFamily="34" charset="0"/>
              </a:rPr>
              <a:t>市政治协商会</a:t>
            </a:r>
            <a:br>
              <a:rPr lang="zh-CN" altLang="en-US" sz="3200" b="1" dirty="0">
                <a:solidFill>
                  <a:srgbClr val="FF0000"/>
                </a:solidFill>
                <a:latin typeface="Arial" panose="020B0604020202020204" pitchFamily="34" charset="0"/>
              </a:rPr>
            </a:br>
            <a:r>
              <a:rPr lang="zh-CN" altLang="en-US" sz="3200" b="1" dirty="0">
                <a:solidFill>
                  <a:srgbClr val="FF0000"/>
                </a:solidFill>
                <a:latin typeface="Arial" panose="020B0604020202020204" pitchFamily="34" charset="0"/>
              </a:rPr>
              <a:t>                                        </a:t>
            </a:r>
            <a:r>
              <a:rPr lang="en-US" altLang="zh-CN" sz="3200" b="1">
                <a:solidFill>
                  <a:srgbClr val="FF0000"/>
                </a:solidFill>
                <a:latin typeface="Arial" panose="020B0604020202020204" pitchFamily="34" charset="0"/>
              </a:rPr>
              <a:t>XXXX</a:t>
            </a:r>
            <a:r>
              <a:rPr lang="zh-CN" altLang="en-US" sz="3200" b="1" dirty="0">
                <a:solidFill>
                  <a:srgbClr val="FF0000"/>
                </a:solidFill>
                <a:latin typeface="Arial" panose="020B0604020202020204" pitchFamily="34" charset="0"/>
              </a:rPr>
              <a:t>年元月</a:t>
            </a:r>
            <a:r>
              <a:rPr lang="en-US" altLang="zh-CN" sz="3200" b="1">
                <a:solidFill>
                  <a:srgbClr val="FF0000"/>
                </a:solidFill>
                <a:latin typeface="Arial" panose="020B0604020202020204" pitchFamily="34" charset="0"/>
              </a:rPr>
              <a:t>XX</a:t>
            </a:r>
            <a:r>
              <a:rPr lang="zh-CN" altLang="en-US" sz="3200" b="1" dirty="0">
                <a:solidFill>
                  <a:srgbClr val="FF0000"/>
                </a:solidFill>
                <a:latin typeface="Arial" panose="020B0604020202020204" pitchFamily="34" charset="0"/>
              </a:rPr>
              <a:t>日</a:t>
            </a:r>
            <a:endParaRPr lang="zh-CN" altLang="en-US" sz="32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Effect transition="in" filter="diamond(in)">
                                      <p:cBhvr>
                                        <p:cTn id="7" dur="1000"/>
                                        <p:tgtEl>
                                          <p:spTgt spid="61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8" name="文本框 62467"/>
          <p:cNvSpPr txBox="1"/>
          <p:nvPr/>
        </p:nvSpPr>
        <p:spPr>
          <a:xfrm>
            <a:off x="0" y="0"/>
            <a:ext cx="9144000" cy="4175125"/>
          </a:xfrm>
          <a:prstGeom prst="rect">
            <a:avLst/>
          </a:prstGeom>
          <a:noFill/>
          <a:ln w="9525">
            <a:noFill/>
          </a:ln>
        </p:spPr>
        <p:txBody>
          <a:bodyPr>
            <a:spAutoFit/>
          </a:bodyPr>
          <a:p>
            <a:pPr>
              <a:buClrTx/>
            </a:pPr>
            <a:r>
              <a:rPr lang="zh-CN" altLang="en-US" sz="3600" b="1" dirty="0">
                <a:solidFill>
                  <a:srgbClr val="FF0000"/>
                </a:solidFill>
                <a:latin typeface="Arial" panose="020B0604020202020204" pitchFamily="34" charset="0"/>
              </a:rPr>
              <a:t>范例三： 寿宴邀请</a:t>
            </a:r>
            <a:endParaRPr lang="zh-CN" altLang="en-US" sz="3600" b="1" dirty="0">
              <a:solidFill>
                <a:srgbClr val="FF0000"/>
              </a:solidFill>
              <a:latin typeface="Arial" panose="020B0604020202020204" pitchFamily="34" charset="0"/>
            </a:endParaRPr>
          </a:p>
          <a:p>
            <a:pPr>
              <a:buClrTx/>
            </a:pPr>
            <a:r>
              <a:rPr lang="zh-CN" altLang="en-US" dirty="0">
                <a:latin typeface="Arial" panose="020B0604020202020204" pitchFamily="34" charset="0"/>
              </a:rPr>
              <a:t>　　　　　　　　　　　　</a:t>
            </a:r>
            <a:r>
              <a:rPr lang="zh-CN" altLang="en-US" sz="4000" b="1" dirty="0">
                <a:solidFill>
                  <a:srgbClr val="FF0000"/>
                </a:solidFill>
                <a:latin typeface="隶书" panose="02010509060101010101" pitchFamily="49" charset="-122"/>
                <a:ea typeface="隶书" panose="02010509060101010101" pitchFamily="49" charset="-122"/>
              </a:rPr>
              <a:t>请 　　柬</a:t>
            </a:r>
            <a:endParaRPr lang="zh-CN" altLang="en-US" sz="4000" b="1" dirty="0">
              <a:solidFill>
                <a:srgbClr val="FF0000"/>
              </a:solidFill>
              <a:latin typeface="隶书" panose="02010509060101010101" pitchFamily="49" charset="-122"/>
              <a:ea typeface="隶书" panose="02010509060101010101" pitchFamily="49" charset="-122"/>
            </a:endParaRPr>
          </a:p>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公元</a:t>
            </a:r>
            <a:r>
              <a:rPr lang="en-US" altLang="zh-CN" sz="3200" b="1">
                <a:solidFill>
                  <a:srgbClr val="0000FF"/>
                </a:solidFill>
                <a:latin typeface="Arial" panose="020B0604020202020204" pitchFamily="34" charset="0"/>
              </a:rPr>
              <a:t>2000</a:t>
            </a:r>
            <a:r>
              <a:rPr lang="zh-CN" altLang="en-US" sz="3200" b="1" dirty="0">
                <a:solidFill>
                  <a:srgbClr val="0000FF"/>
                </a:solidFill>
                <a:latin typeface="Arial" panose="020B0604020202020204" pitchFamily="34" charset="0"/>
              </a:rPr>
              <a:t>年</a:t>
            </a:r>
            <a:r>
              <a:rPr lang="en-US" altLang="zh-CN" sz="3200" b="1">
                <a:solidFill>
                  <a:srgbClr val="0000FF"/>
                </a:solidFill>
                <a:latin typeface="Arial" panose="020B0604020202020204" pitchFamily="34" charset="0"/>
              </a:rPr>
              <a:t>8</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18</a:t>
            </a:r>
            <a:r>
              <a:rPr lang="zh-CN" altLang="en-US" sz="3200" b="1" dirty="0">
                <a:solidFill>
                  <a:srgbClr val="0000FF"/>
                </a:solidFill>
                <a:latin typeface="Arial" panose="020B0604020202020204" pitchFamily="34" charset="0"/>
              </a:rPr>
              <a:t>日为家慈七旬正诞，即日午</a:t>
            </a:r>
            <a:r>
              <a:rPr lang="en-US" altLang="zh-CN" sz="3200" b="1">
                <a:solidFill>
                  <a:srgbClr val="0000FF"/>
                </a:solidFill>
                <a:latin typeface="Arial" panose="020B0604020202020204" pitchFamily="34" charset="0"/>
              </a:rPr>
              <a:t>12</a:t>
            </a:r>
            <a:r>
              <a:rPr lang="zh-CN" altLang="en-US" sz="3200" b="1" dirty="0">
                <a:solidFill>
                  <a:srgbClr val="0000FF"/>
                </a:solidFill>
                <a:latin typeface="Arial" panose="020B0604020202020204" pitchFamily="34" charset="0"/>
              </a:rPr>
              <a:t>时敬备薄酒于东海酒家</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广州市</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路</a:t>
            </a:r>
            <a:r>
              <a:rPr lang="en-US" altLang="zh-CN" sz="3200" b="1">
                <a:solidFill>
                  <a:srgbClr val="0000FF"/>
                </a:solidFill>
                <a:latin typeface="Arial" panose="020B0604020202020204" pitchFamily="34" charset="0"/>
              </a:rPr>
              <a:t>x</a:t>
            </a:r>
            <a:r>
              <a:rPr lang="zh-CN" altLang="en-US" sz="3200" b="1" dirty="0">
                <a:solidFill>
                  <a:srgbClr val="0000FF"/>
                </a:solidFill>
                <a:latin typeface="Arial" panose="020B0604020202020204" pitchFamily="34" charset="0"/>
              </a:rPr>
              <a:t>号</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。敬请光临。</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恭候</a:t>
            </a:r>
            <a:endParaRPr lang="zh-CN" altLang="en-US" sz="3200" b="1" dirty="0">
              <a:solidFill>
                <a:srgbClr val="0000FF"/>
              </a:solidFill>
              <a:latin typeface="Arial" panose="020B0604020202020204" pitchFamily="34" charset="0"/>
            </a:endParaRPr>
          </a:p>
          <a:p>
            <a:pPr>
              <a:buClrTx/>
            </a:pPr>
            <a:r>
              <a:rPr lang="zh-CN" altLang="en-US" dirty="0">
                <a:solidFill>
                  <a:srgbClr val="0000FF"/>
                </a:solidFill>
                <a:latin typeface="Arial" panose="020B0604020202020204" pitchFamily="34" charset="0"/>
              </a:rPr>
              <a:t>　　　　　　　　　　　　　　　　　　　　　　　　　 </a:t>
            </a:r>
            <a:r>
              <a:rPr lang="en-US" altLang="zh-CN" sz="3200" b="1">
                <a:solidFill>
                  <a:srgbClr val="0000FF"/>
                </a:solidFill>
                <a:latin typeface="Arial" panose="020B0604020202020204" pitchFamily="34" charset="0"/>
              </a:rPr>
              <a:t>xxx</a:t>
            </a:r>
            <a:r>
              <a:rPr lang="zh-CN" altLang="en-US" sz="3200" b="1" dirty="0">
                <a:solidFill>
                  <a:srgbClr val="0000FF"/>
                </a:solidFill>
                <a:latin typeface="Arial" panose="020B0604020202020204" pitchFamily="34" charset="0"/>
              </a:rPr>
              <a:t>先生</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a:t>
            </a:r>
            <a:r>
              <a:rPr lang="en-US" altLang="zh-CN" sz="3200" b="1">
                <a:solidFill>
                  <a:srgbClr val="0000FF"/>
                </a:solidFill>
                <a:latin typeface="Arial" panose="020B0604020202020204" pitchFamily="34" charset="0"/>
              </a:rPr>
              <a:t>xxx</a:t>
            </a:r>
            <a:r>
              <a:rPr lang="zh-CN" altLang="en-US" sz="3200" b="1" dirty="0">
                <a:solidFill>
                  <a:srgbClr val="0000FF"/>
                </a:solidFill>
                <a:latin typeface="Arial" panose="020B0604020202020204" pitchFamily="34" charset="0"/>
              </a:rPr>
              <a:t>女士</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circle(in)">
                                      <p:cBhvr>
                                        <p:cTn id="7" dur="1000"/>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20" name="文本框 60419"/>
          <p:cNvSpPr txBox="1"/>
          <p:nvPr/>
        </p:nvSpPr>
        <p:spPr>
          <a:xfrm>
            <a:off x="0" y="260350"/>
            <a:ext cx="9144000" cy="641350"/>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600" b="1">
                <a:solidFill>
                  <a:srgbClr val="FF0000"/>
                </a:solidFill>
                <a:latin typeface="Arial" panose="020B0604020202020204" pitchFamily="34" charset="0"/>
              </a:rPr>
              <a:t>4</a:t>
            </a:r>
            <a:r>
              <a:rPr lang="zh-CN" altLang="en-US" sz="3600" b="1" dirty="0">
                <a:solidFill>
                  <a:srgbClr val="FF0000"/>
                </a:solidFill>
                <a:latin typeface="Arial" panose="020B0604020202020204" pitchFamily="34" charset="0"/>
              </a:rPr>
              <a:t>、练习</a:t>
            </a:r>
            <a:endParaRPr lang="zh-CN" altLang="en-US" sz="3600" b="1" dirty="0">
              <a:solidFill>
                <a:srgbClr val="FF0000"/>
              </a:solidFill>
              <a:latin typeface="Arial" panose="020B0604020202020204" pitchFamily="34" charset="0"/>
            </a:endParaRPr>
          </a:p>
        </p:txBody>
      </p:sp>
      <p:sp>
        <p:nvSpPr>
          <p:cNvPr id="60421" name="文本框 60420"/>
          <p:cNvSpPr txBox="1"/>
          <p:nvPr/>
        </p:nvSpPr>
        <p:spPr>
          <a:xfrm>
            <a:off x="0" y="908050"/>
            <a:ext cx="9144000" cy="356552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600" b="1" dirty="0">
                <a:solidFill>
                  <a:srgbClr val="FF0000"/>
                </a:solidFill>
                <a:latin typeface="Arial" panose="020B0604020202020204" pitchFamily="34" charset="0"/>
              </a:rPr>
              <a:t>题目：</a:t>
            </a:r>
            <a:r>
              <a:rPr lang="zh-CN" altLang="en-US" sz="3200" b="1" dirty="0">
                <a:solidFill>
                  <a:srgbClr val="0000FF"/>
                </a:solidFill>
                <a:latin typeface="Arial" panose="020B0604020202020204" pitchFamily="34" charset="0"/>
              </a:rPr>
              <a:t>王孝春准备</a:t>
            </a:r>
            <a:r>
              <a:rPr lang="en-US" altLang="zh-CN" sz="3200" b="1">
                <a:solidFill>
                  <a:srgbClr val="0000FF"/>
                </a:solidFill>
                <a:latin typeface="Arial" panose="020B0604020202020204" pitchFamily="34" charset="0"/>
              </a:rPr>
              <a:t>6</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16</a:t>
            </a:r>
            <a:r>
              <a:rPr lang="zh-CN" altLang="en-US" sz="3200" b="1" dirty="0">
                <a:solidFill>
                  <a:srgbClr val="0000FF"/>
                </a:solidFill>
                <a:latin typeface="Arial" panose="020B0604020202020204" pitchFamily="34" charset="0"/>
              </a:rPr>
              <a:t>日在阳光饭店为爸爸过</a:t>
            </a:r>
            <a:r>
              <a:rPr lang="en-US" altLang="zh-CN" sz="3200" b="1">
                <a:solidFill>
                  <a:srgbClr val="0000FF"/>
                </a:solidFill>
                <a:latin typeface="Arial" panose="020B0604020202020204" pitchFamily="34" charset="0"/>
              </a:rPr>
              <a:t>70</a:t>
            </a:r>
            <a:r>
              <a:rPr lang="zh-CN" altLang="en-US" sz="3200" b="1" dirty="0">
                <a:solidFill>
                  <a:srgbClr val="0000FF"/>
                </a:solidFill>
                <a:latin typeface="Arial" panose="020B0604020202020204" pitchFamily="34" charset="0"/>
              </a:rPr>
              <a:t>岁生日，想请爸爸的老战友刘妙山夫妇那天中午</a:t>
            </a:r>
            <a:r>
              <a:rPr lang="en-US" altLang="zh-CN" sz="3200" b="1">
                <a:solidFill>
                  <a:srgbClr val="0000FF"/>
                </a:solidFill>
                <a:latin typeface="Arial" panose="020B0604020202020204" pitchFamily="34" charset="0"/>
              </a:rPr>
              <a:t>12</a:t>
            </a:r>
            <a:r>
              <a:rPr lang="zh-CN" altLang="en-US" sz="3200" b="1" dirty="0">
                <a:solidFill>
                  <a:srgbClr val="0000FF"/>
                </a:solidFill>
                <a:latin typeface="Arial" panose="020B0604020202020204" pitchFamily="34" charset="0"/>
              </a:rPr>
              <a:t>点来一起吃饭。请以王孝椿的名义给刘妙山夫妇写一份请柬。要求称呼得体，表述简明，措辞文雅。（不超过</a:t>
            </a:r>
            <a:r>
              <a:rPr lang="en-US" altLang="zh-CN" sz="3200" b="1">
                <a:solidFill>
                  <a:srgbClr val="FF0000"/>
                </a:solidFill>
                <a:latin typeface="Arial" panose="020B0604020202020204" pitchFamily="34" charset="0"/>
              </a:rPr>
              <a:t>40</a:t>
            </a:r>
            <a:r>
              <a:rPr lang="zh-CN" altLang="en-US" sz="3200" b="1" dirty="0">
                <a:solidFill>
                  <a:srgbClr val="0000FF"/>
                </a:solidFill>
                <a:latin typeface="Arial" panose="020B0604020202020204" pitchFamily="34" charset="0"/>
              </a:rPr>
              <a:t>个字）</a:t>
            </a:r>
            <a:br>
              <a:rPr lang="zh-CN" altLang="en-US" sz="3200" b="1" dirty="0">
                <a:solidFill>
                  <a:srgbClr val="0000FF"/>
                </a:solidFill>
                <a:latin typeface="Arial" panose="020B0604020202020204" pitchFamily="34" charset="0"/>
              </a:rPr>
            </a:br>
            <a:br>
              <a:rPr lang="zh-CN" altLang="en-US" sz="3200" b="1" dirty="0">
                <a:solidFill>
                  <a:srgbClr val="0000FF"/>
                </a:solidFill>
                <a:latin typeface="Arial" panose="020B0604020202020204" pitchFamily="34" charset="0"/>
              </a:rPr>
            </a:br>
            <a:endParaRPr lang="zh-CN" altLang="en-US" sz="3200" b="1" dirty="0">
              <a:solidFill>
                <a:srgbClr val="0000FF"/>
              </a:solidFill>
              <a:latin typeface="Arial" panose="020B0604020202020204" pitchFamily="34" charset="0"/>
            </a:endParaRPr>
          </a:p>
        </p:txBody>
      </p:sp>
      <p:sp>
        <p:nvSpPr>
          <p:cNvPr id="60422" name="文本框 60421"/>
          <p:cNvSpPr txBox="1"/>
          <p:nvPr/>
        </p:nvSpPr>
        <p:spPr>
          <a:xfrm>
            <a:off x="0" y="3573463"/>
            <a:ext cx="8820150" cy="579437"/>
          </a:xfrm>
          <a:prstGeom prst="rect">
            <a:avLst/>
          </a:prstGeom>
          <a:noFill/>
          <a:ln w="9525">
            <a:noFill/>
          </a:ln>
        </p:spPr>
        <p:txBody>
          <a:bodyPr>
            <a:spAutoFit/>
          </a:bodyPr>
          <a:p>
            <a:pPr>
              <a:spcBef>
                <a:spcPct val="50000"/>
              </a:spcBef>
              <a:buClrTx/>
            </a:pPr>
            <a:r>
              <a:rPr lang="zh-CN" altLang="en-US" sz="3200" dirty="0">
                <a:latin typeface="Arial" panose="020B0604020202020204" pitchFamily="34" charset="0"/>
              </a:rPr>
              <a:t> </a:t>
            </a:r>
            <a:endParaRPr lang="zh-CN" altLang="en-US" sz="3200" b="1" dirty="0">
              <a:solidFill>
                <a:srgbClr val="0000FF"/>
              </a:solidFill>
              <a:latin typeface="Arial" panose="020B0604020202020204" pitchFamily="34" charset="0"/>
            </a:endParaRPr>
          </a:p>
        </p:txBody>
      </p:sp>
      <p:sp>
        <p:nvSpPr>
          <p:cNvPr id="60424" name="文本框 60423"/>
          <p:cNvSpPr txBox="1"/>
          <p:nvPr/>
        </p:nvSpPr>
        <p:spPr>
          <a:xfrm>
            <a:off x="3995738" y="5157788"/>
            <a:ext cx="4464050" cy="946150"/>
          </a:xfrm>
          <a:prstGeom prst="rect">
            <a:avLst/>
          </a:prstGeom>
          <a:noFill/>
          <a:ln w="9525">
            <a:noFill/>
          </a:ln>
        </p:spPr>
        <p:txBody>
          <a:bodyPr>
            <a:spAutoFit/>
          </a:bodyPr>
          <a:p>
            <a:pPr>
              <a:spcBef>
                <a:spcPct val="50000"/>
              </a:spcBef>
              <a:buClrTx/>
            </a:pPr>
            <a:br>
              <a:rPr lang="zh-CN" altLang="en-US" sz="2800" b="1" dirty="0">
                <a:solidFill>
                  <a:srgbClr val="0000FF"/>
                </a:solidFill>
                <a:latin typeface="Arial" panose="020B0604020202020204" pitchFamily="34" charset="0"/>
              </a:rPr>
            </a:br>
            <a:endParaRPr lang="zh-CN" altLang="en-US" sz="2800" b="1" dirty="0">
              <a:solidFill>
                <a:srgbClr val="0000FF"/>
              </a:solidFill>
              <a:latin typeface="Arial" panose="020B0604020202020204" pitchFamily="34" charset="0"/>
            </a:endParaRPr>
          </a:p>
        </p:txBody>
      </p:sp>
      <p:sp>
        <p:nvSpPr>
          <p:cNvPr id="60425" name="文本框 60424"/>
          <p:cNvSpPr txBox="1"/>
          <p:nvPr/>
        </p:nvSpPr>
        <p:spPr>
          <a:xfrm>
            <a:off x="0" y="3644900"/>
            <a:ext cx="9144000" cy="2286000"/>
          </a:xfrm>
          <a:prstGeom prst="rect">
            <a:avLst/>
          </a:prstGeom>
          <a:noFill/>
          <a:ln w="9525">
            <a:noFill/>
          </a:ln>
        </p:spPr>
        <p:txBody>
          <a:bodyPr>
            <a:spAutoFit/>
          </a:bodyPr>
          <a:p>
            <a:pPr>
              <a:spcBef>
                <a:spcPct val="50000"/>
              </a:spcBef>
              <a:buClrTx/>
            </a:pPr>
            <a:r>
              <a:rPr lang="en-US" altLang="zh-CN" sz="3200" b="1">
                <a:solidFill>
                  <a:srgbClr val="FF0000"/>
                </a:solidFill>
                <a:latin typeface="Arial" panose="020B0604020202020204" pitchFamily="34" charset="0"/>
              </a:rPr>
              <a:t> 5</a:t>
            </a:r>
            <a:r>
              <a:rPr lang="zh-CN" altLang="en-US" sz="3200" b="1" dirty="0">
                <a:solidFill>
                  <a:srgbClr val="FF0000"/>
                </a:solidFill>
                <a:latin typeface="Arial" panose="020B0604020202020204" pitchFamily="34" charset="0"/>
              </a:rPr>
              <a:t>、写好请柬应注意的相关事项：</a:t>
            </a:r>
            <a:endParaRPr lang="zh-CN" altLang="en-US" sz="3200" b="1" dirty="0">
              <a:solidFill>
                <a:srgbClr val="FF0000"/>
              </a:solidFill>
              <a:latin typeface="Arial" panose="020B0604020202020204" pitchFamily="34" charset="0"/>
            </a:endParaRPr>
          </a:p>
          <a:p>
            <a:pPr>
              <a:spcBef>
                <a:spcPct val="50000"/>
              </a:spcBef>
              <a:buClrTx/>
            </a:pPr>
            <a:r>
              <a:rPr lang="zh-CN" altLang="en-US" b="1" dirty="0">
                <a:latin typeface="Arial" panose="020B0604020202020204" pitchFamily="34" charset="0"/>
              </a:rPr>
              <a:t> </a:t>
            </a: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1</a:t>
            </a:r>
            <a:r>
              <a:rPr lang="zh-CN" altLang="en-US" sz="3200" b="1" dirty="0">
                <a:solidFill>
                  <a:srgbClr val="0000FF"/>
                </a:solidFill>
                <a:latin typeface="Arial" panose="020B0604020202020204" pitchFamily="34" charset="0"/>
              </a:rPr>
              <a:t>）、抬头对爸爸的老战友夫妇不能直书其名，应写敬称，如“刘伯父、伯母”“刘叔叔、阿姨”。</a:t>
            </a:r>
            <a:br>
              <a:rPr lang="zh-CN" altLang="en-US" sz="3200" b="1" dirty="0">
                <a:solidFill>
                  <a:srgbClr val="0000FF"/>
                </a:solidFill>
                <a:latin typeface="Arial" panose="020B0604020202020204" pitchFamily="34" charset="0"/>
              </a:rPr>
            </a:b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20"/>
                                        </p:tgtEl>
                                        <p:attrNameLst>
                                          <p:attrName>style.visibility</p:attrName>
                                        </p:attrNameLst>
                                      </p:cBhvr>
                                      <p:to>
                                        <p:strVal val="visible"/>
                                      </p:to>
                                    </p:set>
                                    <p:anim calcmode="lin" valueType="num">
                                      <p:cBhvr additive="base">
                                        <p:cTn id="7" dur="500" fill="hold"/>
                                        <p:tgtEl>
                                          <p:spTgt spid="60420"/>
                                        </p:tgtEl>
                                        <p:attrNameLst>
                                          <p:attrName>ppt_x</p:attrName>
                                        </p:attrNameLst>
                                      </p:cBhvr>
                                      <p:tavLst>
                                        <p:tav tm="0">
                                          <p:val>
                                            <p:strVal val="#ppt_x"/>
                                          </p:val>
                                        </p:tav>
                                        <p:tav tm="100000">
                                          <p:val>
                                            <p:strVal val="#ppt_x"/>
                                          </p:val>
                                        </p:tav>
                                      </p:tavLst>
                                    </p:anim>
                                    <p:anim calcmode="lin" valueType="num">
                                      <p:cBhvr additive="base">
                                        <p:cTn id="8" dur="500" fill="hold"/>
                                        <p:tgtEl>
                                          <p:spTgt spid="604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60421"/>
                                        </p:tgtEl>
                                        <p:attrNameLst>
                                          <p:attrName>style.visibility</p:attrName>
                                        </p:attrNameLst>
                                      </p:cBhvr>
                                      <p:to>
                                        <p:strVal val="visible"/>
                                      </p:to>
                                    </p:set>
                                    <p:anim calcmode="lin" valueType="num">
                                      <p:cBhvr>
                                        <p:cTn id="13" dur="1000" fill="hold"/>
                                        <p:tgtEl>
                                          <p:spTgt spid="60421"/>
                                        </p:tgtEl>
                                        <p:attrNameLst>
                                          <p:attrName>ppt_w</p:attrName>
                                        </p:attrNameLst>
                                      </p:cBhvr>
                                      <p:tavLst>
                                        <p:tav tm="0">
                                          <p:val>
                                            <p:strVal val="#ppt_w*0.70"/>
                                          </p:val>
                                        </p:tav>
                                        <p:tav tm="100000">
                                          <p:val>
                                            <p:strVal val="#ppt_w"/>
                                          </p:val>
                                        </p:tav>
                                      </p:tavLst>
                                    </p:anim>
                                    <p:anim calcmode="lin" valueType="num">
                                      <p:cBhvr>
                                        <p:cTn id="14" dur="1000" fill="hold"/>
                                        <p:tgtEl>
                                          <p:spTgt spid="60421"/>
                                        </p:tgtEl>
                                        <p:attrNameLst>
                                          <p:attrName>ppt_h</p:attrName>
                                        </p:attrNameLst>
                                      </p:cBhvr>
                                      <p:tavLst>
                                        <p:tav tm="0">
                                          <p:val>
                                            <p:strVal val="#ppt_h"/>
                                          </p:val>
                                        </p:tav>
                                        <p:tav tm="100000">
                                          <p:val>
                                            <p:strVal val="#ppt_h"/>
                                          </p:val>
                                        </p:tav>
                                      </p:tavLst>
                                    </p:anim>
                                    <p:animEffect transition="in" filter="fade">
                                      <p:cBhvr>
                                        <p:cTn id="15" dur="1000"/>
                                        <p:tgtEl>
                                          <p:spTgt spid="60421"/>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60425"/>
                                        </p:tgtEl>
                                        <p:attrNameLst>
                                          <p:attrName>style.visibility</p:attrName>
                                        </p:attrNameLst>
                                      </p:cBhvr>
                                      <p:to>
                                        <p:strVal val="visible"/>
                                      </p:to>
                                    </p:set>
                                    <p:anim calcmode="lin" valueType="num">
                                      <p:cBhvr>
                                        <p:cTn id="20" dur="1000" fill="hold"/>
                                        <p:tgtEl>
                                          <p:spTgt spid="60425"/>
                                        </p:tgtEl>
                                        <p:attrNameLst>
                                          <p:attrName>ppt_w</p:attrName>
                                        </p:attrNameLst>
                                      </p:cBhvr>
                                      <p:tavLst>
                                        <p:tav tm="0">
                                          <p:val>
                                            <p:strVal val="#ppt_w*0.70"/>
                                          </p:val>
                                        </p:tav>
                                        <p:tav tm="100000">
                                          <p:val>
                                            <p:strVal val="#ppt_w"/>
                                          </p:val>
                                        </p:tav>
                                      </p:tavLst>
                                    </p:anim>
                                    <p:anim calcmode="lin" valueType="num">
                                      <p:cBhvr>
                                        <p:cTn id="21" dur="1000" fill="hold"/>
                                        <p:tgtEl>
                                          <p:spTgt spid="60425"/>
                                        </p:tgtEl>
                                        <p:attrNameLst>
                                          <p:attrName>ppt_h</p:attrName>
                                        </p:attrNameLst>
                                      </p:cBhvr>
                                      <p:tavLst>
                                        <p:tav tm="0">
                                          <p:val>
                                            <p:strVal val="#ppt_h"/>
                                          </p:val>
                                        </p:tav>
                                        <p:tav tm="100000">
                                          <p:val>
                                            <p:strVal val="#ppt_h"/>
                                          </p:val>
                                        </p:tav>
                                      </p:tavLst>
                                    </p:anim>
                                    <p:animEffect transition="in" filter="fade">
                                      <p:cBhvr>
                                        <p:cTn id="22" dur="1000"/>
                                        <p:tgtEl>
                                          <p:spTgt spid="60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p:bldP spid="60421" grpId="0"/>
      <p:bldP spid="604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8" name="文本框 57347"/>
          <p:cNvSpPr txBox="1"/>
          <p:nvPr/>
        </p:nvSpPr>
        <p:spPr>
          <a:xfrm>
            <a:off x="0" y="0"/>
            <a:ext cx="9144000" cy="4965700"/>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 （</a:t>
            </a:r>
            <a:r>
              <a:rPr lang="en-US" altLang="zh-CN" sz="3200" b="1">
                <a:solidFill>
                  <a:srgbClr val="0000FF"/>
                </a:solidFill>
                <a:latin typeface="Arial" panose="020B0604020202020204" pitchFamily="34" charset="0"/>
              </a:rPr>
              <a:t>2</a:t>
            </a:r>
            <a:r>
              <a:rPr lang="zh-CN" altLang="en-US" sz="3200" b="1" dirty="0">
                <a:solidFill>
                  <a:srgbClr val="0000FF"/>
                </a:solidFill>
                <a:latin typeface="Arial" panose="020B0604020202020204" pitchFamily="34" charset="0"/>
              </a:rPr>
              <a:t>）、正文谦辞、敬辞要运用恰当，其他词句要力求雅致。依照“家大舍小令外人”的说法，应称爸爸为“家父”；对爸爸的生日要用含庄重意的适于中老年的“寿辰”“寿诞”等；请客吃饭可说成“敬备菲酌，恭请光临”“略备薄酒，不成敬意，恭请光顾”。不应使用“我爸”“过生日”“吃饭”“前往、前去、到来”等庸俗不堪的词语，更不能有“老爸”“华诞”（敬辞，称人的生日）“望、希望”、“切切”“过时不候”等不当乃至不敬字样出现。</a:t>
            </a:r>
            <a:br>
              <a:rPr lang="zh-CN" altLang="en-US" sz="3200" b="1" dirty="0">
                <a:solidFill>
                  <a:srgbClr val="0000FF"/>
                </a:solidFill>
                <a:latin typeface="Arial" panose="020B0604020202020204" pitchFamily="34" charset="0"/>
              </a:rPr>
            </a:br>
            <a:r>
              <a:rPr lang="zh-CN" altLang="en-US" sz="3200" b="1" dirty="0">
                <a:solidFill>
                  <a:srgbClr val="0000FF"/>
                </a:solidFill>
                <a:latin typeface="Arial" panose="020B0604020202020204" pitchFamily="34" charset="0"/>
              </a:rPr>
              <a:t>  </a:t>
            </a:r>
            <a:endParaRPr lang="zh-CN" altLang="en-US" sz="3200" b="1" dirty="0">
              <a:solidFill>
                <a:srgbClr val="0000FF"/>
              </a:solidFill>
              <a:latin typeface="Arial" panose="020B0604020202020204" pitchFamily="34" charset="0"/>
            </a:endParaRPr>
          </a:p>
        </p:txBody>
      </p:sp>
      <p:sp>
        <p:nvSpPr>
          <p:cNvPr id="57349" name="文本框 57348"/>
          <p:cNvSpPr txBox="1"/>
          <p:nvPr/>
        </p:nvSpPr>
        <p:spPr>
          <a:xfrm>
            <a:off x="0" y="4581525"/>
            <a:ext cx="8893175" cy="3016250"/>
          </a:xfrm>
          <a:prstGeom prst="rect">
            <a:avLst/>
          </a:prstGeom>
          <a:noFill/>
          <a:ln w="9525">
            <a:noFill/>
          </a:ln>
        </p:spPr>
        <p:txBody>
          <a:bodyPr>
            <a:spAutoFit/>
          </a:bodyPr>
          <a:p>
            <a:pPr>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3</a:t>
            </a:r>
            <a:r>
              <a:rPr lang="zh-CN" altLang="en-US" sz="3200" b="1" dirty="0">
                <a:solidFill>
                  <a:srgbClr val="0000FF"/>
                </a:solidFill>
                <a:latin typeface="Arial" panose="020B0604020202020204" pitchFamily="34" charset="0"/>
              </a:rPr>
              <a:t>）表示年、月、日、时、岁的数目要与落款中的“六月七日”协调一致，不要用阿拉伯数字，“</a:t>
            </a:r>
            <a:r>
              <a:rPr lang="en-US" altLang="zh-CN" sz="3200" b="1">
                <a:solidFill>
                  <a:srgbClr val="0000FF"/>
                </a:solidFill>
                <a:latin typeface="Arial" panose="020B0604020202020204" pitchFamily="34" charset="0"/>
              </a:rPr>
              <a:t>12</a:t>
            </a:r>
            <a:r>
              <a:rPr lang="zh-CN" altLang="en-US" sz="3200" b="1" dirty="0">
                <a:solidFill>
                  <a:srgbClr val="0000FF"/>
                </a:solidFill>
                <a:latin typeface="Arial" panose="020B0604020202020204" pitchFamily="34" charset="0"/>
              </a:rPr>
              <a:t>点”的“点”宜写成“时”，这都是为了表示庄重。</a:t>
            </a:r>
            <a:endParaRPr lang="zh-CN" altLang="en-US" sz="3200" b="1" dirty="0">
              <a:solidFill>
                <a:srgbClr val="0000FF"/>
              </a:solidFill>
              <a:latin typeface="Arial" panose="020B0604020202020204" pitchFamily="34" charset="0"/>
            </a:endParaRPr>
          </a:p>
          <a:p>
            <a:pPr>
              <a:buClrTx/>
            </a:pPr>
            <a:br>
              <a:rPr lang="zh-CN" altLang="en-US" sz="3200" b="1" dirty="0">
                <a:solidFill>
                  <a:srgbClr val="0000FF"/>
                </a:solidFill>
                <a:latin typeface="Arial" panose="020B0604020202020204" pitchFamily="34" charset="0"/>
              </a:rPr>
            </a:b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57348"/>
                                        </p:tgtEl>
                                        <p:attrNameLst>
                                          <p:attrName>style.visibility</p:attrName>
                                        </p:attrNameLst>
                                      </p:cBhvr>
                                      <p:to>
                                        <p:strVal val="visible"/>
                                      </p:to>
                                    </p:set>
                                    <p:animEffect transition="in" filter="plus(in)">
                                      <p:cBhvr>
                                        <p:cTn id="7" dur="1000"/>
                                        <p:tgtEl>
                                          <p:spTgt spid="57348"/>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57349"/>
                                        </p:tgtEl>
                                        <p:attrNameLst>
                                          <p:attrName>style.visibility</p:attrName>
                                        </p:attrNameLst>
                                      </p:cBhvr>
                                      <p:to>
                                        <p:strVal val="visible"/>
                                      </p:to>
                                    </p:set>
                                    <p:anim calcmode="lin" valueType="num">
                                      <p:cBhvr>
                                        <p:cTn id="12" dur="1000" fill="hold"/>
                                        <p:tgtEl>
                                          <p:spTgt spid="57349"/>
                                        </p:tgtEl>
                                        <p:attrNameLst>
                                          <p:attrName>ppt_w</p:attrName>
                                        </p:attrNameLst>
                                      </p:cBhvr>
                                      <p:tavLst>
                                        <p:tav tm="0">
                                          <p:val>
                                            <p:strVal val="#ppt_w*0.70"/>
                                          </p:val>
                                        </p:tav>
                                        <p:tav tm="100000">
                                          <p:val>
                                            <p:strVal val="#ppt_w"/>
                                          </p:val>
                                        </p:tav>
                                      </p:tavLst>
                                    </p:anim>
                                    <p:anim calcmode="lin" valueType="num">
                                      <p:cBhvr>
                                        <p:cTn id="13" dur="1000" fill="hold"/>
                                        <p:tgtEl>
                                          <p:spTgt spid="57349"/>
                                        </p:tgtEl>
                                        <p:attrNameLst>
                                          <p:attrName>ppt_h</p:attrName>
                                        </p:attrNameLst>
                                      </p:cBhvr>
                                      <p:tavLst>
                                        <p:tav tm="0">
                                          <p:val>
                                            <p:strVal val="#ppt_h"/>
                                          </p:val>
                                        </p:tav>
                                        <p:tav tm="100000">
                                          <p:val>
                                            <p:strVal val="#ppt_h"/>
                                          </p:val>
                                        </p:tav>
                                      </p:tavLst>
                                    </p:anim>
                                    <p:animEffect transition="in" filter="fade">
                                      <p:cBhvr>
                                        <p:cTn id="14" dur="1000"/>
                                        <p:tgtEl>
                                          <p:spTgt spid="57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8" grpId="0"/>
      <p:bldP spid="573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2" name="文本框 58371"/>
          <p:cNvSpPr txBox="1"/>
          <p:nvPr/>
        </p:nvSpPr>
        <p:spPr>
          <a:xfrm>
            <a:off x="0" y="0"/>
            <a:ext cx="9144000" cy="4479925"/>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4</a:t>
            </a:r>
            <a:r>
              <a:rPr lang="zh-CN" altLang="en-US" sz="3200" b="1" dirty="0">
                <a:solidFill>
                  <a:srgbClr val="0000FF"/>
                </a:solidFill>
                <a:latin typeface="Arial" panose="020B0604020202020204" pitchFamily="34" charset="0"/>
              </a:rPr>
              <a:t>）请柬正文要用最简洁的语言写明举办生日宴席的具体时间、地点和邀请缘由，不要“节外生枝”或叙旧话新，要把字数控制在</a:t>
            </a:r>
            <a:r>
              <a:rPr lang="en-US" altLang="zh-CN" sz="3200" b="1">
                <a:solidFill>
                  <a:srgbClr val="0000FF"/>
                </a:solidFill>
                <a:latin typeface="Arial" panose="020B0604020202020204" pitchFamily="34" charset="0"/>
              </a:rPr>
              <a:t>40</a:t>
            </a:r>
            <a:r>
              <a:rPr lang="zh-CN" altLang="en-US" sz="3200" b="1" dirty="0">
                <a:solidFill>
                  <a:srgbClr val="0000FF"/>
                </a:solidFill>
                <a:latin typeface="Arial" panose="020B0604020202020204" pitchFamily="34" charset="0"/>
              </a:rPr>
              <a:t>以内。 </a:t>
            </a:r>
            <a:br>
              <a:rPr lang="zh-CN" altLang="en-US" sz="3200" b="1" dirty="0">
                <a:solidFill>
                  <a:srgbClr val="0000FF"/>
                </a:solidFill>
                <a:latin typeface="Arial" panose="020B0604020202020204" pitchFamily="34" charset="0"/>
              </a:rPr>
            </a:br>
            <a:br>
              <a:rPr lang="zh-CN" altLang="en-US" sz="3200" b="1" dirty="0">
                <a:solidFill>
                  <a:srgbClr val="0000FF"/>
                </a:solidFill>
                <a:latin typeface="Arial" panose="020B0604020202020204" pitchFamily="34" charset="0"/>
              </a:rPr>
            </a:br>
            <a:endParaRPr lang="zh-CN" altLang="en-US" sz="3200" b="1" dirty="0">
              <a:solidFill>
                <a:srgbClr val="0000FF"/>
              </a:solidFill>
              <a:latin typeface="Arial" panose="020B0604020202020204" pitchFamily="34" charset="0"/>
            </a:endParaRPr>
          </a:p>
          <a:p>
            <a:pPr>
              <a:spcBef>
                <a:spcPct val="50000"/>
              </a:spcBef>
              <a:buClrTx/>
            </a:pPr>
            <a:br>
              <a:rPr lang="zh-CN" altLang="en-US" sz="3200" b="1" dirty="0">
                <a:solidFill>
                  <a:srgbClr val="0000FF"/>
                </a:solidFill>
                <a:latin typeface="Arial" panose="020B0604020202020204" pitchFamily="34" charset="0"/>
              </a:rPr>
            </a:br>
            <a:r>
              <a:rPr lang="zh-CN" altLang="en-US" sz="3200" b="1" dirty="0">
                <a:solidFill>
                  <a:srgbClr val="0000FF"/>
                </a:solidFill>
                <a:latin typeface="Arial" panose="020B0604020202020204" pitchFamily="34" charset="0"/>
              </a:rPr>
              <a:t>  </a:t>
            </a:r>
            <a:endParaRPr lang="zh-CN" altLang="en-US" sz="3200" b="1" dirty="0">
              <a:solidFill>
                <a:srgbClr val="0000FF"/>
              </a:solidFill>
              <a:latin typeface="Arial" panose="020B0604020202020204" pitchFamily="34" charset="0"/>
            </a:endParaRPr>
          </a:p>
          <a:p>
            <a:pPr>
              <a:spcBef>
                <a:spcPct val="50000"/>
              </a:spcBef>
              <a:buClrTx/>
            </a:pPr>
            <a:endParaRPr lang="zh-CN" altLang="en-US" sz="3200" dirty="0">
              <a:solidFill>
                <a:srgbClr val="0000FF"/>
              </a:solidFill>
              <a:latin typeface="Arial" panose="020B0604020202020204" pitchFamily="34" charset="0"/>
            </a:endParaRPr>
          </a:p>
        </p:txBody>
      </p:sp>
      <p:sp>
        <p:nvSpPr>
          <p:cNvPr id="58374" name="文本框 58373"/>
          <p:cNvSpPr txBox="1"/>
          <p:nvPr/>
        </p:nvSpPr>
        <p:spPr>
          <a:xfrm>
            <a:off x="0" y="1700213"/>
            <a:ext cx="9144000" cy="3963987"/>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  </a:t>
            </a:r>
            <a:r>
              <a:rPr lang="zh-CN" altLang="en-US" sz="3200" b="1" dirty="0">
                <a:solidFill>
                  <a:srgbClr val="FF0000"/>
                </a:solidFill>
                <a:latin typeface="Arial" panose="020B0604020202020204" pitchFamily="34" charset="0"/>
              </a:rPr>
              <a:t>刘伯父、伯母：</a:t>
            </a:r>
            <a:br>
              <a:rPr lang="zh-CN" altLang="en-US" sz="3200" b="1" dirty="0">
                <a:solidFill>
                  <a:srgbClr val="0000FF"/>
                </a:solidFill>
                <a:latin typeface="Arial" panose="020B0604020202020204" pitchFamily="34" charset="0"/>
              </a:rPr>
            </a:br>
            <a:r>
              <a:rPr lang="zh-CN" altLang="en-US" sz="3200" b="1" dirty="0">
                <a:solidFill>
                  <a:srgbClr val="0000FF"/>
                </a:solidFill>
                <a:latin typeface="Arial" panose="020B0604020202020204" pitchFamily="34" charset="0"/>
              </a:rPr>
              <a:t>       定于公元二零零六年六月十六日上午十二时在阳光饭店举办家父七十寿辰宴席。特备薄酌，敬请光临。 </a:t>
            </a:r>
            <a:endParaRPr lang="zh-CN" altLang="en-US" sz="3200" b="1" dirty="0">
              <a:solidFill>
                <a:srgbClr val="0000FF"/>
              </a:solidFill>
              <a:latin typeface="Arial" panose="020B0604020202020204" pitchFamily="34" charset="0"/>
            </a:endParaRPr>
          </a:p>
          <a:p>
            <a:pPr>
              <a:spcBef>
                <a:spcPct val="50000"/>
              </a:spcBef>
              <a:buClrTx/>
            </a:pPr>
            <a:r>
              <a:rPr lang="zh-CN" altLang="en-US" dirty="0">
                <a:latin typeface="Arial" panose="020B0604020202020204" pitchFamily="34" charset="0"/>
              </a:rPr>
              <a:t>                                                                                          </a:t>
            </a:r>
            <a:r>
              <a:rPr lang="zh-CN" altLang="en-US" sz="2800" b="1" dirty="0">
                <a:solidFill>
                  <a:srgbClr val="FF0000"/>
                </a:solidFill>
                <a:latin typeface="Arial" panose="020B0604020202020204" pitchFamily="34" charset="0"/>
              </a:rPr>
              <a:t>世侄：王孝椿恭请</a:t>
            </a:r>
            <a:br>
              <a:rPr lang="zh-CN" altLang="en-US" sz="2800" b="1" dirty="0">
                <a:solidFill>
                  <a:srgbClr val="FF0000"/>
                </a:solidFill>
                <a:latin typeface="Arial" panose="020B0604020202020204" pitchFamily="34" charset="0"/>
              </a:rPr>
            </a:br>
            <a:r>
              <a:rPr lang="zh-CN" altLang="en-US" sz="2800" b="1" dirty="0">
                <a:solidFill>
                  <a:srgbClr val="FF0000"/>
                </a:solidFill>
                <a:latin typeface="Arial" panose="020B0604020202020204" pitchFamily="34" charset="0"/>
              </a:rPr>
              <a:t>                                                          零六年  六月七日</a:t>
            </a:r>
            <a:br>
              <a:rPr lang="zh-CN" altLang="en-US" sz="2800" b="1" dirty="0">
                <a:solidFill>
                  <a:srgbClr val="FF0000"/>
                </a:solidFill>
                <a:latin typeface="Arial" panose="020B0604020202020204" pitchFamily="34" charset="0"/>
              </a:rPr>
            </a:br>
            <a:br>
              <a:rPr lang="zh-CN" altLang="en-US" sz="2800" b="1" dirty="0">
                <a:solidFill>
                  <a:srgbClr val="FF0000"/>
                </a:solidFill>
                <a:latin typeface="Arial" panose="020B0604020202020204" pitchFamily="34" charset="0"/>
              </a:rPr>
            </a:br>
            <a:endParaRPr lang="zh-CN" altLang="en-US" sz="2800" b="1" dirty="0">
              <a:solidFill>
                <a:srgbClr val="FF0000"/>
              </a:solidFill>
              <a:latin typeface="Arial" panose="020B0604020202020204" pitchFamily="34" charset="0"/>
            </a:endParaRPr>
          </a:p>
        </p:txBody>
      </p:sp>
      <p:sp>
        <p:nvSpPr>
          <p:cNvPr id="58375" name="椭圆 58374"/>
          <p:cNvSpPr/>
          <p:nvPr/>
        </p:nvSpPr>
        <p:spPr>
          <a:xfrm>
            <a:off x="7885113" y="6021388"/>
            <a:ext cx="935037" cy="836612"/>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58376" name="文本框 58375"/>
          <p:cNvSpPr txBox="1"/>
          <p:nvPr/>
        </p:nvSpPr>
        <p:spPr>
          <a:xfrm>
            <a:off x="7956550" y="6165850"/>
            <a:ext cx="1187450" cy="519113"/>
          </a:xfrm>
          <a:prstGeom prst="rect">
            <a:avLst/>
          </a:prstGeom>
          <a:noFill/>
          <a:ln w="9525">
            <a:noFill/>
          </a:ln>
        </p:spPr>
        <p:txBody>
          <a:bodyPr>
            <a:spAutoFit/>
          </a:bodyPr>
          <a:p>
            <a:pPr>
              <a:spcBef>
                <a:spcPct val="50000"/>
              </a:spcBef>
              <a:buClrTx/>
            </a:pPr>
            <a:r>
              <a:rPr lang="zh-CN" altLang="en-US" sz="2800" b="1" dirty="0">
                <a:solidFill>
                  <a:srgbClr val="00FF00"/>
                </a:solidFill>
                <a:latin typeface="Arial" panose="020B0604020202020204" pitchFamily="34" charset="0"/>
                <a:ea typeface="隶书" panose="02010509060101010101" pitchFamily="49" charset="-122"/>
                <a:hlinkClick r:id="rId1" action="ppaction://hlinksldjump"/>
              </a:rPr>
              <a:t>返回</a:t>
            </a:r>
            <a:endParaRPr lang="en-US" altLang="zh-CN" sz="2800" b="1">
              <a:solidFill>
                <a:srgbClr val="00FF00"/>
              </a:solidFill>
              <a:latin typeface="Arial" panose="020B0604020202020204" pitchFamily="34" charset="0"/>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 calcmode="lin" valueType="num">
                                      <p:cBhvr>
                                        <p:cTn id="7" dur="1000" fill="hold"/>
                                        <p:tgtEl>
                                          <p:spTgt spid="58372"/>
                                        </p:tgtEl>
                                        <p:attrNameLst>
                                          <p:attrName>ppt_w</p:attrName>
                                        </p:attrNameLst>
                                      </p:cBhvr>
                                      <p:tavLst>
                                        <p:tav tm="0">
                                          <p:val>
                                            <p:strVal val="#ppt_w*0.70"/>
                                          </p:val>
                                        </p:tav>
                                        <p:tav tm="100000">
                                          <p:val>
                                            <p:strVal val="#ppt_w"/>
                                          </p:val>
                                        </p:tav>
                                      </p:tavLst>
                                    </p:anim>
                                    <p:anim calcmode="lin" valueType="num">
                                      <p:cBhvr>
                                        <p:cTn id="8" dur="1000" fill="hold"/>
                                        <p:tgtEl>
                                          <p:spTgt spid="58372"/>
                                        </p:tgtEl>
                                        <p:attrNameLst>
                                          <p:attrName>ppt_h</p:attrName>
                                        </p:attrNameLst>
                                      </p:cBhvr>
                                      <p:tavLst>
                                        <p:tav tm="0">
                                          <p:val>
                                            <p:strVal val="#ppt_h"/>
                                          </p:val>
                                        </p:tav>
                                        <p:tav tm="100000">
                                          <p:val>
                                            <p:strVal val="#ppt_h"/>
                                          </p:val>
                                        </p:tav>
                                      </p:tavLst>
                                    </p:anim>
                                    <p:animEffect transition="in" filter="fade">
                                      <p:cBhvr>
                                        <p:cTn id="9" dur="1000"/>
                                        <p:tgtEl>
                                          <p:spTgt spid="5837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8374"/>
                                        </p:tgtEl>
                                        <p:attrNameLst>
                                          <p:attrName>style.visibility</p:attrName>
                                        </p:attrNameLst>
                                      </p:cBhvr>
                                      <p:to>
                                        <p:strVal val="visible"/>
                                      </p:to>
                                    </p:set>
                                    <p:anim calcmode="lin" valueType="num">
                                      <p:cBhvr>
                                        <p:cTn id="14" dur="1000" fill="hold"/>
                                        <p:tgtEl>
                                          <p:spTgt spid="58374"/>
                                        </p:tgtEl>
                                        <p:attrNameLst>
                                          <p:attrName>ppt_w</p:attrName>
                                        </p:attrNameLst>
                                      </p:cBhvr>
                                      <p:tavLst>
                                        <p:tav tm="0">
                                          <p:val>
                                            <p:strVal val="#ppt_w*0.70"/>
                                          </p:val>
                                        </p:tav>
                                        <p:tav tm="100000">
                                          <p:val>
                                            <p:strVal val="#ppt_w"/>
                                          </p:val>
                                        </p:tav>
                                      </p:tavLst>
                                    </p:anim>
                                    <p:anim calcmode="lin" valueType="num">
                                      <p:cBhvr>
                                        <p:cTn id="15" dur="1000" fill="hold"/>
                                        <p:tgtEl>
                                          <p:spTgt spid="58374"/>
                                        </p:tgtEl>
                                        <p:attrNameLst>
                                          <p:attrName>ppt_h</p:attrName>
                                        </p:attrNameLst>
                                      </p:cBhvr>
                                      <p:tavLst>
                                        <p:tav tm="0">
                                          <p:val>
                                            <p:strVal val="#ppt_h"/>
                                          </p:val>
                                        </p:tav>
                                        <p:tav tm="100000">
                                          <p:val>
                                            <p:strVal val="#ppt_h"/>
                                          </p:val>
                                        </p:tav>
                                      </p:tavLst>
                                    </p:anim>
                                    <p:animEffect transition="in" filter="fade">
                                      <p:cBhvr>
                                        <p:cTn id="16" dur="1000"/>
                                        <p:tgtEl>
                                          <p:spTgt spid="58374"/>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8376"/>
                                        </p:tgtEl>
                                        <p:attrNameLst>
                                          <p:attrName>style.visibility</p:attrName>
                                        </p:attrNameLst>
                                      </p:cBhvr>
                                      <p:to>
                                        <p:strVal val="visible"/>
                                      </p:to>
                                    </p:set>
                                    <p:anim calcmode="lin" valueType="num">
                                      <p:cBhvr>
                                        <p:cTn id="21" dur="1000" fill="hold"/>
                                        <p:tgtEl>
                                          <p:spTgt spid="58376"/>
                                        </p:tgtEl>
                                        <p:attrNameLst>
                                          <p:attrName>ppt_w</p:attrName>
                                        </p:attrNameLst>
                                      </p:cBhvr>
                                      <p:tavLst>
                                        <p:tav tm="0">
                                          <p:val>
                                            <p:strVal val="#ppt_w*0.70"/>
                                          </p:val>
                                        </p:tav>
                                        <p:tav tm="100000">
                                          <p:val>
                                            <p:strVal val="#ppt_w"/>
                                          </p:val>
                                        </p:tav>
                                      </p:tavLst>
                                    </p:anim>
                                    <p:anim calcmode="lin" valueType="num">
                                      <p:cBhvr>
                                        <p:cTn id="22" dur="1000" fill="hold"/>
                                        <p:tgtEl>
                                          <p:spTgt spid="58376"/>
                                        </p:tgtEl>
                                        <p:attrNameLst>
                                          <p:attrName>ppt_h</p:attrName>
                                        </p:attrNameLst>
                                      </p:cBhvr>
                                      <p:tavLst>
                                        <p:tav tm="0">
                                          <p:val>
                                            <p:strVal val="#ppt_h"/>
                                          </p:val>
                                        </p:tav>
                                        <p:tav tm="100000">
                                          <p:val>
                                            <p:strVal val="#ppt_h"/>
                                          </p:val>
                                        </p:tav>
                                      </p:tavLst>
                                    </p:anim>
                                    <p:animEffect transition="in" filter="fade">
                                      <p:cBhvr>
                                        <p:cTn id="23" dur="1000"/>
                                        <p:tgtEl>
                                          <p:spTgt spid="58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P spid="58374" grpId="0"/>
      <p:bldP spid="5837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2" name="文本框 63491"/>
          <p:cNvSpPr txBox="1"/>
          <p:nvPr/>
        </p:nvSpPr>
        <p:spPr>
          <a:xfrm>
            <a:off x="0" y="260350"/>
            <a:ext cx="9144000" cy="701675"/>
          </a:xfrm>
          <a:prstGeom prst="rect">
            <a:avLst/>
          </a:prstGeom>
          <a:noFill/>
          <a:ln w="9525">
            <a:noFill/>
          </a:ln>
        </p:spPr>
        <p:txBody>
          <a:bodyPr>
            <a:spAutoFit/>
          </a:bodyPr>
          <a:p>
            <a:pPr>
              <a:spcBef>
                <a:spcPct val="50000"/>
              </a:spcBef>
              <a:buClrTx/>
            </a:pPr>
            <a:r>
              <a:rPr lang="zh-CN" altLang="en-US" sz="4000" b="1" dirty="0">
                <a:solidFill>
                  <a:srgbClr val="FF0000"/>
                </a:solidFill>
                <a:latin typeface="Arial" panose="020B0604020202020204" pitchFamily="34" charset="0"/>
                <a:ea typeface="隶书" panose="02010509060101010101" pitchFamily="49" charset="-122"/>
              </a:rPr>
              <a:t>八、编写宣传标语</a:t>
            </a:r>
            <a:endParaRPr lang="zh-CN" altLang="en-US" sz="4000" b="1" dirty="0">
              <a:solidFill>
                <a:srgbClr val="FF0000"/>
              </a:solidFill>
              <a:latin typeface="Arial" panose="020B0604020202020204" pitchFamily="34" charset="0"/>
              <a:ea typeface="隶书" panose="02010509060101010101" pitchFamily="49" charset="-122"/>
            </a:endParaRPr>
          </a:p>
        </p:txBody>
      </p:sp>
      <p:sp>
        <p:nvSpPr>
          <p:cNvPr id="63493" name="文本框 63492"/>
          <p:cNvSpPr txBox="1"/>
          <p:nvPr/>
        </p:nvSpPr>
        <p:spPr>
          <a:xfrm>
            <a:off x="0" y="1052513"/>
            <a:ext cx="9144000" cy="3503612"/>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1</a:t>
            </a:r>
            <a:r>
              <a:rPr lang="zh-CN" altLang="en-US" sz="3200" b="1" dirty="0">
                <a:solidFill>
                  <a:srgbClr val="FF0000"/>
                </a:solidFill>
                <a:latin typeface="Arial" panose="020B0604020202020204" pitchFamily="34" charset="0"/>
              </a:rPr>
              <a:t>、（定义）</a:t>
            </a:r>
            <a:r>
              <a:rPr lang="zh-CN" altLang="en-US" sz="3200" b="1" dirty="0">
                <a:solidFill>
                  <a:srgbClr val="0000FF"/>
                </a:solidFill>
                <a:latin typeface="Arial" panose="020B0604020202020204" pitchFamily="34" charset="0"/>
              </a:rPr>
              <a:t>标语是一种实用性较强的宣传手段，有着悠久的传统，更有着广泛的用途。会议的宣传，活动的开展往往借助于标语这种传统手段来彰显主题，营造氛围，制造气势。由于特定场合的限制，主办者往往在充分利用现代媒体技术的同时，也会使用传统的标语来调动不同人群的积极性，以充分配合现代媒体手段的宣传。 </a:t>
            </a:r>
            <a:endParaRPr lang="zh-CN" altLang="en-US" sz="3200" b="1" dirty="0">
              <a:solidFill>
                <a:srgbClr val="0000FF"/>
              </a:solidFill>
              <a:latin typeface="Arial" panose="020B0604020202020204" pitchFamily="34" charset="0"/>
            </a:endParaRPr>
          </a:p>
        </p:txBody>
      </p:sp>
      <p:sp>
        <p:nvSpPr>
          <p:cNvPr id="63494" name="文本框 63493"/>
          <p:cNvSpPr txBox="1"/>
          <p:nvPr/>
        </p:nvSpPr>
        <p:spPr>
          <a:xfrm>
            <a:off x="0" y="4581525"/>
            <a:ext cx="9144000" cy="641350"/>
          </a:xfrm>
          <a:prstGeom prst="rect">
            <a:avLst/>
          </a:prstGeom>
          <a:noFill/>
          <a:ln w="9525">
            <a:noFill/>
          </a:ln>
        </p:spPr>
        <p:txBody>
          <a:bodyPr>
            <a:spAutoFit/>
          </a:bodyPr>
          <a:p>
            <a:pPr>
              <a:spcBef>
                <a:spcPct val="50000"/>
              </a:spcBef>
              <a:buClrTx/>
            </a:pPr>
            <a:r>
              <a:rPr lang="en-US" altLang="zh-CN" sz="3600" b="1">
                <a:solidFill>
                  <a:srgbClr val="FF0000"/>
                </a:solidFill>
                <a:latin typeface="Arial" panose="020B0604020202020204" pitchFamily="34" charset="0"/>
              </a:rPr>
              <a:t>  2</a:t>
            </a:r>
            <a:r>
              <a:rPr lang="zh-CN" altLang="en-US" sz="3600" b="1" dirty="0">
                <a:solidFill>
                  <a:srgbClr val="FF0000"/>
                </a:solidFill>
                <a:latin typeface="Arial" panose="020B0604020202020204" pitchFamily="34" charset="0"/>
              </a:rPr>
              <a:t>、标语的基本特征：</a:t>
            </a:r>
            <a:endParaRPr lang="zh-CN" altLang="en-US" sz="3600" b="1" dirty="0">
              <a:solidFill>
                <a:srgbClr val="FF0000"/>
              </a:solidFill>
              <a:latin typeface="Arial" panose="020B0604020202020204" pitchFamily="34" charset="0"/>
            </a:endParaRPr>
          </a:p>
        </p:txBody>
      </p:sp>
      <p:sp>
        <p:nvSpPr>
          <p:cNvPr id="63495" name="文本框 63494"/>
          <p:cNvSpPr txBox="1"/>
          <p:nvPr/>
        </p:nvSpPr>
        <p:spPr>
          <a:xfrm>
            <a:off x="0" y="5084763"/>
            <a:ext cx="9144000" cy="1554162"/>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语言简洁，具有宣传和鼓动性。解答标语编写试题要注意句式的选择、词语的选用、修辞手法的运用以及逻辑事理的表达。 </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63492"/>
                                        </p:tgtEl>
                                        <p:attrNameLst>
                                          <p:attrName>style.visibility</p:attrName>
                                        </p:attrNameLst>
                                      </p:cBhvr>
                                      <p:to>
                                        <p:strVal val="visible"/>
                                      </p:to>
                                    </p:set>
                                    <p:anim calcmode="lin" valueType="num">
                                      <p:cBhvr additive="base">
                                        <p:cTn id="7" dur="500" fill="hold"/>
                                        <p:tgtEl>
                                          <p:spTgt spid="63492"/>
                                        </p:tgtEl>
                                        <p:attrNameLst>
                                          <p:attrName>ppt_x</p:attrName>
                                        </p:attrNameLst>
                                      </p:cBhvr>
                                      <p:tavLst>
                                        <p:tav tm="0">
                                          <p:val>
                                            <p:strVal val="0-#ppt_w/2"/>
                                          </p:val>
                                        </p:tav>
                                        <p:tav tm="100000">
                                          <p:val>
                                            <p:strVal val="#ppt_x"/>
                                          </p:val>
                                        </p:tav>
                                      </p:tavLst>
                                    </p:anim>
                                    <p:anim calcmode="lin" valueType="num">
                                      <p:cBhvr additive="base">
                                        <p:cTn id="8" dur="500" fill="hold"/>
                                        <p:tgtEl>
                                          <p:spTgt spid="634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3493"/>
                                        </p:tgtEl>
                                        <p:attrNameLst>
                                          <p:attrName>style.visibility</p:attrName>
                                        </p:attrNameLst>
                                      </p:cBhvr>
                                      <p:to>
                                        <p:strVal val="visible"/>
                                      </p:to>
                                    </p:set>
                                    <p:animEffect transition="in" filter="blinds(horizontal)">
                                      <p:cBhvr>
                                        <p:cTn id="13" dur="500"/>
                                        <p:tgtEl>
                                          <p:spTgt spid="6349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6" fill="hold" grpId="0" nodeType="clickEffect">
                                  <p:stCondLst>
                                    <p:cond delay="0"/>
                                  </p:stCondLst>
                                  <p:childTnLst>
                                    <p:set>
                                      <p:cBhvr>
                                        <p:cTn id="17" dur="1" fill="hold">
                                          <p:stCondLst>
                                            <p:cond delay="0"/>
                                          </p:stCondLst>
                                        </p:cTn>
                                        <p:tgtEl>
                                          <p:spTgt spid="63494"/>
                                        </p:tgtEl>
                                        <p:attrNameLst>
                                          <p:attrName>style.visibility</p:attrName>
                                        </p:attrNameLst>
                                      </p:cBhvr>
                                      <p:to>
                                        <p:strVal val="visible"/>
                                      </p:to>
                                    </p:set>
                                    <p:animEffect transition="in" filter="barn(inHorizontal)">
                                      <p:cBhvr>
                                        <p:cTn id="18" dur="500"/>
                                        <p:tgtEl>
                                          <p:spTgt spid="63494"/>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63495"/>
                                        </p:tgtEl>
                                        <p:attrNameLst>
                                          <p:attrName>style.visibility</p:attrName>
                                        </p:attrNameLst>
                                      </p:cBhvr>
                                      <p:to>
                                        <p:strVal val="visible"/>
                                      </p:to>
                                    </p:set>
                                    <p:animEffect transition="in" filter="circle(in)">
                                      <p:cBhvr>
                                        <p:cTn id="23" dur="1000"/>
                                        <p:tgtEl>
                                          <p:spTgt spid="634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0"/>
      <p:bldP spid="63493" grpId="0"/>
      <p:bldP spid="63494" grpId="0"/>
      <p:bldP spid="6349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6" name="文本框 64515"/>
          <p:cNvSpPr txBox="1"/>
          <p:nvPr/>
        </p:nvSpPr>
        <p:spPr>
          <a:xfrm>
            <a:off x="0" y="260350"/>
            <a:ext cx="9144000" cy="579438"/>
          </a:xfrm>
          <a:prstGeom prst="rect">
            <a:avLst/>
          </a:prstGeom>
          <a:noFill/>
          <a:ln w="9525">
            <a:noFill/>
          </a:ln>
        </p:spPr>
        <p:txBody>
          <a:bodyPr>
            <a:spAutoFit/>
          </a:bodyPr>
          <a:p>
            <a:pPr>
              <a:spcBef>
                <a:spcPct val="50000"/>
              </a:spcBef>
              <a:buClrTx/>
            </a:pPr>
            <a:r>
              <a:rPr lang="en-US" altLang="zh-CN" sz="3200" b="1">
                <a:solidFill>
                  <a:srgbClr val="FF0000"/>
                </a:solidFill>
                <a:latin typeface="Arial" panose="020B0604020202020204" pitchFamily="34" charset="0"/>
              </a:rPr>
              <a:t>  3</a:t>
            </a:r>
            <a:r>
              <a:rPr lang="zh-CN" altLang="en-US" sz="3200" b="1" dirty="0">
                <a:solidFill>
                  <a:srgbClr val="FF0000"/>
                </a:solidFill>
                <a:latin typeface="Arial" panose="020B0604020202020204" pitchFamily="34" charset="0"/>
              </a:rPr>
              <a:t>、编写标语的注意事项：</a:t>
            </a:r>
            <a:endParaRPr lang="zh-CN" altLang="en-US" sz="3200" b="1" dirty="0">
              <a:solidFill>
                <a:srgbClr val="FF0000"/>
              </a:solidFill>
              <a:latin typeface="Arial" panose="020B0604020202020204" pitchFamily="34" charset="0"/>
            </a:endParaRPr>
          </a:p>
        </p:txBody>
      </p:sp>
      <p:sp>
        <p:nvSpPr>
          <p:cNvPr id="64517" name="文本框 64516"/>
          <p:cNvSpPr txBox="1"/>
          <p:nvPr/>
        </p:nvSpPr>
        <p:spPr>
          <a:xfrm>
            <a:off x="0" y="908050"/>
            <a:ext cx="9144000" cy="5697538"/>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1</a:t>
            </a:r>
            <a:r>
              <a:rPr lang="zh-CN" altLang="en-US" sz="3200" b="1" dirty="0">
                <a:solidFill>
                  <a:srgbClr val="0000FF"/>
                </a:solidFill>
                <a:latin typeface="Arial" panose="020B0604020202020204" pitchFamily="34" charset="0"/>
              </a:rPr>
              <a:t>）</a:t>
            </a:r>
            <a:r>
              <a:rPr lang="zh-CN" altLang="en-US" sz="3200" b="1" dirty="0">
                <a:solidFill>
                  <a:srgbClr val="FF0000"/>
                </a:solidFill>
                <a:latin typeface="Arial" panose="020B0604020202020204" pitchFamily="34" charset="0"/>
              </a:rPr>
              <a:t>内容情境的要求。</a:t>
            </a:r>
            <a:r>
              <a:rPr lang="zh-CN" altLang="en-US" sz="3200" b="1" dirty="0">
                <a:solidFill>
                  <a:srgbClr val="0000FF"/>
                </a:solidFill>
                <a:latin typeface="Arial" panose="020B0604020202020204" pitchFamily="34" charset="0"/>
              </a:rPr>
              <a:t>张贴标语的终极目的是营造气氛，制造声势，宣传群众并鼓舞群众，调动大家的参与性。编写标语要适应情境的要求，凡是与内容情境的要求相悖的任何“忠心耿耿”的做法都是徒劳的。</a:t>
            </a:r>
            <a:endParaRPr lang="zh-CN" altLang="en-US" sz="3200" b="1" dirty="0">
              <a:solidFill>
                <a:srgbClr val="0000FF"/>
              </a:solidFill>
              <a:latin typeface="Arial" panose="020B0604020202020204" pitchFamily="34" charset="0"/>
            </a:endParaRPr>
          </a:p>
          <a:p>
            <a:pPr>
              <a:spcBef>
                <a:spcPct val="50000"/>
              </a:spcBef>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2</a:t>
            </a:r>
            <a:r>
              <a:rPr lang="zh-CN" altLang="en-US" sz="3200" b="1" dirty="0">
                <a:solidFill>
                  <a:srgbClr val="0000FF"/>
                </a:solidFill>
                <a:latin typeface="Arial" panose="020B0604020202020204" pitchFamily="34" charset="0"/>
              </a:rPr>
              <a:t>）</a:t>
            </a:r>
            <a:r>
              <a:rPr lang="zh-CN" altLang="en-US" sz="3200" b="1" dirty="0">
                <a:solidFill>
                  <a:srgbClr val="FF0000"/>
                </a:solidFill>
                <a:latin typeface="Arial" panose="020B0604020202020204" pitchFamily="34" charset="0"/>
              </a:rPr>
              <a:t>语言形式的要求。</a:t>
            </a:r>
            <a:r>
              <a:rPr lang="zh-CN" altLang="en-US" sz="3200" b="1" dirty="0">
                <a:solidFill>
                  <a:srgbClr val="0000FF"/>
                </a:solidFill>
                <a:latin typeface="Arial" panose="020B0604020202020204" pitchFamily="34" charset="0"/>
              </a:rPr>
              <a:t>由于受特定场合和表达手段以及信息接受者层次的限制，标语不能使用较长的句子，多为简单的无主句，多为动宾结构，句式简短，字数较少，语言通俗易懂、鲜明准确、亲切感人、生动活泼，同时力避华丽的辞藻。表情达意简洁准确是标语语言的基本要求。</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6"/>
                                        </p:tgtEl>
                                        <p:attrNameLst>
                                          <p:attrName>style.visibility</p:attrName>
                                        </p:attrNameLst>
                                      </p:cBhvr>
                                      <p:to>
                                        <p:strVal val="visible"/>
                                      </p:to>
                                    </p:set>
                                    <p:anim calcmode="lin" valueType="num">
                                      <p:cBhvr additive="base">
                                        <p:cTn id="7" dur="500" fill="hold"/>
                                        <p:tgtEl>
                                          <p:spTgt spid="64516"/>
                                        </p:tgtEl>
                                        <p:attrNameLst>
                                          <p:attrName>ppt_x</p:attrName>
                                        </p:attrNameLst>
                                      </p:cBhvr>
                                      <p:tavLst>
                                        <p:tav tm="0">
                                          <p:val>
                                            <p:strVal val="#ppt_x"/>
                                          </p:val>
                                        </p:tav>
                                        <p:tav tm="100000">
                                          <p:val>
                                            <p:strVal val="#ppt_x"/>
                                          </p:val>
                                        </p:tav>
                                      </p:tavLst>
                                    </p:anim>
                                    <p:anim calcmode="lin" valueType="num">
                                      <p:cBhvr additive="base">
                                        <p:cTn id="8" dur="500" fill="hold"/>
                                        <p:tgtEl>
                                          <p:spTgt spid="645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grpId="0" nodeType="clickEffect">
                                  <p:stCondLst>
                                    <p:cond delay="0"/>
                                  </p:stCondLst>
                                  <p:childTnLst>
                                    <p:set>
                                      <p:cBhvr>
                                        <p:cTn id="12" dur="1" fill="hold">
                                          <p:stCondLst>
                                            <p:cond delay="0"/>
                                          </p:stCondLst>
                                        </p:cTn>
                                        <p:tgtEl>
                                          <p:spTgt spid="64517"/>
                                        </p:tgtEl>
                                        <p:attrNameLst>
                                          <p:attrName>style.visibility</p:attrName>
                                        </p:attrNameLst>
                                      </p:cBhvr>
                                      <p:to>
                                        <p:strVal val="visible"/>
                                      </p:to>
                                    </p:set>
                                    <p:animEffect transition="in" filter="wheel(4)">
                                      <p:cBhvr>
                                        <p:cTn id="13" dur="1000"/>
                                        <p:tgtEl>
                                          <p:spTgt spid="64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6" grpId="0"/>
      <p:bldP spid="645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40" name="文本框 65539"/>
          <p:cNvSpPr txBox="1"/>
          <p:nvPr/>
        </p:nvSpPr>
        <p:spPr>
          <a:xfrm>
            <a:off x="0" y="0"/>
            <a:ext cx="9144000" cy="3429000"/>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3</a:t>
            </a:r>
            <a:r>
              <a:rPr lang="zh-CN" altLang="en-US" sz="3200" b="1" dirty="0">
                <a:solidFill>
                  <a:srgbClr val="0000FF"/>
                </a:solidFill>
                <a:latin typeface="Arial" panose="020B0604020202020204" pitchFamily="34" charset="0"/>
              </a:rPr>
              <a:t>）</a:t>
            </a:r>
            <a:r>
              <a:rPr lang="zh-CN" altLang="en-US" sz="3200" b="1" dirty="0">
                <a:solidFill>
                  <a:srgbClr val="FF0000"/>
                </a:solidFill>
                <a:latin typeface="Arial" panose="020B0604020202020204" pitchFamily="34" charset="0"/>
              </a:rPr>
              <a:t>修辞运用的禁忌。</a:t>
            </a:r>
            <a:r>
              <a:rPr lang="zh-CN" altLang="en-US" sz="3200" b="1" dirty="0">
                <a:solidFill>
                  <a:srgbClr val="0000FF"/>
                </a:solidFill>
                <a:latin typeface="Arial" panose="020B0604020202020204" pitchFamily="34" charset="0"/>
              </a:rPr>
              <a:t>标语的受众，一般来讲是事先就十分明确的，所以，标语应该考虑受众的大众性，即尽可能地考虑为大多数受众所接受。比较冷僻的修辞手法就不宜使用，像通感、仿词、借喻等。标语中一般不可以使用夸张、设问、反问等修辞手法。 </a:t>
            </a:r>
            <a:endParaRPr lang="zh-CN" altLang="en-US" sz="3200" b="1" dirty="0">
              <a:solidFill>
                <a:srgbClr val="0000FF"/>
              </a:solidFill>
              <a:latin typeface="Arial" panose="020B0604020202020204" pitchFamily="34" charset="0"/>
            </a:endParaRPr>
          </a:p>
          <a:p>
            <a:pPr>
              <a:spcBef>
                <a:spcPct val="50000"/>
              </a:spcBef>
              <a:buClrTx/>
            </a:pPr>
            <a:endParaRPr lang="zh-CN" altLang="en-US" dirty="0">
              <a:latin typeface="Arial" panose="020B0604020202020204" pitchFamily="34" charset="0"/>
            </a:endParaRPr>
          </a:p>
        </p:txBody>
      </p:sp>
      <p:sp>
        <p:nvSpPr>
          <p:cNvPr id="65541" name="文本框 65540"/>
          <p:cNvSpPr txBox="1"/>
          <p:nvPr/>
        </p:nvSpPr>
        <p:spPr>
          <a:xfrm>
            <a:off x="0" y="3141663"/>
            <a:ext cx="9144000" cy="641350"/>
          </a:xfrm>
          <a:prstGeom prst="rect">
            <a:avLst/>
          </a:prstGeom>
          <a:noFill/>
          <a:ln w="9525">
            <a:noFill/>
          </a:ln>
        </p:spPr>
        <p:txBody>
          <a:bodyPr>
            <a:spAutoFit/>
          </a:bodyPr>
          <a:p>
            <a:pPr>
              <a:spcBef>
                <a:spcPct val="50000"/>
              </a:spcBef>
              <a:buClrTx/>
            </a:pPr>
            <a:r>
              <a:rPr lang="en-US" altLang="zh-CN" sz="3600" b="1">
                <a:latin typeface="Arial" panose="020B0604020202020204" pitchFamily="34" charset="0"/>
              </a:rPr>
              <a:t> </a:t>
            </a:r>
            <a:r>
              <a:rPr lang="en-US" altLang="zh-CN" sz="3600" b="1">
                <a:solidFill>
                  <a:srgbClr val="FF0000"/>
                </a:solidFill>
                <a:latin typeface="Arial" panose="020B0604020202020204" pitchFamily="34" charset="0"/>
              </a:rPr>
              <a:t>4</a:t>
            </a:r>
            <a:r>
              <a:rPr lang="zh-CN" altLang="en-US" sz="3600" b="1" dirty="0">
                <a:solidFill>
                  <a:srgbClr val="FF0000"/>
                </a:solidFill>
                <a:latin typeface="Arial" panose="020B0604020202020204" pitchFamily="34" charset="0"/>
              </a:rPr>
              <a:t>、练习</a:t>
            </a:r>
            <a:endParaRPr lang="zh-CN" altLang="en-US" sz="3600" b="1" dirty="0">
              <a:solidFill>
                <a:srgbClr val="FF0000"/>
              </a:solidFill>
              <a:latin typeface="Arial" panose="020B0604020202020204" pitchFamily="34" charset="0"/>
            </a:endParaRPr>
          </a:p>
        </p:txBody>
      </p:sp>
      <p:sp>
        <p:nvSpPr>
          <p:cNvPr id="65542" name="文本框 65541"/>
          <p:cNvSpPr txBox="1"/>
          <p:nvPr/>
        </p:nvSpPr>
        <p:spPr>
          <a:xfrm>
            <a:off x="0" y="3716338"/>
            <a:ext cx="9144000" cy="2773362"/>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1</a:t>
            </a:r>
            <a:r>
              <a:rPr lang="zh-CN" altLang="en-US" sz="3200" b="1" dirty="0">
                <a:solidFill>
                  <a:srgbClr val="0000FF"/>
                </a:solidFill>
                <a:latin typeface="Arial" panose="020B0604020202020204" pitchFamily="34" charset="0"/>
              </a:rPr>
              <a:t>）毕业前夕，班里举行一次以“友谊”为主题的班会，请你在黑板上写两句话，以彰显主题，营造气氛。要求每句话不少于</a:t>
            </a:r>
            <a:r>
              <a:rPr lang="en-US" altLang="zh-CN" sz="3200" b="1">
                <a:solidFill>
                  <a:srgbClr val="0000FF"/>
                </a:solidFill>
                <a:latin typeface="Arial" panose="020B0604020202020204" pitchFamily="34" charset="0"/>
              </a:rPr>
              <a:t>7</a:t>
            </a:r>
            <a:r>
              <a:rPr lang="zh-CN" altLang="en-US" sz="3200" b="1" dirty="0">
                <a:solidFill>
                  <a:srgbClr val="0000FF"/>
                </a:solidFill>
                <a:latin typeface="Arial" panose="020B0604020202020204" pitchFamily="34" charset="0"/>
              </a:rPr>
              <a:t>个字，两句话字数相等，句子结构大体一致。 </a:t>
            </a:r>
            <a:endParaRPr lang="zh-CN" altLang="en-US" sz="3200" b="1" dirty="0">
              <a:solidFill>
                <a:srgbClr val="0000FF"/>
              </a:solidFill>
              <a:latin typeface="Arial" panose="020B0604020202020204" pitchFamily="34" charset="0"/>
            </a:endParaRPr>
          </a:p>
          <a:p>
            <a:pPr>
              <a:spcBef>
                <a:spcPct val="50000"/>
              </a:spcBef>
              <a:buClrTx/>
            </a:pPr>
            <a:endParaRPr lang="zh-CN" altLang="en-US" sz="3200" b="1" dirty="0">
              <a:solidFill>
                <a:srgbClr val="0000FF"/>
              </a:solidFill>
              <a:latin typeface="Arial" panose="020B0604020202020204" pitchFamily="34" charset="0"/>
            </a:endParaRPr>
          </a:p>
        </p:txBody>
      </p:sp>
      <p:sp>
        <p:nvSpPr>
          <p:cNvPr id="65543" name="文本框 65542"/>
          <p:cNvSpPr txBox="1"/>
          <p:nvPr/>
        </p:nvSpPr>
        <p:spPr>
          <a:xfrm>
            <a:off x="0" y="5734050"/>
            <a:ext cx="9144000" cy="579438"/>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1</a:t>
            </a:r>
            <a:r>
              <a:rPr lang="zh-CN" altLang="en-US" sz="3200" b="1" dirty="0">
                <a:solidFill>
                  <a:srgbClr val="FF0000"/>
                </a:solidFill>
                <a:latin typeface="Arial" panose="020B0604020202020204" pitchFamily="34" charset="0"/>
              </a:rPr>
              <a:t>、爱情诚可贵，友谊价更高。</a:t>
            </a:r>
            <a:endParaRPr lang="zh-CN" altLang="en-US" sz="3200" b="1" dirty="0">
              <a:solidFill>
                <a:srgbClr val="FF0000"/>
              </a:solidFill>
              <a:latin typeface="Arial" panose="020B0604020202020204" pitchFamily="34" charset="0"/>
            </a:endParaRPr>
          </a:p>
        </p:txBody>
      </p:sp>
      <p:sp>
        <p:nvSpPr>
          <p:cNvPr id="65544" name="文本框 65543"/>
          <p:cNvSpPr txBox="1"/>
          <p:nvPr/>
        </p:nvSpPr>
        <p:spPr>
          <a:xfrm>
            <a:off x="0" y="6308725"/>
            <a:ext cx="9144000" cy="366713"/>
          </a:xfrm>
          <a:prstGeom prst="rect">
            <a:avLst/>
          </a:prstGeom>
          <a:noFill/>
          <a:ln w="9525">
            <a:noFill/>
          </a:ln>
        </p:spPr>
        <p:txBody>
          <a:bodyPr>
            <a:spAutoFit/>
          </a:bodyPr>
          <a:p>
            <a:pPr>
              <a:spcBef>
                <a:spcPct val="50000"/>
              </a:spcBef>
              <a:buClrTx/>
            </a:pP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1" nodeType="clickEffect">
                                  <p:stCondLst>
                                    <p:cond delay="0"/>
                                  </p:stCondLst>
                                  <p:childTnLst>
                                    <p:set>
                                      <p:cBhvr>
                                        <p:cTn id="6" dur="1" fill="hold">
                                          <p:stCondLst>
                                            <p:cond delay="0"/>
                                          </p:stCondLst>
                                        </p:cTn>
                                        <p:tgtEl>
                                          <p:spTgt spid="65540"/>
                                        </p:tgtEl>
                                        <p:attrNameLst>
                                          <p:attrName>style.visibility</p:attrName>
                                        </p:attrNameLst>
                                      </p:cBhvr>
                                      <p:to>
                                        <p:strVal val="visible"/>
                                      </p:to>
                                    </p:set>
                                    <p:anim calcmode="lin" valueType="num">
                                      <p:cBhvr>
                                        <p:cTn id="7" dur="1000" fill="hold"/>
                                        <p:tgtEl>
                                          <p:spTgt spid="65540"/>
                                        </p:tgtEl>
                                        <p:attrNameLst>
                                          <p:attrName>ppt_w</p:attrName>
                                        </p:attrNameLst>
                                      </p:cBhvr>
                                      <p:tavLst>
                                        <p:tav tm="0">
                                          <p:val>
                                            <p:strVal val="#ppt_w*0.70"/>
                                          </p:val>
                                        </p:tav>
                                        <p:tav tm="100000">
                                          <p:val>
                                            <p:strVal val="#ppt_w"/>
                                          </p:val>
                                        </p:tav>
                                      </p:tavLst>
                                    </p:anim>
                                    <p:anim calcmode="lin" valueType="num">
                                      <p:cBhvr>
                                        <p:cTn id="8" dur="1000" fill="hold"/>
                                        <p:tgtEl>
                                          <p:spTgt spid="65540"/>
                                        </p:tgtEl>
                                        <p:attrNameLst>
                                          <p:attrName>ppt_h</p:attrName>
                                        </p:attrNameLst>
                                      </p:cBhvr>
                                      <p:tavLst>
                                        <p:tav tm="0">
                                          <p:val>
                                            <p:strVal val="#ppt_h"/>
                                          </p:val>
                                        </p:tav>
                                        <p:tav tm="100000">
                                          <p:val>
                                            <p:strVal val="#ppt_h"/>
                                          </p:val>
                                        </p:tav>
                                      </p:tavLst>
                                    </p:anim>
                                    <p:animEffect transition="in" filter="fade">
                                      <p:cBhvr>
                                        <p:cTn id="9" dur="1000"/>
                                        <p:tgtEl>
                                          <p:spTgt spid="6554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5541"/>
                                        </p:tgtEl>
                                        <p:attrNameLst>
                                          <p:attrName>style.visibility</p:attrName>
                                        </p:attrNameLst>
                                      </p:cBhvr>
                                      <p:to>
                                        <p:strVal val="visible"/>
                                      </p:to>
                                    </p:set>
                                    <p:anim calcmode="lin" valueType="num">
                                      <p:cBhvr>
                                        <p:cTn id="14" dur="1000" fill="hold"/>
                                        <p:tgtEl>
                                          <p:spTgt spid="65541"/>
                                        </p:tgtEl>
                                        <p:attrNameLst>
                                          <p:attrName>ppt_w</p:attrName>
                                        </p:attrNameLst>
                                      </p:cBhvr>
                                      <p:tavLst>
                                        <p:tav tm="0">
                                          <p:val>
                                            <p:strVal val="#ppt_w*0.70"/>
                                          </p:val>
                                        </p:tav>
                                        <p:tav tm="100000">
                                          <p:val>
                                            <p:strVal val="#ppt_w"/>
                                          </p:val>
                                        </p:tav>
                                      </p:tavLst>
                                    </p:anim>
                                    <p:anim calcmode="lin" valueType="num">
                                      <p:cBhvr>
                                        <p:cTn id="15" dur="1000" fill="hold"/>
                                        <p:tgtEl>
                                          <p:spTgt spid="65541"/>
                                        </p:tgtEl>
                                        <p:attrNameLst>
                                          <p:attrName>ppt_h</p:attrName>
                                        </p:attrNameLst>
                                      </p:cBhvr>
                                      <p:tavLst>
                                        <p:tav tm="0">
                                          <p:val>
                                            <p:strVal val="#ppt_h"/>
                                          </p:val>
                                        </p:tav>
                                        <p:tav tm="100000">
                                          <p:val>
                                            <p:strVal val="#ppt_h"/>
                                          </p:val>
                                        </p:tav>
                                      </p:tavLst>
                                    </p:anim>
                                    <p:animEffect transition="in" filter="fade">
                                      <p:cBhvr>
                                        <p:cTn id="16" dur="1000"/>
                                        <p:tgtEl>
                                          <p:spTgt spid="65541"/>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5542"/>
                                        </p:tgtEl>
                                        <p:attrNameLst>
                                          <p:attrName>style.visibility</p:attrName>
                                        </p:attrNameLst>
                                      </p:cBhvr>
                                      <p:to>
                                        <p:strVal val="visible"/>
                                      </p:to>
                                    </p:set>
                                    <p:anim calcmode="lin" valueType="num">
                                      <p:cBhvr>
                                        <p:cTn id="21" dur="1000" fill="hold"/>
                                        <p:tgtEl>
                                          <p:spTgt spid="65542"/>
                                        </p:tgtEl>
                                        <p:attrNameLst>
                                          <p:attrName>ppt_w</p:attrName>
                                        </p:attrNameLst>
                                      </p:cBhvr>
                                      <p:tavLst>
                                        <p:tav tm="0">
                                          <p:val>
                                            <p:strVal val="#ppt_w*0.70"/>
                                          </p:val>
                                        </p:tav>
                                        <p:tav tm="100000">
                                          <p:val>
                                            <p:strVal val="#ppt_w"/>
                                          </p:val>
                                        </p:tav>
                                      </p:tavLst>
                                    </p:anim>
                                    <p:anim calcmode="lin" valueType="num">
                                      <p:cBhvr>
                                        <p:cTn id="22" dur="1000" fill="hold"/>
                                        <p:tgtEl>
                                          <p:spTgt spid="65542"/>
                                        </p:tgtEl>
                                        <p:attrNameLst>
                                          <p:attrName>ppt_h</p:attrName>
                                        </p:attrNameLst>
                                      </p:cBhvr>
                                      <p:tavLst>
                                        <p:tav tm="0">
                                          <p:val>
                                            <p:strVal val="#ppt_h"/>
                                          </p:val>
                                        </p:tav>
                                        <p:tav tm="100000">
                                          <p:val>
                                            <p:strVal val="#ppt_h"/>
                                          </p:val>
                                        </p:tav>
                                      </p:tavLst>
                                    </p:anim>
                                    <p:animEffect transition="in" filter="fade">
                                      <p:cBhvr>
                                        <p:cTn id="23" dur="1000"/>
                                        <p:tgtEl>
                                          <p:spTgt spid="65542"/>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65543"/>
                                        </p:tgtEl>
                                        <p:attrNameLst>
                                          <p:attrName>style.visibility</p:attrName>
                                        </p:attrNameLst>
                                      </p:cBhvr>
                                      <p:to>
                                        <p:strVal val="visible"/>
                                      </p:to>
                                    </p:set>
                                    <p:anim calcmode="lin" valueType="num">
                                      <p:cBhvr>
                                        <p:cTn id="28" dur="1000" fill="hold"/>
                                        <p:tgtEl>
                                          <p:spTgt spid="65543"/>
                                        </p:tgtEl>
                                        <p:attrNameLst>
                                          <p:attrName>ppt_w</p:attrName>
                                        </p:attrNameLst>
                                      </p:cBhvr>
                                      <p:tavLst>
                                        <p:tav tm="0">
                                          <p:val>
                                            <p:strVal val="#ppt_w*0.70"/>
                                          </p:val>
                                        </p:tav>
                                        <p:tav tm="100000">
                                          <p:val>
                                            <p:strVal val="#ppt_w"/>
                                          </p:val>
                                        </p:tav>
                                      </p:tavLst>
                                    </p:anim>
                                    <p:anim calcmode="lin" valueType="num">
                                      <p:cBhvr>
                                        <p:cTn id="29" dur="1000" fill="hold"/>
                                        <p:tgtEl>
                                          <p:spTgt spid="65543"/>
                                        </p:tgtEl>
                                        <p:attrNameLst>
                                          <p:attrName>ppt_h</p:attrName>
                                        </p:attrNameLst>
                                      </p:cBhvr>
                                      <p:tavLst>
                                        <p:tav tm="0">
                                          <p:val>
                                            <p:strVal val="#ppt_h"/>
                                          </p:val>
                                        </p:tav>
                                        <p:tav tm="100000">
                                          <p:val>
                                            <p:strVal val="#ppt_h"/>
                                          </p:val>
                                        </p:tav>
                                      </p:tavLst>
                                    </p:anim>
                                    <p:animEffect transition="in" filter="fade">
                                      <p:cBhvr>
                                        <p:cTn id="30" dur="1000"/>
                                        <p:tgtEl>
                                          <p:spTgt spid="65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1"/>
      <p:bldP spid="65541" grpId="0"/>
      <p:bldP spid="65542" grpId="0"/>
      <p:bldP spid="6554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4" name="文本框 5123"/>
          <p:cNvSpPr txBox="1"/>
          <p:nvPr/>
        </p:nvSpPr>
        <p:spPr>
          <a:xfrm>
            <a:off x="0" y="0"/>
            <a:ext cx="9144000" cy="701675"/>
          </a:xfrm>
          <a:prstGeom prst="rect">
            <a:avLst/>
          </a:prstGeom>
          <a:noFill/>
          <a:ln w="9525">
            <a:noFill/>
          </a:ln>
        </p:spPr>
        <p:txBody>
          <a:bodyPr>
            <a:spAutoFit/>
          </a:bodyPr>
          <a:p>
            <a:pPr>
              <a:spcBef>
                <a:spcPct val="50000"/>
              </a:spcBef>
              <a:buClrTx/>
            </a:pPr>
            <a:r>
              <a:rPr lang="zh-CN" altLang="en-US" sz="4000" b="1" dirty="0">
                <a:solidFill>
                  <a:srgbClr val="FF0000"/>
                </a:solidFill>
                <a:latin typeface="Arial" panose="020B0604020202020204" pitchFamily="34" charset="0"/>
                <a:ea typeface="隶书" panose="02010509060101010101" pitchFamily="49" charset="-122"/>
              </a:rPr>
              <a:t>一、何为通知？</a:t>
            </a:r>
            <a:endParaRPr lang="zh-CN" altLang="en-US" sz="4000" b="1" dirty="0">
              <a:solidFill>
                <a:srgbClr val="FF0000"/>
              </a:solidFill>
              <a:latin typeface="Arial" panose="020B0604020202020204" pitchFamily="34" charset="0"/>
              <a:ea typeface="隶书" panose="02010509060101010101" pitchFamily="49" charset="-122"/>
            </a:endParaRPr>
          </a:p>
        </p:txBody>
      </p:sp>
      <p:sp>
        <p:nvSpPr>
          <p:cNvPr id="5125" name="文本框 5124"/>
          <p:cNvSpPr txBox="1"/>
          <p:nvPr/>
        </p:nvSpPr>
        <p:spPr>
          <a:xfrm>
            <a:off x="0" y="765175"/>
            <a:ext cx="9144000" cy="5453063"/>
          </a:xfrm>
          <a:prstGeom prst="rect">
            <a:avLst/>
          </a:prstGeom>
          <a:noFill/>
          <a:ln w="9525">
            <a:noFill/>
          </a:ln>
        </p:spPr>
        <p:txBody>
          <a:bodyPr>
            <a:spAutoFit/>
          </a:bodyPr>
          <a:p>
            <a:pPr>
              <a:buClrTx/>
            </a:pPr>
            <a:r>
              <a:rPr lang="en-US" altLang="zh-CN" sz="3200" b="1">
                <a:solidFill>
                  <a:srgbClr val="0000FF"/>
                </a:solidFill>
                <a:latin typeface="Arial" panose="020B0604020202020204" pitchFamily="34" charset="0"/>
              </a:rPr>
              <a:t>  1</a:t>
            </a:r>
            <a:r>
              <a:rPr lang="zh-CN" altLang="en-US" sz="3200" b="1" dirty="0">
                <a:solidFill>
                  <a:srgbClr val="0000FF"/>
                </a:solidFill>
                <a:latin typeface="Arial" panose="020B0604020202020204" pitchFamily="34" charset="0"/>
              </a:rPr>
              <a:t>、通知：是一种下行文，具有指令性的一种应用文体。主要是告诉下级机关需要做的事，以及怎么做，有一定的约束力和强制性。告知性通知，主要是用来向下级告知需要广泛知道的事，没有约束性，通知一般没有收文机关，因为对象比较广泛，但是只用在一定小的区域和地方．经济项目可行性主要是考察，分析一个项目是否可行，包括对内部，外部情况的考察。产品说明书就是用来说明一个产品如何使用，方法及手段，还有保养，维修，问题处理方面的手册．</a:t>
            </a:r>
            <a:endParaRPr lang="zh-CN" altLang="en-US" sz="3200" b="1" dirty="0">
              <a:solidFill>
                <a:srgbClr val="0000FF"/>
              </a:solidFill>
              <a:latin typeface="Arial" panose="020B0604020202020204" pitchFamily="34" charset="0"/>
            </a:endParaRPr>
          </a:p>
          <a:p>
            <a:pPr>
              <a:buClrTx/>
            </a:pP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1000" fill="hold"/>
                                        <p:tgtEl>
                                          <p:spTgt spid="5124"/>
                                        </p:tgtEl>
                                        <p:attrNameLst>
                                          <p:attrName>ppt_x</p:attrName>
                                        </p:attrNameLst>
                                      </p:cBhvr>
                                      <p:tavLst>
                                        <p:tav tm="0">
                                          <p:val>
                                            <p:strVal val="1+#ppt_w/2"/>
                                          </p:val>
                                        </p:tav>
                                        <p:tav tm="100000">
                                          <p:val>
                                            <p:strVal val="#ppt_x"/>
                                          </p:val>
                                        </p:tav>
                                      </p:tavLst>
                                    </p:anim>
                                    <p:anim calcmode="lin" valueType="num">
                                      <p:cBhvr additive="base">
                                        <p:cTn id="8" dur="1000" fill="hold"/>
                                        <p:tgtEl>
                                          <p:spTgt spid="512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grpId="0" nodeType="clickEffect">
                                  <p:stCondLst>
                                    <p:cond delay="0"/>
                                  </p:stCondLst>
                                  <p:childTnLst>
                                    <p:set>
                                      <p:cBhvr>
                                        <p:cTn id="12" dur="1" fill="hold">
                                          <p:stCondLst>
                                            <p:cond delay="0"/>
                                          </p:stCondLst>
                                        </p:cTn>
                                        <p:tgtEl>
                                          <p:spTgt spid="5125"/>
                                        </p:tgtEl>
                                        <p:attrNameLst>
                                          <p:attrName>style.visibility</p:attrName>
                                        </p:attrNameLst>
                                      </p:cBhvr>
                                      <p:to>
                                        <p:strVal val="visible"/>
                                      </p:to>
                                    </p:set>
                                    <p:animEffect transition="in" filter="wheel(4)">
                                      <p:cBhvr>
                                        <p:cTn id="13" dur="10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4" name="文本框 66563"/>
          <p:cNvSpPr txBox="1"/>
          <p:nvPr/>
        </p:nvSpPr>
        <p:spPr>
          <a:xfrm>
            <a:off x="0" y="1484313"/>
            <a:ext cx="9144000" cy="2041525"/>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2</a:t>
            </a:r>
            <a:r>
              <a:rPr lang="zh-CN" altLang="en-US" sz="3200" b="1" dirty="0">
                <a:solidFill>
                  <a:srgbClr val="0000FF"/>
                </a:solidFill>
                <a:latin typeface="Arial" panose="020B0604020202020204" pitchFamily="34" charset="0"/>
              </a:rPr>
              <a:t>）班里举行一次主题为“远离毒品”的班会，请你在黑板上写两句话，以彰显主题，营造气氛。要求每句话不少于</a:t>
            </a:r>
            <a:r>
              <a:rPr lang="en-US" altLang="zh-CN" sz="3200" b="1">
                <a:solidFill>
                  <a:srgbClr val="0000FF"/>
                </a:solidFill>
                <a:latin typeface="Arial" panose="020B0604020202020204" pitchFamily="34" charset="0"/>
              </a:rPr>
              <a:t>7</a:t>
            </a:r>
            <a:r>
              <a:rPr lang="zh-CN" altLang="en-US" sz="3200" b="1" dirty="0">
                <a:solidFill>
                  <a:srgbClr val="0000FF"/>
                </a:solidFill>
                <a:latin typeface="Arial" panose="020B0604020202020204" pitchFamily="34" charset="0"/>
              </a:rPr>
              <a:t>个字，两句话字数相等，句子结构大体一致。（</a:t>
            </a:r>
            <a:r>
              <a:rPr lang="en-US" altLang="zh-CN" sz="3200" b="1">
                <a:solidFill>
                  <a:srgbClr val="0000FF"/>
                </a:solidFill>
                <a:latin typeface="Arial" panose="020B0604020202020204" pitchFamily="34" charset="0"/>
              </a:rPr>
              <a:t>2005</a:t>
            </a:r>
            <a:r>
              <a:rPr lang="zh-CN" altLang="en-US" sz="3200" b="1" dirty="0">
                <a:solidFill>
                  <a:srgbClr val="0000FF"/>
                </a:solidFill>
                <a:latin typeface="Arial" panose="020B0604020202020204" pitchFamily="34" charset="0"/>
              </a:rPr>
              <a:t>全国卷）</a:t>
            </a:r>
            <a:endParaRPr lang="zh-CN" altLang="en-US" sz="3200" b="1" dirty="0">
              <a:solidFill>
                <a:srgbClr val="0000FF"/>
              </a:solidFill>
              <a:latin typeface="Arial" panose="020B0604020202020204" pitchFamily="34" charset="0"/>
            </a:endParaRPr>
          </a:p>
        </p:txBody>
      </p:sp>
      <p:sp>
        <p:nvSpPr>
          <p:cNvPr id="66565" name="文本框 66564"/>
          <p:cNvSpPr txBox="1"/>
          <p:nvPr/>
        </p:nvSpPr>
        <p:spPr>
          <a:xfrm>
            <a:off x="0" y="3644900"/>
            <a:ext cx="8893175" cy="579438"/>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en-US" altLang="zh-CN" sz="3200" b="1">
                <a:solidFill>
                  <a:srgbClr val="FF0000"/>
                </a:solidFill>
                <a:latin typeface="Arial" panose="020B0604020202020204" pitchFamily="34" charset="0"/>
              </a:rPr>
              <a:t>1</a:t>
            </a:r>
            <a:r>
              <a:rPr lang="zh-CN" altLang="en-US" sz="3200" b="1" dirty="0">
                <a:solidFill>
                  <a:srgbClr val="FF0000"/>
                </a:solidFill>
                <a:latin typeface="Arial" panose="020B0604020202020204" pitchFamily="34" charset="0"/>
              </a:rPr>
              <a:t>、参与禁毒斗争，构建和谐社会 </a:t>
            </a:r>
            <a:endParaRPr lang="zh-CN" altLang="en-US" sz="3200" b="1" dirty="0">
              <a:solidFill>
                <a:srgbClr val="FF0000"/>
              </a:solidFill>
              <a:latin typeface="Arial" panose="020B0604020202020204" pitchFamily="34" charset="0"/>
            </a:endParaRPr>
          </a:p>
        </p:txBody>
      </p:sp>
      <p:sp>
        <p:nvSpPr>
          <p:cNvPr id="66566" name="文本框 66565"/>
          <p:cNvSpPr txBox="1"/>
          <p:nvPr/>
        </p:nvSpPr>
        <p:spPr>
          <a:xfrm>
            <a:off x="0" y="4221163"/>
            <a:ext cx="8820150" cy="1066800"/>
          </a:xfrm>
          <a:prstGeom prst="rect">
            <a:avLst/>
          </a:prstGeom>
          <a:noFill/>
          <a:ln w="9525">
            <a:noFill/>
          </a:ln>
        </p:spPr>
        <p:txBody>
          <a:bodyPr>
            <a:spAutoFit/>
          </a:bodyPr>
          <a:p>
            <a:pPr>
              <a:spcBef>
                <a:spcPct val="50000"/>
              </a:spcBef>
              <a:buClrTx/>
            </a:pPr>
            <a:r>
              <a:rPr lang="en-US" altLang="zh-CN" sz="3200" b="1">
                <a:latin typeface="Arial" panose="020B0604020202020204" pitchFamily="34" charset="0"/>
              </a:rPr>
              <a:t> </a:t>
            </a:r>
            <a:r>
              <a:rPr lang="en-US" altLang="zh-CN" sz="3200" b="1">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、远离毒品，珍爱生命，创造美好明天！</a:t>
            </a:r>
            <a:br>
              <a:rPr lang="zh-CN" altLang="en-US" sz="3200" b="1" dirty="0">
                <a:solidFill>
                  <a:srgbClr val="FF0000"/>
                </a:solidFill>
                <a:latin typeface="Arial" panose="020B0604020202020204" pitchFamily="34" charset="0"/>
              </a:rPr>
            </a:br>
            <a:endParaRPr lang="zh-CN" altLang="en-US" sz="3200" b="1" dirty="0">
              <a:solidFill>
                <a:srgbClr val="FF0000"/>
              </a:solidFill>
              <a:latin typeface="Arial" panose="020B0604020202020204" pitchFamily="34" charset="0"/>
            </a:endParaRPr>
          </a:p>
        </p:txBody>
      </p:sp>
      <p:sp>
        <p:nvSpPr>
          <p:cNvPr id="66567" name="文本框 66566"/>
          <p:cNvSpPr txBox="1"/>
          <p:nvPr/>
        </p:nvSpPr>
        <p:spPr>
          <a:xfrm>
            <a:off x="0" y="4868863"/>
            <a:ext cx="8893175" cy="579437"/>
          </a:xfrm>
          <a:prstGeom prst="rect">
            <a:avLst/>
          </a:prstGeom>
          <a:noFill/>
          <a:ln w="9525">
            <a:noFill/>
          </a:ln>
        </p:spPr>
        <p:txBody>
          <a:bodyPr>
            <a:spAutoFit/>
          </a:bodyPr>
          <a:p>
            <a:pPr>
              <a:spcBef>
                <a:spcPct val="50000"/>
              </a:spcBef>
              <a:buClrTx/>
            </a:pPr>
            <a:r>
              <a:rPr lang="en-US" altLang="zh-CN" sz="3200" b="1">
                <a:solidFill>
                  <a:srgbClr val="FF0000"/>
                </a:solidFill>
                <a:latin typeface="Arial" panose="020B0604020202020204" pitchFamily="34" charset="0"/>
              </a:rPr>
              <a:t> 3</a:t>
            </a:r>
            <a:r>
              <a:rPr lang="zh-CN" altLang="en-US" sz="3200" b="1" dirty="0">
                <a:solidFill>
                  <a:srgbClr val="FF0000"/>
                </a:solidFill>
                <a:latin typeface="Arial" panose="020B0604020202020204" pitchFamily="34" charset="0"/>
              </a:rPr>
              <a:t>、扫除毒害，利国利民。</a:t>
            </a:r>
            <a:endParaRPr lang="zh-CN" altLang="en-US" sz="3200" b="1" dirty="0">
              <a:solidFill>
                <a:srgbClr val="FF0000"/>
              </a:solidFill>
              <a:latin typeface="Arial" panose="020B0604020202020204" pitchFamily="34" charset="0"/>
            </a:endParaRPr>
          </a:p>
        </p:txBody>
      </p:sp>
      <p:sp>
        <p:nvSpPr>
          <p:cNvPr id="66568" name="文本框 66567"/>
          <p:cNvSpPr txBox="1"/>
          <p:nvPr/>
        </p:nvSpPr>
        <p:spPr>
          <a:xfrm>
            <a:off x="0" y="5445125"/>
            <a:ext cx="9144000" cy="579438"/>
          </a:xfrm>
          <a:prstGeom prst="rect">
            <a:avLst/>
          </a:prstGeom>
          <a:noFill/>
          <a:ln w="9525">
            <a:noFill/>
          </a:ln>
        </p:spPr>
        <p:txBody>
          <a:bodyPr>
            <a:spAutoFit/>
          </a:bodyPr>
          <a:p>
            <a:pPr>
              <a:spcBef>
                <a:spcPct val="50000"/>
              </a:spcBef>
              <a:buClrTx/>
            </a:pPr>
            <a:r>
              <a:rPr lang="en-US" altLang="zh-CN" sz="3200" b="1">
                <a:latin typeface="Arial" panose="020B0604020202020204" pitchFamily="34" charset="0"/>
              </a:rPr>
              <a:t> </a:t>
            </a:r>
            <a:r>
              <a:rPr lang="en-US" altLang="zh-CN" sz="3200" b="1">
                <a:solidFill>
                  <a:srgbClr val="FF0000"/>
                </a:solidFill>
                <a:latin typeface="Arial" panose="020B0604020202020204" pitchFamily="34" charset="0"/>
              </a:rPr>
              <a:t>4</a:t>
            </a:r>
            <a:r>
              <a:rPr lang="zh-CN" altLang="en-US" sz="3200" b="1" dirty="0">
                <a:solidFill>
                  <a:srgbClr val="FF0000"/>
                </a:solidFill>
                <a:latin typeface="Arial" panose="020B0604020202020204" pitchFamily="34" charset="0"/>
              </a:rPr>
              <a:t>、有毒必肃，贩毒必惩，种毒必究，吸毒必戒。 </a:t>
            </a:r>
            <a:endParaRPr lang="zh-CN" altLang="en-US" sz="3200" b="1" dirty="0">
              <a:solidFill>
                <a:srgbClr val="FF0000"/>
              </a:solidFill>
              <a:latin typeface="Arial" panose="020B0604020202020204" pitchFamily="34" charset="0"/>
            </a:endParaRPr>
          </a:p>
        </p:txBody>
      </p:sp>
      <p:sp>
        <p:nvSpPr>
          <p:cNvPr id="66569" name="文本框 66568"/>
          <p:cNvSpPr txBox="1"/>
          <p:nvPr/>
        </p:nvSpPr>
        <p:spPr>
          <a:xfrm>
            <a:off x="0" y="6092825"/>
            <a:ext cx="9144000" cy="579438"/>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5</a:t>
            </a:r>
            <a:r>
              <a:rPr lang="zh-CN" altLang="en-US" sz="3200" b="1" dirty="0">
                <a:solidFill>
                  <a:srgbClr val="FF0000"/>
                </a:solidFill>
                <a:latin typeface="Arial" panose="020B0604020202020204" pitchFamily="34" charset="0"/>
              </a:rPr>
              <a:t>、、毒品一日不绝，禁毒一刻不止。 </a:t>
            </a:r>
            <a:endParaRPr lang="zh-CN" altLang="en-US" sz="3200" b="1" dirty="0">
              <a:solidFill>
                <a:srgbClr val="FF0000"/>
              </a:solidFill>
              <a:latin typeface="Arial" panose="020B0604020202020204" pitchFamily="34" charset="0"/>
            </a:endParaRPr>
          </a:p>
        </p:txBody>
      </p:sp>
      <p:sp>
        <p:nvSpPr>
          <p:cNvPr id="66570" name="椭圆 66569"/>
          <p:cNvSpPr/>
          <p:nvPr/>
        </p:nvSpPr>
        <p:spPr>
          <a:xfrm>
            <a:off x="7667625" y="6092825"/>
            <a:ext cx="1081088" cy="765175"/>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66571" name="文本框 66570"/>
          <p:cNvSpPr txBox="1"/>
          <p:nvPr/>
        </p:nvSpPr>
        <p:spPr>
          <a:xfrm>
            <a:off x="7812088" y="6165850"/>
            <a:ext cx="936625" cy="457200"/>
          </a:xfrm>
          <a:prstGeom prst="rect">
            <a:avLst/>
          </a:prstGeom>
          <a:noFill/>
          <a:ln w="9525">
            <a:noFill/>
          </a:ln>
        </p:spPr>
        <p:txBody>
          <a:bodyPr>
            <a:spAutoFit/>
          </a:bodyPr>
          <a:p>
            <a:pPr>
              <a:spcBef>
                <a:spcPct val="50000"/>
              </a:spcBef>
              <a:buClrTx/>
            </a:pPr>
            <a:r>
              <a:rPr lang="zh-CN" altLang="en-US" sz="2400" b="1" dirty="0">
                <a:solidFill>
                  <a:srgbClr val="0000FF"/>
                </a:solidFill>
                <a:latin typeface="Arial" panose="020B0604020202020204" pitchFamily="34" charset="0"/>
                <a:hlinkClick r:id="rId1" action="ppaction://hlinksldjump"/>
              </a:rPr>
              <a:t>返回</a:t>
            </a:r>
            <a:endParaRPr lang="zh-CN" altLang="en-US" sz="24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6564"/>
                                        </p:tgtEl>
                                        <p:attrNameLst>
                                          <p:attrName>style.visibility</p:attrName>
                                        </p:attrNameLst>
                                      </p:cBhvr>
                                      <p:to>
                                        <p:strVal val="visible"/>
                                      </p:to>
                                    </p:set>
                                    <p:anim calcmode="lin" valueType="num">
                                      <p:cBhvr>
                                        <p:cTn id="7" dur="1000" fill="hold"/>
                                        <p:tgtEl>
                                          <p:spTgt spid="66564"/>
                                        </p:tgtEl>
                                        <p:attrNameLst>
                                          <p:attrName>ppt_w</p:attrName>
                                        </p:attrNameLst>
                                      </p:cBhvr>
                                      <p:tavLst>
                                        <p:tav tm="0">
                                          <p:val>
                                            <p:strVal val="#ppt_w*0.70"/>
                                          </p:val>
                                        </p:tav>
                                        <p:tav tm="100000">
                                          <p:val>
                                            <p:strVal val="#ppt_w"/>
                                          </p:val>
                                        </p:tav>
                                      </p:tavLst>
                                    </p:anim>
                                    <p:anim calcmode="lin" valueType="num">
                                      <p:cBhvr>
                                        <p:cTn id="8" dur="1000" fill="hold"/>
                                        <p:tgtEl>
                                          <p:spTgt spid="66564"/>
                                        </p:tgtEl>
                                        <p:attrNameLst>
                                          <p:attrName>ppt_h</p:attrName>
                                        </p:attrNameLst>
                                      </p:cBhvr>
                                      <p:tavLst>
                                        <p:tav tm="0">
                                          <p:val>
                                            <p:strVal val="#ppt_h"/>
                                          </p:val>
                                        </p:tav>
                                        <p:tav tm="100000">
                                          <p:val>
                                            <p:strVal val="#ppt_h"/>
                                          </p:val>
                                        </p:tav>
                                      </p:tavLst>
                                    </p:anim>
                                    <p:animEffect transition="in" filter="fade">
                                      <p:cBhvr>
                                        <p:cTn id="9" dur="1000"/>
                                        <p:tgtEl>
                                          <p:spTgt spid="6656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6565"/>
                                        </p:tgtEl>
                                        <p:attrNameLst>
                                          <p:attrName>style.visibility</p:attrName>
                                        </p:attrNameLst>
                                      </p:cBhvr>
                                      <p:to>
                                        <p:strVal val="visible"/>
                                      </p:to>
                                    </p:set>
                                    <p:anim calcmode="lin" valueType="num">
                                      <p:cBhvr>
                                        <p:cTn id="14" dur="1000" fill="hold"/>
                                        <p:tgtEl>
                                          <p:spTgt spid="66565"/>
                                        </p:tgtEl>
                                        <p:attrNameLst>
                                          <p:attrName>ppt_w</p:attrName>
                                        </p:attrNameLst>
                                      </p:cBhvr>
                                      <p:tavLst>
                                        <p:tav tm="0">
                                          <p:val>
                                            <p:strVal val="#ppt_w*0.70"/>
                                          </p:val>
                                        </p:tav>
                                        <p:tav tm="100000">
                                          <p:val>
                                            <p:strVal val="#ppt_w"/>
                                          </p:val>
                                        </p:tav>
                                      </p:tavLst>
                                    </p:anim>
                                    <p:anim calcmode="lin" valueType="num">
                                      <p:cBhvr>
                                        <p:cTn id="15" dur="1000" fill="hold"/>
                                        <p:tgtEl>
                                          <p:spTgt spid="66565"/>
                                        </p:tgtEl>
                                        <p:attrNameLst>
                                          <p:attrName>ppt_h</p:attrName>
                                        </p:attrNameLst>
                                      </p:cBhvr>
                                      <p:tavLst>
                                        <p:tav tm="0">
                                          <p:val>
                                            <p:strVal val="#ppt_h"/>
                                          </p:val>
                                        </p:tav>
                                        <p:tav tm="100000">
                                          <p:val>
                                            <p:strVal val="#ppt_h"/>
                                          </p:val>
                                        </p:tav>
                                      </p:tavLst>
                                    </p:anim>
                                    <p:animEffect transition="in" filter="fade">
                                      <p:cBhvr>
                                        <p:cTn id="16" dur="1000"/>
                                        <p:tgtEl>
                                          <p:spTgt spid="66565"/>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6566"/>
                                        </p:tgtEl>
                                        <p:attrNameLst>
                                          <p:attrName>style.visibility</p:attrName>
                                        </p:attrNameLst>
                                      </p:cBhvr>
                                      <p:to>
                                        <p:strVal val="visible"/>
                                      </p:to>
                                    </p:set>
                                    <p:anim calcmode="lin" valueType="num">
                                      <p:cBhvr>
                                        <p:cTn id="21" dur="1000" fill="hold"/>
                                        <p:tgtEl>
                                          <p:spTgt spid="66566"/>
                                        </p:tgtEl>
                                        <p:attrNameLst>
                                          <p:attrName>ppt_w</p:attrName>
                                        </p:attrNameLst>
                                      </p:cBhvr>
                                      <p:tavLst>
                                        <p:tav tm="0">
                                          <p:val>
                                            <p:strVal val="#ppt_w*0.70"/>
                                          </p:val>
                                        </p:tav>
                                        <p:tav tm="100000">
                                          <p:val>
                                            <p:strVal val="#ppt_w"/>
                                          </p:val>
                                        </p:tav>
                                      </p:tavLst>
                                    </p:anim>
                                    <p:anim calcmode="lin" valueType="num">
                                      <p:cBhvr>
                                        <p:cTn id="22" dur="1000" fill="hold"/>
                                        <p:tgtEl>
                                          <p:spTgt spid="66566"/>
                                        </p:tgtEl>
                                        <p:attrNameLst>
                                          <p:attrName>ppt_h</p:attrName>
                                        </p:attrNameLst>
                                      </p:cBhvr>
                                      <p:tavLst>
                                        <p:tav tm="0">
                                          <p:val>
                                            <p:strVal val="#ppt_h"/>
                                          </p:val>
                                        </p:tav>
                                        <p:tav tm="100000">
                                          <p:val>
                                            <p:strVal val="#ppt_h"/>
                                          </p:val>
                                        </p:tav>
                                      </p:tavLst>
                                    </p:anim>
                                    <p:animEffect transition="in" filter="fade">
                                      <p:cBhvr>
                                        <p:cTn id="23" dur="1000"/>
                                        <p:tgtEl>
                                          <p:spTgt spid="66566"/>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66567"/>
                                        </p:tgtEl>
                                        <p:attrNameLst>
                                          <p:attrName>style.visibility</p:attrName>
                                        </p:attrNameLst>
                                      </p:cBhvr>
                                      <p:to>
                                        <p:strVal val="visible"/>
                                      </p:to>
                                    </p:set>
                                    <p:anim calcmode="lin" valueType="num">
                                      <p:cBhvr>
                                        <p:cTn id="28" dur="1000" fill="hold"/>
                                        <p:tgtEl>
                                          <p:spTgt spid="66567"/>
                                        </p:tgtEl>
                                        <p:attrNameLst>
                                          <p:attrName>ppt_w</p:attrName>
                                        </p:attrNameLst>
                                      </p:cBhvr>
                                      <p:tavLst>
                                        <p:tav tm="0">
                                          <p:val>
                                            <p:strVal val="#ppt_w*0.70"/>
                                          </p:val>
                                        </p:tav>
                                        <p:tav tm="100000">
                                          <p:val>
                                            <p:strVal val="#ppt_w"/>
                                          </p:val>
                                        </p:tav>
                                      </p:tavLst>
                                    </p:anim>
                                    <p:anim calcmode="lin" valueType="num">
                                      <p:cBhvr>
                                        <p:cTn id="29" dur="1000" fill="hold"/>
                                        <p:tgtEl>
                                          <p:spTgt spid="66567"/>
                                        </p:tgtEl>
                                        <p:attrNameLst>
                                          <p:attrName>ppt_h</p:attrName>
                                        </p:attrNameLst>
                                      </p:cBhvr>
                                      <p:tavLst>
                                        <p:tav tm="0">
                                          <p:val>
                                            <p:strVal val="#ppt_h"/>
                                          </p:val>
                                        </p:tav>
                                        <p:tav tm="100000">
                                          <p:val>
                                            <p:strVal val="#ppt_h"/>
                                          </p:val>
                                        </p:tav>
                                      </p:tavLst>
                                    </p:anim>
                                    <p:animEffect transition="in" filter="fade">
                                      <p:cBhvr>
                                        <p:cTn id="30" dur="1000"/>
                                        <p:tgtEl>
                                          <p:spTgt spid="66567"/>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66568"/>
                                        </p:tgtEl>
                                        <p:attrNameLst>
                                          <p:attrName>style.visibility</p:attrName>
                                        </p:attrNameLst>
                                      </p:cBhvr>
                                      <p:to>
                                        <p:strVal val="visible"/>
                                      </p:to>
                                    </p:set>
                                    <p:anim calcmode="lin" valueType="num">
                                      <p:cBhvr>
                                        <p:cTn id="35" dur="1000" fill="hold"/>
                                        <p:tgtEl>
                                          <p:spTgt spid="66568"/>
                                        </p:tgtEl>
                                        <p:attrNameLst>
                                          <p:attrName>ppt_w</p:attrName>
                                        </p:attrNameLst>
                                      </p:cBhvr>
                                      <p:tavLst>
                                        <p:tav tm="0">
                                          <p:val>
                                            <p:strVal val="#ppt_w*0.70"/>
                                          </p:val>
                                        </p:tav>
                                        <p:tav tm="100000">
                                          <p:val>
                                            <p:strVal val="#ppt_w"/>
                                          </p:val>
                                        </p:tav>
                                      </p:tavLst>
                                    </p:anim>
                                    <p:anim calcmode="lin" valueType="num">
                                      <p:cBhvr>
                                        <p:cTn id="36" dur="1000" fill="hold"/>
                                        <p:tgtEl>
                                          <p:spTgt spid="66568"/>
                                        </p:tgtEl>
                                        <p:attrNameLst>
                                          <p:attrName>ppt_h</p:attrName>
                                        </p:attrNameLst>
                                      </p:cBhvr>
                                      <p:tavLst>
                                        <p:tav tm="0">
                                          <p:val>
                                            <p:strVal val="#ppt_h"/>
                                          </p:val>
                                        </p:tav>
                                        <p:tav tm="100000">
                                          <p:val>
                                            <p:strVal val="#ppt_h"/>
                                          </p:val>
                                        </p:tav>
                                      </p:tavLst>
                                    </p:anim>
                                    <p:animEffect transition="in" filter="fade">
                                      <p:cBhvr>
                                        <p:cTn id="37" dur="1000"/>
                                        <p:tgtEl>
                                          <p:spTgt spid="66568"/>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66569"/>
                                        </p:tgtEl>
                                        <p:attrNameLst>
                                          <p:attrName>style.visibility</p:attrName>
                                        </p:attrNameLst>
                                      </p:cBhvr>
                                      <p:to>
                                        <p:strVal val="visible"/>
                                      </p:to>
                                    </p:set>
                                    <p:anim calcmode="lin" valueType="num">
                                      <p:cBhvr>
                                        <p:cTn id="42" dur="1000" fill="hold"/>
                                        <p:tgtEl>
                                          <p:spTgt spid="66569"/>
                                        </p:tgtEl>
                                        <p:attrNameLst>
                                          <p:attrName>ppt_w</p:attrName>
                                        </p:attrNameLst>
                                      </p:cBhvr>
                                      <p:tavLst>
                                        <p:tav tm="0">
                                          <p:val>
                                            <p:strVal val="#ppt_w*0.70"/>
                                          </p:val>
                                        </p:tav>
                                        <p:tav tm="100000">
                                          <p:val>
                                            <p:strVal val="#ppt_w"/>
                                          </p:val>
                                        </p:tav>
                                      </p:tavLst>
                                    </p:anim>
                                    <p:anim calcmode="lin" valueType="num">
                                      <p:cBhvr>
                                        <p:cTn id="43" dur="1000" fill="hold"/>
                                        <p:tgtEl>
                                          <p:spTgt spid="66569"/>
                                        </p:tgtEl>
                                        <p:attrNameLst>
                                          <p:attrName>ppt_h</p:attrName>
                                        </p:attrNameLst>
                                      </p:cBhvr>
                                      <p:tavLst>
                                        <p:tav tm="0">
                                          <p:val>
                                            <p:strVal val="#ppt_h"/>
                                          </p:val>
                                        </p:tav>
                                        <p:tav tm="100000">
                                          <p:val>
                                            <p:strVal val="#ppt_h"/>
                                          </p:val>
                                        </p:tav>
                                      </p:tavLst>
                                    </p:anim>
                                    <p:animEffect transition="in" filter="fade">
                                      <p:cBhvr>
                                        <p:cTn id="44" dur="1000"/>
                                        <p:tgtEl>
                                          <p:spTgt spid="66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p:bldP spid="66565" grpId="0"/>
      <p:bldP spid="66566" grpId="0"/>
      <p:bldP spid="66567" grpId="0"/>
      <p:bldP spid="66568" grpId="0"/>
      <p:bldP spid="665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8" name="文本框 67587"/>
          <p:cNvSpPr txBox="1"/>
          <p:nvPr/>
        </p:nvSpPr>
        <p:spPr>
          <a:xfrm>
            <a:off x="0" y="0"/>
            <a:ext cx="9144000" cy="366713"/>
          </a:xfrm>
          <a:prstGeom prst="rect">
            <a:avLst/>
          </a:prstGeom>
          <a:noFill/>
          <a:ln w="9525">
            <a:noFill/>
          </a:ln>
        </p:spPr>
        <p:txBody>
          <a:bodyPr>
            <a:spAutoFit/>
          </a:bodyPr>
          <a:p>
            <a:pPr>
              <a:spcBef>
                <a:spcPct val="50000"/>
              </a:spcBef>
              <a:buClrTx/>
            </a:pPr>
            <a:endParaRPr lang="zh-CN" altLang="en-US" dirty="0">
              <a:latin typeface="Arial" panose="020B0604020202020204" pitchFamily="34" charset="0"/>
            </a:endParaRPr>
          </a:p>
        </p:txBody>
      </p:sp>
      <p:sp>
        <p:nvSpPr>
          <p:cNvPr id="67589" name="文本框 67588"/>
          <p:cNvSpPr txBox="1"/>
          <p:nvPr/>
        </p:nvSpPr>
        <p:spPr>
          <a:xfrm>
            <a:off x="0" y="0"/>
            <a:ext cx="9144000" cy="366713"/>
          </a:xfrm>
          <a:prstGeom prst="rect">
            <a:avLst/>
          </a:prstGeom>
          <a:noFill/>
          <a:ln w="9525">
            <a:noFill/>
          </a:ln>
        </p:spPr>
        <p:txBody>
          <a:bodyPr>
            <a:spAutoFit/>
          </a:bodyPr>
          <a:p>
            <a:pPr>
              <a:spcBef>
                <a:spcPct val="50000"/>
              </a:spcBef>
              <a:buClrTx/>
            </a:pPr>
            <a:endParaRPr lang="zh-CN" altLang="en-US" dirty="0">
              <a:latin typeface="Arial" panose="020B0604020202020204" pitchFamily="34" charset="0"/>
            </a:endParaRPr>
          </a:p>
        </p:txBody>
      </p:sp>
      <p:sp>
        <p:nvSpPr>
          <p:cNvPr id="67590" name="文本框 67589"/>
          <p:cNvSpPr txBox="1"/>
          <p:nvPr/>
        </p:nvSpPr>
        <p:spPr>
          <a:xfrm>
            <a:off x="0" y="0"/>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4000" b="1" dirty="0">
                <a:solidFill>
                  <a:srgbClr val="FF0000"/>
                </a:solidFill>
                <a:latin typeface="Arial" panose="020B0604020202020204" pitchFamily="34" charset="0"/>
                <a:ea typeface="隶书" panose="02010509060101010101" pitchFamily="49" charset="-122"/>
              </a:rPr>
              <a:t>九、慰问信</a:t>
            </a:r>
            <a:endParaRPr lang="zh-CN" altLang="en-US" sz="4000" b="1" dirty="0">
              <a:solidFill>
                <a:srgbClr val="FF0000"/>
              </a:solidFill>
              <a:latin typeface="Arial" panose="020B0604020202020204" pitchFamily="34" charset="0"/>
              <a:ea typeface="隶书" panose="02010509060101010101" pitchFamily="49" charset="-122"/>
            </a:endParaRPr>
          </a:p>
        </p:txBody>
      </p:sp>
      <p:sp>
        <p:nvSpPr>
          <p:cNvPr id="67591" name="文本框 67590"/>
          <p:cNvSpPr txBox="1"/>
          <p:nvPr/>
        </p:nvSpPr>
        <p:spPr>
          <a:xfrm>
            <a:off x="0" y="692150"/>
            <a:ext cx="9144000" cy="3503613"/>
          </a:xfrm>
          <a:prstGeom prst="rect">
            <a:avLst/>
          </a:prstGeom>
          <a:noFill/>
          <a:ln w="9525">
            <a:noFill/>
          </a:ln>
        </p:spPr>
        <p:txBody>
          <a:bodyPr>
            <a:spAutoFit/>
          </a:bodyPr>
          <a:p>
            <a:pPr>
              <a:buClrTx/>
            </a:pPr>
            <a:r>
              <a:rPr lang="en-US" altLang="zh-CN" sz="3200" b="1">
                <a:solidFill>
                  <a:srgbClr val="FF0000"/>
                </a:solidFill>
                <a:latin typeface="Arial" panose="020B0604020202020204" pitchFamily="34" charset="0"/>
              </a:rPr>
              <a:t>  1</a:t>
            </a:r>
            <a:r>
              <a:rPr lang="zh-CN" altLang="en-US" sz="3200" b="1" dirty="0">
                <a:solidFill>
                  <a:srgbClr val="FF0000"/>
                </a:solidFill>
                <a:latin typeface="Arial" panose="020B0604020202020204" pitchFamily="34" charset="0"/>
              </a:rPr>
              <a:t>、［概念解说］</a:t>
            </a:r>
            <a:endParaRPr lang="zh-CN" altLang="en-US" sz="3200" b="1" dirty="0">
              <a:solidFill>
                <a:srgbClr val="FF0000"/>
              </a:solidFill>
              <a:latin typeface="Arial" panose="020B0604020202020204" pitchFamily="34" charset="0"/>
            </a:endParaRPr>
          </a:p>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慰问信是表示向对方关怀、慰问的信函。它是有关机关或者个人，以组织或个人的名义在他人处于特殊的情况下 </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如战争、自然灾害、事故</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，或在节假日，向对方表示问候、关心的应用文。慰问信包括两种</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一种是表示同情安慰</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另一种是在节日表示问候，信应写得态度诚恳、真切。 </a:t>
            </a:r>
            <a:endParaRPr lang="zh-CN" altLang="en-US" sz="3200" b="1" dirty="0">
              <a:solidFill>
                <a:srgbClr val="0000FF"/>
              </a:solidFill>
              <a:latin typeface="Arial" panose="020B0604020202020204" pitchFamily="34" charset="0"/>
            </a:endParaRPr>
          </a:p>
        </p:txBody>
      </p:sp>
      <p:sp>
        <p:nvSpPr>
          <p:cNvPr id="67592" name="文本框 67591"/>
          <p:cNvSpPr txBox="1"/>
          <p:nvPr/>
        </p:nvSpPr>
        <p:spPr>
          <a:xfrm>
            <a:off x="0" y="4221163"/>
            <a:ext cx="9144000" cy="579437"/>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、写作格式：</a:t>
            </a:r>
            <a:endParaRPr lang="zh-CN" altLang="en-US" sz="3200" b="1" dirty="0">
              <a:solidFill>
                <a:srgbClr val="FF0000"/>
              </a:solidFill>
              <a:latin typeface="Arial" panose="020B0604020202020204" pitchFamily="34" charset="0"/>
            </a:endParaRPr>
          </a:p>
        </p:txBody>
      </p:sp>
      <p:sp>
        <p:nvSpPr>
          <p:cNvPr id="67593" name="文本框 67592"/>
          <p:cNvSpPr txBox="1"/>
          <p:nvPr/>
        </p:nvSpPr>
        <p:spPr>
          <a:xfrm>
            <a:off x="0" y="4868863"/>
            <a:ext cx="9144000" cy="1066800"/>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1</a:t>
            </a:r>
            <a:r>
              <a:rPr lang="zh-CN" altLang="en-US" sz="3200" b="1" dirty="0">
                <a:solidFill>
                  <a:srgbClr val="0000FF"/>
                </a:solidFill>
                <a:latin typeface="Arial" panose="020B0604020202020204" pitchFamily="34" charset="0"/>
              </a:rPr>
              <a:t>）、标题。可写成</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慰问信</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或者</a:t>
            </a:r>
            <a:r>
              <a:rPr lang="en-US" altLang="zh-CN" sz="3200" b="1">
                <a:solidFill>
                  <a:srgbClr val="0000FF"/>
                </a:solidFill>
                <a:latin typeface="Arial" panose="020B0604020202020204" pitchFamily="34" charset="0"/>
              </a:rPr>
              <a:t>"</a:t>
            </a:r>
            <a:r>
              <a:rPr lang="en-US" altLang="zh-CN" sz="3200" b="1" err="1">
                <a:solidFill>
                  <a:srgbClr val="0000FF"/>
                </a:solidFill>
                <a:latin typeface="Arial" panose="020B0604020202020204" pitchFamily="34" charset="0"/>
              </a:rPr>
              <a:t>xxxx</a:t>
            </a:r>
            <a:r>
              <a:rPr lang="zh-CN" altLang="en-US" sz="3200" b="1" dirty="0">
                <a:solidFill>
                  <a:srgbClr val="0000FF"/>
                </a:solidFill>
                <a:latin typeface="Arial" panose="020B0604020202020204" pitchFamily="34" charset="0"/>
              </a:rPr>
              <a:t>致</a:t>
            </a:r>
            <a:r>
              <a:rPr lang="en-US" altLang="zh-CN" sz="3200" b="1" err="1">
                <a:solidFill>
                  <a:srgbClr val="0000FF"/>
                </a:solidFill>
                <a:latin typeface="Arial" panose="020B0604020202020204" pitchFamily="34" charset="0"/>
              </a:rPr>
              <a:t>xxxx</a:t>
            </a:r>
            <a:r>
              <a:rPr lang="zh-CN" altLang="en-US" sz="3200" b="1" dirty="0">
                <a:solidFill>
                  <a:srgbClr val="0000FF"/>
                </a:solidFill>
                <a:latin typeface="Arial" panose="020B0604020202020204" pitchFamily="34" charset="0"/>
              </a:rPr>
              <a:t>的慰问信</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 </a:t>
            </a:r>
            <a:endParaRPr lang="zh-CN" altLang="en-US" sz="3200" b="1" dirty="0">
              <a:solidFill>
                <a:srgbClr val="0000FF"/>
              </a:solidFill>
              <a:latin typeface="Arial" panose="020B0604020202020204" pitchFamily="34" charset="0"/>
            </a:endParaRPr>
          </a:p>
        </p:txBody>
      </p:sp>
      <p:sp>
        <p:nvSpPr>
          <p:cNvPr id="67594" name="文本框 67593"/>
          <p:cNvSpPr txBox="1"/>
          <p:nvPr/>
        </p:nvSpPr>
        <p:spPr>
          <a:xfrm>
            <a:off x="0" y="5949950"/>
            <a:ext cx="9144000" cy="854075"/>
          </a:xfrm>
          <a:prstGeom prst="rect">
            <a:avLst/>
          </a:prstGeom>
          <a:noFill/>
          <a:ln w="9525">
            <a:noFill/>
          </a:ln>
        </p:spPr>
        <p:txBody>
          <a:bodyPr>
            <a:spAutoFit/>
          </a:bodyPr>
          <a:p>
            <a:pPr>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2</a:t>
            </a:r>
            <a:r>
              <a:rPr lang="zh-CN" altLang="en-US" sz="3200" b="1" dirty="0">
                <a:solidFill>
                  <a:srgbClr val="0000FF"/>
                </a:solidFill>
                <a:latin typeface="Arial" panose="020B0604020202020204" pitchFamily="34" charset="0"/>
              </a:rPr>
              <a:t>）、称谓。称谓应表示尊敬。</a:t>
            </a:r>
            <a:endParaRPr lang="zh-CN" altLang="en-US" sz="3200" b="1" dirty="0">
              <a:solidFill>
                <a:srgbClr val="0000FF"/>
              </a:solidFill>
              <a:latin typeface="Arial" panose="020B0604020202020204" pitchFamily="34" charset="0"/>
            </a:endParaRPr>
          </a:p>
          <a:p>
            <a:pPr>
              <a:buClrTx/>
            </a:pPr>
            <a:r>
              <a:rPr lang="zh-CN" altLang="en-US" dirty="0">
                <a:latin typeface="Arial" panose="020B0604020202020204" pitchFamily="34" charset="0"/>
              </a:rPr>
              <a:t>　　</a:t>
            </a:r>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7590"/>
                                        </p:tgtEl>
                                        <p:attrNameLst>
                                          <p:attrName>style.visibility</p:attrName>
                                        </p:attrNameLst>
                                      </p:cBhvr>
                                      <p:to>
                                        <p:strVal val="visible"/>
                                      </p:to>
                                    </p:set>
                                    <p:anim calcmode="lin" valueType="num">
                                      <p:cBhvr>
                                        <p:cTn id="7" dur="1000" fill="hold"/>
                                        <p:tgtEl>
                                          <p:spTgt spid="67590"/>
                                        </p:tgtEl>
                                        <p:attrNameLst>
                                          <p:attrName>ppt_w</p:attrName>
                                        </p:attrNameLst>
                                      </p:cBhvr>
                                      <p:tavLst>
                                        <p:tav tm="0">
                                          <p:val>
                                            <p:strVal val="#ppt_w*0.70"/>
                                          </p:val>
                                        </p:tav>
                                        <p:tav tm="100000">
                                          <p:val>
                                            <p:strVal val="#ppt_w"/>
                                          </p:val>
                                        </p:tav>
                                      </p:tavLst>
                                    </p:anim>
                                    <p:anim calcmode="lin" valueType="num">
                                      <p:cBhvr>
                                        <p:cTn id="8" dur="1000" fill="hold"/>
                                        <p:tgtEl>
                                          <p:spTgt spid="67590"/>
                                        </p:tgtEl>
                                        <p:attrNameLst>
                                          <p:attrName>ppt_h</p:attrName>
                                        </p:attrNameLst>
                                      </p:cBhvr>
                                      <p:tavLst>
                                        <p:tav tm="0">
                                          <p:val>
                                            <p:strVal val="#ppt_h"/>
                                          </p:val>
                                        </p:tav>
                                        <p:tav tm="100000">
                                          <p:val>
                                            <p:strVal val="#ppt_h"/>
                                          </p:val>
                                        </p:tav>
                                      </p:tavLst>
                                    </p:anim>
                                    <p:animEffect transition="in" filter="fade">
                                      <p:cBhvr>
                                        <p:cTn id="9" dur="1000"/>
                                        <p:tgtEl>
                                          <p:spTgt spid="67590"/>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grpId="0" nodeType="clickEffect">
                                  <p:stCondLst>
                                    <p:cond delay="0"/>
                                  </p:stCondLst>
                                  <p:childTnLst>
                                    <p:set>
                                      <p:cBhvr>
                                        <p:cTn id="13" dur="1" fill="hold">
                                          <p:stCondLst>
                                            <p:cond delay="0"/>
                                          </p:stCondLst>
                                        </p:cTn>
                                        <p:tgtEl>
                                          <p:spTgt spid="67591"/>
                                        </p:tgtEl>
                                        <p:attrNameLst>
                                          <p:attrName>style.visibility</p:attrName>
                                        </p:attrNameLst>
                                      </p:cBhvr>
                                      <p:to>
                                        <p:strVal val="visible"/>
                                      </p:to>
                                    </p:set>
                                    <p:animEffect transition="in" filter="diamond(in)">
                                      <p:cBhvr>
                                        <p:cTn id="14" dur="1000"/>
                                        <p:tgtEl>
                                          <p:spTgt spid="67591"/>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67592"/>
                                        </p:tgtEl>
                                        <p:attrNameLst>
                                          <p:attrName>style.visibility</p:attrName>
                                        </p:attrNameLst>
                                      </p:cBhvr>
                                      <p:to>
                                        <p:strVal val="visible"/>
                                      </p:to>
                                    </p:set>
                                    <p:anim calcmode="lin" valueType="num">
                                      <p:cBhvr>
                                        <p:cTn id="19" dur="1000" fill="hold"/>
                                        <p:tgtEl>
                                          <p:spTgt spid="67592"/>
                                        </p:tgtEl>
                                        <p:attrNameLst>
                                          <p:attrName>ppt_w</p:attrName>
                                        </p:attrNameLst>
                                      </p:cBhvr>
                                      <p:tavLst>
                                        <p:tav tm="0">
                                          <p:val>
                                            <p:strVal val="#ppt_w*0.70"/>
                                          </p:val>
                                        </p:tav>
                                        <p:tav tm="100000">
                                          <p:val>
                                            <p:strVal val="#ppt_w"/>
                                          </p:val>
                                        </p:tav>
                                      </p:tavLst>
                                    </p:anim>
                                    <p:anim calcmode="lin" valueType="num">
                                      <p:cBhvr>
                                        <p:cTn id="20" dur="1000" fill="hold"/>
                                        <p:tgtEl>
                                          <p:spTgt spid="67592"/>
                                        </p:tgtEl>
                                        <p:attrNameLst>
                                          <p:attrName>ppt_h</p:attrName>
                                        </p:attrNameLst>
                                      </p:cBhvr>
                                      <p:tavLst>
                                        <p:tav tm="0">
                                          <p:val>
                                            <p:strVal val="#ppt_h"/>
                                          </p:val>
                                        </p:tav>
                                        <p:tav tm="100000">
                                          <p:val>
                                            <p:strVal val="#ppt_h"/>
                                          </p:val>
                                        </p:tav>
                                      </p:tavLst>
                                    </p:anim>
                                    <p:animEffect transition="in" filter="fade">
                                      <p:cBhvr>
                                        <p:cTn id="21" dur="1000"/>
                                        <p:tgtEl>
                                          <p:spTgt spid="67592"/>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67593"/>
                                        </p:tgtEl>
                                        <p:attrNameLst>
                                          <p:attrName>style.visibility</p:attrName>
                                        </p:attrNameLst>
                                      </p:cBhvr>
                                      <p:to>
                                        <p:strVal val="visible"/>
                                      </p:to>
                                    </p:set>
                                    <p:anim calcmode="lin" valueType="num">
                                      <p:cBhvr>
                                        <p:cTn id="26" dur="1000" fill="hold"/>
                                        <p:tgtEl>
                                          <p:spTgt spid="67593"/>
                                        </p:tgtEl>
                                        <p:attrNameLst>
                                          <p:attrName>ppt_w</p:attrName>
                                        </p:attrNameLst>
                                      </p:cBhvr>
                                      <p:tavLst>
                                        <p:tav tm="0">
                                          <p:val>
                                            <p:strVal val="#ppt_w*0.70"/>
                                          </p:val>
                                        </p:tav>
                                        <p:tav tm="100000">
                                          <p:val>
                                            <p:strVal val="#ppt_w"/>
                                          </p:val>
                                        </p:tav>
                                      </p:tavLst>
                                    </p:anim>
                                    <p:anim calcmode="lin" valueType="num">
                                      <p:cBhvr>
                                        <p:cTn id="27" dur="1000" fill="hold"/>
                                        <p:tgtEl>
                                          <p:spTgt spid="67593"/>
                                        </p:tgtEl>
                                        <p:attrNameLst>
                                          <p:attrName>ppt_h</p:attrName>
                                        </p:attrNameLst>
                                      </p:cBhvr>
                                      <p:tavLst>
                                        <p:tav tm="0">
                                          <p:val>
                                            <p:strVal val="#ppt_h"/>
                                          </p:val>
                                        </p:tav>
                                        <p:tav tm="100000">
                                          <p:val>
                                            <p:strVal val="#ppt_h"/>
                                          </p:val>
                                        </p:tav>
                                      </p:tavLst>
                                    </p:anim>
                                    <p:animEffect transition="in" filter="fade">
                                      <p:cBhvr>
                                        <p:cTn id="28" dur="1000"/>
                                        <p:tgtEl>
                                          <p:spTgt spid="67593"/>
                                        </p:tgtEl>
                                      </p:cBhvr>
                                    </p:animEffect>
                                  </p:childTnLst>
                                </p:cTn>
                              </p:par>
                            </p:childTnLst>
                          </p:cTn>
                        </p:par>
                      </p:childTnLst>
                    </p:cTn>
                  </p:par>
                  <p:par>
                    <p:cTn id="29" fill="hold">
                      <p:stCondLst>
                        <p:cond delay="indefinite"/>
                      </p:stCondLst>
                      <p:childTnLst>
                        <p:par>
                          <p:cTn id="30" fill="hold">
                            <p:stCondLst>
                              <p:cond delay="0"/>
                            </p:stCondLst>
                            <p:childTnLst>
                              <p:par>
                                <p:cTn id="31" presetID="55" presetClass="entr" presetSubtype="0" fill="hold" grpId="0" nodeType="clickEffect">
                                  <p:stCondLst>
                                    <p:cond delay="0"/>
                                  </p:stCondLst>
                                  <p:childTnLst>
                                    <p:set>
                                      <p:cBhvr>
                                        <p:cTn id="32" dur="1" fill="hold">
                                          <p:stCondLst>
                                            <p:cond delay="0"/>
                                          </p:stCondLst>
                                        </p:cTn>
                                        <p:tgtEl>
                                          <p:spTgt spid="67594"/>
                                        </p:tgtEl>
                                        <p:attrNameLst>
                                          <p:attrName>style.visibility</p:attrName>
                                        </p:attrNameLst>
                                      </p:cBhvr>
                                      <p:to>
                                        <p:strVal val="visible"/>
                                      </p:to>
                                    </p:set>
                                    <p:anim calcmode="lin" valueType="num">
                                      <p:cBhvr>
                                        <p:cTn id="33" dur="1000" fill="hold"/>
                                        <p:tgtEl>
                                          <p:spTgt spid="67594"/>
                                        </p:tgtEl>
                                        <p:attrNameLst>
                                          <p:attrName>ppt_w</p:attrName>
                                        </p:attrNameLst>
                                      </p:cBhvr>
                                      <p:tavLst>
                                        <p:tav tm="0">
                                          <p:val>
                                            <p:strVal val="#ppt_w*0.70"/>
                                          </p:val>
                                        </p:tav>
                                        <p:tav tm="100000">
                                          <p:val>
                                            <p:strVal val="#ppt_w"/>
                                          </p:val>
                                        </p:tav>
                                      </p:tavLst>
                                    </p:anim>
                                    <p:anim calcmode="lin" valueType="num">
                                      <p:cBhvr>
                                        <p:cTn id="34" dur="1000" fill="hold"/>
                                        <p:tgtEl>
                                          <p:spTgt spid="67594"/>
                                        </p:tgtEl>
                                        <p:attrNameLst>
                                          <p:attrName>ppt_h</p:attrName>
                                        </p:attrNameLst>
                                      </p:cBhvr>
                                      <p:tavLst>
                                        <p:tav tm="0">
                                          <p:val>
                                            <p:strVal val="#ppt_h"/>
                                          </p:val>
                                        </p:tav>
                                        <p:tav tm="100000">
                                          <p:val>
                                            <p:strVal val="#ppt_h"/>
                                          </p:val>
                                        </p:tav>
                                      </p:tavLst>
                                    </p:anim>
                                    <p:animEffect transition="in" filter="fade">
                                      <p:cBhvr>
                                        <p:cTn id="35" dur="1000"/>
                                        <p:tgtEl>
                                          <p:spTgt spid="67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0" grpId="0"/>
      <p:bldP spid="67591" grpId="0"/>
      <p:bldP spid="67592" grpId="0"/>
      <p:bldP spid="67593" grpId="0"/>
      <p:bldP spid="6759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2" name="文本框 73731"/>
          <p:cNvSpPr txBox="1"/>
          <p:nvPr/>
        </p:nvSpPr>
        <p:spPr>
          <a:xfrm>
            <a:off x="0" y="0"/>
            <a:ext cx="9144000" cy="2041525"/>
          </a:xfrm>
          <a:prstGeom prst="rect">
            <a:avLst/>
          </a:prstGeom>
          <a:noFill/>
          <a:ln w="9525">
            <a:noFill/>
          </a:ln>
        </p:spPr>
        <p:txBody>
          <a:bodyPr>
            <a:spAutoFit/>
          </a:bodyPr>
          <a:p>
            <a:pPr>
              <a:buClrTx/>
            </a:pPr>
            <a:r>
              <a:rPr lang="zh-CN" altLang="en-US" sz="3200" b="1" dirty="0">
                <a:solidFill>
                  <a:srgbClr val="0000FF"/>
                </a:solidFill>
                <a:latin typeface="Arial" panose="020B0604020202020204" pitchFamily="34" charset="0"/>
              </a:rPr>
              <a:t> （</a:t>
            </a:r>
            <a:r>
              <a:rPr lang="en-US" altLang="zh-CN" sz="3200" b="1">
                <a:solidFill>
                  <a:srgbClr val="0000FF"/>
                </a:solidFill>
                <a:latin typeface="Arial" panose="020B0604020202020204" pitchFamily="34" charset="0"/>
              </a:rPr>
              <a:t>3</a:t>
            </a:r>
            <a:r>
              <a:rPr lang="zh-CN" altLang="en-US" sz="3200" b="1" dirty="0">
                <a:solidFill>
                  <a:srgbClr val="0000FF"/>
                </a:solidFill>
                <a:latin typeface="Arial" panose="020B0604020202020204" pitchFamily="34" charset="0"/>
              </a:rPr>
              <a:t>）、慰问的原因。可写事件的情况，或介绍他人的事迹等。</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4</a:t>
            </a:r>
            <a:r>
              <a:rPr lang="zh-CN" altLang="en-US" sz="3200" b="1" dirty="0">
                <a:solidFill>
                  <a:srgbClr val="0000FF"/>
                </a:solidFill>
                <a:latin typeface="Arial" panose="020B0604020202020204" pitchFamily="34" charset="0"/>
              </a:rPr>
              <a:t>）、慰问。</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5</a:t>
            </a:r>
            <a:r>
              <a:rPr lang="zh-CN" altLang="en-US" sz="3200" b="1" dirty="0">
                <a:solidFill>
                  <a:srgbClr val="0000FF"/>
                </a:solidFill>
                <a:latin typeface="Arial" panose="020B0604020202020204" pitchFamily="34" charset="0"/>
              </a:rPr>
              <a:t>）、署名和署时。 </a:t>
            </a:r>
            <a:endParaRPr lang="zh-CN" altLang="en-US" sz="3200" b="1" dirty="0">
              <a:solidFill>
                <a:srgbClr val="0000FF"/>
              </a:solidFill>
              <a:latin typeface="Arial" panose="020B0604020202020204" pitchFamily="34" charset="0"/>
            </a:endParaRPr>
          </a:p>
        </p:txBody>
      </p:sp>
      <p:sp>
        <p:nvSpPr>
          <p:cNvPr id="73733" name="文本框 73732"/>
          <p:cNvSpPr txBox="1"/>
          <p:nvPr/>
        </p:nvSpPr>
        <p:spPr>
          <a:xfrm>
            <a:off x="0" y="2205038"/>
            <a:ext cx="9144000" cy="3930650"/>
          </a:xfrm>
          <a:prstGeom prst="rect">
            <a:avLst/>
          </a:prstGeom>
          <a:noFill/>
          <a:ln w="9525">
            <a:noFill/>
          </a:ln>
        </p:spPr>
        <p:txBody>
          <a:bodyPr>
            <a:spAutoFit/>
          </a:bodyPr>
          <a:p>
            <a:pPr>
              <a:buClrTx/>
            </a:pPr>
            <a:r>
              <a:rPr lang="en-US" altLang="zh-CN" sz="3200" b="1">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范例参考</a:t>
            </a:r>
            <a:r>
              <a:rPr lang="en-US" altLang="zh-CN" sz="3200" b="1">
                <a:solidFill>
                  <a:srgbClr val="FF0000"/>
                </a:solidFill>
                <a:latin typeface="Arial" panose="020B0604020202020204" pitchFamily="34" charset="0"/>
              </a:rPr>
              <a:t>]</a:t>
            </a:r>
            <a:endParaRPr lang="en-US" altLang="zh-CN" sz="3200" b="1">
              <a:solidFill>
                <a:srgbClr val="FF0000"/>
              </a:solidFill>
              <a:latin typeface="Arial" panose="020B0604020202020204" pitchFamily="34" charset="0"/>
            </a:endParaRPr>
          </a:p>
          <a:p>
            <a:pPr>
              <a:buClrTx/>
            </a:pPr>
            <a:r>
              <a:rPr lang="zh-CN" altLang="en-US" dirty="0">
                <a:latin typeface="Arial" panose="020B0604020202020204" pitchFamily="34" charset="0"/>
              </a:rPr>
              <a:t>　　 </a:t>
            </a:r>
            <a:r>
              <a:rPr lang="zh-CN" altLang="en-US" sz="2800" b="1" dirty="0">
                <a:solidFill>
                  <a:srgbClr val="0000FF"/>
                </a:solidFill>
                <a:latin typeface="Arial" panose="020B0604020202020204" pitchFamily="34" charset="0"/>
              </a:rPr>
              <a:t>范例一 表示同情安慰的慰问信</a:t>
            </a:r>
            <a:endParaRPr lang="zh-CN" altLang="en-US" sz="2800" b="1" dirty="0">
              <a:solidFill>
                <a:srgbClr val="0000FF"/>
              </a:solidFill>
              <a:latin typeface="Arial" panose="020B0604020202020204" pitchFamily="34" charset="0"/>
            </a:endParaRPr>
          </a:p>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ea typeface="隶书" panose="02010509060101010101" pitchFamily="49" charset="-122"/>
              </a:rPr>
              <a:t>江泽民主席昨晨致电布什总统哀悼坠机遇难者</a:t>
            </a:r>
            <a:endParaRPr lang="zh-CN" altLang="en-US" sz="3200" b="1" dirty="0">
              <a:solidFill>
                <a:srgbClr val="0000FF"/>
              </a:solidFill>
              <a:latin typeface="Arial" panose="020B0604020202020204" pitchFamily="34" charset="0"/>
              <a:ea typeface="隶书" panose="02010509060101010101" pitchFamily="49" charset="-122"/>
            </a:endParaRPr>
          </a:p>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新华社北京</a:t>
            </a:r>
            <a:r>
              <a:rPr lang="en-US" altLang="zh-CN" sz="3200" b="1">
                <a:solidFill>
                  <a:srgbClr val="0000FF"/>
                </a:solidFill>
                <a:latin typeface="Arial" panose="020B0604020202020204" pitchFamily="34" charset="0"/>
              </a:rPr>
              <a:t>11</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13</a:t>
            </a:r>
            <a:r>
              <a:rPr lang="zh-CN" altLang="en-US" sz="3200" b="1" dirty="0">
                <a:solidFill>
                  <a:srgbClr val="0000FF"/>
                </a:solidFill>
                <a:latin typeface="Arial" panose="020B0604020202020204" pitchFamily="34" charset="0"/>
              </a:rPr>
              <a:t>日电 中国国家主席江泽民</a:t>
            </a:r>
            <a:r>
              <a:rPr lang="en-US" altLang="zh-CN" sz="3200" b="1">
                <a:solidFill>
                  <a:srgbClr val="0000FF"/>
                </a:solidFill>
                <a:latin typeface="Arial" panose="020B0604020202020204" pitchFamily="34" charset="0"/>
              </a:rPr>
              <a:t>13</a:t>
            </a:r>
            <a:r>
              <a:rPr lang="zh-CN" altLang="en-US" sz="3200" b="1" dirty="0">
                <a:solidFill>
                  <a:srgbClr val="0000FF"/>
                </a:solidFill>
                <a:latin typeface="Arial" panose="020B0604020202020204" pitchFamily="34" charset="0"/>
              </a:rPr>
              <a:t>日就美国一架客机在纽约失事致</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电美国总统布什。对遇难者表示哀悼。电文如下</a:t>
            </a:r>
            <a:r>
              <a:rPr lang="en-US" altLang="zh-CN" sz="3200" b="1">
                <a:solidFill>
                  <a:srgbClr val="0000FF"/>
                </a:solidFill>
                <a:latin typeface="Arial" panose="020B0604020202020204" pitchFamily="34" charset="0"/>
              </a:rPr>
              <a:t>:</a:t>
            </a:r>
            <a:endParaRPr lang="en-US" altLang="zh-CN" sz="3200" b="1">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美利坚合众国华盛顿白宫乔治</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沃克</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布什总统阁下</a:t>
            </a:r>
            <a:r>
              <a:rPr lang="en-US" altLang="zh-CN" sz="3200" b="1">
                <a:solidFill>
                  <a:srgbClr val="0000FF"/>
                </a:solidFill>
                <a:latin typeface="Arial" panose="020B0604020202020204" pitchFamily="34" charset="0"/>
              </a:rPr>
              <a:t>:</a:t>
            </a:r>
            <a:endParaRPr lang="en-US" altLang="zh-CN" sz="3200" b="1">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3732"/>
                                        </p:tgtEl>
                                        <p:attrNameLst>
                                          <p:attrName>style.visibility</p:attrName>
                                        </p:attrNameLst>
                                      </p:cBhvr>
                                      <p:to>
                                        <p:strVal val="visible"/>
                                      </p:to>
                                    </p:set>
                                    <p:animEffect transition="in" filter="blinds(horizontal)">
                                      <p:cBhvr>
                                        <p:cTn id="7" dur="500"/>
                                        <p:tgtEl>
                                          <p:spTgt spid="7373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73733"/>
                                        </p:tgtEl>
                                        <p:attrNameLst>
                                          <p:attrName>style.visibility</p:attrName>
                                        </p:attrNameLst>
                                      </p:cBhvr>
                                      <p:to>
                                        <p:strVal val="visible"/>
                                      </p:to>
                                    </p:set>
                                    <p:animEffect transition="in" filter="wheel(4)">
                                      <p:cBhvr>
                                        <p:cTn id="12" dur="1000"/>
                                        <p:tgtEl>
                                          <p:spTgt spid="73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2" grpId="0"/>
      <p:bldP spid="737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6" name="文本框 74755"/>
          <p:cNvSpPr txBox="1"/>
          <p:nvPr/>
        </p:nvSpPr>
        <p:spPr>
          <a:xfrm>
            <a:off x="0" y="333375"/>
            <a:ext cx="9144000" cy="4403725"/>
          </a:xfrm>
          <a:prstGeom prst="rect">
            <a:avLst/>
          </a:prstGeom>
          <a:noFill/>
          <a:ln w="9525">
            <a:noFill/>
          </a:ln>
        </p:spPr>
        <p:txBody>
          <a:bodyPr>
            <a:spAutoFit/>
          </a:bodyPr>
          <a:p>
            <a:pPr>
              <a:buClrTx/>
            </a:pPr>
            <a:r>
              <a:rPr lang="zh-CN" altLang="en-US" sz="3200" b="1" dirty="0">
                <a:solidFill>
                  <a:srgbClr val="0000FF"/>
                </a:solidFill>
                <a:latin typeface="Arial" panose="020B0604020202020204" pitchFamily="34" charset="0"/>
              </a:rPr>
              <a:t>总统先生</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我昨晚与你通电话后不久，便惊悉，美国一架客机在纽约失事，造成重大人员伤亡和财产损失。我对此深感悲痛。</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我谨代表中国政府和人民，向你并通过你，向美国政府和人民表示深切慰问，对遇难者表示哀悼。</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中华人民共和国主席 江泽民</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二</a:t>
            </a:r>
            <a:r>
              <a:rPr lang="en-US" altLang="zh-CN" sz="3200" b="1">
                <a:solidFill>
                  <a:srgbClr val="0000FF"/>
                </a:solidFill>
                <a:latin typeface="Arial" panose="020B0604020202020204" pitchFamily="34" charset="0"/>
              </a:rPr>
              <a:t>00</a:t>
            </a:r>
            <a:r>
              <a:rPr lang="zh-CN" altLang="en-US" sz="3200" b="1" dirty="0">
                <a:solidFill>
                  <a:srgbClr val="0000FF"/>
                </a:solidFill>
                <a:latin typeface="Arial" panose="020B0604020202020204" pitchFamily="34" charset="0"/>
              </a:rPr>
              <a:t>一年十一月十三日晨于北京</a:t>
            </a:r>
            <a:endParaRPr lang="zh-CN" altLang="en-US" sz="3200" b="1" dirty="0">
              <a:solidFill>
                <a:srgbClr val="0000FF"/>
              </a:solidFill>
              <a:latin typeface="Arial" panose="020B0604020202020204" pitchFamily="34" charset="0"/>
            </a:endParaRPr>
          </a:p>
          <a:p>
            <a:pPr>
              <a:spcBef>
                <a:spcPct val="50000"/>
              </a:spcBef>
              <a:buClrTx/>
            </a:pPr>
            <a:endParaRPr lang="zh-CN" altLang="en-US" dirty="0">
              <a:solidFill>
                <a:srgbClr val="0000FF"/>
              </a:solidFill>
              <a:latin typeface="Arial" panose="020B0604020202020204" pitchFamily="34" charset="0"/>
            </a:endParaRPr>
          </a:p>
        </p:txBody>
      </p:sp>
      <p:sp>
        <p:nvSpPr>
          <p:cNvPr id="74757" name="文本框 74756"/>
          <p:cNvSpPr txBox="1"/>
          <p:nvPr/>
        </p:nvSpPr>
        <p:spPr>
          <a:xfrm>
            <a:off x="0" y="4652963"/>
            <a:ext cx="9144000" cy="579437"/>
          </a:xfrm>
          <a:prstGeom prst="rect">
            <a:avLst/>
          </a:prstGeom>
          <a:noFill/>
          <a:ln w="9525">
            <a:noFill/>
          </a:ln>
        </p:spPr>
        <p:txBody>
          <a:bodyPr>
            <a:spAutoFit/>
          </a:bodyPr>
          <a:p>
            <a:pPr>
              <a:spcBef>
                <a:spcPct val="50000"/>
              </a:spcBef>
              <a:buClrTx/>
            </a:pPr>
            <a:r>
              <a:rPr lang="zh-CN" altLang="en-US" sz="3200" b="1" dirty="0">
                <a:solidFill>
                  <a:srgbClr val="FF0000"/>
                </a:solidFill>
                <a:latin typeface="Arial" panose="020B0604020202020204" pitchFamily="34" charset="0"/>
              </a:rPr>
              <a:t>范例二 节日问候信</a:t>
            </a:r>
            <a:endParaRPr lang="zh-CN" altLang="en-US" sz="3200" b="1" dirty="0">
              <a:solidFill>
                <a:srgbClr val="FF0000"/>
              </a:solidFill>
              <a:latin typeface="Arial" panose="020B0604020202020204" pitchFamily="34" charset="0"/>
            </a:endParaRPr>
          </a:p>
        </p:txBody>
      </p:sp>
      <p:sp>
        <p:nvSpPr>
          <p:cNvPr id="74758" name="矩形 74757"/>
          <p:cNvSpPr/>
          <p:nvPr/>
        </p:nvSpPr>
        <p:spPr>
          <a:xfrm>
            <a:off x="3908425" y="3063875"/>
            <a:ext cx="184150" cy="731838"/>
          </a:xfrm>
          <a:prstGeom prst="rect">
            <a:avLst/>
          </a:prstGeom>
          <a:noFill/>
          <a:ln w="9525">
            <a:noFill/>
          </a:ln>
        </p:spPr>
        <p:txBody>
          <a:bodyPr wrap="none" anchor="ctr">
            <a:spAutoFit/>
          </a:bodyPr>
          <a:p>
            <a:endParaRPr lang="zh-CN" altLang="en-US" dirty="0">
              <a:latin typeface="Arial" panose="020B0604020202020204" pitchFamily="34" charset="0"/>
            </a:endParaRPr>
          </a:p>
          <a:p>
            <a:pPr eaLnBrk="0" hangingPunct="0">
              <a:buClrTx/>
            </a:pPr>
            <a:endParaRPr lang="zh-CN" altLang="en-US" sz="2400" dirty="0">
              <a:latin typeface="Times New Roman" panose="02020603050405020304" pitchFamily="18" charset="0"/>
            </a:endParaRPr>
          </a:p>
        </p:txBody>
      </p:sp>
      <p:sp>
        <p:nvSpPr>
          <p:cNvPr id="74759" name="文本框 74758"/>
          <p:cNvSpPr txBox="1"/>
          <p:nvPr/>
        </p:nvSpPr>
        <p:spPr>
          <a:xfrm>
            <a:off x="0" y="5373688"/>
            <a:ext cx="9144000" cy="641350"/>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600" b="1" dirty="0">
                <a:solidFill>
                  <a:srgbClr val="FF0000"/>
                </a:solidFill>
                <a:latin typeface="隶书" panose="02010509060101010101" pitchFamily="49" charset="-122"/>
                <a:ea typeface="隶书" panose="02010509060101010101" pitchFamily="49" charset="-122"/>
              </a:rPr>
              <a:t>春  节  慰  问  信</a:t>
            </a:r>
            <a:endParaRPr lang="zh-CN" altLang="en-US" sz="36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plus(in)">
                                      <p:cBhvr>
                                        <p:cTn id="7" dur="2000"/>
                                        <p:tgtEl>
                                          <p:spTgt spid="7475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74757"/>
                                        </p:tgtEl>
                                        <p:attrNameLst>
                                          <p:attrName>style.visibility</p:attrName>
                                        </p:attrNameLst>
                                      </p:cBhvr>
                                      <p:to>
                                        <p:strVal val="visible"/>
                                      </p:to>
                                    </p:set>
                                    <p:anim calcmode="lin" valueType="num">
                                      <p:cBhvr>
                                        <p:cTn id="12" dur="1000" fill="hold"/>
                                        <p:tgtEl>
                                          <p:spTgt spid="74757"/>
                                        </p:tgtEl>
                                        <p:attrNameLst>
                                          <p:attrName>ppt_w</p:attrName>
                                        </p:attrNameLst>
                                      </p:cBhvr>
                                      <p:tavLst>
                                        <p:tav tm="0">
                                          <p:val>
                                            <p:strVal val="#ppt_w*0.70"/>
                                          </p:val>
                                        </p:tav>
                                        <p:tav tm="100000">
                                          <p:val>
                                            <p:strVal val="#ppt_w"/>
                                          </p:val>
                                        </p:tav>
                                      </p:tavLst>
                                    </p:anim>
                                    <p:anim calcmode="lin" valueType="num">
                                      <p:cBhvr>
                                        <p:cTn id="13" dur="1000" fill="hold"/>
                                        <p:tgtEl>
                                          <p:spTgt spid="74757"/>
                                        </p:tgtEl>
                                        <p:attrNameLst>
                                          <p:attrName>ppt_h</p:attrName>
                                        </p:attrNameLst>
                                      </p:cBhvr>
                                      <p:tavLst>
                                        <p:tav tm="0">
                                          <p:val>
                                            <p:strVal val="#ppt_h"/>
                                          </p:val>
                                        </p:tav>
                                        <p:tav tm="100000">
                                          <p:val>
                                            <p:strVal val="#ppt_h"/>
                                          </p:val>
                                        </p:tav>
                                      </p:tavLst>
                                    </p:anim>
                                    <p:animEffect transition="in" filter="fade">
                                      <p:cBhvr>
                                        <p:cTn id="14" dur="1000"/>
                                        <p:tgtEl>
                                          <p:spTgt spid="74757"/>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74759"/>
                                        </p:tgtEl>
                                        <p:attrNameLst>
                                          <p:attrName>style.visibility</p:attrName>
                                        </p:attrNameLst>
                                      </p:cBhvr>
                                      <p:to>
                                        <p:strVal val="visible"/>
                                      </p:to>
                                    </p:set>
                                    <p:anim calcmode="lin" valueType="num">
                                      <p:cBhvr>
                                        <p:cTn id="19" dur="1000" fill="hold"/>
                                        <p:tgtEl>
                                          <p:spTgt spid="74759"/>
                                        </p:tgtEl>
                                        <p:attrNameLst>
                                          <p:attrName>ppt_w</p:attrName>
                                        </p:attrNameLst>
                                      </p:cBhvr>
                                      <p:tavLst>
                                        <p:tav tm="0">
                                          <p:val>
                                            <p:strVal val="#ppt_w*0.70"/>
                                          </p:val>
                                        </p:tav>
                                        <p:tav tm="100000">
                                          <p:val>
                                            <p:strVal val="#ppt_w"/>
                                          </p:val>
                                        </p:tav>
                                      </p:tavLst>
                                    </p:anim>
                                    <p:anim calcmode="lin" valueType="num">
                                      <p:cBhvr>
                                        <p:cTn id="20" dur="1000" fill="hold"/>
                                        <p:tgtEl>
                                          <p:spTgt spid="74759"/>
                                        </p:tgtEl>
                                        <p:attrNameLst>
                                          <p:attrName>ppt_h</p:attrName>
                                        </p:attrNameLst>
                                      </p:cBhvr>
                                      <p:tavLst>
                                        <p:tav tm="0">
                                          <p:val>
                                            <p:strVal val="#ppt_h"/>
                                          </p:val>
                                        </p:tav>
                                        <p:tav tm="100000">
                                          <p:val>
                                            <p:strVal val="#ppt_h"/>
                                          </p:val>
                                        </p:tav>
                                      </p:tavLst>
                                    </p:anim>
                                    <p:animEffect transition="in" filter="fade">
                                      <p:cBhvr>
                                        <p:cTn id="21" dur="1000"/>
                                        <p:tgtEl>
                                          <p:spTgt spid="747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P spid="74757" grpId="0"/>
      <p:bldP spid="7475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6" name="文本框 69635"/>
          <p:cNvSpPr txBox="1"/>
          <p:nvPr/>
        </p:nvSpPr>
        <p:spPr>
          <a:xfrm>
            <a:off x="0" y="0"/>
            <a:ext cx="9540875" cy="6427788"/>
          </a:xfrm>
          <a:prstGeom prst="rect">
            <a:avLst/>
          </a:prstGeom>
          <a:noFill/>
          <a:ln w="9525">
            <a:noFill/>
          </a:ln>
        </p:spPr>
        <p:txBody>
          <a:bodyPr>
            <a:spAutoFit/>
          </a:bodyPr>
          <a:p>
            <a:pPr>
              <a:buClrTx/>
            </a:pPr>
            <a:r>
              <a:rPr lang="zh-CN" altLang="en-US" sz="3200" b="1" dirty="0">
                <a:solidFill>
                  <a:srgbClr val="0000FF"/>
                </a:solidFill>
                <a:latin typeface="Arial" panose="020B0604020202020204" pitchFamily="34" charset="0"/>
              </a:rPr>
              <a:t>尊敬的家长</a:t>
            </a:r>
            <a:r>
              <a:rPr lang="en-US" altLang="zh-CN" sz="3200" b="1">
                <a:solidFill>
                  <a:srgbClr val="0000FF"/>
                </a:solidFill>
                <a:latin typeface="Arial" panose="020B0604020202020204" pitchFamily="34" charset="0"/>
              </a:rPr>
              <a:t>:</a:t>
            </a:r>
            <a:endParaRPr lang="en-US" altLang="zh-CN" sz="3200" b="1">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在我国人民的传统节日春节即将来临之际，我们全连官兵向辛勤工作在各行各业的家长同志们表示亲切的慰问并致以崇高的敬意。 </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过去的一年，我们在以江泽民同志为核心的党中央领导下，我国社会主义事业莲勃发展，经济建设成就辉煌。军队建设在邓小平同志新时期军队建设思想的指导下，按照江泽民同志</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五句话</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的要求得到全面加强，军队的革命化、现代化、正规化建设水平不断提高。我们连队，在上级机关和各级首长的领导帮助下，圆满完成了各项工作任务，连队建设又迈上了新的台阶。被军、师、团评为军事训练先进单位</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连队党支部也被师、团评为先进</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diamond(in)">
                                      <p:cBhvr>
                                        <p:cTn id="7" dur="1000"/>
                                        <p:tgtEl>
                                          <p:spTgt spid="69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60" name="文本框 70659"/>
          <p:cNvSpPr txBox="1"/>
          <p:nvPr/>
        </p:nvSpPr>
        <p:spPr>
          <a:xfrm>
            <a:off x="0" y="322263"/>
            <a:ext cx="9144000" cy="5378450"/>
          </a:xfrm>
          <a:prstGeom prst="rect">
            <a:avLst/>
          </a:prstGeom>
          <a:noFill/>
          <a:ln w="9525">
            <a:noFill/>
          </a:ln>
        </p:spPr>
        <p:txBody>
          <a:bodyPr>
            <a:spAutoFit/>
          </a:bodyPr>
          <a:p>
            <a:pPr>
              <a:buClrTx/>
            </a:pPr>
            <a:r>
              <a:rPr lang="zh-CN" altLang="en-US" sz="3200" b="1" dirty="0">
                <a:solidFill>
                  <a:srgbClr val="0000FF"/>
                </a:solidFill>
                <a:latin typeface="Arial" panose="020B0604020202020204" pitchFamily="34" charset="0"/>
              </a:rPr>
              <a:t>党支部。这些成绩的取得与您的儿子</a:t>
            </a:r>
            <a:r>
              <a:rPr lang="en-US" altLang="zh-CN" sz="3200" b="1">
                <a:solidFill>
                  <a:srgbClr val="0000FF"/>
                </a:solidFill>
                <a:latin typeface="Arial" panose="020B0604020202020204" pitchFamily="34" charset="0"/>
              </a:rPr>
              <a:t>---xxx</a:t>
            </a:r>
            <a:r>
              <a:rPr lang="zh-CN" altLang="en-US" sz="3200" b="1" dirty="0">
                <a:solidFill>
                  <a:srgbClr val="0000FF"/>
                </a:solidFill>
                <a:latin typeface="Arial" panose="020B0604020202020204" pitchFamily="34" charset="0"/>
              </a:rPr>
              <a:t>和全连官兵的共同努力是分不开的，他们为连队建设跨入先进行列作出了积极的贡献。当然，这些成绩中，也句含着每位家长同志的支持和贡献。为此，我们再一次向尊敬的家长同志们表示诚挚的感谢。同时，也希望家长同志们继续支持、关心我们连队的建设，为把您的儿子培养成 </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军地两用人才</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共同努力。</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最后，祝家长同志们身体健康，家庭和睦，春节愉快。</a:t>
            </a:r>
            <a:endParaRPr lang="zh-CN" altLang="en-US" sz="3200" b="1" dirty="0">
              <a:solidFill>
                <a:srgbClr val="0000FF"/>
              </a:solidFill>
              <a:latin typeface="Arial" panose="020B0604020202020204" pitchFamily="34" charset="0"/>
            </a:endParaRPr>
          </a:p>
          <a:p>
            <a:pPr>
              <a:spcBef>
                <a:spcPct val="50000"/>
              </a:spcBef>
              <a:buClrTx/>
            </a:pPr>
            <a:endParaRPr lang="zh-CN" altLang="en-US" dirty="0">
              <a:solidFill>
                <a:srgbClr val="0000FF"/>
              </a:solidFill>
              <a:latin typeface="Arial" panose="020B0604020202020204" pitchFamily="34" charset="0"/>
            </a:endParaRPr>
          </a:p>
        </p:txBody>
      </p:sp>
      <p:sp>
        <p:nvSpPr>
          <p:cNvPr id="70661" name="文本框 70660"/>
          <p:cNvSpPr txBox="1"/>
          <p:nvPr/>
        </p:nvSpPr>
        <p:spPr>
          <a:xfrm>
            <a:off x="3203575" y="5157788"/>
            <a:ext cx="5940425" cy="1311275"/>
          </a:xfrm>
          <a:prstGeom prst="rect">
            <a:avLst/>
          </a:prstGeom>
          <a:noFill/>
          <a:ln w="9525">
            <a:noFill/>
          </a:ln>
        </p:spPr>
        <p:txBody>
          <a:bodyPr>
            <a:spAutoFit/>
          </a:bodyPr>
          <a:p>
            <a:pPr>
              <a:spcBef>
                <a:spcPct val="50000"/>
              </a:spcBef>
              <a:buClrTx/>
            </a:pPr>
            <a:r>
              <a:rPr lang="zh-CN" altLang="en-US" sz="3200" b="1" dirty="0">
                <a:latin typeface="Arial" panose="020B0604020202020204" pitchFamily="34" charset="0"/>
              </a:rPr>
              <a:t>          </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省</a:t>
            </a:r>
            <a:r>
              <a:rPr lang="en-US" altLang="zh-CN" sz="3200" b="1">
                <a:solidFill>
                  <a:srgbClr val="0000FF"/>
                </a:solidFill>
                <a:latin typeface="Arial" panose="020B0604020202020204" pitchFamily="34" charset="0"/>
              </a:rPr>
              <a:t>XXX</a:t>
            </a:r>
            <a:r>
              <a:rPr lang="zh-CN" altLang="en-US" sz="3200" b="1" dirty="0">
                <a:solidFill>
                  <a:srgbClr val="0000FF"/>
                </a:solidFill>
                <a:latin typeface="Arial" panose="020B0604020202020204" pitchFamily="34" charset="0"/>
              </a:rPr>
              <a:t>军区</a:t>
            </a:r>
            <a:r>
              <a:rPr lang="en-US" altLang="zh-CN" sz="3200" b="1">
                <a:solidFill>
                  <a:srgbClr val="0000FF"/>
                </a:solidFill>
                <a:latin typeface="Arial" panose="020B0604020202020204" pitchFamily="34" charset="0"/>
              </a:rPr>
              <a:t>XXX</a:t>
            </a:r>
            <a:r>
              <a:rPr lang="zh-CN" altLang="en-US" sz="3200" b="1" dirty="0">
                <a:solidFill>
                  <a:srgbClr val="0000FF"/>
                </a:solidFill>
                <a:latin typeface="Arial" panose="020B0604020202020204" pitchFamily="34" charset="0"/>
              </a:rPr>
              <a:t>部队</a:t>
            </a:r>
            <a:endParaRPr lang="zh-CN" altLang="en-US" sz="3200" b="1" dirty="0">
              <a:solidFill>
                <a:srgbClr val="0000FF"/>
              </a:solidFill>
              <a:latin typeface="Arial" panose="020B0604020202020204" pitchFamily="34" charset="0"/>
            </a:endParaRPr>
          </a:p>
          <a:p>
            <a:pPr>
              <a:spcBef>
                <a:spcPct val="50000"/>
              </a:spcBef>
              <a:buClrTx/>
            </a:pPr>
            <a:r>
              <a:rPr lang="zh-CN" altLang="en-US" sz="3200" b="1" dirty="0">
                <a:solidFill>
                  <a:srgbClr val="0000FF"/>
                </a:solidFill>
                <a:latin typeface="Arial" panose="020B0604020202020204" pitchFamily="34" charset="0"/>
              </a:rPr>
              <a:t>                      </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年</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日</a:t>
            </a:r>
            <a:endParaRPr lang="zh-CN" altLang="en-US" sz="3200" b="1" dirty="0">
              <a:solidFill>
                <a:srgbClr val="0000FF"/>
              </a:solidFill>
              <a:latin typeface="Arial" panose="020B0604020202020204" pitchFamily="34" charset="0"/>
            </a:endParaRPr>
          </a:p>
        </p:txBody>
      </p:sp>
      <p:sp>
        <p:nvSpPr>
          <p:cNvPr id="70663" name="椭圆 70662">
            <a:hlinkClick r:id="rId1" action="ppaction://hlinksldjump"/>
          </p:cNvPr>
          <p:cNvSpPr/>
          <p:nvPr/>
        </p:nvSpPr>
        <p:spPr>
          <a:xfrm>
            <a:off x="323850" y="6092825"/>
            <a:ext cx="792163" cy="765175"/>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70664" name="文本框 70663"/>
          <p:cNvSpPr txBox="1"/>
          <p:nvPr/>
        </p:nvSpPr>
        <p:spPr>
          <a:xfrm>
            <a:off x="250825" y="6237288"/>
            <a:ext cx="1547813" cy="457200"/>
          </a:xfrm>
          <a:prstGeom prst="rect">
            <a:avLst/>
          </a:prstGeom>
          <a:noFill/>
          <a:ln w="9525">
            <a:noFill/>
          </a:ln>
        </p:spPr>
        <p:txBody>
          <a:bodyPr>
            <a:spAutoFit/>
          </a:bodyPr>
          <a:p>
            <a:pPr>
              <a:spcBef>
                <a:spcPct val="50000"/>
              </a:spcBef>
              <a:buClrTx/>
            </a:pPr>
            <a:r>
              <a:rPr lang="zh-CN" altLang="en-US" sz="2400" b="1" dirty="0">
                <a:solidFill>
                  <a:srgbClr val="00FF00"/>
                </a:solidFill>
                <a:latin typeface="Arial" panose="020B0604020202020204" pitchFamily="34" charset="0"/>
              </a:rPr>
              <a:t> </a:t>
            </a:r>
            <a:r>
              <a:rPr lang="zh-CN" altLang="en-US" sz="2400" b="1" dirty="0">
                <a:solidFill>
                  <a:srgbClr val="00FF00"/>
                </a:solidFill>
                <a:latin typeface="Arial" panose="020B0604020202020204" pitchFamily="34" charset="0"/>
                <a:hlinkClick r:id="rId1" action="ppaction://hlinksldjump"/>
              </a:rPr>
              <a:t>返回</a:t>
            </a:r>
            <a:endParaRPr lang="zh-CN" altLang="en-US" sz="2400" b="1" dirty="0">
              <a:solidFill>
                <a:srgbClr val="00FF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0660"/>
                                        </p:tgtEl>
                                        <p:attrNameLst>
                                          <p:attrName>style.visibility</p:attrName>
                                        </p:attrNameLst>
                                      </p:cBhvr>
                                      <p:to>
                                        <p:strVal val="visible"/>
                                      </p:to>
                                    </p:set>
                                    <p:anim calcmode="lin" valueType="num">
                                      <p:cBhvr>
                                        <p:cTn id="7" dur="1000" fill="hold"/>
                                        <p:tgtEl>
                                          <p:spTgt spid="70660"/>
                                        </p:tgtEl>
                                        <p:attrNameLst>
                                          <p:attrName>ppt_w</p:attrName>
                                        </p:attrNameLst>
                                      </p:cBhvr>
                                      <p:tavLst>
                                        <p:tav tm="0">
                                          <p:val>
                                            <p:strVal val="#ppt_w*0.70"/>
                                          </p:val>
                                        </p:tav>
                                        <p:tav tm="100000">
                                          <p:val>
                                            <p:strVal val="#ppt_w"/>
                                          </p:val>
                                        </p:tav>
                                      </p:tavLst>
                                    </p:anim>
                                    <p:anim calcmode="lin" valueType="num">
                                      <p:cBhvr>
                                        <p:cTn id="8" dur="1000" fill="hold"/>
                                        <p:tgtEl>
                                          <p:spTgt spid="70660"/>
                                        </p:tgtEl>
                                        <p:attrNameLst>
                                          <p:attrName>ppt_h</p:attrName>
                                        </p:attrNameLst>
                                      </p:cBhvr>
                                      <p:tavLst>
                                        <p:tav tm="0">
                                          <p:val>
                                            <p:strVal val="#ppt_h"/>
                                          </p:val>
                                        </p:tav>
                                        <p:tav tm="100000">
                                          <p:val>
                                            <p:strVal val="#ppt_h"/>
                                          </p:val>
                                        </p:tav>
                                      </p:tavLst>
                                    </p:anim>
                                    <p:animEffect transition="in" filter="fade">
                                      <p:cBhvr>
                                        <p:cTn id="9" dur="1000"/>
                                        <p:tgtEl>
                                          <p:spTgt spid="7066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0661"/>
                                        </p:tgtEl>
                                        <p:attrNameLst>
                                          <p:attrName>style.visibility</p:attrName>
                                        </p:attrNameLst>
                                      </p:cBhvr>
                                      <p:to>
                                        <p:strVal val="visible"/>
                                      </p:to>
                                    </p:set>
                                    <p:anim calcmode="lin" valueType="num">
                                      <p:cBhvr>
                                        <p:cTn id="14" dur="1000" fill="hold"/>
                                        <p:tgtEl>
                                          <p:spTgt spid="70661"/>
                                        </p:tgtEl>
                                        <p:attrNameLst>
                                          <p:attrName>ppt_w</p:attrName>
                                        </p:attrNameLst>
                                      </p:cBhvr>
                                      <p:tavLst>
                                        <p:tav tm="0">
                                          <p:val>
                                            <p:strVal val="#ppt_w*0.70"/>
                                          </p:val>
                                        </p:tav>
                                        <p:tav tm="100000">
                                          <p:val>
                                            <p:strVal val="#ppt_w"/>
                                          </p:val>
                                        </p:tav>
                                      </p:tavLst>
                                    </p:anim>
                                    <p:anim calcmode="lin" valueType="num">
                                      <p:cBhvr>
                                        <p:cTn id="15" dur="1000" fill="hold"/>
                                        <p:tgtEl>
                                          <p:spTgt spid="70661"/>
                                        </p:tgtEl>
                                        <p:attrNameLst>
                                          <p:attrName>ppt_h</p:attrName>
                                        </p:attrNameLst>
                                      </p:cBhvr>
                                      <p:tavLst>
                                        <p:tav tm="0">
                                          <p:val>
                                            <p:strVal val="#ppt_h"/>
                                          </p:val>
                                        </p:tav>
                                        <p:tav tm="100000">
                                          <p:val>
                                            <p:strVal val="#ppt_h"/>
                                          </p:val>
                                        </p:tav>
                                      </p:tavLst>
                                    </p:anim>
                                    <p:animEffect transition="in" filter="fade">
                                      <p:cBhvr>
                                        <p:cTn id="16" dur="1000"/>
                                        <p:tgtEl>
                                          <p:spTgt spid="7066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70663"/>
                                        </p:tgtEl>
                                        <p:attrNameLst>
                                          <p:attrName>style.visibility</p:attrName>
                                        </p:attrNameLst>
                                      </p:cBhvr>
                                      <p:to>
                                        <p:strVal val="visible"/>
                                      </p:to>
                                    </p:set>
                                    <p:anim calcmode="lin" valueType="num">
                                      <p:cBhvr additive="base">
                                        <p:cTn id="21" dur="500" fill="hold"/>
                                        <p:tgtEl>
                                          <p:spTgt spid="70663"/>
                                        </p:tgtEl>
                                        <p:attrNameLst>
                                          <p:attrName>ppt_x</p:attrName>
                                        </p:attrNameLst>
                                      </p:cBhvr>
                                      <p:tavLst>
                                        <p:tav tm="0">
                                          <p:val>
                                            <p:strVal val="#ppt_x"/>
                                          </p:val>
                                        </p:tav>
                                        <p:tav tm="100000">
                                          <p:val>
                                            <p:strVal val="#ppt_x"/>
                                          </p:val>
                                        </p:tav>
                                      </p:tavLst>
                                    </p:anim>
                                    <p:anim calcmode="lin" valueType="num">
                                      <p:cBhvr additive="base">
                                        <p:cTn id="22" dur="500" fill="hold"/>
                                        <p:tgtEl>
                                          <p:spTgt spid="7066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70664"/>
                                        </p:tgtEl>
                                        <p:attrNameLst>
                                          <p:attrName>style.visibility</p:attrName>
                                        </p:attrNameLst>
                                      </p:cBhvr>
                                      <p:to>
                                        <p:strVal val="visible"/>
                                      </p:to>
                                    </p:set>
                                    <p:anim calcmode="lin" valueType="num">
                                      <p:cBhvr>
                                        <p:cTn id="27" dur="1000" fill="hold"/>
                                        <p:tgtEl>
                                          <p:spTgt spid="70664"/>
                                        </p:tgtEl>
                                        <p:attrNameLst>
                                          <p:attrName>ppt_w</p:attrName>
                                        </p:attrNameLst>
                                      </p:cBhvr>
                                      <p:tavLst>
                                        <p:tav tm="0">
                                          <p:val>
                                            <p:strVal val="#ppt_w*0.70"/>
                                          </p:val>
                                        </p:tav>
                                        <p:tav tm="100000">
                                          <p:val>
                                            <p:strVal val="#ppt_w"/>
                                          </p:val>
                                        </p:tav>
                                      </p:tavLst>
                                    </p:anim>
                                    <p:anim calcmode="lin" valueType="num">
                                      <p:cBhvr>
                                        <p:cTn id="28" dur="1000" fill="hold"/>
                                        <p:tgtEl>
                                          <p:spTgt spid="70664"/>
                                        </p:tgtEl>
                                        <p:attrNameLst>
                                          <p:attrName>ppt_h</p:attrName>
                                        </p:attrNameLst>
                                      </p:cBhvr>
                                      <p:tavLst>
                                        <p:tav tm="0">
                                          <p:val>
                                            <p:strVal val="#ppt_h"/>
                                          </p:val>
                                        </p:tav>
                                        <p:tav tm="100000">
                                          <p:val>
                                            <p:strVal val="#ppt_h"/>
                                          </p:val>
                                        </p:tav>
                                      </p:tavLst>
                                    </p:anim>
                                    <p:animEffect transition="in" filter="fade">
                                      <p:cBhvr>
                                        <p:cTn id="29" dur="1000"/>
                                        <p:tgtEl>
                                          <p:spTgt spid="70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p:bldP spid="70661" grpId="0"/>
      <p:bldP spid="7066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4" name="文本框 71683"/>
          <p:cNvSpPr txBox="1"/>
          <p:nvPr/>
        </p:nvSpPr>
        <p:spPr>
          <a:xfrm>
            <a:off x="0" y="0"/>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4000" b="1" dirty="0">
                <a:solidFill>
                  <a:srgbClr val="FF0000"/>
                </a:solidFill>
                <a:latin typeface="Arial" panose="020B0604020202020204" pitchFamily="34" charset="0"/>
                <a:ea typeface="隶书" panose="02010509060101010101" pitchFamily="49" charset="-122"/>
              </a:rPr>
              <a:t>十、自我鉴定</a:t>
            </a:r>
            <a:endParaRPr lang="zh-CN" altLang="en-US" sz="4000" b="1" dirty="0">
              <a:solidFill>
                <a:srgbClr val="FF0000"/>
              </a:solidFill>
              <a:latin typeface="Arial" panose="020B0604020202020204" pitchFamily="34" charset="0"/>
              <a:ea typeface="隶书" panose="02010509060101010101" pitchFamily="49" charset="-122"/>
            </a:endParaRPr>
          </a:p>
        </p:txBody>
      </p:sp>
      <p:sp>
        <p:nvSpPr>
          <p:cNvPr id="71685" name="文本框 71684"/>
          <p:cNvSpPr txBox="1"/>
          <p:nvPr/>
        </p:nvSpPr>
        <p:spPr>
          <a:xfrm>
            <a:off x="0" y="836613"/>
            <a:ext cx="9144000" cy="2041525"/>
          </a:xfrm>
          <a:prstGeom prst="rect">
            <a:avLst/>
          </a:prstGeom>
          <a:noFill/>
          <a:ln w="9525">
            <a:noFill/>
          </a:ln>
        </p:spPr>
        <p:txBody>
          <a:bodyPr>
            <a:spAutoFit/>
          </a:bodyPr>
          <a:p>
            <a:pPr>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1</a:t>
            </a:r>
            <a:r>
              <a:rPr lang="zh-CN" altLang="en-US" sz="3200" b="1" dirty="0">
                <a:solidFill>
                  <a:srgbClr val="FF0000"/>
                </a:solidFill>
                <a:latin typeface="Arial" panose="020B0604020202020204" pitchFamily="34" charset="0"/>
              </a:rPr>
              <a:t>、［概念解说］ </a:t>
            </a:r>
            <a:endParaRPr lang="zh-CN" altLang="en-US" sz="3200" b="1" dirty="0">
              <a:solidFill>
                <a:srgbClr val="FF0000"/>
              </a:solidFill>
              <a:latin typeface="Arial" panose="020B0604020202020204" pitchFamily="34" charset="0"/>
            </a:endParaRPr>
          </a:p>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自我鉴定是个人在一个时期、一个年度、一个阶段对自已的学习和工作生活等表现的一个自我总结。 </a:t>
            </a:r>
            <a:endParaRPr lang="zh-CN" altLang="en-US" sz="3200" b="1" dirty="0">
              <a:solidFill>
                <a:srgbClr val="0000FF"/>
              </a:solidFill>
              <a:latin typeface="Arial" panose="020B0604020202020204" pitchFamily="34" charset="0"/>
            </a:endParaRPr>
          </a:p>
        </p:txBody>
      </p:sp>
      <p:sp>
        <p:nvSpPr>
          <p:cNvPr id="71686" name="文本框 71685"/>
          <p:cNvSpPr txBox="1"/>
          <p:nvPr/>
        </p:nvSpPr>
        <p:spPr>
          <a:xfrm>
            <a:off x="0" y="2997200"/>
            <a:ext cx="9144000" cy="579438"/>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、写作格式：</a:t>
            </a:r>
            <a:endParaRPr lang="zh-CN" altLang="en-US" sz="3200" b="1" dirty="0">
              <a:solidFill>
                <a:srgbClr val="FF0000"/>
              </a:solidFill>
              <a:latin typeface="Arial" panose="020B0604020202020204" pitchFamily="34" charset="0"/>
            </a:endParaRPr>
          </a:p>
        </p:txBody>
      </p:sp>
      <p:sp>
        <p:nvSpPr>
          <p:cNvPr id="71687" name="文本框 71686"/>
          <p:cNvSpPr txBox="1"/>
          <p:nvPr/>
        </p:nvSpPr>
        <p:spPr>
          <a:xfrm>
            <a:off x="0" y="3716338"/>
            <a:ext cx="9144000" cy="2528887"/>
          </a:xfrm>
          <a:prstGeom prst="rect">
            <a:avLst/>
          </a:prstGeom>
          <a:noFill/>
          <a:ln w="9525">
            <a:noFill/>
          </a:ln>
        </p:spPr>
        <p:txBody>
          <a:bodyPr>
            <a:spAutoFit/>
          </a:bodyPr>
          <a:p>
            <a:pPr>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1</a:t>
            </a:r>
            <a:r>
              <a:rPr lang="zh-CN" altLang="en-US" sz="3200" b="1" dirty="0">
                <a:solidFill>
                  <a:srgbClr val="0000FF"/>
                </a:solidFill>
                <a:latin typeface="Arial" panose="020B0604020202020204" pitchFamily="34" charset="0"/>
              </a:rPr>
              <a:t>）、标题。可写成 </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自我鉴定</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2</a:t>
            </a:r>
            <a:r>
              <a:rPr lang="zh-CN" altLang="en-US" sz="3200" b="1" dirty="0">
                <a:solidFill>
                  <a:srgbClr val="0000FF"/>
                </a:solidFill>
                <a:latin typeface="Arial" panose="020B0604020202020204" pitchFamily="34" charset="0"/>
              </a:rPr>
              <a:t>）、政治表现。</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3</a:t>
            </a:r>
            <a:r>
              <a:rPr lang="zh-CN" altLang="en-US" sz="3200" b="1" dirty="0">
                <a:solidFill>
                  <a:srgbClr val="0000FF"/>
                </a:solidFill>
                <a:latin typeface="Arial" panose="020B0604020202020204" pitchFamily="34" charset="0"/>
              </a:rPr>
              <a:t>）、学习表现。</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4</a:t>
            </a:r>
            <a:r>
              <a:rPr lang="zh-CN" altLang="en-US" sz="3200" b="1" dirty="0">
                <a:solidFill>
                  <a:srgbClr val="0000FF"/>
                </a:solidFill>
                <a:latin typeface="Arial" panose="020B0604020202020204" pitchFamily="34" charset="0"/>
              </a:rPr>
              <a:t>）、工作和道德表现。</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5</a:t>
            </a:r>
            <a:r>
              <a:rPr lang="zh-CN" altLang="en-US" sz="3200" b="1" dirty="0">
                <a:solidFill>
                  <a:srgbClr val="0000FF"/>
                </a:solidFill>
                <a:latin typeface="Arial" panose="020B0604020202020204" pitchFamily="34" charset="0"/>
              </a:rPr>
              <a:t>）、缺点及今后努力的方向。</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1684"/>
                                        </p:tgtEl>
                                        <p:attrNameLst>
                                          <p:attrName>style.visibility</p:attrName>
                                        </p:attrNameLst>
                                      </p:cBhvr>
                                      <p:to>
                                        <p:strVal val="visible"/>
                                      </p:to>
                                    </p:set>
                                    <p:anim calcmode="lin" valueType="num">
                                      <p:cBhvr>
                                        <p:cTn id="7" dur="1000" fill="hold"/>
                                        <p:tgtEl>
                                          <p:spTgt spid="71684"/>
                                        </p:tgtEl>
                                        <p:attrNameLst>
                                          <p:attrName>ppt_w</p:attrName>
                                        </p:attrNameLst>
                                      </p:cBhvr>
                                      <p:tavLst>
                                        <p:tav tm="0">
                                          <p:val>
                                            <p:strVal val="#ppt_w*0.70"/>
                                          </p:val>
                                        </p:tav>
                                        <p:tav tm="100000">
                                          <p:val>
                                            <p:strVal val="#ppt_w"/>
                                          </p:val>
                                        </p:tav>
                                      </p:tavLst>
                                    </p:anim>
                                    <p:anim calcmode="lin" valueType="num">
                                      <p:cBhvr>
                                        <p:cTn id="8" dur="1000" fill="hold"/>
                                        <p:tgtEl>
                                          <p:spTgt spid="71684"/>
                                        </p:tgtEl>
                                        <p:attrNameLst>
                                          <p:attrName>ppt_h</p:attrName>
                                        </p:attrNameLst>
                                      </p:cBhvr>
                                      <p:tavLst>
                                        <p:tav tm="0">
                                          <p:val>
                                            <p:strVal val="#ppt_h"/>
                                          </p:val>
                                        </p:tav>
                                        <p:tav tm="100000">
                                          <p:val>
                                            <p:strVal val="#ppt_h"/>
                                          </p:val>
                                        </p:tav>
                                      </p:tavLst>
                                    </p:anim>
                                    <p:animEffect transition="in" filter="fade">
                                      <p:cBhvr>
                                        <p:cTn id="9" dur="1000"/>
                                        <p:tgtEl>
                                          <p:spTgt spid="7168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1685"/>
                                        </p:tgtEl>
                                        <p:attrNameLst>
                                          <p:attrName>style.visibility</p:attrName>
                                        </p:attrNameLst>
                                      </p:cBhvr>
                                      <p:to>
                                        <p:strVal val="visible"/>
                                      </p:to>
                                    </p:set>
                                    <p:anim calcmode="lin" valueType="num">
                                      <p:cBhvr>
                                        <p:cTn id="14" dur="1000" fill="hold"/>
                                        <p:tgtEl>
                                          <p:spTgt spid="71685"/>
                                        </p:tgtEl>
                                        <p:attrNameLst>
                                          <p:attrName>ppt_w</p:attrName>
                                        </p:attrNameLst>
                                      </p:cBhvr>
                                      <p:tavLst>
                                        <p:tav tm="0">
                                          <p:val>
                                            <p:strVal val="#ppt_w*0.70"/>
                                          </p:val>
                                        </p:tav>
                                        <p:tav tm="100000">
                                          <p:val>
                                            <p:strVal val="#ppt_w"/>
                                          </p:val>
                                        </p:tav>
                                      </p:tavLst>
                                    </p:anim>
                                    <p:anim calcmode="lin" valueType="num">
                                      <p:cBhvr>
                                        <p:cTn id="15" dur="1000" fill="hold"/>
                                        <p:tgtEl>
                                          <p:spTgt spid="71685"/>
                                        </p:tgtEl>
                                        <p:attrNameLst>
                                          <p:attrName>ppt_h</p:attrName>
                                        </p:attrNameLst>
                                      </p:cBhvr>
                                      <p:tavLst>
                                        <p:tav tm="0">
                                          <p:val>
                                            <p:strVal val="#ppt_h"/>
                                          </p:val>
                                        </p:tav>
                                        <p:tav tm="100000">
                                          <p:val>
                                            <p:strVal val="#ppt_h"/>
                                          </p:val>
                                        </p:tav>
                                      </p:tavLst>
                                    </p:anim>
                                    <p:animEffect transition="in" filter="fade">
                                      <p:cBhvr>
                                        <p:cTn id="16" dur="1000"/>
                                        <p:tgtEl>
                                          <p:spTgt spid="71685"/>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1686"/>
                                        </p:tgtEl>
                                        <p:attrNameLst>
                                          <p:attrName>style.visibility</p:attrName>
                                        </p:attrNameLst>
                                      </p:cBhvr>
                                      <p:to>
                                        <p:strVal val="visible"/>
                                      </p:to>
                                    </p:set>
                                    <p:anim calcmode="lin" valueType="num">
                                      <p:cBhvr>
                                        <p:cTn id="21" dur="1000" fill="hold"/>
                                        <p:tgtEl>
                                          <p:spTgt spid="71686"/>
                                        </p:tgtEl>
                                        <p:attrNameLst>
                                          <p:attrName>ppt_w</p:attrName>
                                        </p:attrNameLst>
                                      </p:cBhvr>
                                      <p:tavLst>
                                        <p:tav tm="0">
                                          <p:val>
                                            <p:strVal val="#ppt_w*0.70"/>
                                          </p:val>
                                        </p:tav>
                                        <p:tav tm="100000">
                                          <p:val>
                                            <p:strVal val="#ppt_w"/>
                                          </p:val>
                                        </p:tav>
                                      </p:tavLst>
                                    </p:anim>
                                    <p:anim calcmode="lin" valueType="num">
                                      <p:cBhvr>
                                        <p:cTn id="22" dur="1000" fill="hold"/>
                                        <p:tgtEl>
                                          <p:spTgt spid="71686"/>
                                        </p:tgtEl>
                                        <p:attrNameLst>
                                          <p:attrName>ppt_h</p:attrName>
                                        </p:attrNameLst>
                                      </p:cBhvr>
                                      <p:tavLst>
                                        <p:tav tm="0">
                                          <p:val>
                                            <p:strVal val="#ppt_h"/>
                                          </p:val>
                                        </p:tav>
                                        <p:tav tm="100000">
                                          <p:val>
                                            <p:strVal val="#ppt_h"/>
                                          </p:val>
                                        </p:tav>
                                      </p:tavLst>
                                    </p:anim>
                                    <p:animEffect transition="in" filter="fade">
                                      <p:cBhvr>
                                        <p:cTn id="23" dur="1000"/>
                                        <p:tgtEl>
                                          <p:spTgt spid="71686"/>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71687"/>
                                        </p:tgtEl>
                                        <p:attrNameLst>
                                          <p:attrName>style.visibility</p:attrName>
                                        </p:attrNameLst>
                                      </p:cBhvr>
                                      <p:to>
                                        <p:strVal val="visible"/>
                                      </p:to>
                                    </p:set>
                                    <p:anim calcmode="lin" valueType="num">
                                      <p:cBhvr>
                                        <p:cTn id="28" dur="1000" fill="hold"/>
                                        <p:tgtEl>
                                          <p:spTgt spid="71687"/>
                                        </p:tgtEl>
                                        <p:attrNameLst>
                                          <p:attrName>ppt_w</p:attrName>
                                        </p:attrNameLst>
                                      </p:cBhvr>
                                      <p:tavLst>
                                        <p:tav tm="0">
                                          <p:val>
                                            <p:strVal val="#ppt_w*0.70"/>
                                          </p:val>
                                        </p:tav>
                                        <p:tav tm="100000">
                                          <p:val>
                                            <p:strVal val="#ppt_w"/>
                                          </p:val>
                                        </p:tav>
                                      </p:tavLst>
                                    </p:anim>
                                    <p:anim calcmode="lin" valueType="num">
                                      <p:cBhvr>
                                        <p:cTn id="29" dur="1000" fill="hold"/>
                                        <p:tgtEl>
                                          <p:spTgt spid="71687"/>
                                        </p:tgtEl>
                                        <p:attrNameLst>
                                          <p:attrName>ppt_h</p:attrName>
                                        </p:attrNameLst>
                                      </p:cBhvr>
                                      <p:tavLst>
                                        <p:tav tm="0">
                                          <p:val>
                                            <p:strVal val="#ppt_h"/>
                                          </p:val>
                                        </p:tav>
                                        <p:tav tm="100000">
                                          <p:val>
                                            <p:strVal val="#ppt_h"/>
                                          </p:val>
                                        </p:tav>
                                      </p:tavLst>
                                    </p:anim>
                                    <p:animEffect transition="in" filter="fade">
                                      <p:cBhvr>
                                        <p:cTn id="30" dur="1000"/>
                                        <p:tgtEl>
                                          <p:spTgt spid="71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4" grpId="0"/>
      <p:bldP spid="71685" grpId="0"/>
      <p:bldP spid="71686" grpId="0"/>
      <p:bldP spid="7168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8" name="文本框 72707"/>
          <p:cNvSpPr txBox="1"/>
          <p:nvPr/>
        </p:nvSpPr>
        <p:spPr>
          <a:xfrm>
            <a:off x="0" y="0"/>
            <a:ext cx="9144000" cy="579438"/>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例如：</a:t>
            </a:r>
            <a:endParaRPr lang="zh-CN" altLang="en-US" sz="3200" b="1" dirty="0">
              <a:solidFill>
                <a:srgbClr val="0000FF"/>
              </a:solidFill>
              <a:latin typeface="Arial" panose="020B0604020202020204" pitchFamily="34" charset="0"/>
            </a:endParaRPr>
          </a:p>
        </p:txBody>
      </p:sp>
      <p:sp>
        <p:nvSpPr>
          <p:cNvPr id="72709" name="矩形 72708"/>
          <p:cNvSpPr/>
          <p:nvPr/>
        </p:nvSpPr>
        <p:spPr>
          <a:xfrm>
            <a:off x="3236913" y="201613"/>
            <a:ext cx="2019300" cy="915987"/>
          </a:xfrm>
          <a:prstGeom prst="rect">
            <a:avLst/>
          </a:prstGeom>
          <a:noFill/>
          <a:ln w="9525">
            <a:noFill/>
          </a:ln>
        </p:spPr>
        <p:txBody>
          <a:bodyPr anchor="ctr">
            <a:spAutoFit/>
          </a:bodyPr>
          <a:p>
            <a:pPr algn="ctr">
              <a:buClrTx/>
            </a:pPr>
            <a:r>
              <a:rPr lang="zh-CN" altLang="en-US" sz="3600" b="1" dirty="0">
                <a:solidFill>
                  <a:srgbClr val="FF0000"/>
                </a:solidFill>
                <a:latin typeface="Arial" panose="020B0604020202020204" pitchFamily="34" charset="0"/>
                <a:ea typeface="隶书" panose="02010509060101010101" pitchFamily="49" charset="-122"/>
              </a:rPr>
              <a:t>自我鉴定</a:t>
            </a:r>
            <a:endParaRPr lang="zh-CN" altLang="en-US" sz="3600" b="1" dirty="0">
              <a:solidFill>
                <a:srgbClr val="FF0000"/>
              </a:solidFill>
              <a:latin typeface="Arial" panose="020B0604020202020204" pitchFamily="34" charset="0"/>
              <a:ea typeface="隶书" panose="02010509060101010101" pitchFamily="49" charset="-122"/>
            </a:endParaRPr>
          </a:p>
          <a:p>
            <a:pPr algn="ctr">
              <a:buClrTx/>
            </a:pPr>
            <a:r>
              <a:rPr lang="zh-CN" altLang="en-US" dirty="0">
                <a:latin typeface="Arial" panose="020B0604020202020204" pitchFamily="34" charset="0"/>
              </a:rPr>
              <a:t>　</a:t>
            </a:r>
            <a:endParaRPr lang="zh-CN" altLang="en-US" sz="2400" dirty="0">
              <a:latin typeface="Times New Roman" panose="02020603050405020304" pitchFamily="18" charset="0"/>
            </a:endParaRPr>
          </a:p>
        </p:txBody>
      </p:sp>
      <p:sp>
        <p:nvSpPr>
          <p:cNvPr id="72710" name="文本框 72709"/>
          <p:cNvSpPr txBox="1"/>
          <p:nvPr/>
        </p:nvSpPr>
        <p:spPr>
          <a:xfrm>
            <a:off x="0" y="765175"/>
            <a:ext cx="9144000" cy="4965700"/>
          </a:xfrm>
          <a:prstGeom prst="rect">
            <a:avLst/>
          </a:prstGeom>
          <a:noFill/>
          <a:ln w="9525">
            <a:noFill/>
          </a:ln>
        </p:spPr>
        <p:txBody>
          <a:bodyPr>
            <a:spAutoFit/>
          </a:bodyPr>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本人这一年以来，能积极参加政治学习，关心国家大事，认真学习</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三个代表</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的重要思想，拥护党的各项方针政策。遵守校纪校规，尊敬师长，团结同学，政治上要求进步</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学习目的明确，态度端正，钻研业务。勤奋刻苦，成绩优良</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班委工作认真负责，关心同学，热爱集体有一定奉献精神。不足是工学矛盾处理不够好，学习成绩需进一步提高。今后我一定发扬成绩， 克服不足，争取更大进步。</a:t>
            </a:r>
            <a:endParaRPr lang="zh-CN" altLang="en-US" sz="3200" b="1" dirty="0">
              <a:solidFill>
                <a:srgbClr val="0000FF"/>
              </a:solidFill>
              <a:latin typeface="Arial" panose="020B0604020202020204" pitchFamily="34" charset="0"/>
            </a:endParaRPr>
          </a:p>
          <a:p>
            <a:pPr>
              <a:buClrTx/>
            </a:pPr>
            <a:r>
              <a:rPr lang="zh-CN" altLang="en-US" sz="3200" b="1" dirty="0">
                <a:solidFill>
                  <a:srgbClr val="0000FF"/>
                </a:solidFill>
                <a:latin typeface="Arial" panose="020B0604020202020204" pitchFamily="34" charset="0"/>
              </a:rPr>
              <a:t>　　　　　　　　　　　　　　　　　　　　　　　　　　　</a:t>
            </a:r>
            <a:endParaRPr lang="zh-CN" altLang="en-US" sz="3200" b="1" dirty="0">
              <a:solidFill>
                <a:srgbClr val="0000FF"/>
              </a:solidFill>
              <a:latin typeface="Arial" panose="020B0604020202020204" pitchFamily="34" charset="0"/>
            </a:endParaRPr>
          </a:p>
        </p:txBody>
      </p:sp>
      <p:sp>
        <p:nvSpPr>
          <p:cNvPr id="72711" name="文本框 72710"/>
          <p:cNvSpPr txBox="1"/>
          <p:nvPr/>
        </p:nvSpPr>
        <p:spPr>
          <a:xfrm>
            <a:off x="4356100" y="5013325"/>
            <a:ext cx="4787900" cy="13112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鉴定人：</a:t>
            </a:r>
            <a:r>
              <a:rPr lang="en-US" altLang="zh-CN" sz="3200" b="1">
                <a:solidFill>
                  <a:srgbClr val="0000FF"/>
                </a:solidFill>
                <a:latin typeface="Arial" panose="020B0604020202020204" pitchFamily="34" charset="0"/>
              </a:rPr>
              <a:t>XXXX</a:t>
            </a:r>
            <a:endParaRPr lang="en-US" altLang="zh-CN" sz="3200" b="1">
              <a:solidFill>
                <a:srgbClr val="0000FF"/>
              </a:solidFill>
              <a:latin typeface="Arial" panose="020B0604020202020204" pitchFamily="34" charset="0"/>
            </a:endParaRPr>
          </a:p>
          <a:p>
            <a:pPr>
              <a:spcBef>
                <a:spcPct val="50000"/>
              </a:spcBef>
              <a:buClrTx/>
            </a:pPr>
            <a:r>
              <a:rPr lang="en-US" altLang="zh-CN" sz="3200" b="1">
                <a:solidFill>
                  <a:srgbClr val="0000FF"/>
                </a:solidFill>
                <a:latin typeface="Arial" panose="020B0604020202020204" pitchFamily="34" charset="0"/>
              </a:rPr>
              <a:t>    XX</a:t>
            </a:r>
            <a:r>
              <a:rPr lang="zh-CN" altLang="en-US" sz="3200" b="1" dirty="0">
                <a:solidFill>
                  <a:srgbClr val="0000FF"/>
                </a:solidFill>
                <a:latin typeface="Arial" panose="020B0604020202020204" pitchFamily="34" charset="0"/>
              </a:rPr>
              <a:t>年</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日</a:t>
            </a:r>
            <a:endParaRPr lang="zh-CN" altLang="en-US" sz="3200" b="1" dirty="0">
              <a:solidFill>
                <a:srgbClr val="0000FF"/>
              </a:solidFill>
              <a:latin typeface="Arial" panose="020B0604020202020204" pitchFamily="34" charset="0"/>
            </a:endParaRPr>
          </a:p>
        </p:txBody>
      </p:sp>
      <p:sp>
        <p:nvSpPr>
          <p:cNvPr id="72712" name="椭圆 72711"/>
          <p:cNvSpPr/>
          <p:nvPr/>
        </p:nvSpPr>
        <p:spPr>
          <a:xfrm>
            <a:off x="468313" y="6165850"/>
            <a:ext cx="1008062" cy="692150"/>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72713" name="文本框 72712"/>
          <p:cNvSpPr txBox="1"/>
          <p:nvPr/>
        </p:nvSpPr>
        <p:spPr>
          <a:xfrm>
            <a:off x="611188" y="6308725"/>
            <a:ext cx="1008062" cy="457200"/>
          </a:xfrm>
          <a:prstGeom prst="rect">
            <a:avLst/>
          </a:prstGeom>
          <a:noFill/>
          <a:ln w="9525">
            <a:noFill/>
          </a:ln>
        </p:spPr>
        <p:txBody>
          <a:bodyPr>
            <a:spAutoFit/>
          </a:bodyPr>
          <a:p>
            <a:pPr>
              <a:spcBef>
                <a:spcPct val="50000"/>
              </a:spcBef>
              <a:buClrTx/>
            </a:pPr>
            <a:r>
              <a:rPr lang="zh-CN" altLang="en-US" sz="2400" b="1" dirty="0">
                <a:solidFill>
                  <a:srgbClr val="FF0000"/>
                </a:solidFill>
                <a:latin typeface="Arial" panose="020B0604020202020204" pitchFamily="34" charset="0"/>
                <a:hlinkClick r:id="rId1" action="ppaction://hlinksldjump"/>
              </a:rPr>
              <a:t>返回</a:t>
            </a:r>
            <a:endParaRPr lang="zh-CN" altLang="en-US" sz="24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2708"/>
                                        </p:tgtEl>
                                        <p:attrNameLst>
                                          <p:attrName>style.visibility</p:attrName>
                                        </p:attrNameLst>
                                      </p:cBhvr>
                                      <p:to>
                                        <p:strVal val="visible"/>
                                      </p:to>
                                    </p:set>
                                    <p:anim calcmode="lin" valueType="num">
                                      <p:cBhvr>
                                        <p:cTn id="7" dur="1000" fill="hold"/>
                                        <p:tgtEl>
                                          <p:spTgt spid="72708"/>
                                        </p:tgtEl>
                                        <p:attrNameLst>
                                          <p:attrName>ppt_w</p:attrName>
                                        </p:attrNameLst>
                                      </p:cBhvr>
                                      <p:tavLst>
                                        <p:tav tm="0">
                                          <p:val>
                                            <p:strVal val="#ppt_w*0.70"/>
                                          </p:val>
                                        </p:tav>
                                        <p:tav tm="100000">
                                          <p:val>
                                            <p:strVal val="#ppt_w"/>
                                          </p:val>
                                        </p:tav>
                                      </p:tavLst>
                                    </p:anim>
                                    <p:anim calcmode="lin" valueType="num">
                                      <p:cBhvr>
                                        <p:cTn id="8" dur="1000" fill="hold"/>
                                        <p:tgtEl>
                                          <p:spTgt spid="72708"/>
                                        </p:tgtEl>
                                        <p:attrNameLst>
                                          <p:attrName>ppt_h</p:attrName>
                                        </p:attrNameLst>
                                      </p:cBhvr>
                                      <p:tavLst>
                                        <p:tav tm="0">
                                          <p:val>
                                            <p:strVal val="#ppt_h"/>
                                          </p:val>
                                        </p:tav>
                                        <p:tav tm="100000">
                                          <p:val>
                                            <p:strVal val="#ppt_h"/>
                                          </p:val>
                                        </p:tav>
                                      </p:tavLst>
                                    </p:anim>
                                    <p:animEffect transition="in" filter="fade">
                                      <p:cBhvr>
                                        <p:cTn id="9" dur="1000"/>
                                        <p:tgtEl>
                                          <p:spTgt spid="7270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2709"/>
                                        </p:tgtEl>
                                        <p:attrNameLst>
                                          <p:attrName>style.visibility</p:attrName>
                                        </p:attrNameLst>
                                      </p:cBhvr>
                                      <p:to>
                                        <p:strVal val="visible"/>
                                      </p:to>
                                    </p:set>
                                    <p:anim calcmode="lin" valueType="num">
                                      <p:cBhvr>
                                        <p:cTn id="14" dur="1000" fill="hold"/>
                                        <p:tgtEl>
                                          <p:spTgt spid="72709"/>
                                        </p:tgtEl>
                                        <p:attrNameLst>
                                          <p:attrName>ppt_w</p:attrName>
                                        </p:attrNameLst>
                                      </p:cBhvr>
                                      <p:tavLst>
                                        <p:tav tm="0">
                                          <p:val>
                                            <p:strVal val="#ppt_w*0.70"/>
                                          </p:val>
                                        </p:tav>
                                        <p:tav tm="100000">
                                          <p:val>
                                            <p:strVal val="#ppt_w"/>
                                          </p:val>
                                        </p:tav>
                                      </p:tavLst>
                                    </p:anim>
                                    <p:anim calcmode="lin" valueType="num">
                                      <p:cBhvr>
                                        <p:cTn id="15" dur="1000" fill="hold"/>
                                        <p:tgtEl>
                                          <p:spTgt spid="72709"/>
                                        </p:tgtEl>
                                        <p:attrNameLst>
                                          <p:attrName>ppt_h</p:attrName>
                                        </p:attrNameLst>
                                      </p:cBhvr>
                                      <p:tavLst>
                                        <p:tav tm="0">
                                          <p:val>
                                            <p:strVal val="#ppt_h"/>
                                          </p:val>
                                        </p:tav>
                                        <p:tav tm="100000">
                                          <p:val>
                                            <p:strVal val="#ppt_h"/>
                                          </p:val>
                                        </p:tav>
                                      </p:tavLst>
                                    </p:anim>
                                    <p:animEffect transition="in" filter="fade">
                                      <p:cBhvr>
                                        <p:cTn id="16" dur="1000"/>
                                        <p:tgtEl>
                                          <p:spTgt spid="72709"/>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2710"/>
                                        </p:tgtEl>
                                        <p:attrNameLst>
                                          <p:attrName>style.visibility</p:attrName>
                                        </p:attrNameLst>
                                      </p:cBhvr>
                                      <p:to>
                                        <p:strVal val="visible"/>
                                      </p:to>
                                    </p:set>
                                    <p:anim calcmode="lin" valueType="num">
                                      <p:cBhvr>
                                        <p:cTn id="21" dur="1000" fill="hold"/>
                                        <p:tgtEl>
                                          <p:spTgt spid="72710"/>
                                        </p:tgtEl>
                                        <p:attrNameLst>
                                          <p:attrName>ppt_w</p:attrName>
                                        </p:attrNameLst>
                                      </p:cBhvr>
                                      <p:tavLst>
                                        <p:tav tm="0">
                                          <p:val>
                                            <p:strVal val="#ppt_w*0.70"/>
                                          </p:val>
                                        </p:tav>
                                        <p:tav tm="100000">
                                          <p:val>
                                            <p:strVal val="#ppt_w"/>
                                          </p:val>
                                        </p:tav>
                                      </p:tavLst>
                                    </p:anim>
                                    <p:anim calcmode="lin" valueType="num">
                                      <p:cBhvr>
                                        <p:cTn id="22" dur="1000" fill="hold"/>
                                        <p:tgtEl>
                                          <p:spTgt spid="72710"/>
                                        </p:tgtEl>
                                        <p:attrNameLst>
                                          <p:attrName>ppt_h</p:attrName>
                                        </p:attrNameLst>
                                      </p:cBhvr>
                                      <p:tavLst>
                                        <p:tav tm="0">
                                          <p:val>
                                            <p:strVal val="#ppt_h"/>
                                          </p:val>
                                        </p:tav>
                                        <p:tav tm="100000">
                                          <p:val>
                                            <p:strVal val="#ppt_h"/>
                                          </p:val>
                                        </p:tav>
                                      </p:tavLst>
                                    </p:anim>
                                    <p:animEffect transition="in" filter="fade">
                                      <p:cBhvr>
                                        <p:cTn id="23" dur="1000"/>
                                        <p:tgtEl>
                                          <p:spTgt spid="72710"/>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72711"/>
                                        </p:tgtEl>
                                        <p:attrNameLst>
                                          <p:attrName>style.visibility</p:attrName>
                                        </p:attrNameLst>
                                      </p:cBhvr>
                                      <p:to>
                                        <p:strVal val="visible"/>
                                      </p:to>
                                    </p:set>
                                    <p:anim calcmode="lin" valueType="num">
                                      <p:cBhvr>
                                        <p:cTn id="28" dur="1000" fill="hold"/>
                                        <p:tgtEl>
                                          <p:spTgt spid="72711"/>
                                        </p:tgtEl>
                                        <p:attrNameLst>
                                          <p:attrName>ppt_w</p:attrName>
                                        </p:attrNameLst>
                                      </p:cBhvr>
                                      <p:tavLst>
                                        <p:tav tm="0">
                                          <p:val>
                                            <p:strVal val="#ppt_w*0.70"/>
                                          </p:val>
                                        </p:tav>
                                        <p:tav tm="100000">
                                          <p:val>
                                            <p:strVal val="#ppt_w"/>
                                          </p:val>
                                        </p:tav>
                                      </p:tavLst>
                                    </p:anim>
                                    <p:anim calcmode="lin" valueType="num">
                                      <p:cBhvr>
                                        <p:cTn id="29" dur="1000" fill="hold"/>
                                        <p:tgtEl>
                                          <p:spTgt spid="72711"/>
                                        </p:tgtEl>
                                        <p:attrNameLst>
                                          <p:attrName>ppt_h</p:attrName>
                                        </p:attrNameLst>
                                      </p:cBhvr>
                                      <p:tavLst>
                                        <p:tav tm="0">
                                          <p:val>
                                            <p:strVal val="#ppt_h"/>
                                          </p:val>
                                        </p:tav>
                                        <p:tav tm="100000">
                                          <p:val>
                                            <p:strVal val="#ppt_h"/>
                                          </p:val>
                                        </p:tav>
                                      </p:tavLst>
                                    </p:anim>
                                    <p:animEffect transition="in" filter="fade">
                                      <p:cBhvr>
                                        <p:cTn id="30" dur="1000"/>
                                        <p:tgtEl>
                                          <p:spTgt spid="72711"/>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72713"/>
                                        </p:tgtEl>
                                        <p:attrNameLst>
                                          <p:attrName>style.visibility</p:attrName>
                                        </p:attrNameLst>
                                      </p:cBhvr>
                                      <p:to>
                                        <p:strVal val="visible"/>
                                      </p:to>
                                    </p:set>
                                    <p:anim calcmode="lin" valueType="num">
                                      <p:cBhvr>
                                        <p:cTn id="35" dur="1000" fill="hold"/>
                                        <p:tgtEl>
                                          <p:spTgt spid="72713"/>
                                        </p:tgtEl>
                                        <p:attrNameLst>
                                          <p:attrName>ppt_w</p:attrName>
                                        </p:attrNameLst>
                                      </p:cBhvr>
                                      <p:tavLst>
                                        <p:tav tm="0">
                                          <p:val>
                                            <p:strVal val="#ppt_w*0.70"/>
                                          </p:val>
                                        </p:tav>
                                        <p:tav tm="100000">
                                          <p:val>
                                            <p:strVal val="#ppt_w"/>
                                          </p:val>
                                        </p:tav>
                                      </p:tavLst>
                                    </p:anim>
                                    <p:anim calcmode="lin" valueType="num">
                                      <p:cBhvr>
                                        <p:cTn id="36" dur="1000" fill="hold"/>
                                        <p:tgtEl>
                                          <p:spTgt spid="72713"/>
                                        </p:tgtEl>
                                        <p:attrNameLst>
                                          <p:attrName>ppt_h</p:attrName>
                                        </p:attrNameLst>
                                      </p:cBhvr>
                                      <p:tavLst>
                                        <p:tav tm="0">
                                          <p:val>
                                            <p:strVal val="#ppt_h"/>
                                          </p:val>
                                        </p:tav>
                                        <p:tav tm="100000">
                                          <p:val>
                                            <p:strVal val="#ppt_h"/>
                                          </p:val>
                                        </p:tav>
                                      </p:tavLst>
                                    </p:anim>
                                    <p:animEffect transition="in" filter="fade">
                                      <p:cBhvr>
                                        <p:cTn id="37" dur="1000"/>
                                        <p:tgtEl>
                                          <p:spTgt spid="727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p:bldP spid="72709" grpId="0"/>
      <p:bldP spid="72710" grpId="0"/>
      <p:bldP spid="72711" grpId="0"/>
      <p:bldP spid="7271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6" name="文本框 84995"/>
          <p:cNvSpPr txBox="1"/>
          <p:nvPr/>
        </p:nvSpPr>
        <p:spPr>
          <a:xfrm>
            <a:off x="0" y="0"/>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4000" b="1" dirty="0">
                <a:solidFill>
                  <a:srgbClr val="FF0000"/>
                </a:solidFill>
                <a:latin typeface="Arial" panose="020B0604020202020204" pitchFamily="34" charset="0"/>
                <a:ea typeface="隶书" panose="02010509060101010101" pitchFamily="49" charset="-122"/>
              </a:rPr>
              <a:t>十一、开幕词</a:t>
            </a:r>
            <a:endParaRPr lang="zh-CN" altLang="en-US" sz="4000" b="1" dirty="0">
              <a:solidFill>
                <a:srgbClr val="FF0000"/>
              </a:solidFill>
              <a:latin typeface="Arial" panose="020B0604020202020204" pitchFamily="34" charset="0"/>
              <a:ea typeface="隶书" panose="02010509060101010101" pitchFamily="49" charset="-122"/>
            </a:endParaRPr>
          </a:p>
        </p:txBody>
      </p:sp>
      <p:sp>
        <p:nvSpPr>
          <p:cNvPr id="84997" name="文本框 84996"/>
          <p:cNvSpPr txBox="1"/>
          <p:nvPr/>
        </p:nvSpPr>
        <p:spPr>
          <a:xfrm>
            <a:off x="0" y="692150"/>
            <a:ext cx="9144000" cy="1554163"/>
          </a:xfrm>
          <a:prstGeom prst="rect">
            <a:avLst/>
          </a:prstGeom>
          <a:noFill/>
          <a:ln w="9525">
            <a:noFill/>
          </a:ln>
        </p:spPr>
        <p:txBody>
          <a:bodyPr>
            <a:spAutoFit/>
          </a:bodyPr>
          <a:p>
            <a:pPr>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1</a:t>
            </a:r>
            <a:r>
              <a:rPr lang="zh-CN" altLang="en-US" sz="3200" b="1" dirty="0">
                <a:solidFill>
                  <a:srgbClr val="FF0000"/>
                </a:solidFill>
                <a:latin typeface="Arial" panose="020B0604020202020204" pitchFamily="34" charset="0"/>
              </a:rPr>
              <a:t>、［概念解说］</a:t>
            </a:r>
            <a:endParaRPr lang="zh-CN" altLang="en-US" sz="3200" b="1" dirty="0">
              <a:solidFill>
                <a:srgbClr val="FF0000"/>
              </a:solidFill>
              <a:latin typeface="Arial" panose="020B0604020202020204" pitchFamily="34" charset="0"/>
            </a:endParaRPr>
          </a:p>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开幕词在表示欢迎后是介绍本次会议的意义、主办人的意愿的讲话。 </a:t>
            </a:r>
            <a:endParaRPr lang="zh-CN" altLang="en-US" sz="3200" b="1" dirty="0">
              <a:solidFill>
                <a:srgbClr val="0000FF"/>
              </a:solidFill>
              <a:latin typeface="Arial" panose="020B0604020202020204" pitchFamily="34" charset="0"/>
            </a:endParaRPr>
          </a:p>
        </p:txBody>
      </p:sp>
      <p:sp>
        <p:nvSpPr>
          <p:cNvPr id="84998" name="文本框 84997"/>
          <p:cNvSpPr txBox="1"/>
          <p:nvPr/>
        </p:nvSpPr>
        <p:spPr>
          <a:xfrm>
            <a:off x="0" y="2349500"/>
            <a:ext cx="9144000" cy="579438"/>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写作结构</a:t>
            </a:r>
            <a:r>
              <a:rPr lang="en-US" altLang="zh-CN" sz="3200" b="1">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a:t>
            </a:r>
            <a:endParaRPr lang="zh-CN" altLang="en-US" sz="3200" b="1" dirty="0">
              <a:solidFill>
                <a:srgbClr val="FF0000"/>
              </a:solidFill>
              <a:latin typeface="Arial" panose="020B0604020202020204" pitchFamily="34" charset="0"/>
            </a:endParaRPr>
          </a:p>
        </p:txBody>
      </p:sp>
      <p:sp>
        <p:nvSpPr>
          <p:cNvPr id="84999" name="文本框 84998"/>
          <p:cNvSpPr txBox="1"/>
          <p:nvPr/>
        </p:nvSpPr>
        <p:spPr>
          <a:xfrm>
            <a:off x="0" y="2924175"/>
            <a:ext cx="9467850" cy="3749675"/>
          </a:xfrm>
          <a:prstGeom prst="rect">
            <a:avLst/>
          </a:prstGeom>
          <a:noFill/>
          <a:ln w="9525">
            <a:noFill/>
          </a:ln>
        </p:spPr>
        <p:txBody>
          <a:bodyPr>
            <a:spAutoFit/>
          </a:bodyPr>
          <a:p>
            <a:pPr>
              <a:spcBef>
                <a:spcPct val="50000"/>
              </a:spcBef>
              <a:buClrTx/>
            </a:pPr>
            <a:r>
              <a:rPr lang="zh-CN" altLang="en-US" sz="3200" b="1" dirty="0">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1</a:t>
            </a:r>
            <a:r>
              <a:rPr lang="zh-CN" altLang="en-US" sz="3200" b="1" dirty="0">
                <a:solidFill>
                  <a:srgbClr val="FF0000"/>
                </a:solidFill>
                <a:latin typeface="Arial" panose="020B0604020202020204" pitchFamily="34" charset="0"/>
              </a:rPr>
              <a:t>）、首部：</a:t>
            </a:r>
            <a:endParaRPr lang="zh-CN" altLang="en-US" sz="3200" b="1" dirty="0">
              <a:solidFill>
                <a:srgbClr val="FF0000"/>
              </a:solidFill>
              <a:latin typeface="Arial" panose="020B0604020202020204" pitchFamily="34" charset="0"/>
            </a:endParaRPr>
          </a:p>
          <a:p>
            <a:pPr>
              <a:spcBef>
                <a:spcPct val="50000"/>
              </a:spcBef>
              <a:buClrTx/>
            </a:pPr>
            <a:r>
              <a:rPr lang="en-US" altLang="zh-CN" sz="3200" b="1">
                <a:solidFill>
                  <a:srgbClr val="FF0000"/>
                </a:solidFill>
                <a:latin typeface="宋体" panose="02010600030101010101" pitchFamily="2" charset="-122"/>
              </a:rPr>
              <a:t> ①</a:t>
            </a:r>
            <a:r>
              <a:rPr lang="zh-CN" altLang="en-US" sz="3200" b="1" dirty="0">
                <a:solidFill>
                  <a:srgbClr val="FF0000"/>
                </a:solidFill>
                <a:latin typeface="宋体" panose="02010600030101010101" pitchFamily="2" charset="-122"/>
              </a:rPr>
              <a:t>、标题：</a:t>
            </a:r>
            <a:r>
              <a:rPr lang="zh-CN" altLang="en-US" sz="3200" b="1" dirty="0">
                <a:solidFill>
                  <a:srgbClr val="0000FF"/>
                </a:solidFill>
                <a:latin typeface="宋体" panose="02010600030101010101" pitchFamily="2" charset="-122"/>
              </a:rPr>
              <a:t>常直写“</a:t>
            </a:r>
            <a:r>
              <a:rPr lang="en-US" altLang="zh-CN" sz="3200" b="1">
                <a:solidFill>
                  <a:srgbClr val="0000FF"/>
                </a:solidFill>
                <a:latin typeface="宋体" panose="02010600030101010101" pitchFamily="2" charset="-122"/>
              </a:rPr>
              <a:t>XXXXXX</a:t>
            </a:r>
            <a:r>
              <a:rPr lang="zh-CN" altLang="en-US" sz="3200" b="1" dirty="0">
                <a:solidFill>
                  <a:srgbClr val="0000FF"/>
                </a:solidFill>
                <a:latin typeface="宋体" panose="02010600030101010101" pitchFamily="2" charset="-122"/>
              </a:rPr>
              <a:t>的闭幕词”</a:t>
            </a:r>
            <a:endParaRPr lang="zh-CN" altLang="en-US" sz="3200" b="1" dirty="0">
              <a:solidFill>
                <a:srgbClr val="0000FF"/>
              </a:solidFill>
              <a:latin typeface="宋体" panose="02010600030101010101" pitchFamily="2" charset="-122"/>
            </a:endParaRPr>
          </a:p>
          <a:p>
            <a:pPr>
              <a:spcBef>
                <a:spcPct val="50000"/>
              </a:spcBef>
              <a:buClrTx/>
            </a:pPr>
            <a:r>
              <a:rPr lang="en-US" altLang="zh-CN" sz="3200" b="1">
                <a:solidFill>
                  <a:srgbClr val="FF0000"/>
                </a:solidFill>
                <a:latin typeface="宋体" panose="02010600030101010101" pitchFamily="2" charset="-122"/>
              </a:rPr>
              <a:t> ②</a:t>
            </a:r>
            <a:r>
              <a:rPr lang="zh-CN" altLang="en-US" sz="3200" b="1" dirty="0">
                <a:solidFill>
                  <a:srgbClr val="FF0000"/>
                </a:solidFill>
                <a:latin typeface="宋体" panose="02010600030101010101" pitchFamily="2" charset="-122"/>
              </a:rPr>
              <a:t>、</a:t>
            </a:r>
            <a:r>
              <a:rPr lang="zh-CN" altLang="en-US" sz="3200" b="1" dirty="0">
                <a:solidFill>
                  <a:srgbClr val="FF0000"/>
                </a:solidFill>
                <a:latin typeface="Arial" panose="020B0604020202020204" pitchFamily="34" charset="0"/>
              </a:rPr>
              <a:t>时间：</a:t>
            </a:r>
            <a:r>
              <a:rPr lang="zh-CN" altLang="en-US" sz="3200" b="1" dirty="0">
                <a:solidFill>
                  <a:srgbClr val="0000FF"/>
                </a:solidFill>
                <a:latin typeface="Arial" panose="020B0604020202020204" pitchFamily="34" charset="0"/>
              </a:rPr>
              <a:t>标题之下，用括号注明会议闭幕的年、月、日期。</a:t>
            </a:r>
            <a:endParaRPr lang="zh-CN" altLang="en-US" sz="3200" b="1" dirty="0">
              <a:solidFill>
                <a:srgbClr val="0000FF"/>
              </a:solidFill>
              <a:latin typeface="Arial" panose="020B0604020202020204" pitchFamily="34" charset="0"/>
            </a:endParaRPr>
          </a:p>
          <a:p>
            <a:pPr>
              <a:spcBef>
                <a:spcPct val="50000"/>
              </a:spcBef>
              <a:buClrTx/>
            </a:pPr>
            <a:r>
              <a:rPr lang="en-US" altLang="zh-CN" sz="3200" b="1">
                <a:solidFill>
                  <a:srgbClr val="0000FF"/>
                </a:solidFill>
                <a:latin typeface="宋体" panose="02010600030101010101" pitchFamily="2" charset="-122"/>
              </a:rPr>
              <a:t> </a:t>
            </a:r>
            <a:r>
              <a:rPr lang="en-US" altLang="zh-CN" sz="3200" b="1">
                <a:solidFill>
                  <a:srgbClr val="FF0000"/>
                </a:solidFill>
                <a:latin typeface="宋体" panose="02010600030101010101" pitchFamily="2" charset="-122"/>
              </a:rPr>
              <a:t>③</a:t>
            </a:r>
            <a:r>
              <a:rPr lang="zh-CN" altLang="en-US" sz="3200" b="1" dirty="0">
                <a:solidFill>
                  <a:srgbClr val="FF0000"/>
                </a:solidFill>
                <a:latin typeface="宋体" panose="02010600030101010101" pitchFamily="2" charset="-122"/>
              </a:rPr>
              <a:t>、</a:t>
            </a:r>
            <a:r>
              <a:rPr lang="zh-CN" altLang="en-US" sz="3200" b="1" dirty="0">
                <a:solidFill>
                  <a:srgbClr val="FF0000"/>
                </a:solidFill>
                <a:latin typeface="Arial" panose="020B0604020202020204" pitchFamily="34" charset="0"/>
              </a:rPr>
              <a:t>称谓：</a:t>
            </a:r>
            <a:r>
              <a:rPr lang="zh-CN" altLang="en-US" sz="3200" b="1" dirty="0">
                <a:solidFill>
                  <a:srgbClr val="0000FF"/>
                </a:solidFill>
                <a:latin typeface="Arial" panose="020B0604020202020204" pitchFamily="34" charset="0"/>
              </a:rPr>
              <a:t>根据会议性质及与会者的身份来确定称谓，如“同志们”，“各位代表、各位来宾”等。</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4996"/>
                                        </p:tgtEl>
                                        <p:attrNameLst>
                                          <p:attrName>style.visibility</p:attrName>
                                        </p:attrNameLst>
                                      </p:cBhvr>
                                      <p:to>
                                        <p:strVal val="visible"/>
                                      </p:to>
                                    </p:set>
                                    <p:anim calcmode="lin" valueType="num">
                                      <p:cBhvr>
                                        <p:cTn id="7" dur="1000" fill="hold"/>
                                        <p:tgtEl>
                                          <p:spTgt spid="84996"/>
                                        </p:tgtEl>
                                        <p:attrNameLst>
                                          <p:attrName>ppt_w</p:attrName>
                                        </p:attrNameLst>
                                      </p:cBhvr>
                                      <p:tavLst>
                                        <p:tav tm="0">
                                          <p:val>
                                            <p:strVal val="#ppt_w*0.70"/>
                                          </p:val>
                                        </p:tav>
                                        <p:tav tm="100000">
                                          <p:val>
                                            <p:strVal val="#ppt_w"/>
                                          </p:val>
                                        </p:tav>
                                      </p:tavLst>
                                    </p:anim>
                                    <p:anim calcmode="lin" valueType="num">
                                      <p:cBhvr>
                                        <p:cTn id="8" dur="1000" fill="hold"/>
                                        <p:tgtEl>
                                          <p:spTgt spid="84996"/>
                                        </p:tgtEl>
                                        <p:attrNameLst>
                                          <p:attrName>ppt_h</p:attrName>
                                        </p:attrNameLst>
                                      </p:cBhvr>
                                      <p:tavLst>
                                        <p:tav tm="0">
                                          <p:val>
                                            <p:strVal val="#ppt_h"/>
                                          </p:val>
                                        </p:tav>
                                        <p:tav tm="100000">
                                          <p:val>
                                            <p:strVal val="#ppt_h"/>
                                          </p:val>
                                        </p:tav>
                                      </p:tavLst>
                                    </p:anim>
                                    <p:animEffect transition="in" filter="fade">
                                      <p:cBhvr>
                                        <p:cTn id="9" dur="1000"/>
                                        <p:tgtEl>
                                          <p:spTgt spid="8499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4997"/>
                                        </p:tgtEl>
                                        <p:attrNameLst>
                                          <p:attrName>style.visibility</p:attrName>
                                        </p:attrNameLst>
                                      </p:cBhvr>
                                      <p:to>
                                        <p:strVal val="visible"/>
                                      </p:to>
                                    </p:set>
                                    <p:anim calcmode="lin" valueType="num">
                                      <p:cBhvr>
                                        <p:cTn id="14" dur="1000" fill="hold"/>
                                        <p:tgtEl>
                                          <p:spTgt spid="84997"/>
                                        </p:tgtEl>
                                        <p:attrNameLst>
                                          <p:attrName>ppt_w</p:attrName>
                                        </p:attrNameLst>
                                      </p:cBhvr>
                                      <p:tavLst>
                                        <p:tav tm="0">
                                          <p:val>
                                            <p:strVal val="#ppt_w*0.70"/>
                                          </p:val>
                                        </p:tav>
                                        <p:tav tm="100000">
                                          <p:val>
                                            <p:strVal val="#ppt_w"/>
                                          </p:val>
                                        </p:tav>
                                      </p:tavLst>
                                    </p:anim>
                                    <p:anim calcmode="lin" valueType="num">
                                      <p:cBhvr>
                                        <p:cTn id="15" dur="1000" fill="hold"/>
                                        <p:tgtEl>
                                          <p:spTgt spid="84997"/>
                                        </p:tgtEl>
                                        <p:attrNameLst>
                                          <p:attrName>ppt_h</p:attrName>
                                        </p:attrNameLst>
                                      </p:cBhvr>
                                      <p:tavLst>
                                        <p:tav tm="0">
                                          <p:val>
                                            <p:strVal val="#ppt_h"/>
                                          </p:val>
                                        </p:tav>
                                        <p:tav tm="100000">
                                          <p:val>
                                            <p:strVal val="#ppt_h"/>
                                          </p:val>
                                        </p:tav>
                                      </p:tavLst>
                                    </p:anim>
                                    <p:animEffect transition="in" filter="fade">
                                      <p:cBhvr>
                                        <p:cTn id="16" dur="1000"/>
                                        <p:tgtEl>
                                          <p:spTgt spid="8499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4998"/>
                                        </p:tgtEl>
                                        <p:attrNameLst>
                                          <p:attrName>style.visibility</p:attrName>
                                        </p:attrNameLst>
                                      </p:cBhvr>
                                      <p:to>
                                        <p:strVal val="visible"/>
                                      </p:to>
                                    </p:set>
                                    <p:anim calcmode="lin" valueType="num">
                                      <p:cBhvr additive="base">
                                        <p:cTn id="21" dur="500" fill="hold"/>
                                        <p:tgtEl>
                                          <p:spTgt spid="84998"/>
                                        </p:tgtEl>
                                        <p:attrNameLst>
                                          <p:attrName>ppt_x</p:attrName>
                                        </p:attrNameLst>
                                      </p:cBhvr>
                                      <p:tavLst>
                                        <p:tav tm="0">
                                          <p:val>
                                            <p:strVal val="#ppt_x"/>
                                          </p:val>
                                        </p:tav>
                                        <p:tav tm="100000">
                                          <p:val>
                                            <p:strVal val="#ppt_x"/>
                                          </p:val>
                                        </p:tav>
                                      </p:tavLst>
                                    </p:anim>
                                    <p:anim calcmode="lin" valueType="num">
                                      <p:cBhvr additive="base">
                                        <p:cTn id="22" dur="500" fill="hold"/>
                                        <p:tgtEl>
                                          <p:spTgt spid="8499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84999"/>
                                        </p:tgtEl>
                                        <p:attrNameLst>
                                          <p:attrName>style.visibility</p:attrName>
                                        </p:attrNameLst>
                                      </p:cBhvr>
                                      <p:to>
                                        <p:strVal val="visible"/>
                                      </p:to>
                                    </p:set>
                                    <p:animEffect transition="in" filter="wheel(4)">
                                      <p:cBhvr>
                                        <p:cTn id="27" dur="500"/>
                                        <p:tgtEl>
                                          <p:spTgt spid="849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p:bldP spid="84997" grpId="0"/>
      <p:bldP spid="84998" grpId="0"/>
      <p:bldP spid="8499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20" name="文本框 86019"/>
          <p:cNvSpPr txBox="1"/>
          <p:nvPr/>
        </p:nvSpPr>
        <p:spPr>
          <a:xfrm>
            <a:off x="0" y="260350"/>
            <a:ext cx="9144000" cy="366713"/>
          </a:xfrm>
          <a:prstGeom prst="rect">
            <a:avLst/>
          </a:prstGeom>
          <a:noFill/>
          <a:ln w="9525">
            <a:noFill/>
          </a:ln>
        </p:spPr>
        <p:txBody>
          <a:bodyPr>
            <a:spAutoFit/>
          </a:bodyPr>
          <a:p>
            <a:pPr>
              <a:spcBef>
                <a:spcPct val="50000"/>
              </a:spcBef>
              <a:buClrTx/>
            </a:pPr>
            <a:endParaRPr lang="zh-CN" altLang="en-US" dirty="0">
              <a:latin typeface="Arial" panose="020B0604020202020204" pitchFamily="34" charset="0"/>
            </a:endParaRPr>
          </a:p>
        </p:txBody>
      </p:sp>
      <p:sp>
        <p:nvSpPr>
          <p:cNvPr id="86021" name="文本框 86020"/>
          <p:cNvSpPr txBox="1"/>
          <p:nvPr/>
        </p:nvSpPr>
        <p:spPr>
          <a:xfrm>
            <a:off x="0" y="0"/>
            <a:ext cx="9144000" cy="579438"/>
          </a:xfrm>
          <a:prstGeom prst="rect">
            <a:avLst/>
          </a:prstGeom>
          <a:noFill/>
          <a:ln w="9525">
            <a:noFill/>
          </a:ln>
        </p:spPr>
        <p:txBody>
          <a:bodyPr>
            <a:spAutoFit/>
          </a:bodyPr>
          <a:p>
            <a:pPr>
              <a:buClrTx/>
            </a:pPr>
            <a:r>
              <a:rPr lang="zh-CN" altLang="en-US" sz="3200" b="1" dirty="0">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）、正文：</a:t>
            </a:r>
            <a:r>
              <a:rPr lang="zh-CN" altLang="en-US" sz="3200" b="1" dirty="0">
                <a:solidFill>
                  <a:srgbClr val="0000FF"/>
                </a:solidFill>
                <a:latin typeface="Arial" panose="020B0604020202020204" pitchFamily="34" charset="0"/>
              </a:rPr>
              <a:t>包括开头、主体和结尾三部分。</a:t>
            </a:r>
            <a:endParaRPr lang="zh-CN" altLang="en-US" sz="3200" b="1" dirty="0">
              <a:solidFill>
                <a:srgbClr val="0000FF"/>
              </a:solidFill>
              <a:latin typeface="Arial" panose="020B0604020202020204" pitchFamily="34" charset="0"/>
            </a:endParaRPr>
          </a:p>
        </p:txBody>
      </p:sp>
      <p:sp>
        <p:nvSpPr>
          <p:cNvPr id="86022" name="文本框 86021"/>
          <p:cNvSpPr txBox="1"/>
          <p:nvPr/>
        </p:nvSpPr>
        <p:spPr>
          <a:xfrm>
            <a:off x="0" y="692150"/>
            <a:ext cx="9144000" cy="1066800"/>
          </a:xfrm>
          <a:prstGeom prst="rect">
            <a:avLst/>
          </a:prstGeom>
          <a:noFill/>
          <a:ln w="9525">
            <a:noFill/>
          </a:ln>
        </p:spPr>
        <p:txBody>
          <a:bodyPr>
            <a:spAutoFit/>
          </a:bodyPr>
          <a:p>
            <a:pPr>
              <a:buClrTx/>
            </a:pPr>
            <a:r>
              <a:rPr lang="en-US" altLang="zh-CN">
                <a:latin typeface="宋体" panose="02010600030101010101" pitchFamily="2" charset="-122"/>
              </a:rPr>
              <a:t> </a:t>
            </a:r>
            <a:r>
              <a:rPr lang="en-US" altLang="zh-CN" sz="3200" b="1">
                <a:solidFill>
                  <a:srgbClr val="FF0000"/>
                </a:solidFill>
                <a:latin typeface="宋体" panose="02010600030101010101" pitchFamily="2" charset="-122"/>
              </a:rPr>
              <a:t>①</a:t>
            </a:r>
            <a:r>
              <a:rPr lang="zh-CN" altLang="en-US" sz="3200" b="1" dirty="0">
                <a:solidFill>
                  <a:srgbClr val="FF0000"/>
                </a:solidFill>
                <a:latin typeface="宋体" panose="02010600030101010101" pitchFamily="2" charset="-122"/>
              </a:rPr>
              <a:t>、</a:t>
            </a:r>
            <a:r>
              <a:rPr lang="zh-CN" altLang="en-US" sz="3200" b="1" dirty="0">
                <a:solidFill>
                  <a:srgbClr val="FF0000"/>
                </a:solidFill>
                <a:latin typeface="Arial" panose="020B0604020202020204" pitchFamily="34" charset="0"/>
              </a:rPr>
              <a:t>开头：</a:t>
            </a:r>
            <a:r>
              <a:rPr lang="zh-CN" altLang="en-US" sz="3200" b="1" dirty="0">
                <a:solidFill>
                  <a:srgbClr val="0000FF"/>
                </a:solidFill>
                <a:latin typeface="Arial" panose="020B0604020202020204" pitchFamily="34" charset="0"/>
              </a:rPr>
              <a:t>以主人家的身份对来宾表示欢迎并对本次大会的简单介绍。</a:t>
            </a:r>
            <a:endParaRPr lang="zh-CN" altLang="en-US" sz="3200" b="1" dirty="0">
              <a:solidFill>
                <a:srgbClr val="0000FF"/>
              </a:solidFill>
              <a:latin typeface="Arial" panose="020B0604020202020204" pitchFamily="34" charset="0"/>
            </a:endParaRPr>
          </a:p>
        </p:txBody>
      </p:sp>
      <p:sp>
        <p:nvSpPr>
          <p:cNvPr id="86023" name="文本框 86022"/>
          <p:cNvSpPr txBox="1"/>
          <p:nvPr/>
        </p:nvSpPr>
        <p:spPr>
          <a:xfrm>
            <a:off x="0" y="2133600"/>
            <a:ext cx="9144000" cy="1066800"/>
          </a:xfrm>
          <a:prstGeom prst="rect">
            <a:avLst/>
          </a:prstGeom>
          <a:noFill/>
          <a:ln w="9525">
            <a:noFill/>
          </a:ln>
        </p:spPr>
        <p:txBody>
          <a:bodyPr>
            <a:spAutoFit/>
          </a:bodyPr>
          <a:p>
            <a:pPr>
              <a:buClrTx/>
            </a:pPr>
            <a:r>
              <a:rPr lang="en-US" altLang="zh-CN">
                <a:latin typeface="宋体" panose="02010600030101010101" pitchFamily="2" charset="-122"/>
              </a:rPr>
              <a:t> </a:t>
            </a:r>
            <a:r>
              <a:rPr lang="en-US" altLang="zh-CN" sz="3200" b="1">
                <a:solidFill>
                  <a:srgbClr val="FF0000"/>
                </a:solidFill>
                <a:latin typeface="宋体" panose="02010600030101010101" pitchFamily="2" charset="-122"/>
              </a:rPr>
              <a:t>②</a:t>
            </a:r>
            <a:r>
              <a:rPr lang="zh-CN" altLang="en-US" sz="3200" b="1" dirty="0">
                <a:solidFill>
                  <a:srgbClr val="FF0000"/>
                </a:solidFill>
                <a:latin typeface="宋体" panose="02010600030101010101" pitchFamily="2" charset="-122"/>
              </a:rPr>
              <a:t>、</a:t>
            </a:r>
            <a:r>
              <a:rPr lang="zh-CN" altLang="en-US" sz="3200" b="1" dirty="0">
                <a:solidFill>
                  <a:srgbClr val="FF0000"/>
                </a:solidFill>
                <a:latin typeface="Arial" panose="020B0604020202020204" pitchFamily="34" charset="0"/>
              </a:rPr>
              <a:t>主体：</a:t>
            </a:r>
            <a:r>
              <a:rPr lang="zh-CN" altLang="en-US" sz="3200" b="1" dirty="0">
                <a:solidFill>
                  <a:srgbClr val="0000FF"/>
                </a:solidFill>
                <a:latin typeface="Arial" panose="020B0604020202020204" pitchFamily="34" charset="0"/>
              </a:rPr>
              <a:t>较深入详尽地介绍本次大会的主办性质、规模、特色等。</a:t>
            </a:r>
            <a:endParaRPr lang="zh-CN" altLang="en-US" dirty="0">
              <a:solidFill>
                <a:srgbClr val="0000FF"/>
              </a:solidFill>
              <a:latin typeface="Arial" panose="020B0604020202020204" pitchFamily="34" charset="0"/>
            </a:endParaRPr>
          </a:p>
        </p:txBody>
      </p:sp>
      <p:sp>
        <p:nvSpPr>
          <p:cNvPr id="86024" name="文本框 86023"/>
          <p:cNvSpPr txBox="1"/>
          <p:nvPr/>
        </p:nvSpPr>
        <p:spPr>
          <a:xfrm>
            <a:off x="0" y="3284538"/>
            <a:ext cx="9144000" cy="1066800"/>
          </a:xfrm>
          <a:prstGeom prst="rect">
            <a:avLst/>
          </a:prstGeom>
          <a:noFill/>
          <a:ln w="9525">
            <a:noFill/>
          </a:ln>
        </p:spPr>
        <p:txBody>
          <a:bodyPr>
            <a:spAutoFit/>
          </a:bodyPr>
          <a:p>
            <a:pPr>
              <a:buClrTx/>
            </a:pPr>
            <a:r>
              <a:rPr lang="en-US" altLang="zh-CN">
                <a:latin typeface="宋体" panose="02010600030101010101" pitchFamily="2" charset="-122"/>
              </a:rPr>
              <a:t> </a:t>
            </a:r>
            <a:r>
              <a:rPr lang="en-US" altLang="zh-CN" sz="3200" b="1">
                <a:solidFill>
                  <a:srgbClr val="FF0000"/>
                </a:solidFill>
                <a:latin typeface="宋体" panose="02010600030101010101" pitchFamily="2" charset="-122"/>
              </a:rPr>
              <a:t>③</a:t>
            </a:r>
            <a:r>
              <a:rPr lang="zh-CN" altLang="en-US" sz="3200" b="1" dirty="0">
                <a:solidFill>
                  <a:srgbClr val="FF0000"/>
                </a:solidFill>
                <a:latin typeface="宋体" panose="02010600030101010101" pitchFamily="2" charset="-122"/>
              </a:rPr>
              <a:t>、</a:t>
            </a:r>
            <a:r>
              <a:rPr lang="zh-CN" altLang="en-US" sz="3200" b="1" dirty="0">
                <a:solidFill>
                  <a:srgbClr val="FF0000"/>
                </a:solidFill>
                <a:latin typeface="Arial" panose="020B0604020202020204" pitchFamily="34" charset="0"/>
              </a:rPr>
              <a:t>结尾：</a:t>
            </a:r>
            <a:r>
              <a:rPr lang="zh-CN" altLang="en-US" sz="3200" b="1" dirty="0">
                <a:solidFill>
                  <a:srgbClr val="0000FF"/>
                </a:solidFill>
                <a:latin typeface="Arial" panose="020B0604020202020204" pitchFamily="34" charset="0"/>
              </a:rPr>
              <a:t>预祝本次会议（活动）取得圆满的成功！</a:t>
            </a:r>
            <a:endParaRPr lang="zh-CN" altLang="en-US" sz="3200" b="1" dirty="0">
              <a:solidFill>
                <a:srgbClr val="0000FF"/>
              </a:solidFill>
              <a:latin typeface="Arial" panose="020B0604020202020204" pitchFamily="34" charset="0"/>
            </a:endParaRPr>
          </a:p>
        </p:txBody>
      </p:sp>
      <p:sp>
        <p:nvSpPr>
          <p:cNvPr id="86025" name="文本框 86024"/>
          <p:cNvSpPr txBox="1"/>
          <p:nvPr/>
        </p:nvSpPr>
        <p:spPr>
          <a:xfrm>
            <a:off x="0" y="4221163"/>
            <a:ext cx="9144000" cy="2041525"/>
          </a:xfrm>
          <a:prstGeom prst="rect">
            <a:avLst/>
          </a:prstGeom>
          <a:noFill/>
          <a:ln w="9525">
            <a:noFill/>
          </a:ln>
        </p:spPr>
        <p:txBody>
          <a:bodyPr>
            <a:spAutoFit/>
          </a:bodyPr>
          <a:p>
            <a:pPr>
              <a:buClrTx/>
            </a:pPr>
            <a:r>
              <a:rPr lang="zh-CN" altLang="en-US" sz="3200" b="1" dirty="0">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3</a:t>
            </a:r>
            <a:r>
              <a:rPr lang="zh-CN" altLang="en-US" sz="3200" b="1" dirty="0">
                <a:solidFill>
                  <a:srgbClr val="FF0000"/>
                </a:solidFill>
                <a:latin typeface="Arial" panose="020B0604020202020204" pitchFamily="34" charset="0"/>
              </a:rPr>
              <a:t>）［格式内容］</a:t>
            </a:r>
            <a:endParaRPr lang="zh-CN" altLang="en-US" sz="3200" b="1" dirty="0">
              <a:solidFill>
                <a:srgbClr val="FF0000"/>
              </a:solidFill>
              <a:latin typeface="Arial" panose="020B0604020202020204" pitchFamily="34" charset="0"/>
            </a:endParaRPr>
          </a:p>
          <a:p>
            <a:pPr>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　篇幅要求简短，内容切忌重复、啰嗦</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语言要求口语化、富有感情色彩，又要求生动活泼</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语气要热请、友好。 </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6021"/>
                                        </p:tgtEl>
                                        <p:attrNameLst>
                                          <p:attrName>style.visibility</p:attrName>
                                        </p:attrNameLst>
                                      </p:cBhvr>
                                      <p:to>
                                        <p:strVal val="visible"/>
                                      </p:to>
                                    </p:set>
                                    <p:anim calcmode="lin" valueType="num">
                                      <p:cBhvr additive="base">
                                        <p:cTn id="7" dur="500" fill="hold"/>
                                        <p:tgtEl>
                                          <p:spTgt spid="86021"/>
                                        </p:tgtEl>
                                        <p:attrNameLst>
                                          <p:attrName>ppt_x</p:attrName>
                                        </p:attrNameLst>
                                      </p:cBhvr>
                                      <p:tavLst>
                                        <p:tav tm="0">
                                          <p:val>
                                            <p:strVal val="#ppt_x"/>
                                          </p:val>
                                        </p:tav>
                                        <p:tav tm="100000">
                                          <p:val>
                                            <p:strVal val="#ppt_x"/>
                                          </p:val>
                                        </p:tav>
                                      </p:tavLst>
                                    </p:anim>
                                    <p:anim calcmode="lin" valueType="num">
                                      <p:cBhvr additive="base">
                                        <p:cTn id="8" dur="500" fill="hold"/>
                                        <p:tgtEl>
                                          <p:spTgt spid="860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86022"/>
                                        </p:tgtEl>
                                        <p:attrNameLst>
                                          <p:attrName>style.visibility</p:attrName>
                                        </p:attrNameLst>
                                      </p:cBhvr>
                                      <p:to>
                                        <p:strVal val="visible"/>
                                      </p:to>
                                    </p:set>
                                    <p:anim calcmode="lin" valueType="num">
                                      <p:cBhvr>
                                        <p:cTn id="13" dur="1000" fill="hold"/>
                                        <p:tgtEl>
                                          <p:spTgt spid="86022"/>
                                        </p:tgtEl>
                                        <p:attrNameLst>
                                          <p:attrName>ppt_w</p:attrName>
                                        </p:attrNameLst>
                                      </p:cBhvr>
                                      <p:tavLst>
                                        <p:tav tm="0">
                                          <p:val>
                                            <p:strVal val="#ppt_w*0.70"/>
                                          </p:val>
                                        </p:tav>
                                        <p:tav tm="100000">
                                          <p:val>
                                            <p:strVal val="#ppt_w"/>
                                          </p:val>
                                        </p:tav>
                                      </p:tavLst>
                                    </p:anim>
                                    <p:anim calcmode="lin" valueType="num">
                                      <p:cBhvr>
                                        <p:cTn id="14" dur="1000" fill="hold"/>
                                        <p:tgtEl>
                                          <p:spTgt spid="86022"/>
                                        </p:tgtEl>
                                        <p:attrNameLst>
                                          <p:attrName>ppt_h</p:attrName>
                                        </p:attrNameLst>
                                      </p:cBhvr>
                                      <p:tavLst>
                                        <p:tav tm="0">
                                          <p:val>
                                            <p:strVal val="#ppt_h"/>
                                          </p:val>
                                        </p:tav>
                                        <p:tav tm="100000">
                                          <p:val>
                                            <p:strVal val="#ppt_h"/>
                                          </p:val>
                                        </p:tav>
                                      </p:tavLst>
                                    </p:anim>
                                    <p:animEffect transition="in" filter="fade">
                                      <p:cBhvr>
                                        <p:cTn id="15" dur="1000"/>
                                        <p:tgtEl>
                                          <p:spTgt spid="86022"/>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86023"/>
                                        </p:tgtEl>
                                        <p:attrNameLst>
                                          <p:attrName>style.visibility</p:attrName>
                                        </p:attrNameLst>
                                      </p:cBhvr>
                                      <p:to>
                                        <p:strVal val="visible"/>
                                      </p:to>
                                    </p:set>
                                    <p:anim calcmode="lin" valueType="num">
                                      <p:cBhvr>
                                        <p:cTn id="20" dur="1000" fill="hold"/>
                                        <p:tgtEl>
                                          <p:spTgt spid="86023"/>
                                        </p:tgtEl>
                                        <p:attrNameLst>
                                          <p:attrName>ppt_w</p:attrName>
                                        </p:attrNameLst>
                                      </p:cBhvr>
                                      <p:tavLst>
                                        <p:tav tm="0">
                                          <p:val>
                                            <p:strVal val="#ppt_w*0.70"/>
                                          </p:val>
                                        </p:tav>
                                        <p:tav tm="100000">
                                          <p:val>
                                            <p:strVal val="#ppt_w"/>
                                          </p:val>
                                        </p:tav>
                                      </p:tavLst>
                                    </p:anim>
                                    <p:anim calcmode="lin" valueType="num">
                                      <p:cBhvr>
                                        <p:cTn id="21" dur="1000" fill="hold"/>
                                        <p:tgtEl>
                                          <p:spTgt spid="86023"/>
                                        </p:tgtEl>
                                        <p:attrNameLst>
                                          <p:attrName>ppt_h</p:attrName>
                                        </p:attrNameLst>
                                      </p:cBhvr>
                                      <p:tavLst>
                                        <p:tav tm="0">
                                          <p:val>
                                            <p:strVal val="#ppt_h"/>
                                          </p:val>
                                        </p:tav>
                                        <p:tav tm="100000">
                                          <p:val>
                                            <p:strVal val="#ppt_h"/>
                                          </p:val>
                                        </p:tav>
                                      </p:tavLst>
                                    </p:anim>
                                    <p:animEffect transition="in" filter="fade">
                                      <p:cBhvr>
                                        <p:cTn id="22" dur="1000"/>
                                        <p:tgtEl>
                                          <p:spTgt spid="86023"/>
                                        </p:tgtEl>
                                      </p:cBhvr>
                                    </p:animEffect>
                                  </p:childTnLst>
                                </p:cTn>
                              </p:par>
                            </p:childTnLst>
                          </p:cTn>
                        </p:par>
                      </p:childTnLst>
                    </p:cTn>
                  </p:par>
                  <p:par>
                    <p:cTn id="23" fill="hold">
                      <p:stCondLst>
                        <p:cond delay="indefinite"/>
                      </p:stCondLst>
                      <p:childTnLst>
                        <p:par>
                          <p:cTn id="24" fill="hold">
                            <p:stCondLst>
                              <p:cond delay="0"/>
                            </p:stCondLst>
                            <p:childTnLst>
                              <p:par>
                                <p:cTn id="25" presetID="55" presetClass="entr" presetSubtype="0" fill="hold" grpId="0" nodeType="clickEffect">
                                  <p:stCondLst>
                                    <p:cond delay="0"/>
                                  </p:stCondLst>
                                  <p:childTnLst>
                                    <p:set>
                                      <p:cBhvr>
                                        <p:cTn id="26" dur="1" fill="hold">
                                          <p:stCondLst>
                                            <p:cond delay="0"/>
                                          </p:stCondLst>
                                        </p:cTn>
                                        <p:tgtEl>
                                          <p:spTgt spid="86024"/>
                                        </p:tgtEl>
                                        <p:attrNameLst>
                                          <p:attrName>style.visibility</p:attrName>
                                        </p:attrNameLst>
                                      </p:cBhvr>
                                      <p:to>
                                        <p:strVal val="visible"/>
                                      </p:to>
                                    </p:set>
                                    <p:anim calcmode="lin" valueType="num">
                                      <p:cBhvr>
                                        <p:cTn id="27" dur="1000" fill="hold"/>
                                        <p:tgtEl>
                                          <p:spTgt spid="86024"/>
                                        </p:tgtEl>
                                        <p:attrNameLst>
                                          <p:attrName>ppt_w</p:attrName>
                                        </p:attrNameLst>
                                      </p:cBhvr>
                                      <p:tavLst>
                                        <p:tav tm="0">
                                          <p:val>
                                            <p:strVal val="#ppt_w*0.70"/>
                                          </p:val>
                                        </p:tav>
                                        <p:tav tm="100000">
                                          <p:val>
                                            <p:strVal val="#ppt_w"/>
                                          </p:val>
                                        </p:tav>
                                      </p:tavLst>
                                    </p:anim>
                                    <p:anim calcmode="lin" valueType="num">
                                      <p:cBhvr>
                                        <p:cTn id="28" dur="1000" fill="hold"/>
                                        <p:tgtEl>
                                          <p:spTgt spid="86024"/>
                                        </p:tgtEl>
                                        <p:attrNameLst>
                                          <p:attrName>ppt_h</p:attrName>
                                        </p:attrNameLst>
                                      </p:cBhvr>
                                      <p:tavLst>
                                        <p:tav tm="0">
                                          <p:val>
                                            <p:strVal val="#ppt_h"/>
                                          </p:val>
                                        </p:tav>
                                        <p:tav tm="100000">
                                          <p:val>
                                            <p:strVal val="#ppt_h"/>
                                          </p:val>
                                        </p:tav>
                                      </p:tavLst>
                                    </p:anim>
                                    <p:animEffect transition="in" filter="fade">
                                      <p:cBhvr>
                                        <p:cTn id="29" dur="1000"/>
                                        <p:tgtEl>
                                          <p:spTgt spid="8602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86025"/>
                                        </p:tgtEl>
                                        <p:attrNameLst>
                                          <p:attrName>style.visibility</p:attrName>
                                        </p:attrNameLst>
                                      </p:cBhvr>
                                      <p:to>
                                        <p:strVal val="visible"/>
                                      </p:to>
                                    </p:set>
                                    <p:animEffect transition="in" filter="blinds(horizontal)">
                                      <p:cBhvr>
                                        <p:cTn id="34" dur="500"/>
                                        <p:tgtEl>
                                          <p:spTgt spid="86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1" grpId="0"/>
      <p:bldP spid="86022" grpId="0"/>
      <p:bldP spid="86023" grpId="0"/>
      <p:bldP spid="86024" grpId="0"/>
      <p:bldP spid="860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8" name="文本框 6147"/>
          <p:cNvSpPr txBox="1"/>
          <p:nvPr/>
        </p:nvSpPr>
        <p:spPr>
          <a:xfrm>
            <a:off x="0" y="0"/>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en-US" altLang="zh-CN" sz="4000" b="1">
                <a:solidFill>
                  <a:srgbClr val="FF0000"/>
                </a:solidFill>
                <a:latin typeface="Arial" panose="020B0604020202020204" pitchFamily="34" charset="0"/>
                <a:ea typeface="隶书" panose="02010509060101010101" pitchFamily="49" charset="-122"/>
              </a:rPr>
              <a:t>2</a:t>
            </a:r>
            <a:r>
              <a:rPr lang="zh-CN" altLang="en-US" sz="4000" b="1" dirty="0">
                <a:solidFill>
                  <a:srgbClr val="FF0000"/>
                </a:solidFill>
                <a:latin typeface="Arial" panose="020B0604020202020204" pitchFamily="34" charset="0"/>
                <a:ea typeface="隶书" panose="02010509060101010101" pitchFamily="49" charset="-122"/>
              </a:rPr>
              <a:t>、通知的写作格式：</a:t>
            </a:r>
            <a:endParaRPr lang="zh-CN" altLang="en-US" sz="4000" b="1" dirty="0">
              <a:solidFill>
                <a:srgbClr val="FF0000"/>
              </a:solidFill>
              <a:latin typeface="Arial" panose="020B0604020202020204" pitchFamily="34" charset="0"/>
              <a:ea typeface="隶书" panose="02010509060101010101" pitchFamily="49" charset="-122"/>
            </a:endParaRPr>
          </a:p>
        </p:txBody>
      </p:sp>
      <p:sp>
        <p:nvSpPr>
          <p:cNvPr id="6149" name="文本框 6148"/>
          <p:cNvSpPr txBox="1"/>
          <p:nvPr/>
        </p:nvSpPr>
        <p:spPr>
          <a:xfrm>
            <a:off x="0" y="692150"/>
            <a:ext cx="9144000" cy="641350"/>
          </a:xfrm>
          <a:prstGeom prst="rect">
            <a:avLst/>
          </a:prstGeom>
          <a:noFill/>
          <a:ln w="9525">
            <a:noFill/>
          </a:ln>
        </p:spPr>
        <p:txBody>
          <a:bodyPr>
            <a:spAutoFit/>
          </a:bodyPr>
          <a:p>
            <a:pPr>
              <a:spcBef>
                <a:spcPct val="50000"/>
              </a:spcBef>
              <a:buClrTx/>
            </a:pPr>
            <a:r>
              <a:rPr lang="en-US" altLang="zh-CN" sz="3200" b="1">
                <a:solidFill>
                  <a:srgbClr val="0000FF"/>
                </a:solidFill>
                <a:latin typeface="Arial" panose="020B0604020202020204" pitchFamily="34" charset="0"/>
              </a:rPr>
              <a:t> </a:t>
            </a:r>
            <a:r>
              <a:rPr lang="zh-CN" altLang="en-US" sz="3200" b="1" dirty="0">
                <a:solidFill>
                  <a:srgbClr val="0000FF"/>
                </a:solidFill>
                <a:latin typeface="Arial" panose="020B0604020202020204" pitchFamily="34" charset="0"/>
              </a:rPr>
              <a:t>（</a:t>
            </a:r>
            <a:r>
              <a:rPr lang="en-US" altLang="zh-CN" sz="3200" b="1">
                <a:solidFill>
                  <a:srgbClr val="0000FF"/>
                </a:solidFill>
                <a:latin typeface="Arial" panose="020B0604020202020204" pitchFamily="34" charset="0"/>
              </a:rPr>
              <a:t>1</a:t>
            </a:r>
            <a:r>
              <a:rPr lang="zh-CN" altLang="en-US" sz="3200" b="1" dirty="0">
                <a:solidFill>
                  <a:srgbClr val="0000FF"/>
                </a:solidFill>
                <a:latin typeface="Arial" panose="020B0604020202020204" pitchFamily="34" charset="0"/>
              </a:rPr>
              <a:t>）、</a:t>
            </a:r>
            <a:r>
              <a:rPr lang="zh-CN" altLang="en-US" dirty="0">
                <a:latin typeface="Arial" panose="020B0604020202020204" pitchFamily="34" charset="0"/>
              </a:rPr>
              <a:t> </a:t>
            </a:r>
            <a:r>
              <a:rPr lang="zh-CN" altLang="en-US" sz="3600" b="1" dirty="0">
                <a:solidFill>
                  <a:srgbClr val="FF0000"/>
                </a:solidFill>
                <a:latin typeface="Arial" panose="020B0604020202020204" pitchFamily="34" charset="0"/>
              </a:rPr>
              <a:t>标题</a:t>
            </a:r>
            <a:endParaRPr lang="zh-CN" altLang="en-US" sz="3600" b="1" dirty="0">
              <a:solidFill>
                <a:srgbClr val="FF0000"/>
              </a:solidFill>
              <a:latin typeface="Arial" panose="020B0604020202020204" pitchFamily="34" charset="0"/>
            </a:endParaRPr>
          </a:p>
        </p:txBody>
      </p:sp>
      <p:sp>
        <p:nvSpPr>
          <p:cNvPr id="6151" name="文本框 6150"/>
          <p:cNvSpPr txBox="1"/>
          <p:nvPr/>
        </p:nvSpPr>
        <p:spPr>
          <a:xfrm>
            <a:off x="0" y="1341438"/>
            <a:ext cx="9144000" cy="1190625"/>
          </a:xfrm>
          <a:prstGeom prst="rect">
            <a:avLst/>
          </a:prstGeom>
          <a:noFill/>
          <a:ln w="9525">
            <a:noFill/>
          </a:ln>
        </p:spPr>
        <p:txBody>
          <a:bodyPr>
            <a:spAutoFit/>
          </a:bodyPr>
          <a:p>
            <a:pPr>
              <a:spcBef>
                <a:spcPct val="50000"/>
              </a:spcBef>
              <a:buClrTx/>
            </a:pPr>
            <a:r>
              <a:rPr lang="zh-CN" altLang="en-US" sz="3200" b="1" dirty="0">
                <a:solidFill>
                  <a:srgbClr val="FF0000"/>
                </a:solidFill>
                <a:latin typeface="Arial" panose="020B0604020202020204" pitchFamily="34" charset="0"/>
              </a:rPr>
              <a:t>标题的类型</a:t>
            </a:r>
            <a:r>
              <a:rPr lang="en-US" altLang="zh-CN" sz="3200" b="1">
                <a:solidFill>
                  <a:srgbClr val="0000FF"/>
                </a:solidFill>
                <a:latin typeface="宋体" panose="02010600030101010101" pitchFamily="2" charset="-122"/>
                <a:sym typeface="Wingdings" panose="05000000000000000000" pitchFamily="2" charset="2"/>
              </a:rPr>
              <a:t>①</a:t>
            </a:r>
            <a:r>
              <a:rPr lang="zh-CN" altLang="en-US" sz="3600" b="1" dirty="0">
                <a:solidFill>
                  <a:schemeClr val="hlink"/>
                </a:solidFill>
                <a:latin typeface="Arial" panose="020B0604020202020204" pitchFamily="34" charset="0"/>
              </a:rPr>
              <a:t>、关于</a:t>
            </a:r>
            <a:r>
              <a:rPr lang="en-US" altLang="zh-CN" sz="3600" b="1">
                <a:solidFill>
                  <a:schemeClr val="hlink"/>
                </a:solidFill>
                <a:latin typeface="Arial" panose="020B0604020202020204" pitchFamily="34" charset="0"/>
              </a:rPr>
              <a:t>XXXXXXX</a:t>
            </a:r>
            <a:r>
              <a:rPr lang="zh-CN" altLang="en-US" sz="3600" b="1" dirty="0">
                <a:solidFill>
                  <a:schemeClr val="hlink"/>
                </a:solidFill>
                <a:latin typeface="Arial" panose="020B0604020202020204" pitchFamily="34" charset="0"/>
              </a:rPr>
              <a:t>的通知；</a:t>
            </a:r>
            <a:r>
              <a:rPr lang="en-US" altLang="zh-CN" sz="3600" b="1">
                <a:solidFill>
                  <a:schemeClr val="hlink"/>
                </a:solidFill>
                <a:latin typeface="宋体" panose="02010600030101010101" pitchFamily="2" charset="-122"/>
              </a:rPr>
              <a:t>②</a:t>
            </a:r>
            <a:r>
              <a:rPr lang="zh-CN" altLang="en-US" sz="3600" b="1" dirty="0">
                <a:solidFill>
                  <a:schemeClr val="hlink"/>
                </a:solidFill>
                <a:latin typeface="Arial" panose="020B0604020202020204" pitchFamily="34" charset="0"/>
              </a:rPr>
              <a:t>、通知；</a:t>
            </a:r>
            <a:r>
              <a:rPr lang="en-US" altLang="zh-CN" sz="3600" b="1">
                <a:solidFill>
                  <a:schemeClr val="hlink"/>
                </a:solidFill>
                <a:latin typeface="宋体" panose="02010600030101010101" pitchFamily="2" charset="-122"/>
              </a:rPr>
              <a:t>③</a:t>
            </a:r>
            <a:r>
              <a:rPr lang="zh-CN" altLang="en-US" sz="3600" b="1" dirty="0">
                <a:solidFill>
                  <a:schemeClr val="hlink"/>
                </a:solidFill>
                <a:latin typeface="Arial" panose="020B0604020202020204" pitchFamily="34" charset="0"/>
              </a:rPr>
              <a:t>、紧急通知。</a:t>
            </a:r>
            <a:endParaRPr lang="zh-CN" altLang="en-US" sz="3600" b="1" dirty="0">
              <a:solidFill>
                <a:schemeClr val="hlink"/>
              </a:solidFill>
              <a:latin typeface="Arial" panose="020B0604020202020204" pitchFamily="34" charset="0"/>
            </a:endParaRPr>
          </a:p>
        </p:txBody>
      </p:sp>
      <p:sp>
        <p:nvSpPr>
          <p:cNvPr id="6152" name="文本框 6151"/>
          <p:cNvSpPr txBox="1"/>
          <p:nvPr/>
        </p:nvSpPr>
        <p:spPr>
          <a:xfrm>
            <a:off x="0" y="2492375"/>
            <a:ext cx="9144000" cy="641350"/>
          </a:xfrm>
          <a:prstGeom prst="rect">
            <a:avLst/>
          </a:prstGeom>
          <a:noFill/>
          <a:ln w="9525">
            <a:noFill/>
          </a:ln>
        </p:spPr>
        <p:txBody>
          <a:bodyPr>
            <a:spAutoFit/>
          </a:bodyPr>
          <a:p>
            <a:pPr>
              <a:spcBef>
                <a:spcPct val="50000"/>
              </a:spcBef>
              <a:buClrTx/>
            </a:pPr>
            <a:r>
              <a:rPr lang="zh-CN" altLang="en-US" sz="3600" b="1" dirty="0">
                <a:solidFill>
                  <a:srgbClr val="FF0000"/>
                </a:solidFill>
                <a:latin typeface="Arial" panose="020B0604020202020204" pitchFamily="34" charset="0"/>
              </a:rPr>
              <a:t>（ </a:t>
            </a:r>
            <a:r>
              <a:rPr lang="en-US" altLang="zh-CN" sz="3600" b="1">
                <a:solidFill>
                  <a:srgbClr val="FF0000"/>
                </a:solidFill>
                <a:latin typeface="Arial" panose="020B0604020202020204" pitchFamily="34" charset="0"/>
              </a:rPr>
              <a:t>3</a:t>
            </a:r>
            <a:r>
              <a:rPr lang="zh-CN" altLang="en-US" sz="3600" b="1" dirty="0">
                <a:solidFill>
                  <a:srgbClr val="FF0000"/>
                </a:solidFill>
                <a:latin typeface="Arial" panose="020B0604020202020204" pitchFamily="34" charset="0"/>
              </a:rPr>
              <a:t>）、正文：</a:t>
            </a:r>
            <a:endParaRPr lang="zh-CN" altLang="en-US" sz="3600" b="1" dirty="0">
              <a:solidFill>
                <a:srgbClr val="FF0000"/>
              </a:solidFill>
              <a:latin typeface="Arial" panose="020B0604020202020204" pitchFamily="34" charset="0"/>
            </a:endParaRPr>
          </a:p>
        </p:txBody>
      </p:sp>
      <p:sp>
        <p:nvSpPr>
          <p:cNvPr id="6153" name="文本框 6152"/>
          <p:cNvSpPr txBox="1"/>
          <p:nvPr/>
        </p:nvSpPr>
        <p:spPr>
          <a:xfrm>
            <a:off x="0" y="3141663"/>
            <a:ext cx="9144000" cy="579437"/>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0000FF"/>
                </a:solidFill>
                <a:latin typeface="宋体" panose="02010600030101010101" pitchFamily="2" charset="-122"/>
              </a:rPr>
              <a:t>①</a:t>
            </a:r>
            <a:r>
              <a:rPr lang="zh-CN" altLang="en-US" sz="3200" b="1" dirty="0">
                <a:solidFill>
                  <a:srgbClr val="0000FF"/>
                </a:solidFill>
                <a:latin typeface="Arial" panose="020B0604020202020204" pitchFamily="34" charset="0"/>
              </a:rPr>
              <a:t>、先明示该通知的有关对象：</a:t>
            </a:r>
            <a:endParaRPr lang="zh-CN" altLang="en-US" sz="3200" b="1" dirty="0">
              <a:solidFill>
                <a:srgbClr val="0000FF"/>
              </a:solidFill>
              <a:latin typeface="Arial" panose="020B0604020202020204" pitchFamily="34" charset="0"/>
            </a:endParaRPr>
          </a:p>
        </p:txBody>
      </p:sp>
      <p:sp>
        <p:nvSpPr>
          <p:cNvPr id="6154" name="文本框 6153"/>
          <p:cNvSpPr txBox="1"/>
          <p:nvPr/>
        </p:nvSpPr>
        <p:spPr>
          <a:xfrm>
            <a:off x="0" y="3716338"/>
            <a:ext cx="9144000" cy="1862137"/>
          </a:xfrm>
          <a:prstGeom prst="rect">
            <a:avLst/>
          </a:prstGeom>
          <a:noFill/>
          <a:ln w="9525">
            <a:noFill/>
          </a:ln>
        </p:spPr>
        <p:txBody>
          <a:bodyPr>
            <a:spAutoFit/>
          </a:bodyPr>
          <a:p>
            <a:pPr>
              <a:spcBef>
                <a:spcPct val="50000"/>
              </a:spcBef>
              <a:buClrTx/>
            </a:pPr>
            <a:r>
              <a:rPr lang="en-US" altLang="zh-CN" sz="3200" b="1">
                <a:solidFill>
                  <a:srgbClr val="0000FF"/>
                </a:solidFill>
                <a:latin typeface="Arial" panose="020B0604020202020204" pitchFamily="34" charset="0"/>
              </a:rPr>
              <a:t> </a:t>
            </a:r>
            <a:r>
              <a:rPr lang="en-US" altLang="zh-CN" sz="3200" b="1">
                <a:solidFill>
                  <a:srgbClr val="0000FF"/>
                </a:solidFill>
                <a:latin typeface="宋体" panose="02010600030101010101" pitchFamily="2" charset="-122"/>
              </a:rPr>
              <a:t>②</a:t>
            </a:r>
            <a:r>
              <a:rPr lang="zh-CN" altLang="en-US" sz="2800" b="1" dirty="0">
                <a:solidFill>
                  <a:srgbClr val="0000FF"/>
                </a:solidFill>
                <a:latin typeface="Arial" panose="020B0604020202020204" pitchFamily="34" charset="0"/>
              </a:rPr>
              <a:t>、</a:t>
            </a:r>
            <a:r>
              <a:rPr lang="zh-CN" altLang="en-US" sz="2800" b="1" dirty="0">
                <a:solidFill>
                  <a:srgbClr val="FF0000"/>
                </a:solidFill>
                <a:latin typeface="Arial" panose="020B0604020202020204" pitchFamily="34" charset="0"/>
              </a:rPr>
              <a:t>正文：</a:t>
            </a:r>
            <a:endParaRPr lang="zh-CN" altLang="en-US" sz="2800" b="1" dirty="0">
              <a:solidFill>
                <a:srgbClr val="FF0000"/>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1</a:t>
            </a:r>
            <a:r>
              <a:rPr lang="zh-CN" altLang="en-US" sz="2800" b="1" dirty="0">
                <a:solidFill>
                  <a:srgbClr val="0000FF"/>
                </a:solidFill>
                <a:latin typeface="Arial" panose="020B0604020202020204" pitchFamily="34" charset="0"/>
              </a:rPr>
              <a:t>）按先后顺序交代事由、对象、时间、地点。</a:t>
            </a:r>
            <a:endParaRPr lang="zh-CN" altLang="en-US" sz="2800" b="1" dirty="0">
              <a:solidFill>
                <a:srgbClr val="0000FF"/>
              </a:solidFill>
              <a:latin typeface="Arial" panose="020B0604020202020204" pitchFamily="34" charset="0"/>
            </a:endParaRPr>
          </a:p>
          <a:p>
            <a:pPr>
              <a:spcBef>
                <a:spcPct val="50000"/>
              </a:spcBef>
              <a:buClrTx/>
            </a:pPr>
            <a:r>
              <a:rPr lang="zh-CN" altLang="en-US" sz="2800" b="1" dirty="0">
                <a:solidFill>
                  <a:srgbClr val="0000FF"/>
                </a:solidFill>
                <a:latin typeface="Arial" panose="020B0604020202020204" pitchFamily="34" charset="0"/>
              </a:rPr>
              <a:t>（</a:t>
            </a:r>
            <a:r>
              <a:rPr lang="en-US" altLang="zh-CN" sz="2800" b="1">
                <a:solidFill>
                  <a:srgbClr val="0000FF"/>
                </a:solidFill>
                <a:latin typeface="Arial" panose="020B0604020202020204" pitchFamily="34" charset="0"/>
              </a:rPr>
              <a:t>2</a:t>
            </a:r>
            <a:r>
              <a:rPr lang="zh-CN" altLang="en-US" sz="2800" b="1" dirty="0">
                <a:solidFill>
                  <a:srgbClr val="0000FF"/>
                </a:solidFill>
                <a:latin typeface="Arial" panose="020B0604020202020204" pitchFamily="34" charset="0"/>
              </a:rPr>
              <a:t>）注意事项及相关要求。</a:t>
            </a:r>
            <a:endParaRPr lang="zh-CN" altLang="en-US" sz="2800" b="1" dirty="0">
              <a:solidFill>
                <a:srgbClr val="0000FF"/>
              </a:solidFill>
              <a:latin typeface="Arial" panose="020B0604020202020204" pitchFamily="34" charset="0"/>
            </a:endParaRPr>
          </a:p>
        </p:txBody>
      </p:sp>
      <p:sp>
        <p:nvSpPr>
          <p:cNvPr id="6155" name="文本框 6154"/>
          <p:cNvSpPr txBox="1"/>
          <p:nvPr/>
        </p:nvSpPr>
        <p:spPr>
          <a:xfrm>
            <a:off x="0" y="5589588"/>
            <a:ext cx="9144000" cy="579437"/>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0000FF"/>
                </a:solidFill>
                <a:latin typeface="Arial" panose="020B0604020202020204" pitchFamily="34" charset="0"/>
              </a:rPr>
              <a:t>3</a:t>
            </a:r>
            <a:r>
              <a:rPr lang="zh-CN" altLang="en-US" sz="3200" b="1" dirty="0">
                <a:solidFill>
                  <a:srgbClr val="0000FF"/>
                </a:solidFill>
                <a:latin typeface="Arial" panose="020B0604020202020204" pitchFamily="34" charset="0"/>
              </a:rPr>
              <a:t>、</a:t>
            </a:r>
            <a:r>
              <a:rPr lang="zh-CN" altLang="en-US" sz="3200" b="1" dirty="0">
                <a:solidFill>
                  <a:srgbClr val="FF0000"/>
                </a:solidFill>
                <a:latin typeface="Arial" panose="020B0604020202020204" pitchFamily="34" charset="0"/>
              </a:rPr>
              <a:t>结尾：</a:t>
            </a:r>
            <a:r>
              <a:rPr lang="zh-CN" altLang="en-US" sz="3200" b="1" dirty="0">
                <a:solidFill>
                  <a:srgbClr val="0000FF"/>
                </a:solidFill>
                <a:latin typeface="Arial" panose="020B0604020202020204" pitchFamily="34" charset="0"/>
              </a:rPr>
              <a:t>（落款、日期）</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grpId="0" nodeType="clickEffect">
                                  <p:stCondLst>
                                    <p:cond delay="0"/>
                                  </p:stCondLst>
                                  <p:childTnLst>
                                    <p:set>
                                      <p:cBhvr>
                                        <p:cTn id="12" dur="1" fill="hold">
                                          <p:stCondLst>
                                            <p:cond delay="0"/>
                                          </p:stCondLst>
                                        </p:cTn>
                                        <p:tgtEl>
                                          <p:spTgt spid="6149"/>
                                        </p:tgtEl>
                                        <p:attrNameLst>
                                          <p:attrName>style.visibility</p:attrName>
                                        </p:attrNameLst>
                                      </p:cBhvr>
                                      <p:to>
                                        <p:strVal val="visible"/>
                                      </p:to>
                                    </p:set>
                                    <p:anim calcmode="lin" valueType="num">
                                      <p:cBhvr>
                                        <p:cTn id="13" dur="1000" fill="hold"/>
                                        <p:tgtEl>
                                          <p:spTgt spid="6149"/>
                                        </p:tgtEl>
                                        <p:attrNameLst>
                                          <p:attrName>ppt_w</p:attrName>
                                        </p:attrNameLst>
                                      </p:cBhvr>
                                      <p:tavLst>
                                        <p:tav tm="0">
                                          <p:val>
                                            <p:strVal val="#ppt_w*0.70"/>
                                          </p:val>
                                        </p:tav>
                                        <p:tav tm="100000">
                                          <p:val>
                                            <p:strVal val="#ppt_w"/>
                                          </p:val>
                                        </p:tav>
                                      </p:tavLst>
                                    </p:anim>
                                    <p:anim calcmode="lin" valueType="num">
                                      <p:cBhvr>
                                        <p:cTn id="14" dur="1000" fill="hold"/>
                                        <p:tgtEl>
                                          <p:spTgt spid="6149"/>
                                        </p:tgtEl>
                                        <p:attrNameLst>
                                          <p:attrName>ppt_h</p:attrName>
                                        </p:attrNameLst>
                                      </p:cBhvr>
                                      <p:tavLst>
                                        <p:tav tm="0">
                                          <p:val>
                                            <p:strVal val="#ppt_h"/>
                                          </p:val>
                                        </p:tav>
                                        <p:tav tm="100000">
                                          <p:val>
                                            <p:strVal val="#ppt_h"/>
                                          </p:val>
                                        </p:tav>
                                      </p:tavLst>
                                    </p:anim>
                                    <p:animEffect transition="in" filter="fade">
                                      <p:cBhvr>
                                        <p:cTn id="15" dur="1000"/>
                                        <p:tgtEl>
                                          <p:spTgt spid="6149"/>
                                        </p:tgtEl>
                                      </p:cBhvr>
                                    </p:animEffect>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grpId="0" nodeType="clickEffect">
                                  <p:stCondLst>
                                    <p:cond delay="0"/>
                                  </p:stCondLst>
                                  <p:childTnLst>
                                    <p:set>
                                      <p:cBhvr>
                                        <p:cTn id="19" dur="1" fill="hold">
                                          <p:stCondLst>
                                            <p:cond delay="0"/>
                                          </p:stCondLst>
                                        </p:cTn>
                                        <p:tgtEl>
                                          <p:spTgt spid="6151"/>
                                        </p:tgtEl>
                                        <p:attrNameLst>
                                          <p:attrName>style.visibility</p:attrName>
                                        </p:attrNameLst>
                                      </p:cBhvr>
                                      <p:to>
                                        <p:strVal val="visible"/>
                                      </p:to>
                                    </p:set>
                                    <p:anim calcmode="lin" valueType="num">
                                      <p:cBhvr>
                                        <p:cTn id="20" dur="1000" fill="hold"/>
                                        <p:tgtEl>
                                          <p:spTgt spid="6151"/>
                                        </p:tgtEl>
                                        <p:attrNameLst>
                                          <p:attrName>ppt_w</p:attrName>
                                        </p:attrNameLst>
                                      </p:cBhvr>
                                      <p:tavLst>
                                        <p:tav tm="0">
                                          <p:val>
                                            <p:strVal val="#ppt_w*0.70"/>
                                          </p:val>
                                        </p:tav>
                                        <p:tav tm="100000">
                                          <p:val>
                                            <p:strVal val="#ppt_w"/>
                                          </p:val>
                                        </p:tav>
                                      </p:tavLst>
                                    </p:anim>
                                    <p:anim calcmode="lin" valueType="num">
                                      <p:cBhvr>
                                        <p:cTn id="21" dur="1000" fill="hold"/>
                                        <p:tgtEl>
                                          <p:spTgt spid="6151"/>
                                        </p:tgtEl>
                                        <p:attrNameLst>
                                          <p:attrName>ppt_h</p:attrName>
                                        </p:attrNameLst>
                                      </p:cBhvr>
                                      <p:tavLst>
                                        <p:tav tm="0">
                                          <p:val>
                                            <p:strVal val="#ppt_h"/>
                                          </p:val>
                                        </p:tav>
                                        <p:tav tm="100000">
                                          <p:val>
                                            <p:strVal val="#ppt_h"/>
                                          </p:val>
                                        </p:tav>
                                      </p:tavLst>
                                    </p:anim>
                                    <p:animEffect transition="in" filter="fade">
                                      <p:cBhvr>
                                        <p:cTn id="22" dur="1000"/>
                                        <p:tgtEl>
                                          <p:spTgt spid="615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2" fill="hold" grpId="0" nodeType="clickEffect">
                                  <p:stCondLst>
                                    <p:cond delay="0"/>
                                  </p:stCondLst>
                                  <p:childTnLst>
                                    <p:set>
                                      <p:cBhvr>
                                        <p:cTn id="26" dur="1" fill="hold">
                                          <p:stCondLst>
                                            <p:cond delay="0"/>
                                          </p:stCondLst>
                                        </p:cTn>
                                        <p:tgtEl>
                                          <p:spTgt spid="6152"/>
                                        </p:tgtEl>
                                        <p:attrNameLst>
                                          <p:attrName>style.visibility</p:attrName>
                                        </p:attrNameLst>
                                      </p:cBhvr>
                                      <p:to>
                                        <p:strVal val="visible"/>
                                      </p:to>
                                    </p:set>
                                    <p:anim calcmode="lin" valueType="num">
                                      <p:cBhvr additive="base">
                                        <p:cTn id="27" dur="500" fill="hold"/>
                                        <p:tgtEl>
                                          <p:spTgt spid="6152"/>
                                        </p:tgtEl>
                                        <p:attrNameLst>
                                          <p:attrName>ppt_x</p:attrName>
                                        </p:attrNameLst>
                                      </p:cBhvr>
                                      <p:tavLst>
                                        <p:tav tm="0">
                                          <p:val>
                                            <p:strVal val="0-#ppt_w/2"/>
                                          </p:val>
                                        </p:tav>
                                        <p:tav tm="100000">
                                          <p:val>
                                            <p:strVal val="#ppt_x"/>
                                          </p:val>
                                        </p:tav>
                                      </p:tavLst>
                                    </p:anim>
                                    <p:anim calcmode="lin" valueType="num">
                                      <p:cBhvr additive="base">
                                        <p:cTn id="28" dur="500" fill="hold"/>
                                        <p:tgtEl>
                                          <p:spTgt spid="615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153"/>
                                        </p:tgtEl>
                                        <p:attrNameLst>
                                          <p:attrName>style.visibility</p:attrName>
                                        </p:attrNameLst>
                                      </p:cBhvr>
                                      <p:to>
                                        <p:strVal val="visible"/>
                                      </p:to>
                                    </p:set>
                                    <p:anim calcmode="lin" valueType="num">
                                      <p:cBhvr additive="base">
                                        <p:cTn id="33" dur="500" fill="hold"/>
                                        <p:tgtEl>
                                          <p:spTgt spid="6153"/>
                                        </p:tgtEl>
                                        <p:attrNameLst>
                                          <p:attrName>ppt_x</p:attrName>
                                        </p:attrNameLst>
                                      </p:cBhvr>
                                      <p:tavLst>
                                        <p:tav tm="0">
                                          <p:val>
                                            <p:strVal val="#ppt_x"/>
                                          </p:val>
                                        </p:tav>
                                        <p:tav tm="100000">
                                          <p:val>
                                            <p:strVal val="#ppt_x"/>
                                          </p:val>
                                        </p:tav>
                                      </p:tavLst>
                                    </p:anim>
                                    <p:anim calcmode="lin" valueType="num">
                                      <p:cBhvr additive="base">
                                        <p:cTn id="34" dur="500" fill="hold"/>
                                        <p:tgtEl>
                                          <p:spTgt spid="615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6154"/>
                                        </p:tgtEl>
                                        <p:attrNameLst>
                                          <p:attrName>style.visibility</p:attrName>
                                        </p:attrNameLst>
                                      </p:cBhvr>
                                      <p:to>
                                        <p:strVal val="visible"/>
                                      </p:to>
                                    </p:set>
                                    <p:anim calcmode="lin" valueType="num">
                                      <p:cBhvr>
                                        <p:cTn id="39" dur="1000" fill="hold"/>
                                        <p:tgtEl>
                                          <p:spTgt spid="6154"/>
                                        </p:tgtEl>
                                        <p:attrNameLst>
                                          <p:attrName>ppt_w</p:attrName>
                                        </p:attrNameLst>
                                      </p:cBhvr>
                                      <p:tavLst>
                                        <p:tav tm="0">
                                          <p:val>
                                            <p:strVal val="#ppt_w*0.70"/>
                                          </p:val>
                                        </p:tav>
                                        <p:tav tm="100000">
                                          <p:val>
                                            <p:strVal val="#ppt_w"/>
                                          </p:val>
                                        </p:tav>
                                      </p:tavLst>
                                    </p:anim>
                                    <p:anim calcmode="lin" valueType="num">
                                      <p:cBhvr>
                                        <p:cTn id="40" dur="1000" fill="hold"/>
                                        <p:tgtEl>
                                          <p:spTgt spid="6154"/>
                                        </p:tgtEl>
                                        <p:attrNameLst>
                                          <p:attrName>ppt_h</p:attrName>
                                        </p:attrNameLst>
                                      </p:cBhvr>
                                      <p:tavLst>
                                        <p:tav tm="0">
                                          <p:val>
                                            <p:strVal val="#ppt_h"/>
                                          </p:val>
                                        </p:tav>
                                        <p:tav tm="100000">
                                          <p:val>
                                            <p:strVal val="#ppt_h"/>
                                          </p:val>
                                        </p:tav>
                                      </p:tavLst>
                                    </p:anim>
                                    <p:animEffect transition="in" filter="fade">
                                      <p:cBhvr>
                                        <p:cTn id="41" dur="1000"/>
                                        <p:tgtEl>
                                          <p:spTgt spid="6154"/>
                                        </p:tgtEl>
                                      </p:cBhvr>
                                    </p:animEffect>
                                  </p:childTnLst>
                                </p:cTn>
                              </p:par>
                            </p:childTnLst>
                          </p:cTn>
                        </p:par>
                      </p:childTnLst>
                    </p:cTn>
                  </p:par>
                  <p:par>
                    <p:cTn id="42" fill="hold">
                      <p:stCondLst>
                        <p:cond delay="indefinite"/>
                      </p:stCondLst>
                      <p:childTnLst>
                        <p:par>
                          <p:cTn id="43" fill="hold">
                            <p:stCondLst>
                              <p:cond delay="0"/>
                            </p:stCondLst>
                            <p:childTnLst>
                              <p:par>
                                <p:cTn id="44" presetID="13" presetClass="entr" presetSubtype="16" fill="hold" grpId="0" nodeType="clickEffect">
                                  <p:stCondLst>
                                    <p:cond delay="0"/>
                                  </p:stCondLst>
                                  <p:childTnLst>
                                    <p:set>
                                      <p:cBhvr>
                                        <p:cTn id="45" dur="1" fill="hold">
                                          <p:stCondLst>
                                            <p:cond delay="0"/>
                                          </p:stCondLst>
                                        </p:cTn>
                                        <p:tgtEl>
                                          <p:spTgt spid="6155"/>
                                        </p:tgtEl>
                                        <p:attrNameLst>
                                          <p:attrName>style.visibility</p:attrName>
                                        </p:attrNameLst>
                                      </p:cBhvr>
                                      <p:to>
                                        <p:strVal val="visible"/>
                                      </p:to>
                                    </p:set>
                                    <p:animEffect transition="in" filter="plus(in)">
                                      <p:cBhvr>
                                        <p:cTn id="46" dur="1000"/>
                                        <p:tgtEl>
                                          <p:spTgt spid="6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P spid="6151" grpId="0"/>
      <p:bldP spid="6152" grpId="0"/>
      <p:bldP spid="6153" grpId="0"/>
      <p:bldP spid="6154" grpId="0"/>
      <p:bldP spid="615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4" name="文本框 87043"/>
          <p:cNvSpPr txBox="1"/>
          <p:nvPr/>
        </p:nvSpPr>
        <p:spPr>
          <a:xfrm>
            <a:off x="0" y="0"/>
            <a:ext cx="9144000" cy="1525588"/>
          </a:xfrm>
          <a:prstGeom prst="rect">
            <a:avLst/>
          </a:prstGeom>
          <a:noFill/>
          <a:ln w="9525">
            <a:noFill/>
          </a:ln>
        </p:spPr>
        <p:txBody>
          <a:bodyPr>
            <a:spAutoFit/>
          </a:bodyPr>
          <a:p>
            <a:pPr>
              <a:spcBef>
                <a:spcPct val="50000"/>
              </a:spcBef>
              <a:buClrTx/>
            </a:pPr>
            <a:r>
              <a:rPr lang="zh-CN" altLang="en-US" sz="4000" b="1" dirty="0">
                <a:solidFill>
                  <a:srgbClr val="FF0000"/>
                </a:solidFill>
                <a:latin typeface="Arial" panose="020B0604020202020204" pitchFamily="34" charset="0"/>
                <a:ea typeface="隶书" panose="02010509060101010101" pitchFamily="49" charset="-122"/>
              </a:rPr>
              <a:t>  例如</a:t>
            </a:r>
            <a:endParaRPr lang="zh-CN" altLang="en-US" sz="4000" b="1" dirty="0">
              <a:solidFill>
                <a:srgbClr val="FF0000"/>
              </a:solidFill>
              <a:latin typeface="Arial" panose="020B0604020202020204" pitchFamily="34" charset="0"/>
              <a:ea typeface="隶书" panose="02010509060101010101" pitchFamily="49" charset="-122"/>
            </a:endParaRPr>
          </a:p>
          <a:p>
            <a:pPr>
              <a:spcBef>
                <a:spcPct val="50000"/>
              </a:spcBef>
              <a:buClrTx/>
            </a:pPr>
            <a:r>
              <a:rPr lang="zh-CN" altLang="en-US" b="1" dirty="0">
                <a:latin typeface="Arial" panose="020B0604020202020204" pitchFamily="34" charset="0"/>
              </a:rPr>
              <a:t>       </a:t>
            </a:r>
            <a:r>
              <a:rPr lang="zh-CN" altLang="en-US" sz="3600" b="1" dirty="0">
                <a:solidFill>
                  <a:srgbClr val="0000FF"/>
                </a:solidFill>
                <a:latin typeface="Arial" panose="020B0604020202020204" pitchFamily="34" charset="0"/>
              </a:rPr>
              <a:t>在 </a:t>
            </a:r>
            <a:r>
              <a:rPr lang="en-US" altLang="zh-CN" sz="3600" b="1">
                <a:solidFill>
                  <a:srgbClr val="0000FF"/>
                </a:solidFill>
                <a:latin typeface="Arial" panose="020B0604020202020204" pitchFamily="34" charset="0"/>
              </a:rPr>
              <a:t>"</a:t>
            </a:r>
            <a:r>
              <a:rPr lang="zh-CN" altLang="en-US" sz="3600" b="1" dirty="0">
                <a:solidFill>
                  <a:srgbClr val="0000FF"/>
                </a:solidFill>
                <a:latin typeface="Arial" panose="020B0604020202020204" pitchFamily="34" charset="0"/>
              </a:rPr>
              <a:t>中国国际</a:t>
            </a:r>
            <a:r>
              <a:rPr lang="en-US" altLang="zh-CN" sz="3600" b="1">
                <a:solidFill>
                  <a:srgbClr val="0000FF"/>
                </a:solidFill>
                <a:latin typeface="Arial" panose="020B0604020202020204" pitchFamily="34" charset="0"/>
              </a:rPr>
              <a:t>xx</a:t>
            </a:r>
            <a:r>
              <a:rPr lang="zh-CN" altLang="en-US" sz="3600" b="1" dirty="0">
                <a:solidFill>
                  <a:srgbClr val="0000FF"/>
                </a:solidFill>
                <a:latin typeface="Arial" panose="020B0604020202020204" pitchFamily="34" charset="0"/>
              </a:rPr>
              <a:t>展览会</a:t>
            </a:r>
            <a:r>
              <a:rPr lang="en-US" altLang="zh-CN" sz="3600" b="1">
                <a:solidFill>
                  <a:srgbClr val="0000FF"/>
                </a:solidFill>
                <a:latin typeface="Arial" panose="020B0604020202020204" pitchFamily="34" charset="0"/>
              </a:rPr>
              <a:t>"</a:t>
            </a:r>
            <a:r>
              <a:rPr lang="zh-CN" altLang="en-US" sz="3600" b="1" dirty="0">
                <a:solidFill>
                  <a:srgbClr val="0000FF"/>
                </a:solidFill>
                <a:latin typeface="Arial" panose="020B0604020202020204" pitchFamily="34" charset="0"/>
              </a:rPr>
              <a:t>开幕式上的讲话</a:t>
            </a:r>
            <a:endParaRPr lang="zh-CN" altLang="en-US" sz="3600" b="1" dirty="0">
              <a:solidFill>
                <a:srgbClr val="0000FF"/>
              </a:solidFill>
              <a:latin typeface="Arial" panose="020B0604020202020204" pitchFamily="34" charset="0"/>
            </a:endParaRPr>
          </a:p>
        </p:txBody>
      </p:sp>
      <p:sp>
        <p:nvSpPr>
          <p:cNvPr id="87045" name="文本框 87044"/>
          <p:cNvSpPr txBox="1"/>
          <p:nvPr/>
        </p:nvSpPr>
        <p:spPr>
          <a:xfrm>
            <a:off x="0" y="1989138"/>
            <a:ext cx="9144000" cy="579437"/>
          </a:xfrm>
          <a:prstGeom prst="rect">
            <a:avLst/>
          </a:prstGeom>
          <a:noFill/>
          <a:ln w="9525">
            <a:noFill/>
          </a:ln>
        </p:spPr>
        <p:txBody>
          <a:bodyPr>
            <a:spAutoFit/>
          </a:bodyPr>
          <a:p>
            <a:pPr>
              <a:buClrTx/>
            </a:pPr>
            <a:r>
              <a:rPr lang="zh-CN" altLang="en-US" dirty="0">
                <a:latin typeface="Arial" panose="020B0604020202020204" pitchFamily="34" charset="0"/>
              </a:rPr>
              <a:t>   </a:t>
            </a:r>
            <a:r>
              <a:rPr lang="zh-CN" altLang="en-US" sz="3200" b="1" dirty="0">
                <a:solidFill>
                  <a:srgbClr val="FF0000"/>
                </a:solidFill>
                <a:latin typeface="Arial" panose="020B0604020202020204" pitchFamily="34" charset="0"/>
              </a:rPr>
              <a:t>女士们、先生们、同志们</a:t>
            </a:r>
            <a:r>
              <a:rPr lang="en-US" altLang="zh-CN" sz="3200" b="1">
                <a:solidFill>
                  <a:srgbClr val="FF0000"/>
                </a:solidFill>
                <a:latin typeface="Arial" panose="020B0604020202020204" pitchFamily="34" charset="0"/>
              </a:rPr>
              <a:t>:</a:t>
            </a:r>
            <a:endParaRPr lang="zh-CN" altLang="en-US" sz="3200" b="1" dirty="0">
              <a:solidFill>
                <a:srgbClr val="FF0000"/>
              </a:solidFill>
              <a:latin typeface="Arial" panose="020B0604020202020204" pitchFamily="34" charset="0"/>
            </a:endParaRPr>
          </a:p>
        </p:txBody>
      </p:sp>
      <p:sp>
        <p:nvSpPr>
          <p:cNvPr id="87046" name="文本框 87045"/>
          <p:cNvSpPr txBox="1"/>
          <p:nvPr/>
        </p:nvSpPr>
        <p:spPr>
          <a:xfrm>
            <a:off x="0" y="2495550"/>
            <a:ext cx="9144000" cy="4362450"/>
          </a:xfrm>
          <a:prstGeom prst="rect">
            <a:avLst/>
          </a:prstGeom>
          <a:noFill/>
          <a:ln w="9525">
            <a:noFill/>
          </a:ln>
        </p:spPr>
        <p:txBody>
          <a:bodyPr>
            <a:spAutoFit/>
          </a:bodyPr>
          <a:p>
            <a:pPr>
              <a:buClrTx/>
            </a:pPr>
            <a:r>
              <a:rPr lang="zh-CN" altLang="en-US" dirty="0">
                <a:latin typeface="Arial" panose="020B0604020202020204" pitchFamily="34" charset="0"/>
              </a:rPr>
              <a:t>          </a:t>
            </a:r>
            <a:r>
              <a:rPr lang="zh-CN" altLang="en-US" sz="2800" b="1" dirty="0">
                <a:solidFill>
                  <a:srgbClr val="0000FF"/>
                </a:solidFill>
                <a:latin typeface="Arial" panose="020B0604020202020204" pitchFamily="34" charset="0"/>
              </a:rPr>
              <a:t>早上好</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由新加坡</a:t>
            </a:r>
            <a:r>
              <a:rPr lang="en-US" altLang="zh-CN" sz="2800" b="1">
                <a:solidFill>
                  <a:srgbClr val="0000FF"/>
                </a:solidFill>
                <a:latin typeface="Arial" panose="020B0604020202020204" pitchFamily="34" charset="0"/>
              </a:rPr>
              <a:t>xx</a:t>
            </a:r>
            <a:r>
              <a:rPr lang="zh-CN" altLang="en-US" sz="2800" b="1" dirty="0">
                <a:solidFill>
                  <a:srgbClr val="0000FF"/>
                </a:solidFill>
                <a:latin typeface="Arial" panose="020B0604020202020204" pitchFamily="34" charset="0"/>
              </a:rPr>
              <a:t>有限公司主办。中国</a:t>
            </a:r>
            <a:r>
              <a:rPr lang="en-US" altLang="zh-CN" sz="2800" b="1">
                <a:solidFill>
                  <a:srgbClr val="0000FF"/>
                </a:solidFill>
                <a:latin typeface="Arial" panose="020B0604020202020204" pitchFamily="34" charset="0"/>
              </a:rPr>
              <a:t>xx</a:t>
            </a:r>
            <a:r>
              <a:rPr lang="zh-CN" altLang="en-US" sz="2800" b="1" dirty="0">
                <a:solidFill>
                  <a:srgbClr val="0000FF"/>
                </a:solidFill>
                <a:latin typeface="Arial" panose="020B0604020202020204" pitchFamily="34" charset="0"/>
              </a:rPr>
              <a:t>协会与我分会所属的上海市国际贸易信息和展览公司承办的</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中国国际</a:t>
            </a:r>
            <a:r>
              <a:rPr lang="en-US" altLang="zh-CN" sz="2800" b="1">
                <a:solidFill>
                  <a:srgbClr val="0000FF"/>
                </a:solidFill>
                <a:latin typeface="Arial" panose="020B0604020202020204" pitchFamily="34" charset="0"/>
              </a:rPr>
              <a:t>xx</a:t>
            </a:r>
            <a:r>
              <a:rPr lang="zh-CN" altLang="en-US" sz="2800" b="1" dirty="0">
                <a:solidFill>
                  <a:srgbClr val="0000FF"/>
                </a:solidFill>
                <a:latin typeface="Arial" panose="020B0604020202020204" pitchFamily="34" charset="0"/>
              </a:rPr>
              <a:t>展览会</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今天在这里开幕了。我谨代表中国国际贸易促进委员会上海市分会、中国国际商会上海分会表示热烈祝贺</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向前来上海参展西班牙、比利时、中国台湾省、香港地区以及我国各省的中外厂商表示热烈的欢迎</a:t>
            </a:r>
            <a:r>
              <a:rPr lang="en-US" altLang="zh-CN" sz="2800" b="1">
                <a:solidFill>
                  <a:srgbClr val="0000FF"/>
                </a:solidFill>
                <a:latin typeface="Arial" panose="020B0604020202020204" pitchFamily="34" charset="0"/>
              </a:rPr>
              <a:t>!</a:t>
            </a:r>
            <a:endParaRPr lang="en-US" altLang="zh-CN" sz="2800" b="1">
              <a:solidFill>
                <a:srgbClr val="0000FF"/>
              </a:solidFill>
              <a:latin typeface="Arial" panose="020B0604020202020204" pitchFamily="34" charset="0"/>
            </a:endParaRPr>
          </a:p>
          <a:p>
            <a:pPr>
              <a:buClrTx/>
            </a:pPr>
            <a:r>
              <a:rPr lang="zh-CN" altLang="en-US" sz="2800" b="1" dirty="0">
                <a:solidFill>
                  <a:srgbClr val="0000FF"/>
                </a:solidFill>
                <a:latin typeface="Arial" panose="020B0604020202020204" pitchFamily="34" charset="0"/>
              </a:rPr>
              <a:t>      本届展览会将集中展示具有国际水准的各类</a:t>
            </a:r>
            <a:r>
              <a:rPr lang="en-US" altLang="zh-CN" sz="2800" b="1">
                <a:solidFill>
                  <a:srgbClr val="0000FF"/>
                </a:solidFill>
                <a:latin typeface="Arial" panose="020B0604020202020204" pitchFamily="34" charset="0"/>
              </a:rPr>
              <a:t>xx</a:t>
            </a:r>
            <a:r>
              <a:rPr lang="zh-CN" altLang="en-US" sz="2800" b="1" dirty="0">
                <a:solidFill>
                  <a:srgbClr val="0000FF"/>
                </a:solidFill>
                <a:latin typeface="Arial" panose="020B0604020202020204" pitchFamily="34" charset="0"/>
              </a:rPr>
              <a:t>产品及生产设备，为来自全国各的科技人员提供一次不出国的技术考察机会</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同时，也为海内外同行共同切磋技艺创造了条件。</a:t>
            </a:r>
            <a:endParaRPr lang="zh-CN" altLang="en-US" sz="2800" b="1" dirty="0">
              <a:solidFill>
                <a:srgbClr val="0000FF"/>
              </a:solidFill>
              <a:latin typeface="Arial" panose="020B0604020202020204" pitchFamily="34" charset="0"/>
            </a:endParaRPr>
          </a:p>
        </p:txBody>
      </p:sp>
      <p:sp>
        <p:nvSpPr>
          <p:cNvPr id="87047" name="文本框 87046"/>
          <p:cNvSpPr txBox="1"/>
          <p:nvPr/>
        </p:nvSpPr>
        <p:spPr>
          <a:xfrm>
            <a:off x="1258888" y="1484313"/>
            <a:ext cx="6408737" cy="519112"/>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2800" b="1" dirty="0">
                <a:solidFill>
                  <a:srgbClr val="FF0000"/>
                </a:solidFill>
                <a:latin typeface="Arial" panose="020B0604020202020204" pitchFamily="34" charset="0"/>
              </a:rPr>
              <a:t>（</a:t>
            </a:r>
            <a:r>
              <a:rPr lang="en-US" altLang="zh-CN" sz="2800" b="1">
                <a:solidFill>
                  <a:srgbClr val="FF0000"/>
                </a:solidFill>
                <a:latin typeface="Arial" panose="020B0604020202020204" pitchFamily="34" charset="0"/>
              </a:rPr>
              <a:t>2006</a:t>
            </a:r>
            <a:r>
              <a:rPr lang="zh-CN" altLang="en-US" sz="2800" b="1" dirty="0">
                <a:solidFill>
                  <a:srgbClr val="FF0000"/>
                </a:solidFill>
                <a:latin typeface="Arial" panose="020B0604020202020204" pitchFamily="34" charset="0"/>
              </a:rPr>
              <a:t>年</a:t>
            </a:r>
            <a:r>
              <a:rPr lang="en-US" altLang="zh-CN" sz="2800" b="1">
                <a:solidFill>
                  <a:srgbClr val="FF0000"/>
                </a:solidFill>
                <a:latin typeface="Arial" panose="020B0604020202020204" pitchFamily="34" charset="0"/>
              </a:rPr>
              <a:t>5</a:t>
            </a:r>
            <a:r>
              <a:rPr lang="zh-CN" altLang="en-US" sz="2800" b="1" dirty="0">
                <a:solidFill>
                  <a:srgbClr val="FF0000"/>
                </a:solidFill>
                <a:latin typeface="Arial" panose="020B0604020202020204" pitchFamily="34" charset="0"/>
              </a:rPr>
              <a:t>月</a:t>
            </a:r>
            <a:r>
              <a:rPr lang="en-US" altLang="zh-CN" sz="2800" b="1">
                <a:solidFill>
                  <a:srgbClr val="FF0000"/>
                </a:solidFill>
                <a:latin typeface="Arial" panose="020B0604020202020204" pitchFamily="34" charset="0"/>
              </a:rPr>
              <a:t>12</a:t>
            </a:r>
            <a:r>
              <a:rPr lang="zh-CN" altLang="en-US" sz="2800" b="1" dirty="0">
                <a:solidFill>
                  <a:srgbClr val="FF0000"/>
                </a:solidFill>
                <a:latin typeface="Arial" panose="020B0604020202020204" pitchFamily="34" charset="0"/>
              </a:rPr>
              <a:t>日）</a:t>
            </a:r>
            <a:endParaRPr lang="zh-CN" altLang="en-US" sz="28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7044"/>
                                        </p:tgtEl>
                                        <p:attrNameLst>
                                          <p:attrName>style.visibility</p:attrName>
                                        </p:attrNameLst>
                                      </p:cBhvr>
                                      <p:to>
                                        <p:strVal val="visible"/>
                                      </p:to>
                                    </p:set>
                                    <p:anim calcmode="lin" valueType="num">
                                      <p:cBhvr>
                                        <p:cTn id="7" dur="1000" fill="hold"/>
                                        <p:tgtEl>
                                          <p:spTgt spid="87044"/>
                                        </p:tgtEl>
                                        <p:attrNameLst>
                                          <p:attrName>ppt_w</p:attrName>
                                        </p:attrNameLst>
                                      </p:cBhvr>
                                      <p:tavLst>
                                        <p:tav tm="0">
                                          <p:val>
                                            <p:strVal val="#ppt_w*0.70"/>
                                          </p:val>
                                        </p:tav>
                                        <p:tav tm="100000">
                                          <p:val>
                                            <p:strVal val="#ppt_w"/>
                                          </p:val>
                                        </p:tav>
                                      </p:tavLst>
                                    </p:anim>
                                    <p:anim calcmode="lin" valueType="num">
                                      <p:cBhvr>
                                        <p:cTn id="8" dur="1000" fill="hold"/>
                                        <p:tgtEl>
                                          <p:spTgt spid="87044"/>
                                        </p:tgtEl>
                                        <p:attrNameLst>
                                          <p:attrName>ppt_h</p:attrName>
                                        </p:attrNameLst>
                                      </p:cBhvr>
                                      <p:tavLst>
                                        <p:tav tm="0">
                                          <p:val>
                                            <p:strVal val="#ppt_h"/>
                                          </p:val>
                                        </p:tav>
                                        <p:tav tm="100000">
                                          <p:val>
                                            <p:strVal val="#ppt_h"/>
                                          </p:val>
                                        </p:tav>
                                      </p:tavLst>
                                    </p:anim>
                                    <p:animEffect transition="in" filter="fade">
                                      <p:cBhvr>
                                        <p:cTn id="9" dur="1000"/>
                                        <p:tgtEl>
                                          <p:spTgt spid="8704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7047"/>
                                        </p:tgtEl>
                                        <p:attrNameLst>
                                          <p:attrName>style.visibility</p:attrName>
                                        </p:attrNameLst>
                                      </p:cBhvr>
                                      <p:to>
                                        <p:strVal val="visible"/>
                                      </p:to>
                                    </p:set>
                                    <p:anim calcmode="lin" valueType="num">
                                      <p:cBhvr additive="base">
                                        <p:cTn id="14" dur="500" fill="hold"/>
                                        <p:tgtEl>
                                          <p:spTgt spid="87047"/>
                                        </p:tgtEl>
                                        <p:attrNameLst>
                                          <p:attrName>ppt_x</p:attrName>
                                        </p:attrNameLst>
                                      </p:cBhvr>
                                      <p:tavLst>
                                        <p:tav tm="0">
                                          <p:val>
                                            <p:strVal val="#ppt_x"/>
                                          </p:val>
                                        </p:tav>
                                        <p:tav tm="100000">
                                          <p:val>
                                            <p:strVal val="#ppt_x"/>
                                          </p:val>
                                        </p:tav>
                                      </p:tavLst>
                                    </p:anim>
                                    <p:anim calcmode="lin" valueType="num">
                                      <p:cBhvr additive="base">
                                        <p:cTn id="15" dur="500" fill="hold"/>
                                        <p:tgtEl>
                                          <p:spTgt spid="8704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grpId="0" nodeType="clickEffect">
                                  <p:stCondLst>
                                    <p:cond delay="0"/>
                                  </p:stCondLst>
                                  <p:childTnLst>
                                    <p:set>
                                      <p:cBhvr>
                                        <p:cTn id="19" dur="1" fill="hold">
                                          <p:stCondLst>
                                            <p:cond delay="0"/>
                                          </p:stCondLst>
                                        </p:cTn>
                                        <p:tgtEl>
                                          <p:spTgt spid="87045"/>
                                        </p:tgtEl>
                                        <p:attrNameLst>
                                          <p:attrName>style.visibility</p:attrName>
                                        </p:attrNameLst>
                                      </p:cBhvr>
                                      <p:to>
                                        <p:strVal val="visible"/>
                                      </p:to>
                                    </p:set>
                                    <p:animEffect transition="in" filter="plus(in)">
                                      <p:cBhvr>
                                        <p:cTn id="20" dur="2000"/>
                                        <p:tgtEl>
                                          <p:spTgt spid="87045"/>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87046"/>
                                        </p:tgtEl>
                                        <p:attrNameLst>
                                          <p:attrName>style.visibility</p:attrName>
                                        </p:attrNameLst>
                                      </p:cBhvr>
                                      <p:to>
                                        <p:strVal val="visible"/>
                                      </p:to>
                                    </p:set>
                                    <p:anim calcmode="lin" valueType="num">
                                      <p:cBhvr>
                                        <p:cTn id="25" dur="1000" fill="hold"/>
                                        <p:tgtEl>
                                          <p:spTgt spid="87046"/>
                                        </p:tgtEl>
                                        <p:attrNameLst>
                                          <p:attrName>ppt_w</p:attrName>
                                        </p:attrNameLst>
                                      </p:cBhvr>
                                      <p:tavLst>
                                        <p:tav tm="0">
                                          <p:val>
                                            <p:strVal val="#ppt_w*0.70"/>
                                          </p:val>
                                        </p:tav>
                                        <p:tav tm="100000">
                                          <p:val>
                                            <p:strVal val="#ppt_w"/>
                                          </p:val>
                                        </p:tav>
                                      </p:tavLst>
                                    </p:anim>
                                    <p:anim calcmode="lin" valueType="num">
                                      <p:cBhvr>
                                        <p:cTn id="26" dur="1000" fill="hold"/>
                                        <p:tgtEl>
                                          <p:spTgt spid="87046"/>
                                        </p:tgtEl>
                                        <p:attrNameLst>
                                          <p:attrName>ppt_h</p:attrName>
                                        </p:attrNameLst>
                                      </p:cBhvr>
                                      <p:tavLst>
                                        <p:tav tm="0">
                                          <p:val>
                                            <p:strVal val="#ppt_h"/>
                                          </p:val>
                                        </p:tav>
                                        <p:tav tm="100000">
                                          <p:val>
                                            <p:strVal val="#ppt_h"/>
                                          </p:val>
                                        </p:tav>
                                      </p:tavLst>
                                    </p:anim>
                                    <p:animEffect transition="in" filter="fade">
                                      <p:cBhvr>
                                        <p:cTn id="27" dur="1000"/>
                                        <p:tgtEl>
                                          <p:spTgt spid="87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p:bldP spid="87045" grpId="0"/>
      <p:bldP spid="87046" grpId="0"/>
      <p:bldP spid="8704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8" name="文本框 88067"/>
          <p:cNvSpPr txBox="1"/>
          <p:nvPr/>
        </p:nvSpPr>
        <p:spPr>
          <a:xfrm>
            <a:off x="0" y="322263"/>
            <a:ext cx="9144000" cy="594042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朋友们，同志们</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上海是中国最重要的工业基地之一，也是经济、金融、贸易、科技和信息中心。上海作为长江流域乃至全国对外开放的重要窗口，将实行全方位的开放。我国政府已将浦东的开发开放列为中国今后十年发展的重点，上海南浦大桥的正式通车，将标志着浦东新区的开发已经进入实质性的启动阶段。上海将进一步改善投资环境，扩大与各国各地区的合作领域。我真诚地欢迎各位展商到上海的开发区和浦东新区参观，寻求贸易和投资机会，寻找合作伙伴。作为上海市的对外商会</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中国国际贸易促进会上海市分会将为各位朋友提供卓有成效的服务。</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8068"/>
                                        </p:tgtEl>
                                        <p:attrNameLst>
                                          <p:attrName>style.visibility</p:attrName>
                                        </p:attrNameLst>
                                      </p:cBhvr>
                                      <p:to>
                                        <p:strVal val="visible"/>
                                      </p:to>
                                    </p:set>
                                    <p:animEffect transition="in" filter="diamond(in)">
                                      <p:cBhvr>
                                        <p:cTn id="7" dur="500"/>
                                        <p:tgtEl>
                                          <p:spTgt spid="88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2" name="文本框 89091"/>
          <p:cNvSpPr txBox="1"/>
          <p:nvPr/>
        </p:nvSpPr>
        <p:spPr>
          <a:xfrm>
            <a:off x="0" y="322263"/>
            <a:ext cx="9144000" cy="1066800"/>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最后，预祝</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中国国际</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展览会</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圆满成功</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感谢大家</a:t>
            </a:r>
            <a:r>
              <a:rPr lang="en-US" altLang="zh-CN" sz="3200" b="1">
                <a:solidFill>
                  <a:srgbClr val="0000FF"/>
                </a:solidFill>
                <a:latin typeface="Arial" panose="020B0604020202020204" pitchFamily="34" charset="0"/>
              </a:rPr>
              <a:t>!</a:t>
            </a:r>
            <a:endParaRPr lang="zh-CN" altLang="en-US" sz="3200" b="1" dirty="0">
              <a:solidFill>
                <a:srgbClr val="0000FF"/>
              </a:solidFill>
              <a:latin typeface="Arial" panose="020B0604020202020204" pitchFamily="34" charset="0"/>
            </a:endParaRPr>
          </a:p>
        </p:txBody>
      </p:sp>
      <p:sp>
        <p:nvSpPr>
          <p:cNvPr id="89093" name="椭圆 89092"/>
          <p:cNvSpPr/>
          <p:nvPr/>
        </p:nvSpPr>
        <p:spPr>
          <a:xfrm>
            <a:off x="8101013" y="1196975"/>
            <a:ext cx="1042987" cy="431800"/>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89094" name="文本框 89093"/>
          <p:cNvSpPr txBox="1"/>
          <p:nvPr/>
        </p:nvSpPr>
        <p:spPr>
          <a:xfrm>
            <a:off x="8243888" y="1196975"/>
            <a:ext cx="900112" cy="457200"/>
          </a:xfrm>
          <a:prstGeom prst="rect">
            <a:avLst/>
          </a:prstGeom>
          <a:noFill/>
          <a:ln w="9525">
            <a:noFill/>
          </a:ln>
        </p:spPr>
        <p:txBody>
          <a:bodyPr>
            <a:spAutoFit/>
          </a:bodyPr>
          <a:p>
            <a:pPr>
              <a:spcBef>
                <a:spcPct val="50000"/>
              </a:spcBef>
              <a:buClrTx/>
            </a:pPr>
            <a:r>
              <a:rPr lang="zh-CN" altLang="en-US" sz="2400" b="1" dirty="0">
                <a:solidFill>
                  <a:srgbClr val="FF0000"/>
                </a:solidFill>
                <a:latin typeface="Arial" panose="020B0604020202020204" pitchFamily="34" charset="0"/>
                <a:hlinkClick r:id="rId1" action="ppaction://hlinksldjump"/>
              </a:rPr>
              <a:t>返回</a:t>
            </a:r>
            <a:endParaRPr lang="zh-CN" altLang="en-US" sz="24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9092"/>
                                        </p:tgtEl>
                                        <p:attrNameLst>
                                          <p:attrName>style.visibility</p:attrName>
                                        </p:attrNameLst>
                                      </p:cBhvr>
                                      <p:to>
                                        <p:strVal val="visible"/>
                                      </p:to>
                                    </p:set>
                                    <p:anim calcmode="lin" valueType="num">
                                      <p:cBhvr>
                                        <p:cTn id="7" dur="1000" fill="hold"/>
                                        <p:tgtEl>
                                          <p:spTgt spid="89092"/>
                                        </p:tgtEl>
                                        <p:attrNameLst>
                                          <p:attrName>ppt_w</p:attrName>
                                        </p:attrNameLst>
                                      </p:cBhvr>
                                      <p:tavLst>
                                        <p:tav tm="0">
                                          <p:val>
                                            <p:strVal val="#ppt_w*0.70"/>
                                          </p:val>
                                        </p:tav>
                                        <p:tav tm="100000">
                                          <p:val>
                                            <p:strVal val="#ppt_w"/>
                                          </p:val>
                                        </p:tav>
                                      </p:tavLst>
                                    </p:anim>
                                    <p:anim calcmode="lin" valueType="num">
                                      <p:cBhvr>
                                        <p:cTn id="8" dur="1000" fill="hold"/>
                                        <p:tgtEl>
                                          <p:spTgt spid="89092"/>
                                        </p:tgtEl>
                                        <p:attrNameLst>
                                          <p:attrName>ppt_h</p:attrName>
                                        </p:attrNameLst>
                                      </p:cBhvr>
                                      <p:tavLst>
                                        <p:tav tm="0">
                                          <p:val>
                                            <p:strVal val="#ppt_h"/>
                                          </p:val>
                                        </p:tav>
                                        <p:tav tm="100000">
                                          <p:val>
                                            <p:strVal val="#ppt_h"/>
                                          </p:val>
                                        </p:tav>
                                      </p:tavLst>
                                    </p:anim>
                                    <p:animEffect transition="in" filter="fade">
                                      <p:cBhvr>
                                        <p:cTn id="9" dur="1000"/>
                                        <p:tgtEl>
                                          <p:spTgt spid="8909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9094"/>
                                        </p:tgtEl>
                                        <p:attrNameLst>
                                          <p:attrName>style.visibility</p:attrName>
                                        </p:attrNameLst>
                                      </p:cBhvr>
                                      <p:to>
                                        <p:strVal val="visible"/>
                                      </p:to>
                                    </p:set>
                                    <p:anim calcmode="lin" valueType="num">
                                      <p:cBhvr additive="base">
                                        <p:cTn id="14" dur="500" fill="hold"/>
                                        <p:tgtEl>
                                          <p:spTgt spid="89094"/>
                                        </p:tgtEl>
                                        <p:attrNameLst>
                                          <p:attrName>ppt_x</p:attrName>
                                        </p:attrNameLst>
                                      </p:cBhvr>
                                      <p:tavLst>
                                        <p:tav tm="0">
                                          <p:val>
                                            <p:strVal val="#ppt_x"/>
                                          </p:val>
                                        </p:tav>
                                        <p:tav tm="100000">
                                          <p:val>
                                            <p:strVal val="#ppt_x"/>
                                          </p:val>
                                        </p:tav>
                                      </p:tavLst>
                                    </p:anim>
                                    <p:anim calcmode="lin" valueType="num">
                                      <p:cBhvr additive="base">
                                        <p:cTn id="15" dur="500" fill="hold"/>
                                        <p:tgtEl>
                                          <p:spTgt spid="890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p:bldP spid="8909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3" name="文本框 78852"/>
          <p:cNvSpPr txBox="1"/>
          <p:nvPr/>
        </p:nvSpPr>
        <p:spPr>
          <a:xfrm>
            <a:off x="0" y="0"/>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4000" b="1" dirty="0">
                <a:solidFill>
                  <a:srgbClr val="FF0000"/>
                </a:solidFill>
                <a:latin typeface="隶书" panose="02010509060101010101" pitchFamily="49" charset="-122"/>
                <a:ea typeface="隶书" panose="02010509060101010101" pitchFamily="49" charset="-122"/>
              </a:rPr>
              <a:t>十二、闭幕词 </a:t>
            </a:r>
            <a:endParaRPr lang="en-US" altLang="zh-CN" sz="4000" b="1">
              <a:solidFill>
                <a:srgbClr val="FF0000"/>
              </a:solidFill>
              <a:latin typeface="隶书" panose="02010509060101010101" pitchFamily="49" charset="-122"/>
              <a:ea typeface="隶书" panose="02010509060101010101" pitchFamily="49" charset="-122"/>
            </a:endParaRPr>
          </a:p>
        </p:txBody>
      </p:sp>
      <p:sp>
        <p:nvSpPr>
          <p:cNvPr id="78854" name="文本框 78853"/>
          <p:cNvSpPr txBox="1"/>
          <p:nvPr/>
        </p:nvSpPr>
        <p:spPr>
          <a:xfrm>
            <a:off x="0" y="549275"/>
            <a:ext cx="9144000" cy="1554163"/>
          </a:xfrm>
          <a:prstGeom prst="rect">
            <a:avLst/>
          </a:prstGeom>
          <a:noFill/>
          <a:ln w="9525">
            <a:noFill/>
          </a:ln>
        </p:spPr>
        <p:txBody>
          <a:bodyPr>
            <a:spAutoFit/>
          </a:bodyPr>
          <a:p>
            <a:pPr>
              <a:spcBef>
                <a:spcPct val="50000"/>
              </a:spcBef>
              <a:buClrTx/>
            </a:pPr>
            <a:r>
              <a:rPr lang="en-US" altLang="zh-CN" sz="3200" b="1">
                <a:solidFill>
                  <a:srgbClr val="FF0000"/>
                </a:solidFill>
                <a:latin typeface="Arial" panose="020B0604020202020204" pitchFamily="34" charset="0"/>
              </a:rPr>
              <a:t>  1</a:t>
            </a:r>
            <a:r>
              <a:rPr lang="zh-CN" altLang="en-US" sz="3200" b="1" dirty="0">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概念解说</a:t>
            </a:r>
            <a:r>
              <a:rPr lang="en-US" altLang="zh-CN" sz="3200" b="1">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a:t>
            </a:r>
            <a:r>
              <a:rPr lang="zh-CN" altLang="en-US" sz="3200" b="1" dirty="0">
                <a:solidFill>
                  <a:srgbClr val="0000FF"/>
                </a:solidFill>
                <a:latin typeface="Arial" panose="020B0604020202020204" pitchFamily="34" charset="0"/>
              </a:rPr>
              <a:t>闭幕词是党政机关、社会团体、企事业单位的领导人在会议闭幕时所作的总结性讲话。</a:t>
            </a:r>
            <a:endParaRPr lang="zh-CN" altLang="en-US" sz="3200" b="1" dirty="0">
              <a:solidFill>
                <a:srgbClr val="0000FF"/>
              </a:solidFill>
              <a:latin typeface="Arial" panose="020B0604020202020204" pitchFamily="34" charset="0"/>
            </a:endParaRPr>
          </a:p>
        </p:txBody>
      </p:sp>
      <p:sp>
        <p:nvSpPr>
          <p:cNvPr id="78855" name="文本框 78854"/>
          <p:cNvSpPr txBox="1"/>
          <p:nvPr/>
        </p:nvSpPr>
        <p:spPr>
          <a:xfrm>
            <a:off x="0" y="1989138"/>
            <a:ext cx="9144000" cy="4724400"/>
          </a:xfrm>
          <a:prstGeom prst="rect">
            <a:avLst/>
          </a:prstGeom>
          <a:noFill/>
          <a:ln w="9525">
            <a:noFill/>
          </a:ln>
        </p:spPr>
        <p:txBody>
          <a:bodyPr>
            <a:spAutoFit/>
          </a:bodyPr>
          <a:p>
            <a:pPr>
              <a:spcBef>
                <a:spcPct val="50000"/>
              </a:spcBef>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写作结构</a:t>
            </a:r>
            <a:r>
              <a:rPr lang="en-US" altLang="zh-CN" sz="3200" b="1">
                <a:solidFill>
                  <a:srgbClr val="FF0000"/>
                </a:solidFill>
                <a:latin typeface="Arial" panose="020B0604020202020204" pitchFamily="34" charset="0"/>
              </a:rPr>
              <a:t>]</a:t>
            </a:r>
            <a:r>
              <a:rPr lang="zh-CN" altLang="en-US" sz="3200" b="1" dirty="0">
                <a:solidFill>
                  <a:srgbClr val="FF0000"/>
                </a:solidFill>
                <a:latin typeface="Arial" panose="020B0604020202020204" pitchFamily="34" charset="0"/>
              </a:rPr>
              <a:t>：</a:t>
            </a:r>
            <a:endParaRPr lang="zh-CN" altLang="en-US" sz="3200" b="1" dirty="0">
              <a:solidFill>
                <a:srgbClr val="FF0000"/>
              </a:solidFill>
              <a:latin typeface="Arial" panose="020B0604020202020204" pitchFamily="34" charset="0"/>
            </a:endParaRPr>
          </a:p>
          <a:p>
            <a:pPr>
              <a:buClrTx/>
            </a:pPr>
            <a:r>
              <a:rPr lang="zh-CN" altLang="en-US" sz="3200" b="1" dirty="0">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1</a:t>
            </a:r>
            <a:r>
              <a:rPr lang="zh-CN" altLang="en-US" sz="3200" b="1" dirty="0">
                <a:solidFill>
                  <a:srgbClr val="FF0000"/>
                </a:solidFill>
                <a:latin typeface="Arial" panose="020B0604020202020204" pitchFamily="34" charset="0"/>
              </a:rPr>
              <a:t>）、首部：</a:t>
            </a:r>
            <a:r>
              <a:rPr lang="zh-CN" altLang="en-US" sz="3200" b="1" dirty="0">
                <a:solidFill>
                  <a:srgbClr val="0000FF"/>
                </a:solidFill>
                <a:latin typeface="Arial" panose="020B0604020202020204" pitchFamily="34" charset="0"/>
              </a:rPr>
              <a:t>包括</a:t>
            </a:r>
            <a:r>
              <a:rPr lang="zh-CN" altLang="en-US" sz="3200" b="1" dirty="0">
                <a:solidFill>
                  <a:srgbClr val="FF0000"/>
                </a:solidFill>
                <a:latin typeface="Arial" panose="020B0604020202020204" pitchFamily="34" charset="0"/>
              </a:rPr>
              <a:t>标题、时间、称谓</a:t>
            </a:r>
            <a:r>
              <a:rPr lang="zh-CN" altLang="en-US" sz="3200" b="1" dirty="0">
                <a:solidFill>
                  <a:srgbClr val="0000FF"/>
                </a:solidFill>
                <a:latin typeface="Arial" panose="020B0604020202020204" pitchFamily="34" charset="0"/>
              </a:rPr>
              <a:t>三个内容。</a:t>
            </a:r>
            <a:endParaRPr lang="zh-CN" altLang="en-US" sz="3200" b="1" dirty="0">
              <a:solidFill>
                <a:srgbClr val="0000FF"/>
              </a:solidFill>
              <a:latin typeface="Arial" panose="020B0604020202020204" pitchFamily="34" charset="0"/>
            </a:endParaRPr>
          </a:p>
          <a:p>
            <a:pPr>
              <a:buClrTx/>
            </a:pPr>
            <a:r>
              <a:rPr lang="en-US" altLang="zh-CN" sz="2800" b="1">
                <a:solidFill>
                  <a:srgbClr val="FF0000"/>
                </a:solidFill>
                <a:latin typeface="宋体" panose="02010600030101010101" pitchFamily="2" charset="-122"/>
              </a:rPr>
              <a:t>①</a:t>
            </a:r>
            <a:r>
              <a:rPr lang="zh-CN" altLang="en-US" sz="2800" b="1" dirty="0">
                <a:solidFill>
                  <a:srgbClr val="FF0000"/>
                </a:solidFill>
                <a:latin typeface="Arial" panose="020B0604020202020204" pitchFamily="34" charset="0"/>
              </a:rPr>
              <a:t>标题</a:t>
            </a:r>
            <a:r>
              <a:rPr lang="zh-CN" altLang="en-US" sz="2800" b="1" dirty="0">
                <a:solidFill>
                  <a:srgbClr val="0000FF"/>
                </a:solidFill>
                <a:latin typeface="Arial" panose="020B0604020202020204" pitchFamily="34" charset="0"/>
              </a:rPr>
              <a:t>：一般由事由和文种构成，如</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中国共产党第十二次全国代表大会闭幕词</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；有的只写文种，以“闭幕词”作为标题；也有的由致词人、事由和文种构成，其形式是</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同志在</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会议上的闭幕词</a:t>
            </a:r>
            <a:r>
              <a:rPr lang="en-US" altLang="zh-CN" sz="2800" b="1">
                <a:solidFill>
                  <a:srgbClr val="0000FF"/>
                </a:solidFill>
                <a:latin typeface="Arial" panose="020B0604020202020204" pitchFamily="34" charset="0"/>
              </a:rPr>
              <a:t>》</a:t>
            </a:r>
            <a:r>
              <a:rPr lang="zh-CN" altLang="en-US" sz="2800" b="1" dirty="0">
                <a:solidFill>
                  <a:srgbClr val="0000FF"/>
                </a:solidFill>
                <a:latin typeface="Arial" panose="020B0604020202020204" pitchFamily="34" charset="0"/>
              </a:rPr>
              <a:t>。</a:t>
            </a:r>
            <a:endParaRPr lang="zh-CN" altLang="en-US" sz="2800" b="1" dirty="0">
              <a:solidFill>
                <a:srgbClr val="0000FF"/>
              </a:solidFill>
              <a:latin typeface="Arial" panose="020B0604020202020204" pitchFamily="34" charset="0"/>
            </a:endParaRPr>
          </a:p>
          <a:p>
            <a:pPr>
              <a:buClrTx/>
            </a:pPr>
            <a:r>
              <a:rPr lang="en-US" altLang="zh-CN" sz="2800" b="1">
                <a:solidFill>
                  <a:srgbClr val="0000FF"/>
                </a:solidFill>
                <a:latin typeface="宋体" panose="02010600030101010101" pitchFamily="2" charset="-122"/>
              </a:rPr>
              <a:t>②</a:t>
            </a:r>
            <a:r>
              <a:rPr lang="zh-CN" altLang="en-US" sz="2800" b="1" dirty="0">
                <a:solidFill>
                  <a:srgbClr val="0000FF"/>
                </a:solidFill>
                <a:latin typeface="宋体" panose="02010600030101010101" pitchFamily="2" charset="-122"/>
              </a:rPr>
              <a:t>、</a:t>
            </a:r>
            <a:r>
              <a:rPr lang="zh-CN" altLang="en-US" sz="3200" b="1" dirty="0">
                <a:solidFill>
                  <a:srgbClr val="FF0000"/>
                </a:solidFill>
                <a:latin typeface="Arial" panose="020B0604020202020204" pitchFamily="34" charset="0"/>
              </a:rPr>
              <a:t>时间：</a:t>
            </a:r>
            <a:r>
              <a:rPr lang="zh-CN" altLang="en-US" sz="3200" b="1" dirty="0">
                <a:solidFill>
                  <a:srgbClr val="0000FF"/>
                </a:solidFill>
                <a:latin typeface="Arial" panose="020B0604020202020204" pitchFamily="34" charset="0"/>
              </a:rPr>
              <a:t>在标题之下，用括号注明会议闭幕的年、月、日期。</a:t>
            </a:r>
            <a:endParaRPr lang="zh-CN" altLang="en-US" sz="3200" b="1" dirty="0">
              <a:solidFill>
                <a:srgbClr val="0000FF"/>
              </a:solidFill>
              <a:latin typeface="Arial" panose="020B0604020202020204" pitchFamily="34" charset="0"/>
            </a:endParaRPr>
          </a:p>
          <a:p>
            <a:pPr>
              <a:buClrTx/>
            </a:pPr>
            <a:r>
              <a:rPr lang="en-US" altLang="zh-CN" sz="3200" b="1">
                <a:solidFill>
                  <a:srgbClr val="0000FF"/>
                </a:solidFill>
                <a:latin typeface="宋体" panose="02010600030101010101" pitchFamily="2" charset="-122"/>
              </a:rPr>
              <a:t>③</a:t>
            </a:r>
            <a:r>
              <a:rPr lang="zh-CN" altLang="en-US" sz="3200" b="1" dirty="0">
                <a:solidFill>
                  <a:srgbClr val="FF0000"/>
                </a:solidFill>
                <a:latin typeface="宋体" panose="02010600030101010101" pitchFamily="2" charset="-122"/>
              </a:rPr>
              <a:t>、</a:t>
            </a:r>
            <a:r>
              <a:rPr lang="zh-CN" altLang="en-US" sz="3200" b="1" dirty="0">
                <a:solidFill>
                  <a:srgbClr val="FF0000"/>
                </a:solidFill>
                <a:latin typeface="Arial" panose="020B0604020202020204" pitchFamily="34" charset="0"/>
              </a:rPr>
              <a:t>称谓：</a:t>
            </a:r>
            <a:r>
              <a:rPr lang="zh-CN" altLang="en-US" sz="3200" b="1" dirty="0">
                <a:solidFill>
                  <a:srgbClr val="0000FF"/>
                </a:solidFill>
                <a:latin typeface="Arial" panose="020B0604020202020204" pitchFamily="34" charset="0"/>
              </a:rPr>
              <a:t>根据会议性质及与会者的身份来确定称谓，如“同志们”，“各位代表、各位来宾”等。</a:t>
            </a:r>
            <a:endParaRPr lang="en-US" altLang="zh-CN" sz="3200" b="1">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8853"/>
                                        </p:tgtEl>
                                        <p:attrNameLst>
                                          <p:attrName>style.visibility</p:attrName>
                                        </p:attrNameLst>
                                      </p:cBhvr>
                                      <p:to>
                                        <p:strVal val="visible"/>
                                      </p:to>
                                    </p:set>
                                    <p:anim calcmode="lin" valueType="num">
                                      <p:cBhvr>
                                        <p:cTn id="7" dur="1000" fill="hold"/>
                                        <p:tgtEl>
                                          <p:spTgt spid="78853"/>
                                        </p:tgtEl>
                                        <p:attrNameLst>
                                          <p:attrName>ppt_w</p:attrName>
                                        </p:attrNameLst>
                                      </p:cBhvr>
                                      <p:tavLst>
                                        <p:tav tm="0">
                                          <p:val>
                                            <p:strVal val="#ppt_w*0.70"/>
                                          </p:val>
                                        </p:tav>
                                        <p:tav tm="100000">
                                          <p:val>
                                            <p:strVal val="#ppt_w"/>
                                          </p:val>
                                        </p:tav>
                                      </p:tavLst>
                                    </p:anim>
                                    <p:anim calcmode="lin" valueType="num">
                                      <p:cBhvr>
                                        <p:cTn id="8" dur="1000" fill="hold"/>
                                        <p:tgtEl>
                                          <p:spTgt spid="78853"/>
                                        </p:tgtEl>
                                        <p:attrNameLst>
                                          <p:attrName>ppt_h</p:attrName>
                                        </p:attrNameLst>
                                      </p:cBhvr>
                                      <p:tavLst>
                                        <p:tav tm="0">
                                          <p:val>
                                            <p:strVal val="#ppt_h"/>
                                          </p:val>
                                        </p:tav>
                                        <p:tav tm="100000">
                                          <p:val>
                                            <p:strVal val="#ppt_h"/>
                                          </p:val>
                                        </p:tav>
                                      </p:tavLst>
                                    </p:anim>
                                    <p:animEffect transition="in" filter="fade">
                                      <p:cBhvr>
                                        <p:cTn id="9" dur="1000"/>
                                        <p:tgtEl>
                                          <p:spTgt spid="7885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78854"/>
                                        </p:tgtEl>
                                        <p:attrNameLst>
                                          <p:attrName>style.visibility</p:attrName>
                                        </p:attrNameLst>
                                      </p:cBhvr>
                                      <p:to>
                                        <p:strVal val="visible"/>
                                      </p:to>
                                    </p:set>
                                    <p:animEffect transition="in" filter="blinds(horizontal)">
                                      <p:cBhvr>
                                        <p:cTn id="14" dur="500"/>
                                        <p:tgtEl>
                                          <p:spTgt spid="78854"/>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grpId="0" nodeType="clickEffect">
                                  <p:stCondLst>
                                    <p:cond delay="0"/>
                                  </p:stCondLst>
                                  <p:childTnLst>
                                    <p:set>
                                      <p:cBhvr>
                                        <p:cTn id="18" dur="1" fill="hold">
                                          <p:stCondLst>
                                            <p:cond delay="0"/>
                                          </p:stCondLst>
                                        </p:cTn>
                                        <p:tgtEl>
                                          <p:spTgt spid="78855"/>
                                        </p:tgtEl>
                                        <p:attrNameLst>
                                          <p:attrName>style.visibility</p:attrName>
                                        </p:attrNameLst>
                                      </p:cBhvr>
                                      <p:to>
                                        <p:strVal val="visible"/>
                                      </p:to>
                                    </p:set>
                                    <p:animEffect transition="in" filter="wheel(4)">
                                      <p:cBhvr>
                                        <p:cTn id="19" dur="1000"/>
                                        <p:tgtEl>
                                          <p:spTgt spid="78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p:bldP spid="78854" grpId="0"/>
      <p:bldP spid="7885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7" name="文本框 79876"/>
          <p:cNvSpPr txBox="1"/>
          <p:nvPr/>
        </p:nvSpPr>
        <p:spPr>
          <a:xfrm>
            <a:off x="0" y="0"/>
            <a:ext cx="9144000" cy="366713"/>
          </a:xfrm>
          <a:prstGeom prst="rect">
            <a:avLst/>
          </a:prstGeom>
          <a:noFill/>
          <a:ln w="9525">
            <a:noFill/>
          </a:ln>
        </p:spPr>
        <p:txBody>
          <a:bodyPr>
            <a:spAutoFit/>
          </a:bodyPr>
          <a:p>
            <a:pPr>
              <a:spcBef>
                <a:spcPct val="50000"/>
              </a:spcBef>
              <a:buClrTx/>
            </a:pPr>
            <a:endParaRPr lang="zh-CN" altLang="en-US" dirty="0">
              <a:latin typeface="Arial" panose="020B0604020202020204" pitchFamily="34" charset="0"/>
            </a:endParaRPr>
          </a:p>
        </p:txBody>
      </p:sp>
      <p:sp>
        <p:nvSpPr>
          <p:cNvPr id="79878" name="文本框 79877"/>
          <p:cNvSpPr txBox="1"/>
          <p:nvPr/>
        </p:nvSpPr>
        <p:spPr>
          <a:xfrm>
            <a:off x="0" y="0"/>
            <a:ext cx="9144000" cy="366713"/>
          </a:xfrm>
          <a:prstGeom prst="rect">
            <a:avLst/>
          </a:prstGeom>
          <a:noFill/>
          <a:ln w="9525">
            <a:noFill/>
          </a:ln>
        </p:spPr>
        <p:txBody>
          <a:bodyPr>
            <a:spAutoFit/>
          </a:bodyPr>
          <a:p>
            <a:pPr>
              <a:spcBef>
                <a:spcPct val="50000"/>
              </a:spcBef>
              <a:buClrTx/>
            </a:pPr>
            <a:endParaRPr lang="zh-CN" altLang="en-US" dirty="0">
              <a:latin typeface="Arial" panose="020B0604020202020204" pitchFamily="34" charset="0"/>
            </a:endParaRPr>
          </a:p>
        </p:txBody>
      </p:sp>
      <p:sp>
        <p:nvSpPr>
          <p:cNvPr id="79879" name="文本框 79878"/>
          <p:cNvSpPr txBox="1"/>
          <p:nvPr/>
        </p:nvSpPr>
        <p:spPr>
          <a:xfrm>
            <a:off x="0" y="0"/>
            <a:ext cx="9144000" cy="366713"/>
          </a:xfrm>
          <a:prstGeom prst="rect">
            <a:avLst/>
          </a:prstGeom>
          <a:noFill/>
          <a:ln w="9525">
            <a:noFill/>
          </a:ln>
        </p:spPr>
        <p:txBody>
          <a:bodyPr>
            <a:spAutoFit/>
          </a:bodyPr>
          <a:p>
            <a:pPr>
              <a:spcBef>
                <a:spcPct val="50000"/>
              </a:spcBef>
              <a:buClrTx/>
            </a:pPr>
            <a:endParaRPr lang="zh-CN" altLang="en-US" dirty="0">
              <a:latin typeface="Arial" panose="020B0604020202020204" pitchFamily="34" charset="0"/>
            </a:endParaRPr>
          </a:p>
        </p:txBody>
      </p:sp>
      <p:sp>
        <p:nvSpPr>
          <p:cNvPr id="79880" name="文本框 79879"/>
          <p:cNvSpPr txBox="1"/>
          <p:nvPr/>
        </p:nvSpPr>
        <p:spPr>
          <a:xfrm>
            <a:off x="0" y="0"/>
            <a:ext cx="9144000" cy="579438"/>
          </a:xfrm>
          <a:prstGeom prst="rect">
            <a:avLst/>
          </a:prstGeom>
          <a:noFill/>
          <a:ln w="9525">
            <a:noFill/>
          </a:ln>
        </p:spPr>
        <p:txBody>
          <a:bodyPr>
            <a:spAutoFit/>
          </a:bodyPr>
          <a:p>
            <a:pPr>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3</a:t>
            </a:r>
            <a:r>
              <a:rPr lang="zh-CN" altLang="en-US" sz="3200" b="1" dirty="0">
                <a:solidFill>
                  <a:srgbClr val="FF0000"/>
                </a:solidFill>
                <a:latin typeface="Arial" panose="020B0604020202020204" pitchFamily="34" charset="0"/>
              </a:rPr>
              <a:t>、正文：</a:t>
            </a:r>
            <a:r>
              <a:rPr lang="zh-CN" altLang="en-US" sz="3200" b="1" dirty="0">
                <a:solidFill>
                  <a:srgbClr val="0000FF"/>
                </a:solidFill>
                <a:latin typeface="Arial" panose="020B0604020202020204" pitchFamily="34" charset="0"/>
              </a:rPr>
              <a:t>包括开头、主体和结尾三部分。</a:t>
            </a:r>
            <a:endParaRPr lang="zh-CN" altLang="en-US" sz="3200" b="1" dirty="0">
              <a:solidFill>
                <a:srgbClr val="0000FF"/>
              </a:solidFill>
              <a:latin typeface="Arial" panose="020B0604020202020204" pitchFamily="34" charset="0"/>
            </a:endParaRPr>
          </a:p>
        </p:txBody>
      </p:sp>
      <p:sp>
        <p:nvSpPr>
          <p:cNvPr id="79881" name="文本框 79880"/>
          <p:cNvSpPr txBox="1"/>
          <p:nvPr/>
        </p:nvSpPr>
        <p:spPr>
          <a:xfrm>
            <a:off x="0" y="620713"/>
            <a:ext cx="9144000" cy="1066800"/>
          </a:xfrm>
          <a:prstGeom prst="rect">
            <a:avLst/>
          </a:prstGeom>
          <a:noFill/>
          <a:ln w="9525">
            <a:noFill/>
          </a:ln>
        </p:spPr>
        <p:txBody>
          <a:bodyPr>
            <a:spAutoFit/>
          </a:bodyPr>
          <a:p>
            <a:pPr>
              <a:buClrTx/>
            </a:pPr>
            <a:r>
              <a:rPr lang="zh-CN" altLang="en-US" dirty="0">
                <a:latin typeface="Arial" panose="020B0604020202020204" pitchFamily="34" charset="0"/>
              </a:rPr>
              <a:t> </a:t>
            </a:r>
            <a:r>
              <a:rPr lang="zh-CN" altLang="en-US" sz="3200" b="1" dirty="0">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1</a:t>
            </a:r>
            <a:r>
              <a:rPr lang="zh-CN" altLang="en-US" sz="3200" b="1" dirty="0">
                <a:solidFill>
                  <a:srgbClr val="FF0000"/>
                </a:solidFill>
                <a:latin typeface="Arial" panose="020B0604020202020204" pitchFamily="34" charset="0"/>
              </a:rPr>
              <a:t>）、开头：</a:t>
            </a:r>
            <a:r>
              <a:rPr lang="zh-CN" altLang="en-US" sz="3200" b="1" dirty="0">
                <a:solidFill>
                  <a:srgbClr val="0000FF"/>
                </a:solidFill>
                <a:latin typeface="Arial" panose="020B0604020202020204" pitchFamily="34" charset="0"/>
              </a:rPr>
              <a:t>简要说明大会经过，是否圆满完成了预定的任务。</a:t>
            </a:r>
            <a:endParaRPr lang="zh-CN" altLang="en-US" sz="3200" b="1" dirty="0">
              <a:solidFill>
                <a:srgbClr val="0000FF"/>
              </a:solidFill>
              <a:latin typeface="Arial" panose="020B0604020202020204" pitchFamily="34" charset="0"/>
            </a:endParaRPr>
          </a:p>
        </p:txBody>
      </p:sp>
      <p:sp>
        <p:nvSpPr>
          <p:cNvPr id="79882" name="文本框 79881"/>
          <p:cNvSpPr txBox="1"/>
          <p:nvPr/>
        </p:nvSpPr>
        <p:spPr>
          <a:xfrm>
            <a:off x="0" y="1773238"/>
            <a:ext cx="9144000" cy="579437"/>
          </a:xfrm>
          <a:prstGeom prst="rect">
            <a:avLst/>
          </a:prstGeom>
          <a:noFill/>
          <a:ln w="9525">
            <a:noFill/>
          </a:ln>
        </p:spPr>
        <p:txBody>
          <a:bodyPr>
            <a:spAutoFit/>
          </a:bodyPr>
          <a:p>
            <a:pPr>
              <a:buClrTx/>
            </a:pPr>
            <a:r>
              <a:rPr lang="zh-CN" altLang="en-US" sz="3200" b="1" dirty="0">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2</a:t>
            </a:r>
            <a:r>
              <a:rPr lang="zh-CN" altLang="en-US" sz="3200" b="1" dirty="0">
                <a:solidFill>
                  <a:srgbClr val="FF0000"/>
                </a:solidFill>
                <a:latin typeface="Arial" panose="020B0604020202020204" pitchFamily="34" charset="0"/>
              </a:rPr>
              <a:t>）、主体：</a:t>
            </a:r>
            <a:r>
              <a:rPr lang="zh-CN" altLang="en-US" sz="3200" b="1" dirty="0">
                <a:solidFill>
                  <a:srgbClr val="0000FF"/>
                </a:solidFill>
                <a:latin typeface="Arial" panose="020B0604020202020204" pitchFamily="34" charset="0"/>
              </a:rPr>
              <a:t> 对大会进行概括总结。</a:t>
            </a:r>
            <a:endParaRPr lang="zh-CN" altLang="en-US" sz="3200" b="1" dirty="0">
              <a:solidFill>
                <a:srgbClr val="0000FF"/>
              </a:solidFill>
              <a:latin typeface="Arial" panose="020B0604020202020204" pitchFamily="34" charset="0"/>
            </a:endParaRPr>
          </a:p>
        </p:txBody>
      </p:sp>
      <p:sp>
        <p:nvSpPr>
          <p:cNvPr id="79883" name="文本框 79882"/>
          <p:cNvSpPr txBox="1"/>
          <p:nvPr/>
        </p:nvSpPr>
        <p:spPr>
          <a:xfrm>
            <a:off x="0" y="2636838"/>
            <a:ext cx="9144000" cy="1066800"/>
          </a:xfrm>
          <a:prstGeom prst="rect">
            <a:avLst/>
          </a:prstGeom>
          <a:noFill/>
          <a:ln w="9525">
            <a:noFill/>
          </a:ln>
        </p:spPr>
        <p:txBody>
          <a:bodyPr>
            <a:spAutoFit/>
          </a:bodyPr>
          <a:p>
            <a:pPr>
              <a:buClrTx/>
            </a:pPr>
            <a:r>
              <a:rPr lang="zh-CN" altLang="en-US" sz="3200" b="1" dirty="0">
                <a:solidFill>
                  <a:srgbClr val="FF0000"/>
                </a:solidFill>
                <a:latin typeface="Arial" panose="020B0604020202020204" pitchFamily="34" charset="0"/>
              </a:rPr>
              <a:t>（</a:t>
            </a:r>
            <a:r>
              <a:rPr lang="en-US" altLang="zh-CN" sz="3200" b="1">
                <a:solidFill>
                  <a:srgbClr val="FF0000"/>
                </a:solidFill>
                <a:latin typeface="Arial" panose="020B0604020202020204" pitchFamily="34" charset="0"/>
              </a:rPr>
              <a:t>3</a:t>
            </a:r>
            <a:r>
              <a:rPr lang="zh-CN" altLang="en-US" sz="3200" b="1" dirty="0">
                <a:solidFill>
                  <a:srgbClr val="FF0000"/>
                </a:solidFill>
                <a:latin typeface="Arial" panose="020B0604020202020204" pitchFamily="34" charset="0"/>
              </a:rPr>
              <a:t>）、结尾：</a:t>
            </a:r>
            <a:r>
              <a:rPr lang="zh-CN" altLang="en-US" sz="3200" b="1" dirty="0">
                <a:solidFill>
                  <a:srgbClr val="0000FF"/>
                </a:solidFill>
                <a:latin typeface="Arial" panose="020B0604020202020204" pitchFamily="34" charset="0"/>
              </a:rPr>
              <a:t>对保证大会顺利进行的有关单位及服务人员表示感谢。</a:t>
            </a:r>
            <a:endParaRPr lang="zh-CN" altLang="en-US" sz="3200" b="1" dirty="0">
              <a:solidFill>
                <a:srgbClr val="0000FF"/>
              </a:solidFill>
              <a:latin typeface="Arial" panose="020B0604020202020204" pitchFamily="34" charset="0"/>
            </a:endParaRPr>
          </a:p>
        </p:txBody>
      </p:sp>
      <p:sp>
        <p:nvSpPr>
          <p:cNvPr id="79885" name="文本框 79884"/>
          <p:cNvSpPr txBox="1"/>
          <p:nvPr/>
        </p:nvSpPr>
        <p:spPr>
          <a:xfrm>
            <a:off x="0" y="4067175"/>
            <a:ext cx="9144000" cy="1066800"/>
          </a:xfrm>
          <a:prstGeom prst="rect">
            <a:avLst/>
          </a:prstGeom>
          <a:noFill/>
          <a:ln w="9525">
            <a:noFill/>
          </a:ln>
        </p:spPr>
        <p:txBody>
          <a:bodyPr>
            <a:spAutoFit/>
          </a:bodyPr>
          <a:p>
            <a:pPr>
              <a:buClrTx/>
            </a:pPr>
            <a:r>
              <a:rPr lang="en-US" altLang="zh-CN">
                <a:latin typeface="Arial" panose="020B0604020202020204" pitchFamily="34" charset="0"/>
              </a:rPr>
              <a:t>      </a:t>
            </a:r>
            <a:r>
              <a:rPr lang="en-US" altLang="zh-CN" sz="3200" b="1">
                <a:solidFill>
                  <a:srgbClr val="FF0000"/>
                </a:solidFill>
                <a:latin typeface="Arial" panose="020B0604020202020204" pitchFamily="34" charset="0"/>
              </a:rPr>
              <a:t>4</a:t>
            </a:r>
            <a:r>
              <a:rPr lang="zh-CN" altLang="en-US" sz="3200" b="1" dirty="0">
                <a:solidFill>
                  <a:srgbClr val="FF0000"/>
                </a:solidFill>
                <a:latin typeface="Arial" panose="020B0604020202020204" pitchFamily="34" charset="0"/>
              </a:rPr>
              <a:t>、结束语： </a:t>
            </a:r>
            <a:r>
              <a:rPr lang="zh-CN" altLang="en-US" sz="3200" b="1" dirty="0">
                <a:solidFill>
                  <a:srgbClr val="0000FF"/>
                </a:solidFill>
                <a:latin typeface="Arial" panose="020B0604020202020204" pitchFamily="34" charset="0"/>
              </a:rPr>
              <a:t>宣布会议结束，通常只有一句话：“现在，我宣布，</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大会闭幕。”</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9880"/>
                                        </p:tgtEl>
                                        <p:attrNameLst>
                                          <p:attrName>style.visibility</p:attrName>
                                        </p:attrNameLst>
                                      </p:cBhvr>
                                      <p:to>
                                        <p:strVal val="visible"/>
                                      </p:to>
                                    </p:set>
                                    <p:anim calcmode="lin" valueType="num">
                                      <p:cBhvr>
                                        <p:cTn id="7" dur="1000" fill="hold"/>
                                        <p:tgtEl>
                                          <p:spTgt spid="79880"/>
                                        </p:tgtEl>
                                        <p:attrNameLst>
                                          <p:attrName>ppt_w</p:attrName>
                                        </p:attrNameLst>
                                      </p:cBhvr>
                                      <p:tavLst>
                                        <p:tav tm="0">
                                          <p:val>
                                            <p:strVal val="#ppt_w*0.70"/>
                                          </p:val>
                                        </p:tav>
                                        <p:tav tm="100000">
                                          <p:val>
                                            <p:strVal val="#ppt_w"/>
                                          </p:val>
                                        </p:tav>
                                      </p:tavLst>
                                    </p:anim>
                                    <p:anim calcmode="lin" valueType="num">
                                      <p:cBhvr>
                                        <p:cTn id="8" dur="1000" fill="hold"/>
                                        <p:tgtEl>
                                          <p:spTgt spid="79880"/>
                                        </p:tgtEl>
                                        <p:attrNameLst>
                                          <p:attrName>ppt_h</p:attrName>
                                        </p:attrNameLst>
                                      </p:cBhvr>
                                      <p:tavLst>
                                        <p:tav tm="0">
                                          <p:val>
                                            <p:strVal val="#ppt_h"/>
                                          </p:val>
                                        </p:tav>
                                        <p:tav tm="100000">
                                          <p:val>
                                            <p:strVal val="#ppt_h"/>
                                          </p:val>
                                        </p:tav>
                                      </p:tavLst>
                                    </p:anim>
                                    <p:animEffect transition="in" filter="fade">
                                      <p:cBhvr>
                                        <p:cTn id="9" dur="1000"/>
                                        <p:tgtEl>
                                          <p:spTgt spid="7988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9881"/>
                                        </p:tgtEl>
                                        <p:attrNameLst>
                                          <p:attrName>style.visibility</p:attrName>
                                        </p:attrNameLst>
                                      </p:cBhvr>
                                      <p:to>
                                        <p:strVal val="visible"/>
                                      </p:to>
                                    </p:set>
                                    <p:anim calcmode="lin" valueType="num">
                                      <p:cBhvr>
                                        <p:cTn id="14" dur="1000" fill="hold"/>
                                        <p:tgtEl>
                                          <p:spTgt spid="79881"/>
                                        </p:tgtEl>
                                        <p:attrNameLst>
                                          <p:attrName>ppt_w</p:attrName>
                                        </p:attrNameLst>
                                      </p:cBhvr>
                                      <p:tavLst>
                                        <p:tav tm="0">
                                          <p:val>
                                            <p:strVal val="#ppt_w*0.70"/>
                                          </p:val>
                                        </p:tav>
                                        <p:tav tm="100000">
                                          <p:val>
                                            <p:strVal val="#ppt_w"/>
                                          </p:val>
                                        </p:tav>
                                      </p:tavLst>
                                    </p:anim>
                                    <p:anim calcmode="lin" valueType="num">
                                      <p:cBhvr>
                                        <p:cTn id="15" dur="1000" fill="hold"/>
                                        <p:tgtEl>
                                          <p:spTgt spid="79881"/>
                                        </p:tgtEl>
                                        <p:attrNameLst>
                                          <p:attrName>ppt_h</p:attrName>
                                        </p:attrNameLst>
                                      </p:cBhvr>
                                      <p:tavLst>
                                        <p:tav tm="0">
                                          <p:val>
                                            <p:strVal val="#ppt_h"/>
                                          </p:val>
                                        </p:tav>
                                        <p:tav tm="100000">
                                          <p:val>
                                            <p:strVal val="#ppt_h"/>
                                          </p:val>
                                        </p:tav>
                                      </p:tavLst>
                                    </p:anim>
                                    <p:animEffect transition="in" filter="fade">
                                      <p:cBhvr>
                                        <p:cTn id="16" dur="1000"/>
                                        <p:tgtEl>
                                          <p:spTgt spid="79881"/>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9882"/>
                                        </p:tgtEl>
                                        <p:attrNameLst>
                                          <p:attrName>style.visibility</p:attrName>
                                        </p:attrNameLst>
                                      </p:cBhvr>
                                      <p:to>
                                        <p:strVal val="visible"/>
                                      </p:to>
                                    </p:set>
                                    <p:anim calcmode="lin" valueType="num">
                                      <p:cBhvr>
                                        <p:cTn id="21" dur="1000" fill="hold"/>
                                        <p:tgtEl>
                                          <p:spTgt spid="79882"/>
                                        </p:tgtEl>
                                        <p:attrNameLst>
                                          <p:attrName>ppt_w</p:attrName>
                                        </p:attrNameLst>
                                      </p:cBhvr>
                                      <p:tavLst>
                                        <p:tav tm="0">
                                          <p:val>
                                            <p:strVal val="#ppt_w*0.70"/>
                                          </p:val>
                                        </p:tav>
                                        <p:tav tm="100000">
                                          <p:val>
                                            <p:strVal val="#ppt_w"/>
                                          </p:val>
                                        </p:tav>
                                      </p:tavLst>
                                    </p:anim>
                                    <p:anim calcmode="lin" valueType="num">
                                      <p:cBhvr>
                                        <p:cTn id="22" dur="1000" fill="hold"/>
                                        <p:tgtEl>
                                          <p:spTgt spid="79882"/>
                                        </p:tgtEl>
                                        <p:attrNameLst>
                                          <p:attrName>ppt_h</p:attrName>
                                        </p:attrNameLst>
                                      </p:cBhvr>
                                      <p:tavLst>
                                        <p:tav tm="0">
                                          <p:val>
                                            <p:strVal val="#ppt_h"/>
                                          </p:val>
                                        </p:tav>
                                        <p:tav tm="100000">
                                          <p:val>
                                            <p:strVal val="#ppt_h"/>
                                          </p:val>
                                        </p:tav>
                                      </p:tavLst>
                                    </p:anim>
                                    <p:animEffect transition="in" filter="fade">
                                      <p:cBhvr>
                                        <p:cTn id="23" dur="1000"/>
                                        <p:tgtEl>
                                          <p:spTgt spid="79882"/>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79883"/>
                                        </p:tgtEl>
                                        <p:attrNameLst>
                                          <p:attrName>style.visibility</p:attrName>
                                        </p:attrNameLst>
                                      </p:cBhvr>
                                      <p:to>
                                        <p:strVal val="visible"/>
                                      </p:to>
                                    </p:set>
                                    <p:anim calcmode="lin" valueType="num">
                                      <p:cBhvr>
                                        <p:cTn id="28" dur="1000" fill="hold"/>
                                        <p:tgtEl>
                                          <p:spTgt spid="79883"/>
                                        </p:tgtEl>
                                        <p:attrNameLst>
                                          <p:attrName>ppt_w</p:attrName>
                                        </p:attrNameLst>
                                      </p:cBhvr>
                                      <p:tavLst>
                                        <p:tav tm="0">
                                          <p:val>
                                            <p:strVal val="#ppt_w*0.70"/>
                                          </p:val>
                                        </p:tav>
                                        <p:tav tm="100000">
                                          <p:val>
                                            <p:strVal val="#ppt_w"/>
                                          </p:val>
                                        </p:tav>
                                      </p:tavLst>
                                    </p:anim>
                                    <p:anim calcmode="lin" valueType="num">
                                      <p:cBhvr>
                                        <p:cTn id="29" dur="1000" fill="hold"/>
                                        <p:tgtEl>
                                          <p:spTgt spid="79883"/>
                                        </p:tgtEl>
                                        <p:attrNameLst>
                                          <p:attrName>ppt_h</p:attrName>
                                        </p:attrNameLst>
                                      </p:cBhvr>
                                      <p:tavLst>
                                        <p:tav tm="0">
                                          <p:val>
                                            <p:strVal val="#ppt_h"/>
                                          </p:val>
                                        </p:tav>
                                        <p:tav tm="100000">
                                          <p:val>
                                            <p:strVal val="#ppt_h"/>
                                          </p:val>
                                        </p:tav>
                                      </p:tavLst>
                                    </p:anim>
                                    <p:animEffect transition="in" filter="fade">
                                      <p:cBhvr>
                                        <p:cTn id="30" dur="1000"/>
                                        <p:tgtEl>
                                          <p:spTgt spid="79883"/>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79885"/>
                                        </p:tgtEl>
                                        <p:attrNameLst>
                                          <p:attrName>style.visibility</p:attrName>
                                        </p:attrNameLst>
                                      </p:cBhvr>
                                      <p:to>
                                        <p:strVal val="visible"/>
                                      </p:to>
                                    </p:set>
                                    <p:anim calcmode="lin" valueType="num">
                                      <p:cBhvr>
                                        <p:cTn id="35" dur="1000" fill="hold"/>
                                        <p:tgtEl>
                                          <p:spTgt spid="79885"/>
                                        </p:tgtEl>
                                        <p:attrNameLst>
                                          <p:attrName>ppt_w</p:attrName>
                                        </p:attrNameLst>
                                      </p:cBhvr>
                                      <p:tavLst>
                                        <p:tav tm="0">
                                          <p:val>
                                            <p:strVal val="#ppt_w*0.70"/>
                                          </p:val>
                                        </p:tav>
                                        <p:tav tm="100000">
                                          <p:val>
                                            <p:strVal val="#ppt_w"/>
                                          </p:val>
                                        </p:tav>
                                      </p:tavLst>
                                    </p:anim>
                                    <p:anim calcmode="lin" valueType="num">
                                      <p:cBhvr>
                                        <p:cTn id="36" dur="1000" fill="hold"/>
                                        <p:tgtEl>
                                          <p:spTgt spid="79885"/>
                                        </p:tgtEl>
                                        <p:attrNameLst>
                                          <p:attrName>ppt_h</p:attrName>
                                        </p:attrNameLst>
                                      </p:cBhvr>
                                      <p:tavLst>
                                        <p:tav tm="0">
                                          <p:val>
                                            <p:strVal val="#ppt_h"/>
                                          </p:val>
                                        </p:tav>
                                        <p:tav tm="100000">
                                          <p:val>
                                            <p:strVal val="#ppt_h"/>
                                          </p:val>
                                        </p:tav>
                                      </p:tavLst>
                                    </p:anim>
                                    <p:animEffect transition="in" filter="fade">
                                      <p:cBhvr>
                                        <p:cTn id="37" dur="1000"/>
                                        <p:tgtEl>
                                          <p:spTgt spid="798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80" grpId="0"/>
      <p:bldP spid="79881" grpId="0"/>
      <p:bldP spid="79882" grpId="0"/>
      <p:bldP spid="79883" grpId="0"/>
      <p:bldP spid="7988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900" name="文本框 80899"/>
          <p:cNvSpPr txBox="1"/>
          <p:nvPr/>
        </p:nvSpPr>
        <p:spPr>
          <a:xfrm>
            <a:off x="0" y="0"/>
            <a:ext cx="9144000" cy="22891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600" b="1" dirty="0">
                <a:solidFill>
                  <a:srgbClr val="FF0000"/>
                </a:solidFill>
                <a:latin typeface="Arial" panose="020B0604020202020204" pitchFamily="34" charset="0"/>
                <a:ea typeface="隶书" panose="02010509060101010101" pitchFamily="49" charset="-122"/>
              </a:rPr>
              <a:t>例如：</a:t>
            </a:r>
            <a:endParaRPr lang="zh-CN" altLang="en-US" sz="3600" b="1" dirty="0">
              <a:solidFill>
                <a:srgbClr val="FF0000"/>
              </a:solidFill>
              <a:latin typeface="Arial" panose="020B0604020202020204" pitchFamily="34" charset="0"/>
              <a:ea typeface="隶书" panose="02010509060101010101" pitchFamily="49" charset="-122"/>
            </a:endParaRPr>
          </a:p>
          <a:p>
            <a:pPr>
              <a:spcBef>
                <a:spcPct val="50000"/>
              </a:spcBef>
              <a:buClrTx/>
            </a:pPr>
            <a:r>
              <a:rPr lang="zh-CN" altLang="en-US" sz="3600" b="1" dirty="0">
                <a:solidFill>
                  <a:srgbClr val="FF0000"/>
                </a:solidFill>
                <a:latin typeface="Arial" panose="020B0604020202020204" pitchFamily="34" charset="0"/>
                <a:ea typeface="隶书" panose="02010509060101010101" pitchFamily="49" charset="-122"/>
              </a:rPr>
              <a:t>     </a:t>
            </a:r>
            <a:r>
              <a:rPr lang="zh-CN" altLang="en-US" sz="3600" b="1" dirty="0">
                <a:solidFill>
                  <a:srgbClr val="FF0000"/>
                </a:solidFill>
                <a:latin typeface="隶书" panose="02010509060101010101" pitchFamily="49" charset="-122"/>
                <a:ea typeface="隶书" panose="02010509060101010101" pitchFamily="49" charset="-122"/>
              </a:rPr>
              <a:t>市第</a:t>
            </a:r>
            <a:r>
              <a:rPr lang="en-US" altLang="zh-CN" sz="3600" b="1">
                <a:solidFill>
                  <a:srgbClr val="FF0000"/>
                </a:solidFill>
                <a:latin typeface="隶书" panose="02010509060101010101" pitchFamily="49" charset="-122"/>
                <a:ea typeface="隶书" panose="02010509060101010101" pitchFamily="49" charset="-122"/>
              </a:rPr>
              <a:t>25</a:t>
            </a:r>
            <a:r>
              <a:rPr lang="zh-CN" altLang="en-US" sz="3600" b="1" dirty="0">
                <a:solidFill>
                  <a:srgbClr val="FF0000"/>
                </a:solidFill>
                <a:latin typeface="隶书" panose="02010509060101010101" pitchFamily="49" charset="-122"/>
                <a:ea typeface="隶书" panose="02010509060101010101" pitchFamily="49" charset="-122"/>
              </a:rPr>
              <a:t>届中小学生田径运动会闭幕词 </a:t>
            </a:r>
            <a:endParaRPr lang="zh-CN" altLang="en-US" sz="3600" b="1" dirty="0">
              <a:solidFill>
                <a:srgbClr val="FF0000"/>
              </a:solidFill>
              <a:latin typeface="隶书" panose="02010509060101010101" pitchFamily="49" charset="-122"/>
              <a:ea typeface="隶书" panose="02010509060101010101" pitchFamily="49" charset="-122"/>
            </a:endParaRPr>
          </a:p>
          <a:p>
            <a:pPr algn="just">
              <a:spcBef>
                <a:spcPct val="50000"/>
              </a:spcBef>
              <a:buClrTx/>
            </a:pPr>
            <a:r>
              <a:rPr lang="zh-CN" altLang="en-US" sz="3600" b="1" dirty="0">
                <a:solidFill>
                  <a:srgbClr val="FF0000"/>
                </a:solidFill>
                <a:latin typeface="隶书" panose="02010509060101010101" pitchFamily="49" charset="-122"/>
                <a:ea typeface="隶书" panose="02010509060101010101" pitchFamily="49" charset="-122"/>
              </a:rPr>
              <a:t> </a:t>
            </a:r>
            <a:endParaRPr lang="zh-CN" altLang="en-US" sz="3600" b="1" dirty="0">
              <a:solidFill>
                <a:srgbClr val="FF0000"/>
              </a:solidFill>
              <a:latin typeface="隶书" panose="02010509060101010101" pitchFamily="49" charset="-122"/>
              <a:ea typeface="隶书" panose="02010509060101010101" pitchFamily="49" charset="-122"/>
            </a:endParaRPr>
          </a:p>
        </p:txBody>
      </p:sp>
      <p:sp>
        <p:nvSpPr>
          <p:cNvPr id="80901" name="文本框 80900"/>
          <p:cNvSpPr txBox="1"/>
          <p:nvPr/>
        </p:nvSpPr>
        <p:spPr>
          <a:xfrm>
            <a:off x="0" y="1412875"/>
            <a:ext cx="9144000" cy="1066800"/>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各位裁判员、教练员、运动员，各位来宾，老师们，同学们：</a:t>
            </a:r>
            <a:endParaRPr lang="zh-CN" altLang="en-US" sz="3200" b="1" dirty="0">
              <a:solidFill>
                <a:srgbClr val="0000FF"/>
              </a:solidFill>
              <a:latin typeface="Arial" panose="020B0604020202020204" pitchFamily="34" charset="0"/>
            </a:endParaRPr>
          </a:p>
        </p:txBody>
      </p:sp>
      <p:sp>
        <p:nvSpPr>
          <p:cNvPr id="80902" name="文本框 80901"/>
          <p:cNvSpPr txBox="1"/>
          <p:nvPr/>
        </p:nvSpPr>
        <p:spPr>
          <a:xfrm>
            <a:off x="0" y="2492375"/>
            <a:ext cx="9144000" cy="39909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latin typeface="Arial" panose="020B0604020202020204" pitchFamily="34" charset="0"/>
              </a:rPr>
              <a:t>  </a:t>
            </a:r>
            <a:r>
              <a:rPr lang="en-US" altLang="zh-CN" sz="3200" b="1">
                <a:solidFill>
                  <a:srgbClr val="0000FF"/>
                </a:solidFill>
                <a:latin typeface="Arial" panose="020B0604020202020204" pitchFamily="34" charset="0"/>
              </a:rPr>
              <a:t>XXX</a:t>
            </a:r>
            <a:r>
              <a:rPr lang="zh-CN" altLang="en-US" sz="3200" b="1" dirty="0">
                <a:solidFill>
                  <a:srgbClr val="0000FF"/>
                </a:solidFill>
                <a:latin typeface="Arial" panose="020B0604020202020204" pitchFamily="34" charset="0"/>
              </a:rPr>
              <a:t>市第</a:t>
            </a:r>
            <a:r>
              <a:rPr lang="en-US" altLang="zh-CN" sz="3200" b="1">
                <a:solidFill>
                  <a:srgbClr val="0000FF"/>
                </a:solidFill>
                <a:latin typeface="Arial" panose="020B0604020202020204" pitchFamily="34" charset="0"/>
              </a:rPr>
              <a:t>25</a:t>
            </a:r>
            <a:r>
              <a:rPr lang="zh-CN" altLang="en-US" sz="3200" b="1" dirty="0">
                <a:solidFill>
                  <a:srgbClr val="0000FF"/>
                </a:solidFill>
                <a:latin typeface="Arial" panose="020B0604020202020204" pitchFamily="34" charset="0"/>
              </a:rPr>
              <a:t>届中小学生田径运动会经过</a:t>
            </a:r>
            <a:r>
              <a:rPr lang="en-US" altLang="zh-CN" sz="3200" b="1">
                <a:solidFill>
                  <a:srgbClr val="0000FF"/>
                </a:solidFill>
                <a:latin typeface="Arial" panose="020B0604020202020204" pitchFamily="34" charset="0"/>
              </a:rPr>
              <a:t>3</a:t>
            </a:r>
            <a:r>
              <a:rPr lang="zh-CN" altLang="en-US" sz="3200" b="1" dirty="0">
                <a:solidFill>
                  <a:srgbClr val="0000FF"/>
                </a:solidFill>
                <a:latin typeface="Arial" panose="020B0604020202020204" pitchFamily="34" charset="0"/>
              </a:rPr>
              <a:t>天紧张激烈的角逐，马上就要胜利闭幕了。借此机会，我谨代表大会组委会及县教育局党委、行政，对本届运动会的圆满成功和运动员取得的优异成绩表示热烈的祝贺！对为运动会付出辛勤劳动的裁判员、教练员、运动员以及全体工作人员表示崇高的敬意！对出席运动会的各位来宾表示诚挚的谢意！</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 calcmode="lin" valueType="num">
                                      <p:cBhvr>
                                        <p:cTn id="7" dur="1000" fill="hold"/>
                                        <p:tgtEl>
                                          <p:spTgt spid="80900"/>
                                        </p:tgtEl>
                                        <p:attrNameLst>
                                          <p:attrName>ppt_w</p:attrName>
                                        </p:attrNameLst>
                                      </p:cBhvr>
                                      <p:tavLst>
                                        <p:tav tm="0">
                                          <p:val>
                                            <p:strVal val="#ppt_w*0.70"/>
                                          </p:val>
                                        </p:tav>
                                        <p:tav tm="100000">
                                          <p:val>
                                            <p:strVal val="#ppt_w"/>
                                          </p:val>
                                        </p:tav>
                                      </p:tavLst>
                                    </p:anim>
                                    <p:anim calcmode="lin" valueType="num">
                                      <p:cBhvr>
                                        <p:cTn id="8" dur="1000" fill="hold"/>
                                        <p:tgtEl>
                                          <p:spTgt spid="80900"/>
                                        </p:tgtEl>
                                        <p:attrNameLst>
                                          <p:attrName>ppt_h</p:attrName>
                                        </p:attrNameLst>
                                      </p:cBhvr>
                                      <p:tavLst>
                                        <p:tav tm="0">
                                          <p:val>
                                            <p:strVal val="#ppt_h"/>
                                          </p:val>
                                        </p:tav>
                                        <p:tav tm="100000">
                                          <p:val>
                                            <p:strVal val="#ppt_h"/>
                                          </p:val>
                                        </p:tav>
                                      </p:tavLst>
                                    </p:anim>
                                    <p:animEffect transition="in" filter="fade">
                                      <p:cBhvr>
                                        <p:cTn id="9" dur="1000"/>
                                        <p:tgtEl>
                                          <p:spTgt spid="8090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0901"/>
                                        </p:tgtEl>
                                        <p:attrNameLst>
                                          <p:attrName>style.visibility</p:attrName>
                                        </p:attrNameLst>
                                      </p:cBhvr>
                                      <p:to>
                                        <p:strVal val="visible"/>
                                      </p:to>
                                    </p:set>
                                    <p:anim calcmode="lin" valueType="num">
                                      <p:cBhvr>
                                        <p:cTn id="14" dur="1000" fill="hold"/>
                                        <p:tgtEl>
                                          <p:spTgt spid="80901"/>
                                        </p:tgtEl>
                                        <p:attrNameLst>
                                          <p:attrName>ppt_w</p:attrName>
                                        </p:attrNameLst>
                                      </p:cBhvr>
                                      <p:tavLst>
                                        <p:tav tm="0">
                                          <p:val>
                                            <p:strVal val="#ppt_w*0.70"/>
                                          </p:val>
                                        </p:tav>
                                        <p:tav tm="100000">
                                          <p:val>
                                            <p:strVal val="#ppt_w"/>
                                          </p:val>
                                        </p:tav>
                                      </p:tavLst>
                                    </p:anim>
                                    <p:anim calcmode="lin" valueType="num">
                                      <p:cBhvr>
                                        <p:cTn id="15" dur="1000" fill="hold"/>
                                        <p:tgtEl>
                                          <p:spTgt spid="80901"/>
                                        </p:tgtEl>
                                        <p:attrNameLst>
                                          <p:attrName>ppt_h</p:attrName>
                                        </p:attrNameLst>
                                      </p:cBhvr>
                                      <p:tavLst>
                                        <p:tav tm="0">
                                          <p:val>
                                            <p:strVal val="#ppt_h"/>
                                          </p:val>
                                        </p:tav>
                                        <p:tav tm="100000">
                                          <p:val>
                                            <p:strVal val="#ppt_h"/>
                                          </p:val>
                                        </p:tav>
                                      </p:tavLst>
                                    </p:anim>
                                    <p:animEffect transition="in" filter="fade">
                                      <p:cBhvr>
                                        <p:cTn id="16" dur="1000"/>
                                        <p:tgtEl>
                                          <p:spTgt spid="80901"/>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80902"/>
                                        </p:tgtEl>
                                        <p:attrNameLst>
                                          <p:attrName>style.visibility</p:attrName>
                                        </p:attrNameLst>
                                      </p:cBhvr>
                                      <p:to>
                                        <p:strVal val="visible"/>
                                      </p:to>
                                    </p:set>
                                    <p:anim calcmode="lin" valueType="num">
                                      <p:cBhvr>
                                        <p:cTn id="21" dur="1000" fill="hold"/>
                                        <p:tgtEl>
                                          <p:spTgt spid="80902"/>
                                        </p:tgtEl>
                                        <p:attrNameLst>
                                          <p:attrName>ppt_w</p:attrName>
                                        </p:attrNameLst>
                                      </p:cBhvr>
                                      <p:tavLst>
                                        <p:tav tm="0">
                                          <p:val>
                                            <p:strVal val="#ppt_w*0.70"/>
                                          </p:val>
                                        </p:tav>
                                        <p:tav tm="100000">
                                          <p:val>
                                            <p:strVal val="#ppt_w"/>
                                          </p:val>
                                        </p:tav>
                                      </p:tavLst>
                                    </p:anim>
                                    <p:anim calcmode="lin" valueType="num">
                                      <p:cBhvr>
                                        <p:cTn id="22" dur="1000" fill="hold"/>
                                        <p:tgtEl>
                                          <p:spTgt spid="80902"/>
                                        </p:tgtEl>
                                        <p:attrNameLst>
                                          <p:attrName>ppt_h</p:attrName>
                                        </p:attrNameLst>
                                      </p:cBhvr>
                                      <p:tavLst>
                                        <p:tav tm="0">
                                          <p:val>
                                            <p:strVal val="#ppt_h"/>
                                          </p:val>
                                        </p:tav>
                                        <p:tav tm="100000">
                                          <p:val>
                                            <p:strVal val="#ppt_h"/>
                                          </p:val>
                                        </p:tav>
                                      </p:tavLst>
                                    </p:anim>
                                    <p:animEffect transition="in" filter="fade">
                                      <p:cBhvr>
                                        <p:cTn id="23" dur="1000"/>
                                        <p:tgtEl>
                                          <p:spTgt spid="80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P spid="80901" grpId="0"/>
      <p:bldP spid="8090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4" name="文本框 81923"/>
          <p:cNvSpPr txBox="1"/>
          <p:nvPr/>
        </p:nvSpPr>
        <p:spPr>
          <a:xfrm>
            <a:off x="0" y="0"/>
            <a:ext cx="8820150" cy="4478338"/>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这次运动会，在县委、县政府的重视和关心下，在组委会的精心组织下，在全体裁判员、教练员、运动员和全体工作人员的共同努力下，在养正中学的大力支持下，本届运动会开得很成功，很圆满。整个运动会准备充分，组织周密，纪律严明，秩序井然，主题鲜明，充分体现了“团结、拼搏、创新、图强”的主题，赛出了风格，赛出了友谊，赛出了水平。这是一次团结的盛会，友谊的盛会，创新的盛会。</a:t>
            </a:r>
            <a:endParaRPr lang="zh-CN" altLang="en-US" sz="3200" b="1" dirty="0">
              <a:solidFill>
                <a:srgbClr val="0000FF"/>
              </a:solidFill>
              <a:latin typeface="Arial" panose="020B0604020202020204" pitchFamily="34" charset="0"/>
            </a:endParaRPr>
          </a:p>
        </p:txBody>
      </p:sp>
      <p:sp>
        <p:nvSpPr>
          <p:cNvPr id="81925" name="文本框 81924"/>
          <p:cNvSpPr txBox="1"/>
          <p:nvPr/>
        </p:nvSpPr>
        <p:spPr>
          <a:xfrm>
            <a:off x="0" y="4581525"/>
            <a:ext cx="9144000" cy="204152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运动会期间，裁判员坚持原则，公正裁判；工作人员恪尽职守，认真负责；教练员精心策划，科学指导；运动员顽强拼搏，奋勇争先，取得了辉煌的战果。在比赛中，有</a:t>
            </a:r>
            <a:r>
              <a:rPr lang="en-US" altLang="zh-CN" sz="3200" b="1">
                <a:solidFill>
                  <a:srgbClr val="0000FF"/>
                </a:solidFill>
                <a:latin typeface="Arial" panose="020B0604020202020204" pitchFamily="34" charset="0"/>
              </a:rPr>
              <a:t>___</a:t>
            </a:r>
            <a:r>
              <a:rPr lang="zh-CN" altLang="en-US" sz="3200" b="1" dirty="0">
                <a:solidFill>
                  <a:srgbClr val="0000FF"/>
                </a:solidFill>
                <a:latin typeface="Arial" panose="020B0604020202020204" pitchFamily="34" charset="0"/>
              </a:rPr>
              <a:t>人次打破了</a:t>
            </a:r>
            <a:r>
              <a:rPr lang="en-US" altLang="zh-CN" sz="3200" b="1">
                <a:solidFill>
                  <a:srgbClr val="0000FF"/>
                </a:solidFill>
                <a:latin typeface="Arial" panose="020B0604020202020204" pitchFamily="34" charset="0"/>
              </a:rPr>
              <a:t>_____</a:t>
            </a:r>
            <a:endParaRPr lang="zh-CN" altLang="en-US" sz="32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1924"/>
                                        </p:tgtEl>
                                        <p:attrNameLst>
                                          <p:attrName>style.visibility</p:attrName>
                                        </p:attrNameLst>
                                      </p:cBhvr>
                                      <p:to>
                                        <p:strVal val="visible"/>
                                      </p:to>
                                    </p:set>
                                    <p:anim calcmode="lin" valueType="num">
                                      <p:cBhvr>
                                        <p:cTn id="7" dur="1000" fill="hold"/>
                                        <p:tgtEl>
                                          <p:spTgt spid="81924"/>
                                        </p:tgtEl>
                                        <p:attrNameLst>
                                          <p:attrName>ppt_w</p:attrName>
                                        </p:attrNameLst>
                                      </p:cBhvr>
                                      <p:tavLst>
                                        <p:tav tm="0">
                                          <p:val>
                                            <p:strVal val="#ppt_w*0.70"/>
                                          </p:val>
                                        </p:tav>
                                        <p:tav tm="100000">
                                          <p:val>
                                            <p:strVal val="#ppt_w"/>
                                          </p:val>
                                        </p:tav>
                                      </p:tavLst>
                                    </p:anim>
                                    <p:anim calcmode="lin" valueType="num">
                                      <p:cBhvr>
                                        <p:cTn id="8" dur="1000" fill="hold"/>
                                        <p:tgtEl>
                                          <p:spTgt spid="81924"/>
                                        </p:tgtEl>
                                        <p:attrNameLst>
                                          <p:attrName>ppt_h</p:attrName>
                                        </p:attrNameLst>
                                      </p:cBhvr>
                                      <p:tavLst>
                                        <p:tav tm="0">
                                          <p:val>
                                            <p:strVal val="#ppt_h"/>
                                          </p:val>
                                        </p:tav>
                                        <p:tav tm="100000">
                                          <p:val>
                                            <p:strVal val="#ppt_h"/>
                                          </p:val>
                                        </p:tav>
                                      </p:tavLst>
                                    </p:anim>
                                    <p:animEffect transition="in" filter="fade">
                                      <p:cBhvr>
                                        <p:cTn id="9" dur="1000"/>
                                        <p:tgtEl>
                                          <p:spTgt spid="8192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1925"/>
                                        </p:tgtEl>
                                        <p:attrNameLst>
                                          <p:attrName>style.visibility</p:attrName>
                                        </p:attrNameLst>
                                      </p:cBhvr>
                                      <p:to>
                                        <p:strVal val="visible"/>
                                      </p:to>
                                    </p:set>
                                    <p:anim calcmode="lin" valueType="num">
                                      <p:cBhvr>
                                        <p:cTn id="14" dur="1000" fill="hold"/>
                                        <p:tgtEl>
                                          <p:spTgt spid="81925"/>
                                        </p:tgtEl>
                                        <p:attrNameLst>
                                          <p:attrName>ppt_w</p:attrName>
                                        </p:attrNameLst>
                                      </p:cBhvr>
                                      <p:tavLst>
                                        <p:tav tm="0">
                                          <p:val>
                                            <p:strVal val="#ppt_w*0.70"/>
                                          </p:val>
                                        </p:tav>
                                        <p:tav tm="100000">
                                          <p:val>
                                            <p:strVal val="#ppt_w"/>
                                          </p:val>
                                        </p:tav>
                                      </p:tavLst>
                                    </p:anim>
                                    <p:anim calcmode="lin" valueType="num">
                                      <p:cBhvr>
                                        <p:cTn id="15" dur="1000" fill="hold"/>
                                        <p:tgtEl>
                                          <p:spTgt spid="81925"/>
                                        </p:tgtEl>
                                        <p:attrNameLst>
                                          <p:attrName>ppt_h</p:attrName>
                                        </p:attrNameLst>
                                      </p:cBhvr>
                                      <p:tavLst>
                                        <p:tav tm="0">
                                          <p:val>
                                            <p:strVal val="#ppt_h"/>
                                          </p:val>
                                        </p:tav>
                                        <p:tav tm="100000">
                                          <p:val>
                                            <p:strVal val="#ppt_h"/>
                                          </p:val>
                                        </p:tav>
                                      </p:tavLst>
                                    </p:anim>
                                    <p:animEffect transition="in" filter="fade">
                                      <p:cBhvr>
                                        <p:cTn id="16" dur="1000"/>
                                        <p:tgtEl>
                                          <p:spTgt spid="81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p:bldP spid="8192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8" name="文本框 82947"/>
          <p:cNvSpPr txBox="1"/>
          <p:nvPr/>
        </p:nvSpPr>
        <p:spPr>
          <a:xfrm>
            <a:off x="0" y="0"/>
            <a:ext cx="9144000" cy="4403725"/>
          </a:xfrm>
          <a:prstGeom prst="rect">
            <a:avLst/>
          </a:prstGeom>
          <a:noFill/>
          <a:ln w="9525">
            <a:noFill/>
          </a:ln>
        </p:spPr>
        <p:txBody>
          <a:bodyPr>
            <a:spAutoFit/>
          </a:bodyPr>
          <a:p>
            <a:pPr>
              <a:spcBef>
                <a:spcPct val="50000"/>
              </a:spcBef>
              <a:buClrTx/>
            </a:pPr>
            <a:r>
              <a:rPr lang="zh-CN" altLang="en-US" sz="3200" b="1" dirty="0">
                <a:solidFill>
                  <a:srgbClr val="0000FF"/>
                </a:solidFill>
                <a:latin typeface="Arial" panose="020B0604020202020204" pitchFamily="34" charset="0"/>
              </a:rPr>
              <a:t>项市田径记录，有</a:t>
            </a:r>
            <a:r>
              <a:rPr lang="en-US" altLang="zh-CN" sz="3200" b="1">
                <a:solidFill>
                  <a:srgbClr val="0000FF"/>
                </a:solidFill>
                <a:latin typeface="Arial" panose="020B0604020202020204" pitchFamily="34" charset="0"/>
              </a:rPr>
              <a:t>XX</a:t>
            </a:r>
            <a:r>
              <a:rPr lang="zh-CN" altLang="en-US" sz="3200" b="1" dirty="0">
                <a:solidFill>
                  <a:srgbClr val="0000FF"/>
                </a:solidFill>
                <a:latin typeface="Arial" panose="020B0604020202020204" pitchFamily="34" charset="0"/>
              </a:rPr>
              <a:t>人次达二级运动员标准。这些成绩的取得，是我县全面贯彻党的教育方针，落实</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学校体育工作条例</a:t>
            </a:r>
            <a:r>
              <a:rPr lang="en-US" altLang="zh-CN" sz="3200" b="1">
                <a:solidFill>
                  <a:srgbClr val="0000FF"/>
                </a:solidFill>
                <a:latin typeface="Arial" panose="020B0604020202020204" pitchFamily="34" charset="0"/>
              </a:rPr>
              <a:t>》</a:t>
            </a:r>
            <a:r>
              <a:rPr lang="zh-CN" altLang="en-US" sz="3200" b="1" dirty="0">
                <a:solidFill>
                  <a:srgbClr val="0000FF"/>
                </a:solidFill>
                <a:latin typeface="Arial" panose="020B0604020202020204" pitchFamily="34" charset="0"/>
              </a:rPr>
              <a:t>，认真实施“科教兴县”战略的结果，是我县发扬革命传统，弘扬团结拼搏精神，加强社会主义精神文明建设的体现，是全体教练员、运动员辛勤汗水的结晶。这次运动会的圆满成功，为我县体育事业的发展谱写了新的篇章。</a:t>
            </a:r>
            <a:endParaRPr lang="zh-CN" altLang="en-US" sz="3200" b="1" dirty="0">
              <a:solidFill>
                <a:srgbClr val="0000FF"/>
              </a:solidFill>
              <a:latin typeface="Arial" panose="020B0604020202020204" pitchFamily="34" charset="0"/>
            </a:endParaRPr>
          </a:p>
          <a:p>
            <a:pPr>
              <a:spcBef>
                <a:spcPct val="50000"/>
              </a:spcBef>
              <a:buClrTx/>
            </a:pPr>
            <a:endParaRPr lang="zh-CN" altLang="en-US" dirty="0">
              <a:latin typeface="Arial" panose="020B0604020202020204" pitchFamily="34" charset="0"/>
            </a:endParaRPr>
          </a:p>
        </p:txBody>
      </p:sp>
      <p:sp>
        <p:nvSpPr>
          <p:cNvPr id="82949" name="文本框 82948"/>
          <p:cNvSpPr txBox="1"/>
          <p:nvPr/>
        </p:nvSpPr>
        <p:spPr>
          <a:xfrm>
            <a:off x="0" y="3860800"/>
            <a:ext cx="9144000" cy="3081338"/>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2800" b="1" dirty="0">
                <a:solidFill>
                  <a:srgbClr val="0000FF"/>
                </a:solidFill>
                <a:latin typeface="Arial" panose="020B0604020202020204" pitchFamily="34" charset="0"/>
              </a:rPr>
              <a:t>老师们，同学们：“雄关漫道真如铁，而今迈步从头越”。在今后的征途上，我们肩负的历史使命更光荣神圣，面临的任务更艰巨。让我们以这次运动会为新的起点，进一步发扬团结拼搏，奋力争先的精神，全面贯彻落实党的教育方针，培养更多行、智、体、美等方面全面发展的新型人才，迎着朝阳创一流、昂首阔步迈向更加辉煌的明天！</a:t>
            </a:r>
            <a:endParaRPr lang="zh-CN" altLang="en-US" sz="28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2948"/>
                                        </p:tgtEl>
                                        <p:attrNameLst>
                                          <p:attrName>style.visibility</p:attrName>
                                        </p:attrNameLst>
                                      </p:cBhvr>
                                      <p:to>
                                        <p:strVal val="visible"/>
                                      </p:to>
                                    </p:set>
                                    <p:anim calcmode="lin" valueType="num">
                                      <p:cBhvr>
                                        <p:cTn id="7" dur="1000" fill="hold"/>
                                        <p:tgtEl>
                                          <p:spTgt spid="82948"/>
                                        </p:tgtEl>
                                        <p:attrNameLst>
                                          <p:attrName>ppt_w</p:attrName>
                                        </p:attrNameLst>
                                      </p:cBhvr>
                                      <p:tavLst>
                                        <p:tav tm="0">
                                          <p:val>
                                            <p:strVal val="#ppt_w*0.70"/>
                                          </p:val>
                                        </p:tav>
                                        <p:tav tm="100000">
                                          <p:val>
                                            <p:strVal val="#ppt_w"/>
                                          </p:val>
                                        </p:tav>
                                      </p:tavLst>
                                    </p:anim>
                                    <p:anim calcmode="lin" valueType="num">
                                      <p:cBhvr>
                                        <p:cTn id="8" dur="1000" fill="hold"/>
                                        <p:tgtEl>
                                          <p:spTgt spid="82948"/>
                                        </p:tgtEl>
                                        <p:attrNameLst>
                                          <p:attrName>ppt_h</p:attrName>
                                        </p:attrNameLst>
                                      </p:cBhvr>
                                      <p:tavLst>
                                        <p:tav tm="0">
                                          <p:val>
                                            <p:strVal val="#ppt_h"/>
                                          </p:val>
                                        </p:tav>
                                        <p:tav tm="100000">
                                          <p:val>
                                            <p:strVal val="#ppt_h"/>
                                          </p:val>
                                        </p:tav>
                                      </p:tavLst>
                                    </p:anim>
                                    <p:animEffect transition="in" filter="fade">
                                      <p:cBhvr>
                                        <p:cTn id="9" dur="1000"/>
                                        <p:tgtEl>
                                          <p:spTgt spid="8294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2949"/>
                                        </p:tgtEl>
                                        <p:attrNameLst>
                                          <p:attrName>style.visibility</p:attrName>
                                        </p:attrNameLst>
                                      </p:cBhvr>
                                      <p:to>
                                        <p:strVal val="visible"/>
                                      </p:to>
                                    </p:set>
                                    <p:anim calcmode="lin" valueType="num">
                                      <p:cBhvr>
                                        <p:cTn id="14" dur="1000" fill="hold"/>
                                        <p:tgtEl>
                                          <p:spTgt spid="82949"/>
                                        </p:tgtEl>
                                        <p:attrNameLst>
                                          <p:attrName>ppt_w</p:attrName>
                                        </p:attrNameLst>
                                      </p:cBhvr>
                                      <p:tavLst>
                                        <p:tav tm="0">
                                          <p:val>
                                            <p:strVal val="#ppt_w*0.70"/>
                                          </p:val>
                                        </p:tav>
                                        <p:tav tm="100000">
                                          <p:val>
                                            <p:strVal val="#ppt_w"/>
                                          </p:val>
                                        </p:tav>
                                      </p:tavLst>
                                    </p:anim>
                                    <p:anim calcmode="lin" valueType="num">
                                      <p:cBhvr>
                                        <p:cTn id="15" dur="1000" fill="hold"/>
                                        <p:tgtEl>
                                          <p:spTgt spid="82949"/>
                                        </p:tgtEl>
                                        <p:attrNameLst>
                                          <p:attrName>ppt_h</p:attrName>
                                        </p:attrNameLst>
                                      </p:cBhvr>
                                      <p:tavLst>
                                        <p:tav tm="0">
                                          <p:val>
                                            <p:strVal val="#ppt_h"/>
                                          </p:val>
                                        </p:tav>
                                        <p:tav tm="100000">
                                          <p:val>
                                            <p:strVal val="#ppt_h"/>
                                          </p:val>
                                        </p:tav>
                                      </p:tavLst>
                                    </p:anim>
                                    <p:animEffect transition="in" filter="fade">
                                      <p:cBhvr>
                                        <p:cTn id="16" dur="1000"/>
                                        <p:tgtEl>
                                          <p:spTgt spid="82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P spid="8294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2" name="文本框 83971"/>
          <p:cNvSpPr txBox="1"/>
          <p:nvPr/>
        </p:nvSpPr>
        <p:spPr>
          <a:xfrm>
            <a:off x="0" y="260350"/>
            <a:ext cx="9144000" cy="1554163"/>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solidFill>
                  <a:srgbClr val="FF0000"/>
                </a:solidFill>
                <a:latin typeface="Arial" panose="020B0604020202020204" pitchFamily="34" charset="0"/>
              </a:rPr>
              <a:t>最后，我宣布市第</a:t>
            </a:r>
            <a:r>
              <a:rPr lang="en-US" altLang="zh-CN" sz="3200" b="1">
                <a:solidFill>
                  <a:srgbClr val="FF0000"/>
                </a:solidFill>
                <a:latin typeface="Arial" panose="020B0604020202020204" pitchFamily="34" charset="0"/>
              </a:rPr>
              <a:t>25</a:t>
            </a:r>
            <a:r>
              <a:rPr lang="zh-CN" altLang="en-US" sz="3200" b="1" dirty="0">
                <a:solidFill>
                  <a:srgbClr val="FF0000"/>
                </a:solidFill>
                <a:latin typeface="Arial" panose="020B0604020202020204" pitchFamily="34" charset="0"/>
              </a:rPr>
              <a:t>届中小学生田径运动会胜利闭幕！并祝教练员、裁判员、运动员，回家途中一路顺风。</a:t>
            </a:r>
            <a:endParaRPr lang="zh-CN" altLang="en-US" sz="3200" b="1" dirty="0">
              <a:solidFill>
                <a:srgbClr val="FF0000"/>
              </a:solidFill>
              <a:latin typeface="Arial" panose="020B0604020202020204" pitchFamily="34" charset="0"/>
            </a:endParaRPr>
          </a:p>
        </p:txBody>
      </p:sp>
      <p:sp>
        <p:nvSpPr>
          <p:cNvPr id="83973" name="椭圆 83972"/>
          <p:cNvSpPr/>
          <p:nvPr/>
        </p:nvSpPr>
        <p:spPr>
          <a:xfrm>
            <a:off x="8316913" y="1484313"/>
            <a:ext cx="539750" cy="431800"/>
          </a:xfrm>
          <a:prstGeom prst="ellipse">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83974" name="文本框 83973"/>
          <p:cNvSpPr txBox="1"/>
          <p:nvPr/>
        </p:nvSpPr>
        <p:spPr>
          <a:xfrm>
            <a:off x="7956550" y="1484313"/>
            <a:ext cx="1187450" cy="366712"/>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b="1" dirty="0">
                <a:solidFill>
                  <a:srgbClr val="0000FF"/>
                </a:solidFill>
                <a:latin typeface="Arial" panose="020B0604020202020204" pitchFamily="34" charset="0"/>
                <a:hlinkClick r:id="rId1" action="ppaction://hlinksldjump"/>
              </a:rPr>
              <a:t>返回</a:t>
            </a:r>
            <a:endParaRPr lang="zh-CN" altLang="en-US"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3972"/>
                                        </p:tgtEl>
                                        <p:attrNameLst>
                                          <p:attrName>style.visibility</p:attrName>
                                        </p:attrNameLst>
                                      </p:cBhvr>
                                      <p:to>
                                        <p:strVal val="visible"/>
                                      </p:to>
                                    </p:set>
                                    <p:anim calcmode="lin" valueType="num">
                                      <p:cBhvr>
                                        <p:cTn id="7" dur="1000" fill="hold"/>
                                        <p:tgtEl>
                                          <p:spTgt spid="83972"/>
                                        </p:tgtEl>
                                        <p:attrNameLst>
                                          <p:attrName>ppt_w</p:attrName>
                                        </p:attrNameLst>
                                      </p:cBhvr>
                                      <p:tavLst>
                                        <p:tav tm="0">
                                          <p:val>
                                            <p:strVal val="#ppt_w*0.70"/>
                                          </p:val>
                                        </p:tav>
                                        <p:tav tm="100000">
                                          <p:val>
                                            <p:strVal val="#ppt_w"/>
                                          </p:val>
                                        </p:tav>
                                      </p:tavLst>
                                    </p:anim>
                                    <p:anim calcmode="lin" valueType="num">
                                      <p:cBhvr>
                                        <p:cTn id="8" dur="1000" fill="hold"/>
                                        <p:tgtEl>
                                          <p:spTgt spid="83972"/>
                                        </p:tgtEl>
                                        <p:attrNameLst>
                                          <p:attrName>ppt_h</p:attrName>
                                        </p:attrNameLst>
                                      </p:cBhvr>
                                      <p:tavLst>
                                        <p:tav tm="0">
                                          <p:val>
                                            <p:strVal val="#ppt_h"/>
                                          </p:val>
                                        </p:tav>
                                        <p:tav tm="100000">
                                          <p:val>
                                            <p:strVal val="#ppt_h"/>
                                          </p:val>
                                        </p:tav>
                                      </p:tavLst>
                                    </p:anim>
                                    <p:animEffect transition="in" filter="fade">
                                      <p:cBhvr>
                                        <p:cTn id="9" dur="1000"/>
                                        <p:tgtEl>
                                          <p:spTgt spid="8397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3974"/>
                                        </p:tgtEl>
                                        <p:attrNameLst>
                                          <p:attrName>style.visibility</p:attrName>
                                        </p:attrNameLst>
                                      </p:cBhvr>
                                      <p:to>
                                        <p:strVal val="visible"/>
                                      </p:to>
                                    </p:set>
                                    <p:anim calcmode="lin" valueType="num">
                                      <p:cBhvr>
                                        <p:cTn id="14" dur="1000" fill="hold"/>
                                        <p:tgtEl>
                                          <p:spTgt spid="83974"/>
                                        </p:tgtEl>
                                        <p:attrNameLst>
                                          <p:attrName>ppt_w</p:attrName>
                                        </p:attrNameLst>
                                      </p:cBhvr>
                                      <p:tavLst>
                                        <p:tav tm="0">
                                          <p:val>
                                            <p:strVal val="#ppt_w*0.70"/>
                                          </p:val>
                                        </p:tav>
                                        <p:tav tm="100000">
                                          <p:val>
                                            <p:strVal val="#ppt_w"/>
                                          </p:val>
                                        </p:tav>
                                      </p:tavLst>
                                    </p:anim>
                                    <p:anim calcmode="lin" valueType="num">
                                      <p:cBhvr>
                                        <p:cTn id="15" dur="1000" fill="hold"/>
                                        <p:tgtEl>
                                          <p:spTgt spid="83974"/>
                                        </p:tgtEl>
                                        <p:attrNameLst>
                                          <p:attrName>ppt_h</p:attrName>
                                        </p:attrNameLst>
                                      </p:cBhvr>
                                      <p:tavLst>
                                        <p:tav tm="0">
                                          <p:val>
                                            <p:strVal val="#ppt_h"/>
                                          </p:val>
                                        </p:tav>
                                        <p:tav tm="100000">
                                          <p:val>
                                            <p:strVal val="#ppt_h"/>
                                          </p:val>
                                        </p:tav>
                                      </p:tavLst>
                                    </p:anim>
                                    <p:animEffect transition="in" filter="fade">
                                      <p:cBhvr>
                                        <p:cTn id="16" dur="1000"/>
                                        <p:tgtEl>
                                          <p:spTgt spid="83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p:bldP spid="8397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2" name="文本框 7171"/>
          <p:cNvSpPr txBox="1"/>
          <p:nvPr/>
        </p:nvSpPr>
        <p:spPr>
          <a:xfrm>
            <a:off x="0" y="0"/>
            <a:ext cx="9144000" cy="4789488"/>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600" b="1" dirty="0">
                <a:solidFill>
                  <a:srgbClr val="0000FF"/>
                </a:solidFill>
                <a:latin typeface="Arial" panose="020B0604020202020204" pitchFamily="34" charset="0"/>
              </a:rPr>
              <a:t>例文：</a:t>
            </a:r>
            <a:endParaRPr lang="zh-CN" altLang="en-US" sz="3600" b="1" dirty="0">
              <a:solidFill>
                <a:srgbClr val="0000FF"/>
              </a:solidFill>
              <a:latin typeface="Arial" panose="020B0604020202020204" pitchFamily="34" charset="0"/>
            </a:endParaRPr>
          </a:p>
          <a:p>
            <a:pPr>
              <a:spcBef>
                <a:spcPct val="50000"/>
              </a:spcBef>
              <a:buClrTx/>
            </a:pPr>
            <a:r>
              <a:rPr lang="zh-CN" altLang="en-US" dirty="0">
                <a:latin typeface="Arial" panose="020B0604020202020204" pitchFamily="34" charset="0"/>
              </a:rPr>
              <a:t>                                                              </a:t>
            </a:r>
            <a:r>
              <a:rPr lang="zh-CN" altLang="en-US" sz="4000" b="1" dirty="0">
                <a:solidFill>
                  <a:srgbClr val="FF0000"/>
                </a:solidFill>
                <a:latin typeface="Arial" panose="020B0604020202020204" pitchFamily="34" charset="0"/>
              </a:rPr>
              <a:t>通知</a:t>
            </a:r>
            <a:endParaRPr lang="zh-CN" altLang="en-US" sz="4000" b="1" dirty="0">
              <a:solidFill>
                <a:srgbClr val="FF0000"/>
              </a:solidFill>
              <a:latin typeface="Arial" panose="020B0604020202020204" pitchFamily="34" charset="0"/>
            </a:endParaRPr>
          </a:p>
          <a:p>
            <a:pPr>
              <a:spcBef>
                <a:spcPct val="50000"/>
              </a:spcBef>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各年级团支部：</a:t>
            </a:r>
            <a:endParaRPr lang="zh-CN" altLang="en-US" sz="3200" b="1" dirty="0">
              <a:solidFill>
                <a:srgbClr val="0000FF"/>
              </a:solidFill>
              <a:latin typeface="Arial" panose="020B0604020202020204" pitchFamily="34" charset="0"/>
            </a:endParaRPr>
          </a:p>
          <a:p>
            <a:pPr>
              <a:spcBef>
                <a:spcPct val="50000"/>
              </a:spcBef>
              <a:buClrTx/>
            </a:pPr>
            <a:r>
              <a:rPr lang="zh-CN" altLang="en-US" b="1" dirty="0">
                <a:solidFill>
                  <a:srgbClr val="0000FF"/>
                </a:solidFill>
                <a:latin typeface="Arial" panose="020B0604020202020204" pitchFamily="34" charset="0"/>
              </a:rPr>
              <a:t>          </a:t>
            </a:r>
            <a:r>
              <a:rPr lang="zh-CN" altLang="en-US" sz="3200" b="1" dirty="0">
                <a:solidFill>
                  <a:srgbClr val="0000FF"/>
                </a:solidFill>
                <a:latin typeface="Arial" panose="020B0604020202020204" pitchFamily="34" charset="0"/>
              </a:rPr>
              <a:t>现定</a:t>
            </a:r>
            <a:r>
              <a:rPr lang="en-US" altLang="zh-CN" sz="3200" b="1">
                <a:solidFill>
                  <a:srgbClr val="0000FF"/>
                </a:solidFill>
                <a:latin typeface="Arial" panose="020B0604020202020204" pitchFamily="34" charset="0"/>
              </a:rPr>
              <a:t>4</a:t>
            </a:r>
            <a:r>
              <a:rPr lang="zh-CN" altLang="en-US" sz="3200" b="1" dirty="0">
                <a:solidFill>
                  <a:srgbClr val="0000FF"/>
                </a:solidFill>
                <a:latin typeface="Arial" panose="020B0604020202020204" pitchFamily="34" charset="0"/>
              </a:rPr>
              <a:t>月</a:t>
            </a:r>
            <a:r>
              <a:rPr lang="en-US" altLang="zh-CN" sz="3200" b="1">
                <a:solidFill>
                  <a:srgbClr val="0000FF"/>
                </a:solidFill>
                <a:latin typeface="Arial" panose="020B0604020202020204" pitchFamily="34" charset="0"/>
              </a:rPr>
              <a:t>9</a:t>
            </a:r>
            <a:r>
              <a:rPr lang="zh-CN" altLang="en-US" sz="3200" b="1" dirty="0">
                <a:solidFill>
                  <a:srgbClr val="0000FF"/>
                </a:solidFill>
                <a:latin typeface="Arial" panose="020B0604020202020204" pitchFamily="34" charset="0"/>
              </a:rPr>
              <a:t>日下午</a:t>
            </a:r>
            <a:r>
              <a:rPr lang="en-US" altLang="zh-CN" sz="3200" b="1">
                <a:solidFill>
                  <a:srgbClr val="0000FF"/>
                </a:solidFill>
                <a:latin typeface="Arial" panose="020B0604020202020204" pitchFamily="34" charset="0"/>
              </a:rPr>
              <a:t>4</a:t>
            </a:r>
            <a:r>
              <a:rPr lang="zh-CN" altLang="en-US" sz="3200" b="1" dirty="0">
                <a:solidFill>
                  <a:srgbClr val="0000FF"/>
                </a:solidFill>
                <a:latin typeface="Arial" panose="020B0604020202020204" pitchFamily="34" charset="0"/>
              </a:rPr>
              <a:t>时在我校第二会议室召开各年级团支部书记会议，请相互通知并准时参加！</a:t>
            </a:r>
            <a:endParaRPr lang="zh-CN" altLang="en-US" sz="3200" b="1" dirty="0">
              <a:solidFill>
                <a:srgbClr val="0000FF"/>
              </a:solidFill>
              <a:latin typeface="Arial" panose="020B0604020202020204" pitchFamily="34" charset="0"/>
            </a:endParaRPr>
          </a:p>
          <a:p>
            <a:pPr>
              <a:spcBef>
                <a:spcPct val="50000"/>
              </a:spcBef>
              <a:buClrTx/>
            </a:pPr>
            <a:r>
              <a:rPr lang="zh-CN" altLang="en-US" dirty="0">
                <a:latin typeface="Arial" panose="020B0604020202020204" pitchFamily="34" charset="0"/>
              </a:rPr>
              <a:t>                                                                                               </a:t>
            </a:r>
            <a:r>
              <a:rPr lang="zh-CN" altLang="en-US" sz="2800" b="1" dirty="0">
                <a:solidFill>
                  <a:srgbClr val="0000FF"/>
                </a:solidFill>
                <a:latin typeface="Arial" panose="020B0604020202020204" pitchFamily="34" charset="0"/>
              </a:rPr>
              <a:t>校团委</a:t>
            </a:r>
            <a:endParaRPr lang="zh-CN" altLang="en-US" sz="2800" b="1" dirty="0">
              <a:solidFill>
                <a:srgbClr val="0000FF"/>
              </a:solidFill>
              <a:latin typeface="Arial" panose="020B0604020202020204" pitchFamily="34" charset="0"/>
            </a:endParaRPr>
          </a:p>
          <a:p>
            <a:pPr>
              <a:spcBef>
                <a:spcPct val="50000"/>
              </a:spcBef>
              <a:buClrTx/>
            </a:pPr>
            <a:r>
              <a:rPr lang="zh-CN" altLang="en-US" b="1" dirty="0">
                <a:latin typeface="Arial" panose="020B0604020202020204" pitchFamily="34" charset="0"/>
              </a:rPr>
              <a:t>                                                                                    </a:t>
            </a:r>
            <a:r>
              <a:rPr lang="en-US" altLang="zh-CN" sz="2800" b="1">
                <a:solidFill>
                  <a:srgbClr val="0000FF"/>
                </a:solidFill>
                <a:latin typeface="Arial" panose="020B0604020202020204" pitchFamily="34" charset="0"/>
              </a:rPr>
              <a:t>2006</a:t>
            </a:r>
            <a:r>
              <a:rPr lang="zh-CN" altLang="en-US" sz="2800" b="1" dirty="0">
                <a:solidFill>
                  <a:srgbClr val="0000FF"/>
                </a:solidFill>
                <a:latin typeface="Arial" panose="020B0604020202020204" pitchFamily="34" charset="0"/>
              </a:rPr>
              <a:t>年</a:t>
            </a:r>
            <a:r>
              <a:rPr lang="en-US" altLang="zh-CN" sz="2800" b="1">
                <a:solidFill>
                  <a:srgbClr val="0000FF"/>
                </a:solidFill>
                <a:latin typeface="Arial" panose="020B0604020202020204" pitchFamily="34" charset="0"/>
              </a:rPr>
              <a:t>4</a:t>
            </a:r>
            <a:r>
              <a:rPr lang="zh-CN" altLang="en-US" sz="2800" b="1" dirty="0">
                <a:solidFill>
                  <a:srgbClr val="0000FF"/>
                </a:solidFill>
                <a:latin typeface="Arial" panose="020B0604020202020204" pitchFamily="34" charset="0"/>
              </a:rPr>
              <a:t>月</a:t>
            </a:r>
            <a:r>
              <a:rPr lang="en-US" altLang="zh-CN" sz="2800" b="1">
                <a:solidFill>
                  <a:srgbClr val="0000FF"/>
                </a:solidFill>
                <a:latin typeface="Arial" panose="020B0604020202020204" pitchFamily="34" charset="0"/>
              </a:rPr>
              <a:t>8</a:t>
            </a:r>
            <a:r>
              <a:rPr lang="zh-CN" altLang="en-US" sz="2800" b="1" dirty="0">
                <a:solidFill>
                  <a:srgbClr val="0000FF"/>
                </a:solidFill>
                <a:latin typeface="Arial" panose="020B0604020202020204" pitchFamily="34" charset="0"/>
              </a:rPr>
              <a:t>日</a:t>
            </a:r>
            <a:endParaRPr lang="zh-CN" altLang="en-US" sz="2800" b="1" dirty="0">
              <a:solidFill>
                <a:srgbClr val="0000FF"/>
              </a:solidFill>
              <a:latin typeface="Arial" panose="020B0604020202020204" pitchFamily="34" charset="0"/>
            </a:endParaRPr>
          </a:p>
        </p:txBody>
      </p:sp>
      <p:sp>
        <p:nvSpPr>
          <p:cNvPr id="7173" name="文本框 7172"/>
          <p:cNvSpPr txBox="1"/>
          <p:nvPr/>
        </p:nvSpPr>
        <p:spPr>
          <a:xfrm>
            <a:off x="0" y="4724400"/>
            <a:ext cx="9144000" cy="2014538"/>
          </a:xfrm>
          <a:prstGeom prst="rect">
            <a:avLst/>
          </a:prstGeom>
          <a:noFill/>
          <a:ln w="9525">
            <a:noFill/>
          </a:ln>
        </p:spPr>
        <p:txBody>
          <a:bodyPr>
            <a:spAutoFit/>
          </a:bodyPr>
          <a:p>
            <a:pPr>
              <a:spcBef>
                <a:spcPct val="50000"/>
              </a:spcBef>
              <a:buClrTx/>
            </a:pPr>
            <a:r>
              <a:rPr lang="zh-CN" altLang="en-US" sz="2800" b="1" dirty="0">
                <a:solidFill>
                  <a:srgbClr val="FF0000"/>
                </a:solidFill>
                <a:latin typeface="Arial" panose="020B0604020202020204" pitchFamily="34" charset="0"/>
              </a:rPr>
              <a:t>附注：</a:t>
            </a:r>
            <a:r>
              <a:rPr lang="en-US" altLang="zh-CN" sz="2400" b="1">
                <a:solidFill>
                  <a:srgbClr val="0000FF"/>
                </a:solidFill>
                <a:latin typeface="Arial" panose="020B0604020202020204" pitchFamily="34" charset="0"/>
              </a:rPr>
              <a:t>1</a:t>
            </a:r>
            <a:r>
              <a:rPr lang="zh-CN" altLang="en-US" sz="2400" b="1" dirty="0">
                <a:solidFill>
                  <a:srgbClr val="0000FF"/>
                </a:solidFill>
                <a:latin typeface="Arial" panose="020B0604020202020204" pitchFamily="34" charset="0"/>
              </a:rPr>
              <a:t>、通常正规的通知在正文的开篇应点明通知的事由</a:t>
            </a:r>
            <a:r>
              <a:rPr lang="zh-CN" altLang="en-US" sz="2400" b="1" dirty="0">
                <a:latin typeface="Arial" panose="020B0604020202020204" pitchFamily="34" charset="0"/>
              </a:rPr>
              <a:t>。</a:t>
            </a:r>
            <a:endParaRPr lang="zh-CN" altLang="en-US" sz="2400" b="1" dirty="0">
              <a:latin typeface="Arial" panose="020B0604020202020204" pitchFamily="34" charset="0"/>
            </a:endParaRPr>
          </a:p>
          <a:p>
            <a:pPr>
              <a:spcBef>
                <a:spcPct val="50000"/>
              </a:spcBef>
              <a:buClrTx/>
            </a:pPr>
            <a:r>
              <a:rPr lang="zh-CN" altLang="en-US" dirty="0">
                <a:latin typeface="Arial" panose="020B0604020202020204" pitchFamily="34" charset="0"/>
              </a:rPr>
              <a:t>               </a:t>
            </a:r>
            <a:r>
              <a:rPr lang="en-US" altLang="zh-CN" sz="2800" b="1">
                <a:solidFill>
                  <a:srgbClr val="0000FF"/>
                </a:solidFill>
                <a:latin typeface="Arial" panose="020B0604020202020204" pitchFamily="34" charset="0"/>
              </a:rPr>
              <a:t>2</a:t>
            </a:r>
            <a:r>
              <a:rPr lang="zh-CN" altLang="en-US" sz="2800" b="1" dirty="0">
                <a:solidFill>
                  <a:srgbClr val="0000FF"/>
                </a:solidFill>
                <a:latin typeface="Arial" panose="020B0604020202020204" pitchFamily="34" charset="0"/>
              </a:rPr>
              <a:t>、正文末还要特意交代该通知的注意事项：如，请相互转告；相互周知；准时参加；不得缺席；请佩带证件或笔记本等。</a:t>
            </a:r>
            <a:endParaRPr lang="zh-CN" altLang="en-US" sz="28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diamond(in)">
                                      <p:cBhvr>
                                        <p:cTn id="7" dur="1000"/>
                                        <p:tgtEl>
                                          <p:spTgt spid="717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173"/>
                                        </p:tgtEl>
                                        <p:attrNameLst>
                                          <p:attrName>style.visibility</p:attrName>
                                        </p:attrNameLst>
                                      </p:cBhvr>
                                      <p:to>
                                        <p:strVal val="visible"/>
                                      </p:to>
                                    </p:set>
                                    <p:animEffect transition="in" filter="circle(in)">
                                      <p:cBhvr>
                                        <p:cTn id="12" dur="10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文本框 8195"/>
          <p:cNvSpPr txBox="1"/>
          <p:nvPr/>
        </p:nvSpPr>
        <p:spPr>
          <a:xfrm>
            <a:off x="0" y="333375"/>
            <a:ext cx="9144000" cy="3017838"/>
          </a:xfrm>
          <a:prstGeom prst="rect">
            <a:avLst/>
          </a:prstGeom>
          <a:noFill/>
          <a:ln w="9525">
            <a:noFill/>
          </a:ln>
        </p:spPr>
        <p:txBody>
          <a:bodyPr>
            <a:spAutoFit/>
          </a:bodyPr>
          <a:p>
            <a:pPr>
              <a:spcBef>
                <a:spcPct val="50000"/>
              </a:spcBef>
              <a:buClrTx/>
            </a:pPr>
            <a:r>
              <a:rPr lang="en-US" altLang="zh-CN" sz="3200" b="1">
                <a:solidFill>
                  <a:srgbClr val="0000FF"/>
                </a:solidFill>
                <a:latin typeface="Arial" panose="020B0604020202020204" pitchFamily="34" charset="0"/>
              </a:rPr>
              <a:t>4</a:t>
            </a:r>
            <a:r>
              <a:rPr lang="zh-CN" altLang="en-US" sz="3200" b="1" dirty="0">
                <a:solidFill>
                  <a:srgbClr val="0000FF"/>
                </a:solidFill>
                <a:latin typeface="Arial" panose="020B0604020202020204" pitchFamily="34" charset="0"/>
              </a:rPr>
              <a:t>、练习、</a:t>
            </a:r>
            <a:endParaRPr lang="zh-CN" altLang="en-US" sz="3200" b="1" dirty="0">
              <a:solidFill>
                <a:srgbClr val="0000FF"/>
              </a:solidFill>
              <a:latin typeface="Arial" panose="020B0604020202020204" pitchFamily="34" charset="0"/>
            </a:endParaRPr>
          </a:p>
          <a:p>
            <a:pPr>
              <a:spcBef>
                <a:spcPct val="50000"/>
              </a:spcBef>
              <a:buClrTx/>
            </a:pPr>
            <a:r>
              <a:rPr lang="zh-CN" altLang="en-US" dirty="0">
                <a:latin typeface="Arial" panose="020B0604020202020204" pitchFamily="34" charset="0"/>
              </a:rPr>
              <a:t>     </a:t>
            </a:r>
            <a:r>
              <a:rPr lang="zh-CN" altLang="en-US" sz="3200" b="1" dirty="0">
                <a:solidFill>
                  <a:srgbClr val="0000FF"/>
                </a:solidFill>
                <a:latin typeface="Arial" panose="020B0604020202020204" pitchFamily="34" charset="0"/>
              </a:rPr>
              <a:t>请学生就本班征订</a:t>
            </a:r>
            <a:r>
              <a:rPr lang="en-US" altLang="zh-CN" sz="3200" b="1">
                <a:solidFill>
                  <a:srgbClr val="0000FF"/>
                </a:solidFill>
                <a:latin typeface="Arial" panose="020B0604020202020204" pitchFamily="34" charset="0"/>
              </a:rPr>
              <a:t>2005~~2006</a:t>
            </a:r>
            <a:r>
              <a:rPr lang="zh-CN" altLang="en-US" sz="3200" b="1" dirty="0">
                <a:solidFill>
                  <a:srgbClr val="0000FF"/>
                </a:solidFill>
                <a:latin typeface="Arial" panose="020B0604020202020204" pitchFamily="34" charset="0"/>
              </a:rPr>
              <a:t>年度语文考试报出一份通知：</a:t>
            </a:r>
            <a:endParaRPr lang="zh-CN" altLang="en-US" sz="3200" b="1" dirty="0">
              <a:solidFill>
                <a:srgbClr val="0000FF"/>
              </a:solidFill>
              <a:latin typeface="Arial" panose="020B0604020202020204" pitchFamily="34" charset="0"/>
            </a:endParaRPr>
          </a:p>
          <a:p>
            <a:pPr>
              <a:spcBef>
                <a:spcPct val="50000"/>
              </a:spcBef>
              <a:buClrTx/>
            </a:pPr>
            <a:r>
              <a:rPr lang="zh-CN" altLang="en-US" sz="3200" b="1" dirty="0">
                <a:solidFill>
                  <a:srgbClr val="0000FF"/>
                </a:solidFill>
                <a:latin typeface="Arial" panose="020B0604020202020204" pitchFamily="34" charset="0"/>
              </a:rPr>
              <a:t>     望本班感兴趣的同学在明天下午放学前到学习委员处报名并交钱（</a:t>
            </a:r>
            <a:r>
              <a:rPr lang="en-US" altLang="zh-CN" sz="3200" b="1">
                <a:solidFill>
                  <a:srgbClr val="0000FF"/>
                </a:solidFill>
                <a:latin typeface="Arial" panose="020B0604020202020204" pitchFamily="34" charset="0"/>
              </a:rPr>
              <a:t>11</a:t>
            </a:r>
            <a:r>
              <a:rPr lang="zh-CN" altLang="en-US" sz="3200" b="1" dirty="0">
                <a:solidFill>
                  <a:srgbClr val="0000FF"/>
                </a:solidFill>
                <a:latin typeface="Arial" panose="020B0604020202020204" pitchFamily="34" charset="0"/>
              </a:rPr>
              <a:t>块），过期不候。</a:t>
            </a:r>
            <a:endParaRPr lang="zh-CN" altLang="en-US" sz="3200" b="1" dirty="0">
              <a:solidFill>
                <a:srgbClr val="0000FF"/>
              </a:solidFill>
              <a:latin typeface="Arial" panose="020B0604020202020204" pitchFamily="34" charset="0"/>
            </a:endParaRPr>
          </a:p>
        </p:txBody>
      </p:sp>
      <p:sp>
        <p:nvSpPr>
          <p:cNvPr id="8197" name="文本框 8196"/>
          <p:cNvSpPr txBox="1"/>
          <p:nvPr/>
        </p:nvSpPr>
        <p:spPr>
          <a:xfrm>
            <a:off x="0" y="3357563"/>
            <a:ext cx="9144000" cy="70167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4000" b="1" dirty="0">
                <a:solidFill>
                  <a:srgbClr val="FF0000"/>
                </a:solidFill>
                <a:latin typeface="Arial" panose="020B0604020202020204" pitchFamily="34" charset="0"/>
                <a:ea typeface="隶书" panose="02010509060101010101" pitchFamily="49" charset="-122"/>
              </a:rPr>
              <a:t>二、何为书信？</a:t>
            </a:r>
            <a:endParaRPr lang="zh-CN" altLang="en-US" sz="4000" b="1" dirty="0">
              <a:solidFill>
                <a:srgbClr val="FF0000"/>
              </a:solidFill>
              <a:latin typeface="Arial" panose="020B0604020202020204" pitchFamily="34" charset="0"/>
              <a:ea typeface="隶书" panose="02010509060101010101" pitchFamily="49" charset="-122"/>
            </a:endParaRPr>
          </a:p>
        </p:txBody>
      </p:sp>
      <p:sp>
        <p:nvSpPr>
          <p:cNvPr id="8198" name="文本框 8197"/>
          <p:cNvSpPr txBox="1"/>
          <p:nvPr/>
        </p:nvSpPr>
        <p:spPr>
          <a:xfrm>
            <a:off x="0" y="4076700"/>
            <a:ext cx="9144000" cy="2041525"/>
          </a:xfrm>
          <a:prstGeom prst="rect">
            <a:avLst/>
          </a:prstGeom>
          <a:noFill/>
          <a:ln w="9525">
            <a:noFill/>
          </a:ln>
        </p:spPr>
        <p:txBody>
          <a:bodyPr>
            <a:spAutoFit/>
          </a:bodyPr>
          <a:p>
            <a:pPr>
              <a:spcBef>
                <a:spcPct val="50000"/>
              </a:spcBef>
              <a:buClrTx/>
            </a:pPr>
            <a:r>
              <a:rPr lang="en-US" altLang="zh-CN" sz="2800" b="1">
                <a:solidFill>
                  <a:srgbClr val="0000FF"/>
                </a:solidFill>
                <a:latin typeface="Arial" panose="020B0604020202020204" pitchFamily="34" charset="0"/>
              </a:rPr>
              <a:t>  1</a:t>
            </a:r>
            <a:r>
              <a:rPr lang="zh-CN" altLang="en-US" sz="2800" b="1" dirty="0">
                <a:solidFill>
                  <a:srgbClr val="0000FF"/>
                </a:solidFill>
                <a:latin typeface="Arial" panose="020B0604020202020204" pitchFamily="34" charset="0"/>
              </a:rPr>
              <a:t>、（定义） </a:t>
            </a:r>
            <a:r>
              <a:rPr lang="zh-CN" altLang="en-US" sz="3200" b="1" dirty="0">
                <a:solidFill>
                  <a:srgbClr val="0000FF"/>
                </a:solidFill>
                <a:latin typeface="Arial" panose="020B0604020202020204" pitchFamily="34" charset="0"/>
              </a:rPr>
              <a:t>书信是指人们在学习、工作、生活以及社会交往中所常用的一种实用文体。它要求文字通畅，内容准确，措词适当，以求达到良好的效果。</a:t>
            </a:r>
            <a:endParaRPr lang="zh-CN" altLang="en-US" sz="3200" b="1" dirty="0">
              <a:solidFill>
                <a:srgbClr val="0000FF"/>
              </a:solidFill>
              <a:latin typeface="Arial" panose="020B0604020202020204" pitchFamily="34" charset="0"/>
            </a:endParaRPr>
          </a:p>
        </p:txBody>
      </p:sp>
      <p:sp>
        <p:nvSpPr>
          <p:cNvPr id="8199" name="矩形 8198"/>
          <p:cNvSpPr/>
          <p:nvPr/>
        </p:nvSpPr>
        <p:spPr>
          <a:xfrm>
            <a:off x="7235825" y="6308725"/>
            <a:ext cx="1655763" cy="549275"/>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8201" name="文本框 8200"/>
          <p:cNvSpPr txBox="1"/>
          <p:nvPr/>
        </p:nvSpPr>
        <p:spPr>
          <a:xfrm>
            <a:off x="7235825" y="6165850"/>
            <a:ext cx="1584325" cy="701675"/>
          </a:xfrm>
          <a:prstGeom prst="rect">
            <a:avLst/>
          </a:prstGeom>
          <a:noFill/>
          <a:ln w="9525">
            <a:noFill/>
          </a:ln>
        </p:spPr>
        <p:txBody>
          <a:bodyPr>
            <a:spAutoFit/>
          </a:bodyPr>
          <a:p>
            <a:pPr>
              <a:spcBef>
                <a:spcPct val="50000"/>
              </a:spcBef>
              <a:buClrTx/>
            </a:pPr>
            <a:r>
              <a:rPr lang="zh-CN" altLang="en-US" sz="4000" b="1" dirty="0">
                <a:solidFill>
                  <a:srgbClr val="0000FF"/>
                </a:solidFill>
                <a:latin typeface="Arial" panose="020B0604020202020204" pitchFamily="34" charset="0"/>
                <a:hlinkClick r:id="rId1" action="ppaction://hlinksldjump"/>
              </a:rPr>
              <a:t>返回</a:t>
            </a:r>
            <a:endParaRPr lang="zh-CN" altLang="en-US" sz="40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1000" fill="hold"/>
                                        <p:tgtEl>
                                          <p:spTgt spid="8196"/>
                                        </p:tgtEl>
                                        <p:attrNameLst>
                                          <p:attrName>ppt_w</p:attrName>
                                        </p:attrNameLst>
                                      </p:cBhvr>
                                      <p:tavLst>
                                        <p:tav tm="0">
                                          <p:val>
                                            <p:strVal val="#ppt_w*0.70"/>
                                          </p:val>
                                        </p:tav>
                                        <p:tav tm="100000">
                                          <p:val>
                                            <p:strVal val="#ppt_w"/>
                                          </p:val>
                                        </p:tav>
                                      </p:tavLst>
                                    </p:anim>
                                    <p:anim calcmode="lin" valueType="num">
                                      <p:cBhvr>
                                        <p:cTn id="8" dur="1000" fill="hold"/>
                                        <p:tgtEl>
                                          <p:spTgt spid="8196"/>
                                        </p:tgtEl>
                                        <p:attrNameLst>
                                          <p:attrName>ppt_h</p:attrName>
                                        </p:attrNameLst>
                                      </p:cBhvr>
                                      <p:tavLst>
                                        <p:tav tm="0">
                                          <p:val>
                                            <p:strVal val="#ppt_h"/>
                                          </p:val>
                                        </p:tav>
                                        <p:tav tm="100000">
                                          <p:val>
                                            <p:strVal val="#ppt_h"/>
                                          </p:val>
                                        </p:tav>
                                      </p:tavLst>
                                    </p:anim>
                                    <p:animEffect transition="in" filter="fade">
                                      <p:cBhvr>
                                        <p:cTn id="9" dur="1000"/>
                                        <p:tgtEl>
                                          <p:spTgt spid="819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197"/>
                                        </p:tgtEl>
                                        <p:attrNameLst>
                                          <p:attrName>style.visibility</p:attrName>
                                        </p:attrNameLst>
                                      </p:cBhvr>
                                      <p:to>
                                        <p:strVal val="visible"/>
                                      </p:to>
                                    </p:set>
                                    <p:anim calcmode="lin" valueType="num">
                                      <p:cBhvr>
                                        <p:cTn id="14" dur="1000" fill="hold"/>
                                        <p:tgtEl>
                                          <p:spTgt spid="8197"/>
                                        </p:tgtEl>
                                        <p:attrNameLst>
                                          <p:attrName>ppt_w</p:attrName>
                                        </p:attrNameLst>
                                      </p:cBhvr>
                                      <p:tavLst>
                                        <p:tav tm="0">
                                          <p:val>
                                            <p:strVal val="#ppt_w*0.70"/>
                                          </p:val>
                                        </p:tav>
                                        <p:tav tm="100000">
                                          <p:val>
                                            <p:strVal val="#ppt_w"/>
                                          </p:val>
                                        </p:tav>
                                      </p:tavLst>
                                    </p:anim>
                                    <p:anim calcmode="lin" valueType="num">
                                      <p:cBhvr>
                                        <p:cTn id="15" dur="1000" fill="hold"/>
                                        <p:tgtEl>
                                          <p:spTgt spid="8197"/>
                                        </p:tgtEl>
                                        <p:attrNameLst>
                                          <p:attrName>ppt_h</p:attrName>
                                        </p:attrNameLst>
                                      </p:cBhvr>
                                      <p:tavLst>
                                        <p:tav tm="0">
                                          <p:val>
                                            <p:strVal val="#ppt_h"/>
                                          </p:val>
                                        </p:tav>
                                        <p:tav tm="100000">
                                          <p:val>
                                            <p:strVal val="#ppt_h"/>
                                          </p:val>
                                        </p:tav>
                                      </p:tavLst>
                                    </p:anim>
                                    <p:animEffect transition="in" filter="fade">
                                      <p:cBhvr>
                                        <p:cTn id="16" dur="1000"/>
                                        <p:tgtEl>
                                          <p:spTgt spid="819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8198">
                                            <p:txEl>
                                              <p:charRg st="0" end="71"/>
                                            </p:txEl>
                                          </p:spTgt>
                                        </p:tgtEl>
                                        <p:attrNameLst>
                                          <p:attrName>style.visibility</p:attrName>
                                        </p:attrNameLst>
                                      </p:cBhvr>
                                      <p:to>
                                        <p:strVal val="visible"/>
                                      </p:to>
                                    </p:set>
                                    <p:anim calcmode="lin" valueType="num">
                                      <p:cBhvr>
                                        <p:cTn id="21" dur="1000" fill="hold"/>
                                        <p:tgtEl>
                                          <p:spTgt spid="8198">
                                            <p:txEl>
                                              <p:charRg st="0" end="71"/>
                                            </p:txEl>
                                          </p:spTgt>
                                        </p:tgtEl>
                                        <p:attrNameLst>
                                          <p:attrName>ppt_w</p:attrName>
                                        </p:attrNameLst>
                                      </p:cBhvr>
                                      <p:tavLst>
                                        <p:tav tm="0">
                                          <p:val>
                                            <p:strVal val="#ppt_w*0.70"/>
                                          </p:val>
                                        </p:tav>
                                        <p:tav tm="100000">
                                          <p:val>
                                            <p:strVal val="#ppt_w"/>
                                          </p:val>
                                        </p:tav>
                                      </p:tavLst>
                                    </p:anim>
                                    <p:anim calcmode="lin" valueType="num">
                                      <p:cBhvr>
                                        <p:cTn id="22" dur="1000" fill="hold"/>
                                        <p:tgtEl>
                                          <p:spTgt spid="8198">
                                            <p:txEl>
                                              <p:charRg st="0" end="71"/>
                                            </p:txEl>
                                          </p:spTgt>
                                        </p:tgtEl>
                                        <p:attrNameLst>
                                          <p:attrName>ppt_h</p:attrName>
                                        </p:attrNameLst>
                                      </p:cBhvr>
                                      <p:tavLst>
                                        <p:tav tm="0">
                                          <p:val>
                                            <p:strVal val="#ppt_h"/>
                                          </p:val>
                                        </p:tav>
                                        <p:tav tm="100000">
                                          <p:val>
                                            <p:strVal val="#ppt_h"/>
                                          </p:val>
                                        </p:tav>
                                      </p:tavLst>
                                    </p:anim>
                                    <p:animEffect transition="in" filter="fade">
                                      <p:cBhvr>
                                        <p:cTn id="23" dur="1000"/>
                                        <p:tgtEl>
                                          <p:spTgt spid="8198">
                                            <p:txEl>
                                              <p:charRg st="0" end="7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8201"/>
                                        </p:tgtEl>
                                        <p:attrNameLst>
                                          <p:attrName>style.visibility</p:attrName>
                                        </p:attrNameLst>
                                      </p:cBhvr>
                                      <p:to>
                                        <p:strVal val="visible"/>
                                      </p:to>
                                    </p:set>
                                    <p:anim calcmode="lin" valueType="num">
                                      <p:cBhvr>
                                        <p:cTn id="28" dur="1000" fill="hold"/>
                                        <p:tgtEl>
                                          <p:spTgt spid="8201"/>
                                        </p:tgtEl>
                                        <p:attrNameLst>
                                          <p:attrName>ppt_w</p:attrName>
                                        </p:attrNameLst>
                                      </p:cBhvr>
                                      <p:tavLst>
                                        <p:tav tm="0">
                                          <p:val>
                                            <p:strVal val="#ppt_w*0.70"/>
                                          </p:val>
                                        </p:tav>
                                        <p:tav tm="100000">
                                          <p:val>
                                            <p:strVal val="#ppt_w"/>
                                          </p:val>
                                        </p:tav>
                                      </p:tavLst>
                                    </p:anim>
                                    <p:anim calcmode="lin" valueType="num">
                                      <p:cBhvr>
                                        <p:cTn id="29" dur="1000" fill="hold"/>
                                        <p:tgtEl>
                                          <p:spTgt spid="8201"/>
                                        </p:tgtEl>
                                        <p:attrNameLst>
                                          <p:attrName>ppt_h</p:attrName>
                                        </p:attrNameLst>
                                      </p:cBhvr>
                                      <p:tavLst>
                                        <p:tav tm="0">
                                          <p:val>
                                            <p:strVal val="#ppt_h"/>
                                          </p:val>
                                        </p:tav>
                                        <p:tav tm="100000">
                                          <p:val>
                                            <p:strVal val="#ppt_h"/>
                                          </p:val>
                                        </p:tav>
                                      </p:tavLst>
                                    </p:anim>
                                    <p:animEffect transition="in" filter="fade">
                                      <p:cBhvr>
                                        <p:cTn id="30" dur="1000"/>
                                        <p:tgtEl>
                                          <p:spTgt spid="8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8197" grpId="0"/>
      <p:bldP spid="820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文本框 9219"/>
          <p:cNvSpPr txBox="1"/>
          <p:nvPr/>
        </p:nvSpPr>
        <p:spPr>
          <a:xfrm>
            <a:off x="0" y="0"/>
            <a:ext cx="9144000" cy="3382963"/>
          </a:xfrm>
          <a:prstGeom prst="rect">
            <a:avLst/>
          </a:prstGeom>
          <a:noFill/>
          <a:ln w="9525">
            <a:noFill/>
          </a:ln>
        </p:spPr>
        <p:txBody>
          <a:bodyPr>
            <a:spAutoFit/>
          </a:bodyPr>
          <a:p>
            <a:pPr>
              <a:spcBef>
                <a:spcPct val="50000"/>
              </a:spcBef>
              <a:buClrTx/>
            </a:pPr>
            <a:r>
              <a:rPr lang="en-US" altLang="zh-CN" sz="4000" b="1">
                <a:solidFill>
                  <a:srgbClr val="FF0000"/>
                </a:solidFill>
                <a:latin typeface="隶书" panose="02010509060101010101" pitchFamily="49" charset="-122"/>
                <a:ea typeface="隶书" panose="02010509060101010101" pitchFamily="49" charset="-122"/>
              </a:rPr>
              <a:t>  2</a:t>
            </a:r>
            <a:r>
              <a:rPr lang="zh-CN" altLang="en-US" sz="4000" b="1" dirty="0">
                <a:solidFill>
                  <a:srgbClr val="FF0000"/>
                </a:solidFill>
                <a:latin typeface="隶书" panose="02010509060101010101" pitchFamily="49" charset="-122"/>
                <a:ea typeface="隶书" panose="02010509060101010101" pitchFamily="49" charset="-122"/>
              </a:rPr>
              <a:t>、书信的分类</a:t>
            </a:r>
            <a:endParaRPr lang="zh-CN" altLang="en-US" sz="4000" b="1" dirty="0">
              <a:solidFill>
                <a:srgbClr val="FF0000"/>
              </a:solidFill>
              <a:latin typeface="隶书" panose="02010509060101010101" pitchFamily="49" charset="-122"/>
              <a:ea typeface="隶书" panose="02010509060101010101" pitchFamily="49" charset="-122"/>
            </a:endParaRPr>
          </a:p>
          <a:p>
            <a:pPr>
              <a:spcBef>
                <a:spcPct val="50000"/>
              </a:spcBef>
              <a:buClrTx/>
            </a:pPr>
            <a:r>
              <a:rPr lang="zh-CN" altLang="en-US" b="1" dirty="0">
                <a:solidFill>
                  <a:srgbClr val="008000"/>
                </a:solidFill>
                <a:latin typeface="宋体" panose="02010600030101010101" pitchFamily="2" charset="-122"/>
              </a:rPr>
              <a:t>  </a:t>
            </a:r>
            <a:r>
              <a:rPr lang="zh-CN" altLang="en-US" sz="3200" b="1" dirty="0">
                <a:solidFill>
                  <a:srgbClr val="0000FF"/>
                </a:solidFill>
                <a:latin typeface="宋体" panose="02010600030101010101" pitchFamily="2" charset="-122"/>
              </a:rPr>
              <a:t>为了适应各种情况，书信的文体也有不同。主要有</a:t>
            </a:r>
            <a:r>
              <a:rPr lang="zh-CN" altLang="en-US" sz="3200" b="1" dirty="0">
                <a:solidFill>
                  <a:srgbClr val="FF0000"/>
                </a:solidFill>
                <a:latin typeface="宋体" panose="02010600030101010101" pitchFamily="2" charset="-122"/>
              </a:rPr>
              <a:t>家书</a:t>
            </a:r>
            <a:r>
              <a:rPr lang="zh-CN" altLang="en-US" sz="3200" b="1" dirty="0">
                <a:solidFill>
                  <a:srgbClr val="0000FF"/>
                </a:solidFill>
                <a:latin typeface="宋体" panose="02010600030101010101" pitchFamily="2" charset="-122"/>
              </a:rPr>
              <a:t>类书信、</a:t>
            </a:r>
            <a:r>
              <a:rPr lang="zh-CN" altLang="en-US" sz="3200" b="1" dirty="0">
                <a:solidFill>
                  <a:srgbClr val="FF0000"/>
                </a:solidFill>
                <a:latin typeface="宋体" panose="02010600030101010101" pitchFamily="2" charset="-122"/>
              </a:rPr>
              <a:t>问候</a:t>
            </a:r>
            <a:r>
              <a:rPr lang="zh-CN" altLang="en-US" sz="3200" b="1" dirty="0">
                <a:solidFill>
                  <a:srgbClr val="0000FF"/>
                </a:solidFill>
                <a:latin typeface="宋体" panose="02010600030101010101" pitchFamily="2" charset="-122"/>
              </a:rPr>
              <a:t>类书信、</a:t>
            </a:r>
            <a:r>
              <a:rPr lang="zh-CN" altLang="en-US" sz="3200" b="1" dirty="0">
                <a:solidFill>
                  <a:srgbClr val="FF0000"/>
                </a:solidFill>
                <a:latin typeface="宋体" panose="02010600030101010101" pitchFamily="2" charset="-122"/>
              </a:rPr>
              <a:t>请托</a:t>
            </a:r>
            <a:r>
              <a:rPr lang="zh-CN" altLang="en-US" sz="3200" b="1" dirty="0">
                <a:solidFill>
                  <a:srgbClr val="0000FF"/>
                </a:solidFill>
                <a:latin typeface="宋体" panose="02010600030101010101" pitchFamily="2" charset="-122"/>
              </a:rPr>
              <a:t>类书信、</a:t>
            </a:r>
            <a:r>
              <a:rPr lang="zh-CN" altLang="en-US" sz="3200" b="1" dirty="0">
                <a:solidFill>
                  <a:srgbClr val="FF0000"/>
                </a:solidFill>
                <a:latin typeface="宋体" panose="02010600030101010101" pitchFamily="2" charset="-122"/>
              </a:rPr>
              <a:t>规劝</a:t>
            </a:r>
            <a:r>
              <a:rPr lang="zh-CN" altLang="en-US" sz="3200" b="1" dirty="0">
                <a:solidFill>
                  <a:srgbClr val="0000FF"/>
                </a:solidFill>
                <a:latin typeface="宋体" panose="02010600030101010101" pitchFamily="2" charset="-122"/>
              </a:rPr>
              <a:t>类书信、</a:t>
            </a:r>
            <a:r>
              <a:rPr lang="zh-CN" altLang="en-US" sz="3200" b="1" dirty="0">
                <a:solidFill>
                  <a:srgbClr val="FF0000"/>
                </a:solidFill>
                <a:latin typeface="宋体" panose="02010600030101010101" pitchFamily="2" charset="-122"/>
              </a:rPr>
              <a:t>邀约</a:t>
            </a:r>
            <a:r>
              <a:rPr lang="zh-CN" altLang="en-US" sz="3200" b="1" dirty="0">
                <a:solidFill>
                  <a:srgbClr val="0000FF"/>
                </a:solidFill>
                <a:latin typeface="宋体" panose="02010600030101010101" pitchFamily="2" charset="-122"/>
              </a:rPr>
              <a:t>类书信、</a:t>
            </a:r>
            <a:r>
              <a:rPr lang="zh-CN" altLang="en-US" sz="3200" b="1" dirty="0">
                <a:solidFill>
                  <a:srgbClr val="FF0000"/>
                </a:solidFill>
                <a:latin typeface="宋体" panose="02010600030101010101" pitchFamily="2" charset="-122"/>
              </a:rPr>
              <a:t>情书</a:t>
            </a:r>
            <a:r>
              <a:rPr lang="zh-CN" altLang="en-US" sz="3200" b="1" dirty="0">
                <a:solidFill>
                  <a:srgbClr val="0000FF"/>
                </a:solidFill>
                <a:latin typeface="宋体" panose="02010600030101010101" pitchFamily="2" charset="-122"/>
              </a:rPr>
              <a:t>类书信、</a:t>
            </a:r>
            <a:r>
              <a:rPr lang="zh-CN" altLang="en-US" sz="3200" b="1" dirty="0">
                <a:solidFill>
                  <a:srgbClr val="FF0000"/>
                </a:solidFill>
                <a:latin typeface="宋体" panose="02010600030101010101" pitchFamily="2" charset="-122"/>
              </a:rPr>
              <a:t>吊慰</a:t>
            </a:r>
            <a:r>
              <a:rPr lang="zh-CN" altLang="en-US" sz="3200" b="1" dirty="0">
                <a:solidFill>
                  <a:srgbClr val="0000FF"/>
                </a:solidFill>
                <a:latin typeface="宋体" panose="02010600030101010101" pitchFamily="2" charset="-122"/>
              </a:rPr>
              <a:t>类书信、</a:t>
            </a:r>
            <a:r>
              <a:rPr lang="zh-CN" altLang="en-US" sz="3200" b="1" dirty="0">
                <a:solidFill>
                  <a:srgbClr val="FF0000"/>
                </a:solidFill>
                <a:latin typeface="宋体" panose="02010600030101010101" pitchFamily="2" charset="-122"/>
              </a:rPr>
              <a:t>借贷</a:t>
            </a:r>
            <a:r>
              <a:rPr lang="zh-CN" altLang="en-US" sz="3200" b="1" dirty="0">
                <a:solidFill>
                  <a:srgbClr val="0000FF"/>
                </a:solidFill>
                <a:latin typeface="宋体" panose="02010600030101010101" pitchFamily="2" charset="-122"/>
              </a:rPr>
              <a:t>类书信、</a:t>
            </a:r>
            <a:r>
              <a:rPr lang="zh-CN" altLang="en-US" sz="3200" b="1" dirty="0">
                <a:solidFill>
                  <a:srgbClr val="FF0000"/>
                </a:solidFill>
                <a:latin typeface="宋体" panose="02010600030101010101" pitchFamily="2" charset="-122"/>
              </a:rPr>
              <a:t>庆贺</a:t>
            </a:r>
            <a:r>
              <a:rPr lang="zh-CN" altLang="en-US" sz="3200" b="1" dirty="0">
                <a:solidFill>
                  <a:srgbClr val="0000FF"/>
                </a:solidFill>
                <a:latin typeface="宋体" panose="02010600030101010101" pitchFamily="2" charset="-122"/>
              </a:rPr>
              <a:t>类书信、</a:t>
            </a:r>
            <a:r>
              <a:rPr lang="zh-CN" altLang="en-US" sz="3200" b="1" dirty="0">
                <a:solidFill>
                  <a:srgbClr val="FF0000"/>
                </a:solidFill>
                <a:latin typeface="宋体" panose="02010600030101010101" pitchFamily="2" charset="-122"/>
              </a:rPr>
              <a:t>致谢致歉</a:t>
            </a:r>
            <a:r>
              <a:rPr lang="zh-CN" altLang="en-US" sz="3200" b="1" dirty="0">
                <a:solidFill>
                  <a:srgbClr val="0000FF"/>
                </a:solidFill>
                <a:latin typeface="宋体" panose="02010600030101010101" pitchFamily="2" charset="-122"/>
              </a:rPr>
              <a:t>类书信等等。</a:t>
            </a:r>
            <a:endParaRPr lang="zh-CN" altLang="en-US" sz="3200" b="1" dirty="0">
              <a:solidFill>
                <a:srgbClr val="0000FF"/>
              </a:solidFill>
              <a:latin typeface="宋体" panose="02010600030101010101" pitchFamily="2" charset="-122"/>
            </a:endParaRPr>
          </a:p>
        </p:txBody>
      </p:sp>
      <p:sp>
        <p:nvSpPr>
          <p:cNvPr id="9221" name="文本框 9220"/>
          <p:cNvSpPr txBox="1"/>
          <p:nvPr/>
        </p:nvSpPr>
        <p:spPr>
          <a:xfrm>
            <a:off x="0" y="3500438"/>
            <a:ext cx="9144000" cy="1373187"/>
          </a:xfrm>
          <a:prstGeom prst="rect">
            <a:avLst/>
          </a:prstGeom>
          <a:noFill/>
          <a:ln w="9525">
            <a:noFill/>
          </a:ln>
        </p:spPr>
        <p:txBody>
          <a:bodyPr>
            <a:spAutoFit/>
          </a:bodyPr>
          <a:p>
            <a:pPr>
              <a:spcBef>
                <a:spcPct val="50000"/>
              </a:spcBef>
              <a:buClrTx/>
            </a:pPr>
            <a:r>
              <a:rPr lang="en-US" altLang="zh-CN" sz="3600" b="1">
                <a:solidFill>
                  <a:srgbClr val="FF0000"/>
                </a:solidFill>
                <a:latin typeface="隶书" panose="02010509060101010101" pitchFamily="49" charset="-122"/>
                <a:ea typeface="隶书" panose="02010509060101010101" pitchFamily="49" charset="-122"/>
              </a:rPr>
              <a:t>  3</a:t>
            </a:r>
            <a:r>
              <a:rPr lang="zh-CN" altLang="en-US" sz="3600" b="1" dirty="0">
                <a:solidFill>
                  <a:srgbClr val="FF0000"/>
                </a:solidFill>
                <a:latin typeface="隶书" panose="02010509060101010101" pitchFamily="49" charset="-122"/>
                <a:ea typeface="隶书" panose="02010509060101010101" pitchFamily="49" charset="-122"/>
              </a:rPr>
              <a:t>、书信的结构</a:t>
            </a:r>
            <a:endParaRPr lang="zh-CN" altLang="en-US" sz="3600" b="1" dirty="0">
              <a:solidFill>
                <a:srgbClr val="FF0000"/>
              </a:solidFill>
              <a:latin typeface="隶书" panose="02010509060101010101" pitchFamily="49" charset="-122"/>
              <a:ea typeface="隶书" panose="02010509060101010101" pitchFamily="49" charset="-122"/>
            </a:endParaRPr>
          </a:p>
          <a:p>
            <a:pPr>
              <a:spcBef>
                <a:spcPct val="50000"/>
              </a:spcBef>
              <a:buClrTx/>
            </a:pPr>
            <a:r>
              <a:rPr lang="zh-CN" altLang="en-US" sz="3200" b="1" dirty="0">
                <a:solidFill>
                  <a:srgbClr val="0000FF"/>
                </a:solidFill>
                <a:latin typeface="宋体" panose="02010600030101010101" pitchFamily="2" charset="-122"/>
              </a:rPr>
              <a:t>由信封、信笺两部分组成：</a:t>
            </a:r>
            <a:endParaRPr lang="zh-CN" altLang="en-US" sz="3200" b="1" dirty="0">
              <a:solidFill>
                <a:srgbClr val="0000FF"/>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1000" fill="hold"/>
                                        <p:tgtEl>
                                          <p:spTgt spid="9220"/>
                                        </p:tgtEl>
                                        <p:attrNameLst>
                                          <p:attrName>ppt_w</p:attrName>
                                        </p:attrNameLst>
                                      </p:cBhvr>
                                      <p:tavLst>
                                        <p:tav tm="0">
                                          <p:val>
                                            <p:strVal val="#ppt_w*0.70"/>
                                          </p:val>
                                        </p:tav>
                                        <p:tav tm="100000">
                                          <p:val>
                                            <p:strVal val="#ppt_w"/>
                                          </p:val>
                                        </p:tav>
                                      </p:tavLst>
                                    </p:anim>
                                    <p:anim calcmode="lin" valueType="num">
                                      <p:cBhvr>
                                        <p:cTn id="8" dur="1000" fill="hold"/>
                                        <p:tgtEl>
                                          <p:spTgt spid="9220"/>
                                        </p:tgtEl>
                                        <p:attrNameLst>
                                          <p:attrName>ppt_h</p:attrName>
                                        </p:attrNameLst>
                                      </p:cBhvr>
                                      <p:tavLst>
                                        <p:tav tm="0">
                                          <p:val>
                                            <p:strVal val="#ppt_h"/>
                                          </p:val>
                                        </p:tav>
                                        <p:tav tm="100000">
                                          <p:val>
                                            <p:strVal val="#ppt_h"/>
                                          </p:val>
                                        </p:tav>
                                      </p:tavLst>
                                    </p:anim>
                                    <p:animEffect transition="in" filter="fade">
                                      <p:cBhvr>
                                        <p:cTn id="9" dur="1000"/>
                                        <p:tgtEl>
                                          <p:spTgt spid="9220"/>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221"/>
                                        </p:tgtEl>
                                        <p:attrNameLst>
                                          <p:attrName>style.visibility</p:attrName>
                                        </p:attrNameLst>
                                      </p:cBhvr>
                                      <p:to>
                                        <p:strVal val="visible"/>
                                      </p:to>
                                    </p:set>
                                    <p:anim calcmode="lin" valueType="num">
                                      <p:cBhvr>
                                        <p:cTn id="14" dur="1000" fill="hold"/>
                                        <p:tgtEl>
                                          <p:spTgt spid="9221"/>
                                        </p:tgtEl>
                                        <p:attrNameLst>
                                          <p:attrName>ppt_w</p:attrName>
                                        </p:attrNameLst>
                                      </p:cBhvr>
                                      <p:tavLst>
                                        <p:tav tm="0">
                                          <p:val>
                                            <p:strVal val="#ppt_w*0.70"/>
                                          </p:val>
                                        </p:tav>
                                        <p:tav tm="100000">
                                          <p:val>
                                            <p:strVal val="#ppt_w"/>
                                          </p:val>
                                        </p:tav>
                                      </p:tavLst>
                                    </p:anim>
                                    <p:anim calcmode="lin" valueType="num">
                                      <p:cBhvr>
                                        <p:cTn id="15" dur="1000" fill="hold"/>
                                        <p:tgtEl>
                                          <p:spTgt spid="9221"/>
                                        </p:tgtEl>
                                        <p:attrNameLst>
                                          <p:attrName>ppt_h</p:attrName>
                                        </p:attrNameLst>
                                      </p:cBhvr>
                                      <p:tavLst>
                                        <p:tav tm="0">
                                          <p:val>
                                            <p:strVal val="#ppt_h"/>
                                          </p:val>
                                        </p:tav>
                                        <p:tav tm="100000">
                                          <p:val>
                                            <p:strVal val="#ppt_h"/>
                                          </p:val>
                                        </p:tav>
                                      </p:tavLst>
                                    </p:anim>
                                    <p:animEffect transition="in" filter="fade">
                                      <p:cBhvr>
                                        <p:cTn id="16" dur="10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6" name="文本框 10245"/>
          <p:cNvSpPr txBox="1"/>
          <p:nvPr/>
        </p:nvSpPr>
        <p:spPr>
          <a:xfrm>
            <a:off x="0" y="0"/>
            <a:ext cx="9144000" cy="366713"/>
          </a:xfrm>
          <a:prstGeom prst="rect">
            <a:avLst/>
          </a:prstGeom>
          <a:noFill/>
          <a:ln w="9525">
            <a:noFill/>
          </a:ln>
        </p:spPr>
        <p:txBody>
          <a:bodyPr>
            <a:spAutoFit/>
          </a:bodyPr>
          <a:p>
            <a:pPr>
              <a:spcBef>
                <a:spcPct val="50000"/>
              </a:spcBef>
              <a:buClrTx/>
            </a:pPr>
            <a:endParaRPr lang="zh-CN" altLang="en-US" dirty="0">
              <a:latin typeface="Arial" panose="020B0604020202020204" pitchFamily="34" charset="0"/>
            </a:endParaRPr>
          </a:p>
        </p:txBody>
      </p:sp>
      <p:sp>
        <p:nvSpPr>
          <p:cNvPr id="10248" name="文本框 10247"/>
          <p:cNvSpPr txBox="1"/>
          <p:nvPr/>
        </p:nvSpPr>
        <p:spPr>
          <a:xfrm>
            <a:off x="0" y="0"/>
            <a:ext cx="9144000" cy="4484688"/>
          </a:xfrm>
          <a:prstGeom prst="rect">
            <a:avLst/>
          </a:prstGeom>
          <a:noFill/>
          <a:ln w="9525">
            <a:noFill/>
          </a:ln>
        </p:spPr>
        <p:txBody>
          <a:bodyPr>
            <a:spAutoFit/>
          </a:bodyPr>
          <a:p>
            <a:pPr>
              <a:buClrTx/>
            </a:pPr>
            <a:r>
              <a:rPr lang="zh-CN" altLang="en-US" sz="3600" b="1" dirty="0">
                <a:solidFill>
                  <a:srgbClr val="FF0000"/>
                </a:solidFill>
                <a:latin typeface="Arial" panose="020B0604020202020204" pitchFamily="34" charset="0"/>
              </a:rPr>
              <a:t>（</a:t>
            </a:r>
            <a:r>
              <a:rPr lang="en-US" altLang="zh-CN" sz="3600" b="1">
                <a:solidFill>
                  <a:srgbClr val="FF0000"/>
                </a:solidFill>
                <a:latin typeface="Arial" panose="020B0604020202020204" pitchFamily="34" charset="0"/>
              </a:rPr>
              <a:t>1</a:t>
            </a:r>
            <a:r>
              <a:rPr lang="zh-CN" altLang="en-US" sz="3600" b="1" dirty="0">
                <a:solidFill>
                  <a:srgbClr val="FF0000"/>
                </a:solidFill>
                <a:latin typeface="Arial" panose="020B0604020202020204" pitchFamily="34" charset="0"/>
              </a:rPr>
              <a:t>）信封</a:t>
            </a:r>
            <a:endParaRPr lang="zh-CN" altLang="en-US" sz="3600" b="1" dirty="0">
              <a:solidFill>
                <a:srgbClr val="FF0000"/>
              </a:solidFill>
              <a:latin typeface="Arial" panose="020B0604020202020204" pitchFamily="34" charset="0"/>
            </a:endParaRPr>
          </a:p>
          <a:p>
            <a:pPr>
              <a:buClrTx/>
            </a:pPr>
            <a:r>
              <a:rPr lang="zh-CN" altLang="en-US" sz="2800" b="1" dirty="0">
                <a:solidFill>
                  <a:srgbClr val="0000FF"/>
                </a:solidFill>
                <a:latin typeface="Arial" panose="020B0604020202020204" pitchFamily="34" charset="0"/>
              </a:rPr>
              <a:t>现在的标准信封印有填写邮政编码的</a:t>
            </a:r>
            <a:r>
              <a:rPr lang="en-US" altLang="zh-CN" sz="2800" b="1">
                <a:solidFill>
                  <a:srgbClr val="0000FF"/>
                </a:solidFill>
                <a:latin typeface="Arial" panose="020B0604020202020204" pitchFamily="34" charset="0"/>
              </a:rPr>
              <a:t>6</a:t>
            </a:r>
            <a:r>
              <a:rPr lang="zh-CN" altLang="en-US" sz="2800" b="1" dirty="0">
                <a:solidFill>
                  <a:srgbClr val="0000FF"/>
                </a:solidFill>
                <a:latin typeface="Arial" panose="020B0604020202020204" pitchFamily="34" charset="0"/>
              </a:rPr>
              <a:t>个红色方格。邮政编码由</a:t>
            </a:r>
            <a:r>
              <a:rPr lang="en-US" altLang="zh-CN" sz="2800" b="1">
                <a:solidFill>
                  <a:srgbClr val="0000FF"/>
                </a:solidFill>
                <a:latin typeface="Arial" panose="020B0604020202020204" pitchFamily="34" charset="0"/>
              </a:rPr>
              <a:t>6</a:t>
            </a:r>
            <a:r>
              <a:rPr lang="zh-CN" altLang="en-US" sz="2800" b="1" dirty="0">
                <a:solidFill>
                  <a:srgbClr val="0000FF"/>
                </a:solidFill>
                <a:latin typeface="Arial" panose="020B0604020202020204" pitchFamily="34" charset="0"/>
              </a:rPr>
              <a:t>位阿拉伯数字组成。前两位数字表示邮区；前第四位数字表示县、市；最后两位数字表示投递局、所。信封左上角的方格用来填写收信人的邮政编码，右下角的方格填写发信人的邮政编码。千万别把位置号码搞错了。横式信封的行序是由上向下，字序是由左向右。上边写收信人的地址，位置偏左；中间写收信人姓名，字要写得稍大一些；下边写发信人的地址，位置偏右，地址要写得详细。</a:t>
            </a:r>
            <a:endParaRPr lang="zh-CN" altLang="en-US" sz="2800" b="1" dirty="0">
              <a:solidFill>
                <a:srgbClr val="0000FF"/>
              </a:solidFill>
              <a:latin typeface="Arial" panose="020B0604020202020204" pitchFamily="34" charset="0"/>
            </a:endParaRPr>
          </a:p>
        </p:txBody>
      </p:sp>
      <p:sp>
        <p:nvSpPr>
          <p:cNvPr id="10249" name="矩形 10248"/>
          <p:cNvSpPr/>
          <p:nvPr/>
        </p:nvSpPr>
        <p:spPr>
          <a:xfrm>
            <a:off x="395288" y="4508500"/>
            <a:ext cx="8353425" cy="208915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0250" name="文本框 10249"/>
          <p:cNvSpPr txBox="1"/>
          <p:nvPr/>
        </p:nvSpPr>
        <p:spPr>
          <a:xfrm>
            <a:off x="468313" y="4581525"/>
            <a:ext cx="3095625" cy="457200"/>
          </a:xfrm>
          <a:prstGeom prst="rect">
            <a:avLst/>
          </a:prstGeom>
          <a:noFill/>
          <a:ln w="9525">
            <a:noFill/>
          </a:ln>
        </p:spPr>
        <p:txBody>
          <a:bodyPr>
            <a:spAutoFit/>
          </a:bodyPr>
          <a:p>
            <a:pPr>
              <a:spcBef>
                <a:spcPct val="50000"/>
              </a:spcBef>
              <a:buClrTx/>
            </a:pPr>
            <a:r>
              <a:rPr lang="zh-CN" altLang="en-US" sz="2400" b="1" dirty="0">
                <a:solidFill>
                  <a:srgbClr val="FF0000"/>
                </a:solidFill>
                <a:latin typeface="Arial" panose="020B0604020202020204" pitchFamily="34" charset="0"/>
              </a:rPr>
              <a:t>邮  政   编   码   </a:t>
            </a:r>
            <a:endParaRPr lang="zh-CN" altLang="en-US" sz="2400" b="1" dirty="0">
              <a:solidFill>
                <a:srgbClr val="FF0000"/>
              </a:solidFill>
              <a:latin typeface="Arial" panose="020B0604020202020204" pitchFamily="34" charset="0"/>
            </a:endParaRPr>
          </a:p>
        </p:txBody>
      </p:sp>
      <p:sp>
        <p:nvSpPr>
          <p:cNvPr id="10251" name="文本框 10250"/>
          <p:cNvSpPr txBox="1"/>
          <p:nvPr/>
        </p:nvSpPr>
        <p:spPr>
          <a:xfrm>
            <a:off x="827088" y="5013325"/>
            <a:ext cx="7777162" cy="457200"/>
          </a:xfrm>
          <a:prstGeom prst="rect">
            <a:avLst/>
          </a:prstGeom>
          <a:noFill/>
          <a:ln w="9525">
            <a:noFill/>
          </a:ln>
        </p:spPr>
        <p:txBody>
          <a:bodyPr>
            <a:spAutoFit/>
          </a:bodyPr>
          <a:p>
            <a:pPr>
              <a:spcBef>
                <a:spcPct val="50000"/>
              </a:spcBef>
              <a:buClrTx/>
            </a:pPr>
            <a:r>
              <a:rPr lang="zh-CN" altLang="en-US" sz="2400" b="1" dirty="0">
                <a:solidFill>
                  <a:srgbClr val="0000FF"/>
                </a:solidFill>
                <a:latin typeface="Arial" panose="020B0604020202020204" pitchFamily="34" charset="0"/>
              </a:rPr>
              <a:t>寄：</a:t>
            </a:r>
            <a:r>
              <a:rPr lang="en-US" altLang="zh-CN" sz="2400" b="1">
                <a:solidFill>
                  <a:srgbClr val="0000FF"/>
                </a:solidFill>
                <a:latin typeface="Arial" panose="020B0604020202020204" pitchFamily="34" charset="0"/>
              </a:rPr>
              <a:t>XXXXXXXXXXXX</a:t>
            </a:r>
            <a:r>
              <a:rPr lang="zh-CN" altLang="en-US" sz="2400" b="1" dirty="0">
                <a:solidFill>
                  <a:srgbClr val="0000FF"/>
                </a:solidFill>
                <a:latin typeface="Arial" panose="020B0604020202020204" pitchFamily="34" charset="0"/>
              </a:rPr>
              <a:t>（收信人的详尽地址）</a:t>
            </a:r>
            <a:endParaRPr lang="zh-CN" altLang="en-US" sz="2400" b="1" dirty="0">
              <a:solidFill>
                <a:srgbClr val="0000FF"/>
              </a:solidFill>
              <a:latin typeface="Arial" panose="020B0604020202020204" pitchFamily="34" charset="0"/>
            </a:endParaRPr>
          </a:p>
        </p:txBody>
      </p:sp>
      <p:sp>
        <p:nvSpPr>
          <p:cNvPr id="10252" name="文本框 10251"/>
          <p:cNvSpPr txBox="1"/>
          <p:nvPr/>
        </p:nvSpPr>
        <p:spPr>
          <a:xfrm>
            <a:off x="3708400" y="5445125"/>
            <a:ext cx="4103688" cy="457200"/>
          </a:xfrm>
          <a:prstGeom prst="rect">
            <a:avLst/>
          </a:prstGeom>
          <a:noFill/>
          <a:ln w="9525">
            <a:noFill/>
          </a:ln>
        </p:spPr>
        <p:txBody>
          <a:bodyPr>
            <a:spAutoFit/>
          </a:bodyPr>
          <a:p>
            <a:pPr>
              <a:spcBef>
                <a:spcPct val="50000"/>
              </a:spcBef>
              <a:buClrTx/>
            </a:pPr>
            <a:r>
              <a:rPr lang="en-US" altLang="zh-CN" sz="2400" b="1">
                <a:solidFill>
                  <a:srgbClr val="0000FF"/>
                </a:solidFill>
                <a:latin typeface="Arial" panose="020B0604020202020204" pitchFamily="34" charset="0"/>
              </a:rPr>
              <a:t>XXXXX</a:t>
            </a:r>
            <a:r>
              <a:rPr lang="zh-CN" altLang="en-US" sz="2400" b="1" dirty="0">
                <a:solidFill>
                  <a:srgbClr val="0000FF"/>
                </a:solidFill>
                <a:latin typeface="Arial" panose="020B0604020202020204" pitchFamily="34" charset="0"/>
              </a:rPr>
              <a:t>（收信人姓名）收</a:t>
            </a:r>
            <a:endParaRPr lang="en-US" altLang="zh-CN" sz="2400" b="1">
              <a:solidFill>
                <a:srgbClr val="0000FF"/>
              </a:solidFill>
              <a:latin typeface="Arial" panose="020B0604020202020204" pitchFamily="34" charset="0"/>
            </a:endParaRPr>
          </a:p>
        </p:txBody>
      </p:sp>
      <p:sp>
        <p:nvSpPr>
          <p:cNvPr id="10253" name="文本框 10252"/>
          <p:cNvSpPr txBox="1"/>
          <p:nvPr/>
        </p:nvSpPr>
        <p:spPr>
          <a:xfrm>
            <a:off x="5292725" y="6165850"/>
            <a:ext cx="3382963" cy="457200"/>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2400" b="1" dirty="0">
                <a:solidFill>
                  <a:srgbClr val="FF0000"/>
                </a:solidFill>
                <a:latin typeface="Arial" panose="020B0604020202020204" pitchFamily="34" charset="0"/>
              </a:rPr>
              <a:t>邮    政   编   码</a:t>
            </a:r>
            <a:endParaRPr lang="zh-CN" altLang="en-US" sz="2400" b="1" dirty="0">
              <a:solidFill>
                <a:srgbClr val="FF0000"/>
              </a:solidFill>
              <a:latin typeface="Arial" panose="020B0604020202020204" pitchFamily="34" charset="0"/>
            </a:endParaRPr>
          </a:p>
        </p:txBody>
      </p:sp>
      <p:sp>
        <p:nvSpPr>
          <p:cNvPr id="10255" name="矩形 10254"/>
          <p:cNvSpPr/>
          <p:nvPr/>
        </p:nvSpPr>
        <p:spPr>
          <a:xfrm>
            <a:off x="7596188" y="4581525"/>
            <a:ext cx="1008062" cy="863600"/>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0256" name="文本框 10255"/>
          <p:cNvSpPr txBox="1"/>
          <p:nvPr/>
        </p:nvSpPr>
        <p:spPr>
          <a:xfrm>
            <a:off x="7596188" y="4797425"/>
            <a:ext cx="1079500" cy="519113"/>
          </a:xfrm>
          <a:prstGeom prst="rect">
            <a:avLst/>
          </a:prstGeom>
          <a:noFill/>
          <a:ln w="9525">
            <a:noFill/>
          </a:ln>
        </p:spPr>
        <p:txBody>
          <a:bodyPr>
            <a:spAutoFit/>
          </a:bodyPr>
          <a:p>
            <a:pPr>
              <a:spcBef>
                <a:spcPct val="50000"/>
              </a:spcBef>
              <a:buClrTx/>
            </a:pPr>
            <a:r>
              <a:rPr lang="zh-CN" altLang="en-US" sz="2800" b="1" dirty="0">
                <a:solidFill>
                  <a:srgbClr val="FF0000"/>
                </a:solidFill>
                <a:latin typeface="Arial" panose="020B0604020202020204" pitchFamily="34" charset="0"/>
              </a:rPr>
              <a:t>邮票</a:t>
            </a:r>
            <a:endParaRPr lang="zh-CN" altLang="en-US" sz="2800" b="1" dirty="0">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248"/>
                                        </p:tgtEl>
                                        <p:attrNameLst>
                                          <p:attrName>style.visibility</p:attrName>
                                        </p:attrNameLst>
                                      </p:cBhvr>
                                      <p:to>
                                        <p:strVal val="visible"/>
                                      </p:to>
                                    </p:set>
                                    <p:animEffect transition="in" filter="diamond(in)">
                                      <p:cBhvr>
                                        <p:cTn id="7" dur="1000"/>
                                        <p:tgtEl>
                                          <p:spTgt spid="1024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49"/>
                                        </p:tgtEl>
                                        <p:attrNameLst>
                                          <p:attrName>style.visibility</p:attrName>
                                        </p:attrNameLst>
                                      </p:cBhvr>
                                      <p:to>
                                        <p:strVal val="visible"/>
                                      </p:to>
                                    </p:set>
                                    <p:animEffect transition="in" filter="circle(in)">
                                      <p:cBhvr>
                                        <p:cTn id="12" dur="2000"/>
                                        <p:tgtEl>
                                          <p:spTgt spid="10249"/>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10250"/>
                                        </p:tgtEl>
                                        <p:attrNameLst>
                                          <p:attrName>style.visibility</p:attrName>
                                        </p:attrNameLst>
                                      </p:cBhvr>
                                      <p:to>
                                        <p:strVal val="visible"/>
                                      </p:to>
                                    </p:set>
                                    <p:anim calcmode="lin" valueType="num">
                                      <p:cBhvr>
                                        <p:cTn id="17" dur="1000" fill="hold"/>
                                        <p:tgtEl>
                                          <p:spTgt spid="10250"/>
                                        </p:tgtEl>
                                        <p:attrNameLst>
                                          <p:attrName>ppt_w</p:attrName>
                                        </p:attrNameLst>
                                      </p:cBhvr>
                                      <p:tavLst>
                                        <p:tav tm="0">
                                          <p:val>
                                            <p:strVal val="#ppt_w*0.70"/>
                                          </p:val>
                                        </p:tav>
                                        <p:tav tm="100000">
                                          <p:val>
                                            <p:strVal val="#ppt_w"/>
                                          </p:val>
                                        </p:tav>
                                      </p:tavLst>
                                    </p:anim>
                                    <p:anim calcmode="lin" valueType="num">
                                      <p:cBhvr>
                                        <p:cTn id="18" dur="1000" fill="hold"/>
                                        <p:tgtEl>
                                          <p:spTgt spid="10250"/>
                                        </p:tgtEl>
                                        <p:attrNameLst>
                                          <p:attrName>ppt_h</p:attrName>
                                        </p:attrNameLst>
                                      </p:cBhvr>
                                      <p:tavLst>
                                        <p:tav tm="0">
                                          <p:val>
                                            <p:strVal val="#ppt_h"/>
                                          </p:val>
                                        </p:tav>
                                        <p:tav tm="100000">
                                          <p:val>
                                            <p:strVal val="#ppt_h"/>
                                          </p:val>
                                        </p:tav>
                                      </p:tavLst>
                                    </p:anim>
                                    <p:animEffect transition="in" filter="fade">
                                      <p:cBhvr>
                                        <p:cTn id="19" dur="1000"/>
                                        <p:tgtEl>
                                          <p:spTgt spid="10250"/>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10253"/>
                                        </p:tgtEl>
                                        <p:attrNameLst>
                                          <p:attrName>style.visibility</p:attrName>
                                        </p:attrNameLst>
                                      </p:cBhvr>
                                      <p:to>
                                        <p:strVal val="visible"/>
                                      </p:to>
                                    </p:set>
                                    <p:anim calcmode="lin" valueType="num">
                                      <p:cBhvr>
                                        <p:cTn id="24" dur="1000" fill="hold"/>
                                        <p:tgtEl>
                                          <p:spTgt spid="10253"/>
                                        </p:tgtEl>
                                        <p:attrNameLst>
                                          <p:attrName>ppt_w</p:attrName>
                                        </p:attrNameLst>
                                      </p:cBhvr>
                                      <p:tavLst>
                                        <p:tav tm="0">
                                          <p:val>
                                            <p:strVal val="#ppt_w*0.70"/>
                                          </p:val>
                                        </p:tav>
                                        <p:tav tm="100000">
                                          <p:val>
                                            <p:strVal val="#ppt_w"/>
                                          </p:val>
                                        </p:tav>
                                      </p:tavLst>
                                    </p:anim>
                                    <p:anim calcmode="lin" valueType="num">
                                      <p:cBhvr>
                                        <p:cTn id="25" dur="1000" fill="hold"/>
                                        <p:tgtEl>
                                          <p:spTgt spid="10253"/>
                                        </p:tgtEl>
                                        <p:attrNameLst>
                                          <p:attrName>ppt_h</p:attrName>
                                        </p:attrNameLst>
                                      </p:cBhvr>
                                      <p:tavLst>
                                        <p:tav tm="0">
                                          <p:val>
                                            <p:strVal val="#ppt_h"/>
                                          </p:val>
                                        </p:tav>
                                        <p:tav tm="100000">
                                          <p:val>
                                            <p:strVal val="#ppt_h"/>
                                          </p:val>
                                        </p:tav>
                                      </p:tavLst>
                                    </p:anim>
                                    <p:animEffect transition="in" filter="fade">
                                      <p:cBhvr>
                                        <p:cTn id="26" dur="1000"/>
                                        <p:tgtEl>
                                          <p:spTgt spid="10253"/>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0251"/>
                                        </p:tgtEl>
                                        <p:attrNameLst>
                                          <p:attrName>style.visibility</p:attrName>
                                        </p:attrNameLst>
                                      </p:cBhvr>
                                      <p:to>
                                        <p:strVal val="visible"/>
                                      </p:to>
                                    </p:set>
                                    <p:anim calcmode="lin" valueType="num">
                                      <p:cBhvr>
                                        <p:cTn id="31" dur="1000" fill="hold"/>
                                        <p:tgtEl>
                                          <p:spTgt spid="10251"/>
                                        </p:tgtEl>
                                        <p:attrNameLst>
                                          <p:attrName>ppt_w</p:attrName>
                                        </p:attrNameLst>
                                      </p:cBhvr>
                                      <p:tavLst>
                                        <p:tav tm="0">
                                          <p:val>
                                            <p:strVal val="#ppt_w*0.70"/>
                                          </p:val>
                                        </p:tav>
                                        <p:tav tm="100000">
                                          <p:val>
                                            <p:strVal val="#ppt_w"/>
                                          </p:val>
                                        </p:tav>
                                      </p:tavLst>
                                    </p:anim>
                                    <p:anim calcmode="lin" valueType="num">
                                      <p:cBhvr>
                                        <p:cTn id="32" dur="1000" fill="hold"/>
                                        <p:tgtEl>
                                          <p:spTgt spid="10251"/>
                                        </p:tgtEl>
                                        <p:attrNameLst>
                                          <p:attrName>ppt_h</p:attrName>
                                        </p:attrNameLst>
                                      </p:cBhvr>
                                      <p:tavLst>
                                        <p:tav tm="0">
                                          <p:val>
                                            <p:strVal val="#ppt_h"/>
                                          </p:val>
                                        </p:tav>
                                        <p:tav tm="100000">
                                          <p:val>
                                            <p:strVal val="#ppt_h"/>
                                          </p:val>
                                        </p:tav>
                                      </p:tavLst>
                                    </p:anim>
                                    <p:animEffect transition="in" filter="fade">
                                      <p:cBhvr>
                                        <p:cTn id="33" dur="1000"/>
                                        <p:tgtEl>
                                          <p:spTgt spid="10251"/>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10252"/>
                                        </p:tgtEl>
                                        <p:attrNameLst>
                                          <p:attrName>style.visibility</p:attrName>
                                        </p:attrNameLst>
                                      </p:cBhvr>
                                      <p:to>
                                        <p:strVal val="visible"/>
                                      </p:to>
                                    </p:set>
                                    <p:anim calcmode="lin" valueType="num">
                                      <p:cBhvr>
                                        <p:cTn id="38" dur="1000" fill="hold"/>
                                        <p:tgtEl>
                                          <p:spTgt spid="10252"/>
                                        </p:tgtEl>
                                        <p:attrNameLst>
                                          <p:attrName>ppt_w</p:attrName>
                                        </p:attrNameLst>
                                      </p:cBhvr>
                                      <p:tavLst>
                                        <p:tav tm="0">
                                          <p:val>
                                            <p:strVal val="#ppt_w*0.70"/>
                                          </p:val>
                                        </p:tav>
                                        <p:tav tm="100000">
                                          <p:val>
                                            <p:strVal val="#ppt_w"/>
                                          </p:val>
                                        </p:tav>
                                      </p:tavLst>
                                    </p:anim>
                                    <p:anim calcmode="lin" valueType="num">
                                      <p:cBhvr>
                                        <p:cTn id="39" dur="1000" fill="hold"/>
                                        <p:tgtEl>
                                          <p:spTgt spid="10252"/>
                                        </p:tgtEl>
                                        <p:attrNameLst>
                                          <p:attrName>ppt_h</p:attrName>
                                        </p:attrNameLst>
                                      </p:cBhvr>
                                      <p:tavLst>
                                        <p:tav tm="0">
                                          <p:val>
                                            <p:strVal val="#ppt_h"/>
                                          </p:val>
                                        </p:tav>
                                        <p:tav tm="100000">
                                          <p:val>
                                            <p:strVal val="#ppt_h"/>
                                          </p:val>
                                        </p:tav>
                                      </p:tavLst>
                                    </p:anim>
                                    <p:animEffect transition="in" filter="fade">
                                      <p:cBhvr>
                                        <p:cTn id="40" dur="1000"/>
                                        <p:tgtEl>
                                          <p:spTgt spid="10252"/>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10255"/>
                                        </p:tgtEl>
                                        <p:attrNameLst>
                                          <p:attrName>style.visibility</p:attrName>
                                        </p:attrNameLst>
                                      </p:cBhvr>
                                      <p:to>
                                        <p:strVal val="visible"/>
                                      </p:to>
                                    </p:set>
                                    <p:animEffect transition="in" filter="circle(in)">
                                      <p:cBhvr>
                                        <p:cTn id="45" dur="2000"/>
                                        <p:tgtEl>
                                          <p:spTgt spid="10255"/>
                                        </p:tgtEl>
                                      </p:cBhvr>
                                    </p:animEffect>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grpId="0" nodeType="clickEffect">
                                  <p:stCondLst>
                                    <p:cond delay="0"/>
                                  </p:stCondLst>
                                  <p:childTnLst>
                                    <p:set>
                                      <p:cBhvr>
                                        <p:cTn id="49" dur="1" fill="hold">
                                          <p:stCondLst>
                                            <p:cond delay="0"/>
                                          </p:stCondLst>
                                        </p:cTn>
                                        <p:tgtEl>
                                          <p:spTgt spid="10256"/>
                                        </p:tgtEl>
                                        <p:attrNameLst>
                                          <p:attrName>style.visibility</p:attrName>
                                        </p:attrNameLst>
                                      </p:cBhvr>
                                      <p:to>
                                        <p:strVal val="visible"/>
                                      </p:to>
                                    </p:set>
                                    <p:anim calcmode="lin" valueType="num">
                                      <p:cBhvr>
                                        <p:cTn id="50" dur="1000" fill="hold"/>
                                        <p:tgtEl>
                                          <p:spTgt spid="10256"/>
                                        </p:tgtEl>
                                        <p:attrNameLst>
                                          <p:attrName>ppt_w</p:attrName>
                                        </p:attrNameLst>
                                      </p:cBhvr>
                                      <p:tavLst>
                                        <p:tav tm="0">
                                          <p:val>
                                            <p:strVal val="#ppt_w*0.70"/>
                                          </p:val>
                                        </p:tav>
                                        <p:tav tm="100000">
                                          <p:val>
                                            <p:strVal val="#ppt_w"/>
                                          </p:val>
                                        </p:tav>
                                      </p:tavLst>
                                    </p:anim>
                                    <p:anim calcmode="lin" valueType="num">
                                      <p:cBhvr>
                                        <p:cTn id="51" dur="1000" fill="hold"/>
                                        <p:tgtEl>
                                          <p:spTgt spid="10256"/>
                                        </p:tgtEl>
                                        <p:attrNameLst>
                                          <p:attrName>ppt_h</p:attrName>
                                        </p:attrNameLst>
                                      </p:cBhvr>
                                      <p:tavLst>
                                        <p:tav tm="0">
                                          <p:val>
                                            <p:strVal val="#ppt_h"/>
                                          </p:val>
                                        </p:tav>
                                        <p:tav tm="100000">
                                          <p:val>
                                            <p:strVal val="#ppt_h"/>
                                          </p:val>
                                        </p:tav>
                                      </p:tavLst>
                                    </p:anim>
                                    <p:animEffect transition="in" filter="fade">
                                      <p:cBhvr>
                                        <p:cTn id="52" dur="1000"/>
                                        <p:tgtEl>
                                          <p:spTgt spid="10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p:bldP spid="10250" grpId="0"/>
      <p:bldP spid="10251" grpId="0"/>
      <p:bldP spid="10252" grpId="0"/>
      <p:bldP spid="10253" grpId="0"/>
      <p:bldP spid="1025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8" name="文本框 11267"/>
          <p:cNvSpPr txBox="1"/>
          <p:nvPr/>
        </p:nvSpPr>
        <p:spPr>
          <a:xfrm>
            <a:off x="0" y="333375"/>
            <a:ext cx="9144000" cy="366713"/>
          </a:xfrm>
          <a:prstGeom prst="rect">
            <a:avLst/>
          </a:prstGeom>
          <a:noFill/>
          <a:ln w="9525">
            <a:noFill/>
          </a:ln>
        </p:spPr>
        <p:txBody>
          <a:bodyPr>
            <a:spAutoFit/>
          </a:bodyPr>
          <a:p>
            <a:pPr>
              <a:spcBef>
                <a:spcPct val="50000"/>
              </a:spcBef>
              <a:buClrTx/>
            </a:pPr>
            <a:endParaRPr lang="zh-CN" altLang="en-US" dirty="0">
              <a:latin typeface="Arial" panose="020B0604020202020204" pitchFamily="34" charset="0"/>
            </a:endParaRPr>
          </a:p>
        </p:txBody>
      </p:sp>
      <p:sp>
        <p:nvSpPr>
          <p:cNvPr id="11269" name="文本框 11268"/>
          <p:cNvSpPr txBox="1"/>
          <p:nvPr/>
        </p:nvSpPr>
        <p:spPr>
          <a:xfrm>
            <a:off x="0" y="0"/>
            <a:ext cx="9144000" cy="641350"/>
          </a:xfrm>
          <a:prstGeom prst="rect">
            <a:avLst/>
          </a:prstGeom>
          <a:noFill/>
          <a:ln w="9525">
            <a:noFill/>
          </a:ln>
        </p:spPr>
        <p:txBody>
          <a:bodyPr>
            <a:spAutoFit/>
          </a:bodyPr>
          <a:p>
            <a:pPr>
              <a:spcBef>
                <a:spcPct val="50000"/>
              </a:spcBef>
              <a:buClrTx/>
            </a:pPr>
            <a:r>
              <a:rPr lang="zh-CN" altLang="en-US" sz="3600" b="1" dirty="0">
                <a:solidFill>
                  <a:srgbClr val="FF0000"/>
                </a:solidFill>
                <a:latin typeface="隶书" panose="02010509060101010101" pitchFamily="49" charset="-122"/>
                <a:ea typeface="隶书" panose="02010509060101010101" pitchFamily="49" charset="-122"/>
              </a:rPr>
              <a:t>（</a:t>
            </a:r>
            <a:r>
              <a:rPr lang="en-US" altLang="zh-CN" sz="3600" b="1">
                <a:solidFill>
                  <a:srgbClr val="FF0000"/>
                </a:solidFill>
                <a:latin typeface="隶书" panose="02010509060101010101" pitchFamily="49" charset="-122"/>
                <a:ea typeface="隶书" panose="02010509060101010101" pitchFamily="49" charset="-122"/>
              </a:rPr>
              <a:t>2</a:t>
            </a:r>
            <a:r>
              <a:rPr lang="zh-CN" altLang="en-US" sz="3600" b="1" dirty="0">
                <a:solidFill>
                  <a:srgbClr val="FF0000"/>
                </a:solidFill>
                <a:latin typeface="隶书" panose="02010509060101010101" pitchFamily="49" charset="-122"/>
                <a:ea typeface="隶书" panose="02010509060101010101" pitchFamily="49" charset="-122"/>
              </a:rPr>
              <a:t>）、信函</a:t>
            </a:r>
            <a:endParaRPr lang="zh-CN" altLang="en-US" sz="3600" b="1" dirty="0">
              <a:solidFill>
                <a:srgbClr val="FF0000"/>
              </a:solidFill>
              <a:latin typeface="隶书" panose="02010509060101010101" pitchFamily="49" charset="-122"/>
              <a:ea typeface="隶书" panose="02010509060101010101" pitchFamily="49" charset="-122"/>
            </a:endParaRPr>
          </a:p>
        </p:txBody>
      </p:sp>
      <p:sp>
        <p:nvSpPr>
          <p:cNvPr id="11270" name="文本框 11269"/>
          <p:cNvSpPr txBox="1"/>
          <p:nvPr/>
        </p:nvSpPr>
        <p:spPr>
          <a:xfrm>
            <a:off x="0" y="549275"/>
            <a:ext cx="9144000" cy="2930525"/>
          </a:xfrm>
          <a:prstGeom prst="rect">
            <a:avLst/>
          </a:prstGeom>
          <a:noFill/>
          <a:ln w="9525">
            <a:noFill/>
          </a:ln>
        </p:spPr>
        <p:txBody>
          <a:bodyPr>
            <a:spAutoFit/>
          </a:bodyPr>
          <a:p>
            <a:pPr>
              <a:spcBef>
                <a:spcPct val="50000"/>
              </a:spcBef>
              <a:buClrTx/>
            </a:pPr>
            <a:r>
              <a:rPr lang="zh-CN" altLang="en-US" dirty="0">
                <a:latin typeface="Arial" panose="020B0604020202020204" pitchFamily="34" charset="0"/>
              </a:rPr>
              <a:t> </a:t>
            </a:r>
            <a:r>
              <a:rPr lang="zh-CN" altLang="en-US" sz="3200" b="1" dirty="0">
                <a:solidFill>
                  <a:srgbClr val="FF0000"/>
                </a:solidFill>
                <a:latin typeface="Arial" panose="020B0604020202020204" pitchFamily="34" charset="0"/>
              </a:rPr>
              <a:t>信函的写作格式：</a:t>
            </a:r>
            <a:endParaRPr lang="zh-CN" altLang="en-US" sz="3200" b="1" dirty="0">
              <a:solidFill>
                <a:srgbClr val="FF0000"/>
              </a:solidFill>
              <a:latin typeface="Arial" panose="020B0604020202020204" pitchFamily="34" charset="0"/>
            </a:endParaRPr>
          </a:p>
          <a:p>
            <a:pPr>
              <a:spcBef>
                <a:spcPct val="50000"/>
              </a:spcBef>
              <a:buClrTx/>
            </a:pPr>
            <a:r>
              <a:rPr lang="en-US" altLang="zh-CN" sz="2800" b="1">
                <a:solidFill>
                  <a:srgbClr val="0000FF"/>
                </a:solidFill>
                <a:latin typeface="宋体" panose="02010600030101010101" pitchFamily="2" charset="-122"/>
              </a:rPr>
              <a:t>①</a:t>
            </a:r>
            <a:r>
              <a:rPr lang="zh-CN" altLang="en-US" sz="2800" b="1" dirty="0">
                <a:solidFill>
                  <a:srgbClr val="0000FF"/>
                </a:solidFill>
                <a:latin typeface="Arial" panose="020B0604020202020204" pitchFamily="34" charset="0"/>
              </a:rPr>
              <a:t>、开头：对阅信人的尊称。</a:t>
            </a:r>
            <a:endParaRPr lang="zh-CN" altLang="en-US" sz="2800" b="1" dirty="0">
              <a:solidFill>
                <a:srgbClr val="0000FF"/>
              </a:solidFill>
              <a:latin typeface="Arial" panose="020B0604020202020204" pitchFamily="34" charset="0"/>
            </a:endParaRPr>
          </a:p>
          <a:p>
            <a:pPr>
              <a:spcBef>
                <a:spcPct val="50000"/>
              </a:spcBef>
              <a:buClrTx/>
            </a:pPr>
            <a:r>
              <a:rPr lang="en-US" altLang="zh-CN">
                <a:solidFill>
                  <a:srgbClr val="0000FF"/>
                </a:solidFill>
                <a:latin typeface="Arial" panose="020B0604020202020204" pitchFamily="34" charset="0"/>
              </a:rPr>
              <a:t>  </a:t>
            </a:r>
            <a:r>
              <a:rPr lang="en-US" altLang="zh-CN" sz="2800" b="1">
                <a:solidFill>
                  <a:srgbClr val="0000FF"/>
                </a:solidFill>
                <a:latin typeface="宋体" panose="02010600030101010101" pitchFamily="2" charset="-122"/>
              </a:rPr>
              <a:t>②</a:t>
            </a:r>
            <a:r>
              <a:rPr lang="zh-CN" altLang="en-US" sz="2800" b="1" dirty="0">
                <a:solidFill>
                  <a:srgbClr val="0000FF"/>
                </a:solidFill>
                <a:latin typeface="Arial" panose="020B0604020202020204" pitchFamily="34" charset="0"/>
              </a:rPr>
              <a:t>、正文：主要是交代你写此信的目的、事由及相关要求等，这完全视你所写书信的类型所定。</a:t>
            </a:r>
            <a:endParaRPr lang="zh-CN" altLang="en-US" sz="2800" b="1" dirty="0">
              <a:solidFill>
                <a:srgbClr val="0000FF"/>
              </a:solidFill>
              <a:latin typeface="Arial" panose="020B0604020202020204" pitchFamily="34" charset="0"/>
            </a:endParaRPr>
          </a:p>
          <a:p>
            <a:pPr>
              <a:spcBef>
                <a:spcPct val="50000"/>
              </a:spcBef>
              <a:buClrTx/>
            </a:pPr>
            <a:r>
              <a:rPr lang="en-US" altLang="zh-CN">
                <a:solidFill>
                  <a:srgbClr val="0000FF"/>
                </a:solidFill>
                <a:latin typeface="Arial" panose="020B0604020202020204" pitchFamily="34" charset="0"/>
              </a:rPr>
              <a:t> </a:t>
            </a:r>
            <a:r>
              <a:rPr lang="en-US" altLang="zh-CN">
                <a:solidFill>
                  <a:srgbClr val="0000FF"/>
                </a:solidFill>
                <a:latin typeface="宋体" panose="02010600030101010101" pitchFamily="2" charset="-122"/>
              </a:rPr>
              <a:t>③</a:t>
            </a:r>
            <a:r>
              <a:rPr lang="zh-CN" altLang="en-US" sz="2800" b="1" dirty="0">
                <a:solidFill>
                  <a:srgbClr val="0000FF"/>
                </a:solidFill>
                <a:latin typeface="Arial" panose="020B0604020202020204" pitchFamily="34" charset="0"/>
              </a:rPr>
              <a:t>、结尾：写祝福语。</a:t>
            </a:r>
            <a:r>
              <a:rPr lang="en-US" altLang="zh-CN" sz="2800" b="1">
                <a:solidFill>
                  <a:srgbClr val="0000FF"/>
                </a:solidFill>
                <a:latin typeface="Arial" panose="020B0604020202020204" pitchFamily="34" charset="0"/>
              </a:rPr>
              <a:t>4</a:t>
            </a:r>
            <a:r>
              <a:rPr lang="zh-CN" altLang="en-US" sz="2800" b="1" dirty="0">
                <a:solidFill>
                  <a:srgbClr val="0000FF"/>
                </a:solidFill>
                <a:latin typeface="Arial" panose="020B0604020202020204" pitchFamily="34" charset="0"/>
              </a:rPr>
              <a:t>、落款、日期。</a:t>
            </a:r>
            <a:endParaRPr lang="zh-CN" altLang="en-US" sz="2800" b="1" dirty="0">
              <a:solidFill>
                <a:srgbClr val="0000FF"/>
              </a:solidFill>
              <a:latin typeface="Arial" panose="020B0604020202020204" pitchFamily="34" charset="0"/>
            </a:endParaRPr>
          </a:p>
        </p:txBody>
      </p:sp>
      <p:sp>
        <p:nvSpPr>
          <p:cNvPr id="11271" name="文本框 11270"/>
          <p:cNvSpPr txBox="1"/>
          <p:nvPr/>
        </p:nvSpPr>
        <p:spPr>
          <a:xfrm>
            <a:off x="0" y="3429000"/>
            <a:ext cx="9144000" cy="3427413"/>
          </a:xfrm>
          <a:prstGeom prst="rect">
            <a:avLst/>
          </a:prstGeom>
          <a:noFill/>
          <a:ln w="9525">
            <a:noFill/>
          </a:ln>
        </p:spPr>
        <p:txBody>
          <a:bodyPr>
            <a:spAutoFit/>
          </a:bodyPr>
          <a:p>
            <a:pPr>
              <a:spcBef>
                <a:spcPct val="50000"/>
              </a:spcBef>
              <a:buClrTx/>
            </a:pPr>
            <a:r>
              <a:rPr lang="zh-CN" altLang="en-US" sz="2000" b="1" dirty="0">
                <a:solidFill>
                  <a:srgbClr val="0000FF"/>
                </a:solidFill>
                <a:latin typeface="Arial" panose="020B0604020202020204" pitchFamily="34" charset="0"/>
              </a:rPr>
              <a:t> </a:t>
            </a:r>
            <a:r>
              <a:rPr lang="zh-CN" altLang="en-US" sz="2400" b="1" dirty="0">
                <a:solidFill>
                  <a:srgbClr val="FF0000"/>
                </a:solidFill>
                <a:latin typeface="Arial" panose="020B0604020202020204" pitchFamily="34" charset="0"/>
              </a:rPr>
              <a:t>尊敬的</a:t>
            </a:r>
            <a:r>
              <a:rPr lang="en-US" altLang="zh-CN" sz="2400" b="1">
                <a:solidFill>
                  <a:srgbClr val="FF0000"/>
                </a:solidFill>
                <a:latin typeface="Arial" panose="020B0604020202020204" pitchFamily="34" charset="0"/>
              </a:rPr>
              <a:t>XXX</a:t>
            </a:r>
            <a:r>
              <a:rPr lang="zh-CN" altLang="en-US" sz="2400" b="1" dirty="0">
                <a:solidFill>
                  <a:srgbClr val="FF0000"/>
                </a:solidFill>
                <a:latin typeface="Arial" panose="020B0604020202020204" pitchFamily="34" charset="0"/>
              </a:rPr>
              <a:t>老师：</a:t>
            </a:r>
            <a:endParaRPr lang="zh-CN" altLang="en-US" sz="2400" b="1" dirty="0">
              <a:solidFill>
                <a:srgbClr val="FF0000"/>
              </a:solidFill>
              <a:latin typeface="Arial" panose="020B0604020202020204" pitchFamily="34" charset="0"/>
            </a:endParaRPr>
          </a:p>
          <a:p>
            <a:pPr>
              <a:spcBef>
                <a:spcPct val="50000"/>
              </a:spcBef>
              <a:buClrTx/>
            </a:pPr>
            <a:r>
              <a:rPr lang="zh-CN" altLang="en-US" dirty="0">
                <a:latin typeface="Arial" panose="020B0604020202020204" pitchFamily="34" charset="0"/>
              </a:rPr>
              <a:t>      </a:t>
            </a:r>
            <a:r>
              <a:rPr lang="zh-CN" altLang="en-US" sz="2400" b="1" dirty="0">
                <a:solidFill>
                  <a:srgbClr val="FF0000"/>
                </a:solidFill>
                <a:latin typeface="Arial" panose="020B0604020202020204" pitchFamily="34" charset="0"/>
              </a:rPr>
              <a:t>您好！</a:t>
            </a:r>
            <a:r>
              <a:rPr lang="en-US" altLang="zh-CN" b="1">
                <a:solidFill>
                  <a:srgbClr val="0000FF"/>
                </a:solidFill>
                <a:latin typeface="Arial" panose="020B0604020202020204" pitchFamily="34" charset="0"/>
              </a:rPr>
              <a:t>XXXXXXXXXXXXXXXXXXXXXXXXXXXXXXXXXXXXXXXXXXXXXXXX</a:t>
            </a:r>
            <a:endParaRPr lang="en-US" altLang="zh-CN" b="1">
              <a:solidFill>
                <a:srgbClr val="0000FF"/>
              </a:solidFill>
              <a:latin typeface="Arial" panose="020B0604020202020204" pitchFamily="34" charset="0"/>
            </a:endParaRPr>
          </a:p>
          <a:p>
            <a:pPr>
              <a:spcBef>
                <a:spcPct val="50000"/>
              </a:spcBef>
              <a:buClrTx/>
            </a:pPr>
            <a:r>
              <a:rPr lang="en-US" altLang="zh-CN" b="1">
                <a:solidFill>
                  <a:srgbClr val="0000FF"/>
                </a:solidFill>
                <a:latin typeface="Arial" panose="020B0604020202020204" pitchFamily="34" charset="0"/>
              </a:rPr>
              <a:t>XXXXXXXXXXXXXXXXXXXXXXXXXXXXXXXXXXXXXXXXXXXXX</a:t>
            </a:r>
            <a:r>
              <a:rPr lang="zh-CN" altLang="en-US" b="1" dirty="0">
                <a:solidFill>
                  <a:srgbClr val="0000FF"/>
                </a:solidFill>
                <a:latin typeface="Arial" panose="020B0604020202020204" pitchFamily="34" charset="0"/>
              </a:rPr>
              <a:t>。</a:t>
            </a:r>
            <a:endParaRPr lang="zh-CN" altLang="en-US" b="1" dirty="0">
              <a:solidFill>
                <a:srgbClr val="0000FF"/>
              </a:solidFill>
              <a:latin typeface="Arial" panose="020B0604020202020204" pitchFamily="34" charset="0"/>
            </a:endParaRPr>
          </a:p>
          <a:p>
            <a:pPr>
              <a:spcBef>
                <a:spcPct val="50000"/>
              </a:spcBef>
              <a:buClrTx/>
            </a:pPr>
            <a:r>
              <a:rPr lang="zh-CN" altLang="en-US" b="1" dirty="0">
                <a:solidFill>
                  <a:srgbClr val="0000FF"/>
                </a:solidFill>
                <a:latin typeface="Arial" panose="020B0604020202020204" pitchFamily="34" charset="0"/>
              </a:rPr>
              <a:t>                     </a:t>
            </a:r>
            <a:r>
              <a:rPr lang="zh-CN" altLang="en-US" sz="2400" b="1" dirty="0">
                <a:solidFill>
                  <a:srgbClr val="0000FF"/>
                </a:solidFill>
                <a:latin typeface="Arial" panose="020B0604020202020204" pitchFamily="34" charset="0"/>
              </a:rPr>
              <a:t>此致</a:t>
            </a:r>
            <a:endParaRPr lang="en-US" altLang="zh-CN" sz="2400" b="1">
              <a:solidFill>
                <a:srgbClr val="0000FF"/>
              </a:solidFill>
              <a:latin typeface="Arial" panose="020B0604020202020204" pitchFamily="34" charset="0"/>
            </a:endParaRPr>
          </a:p>
          <a:p>
            <a:pPr>
              <a:spcBef>
                <a:spcPct val="50000"/>
              </a:spcBef>
              <a:buClrTx/>
            </a:pPr>
            <a:r>
              <a:rPr lang="zh-CN" altLang="en-US" b="1" dirty="0">
                <a:solidFill>
                  <a:srgbClr val="0000FF"/>
                </a:solidFill>
                <a:latin typeface="Arial" panose="020B0604020202020204" pitchFamily="34" charset="0"/>
              </a:rPr>
              <a:t>    </a:t>
            </a:r>
            <a:r>
              <a:rPr lang="zh-CN" altLang="en-US" sz="2400" b="1" dirty="0">
                <a:solidFill>
                  <a:srgbClr val="0000FF"/>
                </a:solidFill>
                <a:latin typeface="Arial" panose="020B0604020202020204" pitchFamily="34" charset="0"/>
              </a:rPr>
              <a:t>敬礼  </a:t>
            </a:r>
            <a:r>
              <a:rPr lang="zh-CN" altLang="en-US" b="1" dirty="0">
                <a:solidFill>
                  <a:srgbClr val="0000FF"/>
                </a:solidFill>
                <a:latin typeface="Arial" panose="020B0604020202020204" pitchFamily="34" charset="0"/>
              </a:rPr>
              <a:t>                          </a:t>
            </a:r>
            <a:r>
              <a:rPr lang="zh-CN" altLang="en-US" sz="2400" b="1" dirty="0">
                <a:solidFill>
                  <a:srgbClr val="FF0000"/>
                </a:solidFill>
                <a:latin typeface="Arial" panose="020B0604020202020204" pitchFamily="34" charset="0"/>
              </a:rPr>
              <a:t>顺祝：</a:t>
            </a:r>
            <a:r>
              <a:rPr lang="en-US" altLang="zh-CN" b="1">
                <a:solidFill>
                  <a:srgbClr val="0000FF"/>
                </a:solidFill>
                <a:latin typeface="Arial" panose="020B0604020202020204" pitchFamily="34" charset="0"/>
              </a:rPr>
              <a:t>XXXXXXXXXX</a:t>
            </a:r>
            <a:r>
              <a:rPr lang="zh-CN" altLang="en-US" b="1" dirty="0">
                <a:solidFill>
                  <a:srgbClr val="0000FF"/>
                </a:solidFill>
                <a:latin typeface="Arial" panose="020B0604020202020204" pitchFamily="34" charset="0"/>
              </a:rPr>
              <a:t>！</a:t>
            </a:r>
            <a:endParaRPr lang="zh-CN" altLang="en-US" b="1" dirty="0">
              <a:solidFill>
                <a:srgbClr val="0000FF"/>
              </a:solidFill>
              <a:latin typeface="Arial" panose="020B0604020202020204" pitchFamily="34" charset="0"/>
            </a:endParaRPr>
          </a:p>
          <a:p>
            <a:pPr>
              <a:spcBef>
                <a:spcPct val="50000"/>
              </a:spcBef>
              <a:buClrTx/>
            </a:pPr>
            <a:r>
              <a:rPr lang="zh-CN" altLang="en-US" b="1" dirty="0">
                <a:solidFill>
                  <a:srgbClr val="0000FF"/>
                </a:solidFill>
                <a:latin typeface="Arial" panose="020B0604020202020204" pitchFamily="34" charset="0"/>
              </a:rPr>
              <a:t>                                                                                           </a:t>
            </a:r>
            <a:r>
              <a:rPr lang="zh-CN" altLang="en-US" sz="2000" b="1" dirty="0">
                <a:solidFill>
                  <a:srgbClr val="0000FF"/>
                </a:solidFill>
                <a:latin typeface="Arial" panose="020B0604020202020204" pitchFamily="34" charset="0"/>
              </a:rPr>
              <a:t>你的愚生：</a:t>
            </a:r>
            <a:r>
              <a:rPr lang="en-US" altLang="zh-CN" sz="2000" b="1">
                <a:solidFill>
                  <a:srgbClr val="0000FF"/>
                </a:solidFill>
                <a:latin typeface="Arial" panose="020B0604020202020204" pitchFamily="34" charset="0"/>
              </a:rPr>
              <a:t>XXX  </a:t>
            </a:r>
            <a:r>
              <a:rPr lang="zh-CN" altLang="en-US" sz="2000" b="1" dirty="0">
                <a:solidFill>
                  <a:srgbClr val="0000FF"/>
                </a:solidFill>
                <a:latin typeface="Arial" panose="020B0604020202020204" pitchFamily="34" charset="0"/>
              </a:rPr>
              <a:t>字</a:t>
            </a:r>
            <a:endParaRPr lang="zh-CN" altLang="en-US" sz="2000" b="1" dirty="0">
              <a:solidFill>
                <a:srgbClr val="0000FF"/>
              </a:solidFill>
              <a:latin typeface="Arial" panose="020B0604020202020204" pitchFamily="34" charset="0"/>
            </a:endParaRPr>
          </a:p>
          <a:p>
            <a:pPr>
              <a:spcBef>
                <a:spcPct val="50000"/>
              </a:spcBef>
              <a:buClrTx/>
            </a:pPr>
            <a:r>
              <a:rPr lang="en-US" altLang="zh-CN" sz="2000" b="1">
                <a:solidFill>
                  <a:srgbClr val="0000FF"/>
                </a:solidFill>
                <a:latin typeface="Arial" panose="020B0604020202020204" pitchFamily="34" charset="0"/>
              </a:rPr>
              <a:t>                                                                                    XXX</a:t>
            </a:r>
            <a:r>
              <a:rPr lang="zh-CN" altLang="en-US" sz="2000" b="1" dirty="0">
                <a:solidFill>
                  <a:srgbClr val="0000FF"/>
                </a:solidFill>
                <a:latin typeface="Arial" panose="020B0604020202020204" pitchFamily="34" charset="0"/>
              </a:rPr>
              <a:t>年</a:t>
            </a:r>
            <a:r>
              <a:rPr lang="en-US" altLang="zh-CN" sz="2000" b="1">
                <a:solidFill>
                  <a:srgbClr val="0000FF"/>
                </a:solidFill>
                <a:latin typeface="Arial" panose="020B0604020202020204" pitchFamily="34" charset="0"/>
              </a:rPr>
              <a:t>XX</a:t>
            </a:r>
            <a:r>
              <a:rPr lang="zh-CN" altLang="en-US" sz="2000" b="1" dirty="0">
                <a:solidFill>
                  <a:srgbClr val="0000FF"/>
                </a:solidFill>
                <a:latin typeface="Arial" panose="020B0604020202020204" pitchFamily="34" charset="0"/>
              </a:rPr>
              <a:t>月</a:t>
            </a:r>
            <a:r>
              <a:rPr lang="en-US" altLang="zh-CN" sz="2000" b="1">
                <a:solidFill>
                  <a:srgbClr val="0000FF"/>
                </a:solidFill>
                <a:latin typeface="Arial" panose="020B0604020202020204" pitchFamily="34" charset="0"/>
              </a:rPr>
              <a:t>XX</a:t>
            </a:r>
            <a:r>
              <a:rPr lang="zh-CN" altLang="en-US" sz="2000" b="1" dirty="0">
                <a:solidFill>
                  <a:srgbClr val="0000FF"/>
                </a:solidFill>
                <a:latin typeface="Arial" panose="020B0604020202020204" pitchFamily="34" charset="0"/>
              </a:rPr>
              <a:t>日 </a:t>
            </a:r>
            <a:endParaRPr lang="zh-CN" altLang="en-US" sz="2000" b="1" dirty="0">
              <a:solidFill>
                <a:srgbClr val="0000FF"/>
              </a:solidFill>
              <a:latin typeface="Arial" panose="020B0604020202020204" pitchFamily="34" charset="0"/>
            </a:endParaRPr>
          </a:p>
        </p:txBody>
      </p:sp>
      <p:sp>
        <p:nvSpPr>
          <p:cNvPr id="11272" name="矩形 11271"/>
          <p:cNvSpPr/>
          <p:nvPr/>
        </p:nvSpPr>
        <p:spPr>
          <a:xfrm>
            <a:off x="0" y="6237288"/>
            <a:ext cx="1763713" cy="620712"/>
          </a:xfrm>
          <a:prstGeom prst="rect">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11273" name="文本框 11272"/>
          <p:cNvSpPr txBox="1"/>
          <p:nvPr/>
        </p:nvSpPr>
        <p:spPr>
          <a:xfrm>
            <a:off x="0" y="6165850"/>
            <a:ext cx="1692275" cy="701675"/>
          </a:xfrm>
          <a:prstGeom prst="rect">
            <a:avLst/>
          </a:prstGeom>
          <a:noFill/>
          <a:ln w="9525">
            <a:noFill/>
          </a:ln>
        </p:spPr>
        <p:txBody>
          <a:bodyPr>
            <a:spAutoFit/>
          </a:bodyPr>
          <a:p>
            <a:pPr>
              <a:spcBef>
                <a:spcPct val="50000"/>
              </a:spcBef>
              <a:buClrTx/>
            </a:pPr>
            <a:r>
              <a:rPr lang="zh-CN" altLang="en-US" sz="4000" b="1" dirty="0">
                <a:latin typeface="Arial" panose="020B0604020202020204" pitchFamily="34" charset="0"/>
              </a:rPr>
              <a:t>  </a:t>
            </a:r>
            <a:r>
              <a:rPr lang="zh-CN" altLang="en-US" sz="4000" b="1" dirty="0">
                <a:solidFill>
                  <a:srgbClr val="0000FF"/>
                </a:solidFill>
                <a:latin typeface="Arial" panose="020B0604020202020204" pitchFamily="34" charset="0"/>
                <a:hlinkClick r:id="rId1" action="ppaction://hlinksldjump"/>
              </a:rPr>
              <a:t>返回</a:t>
            </a:r>
            <a:endParaRPr lang="zh-CN" altLang="en-US" sz="4000" b="1" dirty="0">
              <a:solidFill>
                <a:srgbClr val="0000FF"/>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blinds(horizontal)">
                                      <p:cBhvr>
                                        <p:cTn id="7" dur="500"/>
                                        <p:tgtEl>
                                          <p:spTgt spid="11269"/>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1270"/>
                                        </p:tgtEl>
                                        <p:attrNameLst>
                                          <p:attrName>style.visibility</p:attrName>
                                        </p:attrNameLst>
                                      </p:cBhvr>
                                      <p:to>
                                        <p:strVal val="visible"/>
                                      </p:to>
                                    </p:set>
                                    <p:anim calcmode="lin" valueType="num">
                                      <p:cBhvr>
                                        <p:cTn id="12" dur="1000" fill="hold"/>
                                        <p:tgtEl>
                                          <p:spTgt spid="11270"/>
                                        </p:tgtEl>
                                        <p:attrNameLst>
                                          <p:attrName>ppt_w</p:attrName>
                                        </p:attrNameLst>
                                      </p:cBhvr>
                                      <p:tavLst>
                                        <p:tav tm="0">
                                          <p:val>
                                            <p:strVal val="#ppt_w*0.70"/>
                                          </p:val>
                                        </p:tav>
                                        <p:tav tm="100000">
                                          <p:val>
                                            <p:strVal val="#ppt_w"/>
                                          </p:val>
                                        </p:tav>
                                      </p:tavLst>
                                    </p:anim>
                                    <p:anim calcmode="lin" valueType="num">
                                      <p:cBhvr>
                                        <p:cTn id="13" dur="1000" fill="hold"/>
                                        <p:tgtEl>
                                          <p:spTgt spid="11270"/>
                                        </p:tgtEl>
                                        <p:attrNameLst>
                                          <p:attrName>ppt_h</p:attrName>
                                        </p:attrNameLst>
                                      </p:cBhvr>
                                      <p:tavLst>
                                        <p:tav tm="0">
                                          <p:val>
                                            <p:strVal val="#ppt_h"/>
                                          </p:val>
                                        </p:tav>
                                        <p:tav tm="100000">
                                          <p:val>
                                            <p:strVal val="#ppt_h"/>
                                          </p:val>
                                        </p:tav>
                                      </p:tavLst>
                                    </p:anim>
                                    <p:animEffect transition="in" filter="fade">
                                      <p:cBhvr>
                                        <p:cTn id="14" dur="1000"/>
                                        <p:tgtEl>
                                          <p:spTgt spid="1127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71"/>
                                        </p:tgtEl>
                                        <p:attrNameLst>
                                          <p:attrName>style.visibility</p:attrName>
                                        </p:attrNameLst>
                                      </p:cBhvr>
                                      <p:to>
                                        <p:strVal val="visible"/>
                                      </p:to>
                                    </p:set>
                                    <p:anim calcmode="lin" valueType="num">
                                      <p:cBhvr>
                                        <p:cTn id="19" dur="500" fill="hold"/>
                                        <p:tgtEl>
                                          <p:spTgt spid="11271"/>
                                        </p:tgtEl>
                                        <p:attrNameLst>
                                          <p:attrName>ppt_w</p:attrName>
                                        </p:attrNameLst>
                                      </p:cBhvr>
                                      <p:tavLst>
                                        <p:tav tm="0">
                                          <p:val>
                                            <p:fltVal val="0.000000"/>
                                          </p:val>
                                        </p:tav>
                                        <p:tav tm="100000">
                                          <p:val>
                                            <p:strVal val="#ppt_w"/>
                                          </p:val>
                                        </p:tav>
                                      </p:tavLst>
                                    </p:anim>
                                    <p:anim calcmode="lin" valueType="num">
                                      <p:cBhvr>
                                        <p:cTn id="20" dur="500" fill="hold"/>
                                        <p:tgtEl>
                                          <p:spTgt spid="11271"/>
                                        </p:tgtEl>
                                        <p:attrNameLst>
                                          <p:attrName>ppt_h</p:attrName>
                                        </p:attrNameLst>
                                      </p:cBhvr>
                                      <p:tavLst>
                                        <p:tav tm="0">
                                          <p:val>
                                            <p:fltVal val="0.000000"/>
                                          </p:val>
                                        </p:tav>
                                        <p:tav tm="100000">
                                          <p:val>
                                            <p:strVal val="#ppt_h"/>
                                          </p:val>
                                        </p:tav>
                                      </p:tavLst>
                                    </p:anim>
                                    <p:animEffect transition="in" filter="fade">
                                      <p:cBhvr>
                                        <p:cTn id="21" dur="500"/>
                                        <p:tgtEl>
                                          <p:spTgt spid="11271"/>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11273"/>
                                        </p:tgtEl>
                                        <p:attrNameLst>
                                          <p:attrName>style.visibility</p:attrName>
                                        </p:attrNameLst>
                                      </p:cBhvr>
                                      <p:to>
                                        <p:strVal val="visible"/>
                                      </p:to>
                                    </p:set>
                                    <p:anim calcmode="lin" valueType="num">
                                      <p:cBhvr>
                                        <p:cTn id="26" dur="1000" fill="hold"/>
                                        <p:tgtEl>
                                          <p:spTgt spid="11273"/>
                                        </p:tgtEl>
                                        <p:attrNameLst>
                                          <p:attrName>ppt_w</p:attrName>
                                        </p:attrNameLst>
                                      </p:cBhvr>
                                      <p:tavLst>
                                        <p:tav tm="0">
                                          <p:val>
                                            <p:strVal val="#ppt_w*0.70"/>
                                          </p:val>
                                        </p:tav>
                                        <p:tav tm="100000">
                                          <p:val>
                                            <p:strVal val="#ppt_w"/>
                                          </p:val>
                                        </p:tav>
                                      </p:tavLst>
                                    </p:anim>
                                    <p:anim calcmode="lin" valueType="num">
                                      <p:cBhvr>
                                        <p:cTn id="27" dur="1000" fill="hold"/>
                                        <p:tgtEl>
                                          <p:spTgt spid="11273"/>
                                        </p:tgtEl>
                                        <p:attrNameLst>
                                          <p:attrName>ppt_h</p:attrName>
                                        </p:attrNameLst>
                                      </p:cBhvr>
                                      <p:tavLst>
                                        <p:tav tm="0">
                                          <p:val>
                                            <p:strVal val="#ppt_h"/>
                                          </p:val>
                                        </p:tav>
                                        <p:tav tm="100000">
                                          <p:val>
                                            <p:strVal val="#ppt_h"/>
                                          </p:val>
                                        </p:tav>
                                      </p:tavLst>
                                    </p:anim>
                                    <p:animEffect transition="in" filter="fade">
                                      <p:cBhvr>
                                        <p:cTn id="28"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11270" grpId="0"/>
      <p:bldP spid="11271" grpId="0"/>
      <p:bldP spid="11273" grpId="0"/>
    </p:bldLst>
  </p:timing>
</p:sld>
</file>

<file path=ppt/theme/theme1.xml><?xml version="1.0" encoding="utf-8"?>
<a:theme xmlns:a="http://schemas.openxmlformats.org/drawingml/2006/main" name="砖雕艺术">
  <a:themeElements>
    <a:clrScheme name="">
      <a:dk1>
        <a:srgbClr val="080808"/>
      </a:dk1>
      <a:lt1>
        <a:srgbClr val="FFFFFF"/>
      </a:lt1>
      <a:dk2>
        <a:srgbClr val="0039AC"/>
      </a:dk2>
      <a:lt2>
        <a:srgbClr val="C0C0C0"/>
      </a:lt2>
      <a:accent1>
        <a:srgbClr val="FFFF99"/>
      </a:accent1>
      <a:accent2>
        <a:srgbClr val="FFCC66"/>
      </a:accent2>
      <a:accent3>
        <a:srgbClr val="FFFFFF"/>
      </a:accent3>
      <a:accent4>
        <a:srgbClr val="050505"/>
      </a:accent4>
      <a:accent5>
        <a:srgbClr val="FFFFCA"/>
      </a:accent5>
      <a:accent6>
        <a:srgbClr val="E5B75B"/>
      </a:accent6>
      <a:hlink>
        <a:srgbClr val="0066FF"/>
      </a:hlink>
      <a:folHlink>
        <a:srgbClr val="CC33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80808"/>
        </a:dk1>
        <a:lt1>
          <a:srgbClr val="FFFFFF"/>
        </a:lt1>
        <a:dk2>
          <a:srgbClr val="0039AC"/>
        </a:dk2>
        <a:lt2>
          <a:srgbClr val="C0C0C0"/>
        </a:lt2>
        <a:accent1>
          <a:srgbClr val="FFFF99"/>
        </a:accent1>
        <a:accent2>
          <a:srgbClr val="FFCC66"/>
        </a:accent2>
        <a:accent3>
          <a:srgbClr val="FFFFFF"/>
        </a:accent3>
        <a:accent4>
          <a:srgbClr val="050505"/>
        </a:accent4>
        <a:accent5>
          <a:srgbClr val="FFFFCA"/>
        </a:accent5>
        <a:accent6>
          <a:srgbClr val="E5B75B"/>
        </a:accent6>
        <a:hlink>
          <a:srgbClr val="0066FF"/>
        </a:hlink>
        <a:folHlink>
          <a:srgbClr val="CC3300"/>
        </a:folHlink>
      </a:clrScheme>
      <a:clrMap bg1="lt1" tx1="dk1" bg2="lt2" tx2="dk2" accent1="accent1" accent2="accent2" accent3="accent3" accent4="accent4" accent5="accent5" accent6="accent6" hlink="hlink" folHlink="folHlink"/>
    </a:extraClrScheme>
    <a:extraClrScheme>
      <a:clrScheme name="">
        <a:dk1>
          <a:srgbClr val="333399"/>
        </a:dk1>
        <a:lt1>
          <a:srgbClr val="ADD3AF"/>
        </a:lt1>
        <a:dk2>
          <a:srgbClr val="D65700"/>
        </a:dk2>
        <a:lt2>
          <a:srgbClr val="B2B2B2"/>
        </a:lt2>
        <a:accent1>
          <a:srgbClr val="B8E9EE"/>
        </a:accent1>
        <a:accent2>
          <a:srgbClr val="FFCC00"/>
        </a:accent2>
        <a:accent3>
          <a:srgbClr val="D3E5D3"/>
        </a:accent3>
        <a:accent4>
          <a:srgbClr val="2A2A83"/>
        </a:accent4>
        <a:accent5>
          <a:srgbClr val="D8F2F5"/>
        </a:accent5>
        <a:accent6>
          <a:srgbClr val="E5B700"/>
        </a:accent6>
        <a:hlink>
          <a:srgbClr val="008080"/>
        </a:hlink>
        <a:folHlink>
          <a:srgbClr val="003366"/>
        </a:folHlink>
      </a:clrScheme>
      <a:clrMap bg1="lt1" tx1="dk1" bg2="lt2" tx2="dk2" accent1="accent1" accent2="accent2" accent3="accent3" accent4="accent4" accent5="accent5" accent6="accent6" hlink="hlink" folHlink="folHlink"/>
    </a:extraClrScheme>
    <a:extraClrScheme>
      <a:clrScheme name="">
        <a:dk1>
          <a:srgbClr val="003BB2"/>
        </a:dk1>
        <a:lt1>
          <a:srgbClr val="CCFFCC"/>
        </a:lt1>
        <a:dk2>
          <a:srgbClr val="003366"/>
        </a:dk2>
        <a:lt2>
          <a:srgbClr val="C0C0C0"/>
        </a:lt2>
        <a:accent1>
          <a:srgbClr val="FFFFFF"/>
        </a:accent1>
        <a:accent2>
          <a:srgbClr val="009900"/>
        </a:accent2>
        <a:accent3>
          <a:srgbClr val="E2FFE2"/>
        </a:accent3>
        <a:accent4>
          <a:srgbClr val="003199"/>
        </a:accent4>
        <a:accent5>
          <a:srgbClr val="FFFFFF"/>
        </a:accent5>
        <a:accent6>
          <a:srgbClr val="008900"/>
        </a:accent6>
        <a:hlink>
          <a:srgbClr val="333399"/>
        </a:hlink>
        <a:folHlink>
          <a:srgbClr val="E45C00"/>
        </a:folHlink>
      </a:clrScheme>
      <a:clrMap bg1="lt1" tx1="dk1" bg2="lt2" tx2="dk2" accent1="accent1" accent2="accent2" accent3="accent3" accent4="accent4" accent5="accent5" accent6="accent6" hlink="hlink" folHlink="folHlink"/>
    </a:extraClrScheme>
    <a:extraClrScheme>
      <a:clrScheme name="">
        <a:dk1>
          <a:srgbClr val="0000CC"/>
        </a:dk1>
        <a:lt1>
          <a:srgbClr val="CCECFF"/>
        </a:lt1>
        <a:dk2>
          <a:srgbClr val="006666"/>
        </a:dk2>
        <a:lt2>
          <a:srgbClr val="C0C0C0"/>
        </a:lt2>
        <a:accent1>
          <a:srgbClr val="FFFF99"/>
        </a:accent1>
        <a:accent2>
          <a:srgbClr val="FFCCFF"/>
        </a:accent2>
        <a:accent3>
          <a:srgbClr val="E2F4FF"/>
        </a:accent3>
        <a:accent4>
          <a:srgbClr val="0000AF"/>
        </a:accent4>
        <a:accent5>
          <a:srgbClr val="FFFFCA"/>
        </a:accent5>
        <a:accent6>
          <a:srgbClr val="E5B7E5"/>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5A5A86"/>
        </a:dk2>
        <a:lt2>
          <a:srgbClr val="C0C0C0"/>
        </a:lt2>
        <a:accent1>
          <a:srgbClr val="D5E9F7"/>
        </a:accent1>
        <a:accent2>
          <a:srgbClr val="FFCC00"/>
        </a:accent2>
        <a:accent3>
          <a:srgbClr val="FFFFE2"/>
        </a:accent3>
        <a:accent4>
          <a:srgbClr val="000000"/>
        </a:accent4>
        <a:accent5>
          <a:srgbClr val="E6F2FA"/>
        </a:accent5>
        <a:accent6>
          <a:srgbClr val="E5B700"/>
        </a:accent6>
        <a:hlink>
          <a:srgbClr val="CC3300"/>
        </a:hlink>
        <a:folHlink>
          <a:srgbClr val="007D7A"/>
        </a:folHlink>
      </a:clrScheme>
      <a:clrMap bg1="lt1" tx1="dk1" bg2="lt2" tx2="dk2" accent1="accent1" accent2="accent2" accent3="accent3" accent4="accent4" accent5="accent5" accent6="accent6" hlink="hlink" folHlink="folHlink"/>
    </a:extraClrScheme>
    <a:extraClrScheme>
      <a:clrScheme name="">
        <a:dk1>
          <a:srgbClr val="006666"/>
        </a:dk1>
        <a:lt1>
          <a:srgbClr val="FFECD9"/>
        </a:lt1>
        <a:dk2>
          <a:srgbClr val="000099"/>
        </a:dk2>
        <a:lt2>
          <a:srgbClr val="B2B2B2"/>
        </a:lt2>
        <a:accent1>
          <a:srgbClr val="EAEAEA"/>
        </a:accent1>
        <a:accent2>
          <a:srgbClr val="FF6600"/>
        </a:accent2>
        <a:accent3>
          <a:srgbClr val="FFF4E9"/>
        </a:accent3>
        <a:accent4>
          <a:srgbClr val="005757"/>
        </a:accent4>
        <a:accent5>
          <a:srgbClr val="F2F2F2"/>
        </a:accent5>
        <a:accent6>
          <a:srgbClr val="E55B00"/>
        </a:accent6>
        <a:hlink>
          <a:srgbClr val="0066FF"/>
        </a:hlink>
        <a:folHlink>
          <a:srgbClr val="777777"/>
        </a:folHlink>
      </a:clrScheme>
      <a:clrMap bg1="lt1" tx1="dk1" bg2="lt2" tx2="dk2" accent1="accent1" accent2="accent2" accent3="accent3" accent4="accent4" accent5="accent5" accent6="accent6" hlink="hlink" folHlink="folHlink"/>
    </a:extraClrScheme>
    <a:extraClrScheme>
      <a:clrScheme name="">
        <a:dk1>
          <a:srgbClr val="585884"/>
        </a:dk1>
        <a:lt1>
          <a:srgbClr val="DDDDDD"/>
        </a:lt1>
        <a:dk2>
          <a:srgbClr val="000000"/>
        </a:dk2>
        <a:lt2>
          <a:srgbClr val="969696"/>
        </a:lt2>
        <a:accent1>
          <a:srgbClr val="FFFFCC"/>
        </a:accent1>
        <a:accent2>
          <a:srgbClr val="99CC00"/>
        </a:accent2>
        <a:accent3>
          <a:srgbClr val="EBEBEB"/>
        </a:accent3>
        <a:accent4>
          <a:srgbClr val="4B4B71"/>
        </a:accent4>
        <a:accent5>
          <a:srgbClr val="FFFFE2"/>
        </a:accent5>
        <a:accent6>
          <a:srgbClr val="89B700"/>
        </a:accent6>
        <a:hlink>
          <a:srgbClr val="FF3300"/>
        </a:hlink>
        <a:folHlink>
          <a:srgbClr val="6E3B8B"/>
        </a:folHlink>
      </a:clrScheme>
      <a:clrMap bg1="lt1" tx1="dk1" bg2="lt2" tx2="dk2" accent1="accent1" accent2="accent2" accent3="accent3" accent4="accent4" accent5="accent5" accent6="accent6" hlink="hlink" folHlink="folHlink"/>
    </a:extraClrScheme>
    <a:extraClrScheme>
      <a:clrScheme name="">
        <a:dk1>
          <a:srgbClr val="333399"/>
        </a:dk1>
        <a:lt1>
          <a:srgbClr val="FFD9D9"/>
        </a:lt1>
        <a:dk2>
          <a:srgbClr val="00716E"/>
        </a:dk2>
        <a:lt2>
          <a:srgbClr val="C0C0C0"/>
        </a:lt2>
        <a:accent1>
          <a:srgbClr val="AED2BA"/>
        </a:accent1>
        <a:accent2>
          <a:srgbClr val="FF9933"/>
        </a:accent2>
        <a:accent3>
          <a:srgbClr val="FFE9E9"/>
        </a:accent3>
        <a:accent4>
          <a:srgbClr val="2A2A83"/>
        </a:accent4>
        <a:accent5>
          <a:srgbClr val="D3E5D9"/>
        </a:accent5>
        <a:accent6>
          <a:srgbClr val="E5892D"/>
        </a:accent6>
        <a:hlink>
          <a:srgbClr val="CC3300"/>
        </a:hlink>
        <a:folHlink>
          <a:srgbClr val="0066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CDESIGNJ</Template>
  <TotalTime>0</TotalTime>
  <Words>10527</Words>
  <Application>WPS 演示</Application>
  <PresentationFormat>在屏幕上显示</PresentationFormat>
  <Paragraphs>485</Paragraphs>
  <Slides>49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49</vt:i4>
      </vt:variant>
    </vt:vector>
  </HeadingPairs>
  <TitlesOfParts>
    <vt:vector size="60" baseType="lpstr">
      <vt:lpstr>Arial</vt:lpstr>
      <vt:lpstr>宋体</vt:lpstr>
      <vt:lpstr>Wingdings</vt:lpstr>
      <vt:lpstr>Times New Roman</vt:lpstr>
      <vt:lpstr>Wingdings 2</vt:lpstr>
      <vt:lpstr>隶书</vt:lpstr>
      <vt:lpstr>华文琥珀</vt:lpstr>
      <vt:lpstr>微软雅黑</vt:lpstr>
      <vt:lpstr>Arial Unicode MS</vt:lpstr>
      <vt:lpstr>Calibri</vt:lpstr>
      <vt:lpstr>砖雕艺术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住在山脚下</cp:lastModifiedBy>
  <cp:revision>21</cp:revision>
  <dcterms:created xsi:type="dcterms:W3CDTF">2018-09-15T23:49:23Z</dcterms:created>
  <dcterms:modified xsi:type="dcterms:W3CDTF">2018-09-15T23:49:38Z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