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57" r:id="rId3"/>
    <p:sldId id="358" r:id="rId4"/>
    <p:sldId id="359" r:id="rId5"/>
    <p:sldId id="360" r:id="rId6"/>
    <p:sldId id="361" r:id="rId7"/>
    <p:sldId id="362" r:id="rId8"/>
    <p:sldId id="363" r:id="rId9"/>
    <p:sldId id="364" r:id="rId10"/>
    <p:sldId id="365" r:id="rId11"/>
    <p:sldId id="366" r:id="rId12"/>
    <p:sldId id="367" r:id="rId13"/>
    <p:sldId id="368" r:id="rId14"/>
    <p:sldId id="259" r:id="rId15"/>
    <p:sldId id="369" r:id="rId16"/>
    <p:sldId id="370" r:id="rId17"/>
    <p:sldId id="260" r:id="rId18"/>
    <p:sldId id="261" r:id="rId19"/>
    <p:sldId id="371" r:id="rId20"/>
    <p:sldId id="372" r:id="rId21"/>
    <p:sldId id="262" r:id="rId22"/>
    <p:sldId id="373" r:id="rId23"/>
    <p:sldId id="374" r:id="rId24"/>
    <p:sldId id="375" r:id="rId25"/>
    <p:sldId id="376" r:id="rId26"/>
    <p:sldId id="377" r:id="rId27"/>
    <p:sldId id="378" r:id="rId28"/>
    <p:sldId id="379" r:id="rId29"/>
    <p:sldId id="380" r:id="rId30"/>
    <p:sldId id="381" r:id="rId31"/>
    <p:sldId id="382" r:id="rId32"/>
    <p:sldId id="383" r:id="rId33"/>
    <p:sldId id="384" r:id="rId34"/>
    <p:sldId id="385" r:id="rId35"/>
  </p:sldIdLst>
  <p:sldSz cx="120253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p:cViewPr varScale="1">
        <p:scale>
          <a:sx n="83" d="100"/>
          <a:sy n="83" d="100"/>
        </p:scale>
        <p:origin x="-696" y="-58"/>
      </p:cViewPr>
      <p:guideLst>
        <p:guide orient="horz" pos="2160"/>
        <p:guide pos="37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1899" y="2130426"/>
            <a:ext cx="10221516"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03797" y="3886200"/>
            <a:ext cx="841771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671300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94686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18352" y="274639"/>
            <a:ext cx="270569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1266" y="274639"/>
            <a:ext cx="791666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366185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13052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49917" y="4406901"/>
            <a:ext cx="10221516"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49917" y="2906713"/>
            <a:ext cx="10221516"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350724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1266"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12867"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235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535113"/>
            <a:ext cx="531326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1266" y="2174875"/>
            <a:ext cx="531326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08693" y="1535113"/>
            <a:ext cx="53153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08693" y="2174875"/>
            <a:ext cx="53153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83231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719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4069501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1266" y="273050"/>
            <a:ext cx="395624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01563" y="273051"/>
            <a:ext cx="672248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1266" y="1435101"/>
            <a:ext cx="395624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214393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57045" y="4800600"/>
            <a:ext cx="72151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57045" y="612775"/>
            <a:ext cx="72151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57045" y="5367338"/>
            <a:ext cx="72151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1465569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1266" y="274638"/>
            <a:ext cx="1082278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600201"/>
            <a:ext cx="1082278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1266" y="6356351"/>
            <a:ext cx="280590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B4D2B4-B714-46F7-A76D-32650D232FCE}" type="datetimeFigureOut">
              <a:rPr lang="zh-CN" altLang="en-US" smtClean="0"/>
              <a:t>2020/5/21</a:t>
            </a:fld>
            <a:endParaRPr lang="zh-CN" altLang="en-US"/>
          </a:p>
        </p:txBody>
      </p:sp>
      <p:sp>
        <p:nvSpPr>
          <p:cNvPr id="5" name="页脚占位符 4"/>
          <p:cNvSpPr>
            <a:spLocks noGrp="1"/>
          </p:cNvSpPr>
          <p:nvPr>
            <p:ph type="ftr" sz="quarter" idx="3"/>
          </p:nvPr>
        </p:nvSpPr>
        <p:spPr>
          <a:xfrm>
            <a:off x="4108649" y="6356351"/>
            <a:ext cx="380801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8141" y="6356351"/>
            <a:ext cx="280590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44158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淡雅ppt背景（扒土梦幻馆搜集） (25).jpg"/>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1" y="0"/>
            <a:ext cx="12025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900088" y="1772816"/>
            <a:ext cx="9937105" cy="19389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6000" b="1" dirty="0" smtClean="0">
                <a:solidFill>
                  <a:srgbClr val="0000FF"/>
                </a:solidFill>
                <a:latin typeface="楷体" pitchFamily="49" charset="-122"/>
                <a:ea typeface="楷体" pitchFamily="49" charset="-122"/>
              </a:rPr>
              <a:t>   北京市</a:t>
            </a:r>
            <a:r>
              <a:rPr lang="en-US" altLang="zh-CN" sz="6000" b="1" dirty="0">
                <a:solidFill>
                  <a:srgbClr val="0000FF"/>
                </a:solidFill>
                <a:latin typeface="楷体" pitchFamily="49" charset="-122"/>
                <a:ea typeface="楷体" pitchFamily="49" charset="-122"/>
              </a:rPr>
              <a:t>2020</a:t>
            </a:r>
            <a:r>
              <a:rPr lang="zh-CN" altLang="en-US" sz="6000" b="1" dirty="0">
                <a:solidFill>
                  <a:srgbClr val="0000FF"/>
                </a:solidFill>
                <a:latin typeface="楷体" pitchFamily="49" charset="-122"/>
                <a:ea typeface="楷体" pitchFamily="49" charset="-122"/>
              </a:rPr>
              <a:t>届高三一</a:t>
            </a:r>
            <a:r>
              <a:rPr lang="zh-CN" altLang="en-US" sz="6000" b="1" dirty="0" smtClean="0">
                <a:solidFill>
                  <a:srgbClr val="0000FF"/>
                </a:solidFill>
                <a:latin typeface="楷体" pitchFamily="49" charset="-122"/>
                <a:ea typeface="楷体" pitchFamily="49" charset="-122"/>
              </a:rPr>
              <a:t>模</a:t>
            </a:r>
            <a:endParaRPr lang="en-US" altLang="zh-CN" sz="6000" b="1" dirty="0" smtClean="0">
              <a:solidFill>
                <a:srgbClr val="0000FF"/>
              </a:solidFill>
              <a:latin typeface="楷体" pitchFamily="49" charset="-122"/>
              <a:ea typeface="楷体" pitchFamily="49" charset="-122"/>
            </a:endParaRPr>
          </a:p>
          <a:p>
            <a:pPr eaLnBrk="1" hangingPunct="1">
              <a:spcBef>
                <a:spcPct val="0"/>
              </a:spcBef>
              <a:buFontTx/>
              <a:buNone/>
            </a:pPr>
            <a:r>
              <a:rPr lang="zh-CN" altLang="en-US" sz="6000" b="1" dirty="0" smtClean="0">
                <a:solidFill>
                  <a:srgbClr val="0000FF"/>
                </a:solidFill>
                <a:latin typeface="楷体" pitchFamily="49" charset="-122"/>
                <a:ea typeface="楷体" pitchFamily="49" charset="-122"/>
              </a:rPr>
              <a:t>语文</a:t>
            </a:r>
            <a:r>
              <a:rPr lang="zh-CN" altLang="en-US" sz="6000" b="1" dirty="0">
                <a:solidFill>
                  <a:srgbClr val="0000FF"/>
                </a:solidFill>
                <a:latin typeface="楷体" pitchFamily="49" charset="-122"/>
                <a:ea typeface="楷体" pitchFamily="49" charset="-122"/>
              </a:rPr>
              <a:t>分类汇编之</a:t>
            </a:r>
            <a:r>
              <a:rPr lang="en-US" altLang="zh-CN" sz="6000" b="1" dirty="0">
                <a:solidFill>
                  <a:srgbClr val="FF0000"/>
                </a:solidFill>
                <a:latin typeface="楷体" pitchFamily="49" charset="-122"/>
                <a:ea typeface="楷体" pitchFamily="49" charset="-122"/>
              </a:rPr>
              <a:t>《</a:t>
            </a:r>
            <a:r>
              <a:rPr lang="zh-CN" altLang="en-US" sz="6000" b="1" dirty="0">
                <a:solidFill>
                  <a:srgbClr val="FF0000"/>
                </a:solidFill>
                <a:latin typeface="楷体" pitchFamily="49" charset="-122"/>
                <a:ea typeface="楷体" pitchFamily="49" charset="-122"/>
              </a:rPr>
              <a:t>红楼梦</a:t>
            </a:r>
            <a:r>
              <a:rPr lang="en-US" altLang="zh-CN" sz="6000" b="1" dirty="0">
                <a:solidFill>
                  <a:srgbClr val="FF0000"/>
                </a:solidFill>
                <a:latin typeface="楷体" pitchFamily="49" charset="-122"/>
                <a:ea typeface="楷体" pitchFamily="49" charset="-122"/>
              </a:rPr>
              <a:t>》</a:t>
            </a:r>
            <a:endParaRPr lang="zh-CN" altLang="en-US" sz="60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7779140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24676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15</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4</a:t>
            </a:r>
            <a:r>
              <a:rPr lang="zh-CN" altLang="en-US" sz="2800" b="1" dirty="0">
                <a:solidFill>
                  <a:srgbClr val="FF0000"/>
                </a:solidFill>
                <a:latin typeface="楷体" pitchFamily="49" charset="-122"/>
                <a:ea typeface="楷体" pitchFamily="49" charset="-122"/>
              </a:rPr>
              <a:t>分）答案示例：</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选材</a:t>
            </a:r>
            <a:r>
              <a:rPr lang="zh-CN" altLang="en-US" sz="2800" b="1" dirty="0">
                <a:solidFill>
                  <a:srgbClr val="FF0000"/>
                </a:solidFill>
                <a:latin typeface="楷体" pitchFamily="49" charset="-122"/>
                <a:ea typeface="楷体" pitchFamily="49" charset="-122"/>
              </a:rPr>
              <a:t>独特，不吟咏女子对镜簪菊的日常生活，吟咏的是高人隐士不惧俗世的雅致情怀</a:t>
            </a:r>
            <a:r>
              <a:rPr lang="zh-CN" altLang="en-US" sz="2800" b="1" dirty="0" smtClean="0">
                <a:solidFill>
                  <a:srgbClr val="FF0000"/>
                </a:solidFill>
                <a:latin typeface="楷体" pitchFamily="49" charset="-122"/>
                <a:ea typeface="楷体" pitchFamily="49" charset="-122"/>
              </a:rPr>
              <a:t>。个性</a:t>
            </a:r>
            <a:r>
              <a:rPr lang="zh-CN" altLang="en-US" sz="2800" b="1" dirty="0">
                <a:solidFill>
                  <a:srgbClr val="FF0000"/>
                </a:solidFill>
                <a:latin typeface="楷体" pitchFamily="49" charset="-122"/>
                <a:ea typeface="楷体" pitchFamily="49" charset="-122"/>
              </a:rPr>
              <a:t>气质豪爽豁达、高傲脱俗。探春贵为贾府小姐却又并非嫡出，因而才高气傲、</a:t>
            </a:r>
            <a:r>
              <a:rPr lang="zh-CN" altLang="en-US" sz="2800" b="1" dirty="0" smtClean="0">
                <a:solidFill>
                  <a:srgbClr val="FF0000"/>
                </a:solidFill>
                <a:latin typeface="楷体" pitchFamily="49" charset="-122"/>
                <a:ea typeface="楷体" pitchFamily="49" charset="-122"/>
              </a:rPr>
              <a:t>藐视</a:t>
            </a:r>
            <a:r>
              <a:rPr lang="zh-CN" altLang="en-US" sz="2800" b="1" dirty="0">
                <a:solidFill>
                  <a:srgbClr val="FF0000"/>
                </a:solidFill>
                <a:latin typeface="楷体" pitchFamily="49" charset="-122"/>
                <a:ea typeface="楷体" pitchFamily="49" charset="-122"/>
              </a:rPr>
              <a:t>世俗，追求朴而不俗。</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评分说明：诗意明确，</a:t>
            </a:r>
            <a:r>
              <a:rPr lang="en-US" altLang="zh-CN" sz="2800" b="1" dirty="0">
                <a:solidFill>
                  <a:srgbClr val="FF0000"/>
                </a:solidFill>
                <a:latin typeface="楷体" pitchFamily="49" charset="-122"/>
                <a:ea typeface="楷体" pitchFamily="49" charset="-122"/>
              </a:rPr>
              <a:t>2</a:t>
            </a:r>
            <a:r>
              <a:rPr lang="zh-CN" altLang="en-US" sz="2800" b="1" dirty="0">
                <a:solidFill>
                  <a:srgbClr val="FF0000"/>
                </a:solidFill>
                <a:latin typeface="楷体" pitchFamily="49" charset="-122"/>
                <a:ea typeface="楷体" pitchFamily="49" charset="-122"/>
              </a:rPr>
              <a:t>分；点明个性气质，分析基本符合原著，</a:t>
            </a:r>
            <a:r>
              <a:rPr lang="en-US" altLang="zh-CN" sz="2800" b="1" dirty="0">
                <a:solidFill>
                  <a:srgbClr val="FF0000"/>
                </a:solidFill>
                <a:latin typeface="楷体" pitchFamily="49" charset="-122"/>
                <a:ea typeface="楷体" pitchFamily="49" charset="-122"/>
              </a:rPr>
              <a:t>2</a:t>
            </a:r>
            <a:r>
              <a:rPr lang="zh-CN" altLang="en-US" sz="2800" b="1" dirty="0">
                <a:solidFill>
                  <a:srgbClr val="FF0000"/>
                </a:solidFill>
                <a:latin typeface="楷体" pitchFamily="49" charset="-122"/>
                <a:ea typeface="楷体" pitchFamily="49" charset="-122"/>
              </a:rPr>
              <a:t>分。</a:t>
            </a:r>
          </a:p>
        </p:txBody>
      </p:sp>
    </p:spTree>
    <p:extLst>
      <p:ext uri="{BB962C8B-B14F-4D97-AF65-F5344CB8AC3E}">
        <p14:creationId xmlns:p14="http://schemas.microsoft.com/office/powerpoint/2010/main" val="42640276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08000" y="1412776"/>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（二）根据要求，完成第 </a:t>
            </a:r>
            <a:r>
              <a:rPr lang="en-US" altLang="zh-CN" sz="2800" b="1" dirty="0">
                <a:solidFill>
                  <a:srgbClr val="0000FF"/>
                </a:solidFill>
                <a:latin typeface="楷体" pitchFamily="49" charset="-122"/>
                <a:ea typeface="楷体" pitchFamily="49" charset="-122"/>
              </a:rPr>
              <a:t>16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16.《</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 </a:t>
            </a:r>
            <a:r>
              <a:rPr lang="en-US" altLang="zh-CN" sz="2800" b="1" dirty="0">
                <a:solidFill>
                  <a:srgbClr val="0000FF"/>
                </a:solidFill>
                <a:latin typeface="楷体" pitchFamily="49" charset="-122"/>
                <a:ea typeface="楷体" pitchFamily="49" charset="-122"/>
              </a:rPr>
              <a:t>22 </a:t>
            </a:r>
            <a:r>
              <a:rPr lang="zh-CN" altLang="en-US" sz="2800" b="1" dirty="0">
                <a:solidFill>
                  <a:srgbClr val="0000FF"/>
                </a:solidFill>
                <a:latin typeface="楷体" pitchFamily="49" charset="-122"/>
                <a:ea typeface="楷体" pitchFamily="49" charset="-122"/>
              </a:rPr>
              <a:t>回“听曲文宝玉悟禅机，制灯迷贾政悲谶语”讲述了贾府上下在</a:t>
            </a:r>
            <a:r>
              <a:rPr lang="zh-CN" altLang="en-US" sz="2800" b="1" dirty="0" smtClean="0">
                <a:solidFill>
                  <a:srgbClr val="0000FF"/>
                </a:solidFill>
                <a:latin typeface="楷体" pitchFamily="49" charset="-122"/>
                <a:ea typeface="楷体" pitchFamily="49" charset="-122"/>
              </a:rPr>
              <a:t>上元节</a:t>
            </a:r>
            <a:r>
              <a:rPr lang="zh-CN" altLang="en-US" sz="2800" b="1" dirty="0">
                <a:solidFill>
                  <a:srgbClr val="0000FF"/>
                </a:solidFill>
                <a:latin typeface="楷体" pitchFamily="49" charset="-122"/>
                <a:ea typeface="楷体" pitchFamily="49" charset="-122"/>
              </a:rPr>
              <a:t>制灯谜、猜谜语的故事。其中“更香”（古代用于计时的一种香）的谜面有这样四句诗</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焦首朝朝还暮暮，煎心日日复年年。</a:t>
            </a:r>
          </a:p>
          <a:p>
            <a:pPr eaLnBrk="1" hangingPunct="1">
              <a:spcBef>
                <a:spcPct val="0"/>
              </a:spcBef>
              <a:buFontTx/>
              <a:buNone/>
            </a:pPr>
            <a:r>
              <a:rPr lang="zh-CN" altLang="en-US" sz="2800" b="1" dirty="0">
                <a:solidFill>
                  <a:srgbClr val="0000FF"/>
                </a:solidFill>
                <a:latin typeface="楷体" pitchFamily="49" charset="-122"/>
                <a:ea typeface="楷体" pitchFamily="49" charset="-122"/>
              </a:rPr>
              <a:t>光阴荏苒须当惜，风雨阴晴任变迁。</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曹雪芹的构思里，每个谜语都象征着制谜人的性格，暗示了其命运。“更香”这个谜语</a:t>
            </a:r>
            <a:r>
              <a:rPr lang="zh-CN" altLang="en-US" sz="2800" b="1" dirty="0" smtClean="0">
                <a:solidFill>
                  <a:srgbClr val="0000FF"/>
                </a:solidFill>
                <a:latin typeface="楷体" pitchFamily="49" charset="-122"/>
                <a:ea typeface="楷体" pitchFamily="49" charset="-122"/>
              </a:rPr>
              <a:t>在小说</a:t>
            </a:r>
            <a:r>
              <a:rPr lang="zh-CN" altLang="en-US" sz="2800" b="1" dirty="0">
                <a:solidFill>
                  <a:srgbClr val="0000FF"/>
                </a:solidFill>
                <a:latin typeface="楷体" pitchFamily="49" charset="-122"/>
                <a:ea typeface="楷体" pitchFamily="49" charset="-122"/>
              </a:rPr>
              <a:t>中是谁出的，不同版本存在争议，一说是薛宝钗，一说是林黛玉。请谈谈你的看法，</a:t>
            </a:r>
            <a:r>
              <a:rPr lang="zh-CN" altLang="en-US" sz="2800" b="1" dirty="0" smtClean="0">
                <a:solidFill>
                  <a:srgbClr val="0000FF"/>
                </a:solidFill>
                <a:latin typeface="楷体" pitchFamily="49" charset="-122"/>
                <a:ea typeface="楷体" pitchFamily="49" charset="-122"/>
              </a:rPr>
              <a:t>并结合</a:t>
            </a:r>
            <a:r>
              <a:rPr lang="zh-CN" altLang="en-US" sz="2800" b="1" dirty="0">
                <a:solidFill>
                  <a:srgbClr val="0000FF"/>
                </a:solidFill>
                <a:latin typeface="楷体" pitchFamily="49" charset="-122"/>
                <a:ea typeface="楷体" pitchFamily="49" charset="-122"/>
              </a:rPr>
              <a:t>具体情节简要分析。</a:t>
            </a:r>
          </a:p>
        </p:txBody>
      </p:sp>
      <p:sp>
        <p:nvSpPr>
          <p:cNvPr id="3" name="圆角矩形 2"/>
          <p:cNvSpPr>
            <a:spLocks noChangeArrowheads="1"/>
          </p:cNvSpPr>
          <p:nvPr/>
        </p:nvSpPr>
        <p:spPr bwMode="auto">
          <a:xfrm>
            <a:off x="324024" y="404664"/>
            <a:ext cx="4032448"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海淀高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6869434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405649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itchFamily="49" charset="-122"/>
                <a:ea typeface="楷体" pitchFamily="49" charset="-122"/>
              </a:rPr>
              <a:t>16.</a:t>
            </a:r>
            <a:r>
              <a:rPr lang="zh-CN" altLang="zh-CN"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5</a:t>
            </a:r>
            <a:r>
              <a:rPr lang="zh-CN" altLang="zh-CN" sz="2800" b="1" dirty="0">
                <a:solidFill>
                  <a:srgbClr val="FF0000"/>
                </a:solidFill>
                <a:latin typeface="楷体" pitchFamily="49" charset="-122"/>
                <a:ea typeface="楷体" pitchFamily="49" charset="-122"/>
              </a:rPr>
              <a:t>分）略</a:t>
            </a:r>
          </a:p>
          <a:p>
            <a:pPr>
              <a:buNone/>
            </a:pPr>
            <a:r>
              <a:rPr lang="zh-CN" altLang="zh-CN" sz="2800" b="1" dirty="0">
                <a:solidFill>
                  <a:srgbClr val="FF0000"/>
                </a:solidFill>
                <a:latin typeface="楷体" pitchFamily="49" charset="-122"/>
                <a:ea typeface="楷体" pitchFamily="49" charset="-122"/>
              </a:rPr>
              <a:t>【评分标准】结合诗句分析制谜人性格特点，结合小说情节印证（</a:t>
            </a:r>
            <a:r>
              <a:rPr lang="en-US" altLang="zh-CN" sz="2800" b="1" dirty="0">
                <a:solidFill>
                  <a:srgbClr val="FF0000"/>
                </a:solidFill>
                <a:latin typeface="楷体" pitchFamily="49" charset="-122"/>
                <a:ea typeface="楷体" pitchFamily="49" charset="-122"/>
              </a:rPr>
              <a:t>3</a:t>
            </a:r>
            <a:r>
              <a:rPr lang="zh-CN" altLang="zh-CN" sz="2800" b="1" dirty="0">
                <a:solidFill>
                  <a:srgbClr val="FF0000"/>
                </a:solidFill>
                <a:latin typeface="楷体" pitchFamily="49" charset="-122"/>
                <a:ea typeface="楷体" pitchFamily="49" charset="-122"/>
              </a:rPr>
              <a:t>分）；结合诗句分析制谜人命运特征（</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a:t>
            </a:r>
            <a:r>
              <a:rPr lang="zh-CN" altLang="zh-CN" sz="2800" b="1" dirty="0" smtClean="0">
                <a:solidFill>
                  <a:srgbClr val="FF0000"/>
                </a:solidFill>
                <a:latin typeface="楷体" pitchFamily="49" charset="-122"/>
                <a:ea typeface="楷体" pitchFamily="49" charset="-122"/>
              </a:rPr>
              <a:t>。</a:t>
            </a:r>
            <a:endParaRPr lang="en-US" altLang="zh-CN" sz="2800" b="1" dirty="0" smtClean="0">
              <a:solidFill>
                <a:srgbClr val="FF0000"/>
              </a:solidFill>
              <a:latin typeface="楷体" pitchFamily="49" charset="-122"/>
              <a:ea typeface="楷体" pitchFamily="49" charset="-122"/>
            </a:endParaRPr>
          </a:p>
          <a:p>
            <a:pPr>
              <a:buNone/>
            </a:pPr>
            <a:r>
              <a:rPr lang="zh-CN" altLang="zh-CN" sz="2800" b="1" dirty="0">
                <a:solidFill>
                  <a:srgbClr val="FF0000"/>
                </a:solidFill>
                <a:latin typeface="楷体" pitchFamily="49" charset="-122"/>
                <a:ea typeface="楷体" pitchFamily="49" charset="-122"/>
              </a:rPr>
              <a:t>名著阅读——《红楼梦》</a:t>
            </a:r>
          </a:p>
          <a:p>
            <a:pPr>
              <a:buNone/>
            </a:pPr>
            <a:r>
              <a:rPr lang="en-US" altLang="zh-CN" sz="2800" b="1" dirty="0" smtClean="0">
                <a:solidFill>
                  <a:srgbClr val="FF0000"/>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民俗</a:t>
            </a:r>
            <a:r>
              <a:rPr lang="zh-CN" altLang="zh-CN" sz="2800" b="1" dirty="0">
                <a:solidFill>
                  <a:srgbClr val="FF0000"/>
                </a:solidFill>
                <a:latin typeface="楷体" pitchFamily="49" charset="-122"/>
                <a:ea typeface="楷体" pitchFamily="49" charset="-122"/>
              </a:rPr>
              <a:t>、传统文化——灯谜 </a:t>
            </a:r>
          </a:p>
          <a:p>
            <a:pPr>
              <a:buNone/>
            </a:pPr>
            <a:r>
              <a:rPr lang="en-US" altLang="zh-CN" sz="2800" b="1" dirty="0">
                <a:solidFill>
                  <a:srgbClr val="FF0000"/>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诗歌题材——咏物诗 </a:t>
            </a:r>
          </a:p>
          <a:p>
            <a:pPr>
              <a:buNone/>
            </a:pPr>
            <a:r>
              <a:rPr lang="en-US" altLang="zh-CN" sz="2800" b="1" dirty="0">
                <a:solidFill>
                  <a:srgbClr val="FF0000"/>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创作方法——“钗黛合一” </a:t>
            </a:r>
          </a:p>
          <a:p>
            <a:pPr>
              <a:buNone/>
            </a:pPr>
            <a:r>
              <a:rPr lang="en-US" altLang="zh-CN" sz="2800" b="1" dirty="0">
                <a:solidFill>
                  <a:srgbClr val="FF0000"/>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任务群要求——整本书阅读 </a:t>
            </a:r>
          </a:p>
        </p:txBody>
      </p:sp>
    </p:spTree>
    <p:extLst>
      <p:ext uri="{BB962C8B-B14F-4D97-AF65-F5344CB8AC3E}">
        <p14:creationId xmlns:p14="http://schemas.microsoft.com/office/powerpoint/2010/main" val="38092638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8" y="980728"/>
            <a:ext cx="11358699" cy="224676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若</a:t>
            </a:r>
            <a:r>
              <a:rPr lang="zh-CN" altLang="en-US" sz="2800" b="1" dirty="0">
                <a:solidFill>
                  <a:srgbClr val="FF0000"/>
                </a:solidFill>
                <a:latin typeface="楷体" pitchFamily="49" charset="-122"/>
                <a:ea typeface="楷体" pitchFamily="49" charset="-122"/>
              </a:rPr>
              <a:t>认为是薛宝钗，可说这是</a:t>
            </a:r>
            <a:r>
              <a:rPr lang="zh-CN" altLang="en-US" sz="2800" b="1" dirty="0" smtClean="0">
                <a:solidFill>
                  <a:srgbClr val="FF0000"/>
                </a:solidFill>
                <a:latin typeface="楷体" pitchFamily="49" charset="-122"/>
                <a:ea typeface="楷体" pitchFamily="49" charset="-122"/>
              </a:rPr>
              <a:t>作者</a:t>
            </a:r>
            <a:r>
              <a:rPr lang="zh-CN" altLang="en-US" sz="2800" b="1" dirty="0">
                <a:solidFill>
                  <a:srgbClr val="FF0000"/>
                </a:solidFill>
                <a:latin typeface="楷体" pitchFamily="49" charset="-122"/>
                <a:ea typeface="楷体" pitchFamily="49" charset="-122"/>
              </a:rPr>
              <a:t>在暗示薛宝钗的结局。她在丈夫出家为僧后，将过着冷落孤凄、</a:t>
            </a:r>
            <a:r>
              <a:rPr lang="zh-CN" altLang="en-US" sz="2800" b="1" dirty="0" smtClean="0">
                <a:solidFill>
                  <a:srgbClr val="FF0000"/>
                </a:solidFill>
                <a:latin typeface="楷体" pitchFamily="49" charset="-122"/>
                <a:ea typeface="楷体" pitchFamily="49" charset="-122"/>
              </a:rPr>
              <a:t>终愁</a:t>
            </a:r>
            <a:r>
              <a:rPr lang="zh-CN" altLang="en-US" sz="2800" b="1" dirty="0">
                <a:solidFill>
                  <a:srgbClr val="FF0000"/>
                </a:solidFill>
                <a:latin typeface="楷体" pitchFamily="49" charset="-122"/>
                <a:ea typeface="楷体" pitchFamily="49" charset="-122"/>
              </a:rPr>
              <a:t>恨的孀居</a:t>
            </a:r>
            <a:r>
              <a:rPr lang="zh-CN" altLang="en-US" sz="2800" b="1" dirty="0" smtClean="0">
                <a:solidFill>
                  <a:srgbClr val="FF0000"/>
                </a:solidFill>
                <a:latin typeface="楷体" pitchFamily="49" charset="-122"/>
                <a:ea typeface="楷体" pitchFamily="49" charset="-122"/>
              </a:rPr>
              <a:t>生活</a:t>
            </a:r>
            <a:r>
              <a:rPr lang="zh-CN" altLang="en-US" sz="2800" b="1" dirty="0">
                <a:solidFill>
                  <a:srgbClr val="FF0000"/>
                </a:solidFill>
                <a:latin typeface="楷体" pitchFamily="49" charset="-122"/>
                <a:ea typeface="楷体" pitchFamily="49" charset="-122"/>
              </a:rPr>
              <a:t>。更香同风雨阴晴的变化无关，却随着时间的流逝，不断地消耗着自身。隐喻着</a:t>
            </a:r>
            <a:r>
              <a:rPr lang="zh-CN" altLang="en-US" sz="2800" b="1" dirty="0" smtClean="0">
                <a:solidFill>
                  <a:srgbClr val="FF0000"/>
                </a:solidFill>
                <a:latin typeface="楷体" pitchFamily="49" charset="-122"/>
                <a:ea typeface="楷体" pitchFamily="49" charset="-122"/>
              </a:rPr>
              <a:t>宝钗</a:t>
            </a:r>
            <a:r>
              <a:rPr lang="zh-CN" altLang="en-US" sz="2800" b="1" dirty="0">
                <a:solidFill>
                  <a:srgbClr val="FF0000"/>
                </a:solidFill>
                <a:latin typeface="楷体" pitchFamily="49" charset="-122"/>
                <a:ea typeface="楷体" pitchFamily="49" charset="-122"/>
              </a:rPr>
              <a:t>的命运和结局。若认为是林黛玉，可说黛玉性格敏感、多愁善感，以及红颜薄命</a:t>
            </a:r>
            <a:r>
              <a:rPr lang="zh-CN" altLang="en-US" sz="2800" b="1" dirty="0" smtClean="0">
                <a:solidFill>
                  <a:srgbClr val="FF0000"/>
                </a:solidFill>
                <a:latin typeface="楷体" pitchFamily="49" charset="-122"/>
                <a:ea typeface="楷体" pitchFamily="49" charset="-122"/>
              </a:rPr>
              <a:t>的结局</a:t>
            </a:r>
            <a:r>
              <a:rPr lang="zh-CN" altLang="en-US" sz="2800" b="1" dirty="0">
                <a:solidFill>
                  <a:srgbClr val="FF0000"/>
                </a:solidFill>
                <a:latin typeface="楷体" pitchFamily="49" charset="-122"/>
                <a:ea typeface="楷体" pitchFamily="49" charset="-122"/>
              </a:rPr>
              <a:t>。但同时黛玉也在俗世中保持着自己的独特品质和一片冰心。</a:t>
            </a:r>
          </a:p>
        </p:txBody>
      </p:sp>
    </p:spTree>
    <p:extLst>
      <p:ext uri="{BB962C8B-B14F-4D97-AF65-F5344CB8AC3E}">
        <p14:creationId xmlns:p14="http://schemas.microsoft.com/office/powerpoint/2010/main" val="487123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1037" y="43827"/>
            <a:ext cx="11358699" cy="681417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itchFamily="49" charset="-122"/>
                <a:ea typeface="楷体" pitchFamily="49" charset="-122"/>
              </a:rPr>
              <a:t>参考答案</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制</a:t>
            </a:r>
            <a:r>
              <a:rPr lang="zh-CN" altLang="zh-CN" sz="2800" b="1" dirty="0">
                <a:solidFill>
                  <a:srgbClr val="0000FF"/>
                </a:solidFill>
                <a:latin typeface="楷体" pitchFamily="49" charset="-122"/>
                <a:ea typeface="楷体" pitchFamily="49" charset="-122"/>
              </a:rPr>
              <a:t>谜人是林黛玉。</a:t>
            </a:r>
            <a:r>
              <a:rPr lang="zh-CN" altLang="zh-CN" sz="2800" b="1" dirty="0">
                <a:solidFill>
                  <a:srgbClr val="FF0000"/>
                </a:solidFill>
                <a:latin typeface="楷体" pitchFamily="49" charset="-122"/>
                <a:ea typeface="楷体" pitchFamily="49" charset="-122"/>
              </a:rPr>
              <a:t>诗句中写更香焦首，从日出到日落，心里的煎熬却年复一年，暗示了其寄人篱下孤苦无依的悲惨命运。（</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分）最后一句写不管外界的风雨如何变化，“任”字表现林黛玉孤高自许、目下无尘的性格特点。例如贾宝玉把北静王爷送的手串转送给黛玉，黛玉却说什么臭男人用过的东西，把手串扔在一边。（</a:t>
            </a:r>
            <a:r>
              <a:rPr lang="en-US" altLang="zh-CN" sz="2800" b="1" dirty="0">
                <a:solidFill>
                  <a:srgbClr val="FF0000"/>
                </a:solidFill>
                <a:latin typeface="楷体" pitchFamily="49" charset="-122"/>
                <a:ea typeface="楷体" pitchFamily="49" charset="-122"/>
              </a:rPr>
              <a:t>3</a:t>
            </a:r>
            <a:r>
              <a:rPr lang="zh-CN" altLang="zh-CN" sz="2800" b="1" dirty="0">
                <a:solidFill>
                  <a:srgbClr val="FF0000"/>
                </a:solidFill>
                <a:latin typeface="楷体" pitchFamily="49" charset="-122"/>
                <a:ea typeface="楷体" pitchFamily="49" charset="-122"/>
              </a:rPr>
              <a:t>分）</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我</a:t>
            </a:r>
            <a:r>
              <a:rPr lang="zh-CN" altLang="zh-CN" sz="2800" b="1" dirty="0">
                <a:solidFill>
                  <a:srgbClr val="0000FF"/>
                </a:solidFill>
                <a:latin typeface="楷体" pitchFamily="49" charset="-122"/>
                <a:ea typeface="楷体" pitchFamily="49" charset="-122"/>
              </a:rPr>
              <a:t>认为这个谜语是林黛玉出的</a:t>
            </a:r>
            <a:r>
              <a:rPr lang="zh-CN" altLang="zh-CN" sz="2800" b="1" dirty="0">
                <a:solidFill>
                  <a:srgbClr val="FF0000"/>
                </a:solidFill>
                <a:latin typeface="楷体" pitchFamily="49" charset="-122"/>
                <a:ea typeface="楷体" pitchFamily="49" charset="-122"/>
              </a:rPr>
              <a:t>，林黛玉寄人篱下的身世以及敏感多愁最终泪尽离世的命运与诗中“焦首”“煎心”相映衬，朝朝还暮暮，日日复年年也体现了她愁绪满怀的特点。（</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分）同时林黛玉也有着超然脱俗、不与世俗同流的性格特点，如她从不劝说宝玉读世俗经济 。 （</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我</a:t>
            </a:r>
            <a:r>
              <a:rPr lang="zh-CN" altLang="zh-CN" sz="2800" b="1" dirty="0">
                <a:solidFill>
                  <a:srgbClr val="0000FF"/>
                </a:solidFill>
                <a:latin typeface="楷体" pitchFamily="49" charset="-122"/>
                <a:ea typeface="楷体" pitchFamily="49" charset="-122"/>
              </a:rPr>
              <a:t>认为这个谜语是薛宝钗出的</a:t>
            </a:r>
            <a:r>
              <a:rPr lang="zh-CN" altLang="zh-CN" sz="2800" b="1" dirty="0">
                <a:solidFill>
                  <a:srgbClr val="FF0000"/>
                </a:solidFill>
                <a:latin typeface="楷体" pitchFamily="49" charset="-122"/>
                <a:ea typeface="楷体" pitchFamily="49" charset="-122"/>
              </a:rPr>
              <a:t>，因为这首诗中“风雨阴晴任变迁”表达了出题人淡然的性格，与黛玉之性明显不符，更接近宝钗的性格（</a:t>
            </a:r>
            <a:r>
              <a:rPr lang="en-US" altLang="zh-CN" sz="2800" b="1" dirty="0">
                <a:solidFill>
                  <a:srgbClr val="FF0000"/>
                </a:solidFill>
                <a:latin typeface="楷体" pitchFamily="49" charset="-122"/>
                <a:ea typeface="楷体" pitchFamily="49" charset="-122"/>
              </a:rPr>
              <a:t>1</a:t>
            </a:r>
            <a:r>
              <a:rPr lang="zh-CN" altLang="zh-CN" sz="2800" b="1" dirty="0">
                <a:solidFill>
                  <a:srgbClr val="FF0000"/>
                </a:solidFill>
                <a:latin typeface="楷体" pitchFamily="49" charset="-122"/>
                <a:ea typeface="楷体" pitchFamily="49" charset="-122"/>
              </a:rPr>
              <a:t>分）。而诗中写到“煎心日日复年年”，心里始终不得安宁，暗示了宝钗始终无法获得宝玉的芳心，终将孤独一生的命运。（</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a:t>
            </a:r>
          </a:p>
        </p:txBody>
      </p:sp>
    </p:spTree>
    <p:extLst>
      <p:ext uri="{BB962C8B-B14F-4D97-AF65-F5344CB8AC3E}">
        <p14:creationId xmlns:p14="http://schemas.microsoft.com/office/powerpoint/2010/main" val="31653559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2060848"/>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（二）阅读下面</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节选文字，根据要求完成 </a:t>
            </a:r>
            <a:r>
              <a:rPr lang="en-US" altLang="zh-CN" sz="2800" b="1" dirty="0">
                <a:solidFill>
                  <a:srgbClr val="0000FF"/>
                </a:solidFill>
                <a:latin typeface="楷体" pitchFamily="49" charset="-122"/>
                <a:ea typeface="楷体" pitchFamily="49" charset="-122"/>
              </a:rPr>
              <a:t>20 </a:t>
            </a:r>
            <a:r>
              <a:rPr lang="zh-CN" altLang="en-US" sz="2800" b="1" dirty="0">
                <a:solidFill>
                  <a:srgbClr val="0000FF"/>
                </a:solidFill>
                <a:latin typeface="楷体" pitchFamily="49" charset="-122"/>
                <a:ea typeface="楷体" pitchFamily="49" charset="-122"/>
              </a:rPr>
              <a:t>题。（</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贾母这边说声“请”，刘姥姥便站起身来，高声说道：“老刘，老刘，食量大似牛，吃个老母猪不抬头。</a:t>
            </a:r>
            <a:r>
              <a:rPr lang="zh-CN" altLang="en-US" sz="2800" b="1" dirty="0" smtClean="0">
                <a:solidFill>
                  <a:srgbClr val="0000FF"/>
                </a:solidFill>
                <a:latin typeface="楷体" pitchFamily="49" charset="-122"/>
                <a:ea typeface="楷体" pitchFamily="49" charset="-122"/>
              </a:rPr>
              <a:t>”自己</a:t>
            </a:r>
            <a:r>
              <a:rPr lang="zh-CN" altLang="en-US" sz="2800" b="1" dirty="0">
                <a:solidFill>
                  <a:srgbClr val="0000FF"/>
                </a:solidFill>
                <a:latin typeface="楷体" pitchFamily="49" charset="-122"/>
                <a:ea typeface="楷体" pitchFamily="49" charset="-122"/>
              </a:rPr>
              <a:t>却鼓着腮不语。众人先是发怔，后来一听，上上下下都哈哈的大笑起来。史湘云撑不住，一口饭都喷了</a:t>
            </a:r>
          </a:p>
          <a:p>
            <a:pPr eaLnBrk="1" hangingPunct="1">
              <a:spcBef>
                <a:spcPct val="0"/>
              </a:spcBef>
              <a:buFontTx/>
              <a:buNone/>
            </a:pPr>
            <a:r>
              <a:rPr lang="zh-CN" altLang="en-US" sz="2800" b="1" dirty="0">
                <a:solidFill>
                  <a:srgbClr val="0000FF"/>
                </a:solidFill>
                <a:latin typeface="楷体" pitchFamily="49" charset="-122"/>
                <a:ea typeface="楷体" pitchFamily="49" charset="-122"/>
              </a:rPr>
              <a:t>出来；林黛玉笑岔了气，伏着桌子只叫“嗳哟”；宝玉早滚到贾母怀里，贾母笑的搂着宝玉叫“心肝”</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（节选自</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第四十回</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20</a:t>
            </a:r>
            <a:r>
              <a:rPr lang="zh-CN" altLang="en-US" sz="2800" b="1" dirty="0">
                <a:solidFill>
                  <a:srgbClr val="0000FF"/>
                </a:solidFill>
                <a:latin typeface="楷体" pitchFamily="49" charset="-122"/>
                <a:ea typeface="楷体" pitchFamily="49" charset="-122"/>
              </a:rPr>
              <a:t>．文段中，薛宝钗在现场，但作者没有描写她的反应，请推想薛宝钗会有怎样的反应，并根据人物</a:t>
            </a:r>
            <a:r>
              <a:rPr lang="zh-CN" altLang="en-US" sz="2800" b="1" dirty="0" smtClean="0">
                <a:solidFill>
                  <a:srgbClr val="0000FF"/>
                </a:solidFill>
                <a:latin typeface="楷体" pitchFamily="49" charset="-122"/>
                <a:ea typeface="楷体" pitchFamily="49" charset="-122"/>
              </a:rPr>
              <a:t>性格</a:t>
            </a:r>
            <a:r>
              <a:rPr lang="zh-CN" altLang="en-US" sz="2800" b="1" dirty="0">
                <a:solidFill>
                  <a:srgbClr val="0000FF"/>
                </a:solidFill>
                <a:latin typeface="楷体" pitchFamily="49" charset="-122"/>
                <a:ea typeface="楷体" pitchFamily="49" charset="-122"/>
              </a:rPr>
              <a:t>和原著相关内容简要说说理由。</a:t>
            </a:r>
          </a:p>
        </p:txBody>
      </p:sp>
      <p:sp>
        <p:nvSpPr>
          <p:cNvPr id="3" name="圆角矩形 2"/>
          <p:cNvSpPr>
            <a:spLocks noChangeArrowheads="1"/>
          </p:cNvSpPr>
          <p:nvPr/>
        </p:nvSpPr>
        <p:spPr bwMode="auto">
          <a:xfrm>
            <a:off x="324024" y="404664"/>
            <a:ext cx="4032448"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丰台高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6559089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1124744"/>
            <a:ext cx="11358699" cy="31085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答案示例</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薛宝钗反应：侧脸抿嘴，欲笑而抑住笑，脸憋得通红。（</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分）因为薛宝钗是位稳重端庄</a:t>
            </a:r>
            <a:r>
              <a:rPr lang="zh-CN" altLang="en-US" sz="2800" b="1" dirty="0" smtClean="0">
                <a:solidFill>
                  <a:srgbClr val="FF0000"/>
                </a:solidFill>
                <a:latin typeface="楷体" pitchFamily="49" charset="-122"/>
                <a:ea typeface="楷体" pitchFamily="49" charset="-122"/>
              </a:rPr>
              <a:t>、举止</a:t>
            </a:r>
            <a:r>
              <a:rPr lang="zh-CN" altLang="en-US" sz="2800" b="1" dirty="0">
                <a:solidFill>
                  <a:srgbClr val="FF0000"/>
                </a:solidFill>
                <a:latin typeface="楷体" pitchFamily="49" charset="-122"/>
                <a:ea typeface="楷体" pitchFamily="49" charset="-122"/>
              </a:rPr>
              <a:t>娴雅、处事淡然甚至有点隐忍的女子，虽然刘姥姥所言令人笑煞，但在贾母、王夫人、宝玉和众姐妹</a:t>
            </a:r>
            <a:r>
              <a:rPr lang="zh-CN" altLang="en-US" sz="2800" b="1" dirty="0" smtClean="0">
                <a:solidFill>
                  <a:srgbClr val="FF0000"/>
                </a:solidFill>
                <a:latin typeface="楷体" pitchFamily="49" charset="-122"/>
                <a:ea typeface="楷体" pitchFamily="49" charset="-122"/>
              </a:rPr>
              <a:t>在场</a:t>
            </a:r>
            <a:r>
              <a:rPr lang="zh-CN" altLang="en-US" sz="2800" b="1" dirty="0">
                <a:solidFill>
                  <a:srgbClr val="FF0000"/>
                </a:solidFill>
                <a:latin typeface="楷体" pitchFamily="49" charset="-122"/>
                <a:ea typeface="楷体" pitchFamily="49" charset="-122"/>
              </a:rPr>
              <a:t>的情况之下，薛宝钗即使想笑，也会有所顾及自己在众人心中的形象而有所克制。（</a:t>
            </a:r>
            <a:r>
              <a:rPr lang="en-US" altLang="zh-CN" sz="2800" b="1" dirty="0">
                <a:solidFill>
                  <a:srgbClr val="FF0000"/>
                </a:solidFill>
                <a:latin typeface="楷体" pitchFamily="49" charset="-122"/>
                <a:ea typeface="楷体" pitchFamily="49" charset="-122"/>
              </a:rPr>
              <a:t>3 </a:t>
            </a:r>
            <a:r>
              <a:rPr lang="zh-CN" altLang="en-US" sz="2800" b="1" dirty="0">
                <a:solidFill>
                  <a:srgbClr val="FF0000"/>
                </a:solidFill>
                <a:latin typeface="楷体" pitchFamily="49" charset="-122"/>
                <a:ea typeface="楷体" pitchFamily="49" charset="-122"/>
              </a:rPr>
              <a:t>分）</a:t>
            </a:r>
          </a:p>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评分标准</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推想反应并简要描述”</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分，“简要理由”</a:t>
            </a:r>
            <a:r>
              <a:rPr lang="en-US" altLang="zh-CN" sz="2800" b="1" dirty="0">
                <a:solidFill>
                  <a:srgbClr val="FF0000"/>
                </a:solidFill>
                <a:latin typeface="楷体" pitchFamily="49" charset="-122"/>
                <a:ea typeface="楷体" pitchFamily="49" charset="-122"/>
              </a:rPr>
              <a:t>3 </a:t>
            </a:r>
            <a:r>
              <a:rPr lang="zh-CN" altLang="en-US" sz="2800" b="1" dirty="0">
                <a:solidFill>
                  <a:srgbClr val="FF0000"/>
                </a:solidFill>
                <a:latin typeface="楷体" pitchFamily="49" charset="-122"/>
                <a:ea typeface="楷体" pitchFamily="49" charset="-122"/>
              </a:rPr>
              <a:t>分，共 </a:t>
            </a:r>
            <a:r>
              <a:rPr lang="en-US" altLang="zh-CN" sz="2800" b="1" dirty="0">
                <a:solidFill>
                  <a:srgbClr val="FF0000"/>
                </a:solidFill>
                <a:latin typeface="楷体" pitchFamily="49" charset="-122"/>
                <a:ea typeface="楷体" pitchFamily="49" charset="-122"/>
              </a:rPr>
              <a:t>5 </a:t>
            </a:r>
            <a:r>
              <a:rPr lang="zh-CN" altLang="en-US" sz="2800" b="1" dirty="0">
                <a:solidFill>
                  <a:srgbClr val="FF0000"/>
                </a:solidFill>
                <a:latin typeface="楷体" pitchFamily="49" charset="-122"/>
                <a:ea typeface="楷体" pitchFamily="49" charset="-122"/>
              </a:rPr>
              <a:t>分。合乎人物性格和原著相关内容的</a:t>
            </a:r>
            <a:r>
              <a:rPr lang="zh-CN" altLang="en-US" sz="2800" b="1" dirty="0" smtClean="0">
                <a:solidFill>
                  <a:srgbClr val="FF0000"/>
                </a:solidFill>
                <a:latin typeface="楷体" pitchFamily="49" charset="-122"/>
                <a:ea typeface="楷体" pitchFamily="49" charset="-122"/>
              </a:rPr>
              <a:t>反应</a:t>
            </a:r>
            <a:r>
              <a:rPr lang="zh-CN" altLang="en-US" sz="2800" b="1" dirty="0">
                <a:solidFill>
                  <a:srgbClr val="FF0000"/>
                </a:solidFill>
                <a:latin typeface="楷体" pitchFamily="49" charset="-122"/>
                <a:ea typeface="楷体" pitchFamily="49" charset="-122"/>
              </a:rPr>
              <a:t>描述，理由能自圆其说即可。</a:t>
            </a:r>
          </a:p>
        </p:txBody>
      </p:sp>
    </p:spTree>
    <p:extLst>
      <p:ext uri="{BB962C8B-B14F-4D97-AF65-F5344CB8AC3E}">
        <p14:creationId xmlns:p14="http://schemas.microsoft.com/office/powerpoint/2010/main" val="25480138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8" y="1184"/>
            <a:ext cx="11600468" cy="66418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itchFamily="49" charset="-122"/>
                <a:ea typeface="楷体" pitchFamily="49" charset="-122"/>
              </a:rPr>
              <a:t>【评分标准】</a:t>
            </a:r>
          </a:p>
          <a:p>
            <a:pPr>
              <a:buNone/>
            </a:pPr>
            <a:r>
              <a:rPr lang="zh-CN" altLang="zh-CN" sz="2800" b="1" dirty="0">
                <a:solidFill>
                  <a:srgbClr val="0000FF"/>
                </a:solidFill>
                <a:latin typeface="楷体" pitchFamily="49" charset="-122"/>
                <a:ea typeface="楷体" pitchFamily="49" charset="-122"/>
              </a:rPr>
              <a:t>“推想反应并简要描述”</a:t>
            </a:r>
            <a:r>
              <a:rPr lang="en-US" altLang="zh-CN" sz="2800" b="1" dirty="0">
                <a:solidFill>
                  <a:srgbClr val="0000FF"/>
                </a:solidFill>
                <a:latin typeface="楷体" pitchFamily="49" charset="-122"/>
                <a:ea typeface="楷体" pitchFamily="49" charset="-122"/>
              </a:rPr>
              <a:t>2</a:t>
            </a:r>
            <a:r>
              <a:rPr lang="zh-CN" altLang="zh-CN" sz="2800" b="1" dirty="0">
                <a:solidFill>
                  <a:srgbClr val="0000FF"/>
                </a:solidFill>
                <a:latin typeface="楷体" pitchFamily="49" charset="-122"/>
                <a:ea typeface="楷体" pitchFamily="49" charset="-122"/>
              </a:rPr>
              <a:t>分， “简要理由”</a:t>
            </a:r>
            <a:r>
              <a:rPr lang="en-US" altLang="zh-CN" sz="2800" b="1" dirty="0">
                <a:solidFill>
                  <a:srgbClr val="0000FF"/>
                </a:solidFill>
                <a:latin typeface="楷体" pitchFamily="49" charset="-122"/>
                <a:ea typeface="楷体" pitchFamily="49" charset="-122"/>
              </a:rPr>
              <a:t>3</a:t>
            </a:r>
            <a:r>
              <a:rPr lang="zh-CN" altLang="zh-CN" sz="2800" b="1" dirty="0">
                <a:solidFill>
                  <a:srgbClr val="0000FF"/>
                </a:solidFill>
                <a:latin typeface="楷体" pitchFamily="49" charset="-122"/>
                <a:ea typeface="楷体" pitchFamily="49" charset="-122"/>
              </a:rPr>
              <a:t>分，共</a:t>
            </a:r>
            <a:r>
              <a:rPr lang="en-US" altLang="zh-CN" sz="2800" b="1" dirty="0">
                <a:solidFill>
                  <a:srgbClr val="0000FF"/>
                </a:solidFill>
                <a:latin typeface="楷体" pitchFamily="49" charset="-122"/>
                <a:ea typeface="楷体" pitchFamily="49" charset="-122"/>
              </a:rPr>
              <a:t>5</a:t>
            </a:r>
            <a:r>
              <a:rPr lang="zh-CN" altLang="zh-CN" sz="2800" b="1" dirty="0">
                <a:solidFill>
                  <a:srgbClr val="0000FF"/>
                </a:solidFill>
                <a:latin typeface="楷体" pitchFamily="49" charset="-122"/>
                <a:ea typeface="楷体" pitchFamily="49" charset="-122"/>
              </a:rPr>
              <a:t>分。合乎人物性格和原著相关内容的反应描述，理由能自圆其说即可。</a:t>
            </a:r>
          </a:p>
          <a:p>
            <a:pPr>
              <a:buNone/>
            </a:pPr>
            <a:r>
              <a:rPr lang="zh-CN" altLang="zh-CN" sz="2800" b="1" dirty="0">
                <a:solidFill>
                  <a:srgbClr val="FF0000"/>
                </a:solidFill>
                <a:latin typeface="楷体" pitchFamily="49" charset="-122"/>
                <a:ea typeface="楷体" pitchFamily="49" charset="-122"/>
              </a:rPr>
              <a:t>【评分细则】</a:t>
            </a:r>
            <a:r>
              <a:rPr lang="zh-CN" altLang="zh-CN" sz="2800" b="1" dirty="0">
                <a:solidFill>
                  <a:srgbClr val="0000FF"/>
                </a:solidFill>
                <a:latin typeface="楷体" pitchFamily="49" charset="-122"/>
                <a:ea typeface="楷体" pitchFamily="49" charset="-122"/>
              </a:rPr>
              <a:t>宝钗反应 （</a:t>
            </a:r>
            <a:r>
              <a:rPr lang="en-US" altLang="zh-CN" sz="2800" b="1" dirty="0">
                <a:solidFill>
                  <a:srgbClr val="0000FF"/>
                </a:solidFill>
                <a:latin typeface="楷体" pitchFamily="49" charset="-122"/>
                <a:ea typeface="楷体" pitchFamily="49" charset="-122"/>
              </a:rPr>
              <a:t>2</a:t>
            </a:r>
            <a:r>
              <a:rPr lang="zh-CN" altLang="zh-CN" sz="2800" b="1" dirty="0">
                <a:solidFill>
                  <a:srgbClr val="0000FF"/>
                </a:solidFill>
                <a:latin typeface="楷体" pitchFamily="49" charset="-122"/>
                <a:ea typeface="楷体" pitchFamily="49" charset="-122"/>
              </a:rPr>
              <a:t>分）</a:t>
            </a:r>
            <a:r>
              <a:rPr lang="en-US" altLang="zh-CN" sz="2800" b="1" dirty="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有</a:t>
            </a:r>
            <a:r>
              <a:rPr lang="zh-CN" altLang="zh-CN" sz="2800" b="1" dirty="0">
                <a:solidFill>
                  <a:srgbClr val="0000FF"/>
                </a:solidFill>
                <a:latin typeface="楷体" pitchFamily="49" charset="-122"/>
                <a:ea typeface="楷体" pitchFamily="49" charset="-122"/>
              </a:rPr>
              <a:t>简要描写</a:t>
            </a: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2</a:t>
            </a:r>
            <a:r>
              <a:rPr lang="zh-CN" altLang="zh-CN" sz="2800" b="1" dirty="0">
                <a:solidFill>
                  <a:srgbClr val="0000FF"/>
                </a:solidFill>
                <a:latin typeface="楷体" pitchFamily="49" charset="-122"/>
                <a:ea typeface="楷体" pitchFamily="49" charset="-122"/>
              </a:rPr>
              <a:t>分</a:t>
            </a:r>
          </a:p>
          <a:p>
            <a:pPr>
              <a:buNone/>
            </a:pPr>
            <a:r>
              <a:rPr lang="zh-CN" altLang="zh-CN" sz="2800" b="1" dirty="0">
                <a:solidFill>
                  <a:srgbClr val="0000FF"/>
                </a:solidFill>
                <a:latin typeface="楷体" pitchFamily="49" charset="-122"/>
                <a:ea typeface="楷体" pitchFamily="49" charset="-122"/>
              </a:rPr>
              <a:t>只叙述</a:t>
            </a:r>
            <a:r>
              <a:rPr lang="en-US" altLang="zh-CN" sz="2800" b="1" dirty="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无描写</a:t>
            </a:r>
            <a:r>
              <a:rPr lang="en-US" altLang="zh-CN" sz="2800" b="1" dirty="0">
                <a:solidFill>
                  <a:srgbClr val="0000FF"/>
                </a:solidFill>
                <a:latin typeface="楷体" pitchFamily="49" charset="-122"/>
                <a:ea typeface="楷体" pitchFamily="49" charset="-122"/>
              </a:rPr>
              <a:t>                   1</a:t>
            </a:r>
            <a:r>
              <a:rPr lang="zh-CN" altLang="zh-CN" sz="2800" b="1" dirty="0">
                <a:solidFill>
                  <a:srgbClr val="0000FF"/>
                </a:solidFill>
                <a:latin typeface="楷体" pitchFamily="49" charset="-122"/>
                <a:ea typeface="楷体" pitchFamily="49" charset="-122"/>
              </a:rPr>
              <a:t>分</a:t>
            </a:r>
          </a:p>
          <a:p>
            <a:pPr>
              <a:buNone/>
            </a:pPr>
            <a:r>
              <a:rPr lang="zh-CN" altLang="zh-CN" sz="2800" b="1" dirty="0">
                <a:solidFill>
                  <a:srgbClr val="0000FF"/>
                </a:solidFill>
                <a:latin typeface="楷体" pitchFamily="49" charset="-122"/>
                <a:ea typeface="楷体" pitchFamily="49" charset="-122"/>
              </a:rPr>
              <a:t>没有说清楚（例如：跟别人不一样）</a:t>
            </a:r>
            <a:r>
              <a:rPr lang="en-US" altLang="zh-CN" sz="2800" b="1" dirty="0">
                <a:solidFill>
                  <a:srgbClr val="0000FF"/>
                </a:solidFill>
                <a:latin typeface="楷体" pitchFamily="49" charset="-122"/>
                <a:ea typeface="楷体" pitchFamily="49" charset="-122"/>
              </a:rPr>
              <a:t> 0</a:t>
            </a:r>
            <a:r>
              <a:rPr lang="zh-CN" altLang="zh-CN" sz="2800" b="1" dirty="0">
                <a:solidFill>
                  <a:srgbClr val="0000FF"/>
                </a:solidFill>
                <a:latin typeface="楷体" pitchFamily="49" charset="-122"/>
                <a:ea typeface="楷体" pitchFamily="49" charset="-122"/>
              </a:rPr>
              <a:t>分</a:t>
            </a:r>
          </a:p>
          <a:p>
            <a:pPr>
              <a:buNone/>
            </a:pPr>
            <a:r>
              <a:rPr lang="zh-CN" altLang="zh-CN" sz="2800" b="1" dirty="0">
                <a:solidFill>
                  <a:srgbClr val="0000FF"/>
                </a:solidFill>
                <a:latin typeface="楷体" pitchFamily="49" charset="-122"/>
                <a:ea typeface="楷体" pitchFamily="49" charset="-122"/>
              </a:rPr>
              <a:t>说说理由（</a:t>
            </a:r>
            <a:r>
              <a:rPr lang="en-US" altLang="zh-CN" sz="2800" b="1" dirty="0">
                <a:solidFill>
                  <a:srgbClr val="0000FF"/>
                </a:solidFill>
                <a:latin typeface="楷体" pitchFamily="49" charset="-122"/>
                <a:ea typeface="楷体" pitchFamily="49" charset="-122"/>
              </a:rPr>
              <a:t>3</a:t>
            </a:r>
            <a:r>
              <a:rPr lang="zh-CN" altLang="zh-CN" sz="2800" b="1" dirty="0">
                <a:solidFill>
                  <a:srgbClr val="0000FF"/>
                </a:solidFill>
                <a:latin typeface="楷体" pitchFamily="49" charset="-122"/>
                <a:ea typeface="楷体" pitchFamily="49" charset="-122"/>
              </a:rPr>
              <a:t>分） 人物性格方面（</a:t>
            </a:r>
            <a:r>
              <a:rPr lang="en-US" altLang="zh-CN" sz="2800" b="1" dirty="0">
                <a:solidFill>
                  <a:srgbClr val="0000FF"/>
                </a:solidFill>
                <a:latin typeface="楷体" pitchFamily="49" charset="-122"/>
                <a:ea typeface="楷体" pitchFamily="49" charset="-122"/>
              </a:rPr>
              <a:t>1</a:t>
            </a:r>
            <a:r>
              <a:rPr lang="zh-CN" altLang="zh-CN" sz="2800" b="1" dirty="0">
                <a:solidFill>
                  <a:srgbClr val="0000FF"/>
                </a:solidFill>
                <a:latin typeface="楷体" pitchFamily="49" charset="-122"/>
                <a:ea typeface="楷体" pitchFamily="49" charset="-122"/>
              </a:rPr>
              <a:t>分）</a:t>
            </a:r>
            <a:r>
              <a:rPr lang="en-US" altLang="zh-CN" sz="2800" b="1" dirty="0">
                <a:solidFill>
                  <a:srgbClr val="0000FF"/>
                </a:solidFill>
                <a:latin typeface="楷体" pitchFamily="49" charset="-122"/>
                <a:ea typeface="楷体" pitchFamily="49" charset="-122"/>
              </a:rPr>
              <a:t>    </a:t>
            </a:r>
            <a:endParaRPr lang="zh-CN" altLang="zh-CN" sz="2800" b="1" dirty="0">
              <a:solidFill>
                <a:srgbClr val="0000FF"/>
              </a:solidFill>
              <a:latin typeface="楷体" pitchFamily="49" charset="-122"/>
              <a:ea typeface="楷体" pitchFamily="49" charset="-122"/>
            </a:endParaRPr>
          </a:p>
          <a:p>
            <a:pPr>
              <a:buNone/>
            </a:pPr>
            <a:r>
              <a:rPr lang="zh-CN" altLang="zh-CN" sz="2800" b="1" dirty="0">
                <a:solidFill>
                  <a:srgbClr val="0000FF"/>
                </a:solidFill>
                <a:latin typeface="楷体" pitchFamily="49" charset="-122"/>
                <a:ea typeface="楷体" pitchFamily="49" charset="-122"/>
              </a:rPr>
              <a:t>人物性格与反应构成因果关系</a:t>
            </a:r>
            <a:r>
              <a:rPr lang="en-US" altLang="zh-CN" sz="2800" b="1" dirty="0">
                <a:solidFill>
                  <a:srgbClr val="0000FF"/>
                </a:solidFill>
                <a:latin typeface="楷体" pitchFamily="49" charset="-122"/>
                <a:ea typeface="楷体" pitchFamily="49" charset="-122"/>
              </a:rPr>
              <a:t>       1</a:t>
            </a:r>
            <a:r>
              <a:rPr lang="zh-CN" altLang="zh-CN" sz="2800" b="1" dirty="0">
                <a:solidFill>
                  <a:srgbClr val="0000FF"/>
                </a:solidFill>
                <a:latin typeface="楷体" pitchFamily="49" charset="-122"/>
                <a:ea typeface="楷体" pitchFamily="49" charset="-122"/>
              </a:rPr>
              <a:t>分</a:t>
            </a:r>
            <a:r>
              <a:rPr lang="en-US" altLang="zh-CN" sz="2800" b="1" dirty="0">
                <a:solidFill>
                  <a:srgbClr val="0000FF"/>
                </a:solidFill>
                <a:latin typeface="楷体" pitchFamily="49" charset="-122"/>
                <a:ea typeface="楷体" pitchFamily="49" charset="-122"/>
              </a:rPr>
              <a:t>   </a:t>
            </a:r>
            <a:endParaRPr lang="zh-CN" altLang="zh-CN" sz="2800" b="1" dirty="0">
              <a:solidFill>
                <a:srgbClr val="0000FF"/>
              </a:solidFill>
              <a:latin typeface="楷体" pitchFamily="49" charset="-122"/>
              <a:ea typeface="楷体" pitchFamily="49" charset="-122"/>
            </a:endParaRPr>
          </a:p>
          <a:p>
            <a:pPr>
              <a:buNone/>
            </a:pPr>
            <a:r>
              <a:rPr lang="zh-CN" altLang="zh-CN" sz="2800" b="1" dirty="0">
                <a:solidFill>
                  <a:srgbClr val="0000FF"/>
                </a:solidFill>
                <a:latin typeface="楷体" pitchFamily="49" charset="-122"/>
                <a:ea typeface="楷体" pitchFamily="49" charset="-122"/>
              </a:rPr>
              <a:t>人物性格与反应不构成因果关系</a:t>
            </a:r>
            <a:r>
              <a:rPr lang="en-US" altLang="zh-CN" sz="2800" b="1" dirty="0">
                <a:solidFill>
                  <a:srgbClr val="0000FF"/>
                </a:solidFill>
                <a:latin typeface="楷体" pitchFamily="49" charset="-122"/>
                <a:ea typeface="楷体" pitchFamily="49" charset="-122"/>
              </a:rPr>
              <a:t>     0</a:t>
            </a:r>
            <a:r>
              <a:rPr lang="zh-CN" altLang="zh-CN" sz="2800" b="1" dirty="0">
                <a:solidFill>
                  <a:srgbClr val="0000FF"/>
                </a:solidFill>
                <a:latin typeface="楷体" pitchFamily="49" charset="-122"/>
                <a:ea typeface="楷体" pitchFamily="49" charset="-122"/>
              </a:rPr>
              <a:t>分</a:t>
            </a:r>
          </a:p>
          <a:p>
            <a:pPr>
              <a:buNone/>
            </a:pPr>
            <a:r>
              <a:rPr lang="zh-CN" altLang="zh-CN" sz="2800" b="1" dirty="0">
                <a:solidFill>
                  <a:srgbClr val="0000FF"/>
                </a:solidFill>
                <a:latin typeface="楷体" pitchFamily="49" charset="-122"/>
                <a:ea typeface="楷体" pitchFamily="49" charset="-122"/>
              </a:rPr>
              <a:t>结合原著方面（</a:t>
            </a:r>
            <a:r>
              <a:rPr lang="en-US" altLang="zh-CN" sz="2800" b="1" dirty="0">
                <a:solidFill>
                  <a:srgbClr val="0000FF"/>
                </a:solidFill>
                <a:latin typeface="楷体" pitchFamily="49" charset="-122"/>
                <a:ea typeface="楷体" pitchFamily="49" charset="-122"/>
              </a:rPr>
              <a:t>2</a:t>
            </a:r>
            <a:r>
              <a:rPr lang="zh-CN" altLang="zh-CN" sz="2800" b="1" dirty="0">
                <a:solidFill>
                  <a:srgbClr val="0000FF"/>
                </a:solidFill>
                <a:latin typeface="楷体" pitchFamily="49" charset="-122"/>
                <a:ea typeface="楷体" pitchFamily="49" charset="-122"/>
              </a:rPr>
              <a:t>分）</a:t>
            </a:r>
          </a:p>
          <a:p>
            <a:pPr>
              <a:buNone/>
            </a:pPr>
            <a:r>
              <a:rPr lang="zh-CN" altLang="zh-CN" sz="2800" b="1" dirty="0" smtClean="0">
                <a:solidFill>
                  <a:srgbClr val="0000FF"/>
                </a:solidFill>
                <a:latin typeface="楷体" pitchFamily="49" charset="-122"/>
                <a:ea typeface="楷体" pitchFamily="49" charset="-122"/>
              </a:rPr>
              <a:t>结合</a:t>
            </a:r>
            <a:r>
              <a:rPr lang="zh-CN" altLang="zh-CN" sz="2800" b="1" dirty="0">
                <a:solidFill>
                  <a:srgbClr val="0000FF"/>
                </a:solidFill>
                <a:latin typeface="楷体" pitchFamily="49" charset="-122"/>
                <a:ea typeface="楷体" pitchFamily="49" charset="-122"/>
              </a:rPr>
              <a:t>原著情节分析到位</a:t>
            </a:r>
            <a:r>
              <a:rPr lang="en-US" altLang="zh-CN" sz="2800" b="1" dirty="0">
                <a:solidFill>
                  <a:srgbClr val="0000FF"/>
                </a:solidFill>
                <a:latin typeface="楷体" pitchFamily="49" charset="-122"/>
                <a:ea typeface="楷体" pitchFamily="49" charset="-122"/>
              </a:rPr>
              <a:t>               2</a:t>
            </a:r>
            <a:r>
              <a:rPr lang="zh-CN" altLang="zh-CN" sz="2800" b="1" dirty="0">
                <a:solidFill>
                  <a:srgbClr val="0000FF"/>
                </a:solidFill>
                <a:latin typeface="楷体" pitchFamily="49" charset="-122"/>
                <a:ea typeface="楷体" pitchFamily="49" charset="-122"/>
              </a:rPr>
              <a:t>分</a:t>
            </a:r>
          </a:p>
          <a:p>
            <a:pPr>
              <a:buNone/>
            </a:pPr>
            <a:r>
              <a:rPr lang="zh-CN" altLang="zh-CN" sz="2800" b="1" dirty="0" smtClean="0">
                <a:solidFill>
                  <a:srgbClr val="0000FF"/>
                </a:solidFill>
                <a:latin typeface="楷体" pitchFamily="49" charset="-122"/>
                <a:ea typeface="楷体" pitchFamily="49" charset="-122"/>
              </a:rPr>
              <a:t>结合</a:t>
            </a:r>
            <a:r>
              <a:rPr lang="zh-CN" altLang="zh-CN" sz="2800" b="1" dirty="0">
                <a:solidFill>
                  <a:srgbClr val="0000FF"/>
                </a:solidFill>
                <a:latin typeface="楷体" pitchFamily="49" charset="-122"/>
                <a:ea typeface="楷体" pitchFamily="49" charset="-122"/>
              </a:rPr>
              <a:t>原著情节适合但没有分析</a:t>
            </a:r>
            <a:r>
              <a:rPr lang="en-US" altLang="zh-CN" sz="2800" b="1" dirty="0">
                <a:solidFill>
                  <a:srgbClr val="0000FF"/>
                </a:solidFill>
                <a:latin typeface="楷体" pitchFamily="49" charset="-122"/>
                <a:ea typeface="楷体" pitchFamily="49" charset="-122"/>
              </a:rPr>
              <a:t>         1</a:t>
            </a:r>
            <a:r>
              <a:rPr lang="zh-CN" altLang="zh-CN" sz="2800" b="1" dirty="0">
                <a:solidFill>
                  <a:srgbClr val="0000FF"/>
                </a:solidFill>
                <a:latin typeface="楷体" pitchFamily="49" charset="-122"/>
                <a:ea typeface="楷体" pitchFamily="49" charset="-122"/>
              </a:rPr>
              <a:t>分 </a:t>
            </a:r>
          </a:p>
          <a:p>
            <a:pPr>
              <a:buNone/>
            </a:pPr>
            <a:r>
              <a:rPr lang="en-US" altLang="zh-CN" sz="2800" b="1" dirty="0" smtClean="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结合原著情节不合适或不符合原著内容</a:t>
            </a:r>
            <a:r>
              <a:rPr lang="en-US" altLang="zh-CN" sz="2800" b="1" dirty="0">
                <a:solidFill>
                  <a:srgbClr val="0000FF"/>
                </a:solidFill>
                <a:latin typeface="楷体" pitchFamily="49" charset="-122"/>
                <a:ea typeface="楷体" pitchFamily="49" charset="-122"/>
              </a:rPr>
              <a:t>  0</a:t>
            </a:r>
            <a:r>
              <a:rPr lang="zh-CN" altLang="zh-CN" sz="2800" b="1" dirty="0">
                <a:solidFill>
                  <a:srgbClr val="0000FF"/>
                </a:solidFill>
                <a:latin typeface="楷体" pitchFamily="49" charset="-122"/>
                <a:ea typeface="楷体" pitchFamily="49" charset="-122"/>
              </a:rPr>
              <a:t>分</a:t>
            </a:r>
          </a:p>
        </p:txBody>
      </p:sp>
    </p:spTree>
    <p:extLst>
      <p:ext uri="{BB962C8B-B14F-4D97-AF65-F5344CB8AC3E}">
        <p14:creationId xmlns:p14="http://schemas.microsoft.com/office/powerpoint/2010/main" val="13765231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2">
            <a:extLst>
              <a:ext uri="{BEBA8EAE-BF5A-486C-A8C5-ECC9F3942E4B}">
                <a14:imgProps xmlns:a14="http://schemas.microsoft.com/office/drawing/2010/main">
                  <a14:imgLayer r:embed="rId3">
                    <a14:imgEffect>
                      <a14:brightnessContrast bright="-22000" contrast="78000"/>
                    </a14:imgEffect>
                  </a14:imgLayer>
                </a14:imgProps>
              </a:ext>
            </a:extLst>
          </a:blip>
          <a:stretch>
            <a:fillRect/>
          </a:stretch>
        </p:blipFill>
        <p:spPr>
          <a:xfrm>
            <a:off x="900088" y="980728"/>
            <a:ext cx="9937104" cy="4248471"/>
          </a:xfrm>
          <a:prstGeom prst="rect">
            <a:avLst/>
          </a:prstGeom>
          <a:noFill/>
          <a:ln w="9525">
            <a:noFill/>
          </a:ln>
        </p:spPr>
      </p:pic>
    </p:spTree>
    <p:extLst>
      <p:ext uri="{BB962C8B-B14F-4D97-AF65-F5344CB8AC3E}">
        <p14:creationId xmlns:p14="http://schemas.microsoft.com/office/powerpoint/2010/main" val="23706956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68796" y="759179"/>
            <a:ext cx="11358699"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（二）根据要求，完成第 </a:t>
            </a:r>
            <a:r>
              <a:rPr lang="en-US" altLang="zh-CN" sz="2800" b="1" dirty="0">
                <a:solidFill>
                  <a:srgbClr val="0000FF"/>
                </a:solidFill>
                <a:latin typeface="楷体" pitchFamily="49" charset="-122"/>
                <a:ea typeface="楷体" pitchFamily="49" charset="-122"/>
              </a:rPr>
              <a:t>20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20.</a:t>
            </a:r>
            <a:r>
              <a:rPr lang="zh-CN" altLang="en-US" sz="2800" b="1" dirty="0">
                <a:solidFill>
                  <a:srgbClr val="0000FF"/>
                </a:solidFill>
                <a:latin typeface="楷体" pitchFamily="49" charset="-122"/>
                <a:ea typeface="楷体" pitchFamily="49" charset="-122"/>
              </a:rPr>
              <a:t>在</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第五回“贾宝玉神游太虚境，警幻仙曲演红楼梦”中，警幻仙子命仙女们为贾宝玉演唱的</a:t>
            </a:r>
            <a:r>
              <a:rPr lang="en-US" altLang="zh-CN" sz="2800" b="1" dirty="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十二支曲，预示了小说中主要人物的命运。其中有一句曲词：</a:t>
            </a:r>
          </a:p>
          <a:p>
            <a:pPr eaLnBrk="1" hangingPunct="1">
              <a:spcBef>
                <a:spcPct val="0"/>
              </a:spcBef>
              <a:buFontTx/>
              <a:buNone/>
            </a:pPr>
            <a:r>
              <a:rPr lang="zh-CN" altLang="en-US" sz="2800" b="1" dirty="0">
                <a:solidFill>
                  <a:srgbClr val="0000FF"/>
                </a:solidFill>
                <a:latin typeface="楷体" pitchFamily="49" charset="-122"/>
                <a:ea typeface="楷体" pitchFamily="49" charset="-122"/>
              </a:rPr>
              <a:t>“都道是金玉良缘，俺只念木石前盟。”这句曲词中涉及了小说中哪几个人物？暗示了贾宝玉怎样的性格</a:t>
            </a:r>
            <a:r>
              <a:rPr lang="zh-CN" altLang="en-US" sz="2800" b="1" dirty="0" smtClean="0">
                <a:solidFill>
                  <a:srgbClr val="0000FF"/>
                </a:solidFill>
                <a:latin typeface="楷体" pitchFamily="49" charset="-122"/>
                <a:ea typeface="楷体" pitchFamily="49" charset="-122"/>
              </a:rPr>
              <a:t>和命运</a:t>
            </a:r>
            <a:r>
              <a:rPr lang="zh-CN" altLang="en-US" sz="2800" b="1" dirty="0">
                <a:solidFill>
                  <a:srgbClr val="0000FF"/>
                </a:solidFill>
                <a:latin typeface="楷体" pitchFamily="49" charset="-122"/>
                <a:ea typeface="楷体" pitchFamily="49" charset="-122"/>
              </a:rPr>
              <a:t>？请根据原著进行简要分析。</a:t>
            </a:r>
          </a:p>
        </p:txBody>
      </p:sp>
      <p:sp>
        <p:nvSpPr>
          <p:cNvPr id="3" name="TextBox 2"/>
          <p:cNvSpPr txBox="1">
            <a:spLocks noChangeArrowheads="1"/>
          </p:cNvSpPr>
          <p:nvPr/>
        </p:nvSpPr>
        <p:spPr bwMode="auto">
          <a:xfrm>
            <a:off x="168797" y="3501008"/>
            <a:ext cx="11358699" cy="31085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参考答案</a:t>
            </a:r>
            <a:r>
              <a:rPr lang="en-US" altLang="zh-CN" sz="2800" b="1" dirty="0">
                <a:solidFill>
                  <a:srgbClr val="FF0000"/>
                </a:solidFill>
                <a:latin typeface="楷体" pitchFamily="49" charset="-122"/>
                <a:ea typeface="楷体" pitchFamily="49" charset="-122"/>
              </a:rPr>
              <a:t>】</a:t>
            </a:r>
          </a:p>
          <a:p>
            <a:pPr eaLnBrk="1" hangingPunct="1">
              <a:spcBef>
                <a:spcPct val="0"/>
              </a:spcBef>
              <a:buFontTx/>
              <a:buNone/>
            </a:pPr>
            <a:r>
              <a:rPr lang="zh-CN" altLang="en-US" sz="2800" b="1" dirty="0">
                <a:solidFill>
                  <a:srgbClr val="FF0000"/>
                </a:solidFill>
                <a:latin typeface="楷体" pitchFamily="49" charset="-122"/>
                <a:ea typeface="楷体" pitchFamily="49" charset="-122"/>
              </a:rPr>
              <a:t>金玉良缘：贾宝玉和薛宝钗</a:t>
            </a:r>
          </a:p>
          <a:p>
            <a:pPr eaLnBrk="1" hangingPunct="1">
              <a:spcBef>
                <a:spcPct val="0"/>
              </a:spcBef>
              <a:buFontTx/>
              <a:buNone/>
            </a:pPr>
            <a:r>
              <a:rPr lang="zh-CN" altLang="en-US" sz="2800" b="1" dirty="0">
                <a:solidFill>
                  <a:srgbClr val="FF0000"/>
                </a:solidFill>
                <a:latin typeface="楷体" pitchFamily="49" charset="-122"/>
                <a:ea typeface="楷体" pitchFamily="49" charset="-122"/>
              </a:rPr>
              <a:t>木石前盟：贾宝玉和林黛玉</a:t>
            </a:r>
          </a:p>
          <a:p>
            <a:pPr eaLnBrk="1" hangingPunct="1">
              <a:spcBef>
                <a:spcPct val="0"/>
              </a:spcBef>
              <a:buFontTx/>
              <a:buNone/>
            </a:pPr>
            <a:r>
              <a:rPr lang="zh-CN" altLang="en-US" sz="2800" b="1" dirty="0">
                <a:solidFill>
                  <a:srgbClr val="FF0000"/>
                </a:solidFill>
                <a:latin typeface="楷体" pitchFamily="49" charset="-122"/>
                <a:ea typeface="楷体" pitchFamily="49" charset="-122"/>
              </a:rPr>
              <a:t>性格：暗示了贾宝玉反对封建礼教的约束，追求自由的真性情。</a:t>
            </a:r>
          </a:p>
          <a:p>
            <a:pPr eaLnBrk="1" hangingPunct="1">
              <a:spcBef>
                <a:spcPct val="0"/>
              </a:spcBef>
              <a:buFontTx/>
              <a:buNone/>
            </a:pPr>
            <a:r>
              <a:rPr lang="zh-CN" altLang="en-US" sz="2800" b="1" dirty="0">
                <a:solidFill>
                  <a:srgbClr val="FF0000"/>
                </a:solidFill>
                <a:latin typeface="楷体" pitchFamily="49" charset="-122"/>
                <a:ea typeface="楷体" pitchFamily="49" charset="-122"/>
              </a:rPr>
              <a:t>命运：描写贾宝玉和林黛玉的悲剧，贾宝玉和薛宝钗的结合则是注定的命运。</a:t>
            </a:r>
            <a:r>
              <a:rPr lang="zh-CN" altLang="en-US" sz="2800" b="1" dirty="0" smtClean="0">
                <a:solidFill>
                  <a:srgbClr val="FF0000"/>
                </a:solidFill>
                <a:latin typeface="楷体" pitchFamily="49" charset="-122"/>
                <a:ea typeface="楷体" pitchFamily="49" charset="-122"/>
              </a:rPr>
              <a:t>最终</a:t>
            </a:r>
            <a:r>
              <a:rPr lang="zh-CN" altLang="en-US" sz="2800" b="1" dirty="0">
                <a:solidFill>
                  <a:srgbClr val="FF0000"/>
                </a:solidFill>
                <a:latin typeface="楷体" pitchFamily="49" charset="-122"/>
                <a:ea typeface="楷体" pitchFamily="49" charset="-122"/>
              </a:rPr>
              <a:t>致使贾宝玉弃家为僧，薛宝钗抱恨终生，所谓金玉良姻，实际是金玉成空。</a:t>
            </a:r>
          </a:p>
        </p:txBody>
      </p:sp>
      <p:sp>
        <p:nvSpPr>
          <p:cNvPr id="5" name="圆角矩形 4"/>
          <p:cNvSpPr>
            <a:spLocks noChangeArrowheads="1"/>
          </p:cNvSpPr>
          <p:nvPr/>
        </p:nvSpPr>
        <p:spPr bwMode="auto">
          <a:xfrm>
            <a:off x="324024" y="50148"/>
            <a:ext cx="4032448"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朝阳高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90323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68040" y="2492896"/>
            <a:ext cx="11358699"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东城高三一模语文           </a:t>
            </a: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西城</a:t>
            </a:r>
            <a:r>
              <a:rPr lang="zh-CN" altLang="en-US" sz="2800" b="1" dirty="0">
                <a:solidFill>
                  <a:srgbClr val="0000FF"/>
                </a:solidFill>
                <a:latin typeface="楷体" pitchFamily="49" charset="-122"/>
                <a:ea typeface="楷体" pitchFamily="49" charset="-122"/>
              </a:rPr>
              <a:t>高三</a:t>
            </a:r>
            <a:r>
              <a:rPr lang="zh-CN" altLang="en-US" sz="2800" b="1" dirty="0" smtClean="0">
                <a:solidFill>
                  <a:srgbClr val="0000FF"/>
                </a:solidFill>
                <a:latin typeface="楷体" pitchFamily="49" charset="-122"/>
                <a:ea typeface="楷体" pitchFamily="49" charset="-122"/>
              </a:rPr>
              <a:t>一模</a:t>
            </a:r>
            <a:r>
              <a:rPr lang="zh-CN" altLang="en-US" sz="2800" b="1" dirty="0">
                <a:solidFill>
                  <a:srgbClr val="0000FF"/>
                </a:solidFill>
                <a:latin typeface="楷体" pitchFamily="49" charset="-122"/>
                <a:ea typeface="楷体" pitchFamily="49" charset="-122"/>
              </a:rPr>
              <a:t>语文</a:t>
            </a:r>
            <a:endParaRPr lang="en-US" altLang="zh-CN" sz="2800" b="1" dirty="0">
              <a:solidFill>
                <a:srgbClr val="0000FF"/>
              </a:solidFill>
              <a:latin typeface="楷体" pitchFamily="49" charset="-122"/>
              <a:ea typeface="楷体" pitchFamily="49" charset="-122"/>
            </a:endParaRPr>
          </a:p>
          <a:p>
            <a:pPr eaLnBrk="1" hangingPunct="1">
              <a:spcBef>
                <a:spcPct val="0"/>
              </a:spcBef>
              <a:buNone/>
            </a:pP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海淀</a:t>
            </a:r>
            <a:r>
              <a:rPr lang="zh-CN" altLang="en-US" sz="2800" b="1" dirty="0">
                <a:solidFill>
                  <a:srgbClr val="0000FF"/>
                </a:solidFill>
                <a:latin typeface="楷体" pitchFamily="49" charset="-122"/>
                <a:ea typeface="楷体" pitchFamily="49" charset="-122"/>
              </a:rPr>
              <a:t>高三</a:t>
            </a:r>
            <a:r>
              <a:rPr lang="zh-CN" altLang="en-US" sz="2800" b="1" dirty="0" smtClean="0">
                <a:solidFill>
                  <a:srgbClr val="0000FF"/>
                </a:solidFill>
                <a:latin typeface="楷体" pitchFamily="49" charset="-122"/>
                <a:ea typeface="楷体" pitchFamily="49" charset="-122"/>
              </a:rPr>
              <a:t>一模语文           </a:t>
            </a: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丰台</a:t>
            </a:r>
            <a:r>
              <a:rPr lang="zh-CN" altLang="en-US" sz="2800" b="1" dirty="0">
                <a:solidFill>
                  <a:srgbClr val="0000FF"/>
                </a:solidFill>
                <a:latin typeface="楷体" pitchFamily="49" charset="-122"/>
                <a:ea typeface="楷体" pitchFamily="49" charset="-122"/>
              </a:rPr>
              <a:t>高三</a:t>
            </a:r>
            <a:r>
              <a:rPr lang="zh-CN" altLang="en-US" sz="2800" b="1" dirty="0" smtClean="0">
                <a:solidFill>
                  <a:srgbClr val="0000FF"/>
                </a:solidFill>
                <a:latin typeface="楷体" pitchFamily="49" charset="-122"/>
                <a:ea typeface="楷体" pitchFamily="49" charset="-122"/>
              </a:rPr>
              <a:t>一模</a:t>
            </a:r>
            <a:r>
              <a:rPr lang="zh-CN" altLang="en-US" sz="2800" b="1" dirty="0">
                <a:solidFill>
                  <a:srgbClr val="0000FF"/>
                </a:solidFill>
                <a:latin typeface="楷体" pitchFamily="49" charset="-122"/>
                <a:ea typeface="楷体" pitchFamily="49" charset="-122"/>
              </a:rPr>
              <a:t>语文</a:t>
            </a:r>
            <a:endParaRPr lang="en-US" altLang="zh-CN" sz="2800" b="1" dirty="0">
              <a:solidFill>
                <a:srgbClr val="0000FF"/>
              </a:solidFill>
              <a:latin typeface="楷体" pitchFamily="49" charset="-122"/>
              <a:ea typeface="楷体" pitchFamily="49" charset="-122"/>
            </a:endParaRPr>
          </a:p>
          <a:p>
            <a:pPr eaLnBrk="1" hangingPunct="1">
              <a:spcBef>
                <a:spcPct val="0"/>
              </a:spcBef>
              <a:buNone/>
            </a:pP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朝阳</a:t>
            </a:r>
            <a:r>
              <a:rPr lang="zh-CN" altLang="en-US" sz="2800" b="1" dirty="0">
                <a:solidFill>
                  <a:srgbClr val="0000FF"/>
                </a:solidFill>
                <a:latin typeface="楷体" pitchFamily="49" charset="-122"/>
                <a:ea typeface="楷体" pitchFamily="49" charset="-122"/>
              </a:rPr>
              <a:t>高三</a:t>
            </a:r>
            <a:r>
              <a:rPr lang="zh-CN" altLang="en-US" sz="2800" b="1" dirty="0" smtClean="0">
                <a:solidFill>
                  <a:srgbClr val="0000FF"/>
                </a:solidFill>
                <a:latin typeface="楷体" pitchFamily="49" charset="-122"/>
                <a:ea typeface="楷体" pitchFamily="49" charset="-122"/>
              </a:rPr>
              <a:t>一模语文           </a:t>
            </a: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石景山</a:t>
            </a:r>
            <a:r>
              <a:rPr lang="zh-CN" altLang="en-US" sz="2800" b="1" dirty="0">
                <a:solidFill>
                  <a:srgbClr val="0000FF"/>
                </a:solidFill>
                <a:latin typeface="楷体" pitchFamily="49" charset="-122"/>
                <a:ea typeface="楷体" pitchFamily="49" charset="-122"/>
              </a:rPr>
              <a:t>高三</a:t>
            </a:r>
            <a:r>
              <a:rPr lang="zh-CN" altLang="en-US" sz="2800" b="1" dirty="0" smtClean="0">
                <a:solidFill>
                  <a:srgbClr val="0000FF"/>
                </a:solidFill>
                <a:latin typeface="楷体" pitchFamily="49" charset="-122"/>
                <a:ea typeface="楷体" pitchFamily="49" charset="-122"/>
              </a:rPr>
              <a:t>一模</a:t>
            </a:r>
            <a:r>
              <a:rPr lang="zh-CN" altLang="en-US" sz="2800" b="1" dirty="0">
                <a:solidFill>
                  <a:srgbClr val="0000FF"/>
                </a:solidFill>
                <a:latin typeface="楷体" pitchFamily="49" charset="-122"/>
                <a:ea typeface="楷体" pitchFamily="49" charset="-122"/>
              </a:rPr>
              <a:t>语文</a:t>
            </a:r>
            <a:endParaRPr lang="en-US" altLang="zh-CN" sz="2800" b="1" dirty="0">
              <a:solidFill>
                <a:srgbClr val="0000FF"/>
              </a:solidFill>
              <a:latin typeface="楷体" pitchFamily="49" charset="-122"/>
              <a:ea typeface="楷体" pitchFamily="49" charset="-122"/>
            </a:endParaRPr>
          </a:p>
          <a:p>
            <a:pPr eaLnBrk="1" hangingPunct="1">
              <a:spcBef>
                <a:spcPct val="0"/>
              </a:spcBef>
              <a:buNone/>
            </a:pP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西城</a:t>
            </a:r>
            <a:r>
              <a:rPr lang="en-US" altLang="zh-CN" sz="2800" b="1" dirty="0" smtClean="0">
                <a:solidFill>
                  <a:srgbClr val="0000FF"/>
                </a:solidFill>
                <a:latin typeface="楷体" pitchFamily="49" charset="-122"/>
                <a:ea typeface="楷体" pitchFamily="49" charset="-122"/>
              </a:rPr>
              <a:t>5</a:t>
            </a:r>
            <a:r>
              <a:rPr lang="zh-CN" altLang="en-US" sz="2800" b="1" dirty="0" smtClean="0">
                <a:solidFill>
                  <a:srgbClr val="0000FF"/>
                </a:solidFill>
                <a:latin typeface="楷体" pitchFamily="49" charset="-122"/>
                <a:ea typeface="楷体" pitchFamily="49" charset="-122"/>
              </a:rPr>
              <a:t>月高三</a:t>
            </a:r>
            <a:r>
              <a:rPr lang="zh-CN" altLang="en-US" sz="2800" b="1" dirty="0">
                <a:solidFill>
                  <a:srgbClr val="0000FF"/>
                </a:solidFill>
                <a:latin typeface="楷体" pitchFamily="49" charset="-122"/>
                <a:ea typeface="楷体" pitchFamily="49" charset="-122"/>
              </a:rPr>
              <a:t>语文</a:t>
            </a:r>
            <a:r>
              <a:rPr lang="zh-CN" altLang="en-US" sz="2800" b="1" dirty="0" smtClean="0">
                <a:solidFill>
                  <a:srgbClr val="0000FF"/>
                </a:solidFill>
                <a:latin typeface="楷体" pitchFamily="49" charset="-122"/>
                <a:ea typeface="楷体" pitchFamily="49" charset="-122"/>
              </a:rPr>
              <a:t>诊断        </a:t>
            </a: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通州高</a:t>
            </a:r>
            <a:r>
              <a:rPr lang="zh-CN" altLang="en-US" sz="2800" b="1" dirty="0">
                <a:solidFill>
                  <a:srgbClr val="0000FF"/>
                </a:solidFill>
                <a:latin typeface="楷体" pitchFamily="49" charset="-122"/>
                <a:ea typeface="楷体" pitchFamily="49" charset="-122"/>
              </a:rPr>
              <a:t>三一模语文 </a:t>
            </a:r>
            <a:endParaRPr lang="en-US" altLang="zh-CN" sz="2800" b="1" dirty="0">
              <a:solidFill>
                <a:srgbClr val="0000FF"/>
              </a:solidFill>
              <a:latin typeface="楷体" pitchFamily="49" charset="-122"/>
              <a:ea typeface="楷体" pitchFamily="49" charset="-122"/>
            </a:endParaRPr>
          </a:p>
          <a:p>
            <a:pPr eaLnBrk="1" hangingPunct="1">
              <a:spcBef>
                <a:spcPct val="0"/>
              </a:spcBef>
              <a:buNone/>
            </a:pP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门头沟高</a:t>
            </a:r>
            <a:r>
              <a:rPr lang="zh-CN" altLang="en-US" sz="2800" b="1" dirty="0">
                <a:solidFill>
                  <a:srgbClr val="0000FF"/>
                </a:solidFill>
                <a:latin typeface="楷体" pitchFamily="49" charset="-122"/>
                <a:ea typeface="楷体" pitchFamily="49" charset="-122"/>
              </a:rPr>
              <a:t>三一模</a:t>
            </a:r>
            <a:r>
              <a:rPr lang="zh-CN" altLang="en-US" sz="2800" b="1" dirty="0" smtClean="0">
                <a:solidFill>
                  <a:srgbClr val="0000FF"/>
                </a:solidFill>
                <a:latin typeface="楷体" pitchFamily="49" charset="-122"/>
                <a:ea typeface="楷体" pitchFamily="49" charset="-122"/>
              </a:rPr>
              <a:t>语文         </a:t>
            </a: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延庆高</a:t>
            </a:r>
            <a:r>
              <a:rPr lang="zh-CN" altLang="en-US" sz="2800" b="1" dirty="0">
                <a:solidFill>
                  <a:srgbClr val="0000FF"/>
                </a:solidFill>
                <a:latin typeface="楷体" pitchFamily="49" charset="-122"/>
                <a:ea typeface="楷体" pitchFamily="49" charset="-122"/>
              </a:rPr>
              <a:t>三一模语文 </a:t>
            </a:r>
            <a:endParaRPr lang="en-US" altLang="zh-CN" sz="2800" b="1" dirty="0">
              <a:solidFill>
                <a:srgbClr val="0000FF"/>
              </a:solidFill>
              <a:latin typeface="楷体" pitchFamily="49" charset="-122"/>
              <a:ea typeface="楷体" pitchFamily="49" charset="-122"/>
            </a:endParaRPr>
          </a:p>
          <a:p>
            <a:pPr eaLnBrk="1" hangingPunct="1">
              <a:spcBef>
                <a:spcPct val="0"/>
              </a:spcBef>
              <a:buNone/>
            </a:pP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平谷高</a:t>
            </a:r>
            <a:r>
              <a:rPr lang="zh-CN" altLang="en-US" sz="2800" b="1" dirty="0">
                <a:solidFill>
                  <a:srgbClr val="0000FF"/>
                </a:solidFill>
                <a:latin typeface="楷体" pitchFamily="49" charset="-122"/>
                <a:ea typeface="楷体" pitchFamily="49" charset="-122"/>
              </a:rPr>
              <a:t>三一模语文 </a:t>
            </a:r>
            <a:r>
              <a:rPr lang="zh-CN" altLang="en-US" sz="2800" b="1" dirty="0" smtClean="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密云高</a:t>
            </a:r>
            <a:r>
              <a:rPr lang="zh-CN" altLang="en-US" sz="2800" b="1" dirty="0">
                <a:solidFill>
                  <a:srgbClr val="0000FF"/>
                </a:solidFill>
                <a:latin typeface="楷体" pitchFamily="49" charset="-122"/>
                <a:ea typeface="楷体" pitchFamily="49" charset="-122"/>
              </a:rPr>
              <a:t>三一模语文 </a:t>
            </a:r>
            <a:endParaRPr lang="en-US" altLang="zh-CN" sz="2800" b="1" dirty="0" smtClean="0">
              <a:solidFill>
                <a:srgbClr val="0000FF"/>
              </a:solidFill>
              <a:latin typeface="楷体" pitchFamily="49" charset="-122"/>
              <a:ea typeface="楷体" pitchFamily="49" charset="-122"/>
            </a:endParaRPr>
          </a:p>
          <a:p>
            <a:pPr eaLnBrk="1" hangingPunct="1">
              <a:spcBef>
                <a:spcPct val="0"/>
              </a:spcBef>
              <a:buNone/>
            </a:pPr>
            <a:r>
              <a:rPr lang="en-US" altLang="zh-CN" sz="2800" b="1" dirty="0" smtClean="0">
                <a:solidFill>
                  <a:srgbClr val="0000FF"/>
                </a:solidFill>
                <a:latin typeface="楷体" pitchFamily="49" charset="-122"/>
                <a:ea typeface="楷体" pitchFamily="49" charset="-122"/>
              </a:rPr>
              <a:t>2020</a:t>
            </a:r>
            <a:r>
              <a:rPr lang="zh-CN" altLang="en-US" sz="2800" b="1" dirty="0" smtClean="0">
                <a:solidFill>
                  <a:srgbClr val="0000FF"/>
                </a:solidFill>
                <a:latin typeface="楷体" pitchFamily="49" charset="-122"/>
                <a:ea typeface="楷体" pitchFamily="49" charset="-122"/>
              </a:rPr>
              <a:t>房山高</a:t>
            </a:r>
            <a:r>
              <a:rPr lang="zh-CN" altLang="en-US" sz="2800" b="1" dirty="0">
                <a:solidFill>
                  <a:srgbClr val="0000FF"/>
                </a:solidFill>
                <a:latin typeface="楷体" pitchFamily="49" charset="-122"/>
                <a:ea typeface="楷体" pitchFamily="49" charset="-122"/>
              </a:rPr>
              <a:t>三一模语文</a:t>
            </a:r>
            <a:endParaRPr lang="en-US" altLang="zh-CN"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900088" y="1186496"/>
            <a:ext cx="2808312" cy="64633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en-US" altLang="zh-CN" sz="3600" b="1" dirty="0" smtClean="0">
                <a:solidFill>
                  <a:srgbClr val="0000FF"/>
                </a:solidFill>
                <a:latin typeface="楷体" pitchFamily="49" charset="-122"/>
                <a:ea typeface="楷体" pitchFamily="49" charset="-122"/>
              </a:rPr>
              <a:t>《</a:t>
            </a:r>
            <a:r>
              <a:rPr lang="zh-CN" altLang="en-US" sz="3600" b="1" dirty="0" smtClean="0">
                <a:solidFill>
                  <a:srgbClr val="0000FF"/>
                </a:solidFill>
                <a:latin typeface="楷体" pitchFamily="49" charset="-122"/>
                <a:ea typeface="楷体" pitchFamily="49" charset="-122"/>
              </a:rPr>
              <a:t>红楼梦</a:t>
            </a:r>
            <a:r>
              <a:rPr lang="en-US" altLang="zh-CN" sz="3600" b="1" dirty="0" smtClean="0">
                <a:solidFill>
                  <a:srgbClr val="0000FF"/>
                </a:solidFill>
                <a:latin typeface="楷体" pitchFamily="49" charset="-122"/>
                <a:ea typeface="楷体" pitchFamily="49" charset="-122"/>
              </a:rPr>
              <a:t>》</a:t>
            </a:r>
            <a:endParaRPr lang="zh-CN" altLang="en-US" sz="36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8156082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1936" y="1196752"/>
            <a:ext cx="11358699"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（三）根据要求，完成下面问题。（</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16</a:t>
            </a:r>
            <a:r>
              <a:rPr lang="zh-CN" altLang="en-US" sz="2800" b="1" dirty="0">
                <a:solidFill>
                  <a:srgbClr val="0000FF"/>
                </a:solidFill>
                <a:latin typeface="楷体" pitchFamily="49" charset="-122"/>
                <a:ea typeface="楷体" pitchFamily="49" charset="-122"/>
              </a:rPr>
              <a:t>．在</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 </a:t>
            </a:r>
            <a:r>
              <a:rPr lang="en-US" altLang="zh-CN" sz="2800" b="1" dirty="0">
                <a:solidFill>
                  <a:srgbClr val="0000FF"/>
                </a:solidFill>
                <a:latin typeface="楷体" pitchFamily="49" charset="-122"/>
                <a:ea typeface="楷体" pitchFamily="49" charset="-122"/>
              </a:rPr>
              <a:t>63 </a:t>
            </a:r>
            <a:r>
              <a:rPr lang="zh-CN" altLang="en-US" sz="2800" b="1" dirty="0">
                <a:solidFill>
                  <a:srgbClr val="0000FF"/>
                </a:solidFill>
                <a:latin typeface="楷体" pitchFamily="49" charset="-122"/>
                <a:ea typeface="楷体" pitchFamily="49" charset="-122"/>
              </a:rPr>
              <a:t>回“寿怡红群芳开夜宴 死金丹独艳理亲丧”中，大家抽签饮酒，</a:t>
            </a:r>
            <a:r>
              <a:rPr lang="zh-CN" altLang="en-US" sz="2800" b="1" dirty="0" smtClean="0">
                <a:solidFill>
                  <a:srgbClr val="0000FF"/>
                </a:solidFill>
                <a:latin typeface="楷体" pitchFamily="49" charset="-122"/>
                <a:ea typeface="楷体" pitchFamily="49" charset="-122"/>
              </a:rPr>
              <a:t>宝钗</a:t>
            </a:r>
            <a:r>
              <a:rPr lang="zh-CN" altLang="en-US" sz="2800" b="1" dirty="0">
                <a:solidFill>
                  <a:srgbClr val="0000FF"/>
                </a:solidFill>
                <a:latin typeface="楷体" pitchFamily="49" charset="-122"/>
                <a:ea typeface="楷体" pitchFamily="49" charset="-122"/>
              </a:rPr>
              <a:t>第一个抽得一签，“只见签上画着一支牡丹，题着‘艳冠群芳’四字，下面又有镌</a:t>
            </a:r>
            <a:r>
              <a:rPr lang="zh-CN" altLang="en-US" sz="2800" b="1" dirty="0" smtClean="0">
                <a:solidFill>
                  <a:srgbClr val="0000FF"/>
                </a:solidFill>
                <a:latin typeface="楷体" pitchFamily="49" charset="-122"/>
                <a:ea typeface="楷体" pitchFamily="49" charset="-122"/>
              </a:rPr>
              <a:t>的小字</a:t>
            </a:r>
            <a:r>
              <a:rPr lang="zh-CN" altLang="en-US" sz="2800" b="1" dirty="0">
                <a:solidFill>
                  <a:srgbClr val="0000FF"/>
                </a:solidFill>
                <a:latin typeface="楷体" pitchFamily="49" charset="-122"/>
                <a:ea typeface="楷体" pitchFamily="49" charset="-122"/>
              </a:rPr>
              <a:t>一句唐诗，道是：任是无情也动人”。“任是无情也动人”一句隐含着宝钗怎样</a:t>
            </a:r>
            <a:r>
              <a:rPr lang="zh-CN" altLang="en-US" sz="2800" b="1" dirty="0" smtClean="0">
                <a:solidFill>
                  <a:srgbClr val="0000FF"/>
                </a:solidFill>
                <a:latin typeface="楷体" pitchFamily="49" charset="-122"/>
                <a:ea typeface="楷体" pitchFamily="49" charset="-122"/>
              </a:rPr>
              <a:t>的个性</a:t>
            </a:r>
            <a:r>
              <a:rPr lang="zh-CN" altLang="en-US" sz="2800" b="1" dirty="0">
                <a:solidFill>
                  <a:srgbClr val="0000FF"/>
                </a:solidFill>
                <a:latin typeface="楷体" pitchFamily="49" charset="-122"/>
                <a:ea typeface="楷体" pitchFamily="49" charset="-122"/>
              </a:rPr>
              <a:t>特点？请根据原著进行简要分析。</a:t>
            </a:r>
          </a:p>
        </p:txBody>
      </p:sp>
      <p:sp>
        <p:nvSpPr>
          <p:cNvPr id="3" name="TextBox 2"/>
          <p:cNvSpPr txBox="1">
            <a:spLocks noChangeArrowheads="1"/>
          </p:cNvSpPr>
          <p:nvPr/>
        </p:nvSpPr>
        <p:spPr bwMode="auto">
          <a:xfrm>
            <a:off x="15400" y="4365104"/>
            <a:ext cx="11358699" cy="138499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16</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5 </a:t>
            </a:r>
            <a:r>
              <a:rPr lang="zh-CN" altLang="en-US" sz="2800" b="1" dirty="0">
                <a:solidFill>
                  <a:srgbClr val="FF0000"/>
                </a:solidFill>
                <a:latin typeface="楷体" pitchFamily="49" charset="-122"/>
                <a:ea typeface="楷体" pitchFamily="49" charset="-122"/>
              </a:rPr>
              <a:t>分）</a:t>
            </a:r>
          </a:p>
          <a:p>
            <a:pPr eaLnBrk="1" hangingPunct="1">
              <a:spcBef>
                <a:spcPct val="0"/>
              </a:spcBef>
              <a:buFontTx/>
              <a:buNone/>
            </a:pPr>
            <a:r>
              <a:rPr lang="zh-CN" altLang="en-US" sz="2800" b="1" dirty="0">
                <a:solidFill>
                  <a:srgbClr val="FF0000"/>
                </a:solidFill>
                <a:latin typeface="楷体" pitchFamily="49" charset="-122"/>
                <a:ea typeface="楷体" pitchFamily="49" charset="-122"/>
              </a:rPr>
              <a:t>答案要求：围绕“无情”“动人”阐明宝钗个性特点内涵，结合</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红楼梦</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中相关情节</a:t>
            </a:r>
            <a:r>
              <a:rPr lang="zh-CN" altLang="en-US" sz="2800" b="1" dirty="0" smtClean="0">
                <a:solidFill>
                  <a:srgbClr val="FF0000"/>
                </a:solidFill>
                <a:latin typeface="楷体" pitchFamily="49" charset="-122"/>
                <a:ea typeface="楷体" pitchFamily="49" charset="-122"/>
              </a:rPr>
              <a:t>内容分析</a:t>
            </a:r>
            <a:r>
              <a:rPr lang="zh-CN" altLang="en-US" sz="2800" b="1" dirty="0">
                <a:solidFill>
                  <a:srgbClr val="FF0000"/>
                </a:solidFill>
                <a:latin typeface="楷体" pitchFamily="49" charset="-122"/>
                <a:ea typeface="楷体" pitchFamily="49" charset="-122"/>
              </a:rPr>
              <a:t>。</a:t>
            </a:r>
          </a:p>
        </p:txBody>
      </p:sp>
      <p:sp>
        <p:nvSpPr>
          <p:cNvPr id="5" name="圆角矩形 4"/>
          <p:cNvSpPr>
            <a:spLocks noChangeArrowheads="1"/>
          </p:cNvSpPr>
          <p:nvPr/>
        </p:nvSpPr>
        <p:spPr bwMode="auto">
          <a:xfrm>
            <a:off x="324024" y="50148"/>
            <a:ext cx="4464496"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石景山高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8921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285001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1</a:t>
            </a:r>
            <a:r>
              <a:rPr lang="zh-CN" altLang="zh-CN" sz="2800" b="1" dirty="0">
                <a:solidFill>
                  <a:srgbClr val="FF0000"/>
                </a:solidFill>
                <a:latin typeface="楷体" pitchFamily="49" charset="-122"/>
                <a:ea typeface="楷体" pitchFamily="49" charset="-122"/>
              </a:rPr>
              <a:t>）容貌妍丽，行止娴静；才能出众，处事得体；善解人意，关怀他人。</a:t>
            </a:r>
          </a:p>
          <a:p>
            <a:pPr>
              <a:buNone/>
            </a:pPr>
            <a:r>
              <a:rPr lang="zh-CN" altLang="zh-CN" sz="2800" b="1" dirty="0">
                <a:solidFill>
                  <a:srgbClr val="0000FF"/>
                </a:solidFill>
                <a:latin typeface="楷体" pitchFamily="49" charset="-122"/>
                <a:ea typeface="楷体" pitchFamily="49" charset="-122"/>
              </a:rPr>
              <a:t>【解析】</a:t>
            </a:r>
          </a:p>
          <a:p>
            <a:pPr>
              <a:buNone/>
            </a:pPr>
            <a:r>
              <a:rPr lang="zh-CN" altLang="zh-CN" sz="2800" b="1" dirty="0" smtClean="0">
                <a:solidFill>
                  <a:srgbClr val="0000FF"/>
                </a:solidFill>
                <a:latin typeface="楷体" pitchFamily="49" charset="-122"/>
                <a:ea typeface="楷体" pitchFamily="49" charset="-122"/>
              </a:rPr>
              <a:t>这</a:t>
            </a:r>
            <a:r>
              <a:rPr lang="zh-CN" altLang="zh-CN" sz="2800" b="1" dirty="0">
                <a:solidFill>
                  <a:srgbClr val="0000FF"/>
                </a:solidFill>
                <a:latin typeface="楷体" pitchFamily="49" charset="-122"/>
                <a:ea typeface="楷体" pitchFamily="49" charset="-122"/>
              </a:rPr>
              <a:t>道题的问题出自具体的一回（</a:t>
            </a:r>
            <a:r>
              <a:rPr lang="en-US" altLang="zh-CN" sz="2800" b="1" dirty="0">
                <a:solidFill>
                  <a:srgbClr val="0000FF"/>
                </a:solidFill>
                <a:latin typeface="楷体" pitchFamily="49" charset="-122"/>
                <a:ea typeface="楷体" pitchFamily="49" charset="-122"/>
              </a:rPr>
              <a:t>63</a:t>
            </a:r>
            <a:r>
              <a:rPr lang="zh-CN" altLang="zh-CN" sz="2800" b="1" dirty="0">
                <a:solidFill>
                  <a:srgbClr val="0000FF"/>
                </a:solidFill>
                <a:latin typeface="楷体" pitchFamily="49" charset="-122"/>
                <a:ea typeface="楷体" pitchFamily="49" charset="-122"/>
              </a:rPr>
              <a:t>回），好在考的是对薛宝钗的总体评价，考生即便不知道第</a:t>
            </a:r>
            <a:r>
              <a:rPr lang="en-US" altLang="zh-CN" sz="2800" b="1" dirty="0">
                <a:solidFill>
                  <a:srgbClr val="0000FF"/>
                </a:solidFill>
                <a:latin typeface="楷体" pitchFamily="49" charset="-122"/>
                <a:ea typeface="楷体" pitchFamily="49" charset="-122"/>
              </a:rPr>
              <a:t>63</a:t>
            </a:r>
            <a:r>
              <a:rPr lang="zh-CN" altLang="zh-CN" sz="2800" b="1" dirty="0">
                <a:solidFill>
                  <a:srgbClr val="0000FF"/>
                </a:solidFill>
                <a:latin typeface="楷体" pitchFamily="49" charset="-122"/>
                <a:ea typeface="楷体" pitchFamily="49" charset="-122"/>
              </a:rPr>
              <a:t>回的具体内容，也可结合全书对薛宝钗的“动人”进行概括、阐述。</a:t>
            </a:r>
          </a:p>
        </p:txBody>
      </p:sp>
    </p:spTree>
    <p:extLst>
      <p:ext uri="{BB962C8B-B14F-4D97-AF65-F5344CB8AC3E}">
        <p14:creationId xmlns:p14="http://schemas.microsoft.com/office/powerpoint/2010/main" val="34051048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64821" y="1052736"/>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400" b="1" dirty="0">
                <a:solidFill>
                  <a:srgbClr val="0000FF"/>
                </a:solidFill>
                <a:latin typeface="楷体" pitchFamily="49" charset="-122"/>
                <a:ea typeface="楷体" pitchFamily="49" charset="-122"/>
              </a:rPr>
              <a:t>（二）根据要求，完成 </a:t>
            </a:r>
            <a:r>
              <a:rPr lang="en-US" altLang="zh-CN" sz="2400" b="1" dirty="0">
                <a:solidFill>
                  <a:srgbClr val="0000FF"/>
                </a:solidFill>
                <a:latin typeface="楷体" pitchFamily="49" charset="-122"/>
                <a:ea typeface="楷体" pitchFamily="49" charset="-122"/>
              </a:rPr>
              <a:t>20 </a:t>
            </a:r>
            <a:r>
              <a:rPr lang="zh-CN" altLang="en-US" sz="2400" b="1" dirty="0">
                <a:solidFill>
                  <a:srgbClr val="0000FF"/>
                </a:solidFill>
                <a:latin typeface="楷体" pitchFamily="49" charset="-122"/>
                <a:ea typeface="楷体" pitchFamily="49" charset="-122"/>
              </a:rPr>
              <a:t>题。（</a:t>
            </a:r>
            <a:r>
              <a:rPr lang="en-US" altLang="zh-CN" sz="2400" b="1" dirty="0">
                <a:solidFill>
                  <a:srgbClr val="0000FF"/>
                </a:solidFill>
                <a:latin typeface="楷体" pitchFamily="49" charset="-122"/>
                <a:ea typeface="楷体" pitchFamily="49" charset="-122"/>
              </a:rPr>
              <a:t>4 </a:t>
            </a:r>
            <a:r>
              <a:rPr lang="zh-CN" altLang="en-US" sz="2400" b="1" dirty="0">
                <a:solidFill>
                  <a:srgbClr val="0000FF"/>
                </a:solidFill>
                <a:latin typeface="楷体" pitchFamily="49" charset="-122"/>
                <a:ea typeface="楷体" pitchFamily="49" charset="-122"/>
              </a:rPr>
              <a:t>分）</a:t>
            </a:r>
          </a:p>
          <a:p>
            <a:pPr eaLnBrk="1" hangingPunct="1">
              <a:spcBef>
                <a:spcPct val="0"/>
              </a:spcBef>
              <a:buFontTx/>
              <a:buNone/>
            </a:pPr>
            <a:r>
              <a:rPr lang="en-US" altLang="zh-CN" sz="2400" b="1" dirty="0" smtClean="0">
                <a:solidFill>
                  <a:srgbClr val="0000FF"/>
                </a:solidFill>
                <a:latin typeface="楷体" pitchFamily="49" charset="-122"/>
                <a:ea typeface="楷体" pitchFamily="49" charset="-122"/>
              </a:rPr>
              <a:t>   《</a:t>
            </a:r>
            <a:r>
              <a:rPr lang="zh-CN" altLang="en-US" sz="2400" b="1" dirty="0">
                <a:solidFill>
                  <a:srgbClr val="0000FF"/>
                </a:solidFill>
                <a:latin typeface="楷体" pitchFamily="49" charset="-122"/>
                <a:ea typeface="楷体" pitchFamily="49" charset="-122"/>
              </a:rPr>
              <a:t>红楼梦</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第四十回描写贾府女眷在大观园吃酒行令，黛玉无意间引用了闺阁禁书</a:t>
            </a:r>
            <a:r>
              <a:rPr lang="en-US" altLang="zh-CN" sz="2400" b="1" dirty="0">
                <a:solidFill>
                  <a:srgbClr val="0000FF"/>
                </a:solidFill>
                <a:latin typeface="楷体" pitchFamily="49" charset="-122"/>
                <a:ea typeface="楷体" pitchFamily="49" charset="-122"/>
              </a:rPr>
              <a:t>《</a:t>
            </a:r>
            <a:r>
              <a:rPr lang="zh-CN" altLang="en-US" sz="2400" b="1" dirty="0" smtClean="0">
                <a:solidFill>
                  <a:srgbClr val="0000FF"/>
                </a:solidFill>
                <a:latin typeface="楷体" pitchFamily="49" charset="-122"/>
                <a:ea typeface="楷体" pitchFamily="49" charset="-122"/>
              </a:rPr>
              <a:t>牡丹</a:t>
            </a:r>
            <a:r>
              <a:rPr lang="zh-CN" altLang="en-US" sz="2400" b="1" dirty="0">
                <a:solidFill>
                  <a:srgbClr val="0000FF"/>
                </a:solidFill>
                <a:latin typeface="楷体" pitchFamily="49" charset="-122"/>
                <a:ea typeface="楷体" pitchFamily="49" charset="-122"/>
              </a:rPr>
              <a:t>亭</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西厢记</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中的句子。当时，“宝钗听了，回头看着他。黛玉只顾怕罚，也不理论”。</a:t>
            </a:r>
          </a:p>
          <a:p>
            <a:pPr eaLnBrk="1" hangingPunct="1">
              <a:spcBef>
                <a:spcPct val="0"/>
              </a:spcBef>
              <a:buFontTx/>
              <a:buNone/>
            </a:pPr>
            <a:r>
              <a:rPr lang="zh-CN" altLang="en-US" sz="2400" b="1" dirty="0" smtClean="0">
                <a:solidFill>
                  <a:srgbClr val="0000FF"/>
                </a:solidFill>
                <a:latin typeface="楷体" pitchFamily="49" charset="-122"/>
                <a:ea typeface="楷体" pitchFamily="49" charset="-122"/>
              </a:rPr>
              <a:t>    第四十二</a:t>
            </a:r>
            <a:r>
              <a:rPr lang="zh-CN" altLang="en-US" sz="2400" b="1" dirty="0">
                <a:solidFill>
                  <a:srgbClr val="0000FF"/>
                </a:solidFill>
                <a:latin typeface="楷体" pitchFamily="49" charset="-122"/>
                <a:ea typeface="楷体" pitchFamily="49" charset="-122"/>
              </a:rPr>
              <a:t>回中，宝钗往贾母处问安，还特意约黛玉到蘅芜苑，对黛玉说</a:t>
            </a:r>
            <a:r>
              <a:rPr lang="zh-CN" altLang="en-US" sz="2400" b="1" dirty="0" smtClean="0">
                <a:solidFill>
                  <a:srgbClr val="0000FF"/>
                </a:solidFill>
                <a:latin typeface="楷体" pitchFamily="49" charset="-122"/>
                <a:ea typeface="楷体" pitchFamily="49" charset="-122"/>
              </a:rPr>
              <a:t>：“</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先时人口多，姊妹弟兄都在一处，都怕看正经书。弟兄们也有爱诗的，也有</a:t>
            </a:r>
            <a:r>
              <a:rPr lang="zh-CN" altLang="en-US" sz="2400" b="1" dirty="0" smtClean="0">
                <a:solidFill>
                  <a:srgbClr val="0000FF"/>
                </a:solidFill>
                <a:latin typeface="楷体" pitchFamily="49" charset="-122"/>
                <a:ea typeface="楷体" pitchFamily="49" charset="-122"/>
              </a:rPr>
              <a:t>爱词</a:t>
            </a:r>
            <a:r>
              <a:rPr lang="zh-CN" altLang="en-US" sz="2400" b="1" dirty="0">
                <a:solidFill>
                  <a:srgbClr val="0000FF"/>
                </a:solidFill>
                <a:latin typeface="楷体" pitchFamily="49" charset="-122"/>
                <a:ea typeface="楷体" pitchFamily="49" charset="-122"/>
              </a:rPr>
              <a:t>的，诸如这些‘西厢’‘琵琶’以及‘元人百种’，无所不有。他们是偷背着我们看</a:t>
            </a:r>
            <a:r>
              <a:rPr lang="zh-CN" altLang="en-US" sz="2400" b="1" dirty="0" smtClean="0">
                <a:solidFill>
                  <a:srgbClr val="0000FF"/>
                </a:solidFill>
                <a:latin typeface="楷体" pitchFamily="49" charset="-122"/>
                <a:ea typeface="楷体" pitchFamily="49" charset="-122"/>
              </a:rPr>
              <a:t>，我们</a:t>
            </a:r>
            <a:r>
              <a:rPr lang="zh-CN" altLang="en-US" sz="2400" b="1" dirty="0">
                <a:solidFill>
                  <a:srgbClr val="0000FF"/>
                </a:solidFill>
                <a:latin typeface="楷体" pitchFamily="49" charset="-122"/>
                <a:ea typeface="楷体" pitchFamily="49" charset="-122"/>
              </a:rPr>
              <a:t>却也偷背着他们看。后来大人知道了，打的打，骂的骂，烧的烧，才丢开了。所以</a:t>
            </a:r>
            <a:r>
              <a:rPr lang="zh-CN" altLang="en-US" sz="2400" b="1" dirty="0" smtClean="0">
                <a:solidFill>
                  <a:srgbClr val="0000FF"/>
                </a:solidFill>
                <a:latin typeface="楷体" pitchFamily="49" charset="-122"/>
                <a:ea typeface="楷体" pitchFamily="49" charset="-122"/>
              </a:rPr>
              <a:t>咱们</a:t>
            </a:r>
            <a:r>
              <a:rPr lang="zh-CN" altLang="en-US" sz="2400" b="1" dirty="0">
                <a:solidFill>
                  <a:srgbClr val="0000FF"/>
                </a:solidFill>
                <a:latin typeface="楷体" pitchFamily="49" charset="-122"/>
                <a:ea typeface="楷体" pitchFamily="49" charset="-122"/>
              </a:rPr>
              <a:t>女孩儿家不认得字的倒好</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就连作诗写字等事，原不是你我分内之事，究竟也不是</a:t>
            </a:r>
            <a:r>
              <a:rPr lang="zh-CN" altLang="en-US" sz="2400" b="1" dirty="0" smtClean="0">
                <a:solidFill>
                  <a:srgbClr val="0000FF"/>
                </a:solidFill>
                <a:latin typeface="楷体" pitchFamily="49" charset="-122"/>
                <a:ea typeface="楷体" pitchFamily="49" charset="-122"/>
              </a:rPr>
              <a:t>男人</a:t>
            </a:r>
            <a:r>
              <a:rPr lang="zh-CN" altLang="en-US" sz="2400" b="1" dirty="0">
                <a:solidFill>
                  <a:srgbClr val="0000FF"/>
                </a:solidFill>
                <a:latin typeface="楷体" pitchFamily="49" charset="-122"/>
                <a:ea typeface="楷体" pitchFamily="49" charset="-122"/>
              </a:rPr>
              <a:t>分内之事。男人们读书明理，辅国治民，这便好了。</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你我只该做些针黹纺织的事</a:t>
            </a:r>
            <a:r>
              <a:rPr lang="zh-CN" altLang="en-US" sz="2400" b="1" dirty="0" smtClean="0">
                <a:solidFill>
                  <a:srgbClr val="0000FF"/>
                </a:solidFill>
                <a:latin typeface="楷体" pitchFamily="49" charset="-122"/>
                <a:ea typeface="楷体" pitchFamily="49" charset="-122"/>
              </a:rPr>
              <a:t>才是</a:t>
            </a:r>
            <a:r>
              <a:rPr lang="zh-CN" altLang="en-US" sz="2400" b="1" dirty="0">
                <a:solidFill>
                  <a:srgbClr val="0000FF"/>
                </a:solidFill>
                <a:latin typeface="楷体" pitchFamily="49" charset="-122"/>
                <a:ea typeface="楷体" pitchFamily="49" charset="-122"/>
              </a:rPr>
              <a:t>，偏又认得了字，既认得了字，不过拣那正经的看也罢了，最怕见了些杂书，移了性情</a:t>
            </a:r>
            <a:r>
              <a:rPr lang="zh-CN" altLang="en-US" sz="2400" b="1" dirty="0" smtClean="0">
                <a:solidFill>
                  <a:srgbClr val="0000FF"/>
                </a:solidFill>
                <a:latin typeface="楷体" pitchFamily="49" charset="-122"/>
                <a:ea typeface="楷体" pitchFamily="49" charset="-122"/>
              </a:rPr>
              <a:t>，就</a:t>
            </a:r>
            <a:r>
              <a:rPr lang="zh-CN" altLang="en-US" sz="2400" b="1" dirty="0">
                <a:solidFill>
                  <a:srgbClr val="0000FF"/>
                </a:solidFill>
                <a:latin typeface="楷体" pitchFamily="49" charset="-122"/>
                <a:ea typeface="楷体" pitchFamily="49" charset="-122"/>
              </a:rPr>
              <a:t>不可救了。”一席话，说的黛玉垂头吃茶，心下暗伏，只有答应“是”的一字。</a:t>
            </a:r>
          </a:p>
          <a:p>
            <a:pPr eaLnBrk="1" hangingPunct="1">
              <a:spcBef>
                <a:spcPct val="0"/>
              </a:spcBef>
              <a:buFontTx/>
              <a:buNone/>
            </a:pPr>
            <a:r>
              <a:rPr lang="en-US" altLang="zh-CN" sz="2400" b="1" dirty="0">
                <a:solidFill>
                  <a:srgbClr val="0000FF"/>
                </a:solidFill>
                <a:latin typeface="楷体" pitchFamily="49" charset="-122"/>
                <a:ea typeface="楷体" pitchFamily="49" charset="-122"/>
              </a:rPr>
              <a:t>20</a:t>
            </a:r>
            <a:r>
              <a:rPr lang="zh-CN" altLang="en-US" sz="2400" b="1" dirty="0">
                <a:solidFill>
                  <a:srgbClr val="0000FF"/>
                </a:solidFill>
                <a:latin typeface="楷体" pitchFamily="49" charset="-122"/>
                <a:ea typeface="楷体" pitchFamily="49" charset="-122"/>
              </a:rPr>
              <a:t>．综合此处文字中的信息，宝钗这一形象有哪些突出的特点？（</a:t>
            </a:r>
            <a:r>
              <a:rPr lang="en-US" altLang="zh-CN" sz="2400" b="1" dirty="0">
                <a:solidFill>
                  <a:srgbClr val="0000FF"/>
                </a:solidFill>
                <a:latin typeface="楷体" pitchFamily="49" charset="-122"/>
                <a:ea typeface="楷体" pitchFamily="49" charset="-122"/>
              </a:rPr>
              <a:t>4</a:t>
            </a:r>
            <a:r>
              <a:rPr lang="zh-CN" altLang="en-US" sz="2400" b="1" dirty="0">
                <a:solidFill>
                  <a:srgbClr val="0000FF"/>
                </a:solidFill>
                <a:latin typeface="楷体" pitchFamily="49" charset="-122"/>
                <a:ea typeface="楷体" pitchFamily="49" charset="-122"/>
              </a:rPr>
              <a:t>分）</a:t>
            </a:r>
          </a:p>
        </p:txBody>
      </p:sp>
      <p:sp>
        <p:nvSpPr>
          <p:cNvPr id="3" name="圆角矩形 2"/>
          <p:cNvSpPr>
            <a:spLocks noChangeArrowheads="1"/>
          </p:cNvSpPr>
          <p:nvPr/>
        </p:nvSpPr>
        <p:spPr bwMode="auto">
          <a:xfrm>
            <a:off x="324024" y="50148"/>
            <a:ext cx="4464496"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西城</a:t>
            </a:r>
            <a:r>
              <a:rPr lang="en-US" altLang="zh-CN" sz="2800" b="1" dirty="0" smtClean="0">
                <a:solidFill>
                  <a:srgbClr val="FF0000"/>
                </a:solidFill>
                <a:latin typeface="楷体" pitchFamily="49" charset="-122"/>
                <a:ea typeface="楷体" pitchFamily="49" charset="-122"/>
              </a:rPr>
              <a:t>5</a:t>
            </a:r>
            <a:r>
              <a:rPr lang="zh-CN" altLang="en-US" sz="2800" b="1" dirty="0" smtClean="0">
                <a:solidFill>
                  <a:srgbClr val="FF0000"/>
                </a:solidFill>
                <a:latin typeface="楷体" pitchFamily="49" charset="-122"/>
                <a:ea typeface="楷体" pitchFamily="49" charset="-122"/>
              </a:rPr>
              <a:t>月高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618885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31085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20</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4</a:t>
            </a:r>
            <a:r>
              <a:rPr lang="zh-CN" altLang="en-US" sz="2800" b="1" dirty="0">
                <a:solidFill>
                  <a:srgbClr val="FF0000"/>
                </a:solidFill>
                <a:latin typeface="楷体" pitchFamily="49" charset="-122"/>
                <a:ea typeface="楷体" pitchFamily="49" charset="-122"/>
              </a:rPr>
              <a:t>分）答案要点：</a:t>
            </a:r>
          </a:p>
          <a:p>
            <a:pPr eaLnBrk="1" hangingPunct="1">
              <a:spcBef>
                <a:spcPct val="0"/>
              </a:spcBef>
              <a:buFontTx/>
              <a:buNone/>
            </a:pPr>
            <a:r>
              <a:rPr lang="zh-CN" altLang="en-US" sz="2800" b="1" dirty="0">
                <a:solidFill>
                  <a:srgbClr val="FF0000"/>
                </a:solidFill>
                <a:latin typeface="楷体" pitchFamily="49" charset="-122"/>
                <a:ea typeface="楷体" pitchFamily="49" charset="-122"/>
              </a:rPr>
              <a:t>结合情节：宝钗当时就察觉黛玉引用不合常礼，后来又特意对黛玉以言相劝。</a:t>
            </a:r>
          </a:p>
          <a:p>
            <a:pPr eaLnBrk="1" hangingPunct="1">
              <a:spcBef>
                <a:spcPct val="0"/>
              </a:spcBef>
              <a:buFontTx/>
              <a:buNone/>
            </a:pPr>
            <a:r>
              <a:rPr lang="zh-CN" altLang="en-US" sz="2800" b="1" dirty="0">
                <a:solidFill>
                  <a:srgbClr val="FF0000"/>
                </a:solidFill>
                <a:latin typeface="楷体" pitchFamily="49" charset="-122"/>
                <a:ea typeface="楷体" pitchFamily="49" charset="-122"/>
              </a:rPr>
              <a:t>宝钗特点：①聪慧过人，②知礼循礼（言行得体），③处世融通（周全）。</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评分说明：结合情节，</a:t>
            </a:r>
            <a:r>
              <a:rPr lang="en-US" altLang="zh-CN" sz="2800" b="1" dirty="0">
                <a:solidFill>
                  <a:srgbClr val="FF0000"/>
                </a:solidFill>
                <a:latin typeface="楷体" pitchFamily="49" charset="-122"/>
                <a:ea typeface="楷体" pitchFamily="49" charset="-122"/>
              </a:rPr>
              <a:t>1 </a:t>
            </a:r>
            <a:r>
              <a:rPr lang="zh-CN" altLang="en-US" sz="2800" b="1" dirty="0">
                <a:solidFill>
                  <a:srgbClr val="FF0000"/>
                </a:solidFill>
                <a:latin typeface="楷体" pitchFamily="49" charset="-122"/>
                <a:ea typeface="楷体" pitchFamily="49" charset="-122"/>
              </a:rPr>
              <a:t>分；宝钗特点，</a:t>
            </a:r>
            <a:r>
              <a:rPr lang="en-US" altLang="zh-CN" sz="2800" b="1" dirty="0">
                <a:solidFill>
                  <a:srgbClr val="FF0000"/>
                </a:solidFill>
                <a:latin typeface="楷体" pitchFamily="49" charset="-122"/>
                <a:ea typeface="楷体" pitchFamily="49" charset="-122"/>
              </a:rPr>
              <a:t>3 </a:t>
            </a:r>
            <a:r>
              <a:rPr lang="zh-CN" altLang="en-US" sz="2800" b="1" dirty="0">
                <a:solidFill>
                  <a:srgbClr val="FF0000"/>
                </a:solidFill>
                <a:latin typeface="楷体" pitchFamily="49" charset="-122"/>
                <a:ea typeface="楷体" pitchFamily="49" charset="-122"/>
              </a:rPr>
              <a:t>分。有其他合理引述与概括，酌情给分。</a:t>
            </a:r>
          </a:p>
        </p:txBody>
      </p:sp>
    </p:spTree>
    <p:extLst>
      <p:ext uri="{BB962C8B-B14F-4D97-AF65-F5344CB8AC3E}">
        <p14:creationId xmlns:p14="http://schemas.microsoft.com/office/powerpoint/2010/main" val="14036477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96032" y="1268760"/>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（二）根据要求，完成第 </a:t>
            </a:r>
            <a:r>
              <a:rPr lang="en-US" altLang="zh-CN" sz="2800" b="1" dirty="0">
                <a:solidFill>
                  <a:srgbClr val="0000FF"/>
                </a:solidFill>
                <a:latin typeface="楷体" pitchFamily="49" charset="-122"/>
                <a:ea typeface="楷体" pitchFamily="49" charset="-122"/>
              </a:rPr>
              <a:t>16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16</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第二十三回“西厢记妙词通戏语 牡丹亭艳曲警芳心”中有一段文字，</a:t>
            </a:r>
            <a:r>
              <a:rPr lang="zh-CN" altLang="en-US" sz="2800" b="1" dirty="0" smtClean="0">
                <a:solidFill>
                  <a:srgbClr val="0000FF"/>
                </a:solidFill>
                <a:latin typeface="楷体" pitchFamily="49" charset="-122"/>
                <a:ea typeface="楷体" pitchFamily="49" charset="-122"/>
              </a:rPr>
              <a:t>高鹗</a:t>
            </a:r>
            <a:r>
              <a:rPr lang="zh-CN" altLang="en-US" sz="2800" b="1" dirty="0">
                <a:solidFill>
                  <a:srgbClr val="0000FF"/>
                </a:solidFill>
                <a:latin typeface="楷体" pitchFamily="49" charset="-122"/>
                <a:ea typeface="楷体" pitchFamily="49" charset="-122"/>
              </a:rPr>
              <a:t>对曹雪芹的原稿进行了修改。有人认为从情节、人物形象等方面来看，这样改</a:t>
            </a:r>
            <a:r>
              <a:rPr lang="zh-CN" altLang="en-US" sz="2800" b="1" dirty="0" smtClean="0">
                <a:solidFill>
                  <a:srgbClr val="0000FF"/>
                </a:solidFill>
                <a:latin typeface="楷体" pitchFamily="49" charset="-122"/>
                <a:ea typeface="楷体" pitchFamily="49" charset="-122"/>
              </a:rPr>
              <a:t>并不</a:t>
            </a:r>
            <a:r>
              <a:rPr lang="zh-CN" altLang="en-US" sz="2800" b="1" dirty="0">
                <a:solidFill>
                  <a:srgbClr val="0000FF"/>
                </a:solidFill>
                <a:latin typeface="楷体" pitchFamily="49" charset="-122"/>
                <a:ea typeface="楷体" pitchFamily="49" charset="-122"/>
              </a:rPr>
              <a:t>好。请你谈谈自己的看法。</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黛</a:t>
            </a:r>
            <a:r>
              <a:rPr lang="zh-CN" altLang="en-US" sz="2800" b="1" dirty="0">
                <a:solidFill>
                  <a:srgbClr val="0000FF"/>
                </a:solidFill>
                <a:latin typeface="楷体" pitchFamily="49" charset="-122"/>
                <a:ea typeface="楷体" pitchFamily="49" charset="-122"/>
              </a:rPr>
              <a:t>玉把花具放下，接书来瞧，从头看去，越看越爱，不顿饭时，</a:t>
            </a:r>
            <a:r>
              <a:rPr lang="zh-CN" altLang="en-US" sz="2800" b="1" dirty="0">
                <a:solidFill>
                  <a:srgbClr val="FF0000"/>
                </a:solidFill>
                <a:latin typeface="楷体" pitchFamily="49" charset="-122"/>
                <a:ea typeface="楷体" pitchFamily="49" charset="-122"/>
              </a:rPr>
              <a:t>将十六出俱已看</a:t>
            </a:r>
            <a:r>
              <a:rPr lang="zh-CN" altLang="en-US" sz="2800" b="1" dirty="0" smtClean="0">
                <a:solidFill>
                  <a:srgbClr val="FF0000"/>
                </a:solidFill>
                <a:latin typeface="楷体" pitchFamily="49" charset="-122"/>
                <a:ea typeface="楷体" pitchFamily="49" charset="-122"/>
              </a:rPr>
              <a:t>完</a:t>
            </a:r>
            <a:r>
              <a:rPr lang="zh-CN" altLang="en-US" sz="2800" b="1" dirty="0" smtClean="0">
                <a:solidFill>
                  <a:srgbClr val="0000FF"/>
                </a:solidFill>
                <a:latin typeface="楷体" pitchFamily="49" charset="-122"/>
                <a:ea typeface="楷体" pitchFamily="49" charset="-122"/>
              </a:rPr>
              <a:t>。但</a:t>
            </a:r>
            <a:r>
              <a:rPr lang="zh-CN" altLang="en-US" sz="2800" b="1" dirty="0">
                <a:solidFill>
                  <a:srgbClr val="0000FF"/>
                </a:solidFill>
                <a:latin typeface="楷体" pitchFamily="49" charset="-122"/>
                <a:ea typeface="楷体" pitchFamily="49" charset="-122"/>
              </a:rPr>
              <a:t>觉词藻警人，余香满口。虽看完了，却只管出神，心内还默默记诵。宝玉笑道：“</a:t>
            </a:r>
            <a:r>
              <a:rPr lang="zh-CN" altLang="en-US" sz="2800" b="1" dirty="0" smtClean="0">
                <a:solidFill>
                  <a:srgbClr val="0000FF"/>
                </a:solidFill>
                <a:latin typeface="楷体" pitchFamily="49" charset="-122"/>
                <a:ea typeface="楷体" pitchFamily="49" charset="-122"/>
              </a:rPr>
              <a:t>妹妹</a:t>
            </a:r>
            <a:r>
              <a:rPr lang="zh-CN" altLang="en-US" sz="2800" b="1" dirty="0">
                <a:solidFill>
                  <a:srgbClr val="0000FF"/>
                </a:solidFill>
                <a:latin typeface="楷体" pitchFamily="49" charset="-122"/>
                <a:ea typeface="楷体" pitchFamily="49" charset="-122"/>
              </a:rPr>
              <a:t>，你说好不好？”</a:t>
            </a:r>
            <a:r>
              <a:rPr lang="zh-CN" altLang="en-US" sz="2800" b="1" dirty="0">
                <a:solidFill>
                  <a:srgbClr val="FF0000"/>
                </a:solidFill>
                <a:latin typeface="楷体" pitchFamily="49" charset="-122"/>
                <a:ea typeface="楷体" pitchFamily="49" charset="-122"/>
              </a:rPr>
              <a:t>黛玉笑道：</a:t>
            </a:r>
            <a:r>
              <a:rPr lang="zh-CN" altLang="en-US" sz="2800" b="1" dirty="0" smtClean="0">
                <a:solidFill>
                  <a:srgbClr val="FF0000"/>
                </a:solidFill>
                <a:latin typeface="楷体" pitchFamily="49" charset="-122"/>
                <a:ea typeface="楷体" pitchFamily="49" charset="-122"/>
              </a:rPr>
              <a:t>“果然有趣</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（曹雪芹稿）</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黛</a:t>
            </a:r>
            <a:r>
              <a:rPr lang="zh-CN" altLang="en-US" sz="2800" b="1" dirty="0">
                <a:solidFill>
                  <a:srgbClr val="0000FF"/>
                </a:solidFill>
                <a:latin typeface="楷体" pitchFamily="49" charset="-122"/>
                <a:ea typeface="楷体" pitchFamily="49" charset="-122"/>
              </a:rPr>
              <a:t>玉把花具放下，接书来瞧，从头看去，越看越爱，不顿饭时，</a:t>
            </a:r>
            <a:r>
              <a:rPr lang="zh-CN" altLang="en-US" sz="2800" b="1" dirty="0">
                <a:solidFill>
                  <a:srgbClr val="FF0000"/>
                </a:solidFill>
                <a:latin typeface="楷体" pitchFamily="49" charset="-122"/>
                <a:ea typeface="楷体" pitchFamily="49" charset="-122"/>
              </a:rPr>
              <a:t>已看了好几出</a:t>
            </a:r>
            <a:r>
              <a:rPr lang="zh-CN" altLang="en-US" sz="2800" b="1" dirty="0" smtClean="0">
                <a:solidFill>
                  <a:srgbClr val="FF0000"/>
                </a:solidFill>
                <a:latin typeface="楷体" pitchFamily="49" charset="-122"/>
                <a:ea typeface="楷体" pitchFamily="49" charset="-122"/>
              </a:rPr>
              <a:t>了</a:t>
            </a:r>
            <a:r>
              <a:rPr lang="zh-CN" altLang="en-US" sz="2800" b="1" dirty="0" smtClean="0">
                <a:solidFill>
                  <a:srgbClr val="0000FF"/>
                </a:solidFill>
                <a:latin typeface="楷体" pitchFamily="49" charset="-122"/>
                <a:ea typeface="楷体" pitchFamily="49" charset="-122"/>
              </a:rPr>
              <a:t>但</a:t>
            </a:r>
            <a:r>
              <a:rPr lang="zh-CN" altLang="en-US" sz="2800" b="1" dirty="0">
                <a:solidFill>
                  <a:srgbClr val="0000FF"/>
                </a:solidFill>
                <a:latin typeface="楷体" pitchFamily="49" charset="-122"/>
                <a:ea typeface="楷体" pitchFamily="49" charset="-122"/>
              </a:rPr>
              <a:t>觉词句警人，余香满口。虽看完了，却只管出神，心内还默默记诵。宝玉笑道：“</a:t>
            </a:r>
            <a:r>
              <a:rPr lang="zh-CN" altLang="en-US" sz="2800" b="1" dirty="0" smtClean="0">
                <a:solidFill>
                  <a:srgbClr val="0000FF"/>
                </a:solidFill>
                <a:latin typeface="楷体" pitchFamily="49" charset="-122"/>
                <a:ea typeface="楷体" pitchFamily="49" charset="-122"/>
              </a:rPr>
              <a:t>妹妹</a:t>
            </a:r>
            <a:r>
              <a:rPr lang="zh-CN" altLang="en-US" sz="2800" b="1" dirty="0">
                <a:solidFill>
                  <a:srgbClr val="0000FF"/>
                </a:solidFill>
                <a:latin typeface="楷体" pitchFamily="49" charset="-122"/>
                <a:ea typeface="楷体" pitchFamily="49" charset="-122"/>
              </a:rPr>
              <a:t>，你说好不好？”</a:t>
            </a:r>
            <a:r>
              <a:rPr lang="zh-CN" altLang="en-US" sz="2800" b="1" dirty="0">
                <a:solidFill>
                  <a:srgbClr val="FF0000"/>
                </a:solidFill>
                <a:latin typeface="楷体" pitchFamily="49" charset="-122"/>
                <a:ea typeface="楷体" pitchFamily="49" charset="-122"/>
              </a:rPr>
              <a:t>黛玉笑着点</a:t>
            </a:r>
            <a:r>
              <a:rPr lang="zh-CN" altLang="en-US" sz="2800" b="1" dirty="0" smtClean="0">
                <a:solidFill>
                  <a:srgbClr val="FF0000"/>
                </a:solidFill>
                <a:latin typeface="楷体" pitchFamily="49" charset="-122"/>
                <a:ea typeface="楷体" pitchFamily="49" charset="-122"/>
              </a:rPr>
              <a:t>头儿</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（高鹗稿）</a:t>
            </a:r>
          </a:p>
        </p:txBody>
      </p:sp>
      <p:sp>
        <p:nvSpPr>
          <p:cNvPr id="3" name="圆角矩形 2"/>
          <p:cNvSpPr>
            <a:spLocks noChangeArrowheads="1"/>
          </p:cNvSpPr>
          <p:nvPr/>
        </p:nvSpPr>
        <p:spPr bwMode="auto">
          <a:xfrm>
            <a:off x="324024" y="50148"/>
            <a:ext cx="4464496"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通州高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8505236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60016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400" b="1" dirty="0">
                <a:solidFill>
                  <a:srgbClr val="FF0000"/>
                </a:solidFill>
                <a:latin typeface="楷体" pitchFamily="49" charset="-122"/>
                <a:ea typeface="楷体" pitchFamily="49" charset="-122"/>
              </a:rPr>
              <a:t>16</a:t>
            </a:r>
            <a:r>
              <a:rPr lang="zh-CN" altLang="en-US" sz="2400" b="1" dirty="0">
                <a:solidFill>
                  <a:srgbClr val="FF0000"/>
                </a:solidFill>
                <a:latin typeface="楷体" pitchFamily="49" charset="-122"/>
                <a:ea typeface="楷体" pitchFamily="49" charset="-122"/>
              </a:rPr>
              <a:t>．（</a:t>
            </a:r>
            <a:r>
              <a:rPr lang="en-US" altLang="zh-CN" sz="2400" b="1" dirty="0">
                <a:solidFill>
                  <a:srgbClr val="FF0000"/>
                </a:solidFill>
                <a:latin typeface="楷体" pitchFamily="49" charset="-122"/>
                <a:ea typeface="楷体" pitchFamily="49" charset="-122"/>
              </a:rPr>
              <a:t>6 </a:t>
            </a:r>
            <a:r>
              <a:rPr lang="zh-CN" altLang="en-US" sz="2400" b="1" dirty="0">
                <a:solidFill>
                  <a:srgbClr val="FF0000"/>
                </a:solidFill>
                <a:latin typeface="楷体" pitchFamily="49" charset="-122"/>
                <a:ea typeface="楷体" pitchFamily="49" charset="-122"/>
              </a:rPr>
              <a:t>分）答案示例：</a:t>
            </a:r>
          </a:p>
          <a:p>
            <a:pPr eaLnBrk="1" hangingPunct="1">
              <a:spcBef>
                <a:spcPct val="0"/>
              </a:spcBef>
              <a:buFontTx/>
              <a:buNone/>
            </a:pPr>
            <a:r>
              <a:rPr lang="zh-CN" altLang="en-US" sz="2400" b="1" dirty="0" smtClean="0">
                <a:solidFill>
                  <a:srgbClr val="FF0000"/>
                </a:solidFill>
                <a:latin typeface="楷体" pitchFamily="49" charset="-122"/>
                <a:ea typeface="楷体" pitchFamily="49" charset="-122"/>
              </a:rPr>
              <a:t>   同意</a:t>
            </a:r>
            <a:r>
              <a:rPr lang="zh-CN" altLang="en-US" sz="2400" b="1" dirty="0">
                <a:solidFill>
                  <a:srgbClr val="FF0000"/>
                </a:solidFill>
                <a:latin typeface="楷体" pitchFamily="49" charset="-122"/>
                <a:ea typeface="楷体" pitchFamily="49" charset="-122"/>
              </a:rPr>
              <a:t>“这样修改不好”的看法：因为这段文字是“宝黛共读西厢”情节（</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a:t>
            </a:r>
            <a:r>
              <a:rPr lang="zh-CN" altLang="en-US" sz="2400" b="1" dirty="0" smtClean="0">
                <a:solidFill>
                  <a:srgbClr val="FF0000"/>
                </a:solidFill>
                <a:latin typeface="楷体" pitchFamily="49" charset="-122"/>
                <a:ea typeface="楷体" pitchFamily="49" charset="-122"/>
              </a:rPr>
              <a:t>曹雪芹原稿</a:t>
            </a:r>
            <a:r>
              <a:rPr lang="zh-CN" altLang="en-US" sz="2400" b="1" dirty="0">
                <a:solidFill>
                  <a:srgbClr val="FF0000"/>
                </a:solidFill>
                <a:latin typeface="楷体" pitchFamily="49" charset="-122"/>
                <a:ea typeface="楷体" pitchFamily="49" charset="-122"/>
              </a:rPr>
              <a:t>要突出林黛玉聪明。（</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分）黛玉用“果然有趣”来回答宝玉的问话，表现出他们有</a:t>
            </a:r>
            <a:r>
              <a:rPr lang="zh-CN" altLang="en-US" sz="2400" b="1" dirty="0" smtClean="0">
                <a:solidFill>
                  <a:srgbClr val="FF0000"/>
                </a:solidFill>
                <a:latin typeface="楷体" pitchFamily="49" charset="-122"/>
                <a:ea typeface="楷体" pitchFamily="49" charset="-122"/>
              </a:rPr>
              <a:t>共同一致</a:t>
            </a:r>
            <a:r>
              <a:rPr lang="zh-CN" altLang="en-US" sz="2400" b="1" dirty="0">
                <a:solidFill>
                  <a:srgbClr val="FF0000"/>
                </a:solidFill>
                <a:latin typeface="楷体" pitchFamily="49" charset="-122"/>
                <a:ea typeface="楷体" pitchFamily="49" charset="-122"/>
              </a:rPr>
              <a:t>的性格、理想及审美趣味，（</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分）用“共读</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西厢</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来表现二人叛逆性格和宝黛纯真</a:t>
            </a:r>
            <a:r>
              <a:rPr lang="zh-CN" altLang="en-US" sz="2400" b="1" dirty="0" smtClean="0">
                <a:solidFill>
                  <a:srgbClr val="FF0000"/>
                </a:solidFill>
                <a:latin typeface="楷体" pitchFamily="49" charset="-122"/>
                <a:ea typeface="楷体" pitchFamily="49" charset="-122"/>
              </a:rPr>
              <a:t>爱情</a:t>
            </a:r>
            <a:r>
              <a:rPr lang="zh-CN" altLang="en-US" sz="2400" b="1" dirty="0">
                <a:solidFill>
                  <a:srgbClr val="FF0000"/>
                </a:solidFill>
                <a:latin typeface="楷体" pitchFamily="49" charset="-122"/>
                <a:ea typeface="楷体" pitchFamily="49" charset="-122"/>
              </a:rPr>
              <a:t>这一主题。（</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分）而高鄂的修改，体现不出林黛玉的聪明，也与后面“虽看完了，却</a:t>
            </a:r>
            <a:r>
              <a:rPr lang="zh-CN" altLang="en-US" sz="2400" b="1" dirty="0" smtClean="0">
                <a:solidFill>
                  <a:srgbClr val="FF0000"/>
                </a:solidFill>
                <a:latin typeface="楷体" pitchFamily="49" charset="-122"/>
                <a:ea typeface="楷体" pitchFamily="49" charset="-122"/>
              </a:rPr>
              <a:t>只管出神</a:t>
            </a:r>
            <a:r>
              <a:rPr lang="zh-CN" altLang="en-US" sz="2400" b="1" dirty="0">
                <a:solidFill>
                  <a:srgbClr val="FF0000"/>
                </a:solidFill>
                <a:latin typeface="楷体" pitchFamily="49" charset="-122"/>
                <a:ea typeface="楷体" pitchFamily="49" charset="-122"/>
              </a:rPr>
              <a:t>，心内还默默记诵”矛盾。</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黛玉笑着点头儿”只表明她认可宝玉的观点，不能</a:t>
            </a:r>
            <a:r>
              <a:rPr lang="zh-CN" altLang="en-US" sz="2400" b="1" dirty="0" smtClean="0">
                <a:solidFill>
                  <a:srgbClr val="FF0000"/>
                </a:solidFill>
                <a:latin typeface="楷体" pitchFamily="49" charset="-122"/>
                <a:ea typeface="楷体" pitchFamily="49" charset="-122"/>
              </a:rPr>
              <a:t>体现</a:t>
            </a:r>
            <a:r>
              <a:rPr lang="zh-CN" altLang="en-US" sz="2400" b="1" dirty="0">
                <a:solidFill>
                  <a:srgbClr val="FF0000"/>
                </a:solidFill>
                <a:latin typeface="楷体" pitchFamily="49" charset="-122"/>
                <a:ea typeface="楷体" pitchFamily="49" charset="-122"/>
              </a:rPr>
              <a:t>出他们志趣、性格一致的特点。（</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a:t>
            </a:r>
          </a:p>
          <a:p>
            <a:pPr eaLnBrk="1" hangingPunct="1">
              <a:spcBef>
                <a:spcPct val="0"/>
              </a:spcBef>
              <a:buFontTx/>
              <a:buNone/>
            </a:pPr>
            <a:r>
              <a:rPr lang="zh-CN" altLang="en-US" sz="2400" b="1" dirty="0" smtClean="0">
                <a:solidFill>
                  <a:srgbClr val="FF0000"/>
                </a:solidFill>
                <a:latin typeface="楷体" pitchFamily="49" charset="-122"/>
                <a:ea typeface="楷体" pitchFamily="49" charset="-122"/>
              </a:rPr>
              <a:t>   不</a:t>
            </a:r>
            <a:r>
              <a:rPr lang="zh-CN" altLang="en-US" sz="2400" b="1" dirty="0">
                <a:solidFill>
                  <a:srgbClr val="FF0000"/>
                </a:solidFill>
                <a:latin typeface="楷体" pitchFamily="49" charset="-122"/>
                <a:ea typeface="楷体" pitchFamily="49" charset="-122"/>
              </a:rPr>
              <a:t>同意“这样修改不好”（即认为高鹗修改是可以）的看法：高鹗的修改也有他的道理</a:t>
            </a:r>
            <a:r>
              <a:rPr lang="zh-CN" altLang="en-US" sz="2400" b="1" dirty="0" smtClean="0">
                <a:solidFill>
                  <a:srgbClr val="FF0000"/>
                </a:solidFill>
                <a:latin typeface="楷体" pitchFamily="49" charset="-122"/>
                <a:ea typeface="楷体" pitchFamily="49" charset="-122"/>
              </a:rPr>
              <a:t>。这</a:t>
            </a:r>
            <a:r>
              <a:rPr lang="zh-CN" altLang="en-US" sz="2400" b="1" dirty="0">
                <a:solidFill>
                  <a:srgbClr val="FF0000"/>
                </a:solidFill>
                <a:latin typeface="楷体" pitchFamily="49" charset="-122"/>
                <a:ea typeface="楷体" pitchFamily="49" charset="-122"/>
              </a:rPr>
              <a:t>段文字是“宝黛共读西厢”情节（</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分）。在高鹗看来，林黛玉当时的年龄，在不到一顿</a:t>
            </a:r>
            <a:r>
              <a:rPr lang="zh-CN" altLang="en-US" sz="2400" b="1" dirty="0" smtClean="0">
                <a:solidFill>
                  <a:srgbClr val="FF0000"/>
                </a:solidFill>
                <a:latin typeface="楷体" pitchFamily="49" charset="-122"/>
                <a:ea typeface="楷体" pitchFamily="49" charset="-122"/>
              </a:rPr>
              <a:t>饭的</a:t>
            </a:r>
            <a:r>
              <a:rPr lang="zh-CN" altLang="en-US" sz="2400" b="1" dirty="0">
                <a:solidFill>
                  <a:srgbClr val="FF0000"/>
                </a:solidFill>
                <a:latin typeface="楷体" pitchFamily="49" charset="-122"/>
                <a:ea typeface="楷体" pitchFamily="49" charset="-122"/>
              </a:rPr>
              <a:t>工夫，读完</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西厢</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是不可能的。（</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分）所以用了现实主义手法，客观描写人物。（</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a:t>
            </a:r>
            <a:r>
              <a:rPr lang="zh-CN" altLang="en-US" sz="2400" b="1" dirty="0" smtClean="0">
                <a:solidFill>
                  <a:srgbClr val="FF0000"/>
                </a:solidFill>
                <a:latin typeface="楷体" pitchFamily="49" charset="-122"/>
                <a:ea typeface="楷体" pitchFamily="49" charset="-122"/>
              </a:rPr>
              <a:t>）同时</a:t>
            </a:r>
            <a:r>
              <a:rPr lang="zh-CN" altLang="en-US" sz="2400" b="1" dirty="0">
                <a:solidFill>
                  <a:srgbClr val="FF0000"/>
                </a:solidFill>
                <a:latin typeface="楷体" pitchFamily="49" charset="-122"/>
                <a:ea typeface="楷体" pitchFamily="49" charset="-122"/>
              </a:rPr>
              <a:t>用“点头不语”来体现林黛玉作为贵族小姐的含蓄、矜持的特点，（</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分）也表现出她</a:t>
            </a:r>
            <a:r>
              <a:rPr lang="zh-CN" altLang="en-US" sz="2400" b="1" dirty="0" smtClean="0">
                <a:solidFill>
                  <a:srgbClr val="FF0000"/>
                </a:solidFill>
                <a:latin typeface="楷体" pitchFamily="49" charset="-122"/>
                <a:ea typeface="楷体" pitchFamily="49" charset="-122"/>
              </a:rPr>
              <a:t>对宝玉</a:t>
            </a:r>
            <a:r>
              <a:rPr lang="zh-CN" altLang="en-US" sz="2400" b="1" dirty="0">
                <a:solidFill>
                  <a:srgbClr val="FF0000"/>
                </a:solidFill>
                <a:latin typeface="楷体" pitchFamily="49" charset="-122"/>
                <a:ea typeface="楷体" pitchFamily="49" charset="-122"/>
              </a:rPr>
              <a:t>的观点心悦诚服的心理状态。（</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分）高鹗的修改只是客观描写了宝黛共读</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西厢</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这</a:t>
            </a:r>
            <a:r>
              <a:rPr lang="zh-CN" altLang="en-US" sz="2400" b="1" dirty="0" smtClean="0">
                <a:solidFill>
                  <a:srgbClr val="FF0000"/>
                </a:solidFill>
                <a:latin typeface="楷体" pitchFamily="49" charset="-122"/>
                <a:ea typeface="楷体" pitchFamily="49" charset="-122"/>
              </a:rPr>
              <a:t>件事</a:t>
            </a:r>
            <a:r>
              <a:rPr lang="zh-CN" altLang="en-US" sz="2400" b="1" dirty="0">
                <a:solidFill>
                  <a:srgbClr val="FF0000"/>
                </a:solidFill>
                <a:latin typeface="楷体" pitchFamily="49" charset="-122"/>
                <a:ea typeface="楷体" pitchFamily="49" charset="-122"/>
              </a:rPr>
              <a:t>，没有加入主观思想情感。（</a:t>
            </a:r>
            <a:r>
              <a:rPr lang="en-US" altLang="zh-CN" sz="2400" b="1" dirty="0">
                <a:solidFill>
                  <a:srgbClr val="FF0000"/>
                </a:solidFill>
                <a:latin typeface="楷体" pitchFamily="49" charset="-122"/>
                <a:ea typeface="楷体" pitchFamily="49" charset="-122"/>
              </a:rPr>
              <a:t>1 </a:t>
            </a:r>
            <a:r>
              <a:rPr lang="zh-CN" altLang="en-US" sz="2400" b="1" dirty="0">
                <a:solidFill>
                  <a:srgbClr val="FF0000"/>
                </a:solidFill>
                <a:latin typeface="楷体" pitchFamily="49" charset="-122"/>
                <a:ea typeface="楷体" pitchFamily="49" charset="-122"/>
              </a:rPr>
              <a:t>分）</a:t>
            </a:r>
          </a:p>
          <a:p>
            <a:pPr eaLnBrk="1" hangingPunct="1">
              <a:spcBef>
                <a:spcPct val="0"/>
              </a:spcBef>
              <a:buFontTx/>
              <a:buNone/>
            </a:pP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评分说明：</a:t>
            </a:r>
            <a:r>
              <a:rPr lang="en-US" altLang="zh-CN" sz="2400" b="1" dirty="0">
                <a:solidFill>
                  <a:srgbClr val="FF0000"/>
                </a:solidFill>
                <a:latin typeface="楷体" pitchFamily="49" charset="-122"/>
                <a:ea typeface="楷体" pitchFamily="49" charset="-122"/>
              </a:rPr>
              <a:t>6 </a:t>
            </a:r>
            <a:r>
              <a:rPr lang="zh-CN" altLang="en-US" sz="2400" b="1" dirty="0">
                <a:solidFill>
                  <a:srgbClr val="FF0000"/>
                </a:solidFill>
                <a:latin typeface="楷体" pitchFamily="49" charset="-122"/>
                <a:ea typeface="楷体" pitchFamily="49" charset="-122"/>
              </a:rPr>
              <a:t>分，按照答案中分项给分。意思对，即可给分</a:t>
            </a:r>
            <a:r>
              <a:rPr lang="en-US" altLang="zh-CN" sz="2400" b="1" dirty="0">
                <a:solidFill>
                  <a:srgbClr val="FF0000"/>
                </a:solidFill>
                <a:latin typeface="楷体" pitchFamily="49" charset="-122"/>
                <a:ea typeface="楷体" pitchFamily="49" charset="-122"/>
              </a:rPr>
              <a:t>】</a:t>
            </a:r>
            <a:endParaRPr lang="zh-CN" altLang="en-US" sz="24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1159285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892728"/>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（二）阅读下面</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节选文字，根据要求完成 </a:t>
            </a:r>
            <a:r>
              <a:rPr lang="en-US" altLang="zh-CN" sz="2800" b="1" dirty="0">
                <a:solidFill>
                  <a:srgbClr val="0000FF"/>
                </a:solidFill>
                <a:latin typeface="楷体" pitchFamily="49" charset="-122"/>
                <a:ea typeface="楷体" pitchFamily="49" charset="-122"/>
              </a:rPr>
              <a:t>20 </a:t>
            </a:r>
            <a:r>
              <a:rPr lang="zh-CN" altLang="en-US" sz="2800" b="1" dirty="0">
                <a:solidFill>
                  <a:srgbClr val="0000FF"/>
                </a:solidFill>
                <a:latin typeface="楷体" pitchFamily="49" charset="-122"/>
                <a:ea typeface="楷体" pitchFamily="49" charset="-122"/>
              </a:rPr>
              <a:t>题。（</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20</a:t>
            </a:r>
            <a:r>
              <a:rPr lang="zh-CN" altLang="en-US" sz="2800" b="1" dirty="0">
                <a:solidFill>
                  <a:srgbClr val="0000FF"/>
                </a:solidFill>
                <a:latin typeface="楷体" pitchFamily="49" charset="-122"/>
                <a:ea typeface="楷体" pitchFamily="49" charset="-122"/>
              </a:rPr>
              <a:t>．俞平伯品评</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时说“钗黛虽然并秀，性格却有显著不同：如黛玉直而宝钗曲，黛玉刚</a:t>
            </a:r>
            <a:r>
              <a:rPr lang="zh-CN" altLang="en-US" sz="2800" b="1" dirty="0" smtClean="0">
                <a:solidFill>
                  <a:srgbClr val="0000FF"/>
                </a:solidFill>
                <a:latin typeface="楷体" pitchFamily="49" charset="-122"/>
                <a:ea typeface="楷体" pitchFamily="49" charset="-122"/>
              </a:rPr>
              <a:t>而宝</a:t>
            </a:r>
            <a:r>
              <a:rPr lang="zh-CN" altLang="en-US" sz="2800" b="1" dirty="0">
                <a:solidFill>
                  <a:srgbClr val="0000FF"/>
                </a:solidFill>
                <a:latin typeface="楷体" pitchFamily="49" charset="-122"/>
                <a:ea typeface="楷体" pitchFamily="49" charset="-122"/>
              </a:rPr>
              <a:t>钗柔，黛玉热而宝钗冷，黛玉尖锐而宝钗圆浑，黛玉天真而宝钗世故。</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你认同这个说法吗？</a:t>
            </a:r>
            <a:r>
              <a:rPr lang="zh-CN" altLang="en-US" sz="2800" b="1" dirty="0" smtClean="0">
                <a:solidFill>
                  <a:srgbClr val="0000FF"/>
                </a:solidFill>
                <a:latin typeface="楷体" pitchFamily="49" charset="-122"/>
                <a:ea typeface="楷体" pitchFamily="49" charset="-122"/>
              </a:rPr>
              <a:t>请结合</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中的相关情节阐述你的理由。（</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p:txBody>
      </p:sp>
      <p:sp>
        <p:nvSpPr>
          <p:cNvPr id="3" name="TextBox 2"/>
          <p:cNvSpPr txBox="1">
            <a:spLocks noChangeArrowheads="1"/>
          </p:cNvSpPr>
          <p:nvPr/>
        </p:nvSpPr>
        <p:spPr bwMode="auto">
          <a:xfrm>
            <a:off x="221893" y="3140968"/>
            <a:ext cx="11358699" cy="353943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钗黛</a:t>
            </a:r>
            <a:r>
              <a:rPr lang="zh-CN" altLang="en-US" sz="2800" b="1" dirty="0">
                <a:solidFill>
                  <a:srgbClr val="FF0000"/>
                </a:solidFill>
                <a:latin typeface="楷体" pitchFamily="49" charset="-122"/>
                <a:ea typeface="楷体" pitchFamily="49" charset="-122"/>
              </a:rPr>
              <a:t>并列于金陵十二钗之首，她们自然在才情容貌上势均力敌</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黛玉给人感觉很倔强，年幼丧母，寄人篱下。她的嫉妒、多疑、纠缠，虽显得有些病态，但这不仅仅是弱者的内心，也是许多强者深藏在潜意识中的不愿人知的那一面内心</a:t>
            </a:r>
            <a:r>
              <a:rPr lang="zh-CN" altLang="en-US" sz="2800" b="1" dirty="0" smtClean="0">
                <a:solidFill>
                  <a:srgbClr val="FF0000"/>
                </a:solidFill>
                <a:latin typeface="楷体" pitchFamily="49" charset="-122"/>
                <a:ea typeface="楷体" pitchFamily="49" charset="-122"/>
              </a:rPr>
              <a:t>。宝</a:t>
            </a:r>
            <a:r>
              <a:rPr lang="zh-CN" altLang="en-US" sz="2800" b="1" dirty="0">
                <a:solidFill>
                  <a:srgbClr val="FF0000"/>
                </a:solidFill>
                <a:latin typeface="楷体" pitchFamily="49" charset="-122"/>
                <a:ea typeface="楷体" pitchFamily="49" charset="-122"/>
              </a:rPr>
              <a:t>钗出身于皇商家庭、官僚资本家族，与贾家这样纯粹的贵族式的官僚世家不同，所以这也对宝钗有着潜移默化的影响，使她世事洞明、对人情达练自如。她的谈吐总是得体、舒服，像对湘云开社作东的“又要自己便宜，又要不得罪人，然后方大家有趣”的劝说一样，让大家永远处于舒适区</a:t>
            </a:r>
            <a:r>
              <a:rPr lang="zh-CN" altLang="en-US"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
        <p:nvSpPr>
          <p:cNvPr id="5" name="圆角矩形 4"/>
          <p:cNvSpPr>
            <a:spLocks noChangeArrowheads="1"/>
          </p:cNvSpPr>
          <p:nvPr/>
        </p:nvSpPr>
        <p:spPr bwMode="auto">
          <a:xfrm>
            <a:off x="324024" y="50148"/>
            <a:ext cx="4464496"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门头沟高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39231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1340768"/>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（二）根据要求，完成第 </a:t>
            </a:r>
            <a:r>
              <a:rPr lang="en-US" altLang="zh-CN" sz="2800" b="1" dirty="0">
                <a:solidFill>
                  <a:srgbClr val="0000FF"/>
                </a:solidFill>
                <a:latin typeface="楷体" pitchFamily="49" charset="-122"/>
                <a:ea typeface="楷体" pitchFamily="49" charset="-122"/>
              </a:rPr>
              <a:t>16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16</a:t>
            </a:r>
            <a:r>
              <a:rPr lang="zh-CN" altLang="en-US" sz="2800" b="1" dirty="0">
                <a:solidFill>
                  <a:srgbClr val="0000FF"/>
                </a:solidFill>
                <a:latin typeface="楷体" pitchFamily="49" charset="-122"/>
                <a:ea typeface="楷体" pitchFamily="49" charset="-122"/>
              </a:rPr>
              <a:t>．在</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 </a:t>
            </a:r>
            <a:r>
              <a:rPr lang="en-US" altLang="zh-CN" sz="2800" b="1" dirty="0">
                <a:solidFill>
                  <a:srgbClr val="0000FF"/>
                </a:solidFill>
                <a:latin typeface="楷体" pitchFamily="49" charset="-122"/>
                <a:ea typeface="楷体" pitchFamily="49" charset="-122"/>
              </a:rPr>
              <a:t>63 </a:t>
            </a:r>
            <a:r>
              <a:rPr lang="zh-CN" altLang="en-US" sz="2800" b="1" dirty="0">
                <a:solidFill>
                  <a:srgbClr val="0000FF"/>
                </a:solidFill>
                <a:latin typeface="楷体" pitchFamily="49" charset="-122"/>
                <a:ea typeface="楷体" pitchFamily="49" charset="-122"/>
              </a:rPr>
              <a:t>回“寿怡红群芳开夜宴”中，群芳夜聚怡红院为</a:t>
            </a:r>
            <a:r>
              <a:rPr lang="zh-CN" altLang="en-US" sz="2800" b="1" dirty="0" smtClean="0">
                <a:solidFill>
                  <a:srgbClr val="0000FF"/>
                </a:solidFill>
                <a:latin typeface="楷体" pitchFamily="49" charset="-122"/>
                <a:ea typeface="楷体" pitchFamily="49" charset="-122"/>
              </a:rPr>
              <a:t>宝玉</a:t>
            </a:r>
            <a:r>
              <a:rPr lang="zh-CN" altLang="en-US" sz="2800" b="1" dirty="0">
                <a:solidFill>
                  <a:srgbClr val="0000FF"/>
                </a:solidFill>
                <a:latin typeface="楷体" pitchFamily="49" charset="-122"/>
                <a:ea typeface="楷体" pitchFamily="49" charset="-122"/>
              </a:rPr>
              <a:t>庆生，大家占花名以助兴。宝钗掣的签画的是牡丹，诗句是“任是无情</a:t>
            </a:r>
            <a:r>
              <a:rPr lang="zh-CN" altLang="en-US" sz="2800" b="1" dirty="0" smtClean="0">
                <a:solidFill>
                  <a:srgbClr val="0000FF"/>
                </a:solidFill>
                <a:latin typeface="楷体" pitchFamily="49" charset="-122"/>
                <a:ea typeface="楷体" pitchFamily="49" charset="-122"/>
              </a:rPr>
              <a:t>也动人</a:t>
            </a:r>
            <a:r>
              <a:rPr lang="zh-CN" altLang="en-US" sz="2800" b="1" dirty="0">
                <a:solidFill>
                  <a:srgbClr val="0000FF"/>
                </a:solidFill>
                <a:latin typeface="楷体" pitchFamily="49" charset="-122"/>
                <a:ea typeface="楷体" pitchFamily="49" charset="-122"/>
              </a:rPr>
              <a:t>”；探春掣的签画的是杏花，诗句是“日边红杏倚云栽”；李纨掣的</a:t>
            </a:r>
            <a:r>
              <a:rPr lang="zh-CN" altLang="en-US" sz="2800" b="1" dirty="0" smtClean="0">
                <a:solidFill>
                  <a:srgbClr val="0000FF"/>
                </a:solidFill>
                <a:latin typeface="楷体" pitchFamily="49" charset="-122"/>
                <a:ea typeface="楷体" pitchFamily="49" charset="-122"/>
              </a:rPr>
              <a:t>签画</a:t>
            </a:r>
            <a:r>
              <a:rPr lang="zh-CN" altLang="en-US" sz="2800" b="1" dirty="0">
                <a:solidFill>
                  <a:srgbClr val="0000FF"/>
                </a:solidFill>
                <a:latin typeface="楷体" pitchFamily="49" charset="-122"/>
                <a:ea typeface="楷体" pitchFamily="49" charset="-122"/>
              </a:rPr>
              <a:t>的是一支老梅，诗句是“竹篱茅舍自甘心”；湘云掣的签画的是海棠，</a:t>
            </a:r>
            <a:r>
              <a:rPr lang="zh-CN" altLang="en-US" sz="2800" b="1" dirty="0" smtClean="0">
                <a:solidFill>
                  <a:srgbClr val="0000FF"/>
                </a:solidFill>
                <a:latin typeface="楷体" pitchFamily="49" charset="-122"/>
                <a:ea typeface="楷体" pitchFamily="49" charset="-122"/>
              </a:rPr>
              <a:t>诗句</a:t>
            </a:r>
            <a:r>
              <a:rPr lang="zh-CN" altLang="en-US" sz="2800" b="1" dirty="0">
                <a:solidFill>
                  <a:srgbClr val="0000FF"/>
                </a:solidFill>
                <a:latin typeface="楷体" pitchFamily="49" charset="-122"/>
                <a:ea typeface="楷体" pitchFamily="49" charset="-122"/>
              </a:rPr>
              <a:t>是“只恐夜深花睡去”；香菱掣的签画的是并蒂花，诗句是“连理枝头</a:t>
            </a:r>
            <a:r>
              <a:rPr lang="zh-CN" altLang="en-US" sz="2800" b="1" dirty="0" smtClean="0">
                <a:solidFill>
                  <a:srgbClr val="0000FF"/>
                </a:solidFill>
                <a:latin typeface="楷体" pitchFamily="49" charset="-122"/>
                <a:ea typeface="楷体" pitchFamily="49" charset="-122"/>
              </a:rPr>
              <a:t>花正</a:t>
            </a:r>
            <a:r>
              <a:rPr lang="zh-CN" altLang="en-US" sz="2800" b="1" dirty="0">
                <a:solidFill>
                  <a:srgbClr val="0000FF"/>
                </a:solidFill>
                <a:latin typeface="楷体" pitchFamily="49" charset="-122"/>
                <a:ea typeface="楷体" pitchFamily="49" charset="-122"/>
              </a:rPr>
              <a:t>开”；黛玉掣的签画的是芙蓉，诗句是“莫怨东风当自嗟”；袭人掣的</a:t>
            </a:r>
            <a:r>
              <a:rPr lang="zh-CN" altLang="en-US" sz="2800" b="1" dirty="0" smtClean="0">
                <a:solidFill>
                  <a:srgbClr val="0000FF"/>
                </a:solidFill>
                <a:latin typeface="楷体" pitchFamily="49" charset="-122"/>
                <a:ea typeface="楷体" pitchFamily="49" charset="-122"/>
              </a:rPr>
              <a:t>签画</a:t>
            </a:r>
            <a:r>
              <a:rPr lang="zh-CN" altLang="en-US" sz="2800" b="1" dirty="0">
                <a:solidFill>
                  <a:srgbClr val="0000FF"/>
                </a:solidFill>
                <a:latin typeface="楷体" pitchFamily="49" charset="-122"/>
                <a:ea typeface="楷体" pitchFamily="49" charset="-122"/>
              </a:rPr>
              <a:t>的是桃花，诗句是“桃红又是一年春”。从整本书看，每个签上的画和</a:t>
            </a:r>
            <a:r>
              <a:rPr lang="zh-CN" altLang="en-US" sz="2800" b="1" dirty="0" smtClean="0">
                <a:solidFill>
                  <a:srgbClr val="0000FF"/>
                </a:solidFill>
                <a:latin typeface="楷体" pitchFamily="49" charset="-122"/>
                <a:ea typeface="楷体" pitchFamily="49" charset="-122"/>
              </a:rPr>
              <a:t>诗句</a:t>
            </a:r>
            <a:r>
              <a:rPr lang="zh-CN" altLang="en-US" sz="2800" b="1" dirty="0">
                <a:solidFill>
                  <a:srgbClr val="0000FF"/>
                </a:solidFill>
                <a:latin typeface="楷体" pitchFamily="49" charset="-122"/>
                <a:ea typeface="楷体" pitchFamily="49" charset="-122"/>
              </a:rPr>
              <a:t>都体现了掣签人的性格命运。请任选一签，根据原著简要分析签中隐含</a:t>
            </a:r>
            <a:r>
              <a:rPr lang="zh-CN" altLang="en-US" sz="2800" b="1" dirty="0" smtClean="0">
                <a:solidFill>
                  <a:srgbClr val="0000FF"/>
                </a:solidFill>
                <a:latin typeface="楷体" pitchFamily="49" charset="-122"/>
                <a:ea typeface="楷体" pitchFamily="49" charset="-122"/>
              </a:rPr>
              <a:t>了掣</a:t>
            </a:r>
            <a:r>
              <a:rPr lang="zh-CN" altLang="en-US" sz="2800" b="1" dirty="0">
                <a:solidFill>
                  <a:srgbClr val="0000FF"/>
                </a:solidFill>
                <a:latin typeface="楷体" pitchFamily="49" charset="-122"/>
                <a:ea typeface="楷体" pitchFamily="49" charset="-122"/>
              </a:rPr>
              <a:t>签人怎样的性格命运。</a:t>
            </a:r>
          </a:p>
          <a:p>
            <a:pPr eaLnBrk="1" hangingPunct="1">
              <a:spcBef>
                <a:spcPct val="0"/>
              </a:spcBef>
              <a:buFontTx/>
              <a:buNone/>
            </a:pPr>
            <a:r>
              <a:rPr lang="zh-CN" altLang="en-US" sz="2800" b="1" dirty="0">
                <a:solidFill>
                  <a:srgbClr val="0000FF"/>
                </a:solidFill>
                <a:latin typeface="楷体" pitchFamily="49" charset="-122"/>
                <a:ea typeface="楷体" pitchFamily="49" charset="-122"/>
              </a:rPr>
              <a:t>答：</a:t>
            </a:r>
          </a:p>
        </p:txBody>
      </p:sp>
      <p:sp>
        <p:nvSpPr>
          <p:cNvPr id="3" name="圆角矩形 2"/>
          <p:cNvSpPr>
            <a:spLocks noChangeArrowheads="1"/>
          </p:cNvSpPr>
          <p:nvPr/>
        </p:nvSpPr>
        <p:spPr bwMode="auto">
          <a:xfrm>
            <a:off x="324024" y="50148"/>
            <a:ext cx="4464496"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延庆高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9563846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97031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16</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5 </a:t>
            </a:r>
            <a:r>
              <a:rPr lang="zh-CN" altLang="en-US" sz="2800" b="1" dirty="0">
                <a:solidFill>
                  <a:srgbClr val="FF0000"/>
                </a:solidFill>
                <a:latin typeface="楷体" pitchFamily="49" charset="-122"/>
                <a:ea typeface="楷体" pitchFamily="49" charset="-122"/>
              </a:rPr>
              <a:t>分）</a:t>
            </a:r>
          </a:p>
          <a:p>
            <a:pPr eaLnBrk="1" hangingPunct="1">
              <a:spcBef>
                <a:spcPct val="0"/>
              </a:spcBef>
              <a:buFontTx/>
              <a:buNone/>
            </a:pPr>
            <a:r>
              <a:rPr lang="zh-CN" altLang="en-US" sz="2800" b="1" dirty="0">
                <a:solidFill>
                  <a:srgbClr val="FF0000"/>
                </a:solidFill>
                <a:latin typeface="楷体" pitchFamily="49" charset="-122"/>
                <a:ea typeface="楷体" pitchFamily="49" charset="-122"/>
              </a:rPr>
              <a:t>参考答案：</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黛</a:t>
            </a:r>
            <a:r>
              <a:rPr lang="zh-CN" altLang="en-US" sz="2800" b="1" dirty="0">
                <a:solidFill>
                  <a:srgbClr val="FF0000"/>
                </a:solidFill>
                <a:latin typeface="楷体" pitchFamily="49" charset="-122"/>
                <a:ea typeface="楷体" pitchFamily="49" charset="-122"/>
              </a:rPr>
              <a:t>玉的性格：芙蓉“清姿雅质。独殿群芳”，标示着黛玉超凡脱俗、清秀</a:t>
            </a:r>
            <a:r>
              <a:rPr lang="zh-CN" altLang="en-US" sz="2800" b="1" dirty="0" smtClean="0">
                <a:solidFill>
                  <a:srgbClr val="FF0000"/>
                </a:solidFill>
                <a:latin typeface="楷体" pitchFamily="49" charset="-122"/>
                <a:ea typeface="楷体" pitchFamily="49" charset="-122"/>
              </a:rPr>
              <a:t>非凡</a:t>
            </a:r>
            <a:r>
              <a:rPr lang="zh-CN" altLang="en-US" sz="2800" b="1" dirty="0">
                <a:solidFill>
                  <a:srgbClr val="FF0000"/>
                </a:solidFill>
                <a:latin typeface="楷体" pitchFamily="49" charset="-122"/>
                <a:ea typeface="楷体" pitchFamily="49" charset="-122"/>
              </a:rPr>
              <a:t>的特质，隐含着敏感、细心、淡泊、易伤感，绝顶聪明，兰心蕙质，悟性极强</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自尊</a:t>
            </a:r>
            <a:r>
              <a:rPr lang="zh-CN" altLang="en-US" sz="2800" b="1" dirty="0">
                <a:solidFill>
                  <a:srgbClr val="FF0000"/>
                </a:solidFill>
                <a:latin typeface="楷体" pitchFamily="49" charset="-122"/>
                <a:ea typeface="楷体" pitchFamily="49" charset="-122"/>
              </a:rPr>
              <a:t>自爱，多愁善感，清高孤傲的性格。</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黛</a:t>
            </a:r>
            <a:r>
              <a:rPr lang="zh-CN" altLang="en-US" sz="2800" b="1" dirty="0">
                <a:solidFill>
                  <a:srgbClr val="FF0000"/>
                </a:solidFill>
                <a:latin typeface="楷体" pitchFamily="49" charset="-122"/>
                <a:ea typeface="楷体" pitchFamily="49" charset="-122"/>
              </a:rPr>
              <a:t>玉的命运：“芙蓉”“莫怨东风当自嗟”寓意黛玉寄身在泥淖般的贾府中</a:t>
            </a:r>
            <a:r>
              <a:rPr lang="zh-CN" altLang="en-US" sz="2800" b="1" dirty="0" smtClean="0">
                <a:solidFill>
                  <a:srgbClr val="FF0000"/>
                </a:solidFill>
                <a:latin typeface="楷体" pitchFamily="49" charset="-122"/>
                <a:ea typeface="楷体" pitchFamily="49" charset="-122"/>
              </a:rPr>
              <a:t>，孤苦</a:t>
            </a:r>
            <a:r>
              <a:rPr lang="zh-CN" altLang="en-US" sz="2800" b="1" dirty="0">
                <a:solidFill>
                  <a:srgbClr val="FF0000"/>
                </a:solidFill>
                <a:latin typeface="楷体" pitchFamily="49" charset="-122"/>
                <a:ea typeface="楷体" pitchFamily="49" charset="-122"/>
              </a:rPr>
              <a:t>、凄冷，最终香消玉殒，寂寞而亡。</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评分标准：“性格”概括 </a:t>
            </a:r>
            <a:r>
              <a:rPr lang="en-US" altLang="zh-CN" sz="2800" b="1" dirty="0">
                <a:solidFill>
                  <a:srgbClr val="FF0000"/>
                </a:solidFill>
                <a:latin typeface="楷体" pitchFamily="49" charset="-122"/>
                <a:ea typeface="楷体" pitchFamily="49" charset="-122"/>
              </a:rPr>
              <a:t>1 </a:t>
            </a:r>
            <a:r>
              <a:rPr lang="zh-CN" altLang="en-US" sz="2800" b="1" dirty="0">
                <a:solidFill>
                  <a:srgbClr val="FF0000"/>
                </a:solidFill>
                <a:latin typeface="楷体" pitchFamily="49" charset="-122"/>
                <a:ea typeface="楷体" pitchFamily="49" charset="-122"/>
              </a:rPr>
              <a:t>分，结合原著分析 </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分，“命运”概括 </a:t>
            </a:r>
            <a:r>
              <a:rPr lang="en-US" altLang="zh-CN" sz="2800" b="1" dirty="0">
                <a:solidFill>
                  <a:srgbClr val="FF0000"/>
                </a:solidFill>
                <a:latin typeface="楷体" pitchFamily="49" charset="-122"/>
                <a:ea typeface="楷体" pitchFamily="49" charset="-122"/>
              </a:rPr>
              <a:t>1 </a:t>
            </a:r>
            <a:r>
              <a:rPr lang="zh-CN" altLang="en-US" sz="2800" b="1" dirty="0">
                <a:solidFill>
                  <a:srgbClr val="FF0000"/>
                </a:solidFill>
                <a:latin typeface="楷体" pitchFamily="49" charset="-122"/>
                <a:ea typeface="楷体" pitchFamily="49" charset="-122"/>
              </a:rPr>
              <a:t>分，</a:t>
            </a:r>
            <a:r>
              <a:rPr lang="zh-CN" altLang="en-US" sz="2800" b="1" dirty="0" smtClean="0">
                <a:solidFill>
                  <a:srgbClr val="FF0000"/>
                </a:solidFill>
                <a:latin typeface="楷体" pitchFamily="49" charset="-122"/>
                <a:ea typeface="楷体" pitchFamily="49" charset="-122"/>
              </a:rPr>
              <a:t>结合</a:t>
            </a:r>
            <a:r>
              <a:rPr lang="zh-CN" altLang="en-US" sz="2800" b="1" dirty="0">
                <a:solidFill>
                  <a:srgbClr val="FF0000"/>
                </a:solidFill>
                <a:latin typeface="楷体" pitchFamily="49" charset="-122"/>
                <a:ea typeface="楷体" pitchFamily="49" charset="-122"/>
              </a:rPr>
              <a:t>原著分析 </a:t>
            </a:r>
            <a:r>
              <a:rPr lang="en-US" altLang="zh-CN" sz="2800" b="1" dirty="0">
                <a:solidFill>
                  <a:srgbClr val="FF0000"/>
                </a:solidFill>
                <a:latin typeface="楷体" pitchFamily="49" charset="-122"/>
                <a:ea typeface="楷体" pitchFamily="49" charset="-122"/>
              </a:rPr>
              <a:t>1 </a:t>
            </a:r>
            <a:r>
              <a:rPr lang="zh-CN" altLang="en-US" sz="2800" b="1" dirty="0">
                <a:solidFill>
                  <a:srgbClr val="FF0000"/>
                </a:solidFill>
                <a:latin typeface="楷体" pitchFamily="49" charset="-122"/>
                <a:ea typeface="楷体" pitchFamily="49" charset="-122"/>
              </a:rPr>
              <a:t>分。意思对即可</a:t>
            </a:r>
            <a:r>
              <a:rPr lang="zh-CN" altLang="en-US"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592479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0" y="0"/>
            <a:ext cx="11358699" cy="655564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写</a:t>
            </a:r>
            <a:r>
              <a:rPr lang="zh-CN" altLang="en-US" sz="2800" b="1" dirty="0">
                <a:solidFill>
                  <a:srgbClr val="FF0000"/>
                </a:solidFill>
                <a:latin typeface="楷体" pitchFamily="49" charset="-122"/>
                <a:ea typeface="楷体" pitchFamily="49" charset="-122"/>
              </a:rPr>
              <a:t>其他人，与名著内容、人物性格命运相符亦可。</a:t>
            </a:r>
          </a:p>
          <a:p>
            <a:pPr eaLnBrk="1" hangingPunct="1">
              <a:spcBef>
                <a:spcPct val="0"/>
              </a:spcBef>
              <a:buFontTx/>
              <a:buNone/>
            </a:pPr>
            <a:r>
              <a:rPr lang="zh-CN" altLang="en-US" sz="2800" b="1" dirty="0">
                <a:solidFill>
                  <a:srgbClr val="FF0000"/>
                </a:solidFill>
                <a:latin typeface="楷体" pitchFamily="49" charset="-122"/>
                <a:ea typeface="楷体" pitchFamily="49" charset="-122"/>
              </a:rPr>
              <a:t>例如：</a:t>
            </a:r>
            <a:r>
              <a:rPr lang="en-US" altLang="zh-CN" sz="2800" b="1" dirty="0">
                <a:solidFill>
                  <a:srgbClr val="FF0000"/>
                </a:solidFill>
                <a:latin typeface="楷体" pitchFamily="49" charset="-122"/>
                <a:ea typeface="楷体" pitchFamily="49" charset="-122"/>
              </a:rPr>
              <a:t>1</a:t>
            </a:r>
            <a:r>
              <a:rPr lang="zh-CN" altLang="en-US" sz="2800" b="1" dirty="0">
                <a:solidFill>
                  <a:srgbClr val="FF0000"/>
                </a:solidFill>
                <a:latin typeface="楷体" pitchFamily="49" charset="-122"/>
                <a:ea typeface="楷体" pitchFamily="49" charset="-122"/>
              </a:rPr>
              <a:t>．宝钗：“任是”，“纵然是”、“即便是”的意思。牡丹是富贵花，艳冠群芳。依作者的本意，</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牡丹</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纵然是含情不露，也自有她打动人心的魅力</a:t>
            </a:r>
            <a:r>
              <a:rPr lang="zh-CN" altLang="en-US" sz="2800" b="1" dirty="0" smtClean="0">
                <a:solidFill>
                  <a:srgbClr val="FF0000"/>
                </a:solidFill>
                <a:latin typeface="楷体" pitchFamily="49" charset="-122"/>
                <a:ea typeface="楷体" pitchFamily="49" charset="-122"/>
              </a:rPr>
              <a:t>。性格</a:t>
            </a:r>
            <a:r>
              <a:rPr lang="zh-CN" altLang="en-US" sz="2800" b="1" dirty="0">
                <a:solidFill>
                  <a:srgbClr val="FF0000"/>
                </a:solidFill>
                <a:latin typeface="楷体" pitchFamily="49" charset="-122"/>
                <a:ea typeface="楷体" pitchFamily="49" charset="-122"/>
              </a:rPr>
              <a:t>：沉稳大度、处事周全，外冷内热。</a:t>
            </a:r>
          </a:p>
          <a:p>
            <a:pPr eaLnBrk="1" hangingPunct="1">
              <a:spcBef>
                <a:spcPct val="0"/>
              </a:spcBef>
              <a:buFontTx/>
              <a:buNone/>
            </a:pPr>
            <a:r>
              <a:rPr lang="zh-CN" altLang="en-US" sz="2800" b="1" dirty="0">
                <a:solidFill>
                  <a:srgbClr val="FF0000"/>
                </a:solidFill>
                <a:latin typeface="楷体" pitchFamily="49" charset="-122"/>
                <a:ea typeface="楷体" pitchFamily="49" charset="-122"/>
              </a:rPr>
              <a:t>命运：享受富贵，最终与宝玉成婚，但家族势败、宝玉出家后守寡度日。历着炎凉，知著甘苦，虽离别亦能自安。</a:t>
            </a:r>
          </a:p>
          <a:p>
            <a:pPr eaLnBrk="1" hangingPunct="1">
              <a:spcBef>
                <a:spcPct val="0"/>
              </a:spcBef>
              <a:buFontTx/>
              <a:buNone/>
            </a:pPr>
            <a:r>
              <a:rPr lang="en-US" altLang="zh-CN" sz="2800" b="1" dirty="0" smtClean="0">
                <a:solidFill>
                  <a:srgbClr val="FF0000"/>
                </a:solidFill>
                <a:latin typeface="楷体" pitchFamily="49" charset="-122"/>
                <a:ea typeface="楷体" pitchFamily="49" charset="-122"/>
              </a:rPr>
              <a:t>  2</a:t>
            </a:r>
            <a:r>
              <a:rPr lang="zh-CN" altLang="en-US" sz="2800" b="1" dirty="0">
                <a:solidFill>
                  <a:srgbClr val="FF0000"/>
                </a:solidFill>
                <a:latin typeface="楷体" pitchFamily="49" charset="-122"/>
                <a:ea typeface="楷体" pitchFamily="49" charset="-122"/>
              </a:rPr>
              <a:t>．探春：（古代以杏花为贵，以杏象征幸福。杏，谐音“幸”，合在一起是夸奖男的志趣高洁合乎乾道，女的贞静端方合乎坤道。易经中说阴阳两仪结合繁衍其昌。</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多与少女的姻缘、爱情相关。）“才自精明志自高”，是一个有远见、</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有抱负</a:t>
            </a:r>
            <a:r>
              <a:rPr lang="zh-CN" altLang="en-US" sz="2800" b="1" dirty="0">
                <a:solidFill>
                  <a:srgbClr val="FF0000"/>
                </a:solidFill>
                <a:latin typeface="楷体" pitchFamily="49" charset="-122"/>
                <a:ea typeface="楷体" pitchFamily="49" charset="-122"/>
              </a:rPr>
              <a:t>、有作为的女子。</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性格</a:t>
            </a:r>
            <a:r>
              <a:rPr lang="zh-CN" altLang="en-US" sz="2800" b="1" dirty="0">
                <a:solidFill>
                  <a:srgbClr val="FF0000"/>
                </a:solidFill>
                <a:latin typeface="楷体" pitchFamily="49" charset="-122"/>
                <a:ea typeface="楷体" pitchFamily="49" charset="-122"/>
              </a:rPr>
              <a:t>：敢说敢为、办事练达、在协理大观园时，兴利除弊，富有改革精神。在抄检大观园时，无所畏惧，为维护自己的尊严打了王善保家的一记耳光，表现出决断果敢的气概。</a:t>
            </a:r>
          </a:p>
          <a:p>
            <a:pPr eaLnBrk="1" hangingPunct="1">
              <a:spcBef>
                <a:spcPct val="0"/>
              </a:spcBef>
              <a:buFontTx/>
              <a:buNone/>
            </a:pPr>
            <a:r>
              <a:rPr lang="zh-CN" altLang="en-US" sz="2800" b="1" dirty="0">
                <a:solidFill>
                  <a:srgbClr val="FF0000"/>
                </a:solidFill>
                <a:latin typeface="楷体" pitchFamily="49" charset="-122"/>
                <a:ea typeface="楷体" pitchFamily="49" charset="-122"/>
              </a:rPr>
              <a:t>命运：日边倚云，都是遥远的地方。暗示探春远嫁不归的悲切命运。</a:t>
            </a:r>
          </a:p>
        </p:txBody>
      </p:sp>
    </p:spTree>
    <p:extLst>
      <p:ext uri="{BB962C8B-B14F-4D97-AF65-F5344CB8AC3E}">
        <p14:creationId xmlns:p14="http://schemas.microsoft.com/office/powerpoint/2010/main" val="379396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1758295"/>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（二）根据要求，完成第 </a:t>
            </a:r>
            <a:r>
              <a:rPr lang="en-US" altLang="zh-CN" sz="2800" b="1" dirty="0">
                <a:solidFill>
                  <a:srgbClr val="0000FF"/>
                </a:solidFill>
                <a:latin typeface="楷体" pitchFamily="49" charset="-122"/>
                <a:ea typeface="楷体" pitchFamily="49" charset="-122"/>
              </a:rPr>
              <a:t>19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19</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中一些主要人物进入回目，作者往往在其名字前加一个字，来概括或凸显</a:t>
            </a:r>
            <a:r>
              <a:rPr lang="zh-CN" altLang="en-US" sz="2800" b="1" dirty="0" smtClean="0">
                <a:solidFill>
                  <a:srgbClr val="0000FF"/>
                </a:solidFill>
                <a:latin typeface="楷体" pitchFamily="49" charset="-122"/>
                <a:ea typeface="楷体" pitchFamily="49" charset="-122"/>
              </a:rPr>
              <a:t>其品性</a:t>
            </a:r>
            <a:r>
              <a:rPr lang="zh-CN" altLang="en-US" sz="2800" b="1" dirty="0">
                <a:solidFill>
                  <a:srgbClr val="0000FF"/>
                </a:solidFill>
                <a:latin typeface="楷体" pitchFamily="49" charset="-122"/>
                <a:ea typeface="楷体" pitchFamily="49" charset="-122"/>
              </a:rPr>
              <a:t>，即所谓“一字评”，如“敏探春”“酸凤姐”“贤袭人”“勇晴雯”“慧紫鹃”等。</a:t>
            </a:r>
            <a:r>
              <a:rPr lang="zh-CN" altLang="en-US" sz="2800" b="1" dirty="0" smtClean="0">
                <a:solidFill>
                  <a:srgbClr val="0000FF"/>
                </a:solidFill>
                <a:latin typeface="楷体" pitchFamily="49" charset="-122"/>
                <a:ea typeface="楷体" pitchFamily="49" charset="-122"/>
              </a:rPr>
              <a:t>请任选</a:t>
            </a:r>
            <a:r>
              <a:rPr lang="zh-CN" altLang="en-US" sz="2800" b="1" dirty="0">
                <a:solidFill>
                  <a:srgbClr val="0000FF"/>
                </a:solidFill>
                <a:latin typeface="楷体" pitchFamily="49" charset="-122"/>
                <a:ea typeface="楷体" pitchFamily="49" charset="-122"/>
              </a:rPr>
              <a:t>一人，结合原著内容，谈谈你对该人物“一字评”的理解。</a:t>
            </a:r>
          </a:p>
        </p:txBody>
      </p:sp>
      <p:sp>
        <p:nvSpPr>
          <p:cNvPr id="3" name="TextBox 2"/>
          <p:cNvSpPr txBox="1">
            <a:spLocks noChangeArrowheads="1"/>
          </p:cNvSpPr>
          <p:nvPr/>
        </p:nvSpPr>
        <p:spPr bwMode="auto">
          <a:xfrm>
            <a:off x="197381" y="4005064"/>
            <a:ext cx="11358699" cy="190205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itchFamily="49" charset="-122"/>
                <a:ea typeface="楷体" pitchFamily="49" charset="-122"/>
              </a:rPr>
              <a:t>19.</a:t>
            </a:r>
            <a:r>
              <a:rPr lang="zh-CN" altLang="zh-CN"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6</a:t>
            </a:r>
            <a:r>
              <a:rPr lang="zh-CN" altLang="zh-CN" sz="2800" b="1" dirty="0">
                <a:solidFill>
                  <a:srgbClr val="FF0000"/>
                </a:solidFill>
                <a:latin typeface="楷体" pitchFamily="49" charset="-122"/>
                <a:ea typeface="楷体" pitchFamily="49" charset="-122"/>
              </a:rPr>
              <a:t>分）答案：略</a:t>
            </a:r>
          </a:p>
          <a:p>
            <a:pPr>
              <a:buNone/>
            </a:pPr>
            <a:r>
              <a:rPr lang="zh-CN" altLang="zh-CN" sz="2800" b="1" dirty="0">
                <a:solidFill>
                  <a:srgbClr val="FF0000"/>
                </a:solidFill>
                <a:latin typeface="楷体" pitchFamily="49" charset="-122"/>
                <a:ea typeface="楷体" pitchFamily="49" charset="-122"/>
              </a:rPr>
              <a:t>【评分参考】对“一字”的准确解读</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分，结合作品举例恰当</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分（笼统</a:t>
            </a:r>
            <a:r>
              <a:rPr lang="en-US" altLang="zh-CN" sz="2800" b="1" dirty="0">
                <a:solidFill>
                  <a:srgbClr val="FF0000"/>
                </a:solidFill>
                <a:latin typeface="楷体" pitchFamily="49" charset="-122"/>
                <a:ea typeface="楷体" pitchFamily="49" charset="-122"/>
              </a:rPr>
              <a:t>1</a:t>
            </a:r>
            <a:r>
              <a:rPr lang="zh-CN" altLang="zh-CN" sz="2800" b="1" dirty="0">
                <a:solidFill>
                  <a:srgbClr val="FF0000"/>
                </a:solidFill>
                <a:latin typeface="楷体" pitchFamily="49" charset="-122"/>
                <a:ea typeface="楷体" pitchFamily="49" charset="-122"/>
              </a:rPr>
              <a:t>分，具体</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分），分析</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分。言之成理即可。如未从五人中进行选取，只要所用的“一字评”是书中回目所写，也可以给分。</a:t>
            </a:r>
          </a:p>
        </p:txBody>
      </p:sp>
      <p:sp>
        <p:nvSpPr>
          <p:cNvPr id="5" name="圆角矩形 4"/>
          <p:cNvSpPr>
            <a:spLocks noChangeArrowheads="1"/>
          </p:cNvSpPr>
          <p:nvPr/>
        </p:nvSpPr>
        <p:spPr bwMode="auto">
          <a:xfrm>
            <a:off x="197381" y="836712"/>
            <a:ext cx="4032448"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a:solidFill>
                  <a:srgbClr val="FF0000"/>
                </a:solidFill>
                <a:latin typeface="楷体" pitchFamily="49" charset="-122"/>
                <a:ea typeface="楷体" pitchFamily="49" charset="-122"/>
              </a:rPr>
              <a:t>2020</a:t>
            </a:r>
            <a:r>
              <a:rPr lang="zh-CN" altLang="en-US" sz="2800" b="1" dirty="0">
                <a:solidFill>
                  <a:srgbClr val="FF0000"/>
                </a:solidFill>
                <a:latin typeface="楷体" pitchFamily="49" charset="-122"/>
                <a:ea typeface="楷体" pitchFamily="49" charset="-122"/>
              </a:rPr>
              <a:t>东城高三一模语文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60107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4" y="764704"/>
            <a:ext cx="11358699" cy="13849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23. </a:t>
            </a:r>
            <a:r>
              <a:rPr lang="zh-CN" altLang="en-US" sz="2800" b="1" dirty="0">
                <a:solidFill>
                  <a:srgbClr val="0000FF"/>
                </a:solidFill>
                <a:latin typeface="楷体" pitchFamily="49" charset="-122"/>
                <a:ea typeface="楷体" pitchFamily="49" charset="-122"/>
              </a:rPr>
              <a:t>小说中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人物和环境两个要素联系紧密</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典型环境塑造典型人物。 请你结合原著内容</a:t>
            </a:r>
            <a:r>
              <a:rPr lang="zh-CN" altLang="en-US" sz="2800" b="1" dirty="0" smtClean="0">
                <a:solidFill>
                  <a:srgbClr val="0000FF"/>
                </a:solidFill>
                <a:latin typeface="楷体" pitchFamily="49" charset="-122"/>
                <a:ea typeface="楷体" pitchFamily="49" charset="-122"/>
              </a:rPr>
              <a:t>谈一谈</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中秋爽斋的室内布置与贾探春的性格有什么关系</a:t>
            </a:r>
            <a:r>
              <a:rPr lang="en-US" altLang="zh-CN" sz="2800" b="1" dirty="0">
                <a:solidFill>
                  <a:srgbClr val="0000FF"/>
                </a:solidFill>
                <a:latin typeface="楷体" pitchFamily="49" charset="-122"/>
                <a:ea typeface="楷体" pitchFamily="49" charset="-122"/>
              </a:rPr>
              <a:t>? (5 </a:t>
            </a:r>
            <a:r>
              <a:rPr lang="zh-CN" altLang="en-US" sz="2800" b="1" dirty="0">
                <a:solidFill>
                  <a:srgbClr val="0000FF"/>
                </a:solidFill>
                <a:latin typeface="楷体" pitchFamily="49" charset="-122"/>
                <a:ea typeface="楷体" pitchFamily="49" charset="-122"/>
              </a:rPr>
              <a:t>分</a:t>
            </a:r>
            <a:r>
              <a:rPr lang="en-US" altLang="zh-CN"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203053" y="2204864"/>
            <a:ext cx="11358699" cy="452431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400" b="1" dirty="0">
                <a:solidFill>
                  <a:srgbClr val="FF0000"/>
                </a:solidFill>
                <a:latin typeface="楷体" pitchFamily="49" charset="-122"/>
                <a:ea typeface="楷体" pitchFamily="49" charset="-122"/>
              </a:rPr>
              <a:t>23.</a:t>
            </a:r>
            <a:r>
              <a:rPr lang="zh-CN" altLang="en-US" sz="2400" b="1" dirty="0">
                <a:solidFill>
                  <a:srgbClr val="FF0000"/>
                </a:solidFill>
                <a:latin typeface="楷体" pitchFamily="49" charset="-122"/>
                <a:ea typeface="楷体" pitchFamily="49" charset="-122"/>
              </a:rPr>
              <a:t>（</a:t>
            </a:r>
            <a:r>
              <a:rPr lang="en-US" altLang="zh-CN" sz="2400" b="1" dirty="0">
                <a:solidFill>
                  <a:srgbClr val="FF0000"/>
                </a:solidFill>
                <a:latin typeface="楷体" pitchFamily="49" charset="-122"/>
                <a:ea typeface="楷体" pitchFamily="49" charset="-122"/>
              </a:rPr>
              <a:t>5 </a:t>
            </a:r>
            <a:r>
              <a:rPr lang="zh-CN" altLang="en-US" sz="2400" b="1" dirty="0">
                <a:solidFill>
                  <a:srgbClr val="FF0000"/>
                </a:solidFill>
                <a:latin typeface="楷体" pitchFamily="49" charset="-122"/>
                <a:ea typeface="楷体" pitchFamily="49" charset="-122"/>
              </a:rPr>
              <a:t>分）结合秋爽斋环境特点分析出人物性格特征即可。答出人物性格特征 </a:t>
            </a:r>
            <a:r>
              <a:rPr lang="en-US" altLang="zh-CN" sz="2400" b="1" dirty="0">
                <a:solidFill>
                  <a:srgbClr val="FF0000"/>
                </a:solidFill>
                <a:latin typeface="楷体" pitchFamily="49" charset="-122"/>
                <a:ea typeface="楷体" pitchFamily="49" charset="-122"/>
              </a:rPr>
              <a:t>2 </a:t>
            </a:r>
            <a:r>
              <a:rPr lang="zh-CN" altLang="en-US" sz="2400" b="1" dirty="0">
                <a:solidFill>
                  <a:srgbClr val="FF0000"/>
                </a:solidFill>
                <a:latin typeface="楷体" pitchFamily="49" charset="-122"/>
                <a:ea typeface="楷体" pitchFamily="49" charset="-122"/>
              </a:rPr>
              <a:t>分，</a:t>
            </a:r>
            <a:r>
              <a:rPr lang="zh-CN" altLang="en-US" sz="2400" b="1" dirty="0" smtClean="0">
                <a:solidFill>
                  <a:srgbClr val="FF0000"/>
                </a:solidFill>
                <a:latin typeface="楷体" pitchFamily="49" charset="-122"/>
                <a:ea typeface="楷体" pitchFamily="49" charset="-122"/>
              </a:rPr>
              <a:t>结合原著</a:t>
            </a:r>
            <a:r>
              <a:rPr lang="zh-CN" altLang="en-US" sz="2400" b="1" dirty="0">
                <a:solidFill>
                  <a:srgbClr val="FF0000"/>
                </a:solidFill>
                <a:latin typeface="楷体" pitchFamily="49" charset="-122"/>
                <a:ea typeface="楷体" pitchFamily="49" charset="-122"/>
              </a:rPr>
              <a:t>分析 </a:t>
            </a:r>
            <a:r>
              <a:rPr lang="en-US" altLang="zh-CN" sz="2400" b="1" dirty="0">
                <a:solidFill>
                  <a:srgbClr val="FF0000"/>
                </a:solidFill>
                <a:latin typeface="楷体" pitchFamily="49" charset="-122"/>
                <a:ea typeface="楷体" pitchFamily="49" charset="-122"/>
              </a:rPr>
              <a:t>3 </a:t>
            </a:r>
            <a:r>
              <a:rPr lang="zh-CN" altLang="en-US" sz="2400" b="1" dirty="0">
                <a:solidFill>
                  <a:srgbClr val="FF0000"/>
                </a:solidFill>
                <a:latin typeface="楷体" pitchFamily="49" charset="-122"/>
                <a:ea typeface="楷体" pitchFamily="49" charset="-122"/>
              </a:rPr>
              <a:t>分。</a:t>
            </a:r>
          </a:p>
          <a:p>
            <a:pPr eaLnBrk="1" hangingPunct="1">
              <a:spcBef>
                <a:spcPct val="0"/>
              </a:spcBef>
              <a:buFontTx/>
              <a:buNone/>
            </a:pPr>
            <a:r>
              <a:rPr lang="zh-CN" altLang="en-US" sz="2400" b="1" dirty="0" smtClean="0">
                <a:solidFill>
                  <a:srgbClr val="FF0000"/>
                </a:solidFill>
                <a:latin typeface="楷体" pitchFamily="49" charset="-122"/>
                <a:ea typeface="楷体" pitchFamily="49" charset="-122"/>
              </a:rPr>
              <a:t>  比如</a:t>
            </a:r>
            <a:r>
              <a:rPr lang="zh-CN" altLang="en-US" sz="2400" b="1" dirty="0">
                <a:solidFill>
                  <a:srgbClr val="FF0000"/>
                </a:solidFill>
                <a:latin typeface="楷体" pitchFamily="49" charset="-122"/>
                <a:ea typeface="楷体" pitchFamily="49" charset="-122"/>
              </a:rPr>
              <a:t>：秋爽斋的视野开阔，气势宏大，风雅清高等特点表明了探春志向高远、趣味高雅、</a:t>
            </a:r>
            <a:r>
              <a:rPr lang="zh-CN" altLang="en-US" sz="2400" b="1" dirty="0" smtClean="0">
                <a:solidFill>
                  <a:srgbClr val="FF0000"/>
                </a:solidFill>
                <a:latin typeface="楷体" pitchFamily="49" charset="-122"/>
                <a:ea typeface="楷体" pitchFamily="49" charset="-122"/>
              </a:rPr>
              <a:t>洒脱</a:t>
            </a:r>
            <a:r>
              <a:rPr lang="zh-CN" altLang="en-US" sz="2400" b="1" dirty="0">
                <a:solidFill>
                  <a:srgbClr val="FF0000"/>
                </a:solidFill>
                <a:latin typeface="楷体" pitchFamily="49" charset="-122"/>
                <a:ea typeface="楷体" pitchFamily="49" charset="-122"/>
              </a:rPr>
              <a:t>大方。秋爽斋布置以书画为主，而不是一般大家闺秀的胭脂和脂粉之类</a:t>
            </a:r>
            <a:r>
              <a:rPr lang="zh-CN" altLang="en-US" sz="2400" b="1" dirty="0" smtClean="0">
                <a:solidFill>
                  <a:srgbClr val="FF0000"/>
                </a:solidFill>
                <a:latin typeface="楷体" pitchFamily="49" charset="-122"/>
                <a:ea typeface="楷体" pitchFamily="49" charset="-122"/>
              </a:rPr>
              <a:t>。结合</a:t>
            </a:r>
            <a:r>
              <a:rPr lang="zh-CN" altLang="en-US" sz="2400" b="1" dirty="0">
                <a:solidFill>
                  <a:srgbClr val="FF0000"/>
                </a:solidFill>
                <a:latin typeface="楷体" pitchFamily="49" charset="-122"/>
                <a:ea typeface="楷体" pitchFamily="49" charset="-122"/>
              </a:rPr>
              <a:t>原著内容第四十回：探春素喜阔朗，这三间屋子并不曾隔断。当地放着一张花梨</a:t>
            </a:r>
            <a:r>
              <a:rPr lang="zh-CN" altLang="en-US" sz="2400" b="1" dirty="0" smtClean="0">
                <a:solidFill>
                  <a:srgbClr val="FF0000"/>
                </a:solidFill>
                <a:latin typeface="楷体" pitchFamily="49" charset="-122"/>
                <a:ea typeface="楷体" pitchFamily="49" charset="-122"/>
              </a:rPr>
              <a:t>大理石大案</a:t>
            </a:r>
            <a:r>
              <a:rPr lang="zh-CN" altLang="en-US" sz="2400" b="1" dirty="0">
                <a:solidFill>
                  <a:srgbClr val="FF0000"/>
                </a:solidFill>
                <a:latin typeface="楷体" pitchFamily="49" charset="-122"/>
                <a:ea typeface="楷体" pitchFamily="49" charset="-122"/>
              </a:rPr>
              <a:t>，案上磊着各种名人法帖，并数十方宝观，各色笔筒，笔海内插的笔如树林一般。</a:t>
            </a:r>
          </a:p>
          <a:p>
            <a:pPr eaLnBrk="1" hangingPunct="1">
              <a:spcBef>
                <a:spcPct val="0"/>
              </a:spcBef>
              <a:buFontTx/>
              <a:buNone/>
            </a:pPr>
            <a:r>
              <a:rPr lang="zh-CN" altLang="en-US" sz="2400" b="1" dirty="0" smtClean="0">
                <a:solidFill>
                  <a:srgbClr val="FF0000"/>
                </a:solidFill>
                <a:latin typeface="楷体" pitchFamily="49" charset="-122"/>
                <a:ea typeface="楷体" pitchFamily="49" charset="-122"/>
              </a:rPr>
              <a:t>  那</a:t>
            </a:r>
            <a:r>
              <a:rPr lang="zh-CN" altLang="en-US" sz="2400" b="1" dirty="0">
                <a:solidFill>
                  <a:srgbClr val="FF0000"/>
                </a:solidFill>
                <a:latin typeface="楷体" pitchFamily="49" charset="-122"/>
                <a:ea typeface="楷体" pitchFamily="49" charset="-122"/>
              </a:rPr>
              <a:t>一边设着斗大的一个汝窑花囊，插着满满的一囊水晶球儿的白菊。西墙上当中挂着</a:t>
            </a:r>
            <a:r>
              <a:rPr lang="zh-CN" altLang="en-US" sz="2400" b="1" dirty="0" smtClean="0">
                <a:solidFill>
                  <a:srgbClr val="FF0000"/>
                </a:solidFill>
                <a:latin typeface="楷体" pitchFamily="49" charset="-122"/>
                <a:ea typeface="楷体" pitchFamily="49" charset="-122"/>
              </a:rPr>
              <a:t>一大幅</a:t>
            </a:r>
            <a:r>
              <a:rPr lang="zh-CN" altLang="en-US" sz="2400" b="1" dirty="0">
                <a:solidFill>
                  <a:srgbClr val="FF0000"/>
                </a:solidFill>
                <a:latin typeface="楷体" pitchFamily="49" charset="-122"/>
                <a:ea typeface="楷体" pitchFamily="49" charset="-122"/>
              </a:rPr>
              <a:t>米襄阳</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烟雨图</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、左右挂着一副对联，乃是颜鲁公墨迹，其词云：“烟霞闲骨格</a:t>
            </a:r>
            <a:r>
              <a:rPr lang="zh-CN" altLang="en-US" sz="2400" b="1" dirty="0" smtClean="0">
                <a:solidFill>
                  <a:srgbClr val="FF0000"/>
                </a:solidFill>
                <a:latin typeface="楷体" pitchFamily="49" charset="-122"/>
                <a:ea typeface="楷体" pitchFamily="49" charset="-122"/>
              </a:rPr>
              <a:t>，泉</a:t>
            </a:r>
            <a:r>
              <a:rPr lang="zh-CN" altLang="en-US" sz="2400" b="1" dirty="0">
                <a:solidFill>
                  <a:srgbClr val="FF0000"/>
                </a:solidFill>
                <a:latin typeface="楷体" pitchFamily="49" charset="-122"/>
                <a:ea typeface="楷体" pitchFamily="49" charset="-122"/>
              </a:rPr>
              <a:t>石野生涯。”案上设着大鼎，左边紫檀架上放着一个大观窑的大盘，盘内盛着数十</a:t>
            </a:r>
            <a:r>
              <a:rPr lang="zh-CN" altLang="en-US" sz="2400" b="1" dirty="0" smtClean="0">
                <a:solidFill>
                  <a:srgbClr val="FF0000"/>
                </a:solidFill>
                <a:latin typeface="楷体" pitchFamily="49" charset="-122"/>
                <a:ea typeface="楷体" pitchFamily="49" charset="-122"/>
              </a:rPr>
              <a:t>个娇</a:t>
            </a:r>
            <a:r>
              <a:rPr lang="zh-CN" altLang="en-US" sz="2400" b="1" dirty="0">
                <a:solidFill>
                  <a:srgbClr val="FF0000"/>
                </a:solidFill>
                <a:latin typeface="楷体" pitchFamily="49" charset="-122"/>
                <a:ea typeface="楷体" pitchFamily="49" charset="-122"/>
              </a:rPr>
              <a:t>黄玲珑大佛手。右边洋漆架上悬着一个白玉比目磬，旁边挂着小锤。</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东边便设</a:t>
            </a:r>
            <a:r>
              <a:rPr lang="zh-CN" altLang="en-US" sz="2400" b="1" dirty="0" smtClean="0">
                <a:solidFill>
                  <a:srgbClr val="FF0000"/>
                </a:solidFill>
                <a:latin typeface="楷体" pitchFamily="49" charset="-122"/>
                <a:ea typeface="楷体" pitchFamily="49" charset="-122"/>
              </a:rPr>
              <a:t>着卧榻</a:t>
            </a:r>
            <a:r>
              <a:rPr lang="zh-CN" altLang="en-US" sz="2400" b="1" dirty="0">
                <a:solidFill>
                  <a:srgbClr val="FF0000"/>
                </a:solidFill>
                <a:latin typeface="楷体" pitchFamily="49" charset="-122"/>
                <a:ea typeface="楷体" pitchFamily="49" charset="-122"/>
              </a:rPr>
              <a:t>，拔步床上悬着葱绿双绣花卉草虫的纱帐。</a:t>
            </a:r>
          </a:p>
        </p:txBody>
      </p:sp>
      <p:sp>
        <p:nvSpPr>
          <p:cNvPr id="5" name="圆角矩形 4"/>
          <p:cNvSpPr>
            <a:spLocks noChangeArrowheads="1"/>
          </p:cNvSpPr>
          <p:nvPr/>
        </p:nvSpPr>
        <p:spPr bwMode="auto">
          <a:xfrm>
            <a:off x="171076" y="50148"/>
            <a:ext cx="4464496"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平谷高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09701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44789" y="1340768"/>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itchFamily="49" charset="-122"/>
                <a:ea typeface="楷体" pitchFamily="49" charset="-122"/>
              </a:rPr>
              <a:t>（二）根据要求，完成第</a:t>
            </a:r>
            <a:r>
              <a:rPr lang="en-US" altLang="zh-CN" sz="2800" b="1" dirty="0">
                <a:solidFill>
                  <a:srgbClr val="0000FF"/>
                </a:solidFill>
                <a:latin typeface="楷体" pitchFamily="49" charset="-122"/>
                <a:ea typeface="楷体" pitchFamily="49" charset="-122"/>
              </a:rPr>
              <a:t>20</a:t>
            </a:r>
            <a:r>
              <a:rPr lang="zh-CN" altLang="zh-CN" sz="2800" b="1" dirty="0">
                <a:solidFill>
                  <a:srgbClr val="0000FF"/>
                </a:solidFill>
                <a:latin typeface="楷体" pitchFamily="49" charset="-122"/>
                <a:ea typeface="楷体" pitchFamily="49" charset="-122"/>
              </a:rPr>
              <a:t>题。（共</a:t>
            </a:r>
            <a:r>
              <a:rPr lang="en-US" altLang="zh-CN" sz="2800" b="1" dirty="0">
                <a:solidFill>
                  <a:srgbClr val="0000FF"/>
                </a:solidFill>
                <a:latin typeface="楷体" pitchFamily="49" charset="-122"/>
                <a:ea typeface="楷体" pitchFamily="49" charset="-122"/>
              </a:rPr>
              <a:t>5</a:t>
            </a:r>
            <a:r>
              <a:rPr lang="zh-CN" altLang="zh-CN" sz="2800" b="1" dirty="0">
                <a:solidFill>
                  <a:srgbClr val="0000FF"/>
                </a:solidFill>
                <a:latin typeface="楷体" pitchFamily="49" charset="-122"/>
                <a:ea typeface="楷体" pitchFamily="49" charset="-122"/>
              </a:rPr>
              <a:t>分）</a:t>
            </a:r>
          </a:p>
          <a:p>
            <a:pPr>
              <a:buNone/>
            </a:pPr>
            <a:r>
              <a:rPr lang="en-US" altLang="zh-CN" sz="2800" b="1" dirty="0">
                <a:solidFill>
                  <a:srgbClr val="0000FF"/>
                </a:solidFill>
                <a:latin typeface="楷体" pitchFamily="49" charset="-122"/>
                <a:ea typeface="楷体" pitchFamily="49" charset="-122"/>
              </a:rPr>
              <a:t>20</a:t>
            </a:r>
            <a:r>
              <a:rPr lang="zh-CN" altLang="zh-CN" sz="2800" b="1" dirty="0">
                <a:solidFill>
                  <a:srgbClr val="0000FF"/>
                </a:solidFill>
                <a:latin typeface="楷体" pitchFamily="49" charset="-122"/>
                <a:ea typeface="楷体" pitchFamily="49" charset="-122"/>
              </a:rPr>
              <a:t>．阅读下面三段文字，然后回答后面的问题。</a:t>
            </a:r>
          </a:p>
          <a:p>
            <a:pPr>
              <a:buNone/>
            </a:pPr>
            <a:r>
              <a:rPr lang="en-US" altLang="zh-CN" sz="2800" b="1" dirty="0">
                <a:solidFill>
                  <a:srgbClr val="0000FF"/>
                </a:solidFill>
                <a:latin typeface="楷体" pitchFamily="49" charset="-122"/>
                <a:ea typeface="楷体" pitchFamily="49" charset="-122"/>
              </a:rPr>
              <a:t>①“</a:t>
            </a:r>
            <a:r>
              <a:rPr lang="zh-CN" altLang="zh-CN" sz="2800" b="1" dirty="0">
                <a:solidFill>
                  <a:srgbClr val="0000FF"/>
                </a:solidFill>
                <a:latin typeface="楷体" pitchFamily="49" charset="-122"/>
                <a:ea typeface="楷体" pitchFamily="49" charset="-122"/>
              </a:rPr>
              <a:t>正是呢，我一见了妹妹，一心都在他身上了，又是喜欢，又是伤心，竟忘记了老祖宗，该打，该打。</a:t>
            </a:r>
            <a:r>
              <a:rPr lang="en-US"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a:p>
            <a:pPr>
              <a:buNone/>
            </a:pPr>
            <a:r>
              <a:rPr lang="en-US" altLang="zh-CN" sz="2800" b="1" dirty="0">
                <a:solidFill>
                  <a:srgbClr val="0000FF"/>
                </a:solidFill>
                <a:latin typeface="楷体" pitchFamily="49" charset="-122"/>
                <a:ea typeface="楷体" pitchFamily="49" charset="-122"/>
              </a:rPr>
              <a:t>②“</a:t>
            </a:r>
            <a:r>
              <a:rPr lang="zh-CN" altLang="zh-CN" sz="2800" b="1" dirty="0">
                <a:solidFill>
                  <a:srgbClr val="0000FF"/>
                </a:solidFill>
                <a:latin typeface="楷体" pitchFamily="49" charset="-122"/>
                <a:ea typeface="楷体" pitchFamily="49" charset="-122"/>
              </a:rPr>
              <a:t>你也不用说誓，我很知道你心里有</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妹妹</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，但只是见了</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姐姐</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，就把</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妹妹</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忘了。</a:t>
            </a:r>
            <a:r>
              <a:rPr lang="en-US"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a:p>
            <a:pPr>
              <a:buNone/>
            </a:pPr>
            <a:r>
              <a:rPr lang="en-US" altLang="zh-CN" sz="2800" b="1" dirty="0">
                <a:solidFill>
                  <a:srgbClr val="0000FF"/>
                </a:solidFill>
                <a:latin typeface="楷体" pitchFamily="49" charset="-122"/>
                <a:ea typeface="楷体" pitchFamily="49" charset="-122"/>
              </a:rPr>
              <a:t>③“</a:t>
            </a:r>
            <a:r>
              <a:rPr lang="zh-CN" altLang="zh-CN" sz="2800" b="1" dirty="0">
                <a:solidFill>
                  <a:srgbClr val="0000FF"/>
                </a:solidFill>
                <a:latin typeface="楷体" pitchFamily="49" charset="-122"/>
                <a:ea typeface="楷体" pitchFamily="49" charset="-122"/>
              </a:rPr>
              <a:t>凭他是谁，除了林妹妹，都不许姓林的！</a:t>
            </a:r>
            <a:r>
              <a:rPr lang="en-US"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曹雪芹</a:t>
            </a:r>
            <a:r>
              <a:rPr lang="zh-CN" altLang="zh-CN" sz="2800" b="1" dirty="0">
                <a:solidFill>
                  <a:srgbClr val="0000FF"/>
                </a:solidFill>
                <a:latin typeface="楷体" pitchFamily="49" charset="-122"/>
                <a:ea typeface="楷体" pitchFamily="49" charset="-122"/>
              </a:rPr>
              <a:t>在《红楼梦》中善于运用对比法，通过个性化的语言来塑造</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同中迥异</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的人物。上述三段话中都有</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妹妹</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，请分别说出出自谁人之口，并结合说话人的形象对其语言进行赏析。</a:t>
            </a:r>
          </a:p>
        </p:txBody>
      </p:sp>
      <p:sp>
        <p:nvSpPr>
          <p:cNvPr id="3" name="圆角矩形 2"/>
          <p:cNvSpPr>
            <a:spLocks noChangeArrowheads="1"/>
          </p:cNvSpPr>
          <p:nvPr/>
        </p:nvSpPr>
        <p:spPr bwMode="auto">
          <a:xfrm>
            <a:off x="171076" y="50148"/>
            <a:ext cx="4464496"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密云高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7379086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526297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itchFamily="49" charset="-122"/>
                <a:ea typeface="楷体" pitchFamily="49" charset="-122"/>
              </a:rPr>
              <a:t>20.</a:t>
            </a:r>
            <a:r>
              <a:rPr lang="zh-CN" altLang="zh-CN"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5</a:t>
            </a:r>
            <a:r>
              <a:rPr lang="zh-CN" altLang="zh-CN" sz="2800" b="1" dirty="0">
                <a:solidFill>
                  <a:srgbClr val="FF0000"/>
                </a:solidFill>
                <a:latin typeface="楷体" pitchFamily="49" charset="-122"/>
                <a:ea typeface="楷体" pitchFamily="49" charset="-122"/>
              </a:rPr>
              <a:t>分）答题示例：第一问：这三句话分别属于王熙凤的</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奉承语</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、林黛玉的</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吃醋语</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、贾宝玉的</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痴情霸道语</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第二问：王熙凤善于逢迎，她每天事务繁忙，风风火火，她的语速快且多是短句，但她会千方百计的哄老祖宗（贾母）开心、讨老祖宗的宠爱；林黛玉猜忌多疑，所以语气中含酸意，她最介意的是薛宝钗和自己在宝玉心中的地位高低，因为她明白，薛宝钗无论家境人品还是才华容貌都不逊色于自己，而且更有</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金玉良缘</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的舆论造势，所以黛玉总是在日常生活中时刻衡量着宝玉心里的爱情天平到底是倾向于</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姐姐</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还是</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妹妹</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；贾宝玉对林黛玉一往情深，时时说出痴语，而</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林妹妹</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这三个字每天不知要在心里想多少遍，嘴里说多少遍，特别是在二人拌嘴后，见着黛玉哭泣，这宝玉便</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打叠起千百样的款语温言来劝慰</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，要将</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林妹妹</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喊上百遍千遍。（第一问</a:t>
            </a:r>
            <a:r>
              <a:rPr lang="en-US" altLang="zh-CN" sz="2800" b="1" dirty="0">
                <a:solidFill>
                  <a:srgbClr val="FF0000"/>
                </a:solidFill>
                <a:latin typeface="楷体" pitchFamily="49" charset="-122"/>
                <a:ea typeface="楷体" pitchFamily="49" charset="-122"/>
              </a:rPr>
              <a:t>2</a:t>
            </a:r>
            <a:r>
              <a:rPr lang="zh-CN" altLang="zh-CN" sz="2800" b="1" dirty="0">
                <a:solidFill>
                  <a:srgbClr val="FF0000"/>
                </a:solidFill>
                <a:latin typeface="楷体" pitchFamily="49" charset="-122"/>
                <a:ea typeface="楷体" pitchFamily="49" charset="-122"/>
              </a:rPr>
              <a:t>分；第二问</a:t>
            </a:r>
            <a:r>
              <a:rPr lang="en-US" altLang="zh-CN" sz="2800" b="1" dirty="0">
                <a:solidFill>
                  <a:srgbClr val="FF0000"/>
                </a:solidFill>
                <a:latin typeface="楷体" pitchFamily="49" charset="-122"/>
                <a:ea typeface="楷体" pitchFamily="49" charset="-122"/>
              </a:rPr>
              <a:t>3</a:t>
            </a:r>
            <a:r>
              <a:rPr lang="zh-CN" altLang="zh-CN" sz="2800" b="1" dirty="0">
                <a:solidFill>
                  <a:srgbClr val="FF0000"/>
                </a:solidFill>
                <a:latin typeface="楷体" pitchFamily="49" charset="-122"/>
                <a:ea typeface="楷体" pitchFamily="49" charset="-122"/>
              </a:rPr>
              <a:t>分）</a:t>
            </a:r>
          </a:p>
        </p:txBody>
      </p:sp>
    </p:spTree>
    <p:extLst>
      <p:ext uri="{BB962C8B-B14F-4D97-AF65-F5344CB8AC3E}">
        <p14:creationId xmlns:p14="http://schemas.microsoft.com/office/powerpoint/2010/main" val="20041653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1412776"/>
            <a:ext cx="11358699"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（三）根据要求，完成第 </a:t>
            </a:r>
            <a:r>
              <a:rPr lang="en-US" altLang="zh-CN" sz="2800" b="1" dirty="0">
                <a:solidFill>
                  <a:srgbClr val="0000FF"/>
                </a:solidFill>
                <a:latin typeface="楷体" pitchFamily="49" charset="-122"/>
                <a:ea typeface="楷体" pitchFamily="49" charset="-122"/>
              </a:rPr>
              <a:t>16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16</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第十八回中写贾元春游赏大观园时，“进园来先从</a:t>
            </a:r>
            <a:r>
              <a:rPr lang="zh-CN" altLang="en-US" sz="2800" b="1" dirty="0" smtClean="0">
                <a:solidFill>
                  <a:srgbClr val="0000FF"/>
                </a:solidFill>
                <a:latin typeface="楷体" pitchFamily="49" charset="-122"/>
                <a:ea typeface="楷体" pitchFamily="49" charset="-122"/>
              </a:rPr>
              <a:t>‘有凤来仪’</a:t>
            </a:r>
            <a:r>
              <a:rPr lang="zh-CN" altLang="en-US" sz="2800" b="1" dirty="0">
                <a:solidFill>
                  <a:srgbClr val="0000FF"/>
                </a:solidFill>
                <a:latin typeface="楷体" pitchFamily="49" charset="-122"/>
                <a:ea typeface="楷体" pitchFamily="49" charset="-122"/>
              </a:rPr>
              <a:t>‘红香绿玉’‘杏帘在望’‘蘅芷清芬’等处登楼步阁，涉水缘山，百般</a:t>
            </a:r>
            <a:r>
              <a:rPr lang="zh-CN" altLang="en-US" sz="2800" b="1" dirty="0" smtClean="0">
                <a:solidFill>
                  <a:srgbClr val="0000FF"/>
                </a:solidFill>
                <a:latin typeface="楷体" pitchFamily="49" charset="-122"/>
                <a:ea typeface="楷体" pitchFamily="49" charset="-122"/>
              </a:rPr>
              <a:t>眺览</a:t>
            </a:r>
            <a:r>
              <a:rPr lang="zh-CN" altLang="en-US" sz="2800" b="1" dirty="0">
                <a:solidFill>
                  <a:srgbClr val="0000FF"/>
                </a:solidFill>
                <a:latin typeface="楷体" pitchFamily="49" charset="-122"/>
                <a:ea typeface="楷体" pitchFamily="49" charset="-122"/>
              </a:rPr>
              <a:t>徘徊”；并要求诸姊妹和宝玉给大观园中富有特色的建筑题匾赋诗。这些居所</a:t>
            </a:r>
            <a:r>
              <a:rPr lang="zh-CN" altLang="en-US" sz="2800" b="1" dirty="0" smtClean="0">
                <a:solidFill>
                  <a:srgbClr val="0000FF"/>
                </a:solidFill>
                <a:latin typeface="楷体" pitchFamily="49" charset="-122"/>
                <a:ea typeface="楷体" pitchFamily="49" charset="-122"/>
              </a:rPr>
              <a:t>，后来</a:t>
            </a:r>
            <a:r>
              <a:rPr lang="zh-CN" altLang="en-US" sz="2800" b="1" dirty="0">
                <a:solidFill>
                  <a:srgbClr val="0000FF"/>
                </a:solidFill>
                <a:latin typeface="楷体" pitchFamily="49" charset="-122"/>
                <a:ea typeface="楷体" pitchFamily="49" charset="-122"/>
              </a:rPr>
              <a:t>分给黛玉、宝玉、李纨、宝钗等人居住。</a:t>
            </a:r>
          </a:p>
          <a:p>
            <a:pPr eaLnBrk="1" hangingPunct="1">
              <a:spcBef>
                <a:spcPct val="0"/>
              </a:spcBef>
              <a:buFontTx/>
              <a:buNone/>
            </a:pPr>
            <a:r>
              <a:rPr lang="zh-CN" altLang="en-US" sz="2800" b="1" dirty="0">
                <a:solidFill>
                  <a:srgbClr val="0000FF"/>
                </a:solidFill>
                <a:latin typeface="楷体" pitchFamily="49" charset="-122"/>
                <a:ea typeface="楷体" pitchFamily="49" charset="-122"/>
              </a:rPr>
              <a:t>居所的名称、环境与居住者的性格有怎样的关联？请任选一处居所，结合原著</a:t>
            </a:r>
            <a:r>
              <a:rPr lang="zh-CN" altLang="en-US" sz="2800" b="1" dirty="0" smtClean="0">
                <a:solidFill>
                  <a:srgbClr val="0000FF"/>
                </a:solidFill>
                <a:latin typeface="楷体" pitchFamily="49" charset="-122"/>
                <a:ea typeface="楷体" pitchFamily="49" charset="-122"/>
              </a:rPr>
              <a:t>简要</a:t>
            </a:r>
            <a:r>
              <a:rPr lang="zh-CN" altLang="en-US" sz="2800" b="1" dirty="0">
                <a:solidFill>
                  <a:srgbClr val="0000FF"/>
                </a:solidFill>
                <a:latin typeface="楷体" pitchFamily="49" charset="-122"/>
                <a:ea typeface="楷体" pitchFamily="49" charset="-122"/>
              </a:rPr>
              <a:t>分析。</a:t>
            </a:r>
          </a:p>
        </p:txBody>
      </p:sp>
      <p:sp>
        <p:nvSpPr>
          <p:cNvPr id="3" name="圆角矩形 2"/>
          <p:cNvSpPr>
            <a:spLocks noChangeArrowheads="1"/>
          </p:cNvSpPr>
          <p:nvPr/>
        </p:nvSpPr>
        <p:spPr bwMode="auto">
          <a:xfrm>
            <a:off x="171076" y="50148"/>
            <a:ext cx="4464496"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房山高</a:t>
            </a:r>
            <a:r>
              <a:rPr lang="zh-CN" altLang="en-US" sz="2800" b="1" dirty="0">
                <a:solidFill>
                  <a:srgbClr val="FF0000"/>
                </a:solidFill>
                <a:latin typeface="楷体" pitchFamily="49" charset="-122"/>
                <a:ea typeface="楷体" pitchFamily="49" charset="-122"/>
              </a:rPr>
              <a:t>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4960493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6124754"/>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16.</a:t>
            </a:r>
            <a:r>
              <a:rPr lang="zh-CN" altLang="en-US" sz="2800" b="1" dirty="0">
                <a:solidFill>
                  <a:srgbClr val="FF0000"/>
                </a:solidFill>
                <a:latin typeface="楷体" pitchFamily="49" charset="-122"/>
                <a:ea typeface="楷体" pitchFamily="49" charset="-122"/>
              </a:rPr>
              <a:t>评分要点：答出居所名称、居住者姓名（或别号）得 </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分，写出其环境</a:t>
            </a:r>
            <a:r>
              <a:rPr lang="zh-CN" altLang="en-US" sz="2800" b="1" dirty="0" smtClean="0">
                <a:solidFill>
                  <a:srgbClr val="FF0000"/>
                </a:solidFill>
                <a:latin typeface="楷体" pitchFamily="49" charset="-122"/>
                <a:ea typeface="楷体" pitchFamily="49" charset="-122"/>
              </a:rPr>
              <a:t>特征得 </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分，分析其体现居住者的性格特征得 </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分。意思对即可。</a:t>
            </a:r>
          </a:p>
          <a:p>
            <a:pPr eaLnBrk="1" hangingPunct="1">
              <a:spcBef>
                <a:spcPct val="0"/>
              </a:spcBef>
              <a:buFontTx/>
              <a:buNone/>
            </a:pPr>
            <a:r>
              <a:rPr lang="zh-CN" altLang="en-US" sz="2800" b="1" dirty="0">
                <a:solidFill>
                  <a:srgbClr val="FF0000"/>
                </a:solidFill>
                <a:latin typeface="楷体" pitchFamily="49" charset="-122"/>
                <a:ea typeface="楷体" pitchFamily="49" charset="-122"/>
              </a:rPr>
              <a:t>答案示例：</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示例</a:t>
            </a:r>
            <a:r>
              <a:rPr lang="zh-CN" altLang="en-US" sz="2800" b="1" dirty="0">
                <a:solidFill>
                  <a:srgbClr val="0000FF"/>
                </a:solidFill>
                <a:latin typeface="楷体" pitchFamily="49" charset="-122"/>
                <a:ea typeface="楷体" pitchFamily="49" charset="-122"/>
              </a:rPr>
              <a:t>一：</a:t>
            </a:r>
            <a:r>
              <a:rPr lang="zh-CN" altLang="en-US" sz="2800" b="1" dirty="0">
                <a:solidFill>
                  <a:srgbClr val="FF0000"/>
                </a:solidFill>
                <a:latin typeface="楷体" pitchFamily="49" charset="-122"/>
                <a:ea typeface="楷体" pitchFamily="49" charset="-122"/>
              </a:rPr>
              <a:t>“有凤来仪”后定名为“潇湘馆”，是林黛玉的住所，黛玉因此得号</a:t>
            </a:r>
            <a:r>
              <a:rPr lang="zh-CN" altLang="en-US" sz="2800" b="1" dirty="0" smtClean="0">
                <a:solidFill>
                  <a:srgbClr val="FF0000"/>
                </a:solidFill>
                <a:latin typeface="楷体" pitchFamily="49" charset="-122"/>
                <a:ea typeface="楷体" pitchFamily="49" charset="-122"/>
              </a:rPr>
              <a:t>“潇湘妃子”</a:t>
            </a:r>
            <a:r>
              <a:rPr lang="zh-CN" altLang="en-US" sz="2800" b="1" dirty="0">
                <a:solidFill>
                  <a:srgbClr val="FF0000"/>
                </a:solidFill>
                <a:latin typeface="楷体" pitchFamily="49" charset="-122"/>
                <a:ea typeface="楷体" pitchFamily="49" charset="-122"/>
              </a:rPr>
              <a:t>；院内有千百竿翠竹遮映，清新幽静。“潇湘”一词暗含了传说中舜</a:t>
            </a:r>
            <a:r>
              <a:rPr lang="zh-CN" altLang="en-US" sz="2800" b="1" dirty="0" smtClean="0">
                <a:solidFill>
                  <a:srgbClr val="FF0000"/>
                </a:solidFill>
                <a:latin typeface="楷体" pitchFamily="49" charset="-122"/>
                <a:ea typeface="楷体" pitchFamily="49" charset="-122"/>
              </a:rPr>
              <a:t>的两</a:t>
            </a:r>
            <a:r>
              <a:rPr lang="zh-CN" altLang="en-US" sz="2800" b="1" dirty="0">
                <a:solidFill>
                  <a:srgbClr val="FF0000"/>
                </a:solidFill>
                <a:latin typeface="楷体" pitchFamily="49" charset="-122"/>
                <a:ea typeface="楷体" pitchFamily="49" charset="-122"/>
              </a:rPr>
              <a:t>个妃子为死于苍梧的舜而泪染青竹的典故，隐含了黛玉多愁善感的性格特征。</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示例</a:t>
            </a:r>
            <a:r>
              <a:rPr lang="zh-CN" altLang="en-US" sz="2800" b="1" dirty="0">
                <a:solidFill>
                  <a:srgbClr val="0000FF"/>
                </a:solidFill>
                <a:latin typeface="楷体" pitchFamily="49" charset="-122"/>
                <a:ea typeface="楷体" pitchFamily="49" charset="-122"/>
              </a:rPr>
              <a:t>二：</a:t>
            </a:r>
            <a:r>
              <a:rPr lang="zh-CN" altLang="en-US" sz="2800" b="1" dirty="0">
                <a:solidFill>
                  <a:srgbClr val="FF0000"/>
                </a:solidFill>
                <a:latin typeface="楷体" pitchFamily="49" charset="-122"/>
                <a:ea typeface="楷体" pitchFamily="49" charset="-122"/>
              </a:rPr>
              <a:t>“红香绿玉”后定名为“怡红院”，是贾宝玉的住所，宝玉也因此得</a:t>
            </a:r>
            <a:r>
              <a:rPr lang="zh-CN" altLang="en-US" sz="2800" b="1" dirty="0" smtClean="0">
                <a:solidFill>
                  <a:srgbClr val="FF0000"/>
                </a:solidFill>
                <a:latin typeface="楷体" pitchFamily="49" charset="-122"/>
                <a:ea typeface="楷体" pitchFamily="49" charset="-122"/>
              </a:rPr>
              <a:t>号“怡红公子”</a:t>
            </a:r>
            <a:r>
              <a:rPr lang="zh-CN" altLang="en-US" sz="2800" b="1" dirty="0">
                <a:solidFill>
                  <a:srgbClr val="FF0000"/>
                </a:solidFill>
                <a:latin typeface="楷体" pitchFamily="49" charset="-122"/>
                <a:ea typeface="楷体" pitchFamily="49" charset="-122"/>
              </a:rPr>
              <a:t>；院内种有西府海棠和数株芭蕉，海棠花红，芭蕉叶绿；这里</a:t>
            </a:r>
            <a:r>
              <a:rPr lang="zh-CN" altLang="en-US" sz="2800" b="1" dirty="0" smtClean="0">
                <a:solidFill>
                  <a:srgbClr val="FF0000"/>
                </a:solidFill>
                <a:latin typeface="楷体" pitchFamily="49" charset="-122"/>
                <a:ea typeface="楷体" pitchFamily="49" charset="-122"/>
              </a:rPr>
              <a:t>的“红”</a:t>
            </a:r>
            <a:r>
              <a:rPr lang="zh-CN" altLang="en-US" sz="2800" b="1" dirty="0">
                <a:solidFill>
                  <a:srgbClr val="FF0000"/>
                </a:solidFill>
                <a:latin typeface="楷体" pitchFamily="49" charset="-122"/>
                <a:ea typeface="楷体" pitchFamily="49" charset="-122"/>
              </a:rPr>
              <a:t>，还可以理解为女孩子的代称，贾宝玉以怡红公子自居，暗含了他尊重</a:t>
            </a:r>
            <a:r>
              <a:rPr lang="zh-CN" altLang="en-US" sz="2800" b="1" dirty="0" smtClean="0">
                <a:solidFill>
                  <a:srgbClr val="FF0000"/>
                </a:solidFill>
                <a:latin typeface="楷体" pitchFamily="49" charset="-122"/>
                <a:ea typeface="楷体" pitchFamily="49" charset="-122"/>
              </a:rPr>
              <a:t>、关爱</a:t>
            </a:r>
            <a:r>
              <a:rPr lang="zh-CN" altLang="en-US" sz="2800" b="1" dirty="0">
                <a:solidFill>
                  <a:srgbClr val="FF0000"/>
                </a:solidFill>
                <a:latin typeface="楷体" pitchFamily="49" charset="-122"/>
                <a:ea typeface="楷体" pitchFamily="49" charset="-122"/>
              </a:rPr>
              <a:t>女性的性格特征。</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示例</a:t>
            </a:r>
            <a:r>
              <a:rPr lang="zh-CN" altLang="en-US" sz="2800" b="1" dirty="0">
                <a:solidFill>
                  <a:srgbClr val="0000FF"/>
                </a:solidFill>
                <a:latin typeface="楷体" pitchFamily="49" charset="-122"/>
                <a:ea typeface="楷体" pitchFamily="49" charset="-122"/>
              </a:rPr>
              <a:t>三：</a:t>
            </a:r>
            <a:r>
              <a:rPr lang="zh-CN" altLang="en-US" sz="2800" b="1" dirty="0">
                <a:solidFill>
                  <a:srgbClr val="FF0000"/>
                </a:solidFill>
                <a:latin typeface="楷体" pitchFamily="49" charset="-122"/>
                <a:ea typeface="楷体" pitchFamily="49" charset="-122"/>
              </a:rPr>
              <a:t>“蘅芷清芬”后定名为“蘅芜苑”，是薛宝钗的居所，宝钗亦因此得</a:t>
            </a:r>
            <a:r>
              <a:rPr lang="zh-CN" altLang="en-US" sz="2800" b="1" dirty="0" smtClean="0">
                <a:solidFill>
                  <a:srgbClr val="FF0000"/>
                </a:solidFill>
                <a:latin typeface="楷体" pitchFamily="49" charset="-122"/>
                <a:ea typeface="楷体" pitchFamily="49" charset="-122"/>
              </a:rPr>
              <a:t>号“蘅芜君”</a:t>
            </a:r>
            <a:r>
              <a:rPr lang="zh-CN" altLang="en-US" sz="2800" b="1" dirty="0">
                <a:solidFill>
                  <a:srgbClr val="FF0000"/>
                </a:solidFill>
                <a:latin typeface="楷体" pitchFamily="49" charset="-122"/>
                <a:ea typeface="楷体" pitchFamily="49" charset="-122"/>
              </a:rPr>
              <a:t>；蘅芜苑内有各式山石，许多异草，初看无味，细品却不同寻常；</a:t>
            </a:r>
            <a:r>
              <a:rPr lang="zh-CN" altLang="en-US" sz="2800" b="1" dirty="0" smtClean="0">
                <a:solidFill>
                  <a:srgbClr val="FF0000"/>
                </a:solidFill>
                <a:latin typeface="楷体" pitchFamily="49" charset="-122"/>
                <a:ea typeface="楷体" pitchFamily="49" charset="-122"/>
              </a:rPr>
              <a:t>隐含</a:t>
            </a:r>
            <a:r>
              <a:rPr lang="zh-CN" altLang="en-US" sz="2800" b="1" dirty="0">
                <a:solidFill>
                  <a:srgbClr val="FF0000"/>
                </a:solidFill>
                <a:latin typeface="楷体" pitchFamily="49" charset="-122"/>
                <a:ea typeface="楷体" pitchFamily="49" charset="-122"/>
              </a:rPr>
              <a:t>了宝钗看似安分守拙而实则颇有心机的性格特征。</a:t>
            </a:r>
          </a:p>
        </p:txBody>
      </p:sp>
    </p:spTree>
    <p:extLst>
      <p:ext uri="{BB962C8B-B14F-4D97-AF65-F5344CB8AC3E}">
        <p14:creationId xmlns:p14="http://schemas.microsoft.com/office/powerpoint/2010/main" val="453231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440120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dirty="0" smtClean="0"/>
              <a:t>     </a:t>
            </a:r>
            <a:r>
              <a:rPr lang="zh-CN" altLang="en-US" sz="2800" b="1" dirty="0" smtClean="0">
                <a:solidFill>
                  <a:srgbClr val="FF0000"/>
                </a:solidFill>
                <a:latin typeface="楷体" pitchFamily="49" charset="-122"/>
                <a:ea typeface="楷体" pitchFamily="49" charset="-122"/>
              </a:rPr>
              <a:t>曹雪芹</a:t>
            </a:r>
            <a:r>
              <a:rPr lang="zh-CN" altLang="en-US" sz="2800" b="1" dirty="0">
                <a:solidFill>
                  <a:srgbClr val="FF0000"/>
                </a:solidFill>
                <a:latin typeface="楷体" pitchFamily="49" charset="-122"/>
                <a:ea typeface="楷体" pitchFamily="49" charset="-122"/>
              </a:rPr>
              <a:t>词给探春一个“敏”字，这是最恰当最准确的评价。她性灵敏锐，做事敏捷，心地敏慧。贾府的人送她绰号“镇山太岁”，又称“玫瑰花儿”，好看扎人。说明探春有一股与生俱来的“威仪”，像一头藏爪狮子一样谁也招惹不得。倘若有人敢冒犯她，她就会像狮子一样伸爪扑倒任何人在贾府中探春最早感觉出这个大家族所潜伏的种种危机。只有一个有政治头脑的人方能敏锐地体察出来，并且敢于指出它的弊端的严重后果。探春之“敏”还有胎带来的“敏”</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庶出的敏感。她生性反对迎春的懦弱</a:t>
            </a:r>
            <a:r>
              <a:rPr lang="zh-CN" altLang="en-US" sz="2800" b="1" dirty="0" smtClean="0">
                <a:solidFill>
                  <a:srgbClr val="FF0000"/>
                </a:solidFill>
                <a:latin typeface="楷体" pitchFamily="49" charset="-122"/>
                <a:ea typeface="楷体" pitchFamily="49" charset="-122"/>
              </a:rPr>
              <a:t>忍 受</a:t>
            </a:r>
            <a:r>
              <a:rPr lang="zh-CN" altLang="en-US" sz="2800" b="1" dirty="0">
                <a:solidFill>
                  <a:srgbClr val="FF0000"/>
                </a:solidFill>
                <a:latin typeface="楷体" pitchFamily="49" charset="-122"/>
                <a:ea typeface="楷体" pitchFamily="49" charset="-122"/>
              </a:rPr>
              <a:t>，也反对惜春的绕着是非走，她反对这种弱者行为。因此每当触及到她的出身时，她就不惜一切地抗争。这固然反映了她强的一面，但也透露出她极为“敏感”的一面。</a:t>
            </a:r>
          </a:p>
        </p:txBody>
      </p:sp>
    </p:spTree>
    <p:extLst>
      <p:ext uri="{BB962C8B-B14F-4D97-AF65-F5344CB8AC3E}">
        <p14:creationId xmlns:p14="http://schemas.microsoft.com/office/powerpoint/2010/main" val="2882776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621093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dirty="0" smtClean="0"/>
              <a:t>   </a:t>
            </a:r>
            <a:r>
              <a:rPr lang="zh-CN" altLang="en-US" sz="2800" b="1" dirty="0">
                <a:solidFill>
                  <a:srgbClr val="FF0000"/>
                </a:solidFill>
                <a:latin typeface="楷体" pitchFamily="49" charset="-122"/>
                <a:ea typeface="楷体" pitchFamily="49" charset="-122"/>
              </a:rPr>
              <a:t>“合时”仅是薛宝钗处世的一种方法、手段而已，并非是她的终极目的。她的目的是“待时”，即“钗于奁内待时飞”。这一点，我们可以从两个方面看：一是她进京的目的是响应“当今”的号召，竞选宫中的才人赞善，想从此一登龙门做人上人，光宗耀祖。二是当她失去了一登龙门的可能性时，把目标选定在坐上宝二奶奶的宝座，实现金玉良缘。这虽是退而求其次，但也不失为一次关乎自己未来的最佳选择，总算千里北上没白走一趟。</a:t>
            </a:r>
          </a:p>
          <a:p>
            <a:pPr>
              <a:buNone/>
            </a:pPr>
            <a:r>
              <a:rPr lang="zh-CN" altLang="en-US" sz="2800" b="1" dirty="0" smtClean="0">
                <a:solidFill>
                  <a:srgbClr val="FF0000"/>
                </a:solidFill>
                <a:latin typeface="楷体" pitchFamily="49" charset="-122"/>
                <a:ea typeface="楷体" pitchFamily="49" charset="-122"/>
              </a:rPr>
              <a:t>   薛宝钗</a:t>
            </a:r>
            <a:r>
              <a:rPr lang="zh-CN" altLang="en-US" sz="2800" b="1" dirty="0">
                <a:solidFill>
                  <a:srgbClr val="FF0000"/>
                </a:solidFill>
                <a:latin typeface="楷体" pitchFamily="49" charset="-122"/>
                <a:ea typeface="楷体" pitchFamily="49" charset="-122"/>
              </a:rPr>
              <a:t>为了达到自己的目的，一方面使自己一切行为都合于时宜，自己设限，自我控制，内敛而不外露。除了在自己的母亲和哥哥面前外，她决不任性做任何事，讨得贾府上下老幼极佳的印象。另一方面，她深懂“父母之命”在婚姻中的决定性作用，因此对贾府的当权者和能够起到作用的每一个人她都着意联络感情，扫去前进道路上的障碍。这种深刻的观察力和理性的成熟，不要说黛玉不及，就是有大丈夫气的三小姐探春也不如。</a:t>
            </a:r>
          </a:p>
        </p:txBody>
      </p:sp>
    </p:spTree>
    <p:extLst>
      <p:ext uri="{BB962C8B-B14F-4D97-AF65-F5344CB8AC3E}">
        <p14:creationId xmlns:p14="http://schemas.microsoft.com/office/powerpoint/2010/main" val="33548556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181588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湘</a:t>
            </a:r>
            <a:r>
              <a:rPr lang="zh-CN" altLang="en-US" sz="2800" b="1" dirty="0">
                <a:solidFill>
                  <a:srgbClr val="FF0000"/>
                </a:solidFill>
                <a:latin typeface="楷体" pitchFamily="49" charset="-122"/>
                <a:ea typeface="楷体" pitchFamily="49" charset="-122"/>
              </a:rPr>
              <a:t>云是颇有魏晋人风度的，她“憨态可掬”。这“憨态”是一种天真烂漫，不失女孩之本性，保持更多的真诚。小说中以对比的形式写黛玉睡觉用被子把身上裹得严严密密，湘云则是把青丝拖于枕畔，雪白的臂膀撂在被外，连睡觉也不老实。</a:t>
            </a:r>
          </a:p>
        </p:txBody>
      </p:sp>
    </p:spTree>
    <p:extLst>
      <p:ext uri="{BB962C8B-B14F-4D97-AF65-F5344CB8AC3E}">
        <p14:creationId xmlns:p14="http://schemas.microsoft.com/office/powerpoint/2010/main" val="37917020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435334"/>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bmk="_Hlk35856876">
                <a:solidFill>
                  <a:srgbClr val="FF0000"/>
                </a:solidFill>
                <a:latin typeface="楷体" pitchFamily="49" charset="-122"/>
                <a:ea typeface="楷体" pitchFamily="49" charset="-122"/>
              </a:rPr>
              <a:t>香菱的“呆想”有三：</a:t>
            </a:r>
          </a:p>
          <a:p>
            <a:pPr>
              <a:buNone/>
            </a:pPr>
            <a:r>
              <a:rPr lang="zh-CN" altLang="en-US" sz="2800" b="1" dirty="0" smtClean="0" bmk="_Hlk35856876">
                <a:solidFill>
                  <a:srgbClr val="FF0000"/>
                </a:solidFill>
                <a:latin typeface="楷体" pitchFamily="49" charset="-122"/>
                <a:ea typeface="楷体" pitchFamily="49" charset="-122"/>
              </a:rPr>
              <a:t>   一</a:t>
            </a:r>
            <a:r>
              <a:rPr lang="zh-CN" altLang="en-US" sz="2800" b="1" dirty="0" bmk="_Hlk35856876">
                <a:solidFill>
                  <a:srgbClr val="FF0000"/>
                </a:solidFill>
                <a:latin typeface="楷体" pitchFamily="49" charset="-122"/>
                <a:ea typeface="楷体" pitchFamily="49" charset="-122"/>
              </a:rPr>
              <a:t>，香菱与小螺、芳官、蕊官、藕官、豆官等四五个人在子里坐在花草堆上斗草，香菱说自己有“夫妻蕙”，并引经据典地说出“一箭一花为兰，一箭数花为蕙。凡蕙有两种，上下结花者为兄弟蕙，有并头结花者为夫妻蕙”。因她手中所拿的是枝“并头的”，所以是“夫妻蕙”。结果引起小伙伴的取笑，说她想“汉子”了，让她脸红不好意思起来。这是一“呆”，呆在她只照“书本”上写着的去直说，而不去想“夫妻蕙”的另一层意思，即女孩儿口中应避讳说“夫妻”之类的词儿。</a:t>
            </a:r>
          </a:p>
          <a:p>
            <a:pPr>
              <a:buNone/>
            </a:pPr>
            <a:r>
              <a:rPr lang="zh-CN" altLang="en-US" sz="2800" b="1" dirty="0" smtClean="0" bmk="_Hlk35856876">
                <a:solidFill>
                  <a:srgbClr val="FF0000"/>
                </a:solidFill>
                <a:latin typeface="楷体" pitchFamily="49" charset="-122"/>
                <a:ea typeface="楷体" pitchFamily="49" charset="-122"/>
              </a:rPr>
              <a:t>  二</a:t>
            </a:r>
            <a:r>
              <a:rPr lang="zh-CN" altLang="en-US" sz="2800" b="1" dirty="0" bmk="_Hlk35856876">
                <a:solidFill>
                  <a:srgbClr val="FF0000"/>
                </a:solidFill>
                <a:latin typeface="楷体" pitchFamily="49" charset="-122"/>
                <a:ea typeface="楷体" pitchFamily="49" charset="-122"/>
              </a:rPr>
              <a:t>，当香菱与小伙伴们打闹起来，弄脏了自己的裙子时，不赶紧回去换裙子，却穿着湿漉漉的裙子站在那里同多情公子贾宝玉大谈换裙子的办法。此时此刻竟然怕“辜负”了宝玉的“心”，站在那儿等着宝玉去拿裙子。这在别的女孩来说，当然不会像她那样天真地“呆”下去。</a:t>
            </a:r>
          </a:p>
        </p:txBody>
      </p:sp>
    </p:spTree>
    <p:extLst>
      <p:ext uri="{BB962C8B-B14F-4D97-AF65-F5344CB8AC3E}">
        <p14:creationId xmlns:p14="http://schemas.microsoft.com/office/powerpoint/2010/main" val="24719593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457356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bmk="_Hlk35856876">
                <a:solidFill>
                  <a:srgbClr val="FF0000"/>
                </a:solidFill>
                <a:latin typeface="楷体" pitchFamily="49" charset="-122"/>
                <a:ea typeface="楷体" pitchFamily="49" charset="-122"/>
              </a:rPr>
              <a:t>   三</a:t>
            </a:r>
            <a:r>
              <a:rPr lang="zh-CN" altLang="en-US" sz="2800" b="1" dirty="0" bmk="_Hlk35856876">
                <a:solidFill>
                  <a:srgbClr val="FF0000"/>
                </a:solidFill>
                <a:latin typeface="楷体" pitchFamily="49" charset="-122"/>
                <a:ea typeface="楷体" pitchFamily="49" charset="-122"/>
              </a:rPr>
              <a:t>，当宝玉取来了裙子，她还站在原处。拿到裙子后她竟毫不避讳，仅让宝玉转过身去，自己就换下湿裙子。还对宝玉说了：“裙子的事可别向你哥哥（指薛蟠）说才好。”正如宝玉说的，“可我不疯了，往虎口里探头儿去呢！”这又是一“呆”。</a:t>
            </a:r>
          </a:p>
          <a:p>
            <a:pPr>
              <a:buNone/>
            </a:pPr>
            <a:r>
              <a:rPr lang="zh-CN" altLang="en-US" sz="2800" b="1" dirty="0" smtClean="0" bmk="_Hlk35856876">
                <a:solidFill>
                  <a:srgbClr val="FF0000"/>
                </a:solidFill>
                <a:latin typeface="楷体" pitchFamily="49" charset="-122"/>
                <a:ea typeface="楷体" pitchFamily="49" charset="-122"/>
              </a:rPr>
              <a:t>   这</a:t>
            </a:r>
            <a:r>
              <a:rPr lang="zh-CN" altLang="en-US" sz="2800" b="1" dirty="0" bmk="_Hlk35856876">
                <a:solidFill>
                  <a:srgbClr val="FF0000"/>
                </a:solidFill>
                <a:latin typeface="楷体" pitchFamily="49" charset="-122"/>
                <a:ea typeface="楷体" pitchFamily="49" charset="-122"/>
              </a:rPr>
              <a:t>三“呆”，足以表现香菱的纯情和天真的性情。她虽以为人侍妾，但心无存“夫妻”的意思，没有往深处想过。为了不“辜负”他人之心，站在原处一直等下去。她心地之中没有一丝的邪念。她临别宝玉时所嘱咐宝玉的一句话，固然有点“呆”气，但可见她并不傻气，知道利害关键处呢！</a:t>
            </a:r>
          </a:p>
          <a:p>
            <a:pPr>
              <a:buNone/>
            </a:pPr>
            <a:r>
              <a:rPr lang="zh-CN" altLang="en-US" sz="2800" b="1" dirty="0" smtClean="0" bmk="_Hlk35856876">
                <a:solidFill>
                  <a:srgbClr val="FF0000"/>
                </a:solidFill>
                <a:latin typeface="楷体" pitchFamily="49" charset="-122"/>
                <a:ea typeface="楷体" pitchFamily="49" charset="-122"/>
              </a:rPr>
              <a:t>   香</a:t>
            </a:r>
            <a:r>
              <a:rPr lang="zh-CN" altLang="en-US" sz="2800" b="1" dirty="0" bmk="_Hlk35856876">
                <a:solidFill>
                  <a:srgbClr val="FF0000"/>
                </a:solidFill>
                <a:latin typeface="楷体" pitchFamily="49" charset="-122"/>
                <a:ea typeface="楷体" pitchFamily="49" charset="-122"/>
              </a:rPr>
              <a:t>菱“呆”得可爱，有几分孩子气。</a:t>
            </a:r>
          </a:p>
        </p:txBody>
      </p:sp>
    </p:spTree>
    <p:extLst>
      <p:ext uri="{BB962C8B-B14F-4D97-AF65-F5344CB8AC3E}">
        <p14:creationId xmlns:p14="http://schemas.microsoft.com/office/powerpoint/2010/main" val="4542634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4024" y="1196752"/>
            <a:ext cx="11358699"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a:t>
            </a:r>
            <a:r>
              <a:rPr lang="en-US" altLang="zh-CN" sz="2800" b="1" dirty="0">
                <a:solidFill>
                  <a:srgbClr val="0000FF"/>
                </a:solidFill>
                <a:latin typeface="楷体" pitchFamily="49" charset="-122"/>
                <a:ea typeface="楷体" pitchFamily="49" charset="-122"/>
              </a:rPr>
              <a:t>15</a:t>
            </a:r>
            <a:r>
              <a:rPr lang="zh-CN" altLang="en-US" sz="2800" b="1" dirty="0">
                <a:solidFill>
                  <a:srgbClr val="0000FF"/>
                </a:solidFill>
                <a:latin typeface="楷体" pitchFamily="49" charset="-122"/>
                <a:ea typeface="楷体" pitchFamily="49" charset="-122"/>
              </a:rPr>
              <a:t>题。（共</a:t>
            </a:r>
            <a:r>
              <a:rPr lang="en-US" altLang="zh-CN" sz="2800" b="1" dirty="0">
                <a:solidFill>
                  <a:srgbClr val="0000FF"/>
                </a:solidFill>
                <a:latin typeface="楷体" pitchFamily="49" charset="-122"/>
                <a:ea typeface="楷体" pitchFamily="49" charset="-122"/>
              </a:rPr>
              <a:t>4</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15</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第三十八回中，看了十二个咏菊的诗题之后，探春感慨说：“竟没有人</a:t>
            </a:r>
            <a:r>
              <a:rPr lang="zh-CN" altLang="en-US" sz="2800" b="1" dirty="0" smtClean="0">
                <a:solidFill>
                  <a:srgbClr val="0000FF"/>
                </a:solidFill>
                <a:latin typeface="楷体" pitchFamily="49" charset="-122"/>
                <a:ea typeface="楷体" pitchFamily="49" charset="-122"/>
              </a:rPr>
              <a:t>作</a:t>
            </a:r>
            <a:r>
              <a:rPr lang="en-US" altLang="zh-CN"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簪菊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。”于是她在</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簪菊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题下作了一首，诗中写道：“瓶供篱栽日日忙，折</a:t>
            </a:r>
            <a:r>
              <a:rPr lang="zh-CN" altLang="en-US" sz="2800" b="1" dirty="0" smtClean="0">
                <a:solidFill>
                  <a:srgbClr val="0000FF"/>
                </a:solidFill>
                <a:latin typeface="楷体" pitchFamily="49" charset="-122"/>
                <a:ea typeface="楷体" pitchFamily="49" charset="-122"/>
              </a:rPr>
              <a:t>来休</a:t>
            </a:r>
            <a:r>
              <a:rPr lang="zh-CN" altLang="en-US" sz="2800" b="1" dirty="0">
                <a:solidFill>
                  <a:srgbClr val="0000FF"/>
                </a:solidFill>
                <a:latin typeface="楷体" pitchFamily="49" charset="-122"/>
                <a:ea typeface="楷体" pitchFamily="49" charset="-122"/>
              </a:rPr>
              <a:t>认镜中妆。长安公子因花癖，彭泽先生是酒狂。短鬓冷沾三径露，葛巾香染九秋霜</a:t>
            </a:r>
            <a:r>
              <a:rPr lang="zh-CN" altLang="en-US" sz="2800" b="1" dirty="0" smtClean="0">
                <a:solidFill>
                  <a:srgbClr val="0000FF"/>
                </a:solidFill>
                <a:latin typeface="楷体" pitchFamily="49" charset="-122"/>
                <a:ea typeface="楷体" pitchFamily="49" charset="-122"/>
              </a:rPr>
              <a:t>。高情</a:t>
            </a:r>
            <a:r>
              <a:rPr lang="zh-CN" altLang="en-US" sz="2800" b="1" dirty="0">
                <a:solidFill>
                  <a:srgbClr val="0000FF"/>
                </a:solidFill>
                <a:latin typeface="楷体" pitchFamily="49" charset="-122"/>
                <a:ea typeface="楷体" pitchFamily="49" charset="-122"/>
              </a:rPr>
              <a:t>不入时人眼，拍手凭他笑路旁。”</a:t>
            </a:r>
          </a:p>
          <a:p>
            <a:pPr eaLnBrk="1" hangingPunct="1">
              <a:spcBef>
                <a:spcPct val="0"/>
              </a:spcBef>
              <a:buFontTx/>
              <a:buNone/>
            </a:pPr>
            <a:r>
              <a:rPr lang="zh-CN" altLang="en-US" sz="2800" b="1" dirty="0">
                <a:solidFill>
                  <a:srgbClr val="0000FF"/>
                </a:solidFill>
                <a:latin typeface="楷体" pitchFamily="49" charset="-122"/>
                <a:ea typeface="楷体" pitchFamily="49" charset="-122"/>
              </a:rPr>
              <a:t>这首</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簪菊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体现出探春怎样的个性气质？请结合原著内容简要分析。（</a:t>
            </a:r>
            <a:r>
              <a:rPr lang="en-US" altLang="zh-CN" sz="2800" b="1" dirty="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分）</a:t>
            </a:r>
          </a:p>
        </p:txBody>
      </p:sp>
      <p:sp>
        <p:nvSpPr>
          <p:cNvPr id="3" name="圆角矩形 2"/>
          <p:cNvSpPr>
            <a:spLocks noChangeArrowheads="1"/>
          </p:cNvSpPr>
          <p:nvPr/>
        </p:nvSpPr>
        <p:spPr bwMode="auto">
          <a:xfrm>
            <a:off x="324024" y="404664"/>
            <a:ext cx="4032448" cy="709031"/>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800" b="1" dirty="0" smtClean="0">
                <a:solidFill>
                  <a:srgbClr val="FF0000"/>
                </a:solidFill>
                <a:latin typeface="楷体" pitchFamily="49" charset="-122"/>
                <a:ea typeface="楷体" pitchFamily="49" charset="-122"/>
              </a:rPr>
              <a:t>2020</a:t>
            </a:r>
            <a:r>
              <a:rPr lang="zh-CN" altLang="en-US" sz="2800" b="1" dirty="0" smtClean="0">
                <a:solidFill>
                  <a:srgbClr val="FF0000"/>
                </a:solidFill>
                <a:latin typeface="楷体" pitchFamily="49" charset="-122"/>
                <a:ea typeface="楷体" pitchFamily="49" charset="-122"/>
              </a:rPr>
              <a:t>西城</a:t>
            </a:r>
            <a:r>
              <a:rPr lang="zh-CN" altLang="en-US" sz="2800" b="1" dirty="0">
                <a:solidFill>
                  <a:srgbClr val="FF0000"/>
                </a:solidFill>
                <a:latin typeface="楷体" pitchFamily="49" charset="-122"/>
                <a:ea typeface="楷体" pitchFamily="49" charset="-122"/>
              </a:rPr>
              <a:t>高三一模语文</a:t>
            </a:r>
            <a:endParaRPr kumimoji="1"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9199588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5962</Words>
  <Application>Microsoft Office PowerPoint</Application>
  <PresentationFormat>自定义</PresentationFormat>
  <Paragraphs>147</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cp:revision>
  <dcterms:created xsi:type="dcterms:W3CDTF">2019-04-17T12:34:40Z</dcterms:created>
  <dcterms:modified xsi:type="dcterms:W3CDTF">2020-05-21T15:52:29Z</dcterms:modified>
</cp:coreProperties>
</file>