
<file path=[Content_Types].xml><?xml version="1.0" encoding="utf-8"?>
<Types xmlns="http://schemas.openxmlformats.org/package/2006/content-types"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6" r:id="rId3"/>
    <p:sldId id="285" r:id="rId5"/>
    <p:sldId id="286" r:id="rId6"/>
    <p:sldId id="280" r:id="rId7"/>
    <p:sldId id="258" r:id="rId8"/>
    <p:sldId id="259" r:id="rId9"/>
    <p:sldId id="260" r:id="rId10"/>
    <p:sldId id="273" r:id="rId11"/>
    <p:sldId id="269" r:id="rId12"/>
    <p:sldId id="283" r:id="rId13"/>
    <p:sldId id="295" r:id="rId14"/>
    <p:sldId id="296" r:id="rId15"/>
    <p:sldId id="297" r:id="rId16"/>
    <p:sldId id="311" r:id="rId17"/>
    <p:sldId id="312" r:id="rId18"/>
    <p:sldId id="314" r:id="rId19"/>
    <p:sldId id="301" r:id="rId20"/>
    <p:sldId id="302" r:id="rId21"/>
    <p:sldId id="317" r:id="rId22"/>
    <p:sldId id="315" r:id="rId23"/>
    <p:sldId id="316" r:id="rId24"/>
    <p:sldId id="309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00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00"/>
    <a:srgbClr val="0080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34"/>
  </p:normalViewPr>
  <p:slideViewPr>
    <p:cSldViewPr showGuides="1">
      <p:cViewPr varScale="1">
        <p:scale>
          <a:sx n="84" d="100"/>
          <a:sy n="84" d="100"/>
        </p:scale>
        <p:origin x="-1152" y="-36"/>
      </p:cViewPr>
      <p:guideLst>
        <p:guide orient="horz" pos="2141"/>
        <p:guide pos="27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/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50800"/>
            <a:ext cx="4962525" cy="4074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645" y="-50165"/>
            <a:ext cx="4648835" cy="3509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" y="3651885"/>
            <a:ext cx="4525645" cy="3186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01570" y="2834640"/>
            <a:ext cx="320294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7200" b="1" dirty="0">
                <a:solidFill>
                  <a:schemeClr val="bg1"/>
                </a:solidFill>
                <a:ea typeface="黑体" panose="02010609060101010101" pitchFamily="49" charset="-122"/>
                <a:sym typeface="+mn-ea"/>
              </a:rPr>
              <a:t> </a:t>
            </a:r>
            <a:endParaRPr lang="zh-CN" altLang="en-US" sz="4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2470" y="3458845"/>
            <a:ext cx="4525010" cy="3379470"/>
          </a:xfrm>
          <a:prstGeom prst="rect">
            <a:avLst/>
          </a:prstGeom>
        </p:spPr>
      </p:pic>
      <p:sp>
        <p:nvSpPr>
          <p:cNvPr id="6" name="流程图: 库存数据 5"/>
          <p:cNvSpPr/>
          <p:nvPr/>
        </p:nvSpPr>
        <p:spPr>
          <a:xfrm>
            <a:off x="3364865" y="3069590"/>
            <a:ext cx="2414270" cy="718820"/>
          </a:xfrm>
          <a:prstGeom prst="flowChartOnlineStorage">
            <a:avLst/>
          </a:prstGeom>
          <a:gradFill>
            <a:gsLst>
              <a:gs pos="47000">
                <a:srgbClr val="FBFB11"/>
              </a:gs>
              <a:gs pos="100000">
                <a:srgbClr val="838309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诸葛亮</a:t>
            </a:r>
            <a:endParaRPr kumimoji="0" lang="zh-CN" altLang="en-US" sz="3600" b="1" i="0" u="none" strike="noStrike" cap="none" normalizeH="0" baseline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6840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6834188" y="3113088"/>
            <a:ext cx="1744662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诸葛亮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WordArt 5"/>
          <p:cNvSpPr>
            <a:spLocks noChangeArrowheads="1" noChangeShapeType="1" noTextEdit="1"/>
          </p:cNvSpPr>
          <p:nvPr/>
        </p:nvSpPr>
        <p:spPr bwMode="auto">
          <a:xfrm>
            <a:off x="4267200" y="685800"/>
            <a:ext cx="4419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4400" b="1" kern="10">
                <a:ln w="9525">
                  <a:rou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诫子书</a:t>
            </a:r>
            <a:endParaRPr lang="zh-CN" altLang="en-US" sz="4400" b="1" kern="10">
              <a:ln w="9525">
                <a:rou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097405" y="116205"/>
            <a:ext cx="4343400" cy="641350"/>
          </a:xfrm>
          <a:prstGeom prst="rect">
            <a:avLst/>
          </a:prstGeom>
          <a:gradFill flip="none" rotWithShape="1">
            <a:gsLst>
              <a:gs pos="44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800000"/>
                </a:solidFill>
                <a:latin typeface="Tahoma" panose="020B0604030504040204" pitchFamily="34" charset="0"/>
              </a:rPr>
              <a:t>           </a:t>
            </a:r>
            <a:r>
              <a:rPr kumimoji="1" lang="zh-CN" altLang="en-US" sz="3600" b="1">
                <a:latin typeface="Tahoma" panose="020B0604030504040204" pitchFamily="34" charset="0"/>
              </a:rPr>
              <a:t>诫子书</a:t>
            </a:r>
            <a:endParaRPr kumimoji="1" lang="zh-CN" altLang="en-US" sz="3600" b="1">
              <a:latin typeface="Tahoma" panose="020B0604030504040204" pitchFamily="34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71780" y="1216660"/>
            <a:ext cx="8601075" cy="50774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君子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之行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以修身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俭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以养德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;</a:t>
            </a:r>
            <a:endParaRPr kumimoji="1"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澹泊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明志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非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宁静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致远。</a:t>
            </a:r>
            <a:endParaRPr kumimoji="1"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学须静也，才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须学也。</a:t>
            </a:r>
            <a:endParaRPr kumimoji="1"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非学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广才，非志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无以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成学。</a:t>
            </a:r>
            <a:endParaRPr kumimoji="1"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淫慢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励精，险躁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治性。年与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时驰，意与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日去，遂成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枯落，多不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接世，悲守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穷庐，将复</a:t>
            </a:r>
            <a:r>
              <a:rPr kumimoji="1"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3600" b="1">
                <a:latin typeface="楷体" panose="02010609060101010101" charset="-122"/>
                <a:ea typeface="楷体" panose="02010609060101010101" charset="-122"/>
              </a:rPr>
              <a:t>何及！ </a:t>
            </a:r>
            <a:endParaRPr kumimoji="1"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32766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32766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327660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1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881063"/>
            <a:ext cx="9144000" cy="52622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b="1">
                <a:solidFill>
                  <a:schemeClr val="tx1"/>
                </a:solidFill>
              </a:rPr>
              <a:t>（1）夫（fú）：助词，用于句首，表示发端。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（2）君子：品德高尚的人。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（3）行：指操守、品德、品行。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（4） 修身：个人的品德修养。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（5）</a:t>
            </a:r>
            <a:r>
              <a:rPr lang="zh-CN" b="1">
                <a:solidFill>
                  <a:schemeClr val="tx1"/>
                </a:solidFill>
              </a:rPr>
              <a:t>澹</a:t>
            </a:r>
            <a:r>
              <a:rPr b="1">
                <a:solidFill>
                  <a:schemeClr val="tx1"/>
                </a:solidFill>
              </a:rPr>
              <a:t>（dàn）泊：安静而不贪图功名利禄。内心恬淡，不慕名利。清心寡欲。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（6）明志：明确志向。明，明确、坚定。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（7）宁静：这里指安静，集中精神，不分散精力。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（8）致远：实现远大目标。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（9）广才：使才智广博。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（10）淫（yín）漫：放纵懈怠。淫，放纵。慢，懈怠。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（11）励精：振奋精神。励：奋勉，振奋。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（12）险躁：轻薄浮躁，与上文“宁静”相对而言。险，轻薄。</a:t>
            </a:r>
            <a:endParaRPr b="1">
              <a:solidFill>
                <a:schemeClr val="tx1"/>
              </a:solidFill>
            </a:endParaRPr>
          </a:p>
          <a:p>
            <a:pPr eaLnBrk="1" hangingPunct="1"/>
            <a:r>
              <a:rPr b="1">
                <a:solidFill>
                  <a:schemeClr val="tx1"/>
                </a:solidFill>
              </a:rPr>
              <a:t>（13）治性：修养性情。治，修养。</a:t>
            </a:r>
            <a:endParaRPr b="1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6988"/>
            <a:ext cx="2165350" cy="646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【</a:t>
            </a:r>
            <a:r>
              <a:rPr lang="zh-CN" altLang="en-US" sz="3600" b="1">
                <a:solidFill>
                  <a:srgbClr val="FF0000"/>
                </a:solidFill>
              </a:rPr>
              <a:t>注 释</a:t>
            </a:r>
            <a:r>
              <a:rPr lang="en-US" altLang="zh-CN" sz="3600" b="1">
                <a:solidFill>
                  <a:srgbClr val="FF0000"/>
                </a:solidFill>
              </a:rPr>
              <a:t>】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97803" y="1343978"/>
            <a:ext cx="8748712" cy="39319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（14）与：跟随。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（15）驰：疾行，指迅速逝去。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（16）日：时间。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（17）遂：于是，就。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（18）枯落：凋落。比喻人年老志衰，没有用处。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（19）多不接世：意思是对社会没有任何贡献。接世，接触社会，对社会有益。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（20）穷庐：穷困潦倒之人住的陋室。</a:t>
            </a:r>
            <a:endParaRPr lang="zh-CN" altLang="en-US" sz="2800" b="1"/>
          </a:p>
          <a:p>
            <a:pPr eaLnBrk="1" hangingPunct="1"/>
            <a:r>
              <a:rPr lang="zh-CN" altLang="en-US" sz="2800" b="1"/>
              <a:t>（21）将复何及：又怎么来得及。</a:t>
            </a:r>
            <a:endParaRPr lang="zh-CN" altLang="en-US" sz="2800" b="1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26988"/>
            <a:ext cx="2293938" cy="646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【</a:t>
            </a:r>
            <a:r>
              <a:rPr lang="zh-CN" altLang="en-US" sz="3600" b="1">
                <a:solidFill>
                  <a:srgbClr val="FF0000"/>
                </a:solidFill>
              </a:rPr>
              <a:t>注  释</a:t>
            </a:r>
            <a:r>
              <a:rPr lang="en-US" altLang="zh-CN" sz="3600" b="1">
                <a:solidFill>
                  <a:srgbClr val="FF0000"/>
                </a:solidFill>
              </a:rPr>
              <a:t>】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7" name="文本框 1414145"/>
          <p:cNvSpPr txBox="1"/>
          <p:nvPr/>
        </p:nvSpPr>
        <p:spPr>
          <a:xfrm>
            <a:off x="755333" y="34608"/>
            <a:ext cx="8281987" cy="1073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3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夫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君子之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行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，静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修身，俭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养德。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14147" name="文本框 1414146"/>
          <p:cNvSpPr txBox="1"/>
          <p:nvPr/>
        </p:nvSpPr>
        <p:spPr>
          <a:xfrm>
            <a:off x="684530" y="1299845"/>
            <a:ext cx="85439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品德高尚、德才兼备的人，是依靠心绪宁静来修养身心的，是依靠生活节俭来培养品德的。 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19" name="文本框 1414147"/>
          <p:cNvSpPr txBox="1"/>
          <p:nvPr/>
        </p:nvSpPr>
        <p:spPr>
          <a:xfrm>
            <a:off x="684213" y="3140075"/>
            <a:ext cx="756126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澹泊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无以明志，非宁静无以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致远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14149" name="文本框 1414148"/>
          <p:cNvSpPr txBox="1"/>
          <p:nvPr/>
        </p:nvSpPr>
        <p:spPr>
          <a:xfrm>
            <a:off x="755650" y="3716655"/>
            <a:ext cx="79565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不看轻世俗的名利，就不能明确自己的志向，不是身心宁静就不能实现远大的理想。 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1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4147" grpId="0"/>
      <p:bldP spid="14141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1" name="文本框 1415169"/>
          <p:cNvSpPr txBox="1"/>
          <p:nvPr/>
        </p:nvSpPr>
        <p:spPr>
          <a:xfrm>
            <a:off x="214313" y="619125"/>
            <a:ext cx="8929687" cy="10747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3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夫学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须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静也，才须学也。非学无以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广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才，非志无以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学。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15171" name="文本框 1415170"/>
          <p:cNvSpPr txBox="1"/>
          <p:nvPr/>
        </p:nvSpPr>
        <p:spPr>
          <a:xfrm>
            <a:off x="252730" y="1601788"/>
            <a:ext cx="842168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学习必须静下心来，增长才干必须刻苦学习。不努力学习就不能增长才干，不明确志向就不能完成学业。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3" name="文本框 1415171"/>
          <p:cNvSpPr txBox="1"/>
          <p:nvPr/>
        </p:nvSpPr>
        <p:spPr>
          <a:xfrm>
            <a:off x="336868" y="3908743"/>
            <a:ext cx="7561262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淫慢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则不能励精，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险躁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则不能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冶性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15173" name="文本框 1415172"/>
          <p:cNvSpPr txBox="1"/>
          <p:nvPr/>
        </p:nvSpPr>
        <p:spPr>
          <a:xfrm>
            <a:off x="336868" y="4728528"/>
            <a:ext cx="825341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过度懈怠就不能振奋精神，偏激浮躁就不能陶冶性情。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5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1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5171" grpId="0"/>
      <p:bldP spid="14151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5" name="文本框 1416193"/>
          <p:cNvSpPr txBox="1"/>
          <p:nvPr/>
        </p:nvSpPr>
        <p:spPr>
          <a:xfrm>
            <a:off x="435928" y="662305"/>
            <a:ext cx="8389937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时驰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与日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成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枯落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，多不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接世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，悲守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穷庐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，将复何及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16195" name="文本框 1416194"/>
          <p:cNvSpPr txBox="1"/>
          <p:nvPr/>
        </p:nvSpPr>
        <p:spPr>
          <a:xfrm>
            <a:off x="191135" y="2265680"/>
            <a:ext cx="88798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年华随着光阴流逝，意志随着岁月消磨，最后就像枯枝败叶那样，大多不能融入社会，（到那时，）悲伤的居守在偏僻简陋的房子里，（后悔）又怎么来得及呢？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61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00380" y="1731645"/>
            <a:ext cx="7835900" cy="64008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、诸葛亮写这封信的用意是什么？</a:t>
            </a:r>
            <a:endParaRPr kumimoji="1"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00380" y="548005"/>
            <a:ext cx="3400425" cy="518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快速默读，整体感知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00380" y="3811905"/>
            <a:ext cx="8158480" cy="17532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期望儿子修身养德，把自己培养成君子；勉励他珍惜光阴，刻苦学习，把自己培养成为有用之才。</a:t>
            </a:r>
            <a:endParaRPr kumimoji="1"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5843" grpId="0" bldLvl="0" animBg="1"/>
      <p:bldP spid="13317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45135" y="1109980"/>
            <a:ext cx="8584565" cy="1076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zh-CN" altLang="en-US" sz="3200" b="1">
                <a:latin typeface="楷体" panose="02010609060101010101" charset="-122"/>
                <a:ea typeface="楷体" panose="02010609060101010101" charset="-122"/>
              </a:rPr>
              <a:t>、本文对儿子的劝勉主要包括哪几方面？论述中强调了什么？你能再补充一个论据吗？</a:t>
            </a:r>
            <a:endParaRPr kumimoji="1"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39065" y="166370"/>
            <a:ext cx="3400425" cy="51816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快速默读，整体感知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5285" y="2719070"/>
            <a:ext cx="8393430" cy="2529840"/>
          </a:xfrm>
          <a:prstGeom prst="rect">
            <a:avLst/>
          </a:prstGeom>
          <a:gradFill>
            <a:gsLst>
              <a:gs pos="6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就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学习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做人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两个方面进行了论述。</a:t>
            </a:r>
            <a:endParaRPr kumimoji="1"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B.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无论做人还是学习，作者都强调一个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“静”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修身要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，学习要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，获得成功也取决于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，把失败归结于“躁”字，把静、躁加以对比，增强了论述的效果。</a:t>
            </a:r>
            <a:endParaRPr kumimoji="1"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21080" y="5652770"/>
            <a:ext cx="6820535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静就是摒除杂念和干扰，宁静专一</a:t>
            </a:r>
            <a:endParaRPr kumimoji="1"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 uiExpand="1" build="p"/>
      <p:bldP spid="14341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701358" y="665163"/>
            <a:ext cx="77406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33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663300"/>
                </a:solidFill>
                <a:latin typeface="Times New Roman" panose="02020603050405020304" pitchFamily="18" charset="0"/>
              </a:rPr>
              <a:t>薛谭学讴，自足而归，知不足而得返。就是“躁”的最好的例证。</a:t>
            </a:r>
            <a:endParaRPr lang="zh-CN" altLang="en-US" sz="2800" b="1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0" y="1960880"/>
            <a:ext cx="9144000" cy="4576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薛谭学讴于秦青，未穷青之技，自谓尽之，遂辞归。秦青弗止，饯于郊衢，抚节悲歌，声振林木，响遏行云。薛谭乃谢求反，终身不敢言归。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）讴：不用乐器伴奏的歌唱；这里指唱歌 ；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）于：向；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）穷：尽，完；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）遂辞归：于是就告辞回家；辞：告辞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）弗止：没有劝阻；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）饯行于郊衢：在城外大道旁给他用酒食送行；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）饯于：于：向；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）抚节：打着节拍：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）遏：阻止；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）谢；古义：认错，道歉；今义：感谢 　　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）反：通假字，通“返”，返回。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81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8382000" cy="57912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诸葛亮（</a:t>
            </a:r>
            <a:r>
              <a:rPr lang="en-US" altLang="zh-CN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181—234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）：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复姓诸葛名亮，字孔明，卧龙先生。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琅琊阳都（今山东省沂水县）人，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三国时期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著名的</a:t>
            </a:r>
            <a:r>
              <a:rPr lang="zh-CN" altLang="en-US" sz="2800" b="1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政治家、军事家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年轻时，隐居隆中，刻苦攻读史书。刘备三顾茅庐后，诸葛亮出山辅助刘备。刘备死后，他受遗诏辅佐后主刘禅。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作为一代历史伟人，他最大的功绩是辅佐刘备开创蜀国基业，</a:t>
            </a: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为此鞠躬尽瘁，死而后已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         他更以淡泊明志，宁静致远的</a:t>
            </a:r>
            <a:r>
              <a:rPr kumimoji="1" lang="zh-CN" altLang="en-US" sz="2800" b="1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高风亮节</a:t>
            </a: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en-US" sz="2800" b="1" smtClean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道德文章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kumimoji="1"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言传身教，惠及子女，</a:t>
            </a:r>
            <a:r>
              <a:rPr lang="zh-CN" altLang="en-US" sz="2800" b="1" smtClean="0">
                <a:solidFill>
                  <a:srgbClr val="663300"/>
                </a:solidFill>
                <a:latin typeface="楷体" panose="02010609060101010101" charset="-122"/>
                <a:ea typeface="楷体" panose="02010609060101010101" charset="-122"/>
              </a:rPr>
              <a:t>为后世楷模。</a:t>
            </a:r>
            <a:endParaRPr lang="zh-CN" altLang="en-US" sz="2800" b="1" smtClean="0">
              <a:solidFill>
                <a:srgbClr val="66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401060" y="144780"/>
            <a:ext cx="2667000" cy="5791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  <a:prstDash val="sysDot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kumimoji="1" lang="en-US" altLang="zh-CN" sz="3200" b="1" i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kumimoji="1" lang="zh-CN" altLang="en-US" sz="3200" b="1" i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走近诸葛亮</a:t>
            </a:r>
            <a:endParaRPr kumimoji="1" lang="zh-CN" altLang="en-US" sz="3200" b="1" i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459" grpId="0" animBg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1" name="文本框 22530"/>
          <p:cNvSpPr txBox="1"/>
          <p:nvPr/>
        </p:nvSpPr>
        <p:spPr>
          <a:xfrm>
            <a:off x="395288" y="692150"/>
            <a:ext cx="8137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</a:rPr>
              <a:t>诸葛亮认为成才成学的条件是什么？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79388" y="1557338"/>
            <a:ext cx="9144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夫学须静也，才须学也，非学无以广才，非志无以成学。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0" y="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问题研究</a:t>
            </a:r>
            <a:endParaRPr lang="zh-CN" altLang="en-US" sz="24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374650" y="3265805"/>
            <a:ext cx="83947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静 学 志 才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这就是“夫学须静也，才须学也，非学无以广才，非志无以成学。”的完整意义。这就是诸葛亮的治学之道。还有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惜时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533400" y="457200"/>
            <a:ext cx="8610600" cy="236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4. 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君子之行，静以修身，俭以养德，非澹泊无以明志，非宁静无以致远。”这句话的核心是一个“静”字。“俭以养德”与“静”有何关系？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0" y="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问题研究</a:t>
            </a:r>
            <a:endParaRPr lang="zh-CN" altLang="en-US" sz="24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111125" y="3068955"/>
            <a:ext cx="93218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charset="-122"/>
              </a:rPr>
              <a:t> 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charset="-122"/>
              </a:rPr>
              <a:t>因为节俭方可清心寡欲，避免浪费。也就是说，只有内心世界始终保持宁静，才不会为贪图丰厚的物质享受而分神劳力。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“俭以养德”是建立在“静”的基础上的美德。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" y="138430"/>
            <a:ext cx="8990965" cy="669861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同步训练：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1．用现代汉语翻译下面的句子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）非学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无以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广才，非志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无以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成学。</a:t>
            </a:r>
            <a:endParaRPr kumimoji="1"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）淫慢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则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不能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励精，险躁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则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不能</a:t>
            </a:r>
            <a:r>
              <a:rPr kumimoji="1"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治性</a:t>
            </a:r>
            <a:endParaRPr kumimoji="1"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．文中有两句话衍生出“志存高远”的成语，请写出这两句话。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原句填空：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)《诫子书》全文的中心论点是：　　　　　(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)《诫子书》中能表现“躁”的危害的句子是：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4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指出“百家争鸣”中儒家/道家/法家/墨家的主要思想及代表人物。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0012"/>
          <p:cNvPicPr>
            <a:picLocks noChangeAspect="1" noChangeArrowheads="1"/>
          </p:cNvPicPr>
          <p:nvPr/>
        </p:nvPicPr>
        <p:blipFill>
          <a:blip r:embed="rId1">
            <a:lum bright="5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9305" y="1066800"/>
            <a:ext cx="7565390" cy="47244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57150">
            <a:solidFill>
              <a:schemeClr val="tx1"/>
            </a:solidFill>
            <a:prstDash val="sysDot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         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诸葛亮在政治、军事上计谋超群，对后代的教育问题也十分重视。诸葛亮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岁病逝五丈原军中的前夕，还写信给八岁的儿子诸葛瞻，留下了流传百世的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诫子书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诫子书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中关于道德、修养、教育方法的至理名言，影响着近二千年来诸葛家后裔的持续发展和我国有志青年积极进取。</a:t>
            </a:r>
            <a:endParaRPr lang="zh-CN" altLang="en-US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title" orient="vert"/>
          </p:nvPr>
        </p:nvSpPr>
        <p:spPr>
          <a:xfrm>
            <a:off x="6515100" y="609600"/>
            <a:ext cx="1943100" cy="4652010"/>
          </a:xfrm>
        </p:spPr>
        <p:txBody>
          <a:bodyPr wrap="square" lIns="91440" tIns="45720" rIns="91440" bIns="45720" anchor="ctr"/>
          <a:p>
            <a:pPr eaLnBrk="1" hangingPunct="1"/>
            <a:r>
              <a:rPr lang="en-US" altLang="zh-CN" sz="6600" dirty="0"/>
              <a:t>    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" y="359410"/>
            <a:ext cx="4617720" cy="2995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" y="3354705"/>
            <a:ext cx="4785995" cy="3198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110" y="359410"/>
            <a:ext cx="4652645" cy="2995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5" y="3343910"/>
            <a:ext cx="4285615" cy="3209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Text Box 3"/>
          <p:cNvSpPr txBox="1"/>
          <p:nvPr/>
        </p:nvSpPr>
        <p:spPr>
          <a:xfrm>
            <a:off x="8315325" y="-358775"/>
            <a:ext cx="184150" cy="455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-41910"/>
            <a:ext cx="9302115" cy="69418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/>
          <p:nvPr/>
        </p:nvSpPr>
        <p:spPr>
          <a:xfrm>
            <a:off x="3221355" y="129540"/>
            <a:ext cx="2478405" cy="64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诸葛亮年谱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250190" y="936625"/>
            <a:ext cx="8722360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岁：诸葛亮诞生于琅琊阳都（今山东沂南县）。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304165" y="1613535"/>
            <a:ext cx="4672330" cy="579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岁：诸葛亮移居隆中。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Rectangle 5"/>
          <p:cNvSpPr/>
          <p:nvPr/>
        </p:nvSpPr>
        <p:spPr>
          <a:xfrm>
            <a:off x="250190" y="2384425"/>
            <a:ext cx="845820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岁：刘备三顾茅庐，诸葛亮对刘备陈说三分  天下之计，“隆中对”。旋即出山辅助刘备。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Rectangle 6"/>
          <p:cNvSpPr/>
          <p:nvPr/>
        </p:nvSpPr>
        <p:spPr>
          <a:xfrm>
            <a:off x="250190" y="3574415"/>
            <a:ext cx="8915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岁：诸葛亮说服孙权与刘备结盟，参与赤壁之战获胜。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Rectangle 7"/>
          <p:cNvSpPr/>
          <p:nvPr/>
        </p:nvSpPr>
        <p:spPr>
          <a:xfrm>
            <a:off x="250190" y="4787900"/>
            <a:ext cx="8312150" cy="579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岁：刘备登基，建立蜀国。诸葛亮任丞相。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Rectangle 8"/>
          <p:cNvSpPr/>
          <p:nvPr/>
        </p:nvSpPr>
        <p:spPr>
          <a:xfrm>
            <a:off x="250190" y="5520690"/>
            <a:ext cx="84582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岁：刘备白帝城托孤诸葛亮。刘禅封诸葛亮为武乡侯，领益州牧。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  <p:bldP spid="5124" grpId="0" bldLvl="0" animBg="1"/>
      <p:bldP spid="5125" grpId="0" bldLvl="0" animBg="1"/>
      <p:bldP spid="5126" grpId="0" bldLvl="0" animBg="1"/>
      <p:bldP spid="5127" grpId="0" bldLvl="0" animBg="1"/>
      <p:bldP spid="5128" grpId="0" bldLvl="0" animBg="1"/>
      <p:bldP spid="51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521335" y="187325"/>
            <a:ext cx="8012113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４５岁：诸葛亮率军南征，稳定南部四郡。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/>
          <p:nvPr/>
        </p:nvSpPr>
        <p:spPr>
          <a:xfrm>
            <a:off x="609600" y="6211570"/>
            <a:ext cx="8352155" cy="579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５４岁：诸葛亮于再次北伐中病故于五丈原。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527685" y="966470"/>
            <a:ext cx="7543800" cy="579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４６岁：诸葛亮准备兴师讨魏。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521335" y="1703070"/>
            <a:ext cx="8603615" cy="5791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４７岁：诸葛亮向刘禅交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出师表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进行北伐。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0" name="Rectangle 6"/>
          <p:cNvSpPr/>
          <p:nvPr/>
        </p:nvSpPr>
        <p:spPr>
          <a:xfrm>
            <a:off x="527685" y="2439035"/>
            <a:ext cx="808863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４８岁：北伐街亭失守，诸葛亮挥泪斩马谡，</a:t>
            </a:r>
            <a:b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自贬为右将军，行丞相事。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Rectangle 7"/>
          <p:cNvSpPr/>
          <p:nvPr/>
        </p:nvSpPr>
        <p:spPr>
          <a:xfrm>
            <a:off x="609600" y="3625215"/>
            <a:ext cx="8427720" cy="10668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４９岁：诸葛亮再次北伐夺取武都、阴平，恢复丞相职位。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Rectangle 8"/>
          <p:cNvSpPr/>
          <p:nvPr/>
        </p:nvSpPr>
        <p:spPr>
          <a:xfrm>
            <a:off x="609600" y="4788535"/>
            <a:ext cx="6629400" cy="579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５０岁：诸葛亮再次北伐。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Rectangle 9"/>
          <p:cNvSpPr/>
          <p:nvPr/>
        </p:nvSpPr>
        <p:spPr>
          <a:xfrm>
            <a:off x="609283" y="5500370"/>
            <a:ext cx="8608695" cy="5791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５１岁：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诸葛亮北伐，破司马仲达，大败魏将张合。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 bldLvl="0" animBg="1"/>
      <p:bldP spid="6148" grpId="0" bldLvl="0" animBg="1"/>
      <p:bldP spid="6149" grpId="0" bldLvl="0" animBg="1"/>
      <p:bldP spid="6150" grpId="0" bldLvl="0" animBg="1"/>
      <p:bldP spid="6151" grpId="0" bldLvl="0" animBg="1"/>
      <p:bldP spid="6152" grpId="0" bldLvl="0" animBg="1"/>
      <p:bldP spid="61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2" name="Text Box 4"/>
          <p:cNvSpPr txBox="1"/>
          <p:nvPr/>
        </p:nvSpPr>
        <p:spPr>
          <a:xfrm>
            <a:off x="754380" y="616585"/>
            <a:ext cx="35553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三顾茅庐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754380" y="2703195"/>
            <a:ext cx="35553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草船借箭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754380" y="3749040"/>
            <a:ext cx="3719830" cy="59309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  <a:sym typeface="+mn-ea"/>
              </a:rPr>
              <a:t>借东风 赤壁鏖战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289550" y="519430"/>
            <a:ext cx="3124200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七擒七纵孟获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754380" y="1645920"/>
            <a:ext cx="35553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舌战群儒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5289550" y="2703195"/>
            <a:ext cx="3124200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挥泪斩马谡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5289550" y="1645920"/>
            <a:ext cx="3124200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出师表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5289550" y="3749040"/>
            <a:ext cx="3124200" cy="64008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空城计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5289550" y="4756785"/>
            <a:ext cx="312420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六出祁山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5289550" y="5736590"/>
            <a:ext cx="3124200" cy="64008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病逝五丈原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754380" y="5637530"/>
            <a:ext cx="3720465" cy="6400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受白帝托孤之命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Text Box 4"/>
          <p:cNvSpPr txBox="1"/>
          <p:nvPr/>
        </p:nvSpPr>
        <p:spPr>
          <a:xfrm>
            <a:off x="754380" y="4669155"/>
            <a:ext cx="3720465" cy="640080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FF00"/>
                </a:solidFill>
                <a:sym typeface="+mn-ea"/>
              </a:rPr>
              <a:t>八阵图 退陆逊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" grpId="0" bldLvl="0" animBg="1"/>
      <p:bldP spid="2" grpId="0" bldLvl="0" animBg="1"/>
      <p:bldP spid="3" grpId="0" bldLvl="0" animBg="1"/>
      <p:bldP spid="12" grpId="0" bldLvl="0" animBg="1"/>
      <p:bldP spid="5" grpId="0" bldLvl="0" animBg="1"/>
      <p:bldP spid="8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838200" y="3810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课外拓展：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381000" y="1066800"/>
            <a:ext cx="845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95190F"/>
                </a:solidFill>
                <a:latin typeface="Times New Roman" panose="02020603050405020304" pitchFamily="18" charset="0"/>
                <a:ea typeface="仿宋_GB2312" pitchFamily="49" charset="-122"/>
              </a:rPr>
              <a:t>下边一副对联概括了诸葛亮一生的功绩，</a:t>
            </a:r>
            <a:endParaRPr lang="zh-CN" altLang="en-US" sz="3600" b="1" dirty="0">
              <a:solidFill>
                <a:srgbClr val="95190F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495300" y="2256790"/>
            <a:ext cx="81534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收二川，排八阵，六出七擒，五丈原前，点四十九盏明灯，一心只为酬三顾。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取西蜀，定南蛮，东和北拒，中军帐里，变金木土爻神卦，水面偏能用火攻。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5" name="Picture 5" descr="ly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05400"/>
            <a:ext cx="9144000" cy="174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2" grpId="1"/>
      <p:bldP spid="15363" grpId="1"/>
      <p:bldP spid="15364" grpId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2730</Words>
  <Application>WPS 演示</Application>
  <PresentationFormat>全屏显示(4:3)</PresentationFormat>
  <Paragraphs>191</Paragraphs>
  <Slides>22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楷体_GB2312</vt:lpstr>
      <vt:lpstr>仿宋_GB2312</vt:lpstr>
      <vt:lpstr>Tahoma</vt:lpstr>
      <vt:lpstr>新宋体</vt:lpstr>
      <vt:lpstr>仿宋</vt:lpstr>
      <vt:lpstr>方正姚体</vt:lpstr>
      <vt:lpstr>默认设计模板</vt:lpstr>
      <vt:lpstr>PowerPoint 演示文稿</vt:lpstr>
      <vt:lpstr>PowerPoint 演示文稿</vt:lpstr>
      <vt:lpstr>PowerPoint 演示文稿</vt:lpstr>
      <vt:lpstr>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mzsyzx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hqf</dc:creator>
  <cp:lastModifiedBy>Administrator</cp:lastModifiedBy>
  <cp:revision>67</cp:revision>
  <cp:lastPrinted>1900-01-04T05:48:00Z</cp:lastPrinted>
  <dcterms:created xsi:type="dcterms:W3CDTF">2005-12-15T23:58:00Z</dcterms:created>
  <dcterms:modified xsi:type="dcterms:W3CDTF">2018-04-13T03:01:49Z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