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4" r:id="rId2"/>
    <p:sldId id="256" r:id="rId3"/>
    <p:sldId id="258" r:id="rId4"/>
    <p:sldId id="259" r:id="rId5"/>
    <p:sldId id="260" r:id="rId6"/>
    <p:sldId id="285" r:id="rId7"/>
    <p:sldId id="262" r:id="rId8"/>
    <p:sldId id="263" r:id="rId9"/>
    <p:sldId id="264" r:id="rId10"/>
    <p:sldId id="269" r:id="rId11"/>
    <p:sldId id="265" r:id="rId12"/>
    <p:sldId id="270" r:id="rId13"/>
    <p:sldId id="266" r:id="rId14"/>
    <p:sldId id="286" r:id="rId15"/>
    <p:sldId id="287" r:id="rId16"/>
    <p:sldId id="288" r:id="rId17"/>
    <p:sldId id="310" r:id="rId18"/>
    <p:sldId id="271" r:id="rId19"/>
    <p:sldId id="311" r:id="rId20"/>
    <p:sldId id="272" r:id="rId21"/>
    <p:sldId id="268" r:id="rId22"/>
    <p:sldId id="312" r:id="rId23"/>
    <p:sldId id="277" r:id="rId24"/>
    <p:sldId id="279" r:id="rId25"/>
    <p:sldId id="280" r:id="rId26"/>
    <p:sldId id="28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56000">
              <a:schemeClr val="bg2"/>
            </a:gs>
            <a:gs pos="24000">
              <a:schemeClr val="bg2"/>
            </a:gs>
            <a:gs pos="0">
              <a:schemeClr val="accent1">
                <a:lumMod val="75000"/>
              </a:schemeClr>
            </a:gs>
            <a:gs pos="74000">
              <a:schemeClr val="bg2"/>
            </a:gs>
            <a:gs pos="83000">
              <a:schemeClr val="accent6"/>
            </a:gs>
            <a:gs pos="100000">
              <a:schemeClr val="accent6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15" y="1270"/>
            <a:ext cx="12207240" cy="6870700"/>
          </a:xfrm>
          <a:prstGeom prst="rect">
            <a:avLst/>
          </a:prstGeom>
        </p:spPr>
      </p:pic>
      <p:pic>
        <p:nvPicPr>
          <p:cNvPr id="3082" name="Picture 14" descr="shxs033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320" y="2031683"/>
            <a:ext cx="2576513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WordArt 19"/>
          <p:cNvSpPr>
            <a:spLocks noTextEdit="1"/>
          </p:cNvSpPr>
          <p:nvPr/>
        </p:nvSpPr>
        <p:spPr>
          <a:xfrm>
            <a:off x="2409508" y="2274570"/>
            <a:ext cx="1920875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7500" lnSpcReduction="10000"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500" b="1" i="0" u="none" strike="noStrike" kern="1200" cap="none" spc="0" normalizeH="0" baseline="0" noProof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第一课时</a:t>
            </a:r>
          </a:p>
        </p:txBody>
      </p:sp>
      <p:sp>
        <p:nvSpPr>
          <p:cNvPr id="3076" name="Text Box 3"/>
          <p:cNvSpPr/>
          <p:nvPr/>
        </p:nvSpPr>
        <p:spPr>
          <a:xfrm>
            <a:off x="2566670" y="3746183"/>
            <a:ext cx="21605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萧   红</a:t>
            </a:r>
          </a:p>
        </p:txBody>
      </p:sp>
      <p:pic>
        <p:nvPicPr>
          <p:cNvPr id="3077" name="图片 1"/>
          <p:cNvPicPr>
            <a:picLocks noChangeAspect="1"/>
          </p:cNvPicPr>
          <p:nvPr/>
        </p:nvPicPr>
        <p:blipFill>
          <a:blip r:embed="rId5"/>
          <a:srcRect b="24533"/>
          <a:stretch>
            <a:fillRect/>
          </a:stretch>
        </p:blipFill>
        <p:spPr>
          <a:xfrm>
            <a:off x="321945" y="687070"/>
            <a:ext cx="6329045" cy="807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474345" y="1260475"/>
            <a:ext cx="78676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2、“鲁迅先生走路很轻捷，尤其使人记得清楚的，是他刚抓起帽子来往头上一扣，同时左腿就伸出去了，仿佛不顾一切地走去。”</a:t>
            </a:r>
          </a:p>
          <a:p>
            <a:pPr algn="l" eaLnBrk="0" hangingPunct="0">
              <a:lnSpc>
                <a:spcPct val="150000"/>
              </a:lnSpc>
            </a:pP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3、“还记得有一次谈到半夜了，一过十二点电车就没有的，但那天不知讲了些什么……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……鲁迅先生嘱咐许先生一定让坐小汽车回去，并且一定嘱咐许先生付钱。”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46405" y="1156335"/>
            <a:ext cx="7865110" cy="496062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485775" y="2157095"/>
            <a:ext cx="74993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突出“轻捷”，快，表现鲁迅先生干练敏捷的性格特征和不顾一切、勇往直前的坚毅精神。</a:t>
            </a:r>
          </a:p>
        </p:txBody>
      </p:sp>
      <p:sp>
        <p:nvSpPr>
          <p:cNvPr id="3" name="矩形 6"/>
          <p:cNvSpPr/>
          <p:nvPr/>
        </p:nvSpPr>
        <p:spPr>
          <a:xfrm>
            <a:off x="473710" y="4975860"/>
            <a:ext cx="74993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突出“十二点”，“嘱咐”，表现鲁迅先生和蔼可亲、平易近人、关心朋友、待人热情的性格特点。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685" y="1348105"/>
            <a:ext cx="3114675" cy="44018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5040630" y="627380"/>
            <a:ext cx="66935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4、鲁迅先生很喜欢北方饭。还喜欢吃油炸的东西，喜欢吃硬的东西。</a:t>
            </a:r>
          </a:p>
          <a:p>
            <a:pPr algn="l" eaLnBrk="0" hangingPunct="0">
              <a:lnSpc>
                <a:spcPct val="15000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5、“他从那圆转椅上转过来了，向着我，还微微站起了一点。‘好久不见，好久不见。’一边说着一边向我点头。”“周先生转身坐在躺椅上才自己笑起来，他是在开着玩笑。”</a:t>
            </a:r>
          </a:p>
          <a:p>
            <a:pPr algn="l" eaLnBrk="0" hangingPunct="0">
              <a:lnSpc>
                <a:spcPct val="15000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953635" y="695960"/>
            <a:ext cx="6727190" cy="560387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16500" y="1789430"/>
            <a:ext cx="6557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突出“喜欢吃硬的东西”，表现鲁迅先生坚毅、倔强的性格。</a:t>
            </a:r>
          </a:p>
        </p:txBody>
      </p:sp>
      <p:sp>
        <p:nvSpPr>
          <p:cNvPr id="2" name="矩形 1"/>
          <p:cNvSpPr/>
          <p:nvPr/>
        </p:nvSpPr>
        <p:spPr>
          <a:xfrm>
            <a:off x="5027930" y="5033645"/>
            <a:ext cx="6557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写鲁迅先生和我开玩笑，表现鲁迅先生待人热情、平易近人、幽默随和的性格。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45" y="2193925"/>
            <a:ext cx="4039235" cy="3231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635000" y="1179830"/>
            <a:ext cx="6946900" cy="4246245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6、“青年人写信，写得太草率，鲁迅先生是深恶痛绝之的。”“但他还是展读着每封由不同角落里投来的青年的信，眼睛不济时，便戴起眼镜来看，常常看到夜里很深的时光。”</a:t>
            </a:r>
          </a:p>
          <a:p>
            <a:pPr algn="l" eaLnBrk="0" hangingPunct="0">
              <a:lnSpc>
                <a:spcPct val="150000"/>
              </a:lnSpc>
            </a:pP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7、“鲁迅先生的原稿，在拉都路一家炸油条的那里用着包油条，我得到了一张，是译《死魂灵》的原稿，写信告诉了鲁迅先生，鲁迅先生不以为稀奇。”“鲁迅先生出书的校样，都用来揩桌子，或做什么的。”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02920" y="1017905"/>
            <a:ext cx="7107555" cy="495998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622300" y="5367020"/>
            <a:ext cx="69602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写鲁迅对校样不以为意，突出其谦逊、淡泊功利的性格。</a:t>
            </a:r>
          </a:p>
        </p:txBody>
      </p:sp>
      <p:sp>
        <p:nvSpPr>
          <p:cNvPr id="3" name="矩形 6"/>
          <p:cNvSpPr/>
          <p:nvPr/>
        </p:nvSpPr>
        <p:spPr>
          <a:xfrm>
            <a:off x="599440" y="2538095"/>
            <a:ext cx="67767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写鲁迅读信，表现鲁迅先生对青年人的严格要求与关心，突出和蔼可亲的性格。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905" y="1213485"/>
            <a:ext cx="3280410" cy="4542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4349115" y="846455"/>
            <a:ext cx="751586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、“许先生从早晨忙到晚上，在楼下陪客人，一边还手里打着毛线。不然就是一边谈着话，一边站起来用手摘掉花盆里花上已干枯了的叶子。许先生每送一个客人，都要送到楼下的门口，替客人把门开开，客人走出去而后轻轻地关了门再上楼来。”</a:t>
            </a:r>
          </a:p>
          <a:p>
            <a:pPr algn="l" eaLnBrk="0" hangingPunct="0">
              <a:lnSpc>
                <a:spcPct val="150000"/>
              </a:lnSpc>
            </a:pP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9、“夜里去看电影，施高塔路的汽车房只有一辆车，鲁迅先生一定不坐，一定让我们坐。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看完了电影出来，又只叫到一部汽车，鲁迅先生又一定不肯坐，让周建人先生的全家坐着先走了。”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17670" y="845820"/>
            <a:ext cx="7693025" cy="538670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5625" y="2709545"/>
            <a:ext cx="73679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写许先生忙碌，侧面突出鲁迅先生的忙碌。</a:t>
            </a:r>
          </a:p>
        </p:txBody>
      </p:sp>
      <p:sp>
        <p:nvSpPr>
          <p:cNvPr id="3" name="矩形 2"/>
          <p:cNvSpPr/>
          <p:nvPr/>
        </p:nvSpPr>
        <p:spPr>
          <a:xfrm>
            <a:off x="4353560" y="5147945"/>
            <a:ext cx="73679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写鲁迅看电影，突出鲁迅先生的礼让，为他人着想的品质。表现对他人对亲人的爱。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" y="2364740"/>
            <a:ext cx="4013835" cy="30505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635000" y="1179830"/>
            <a:ext cx="7049770" cy="3784600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10、“鲁迅先生的休息，不听留声机，不出去散步，也不倒在床上睡觉，鲁迅先生自己说：’坐在椅子上翻一翻书就是休息了。’”</a:t>
            </a:r>
          </a:p>
          <a:p>
            <a:pPr algn="l" eaLnBrk="0" hangingPunct="0">
              <a:lnSpc>
                <a:spcPct val="150000"/>
              </a:lnSpc>
            </a:pPr>
            <a:endParaRPr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11、“从下午两三点钟起，陪到夜里十二点，这么长的时间，鲁迅先生都是坐在藤躺椅上……客人一走，已经是下半夜了，本来已经是睡觉的时候了，可是鲁迅先生正要开始工作。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人家都起来了，鲁迅先生才睡下。”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02920" y="1017905"/>
            <a:ext cx="7107555" cy="495998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645160" y="4883785"/>
            <a:ext cx="69602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写鲁迅待客与工作，突出鲁迅先生耐心与热情，夜以继日、勤奋工作的精神。</a:t>
            </a:r>
          </a:p>
        </p:txBody>
      </p:sp>
      <p:sp>
        <p:nvSpPr>
          <p:cNvPr id="3" name="矩形 6"/>
          <p:cNvSpPr/>
          <p:nvPr/>
        </p:nvSpPr>
        <p:spPr>
          <a:xfrm>
            <a:off x="610870" y="2504440"/>
            <a:ext cx="72713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突出“翻一翻书就是休息”，表现鲁迅先生对时间的珍惜。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9790" y="1514475"/>
            <a:ext cx="2925445" cy="4335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4164330" y="789305"/>
            <a:ext cx="7390765" cy="454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ts val="386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12、“‘他说不新鲜，一定也有他的道理，不加以查看就抹杀是不对的。’</a:t>
            </a:r>
          </a:p>
          <a:p>
            <a:pPr algn="l" eaLnBrk="0" hangingPunct="0">
              <a:lnSpc>
                <a:spcPts val="386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许先生说：‘周先生的做人，真是我们学不了的。哪怕一点点小事。’”</a:t>
            </a:r>
          </a:p>
          <a:p>
            <a:pPr algn="l" eaLnBrk="0" hangingPunct="0">
              <a:lnSpc>
                <a:spcPts val="386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ts val="386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ts val="386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13、“鲁迅先生包一个纸包也要包到整整齐齐，他常常把要寄出的书，从许先生手里拿过来自己包。许先生本来包得多么好，而鲁迅先生还要亲自动手。”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068445" y="788670"/>
            <a:ext cx="7693025" cy="565086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hangingPunct="0">
              <a:lnSpc>
                <a:spcPts val="3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93540" y="2710180"/>
            <a:ext cx="7367905" cy="1081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ts val="386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表现鲁迅先生务实的精神和严谨的生活态度实事求是的精神。</a:t>
            </a:r>
          </a:p>
        </p:txBody>
      </p:sp>
      <p:sp>
        <p:nvSpPr>
          <p:cNvPr id="3" name="矩形 2"/>
          <p:cNvSpPr/>
          <p:nvPr/>
        </p:nvSpPr>
        <p:spPr>
          <a:xfrm>
            <a:off x="4227195" y="5298440"/>
            <a:ext cx="7367905" cy="1081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ts val="386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写鲁迅先生包书，突出鲁迅先生对小事认真、一丝不苟的品质。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" y="1755775"/>
            <a:ext cx="3482975" cy="4070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589280" y="1375410"/>
            <a:ext cx="7049770" cy="2861310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14、“鲁迅先生感到自己的身体不好，就更没有时间注意身体，所以要多做，赶快做。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鲁迅先生知道自己的健康不成了，工作的时间没有几年了，死了是不要紧的，只要留给人类更多，鲁迅先生就是这样。”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02920" y="1316990"/>
            <a:ext cx="7107555" cy="430466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484505" y="4241165"/>
            <a:ext cx="72713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突出鲁迅病情的严重，表现鲁迅先生为工作鞠躬尽瘁，死而后已的精神。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825" y="1497330"/>
            <a:ext cx="3810000" cy="3954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4406265" y="1582420"/>
            <a:ext cx="6838950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ts val="386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㈡在作者眼中，鲁迅是一个怎么样的人？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76090" y="2720975"/>
            <a:ext cx="7198360" cy="292671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hangingPunct="0">
              <a:lnSpc>
                <a:spcPts val="386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7690" y="2836545"/>
            <a:ext cx="7011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作者眼中的鲁迅是一个开朗、热诚，关心青年，关爱家人，矢志创作，珍惜时间，热爱生活，博爱苍生的伟大而又平凡的人。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" y="2409190"/>
            <a:ext cx="3818255" cy="2863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3"/>
          <p:cNvSpPr>
            <a:spLocks noChangeArrowheads="1"/>
          </p:cNvSpPr>
          <p:nvPr/>
        </p:nvSpPr>
        <p:spPr bwMode="auto">
          <a:xfrm>
            <a:off x="846239" y="554768"/>
            <a:ext cx="1714080" cy="57519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课堂检测</a:t>
            </a:r>
          </a:p>
        </p:txBody>
      </p:sp>
      <p:pic>
        <p:nvPicPr>
          <p:cNvPr id="9218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307975" y="50800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6"/>
          <p:cNvSpPr/>
          <p:nvPr/>
        </p:nvSpPr>
        <p:spPr>
          <a:xfrm>
            <a:off x="761365" y="1743075"/>
            <a:ext cx="53486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1．填空。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《回忆鲁迅先生（节选）》的作者是_____，原名_______，黑龙江呼兰（今属哈尔滨）人，作家。代表作有小说《_______》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《_________》等。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52780" y="1834515"/>
            <a:ext cx="5531485" cy="384365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1554480" y="2974340"/>
            <a:ext cx="104648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萧红</a:t>
            </a:r>
          </a:p>
        </p:txBody>
      </p:sp>
      <p:sp>
        <p:nvSpPr>
          <p:cNvPr id="2" name="矩形 6"/>
          <p:cNvSpPr/>
          <p:nvPr/>
        </p:nvSpPr>
        <p:spPr>
          <a:xfrm>
            <a:off x="3394710" y="2997835"/>
            <a:ext cx="14617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张迺莹</a:t>
            </a:r>
          </a:p>
        </p:txBody>
      </p:sp>
      <p:sp>
        <p:nvSpPr>
          <p:cNvPr id="3" name="矩形 6"/>
          <p:cNvSpPr/>
          <p:nvPr/>
        </p:nvSpPr>
        <p:spPr>
          <a:xfrm>
            <a:off x="3326130" y="4274820"/>
            <a:ext cx="12884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生死场</a:t>
            </a:r>
          </a:p>
        </p:txBody>
      </p:sp>
      <p:sp>
        <p:nvSpPr>
          <p:cNvPr id="4" name="矩形 6"/>
          <p:cNvSpPr/>
          <p:nvPr/>
        </p:nvSpPr>
        <p:spPr>
          <a:xfrm>
            <a:off x="1129030" y="4883785"/>
            <a:ext cx="16548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呼兰河传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210" y="1917700"/>
            <a:ext cx="4841875" cy="36315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6456045" y="974090"/>
            <a:ext cx="47275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2、给下列加点字注音或根据拼音写汉字。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138545" y="961390"/>
            <a:ext cx="5438775" cy="532701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3" name="矩形 6"/>
          <p:cNvSpPr/>
          <p:nvPr/>
        </p:nvSpPr>
        <p:spPr>
          <a:xfrm>
            <a:off x="6422390" y="2548890"/>
            <a:ext cx="462470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咳</a:t>
            </a: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嗽(        )　  调</a:t>
            </a:r>
            <a:r>
              <a:rPr altLang="zh-CN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羹</a:t>
            </a: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      )　 </a:t>
            </a:r>
            <a:r>
              <a:rPr altLang="zh-CN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绞</a:t>
            </a: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肉(        )     </a:t>
            </a:r>
            <a:r>
              <a:rPr altLang="zh-CN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校</a:t>
            </a: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对(        )   </a:t>
            </a:r>
            <a:r>
              <a:rPr altLang="zh-CN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抹</a:t>
            </a: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杀(        )     yōu(       )然 </a:t>
            </a:r>
          </a:p>
          <a:p>
            <a:pPr algn="l" eaLnBrk="0" fontAlgn="auto" hangingPunct="0">
              <a:lnSpc>
                <a:spcPct val="15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gē(       )瘩     吩fù(       )    kāi(       )桌子</a:t>
            </a:r>
          </a:p>
        </p:txBody>
      </p:sp>
      <p:sp>
        <p:nvSpPr>
          <p:cNvPr id="15" name="矩形 6"/>
          <p:cNvSpPr/>
          <p:nvPr/>
        </p:nvSpPr>
        <p:spPr>
          <a:xfrm>
            <a:off x="7479030" y="2583815"/>
            <a:ext cx="9779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ké  </a:t>
            </a:r>
          </a:p>
        </p:txBody>
      </p:sp>
      <p:sp>
        <p:nvSpPr>
          <p:cNvPr id="16" name="矩形 6"/>
          <p:cNvSpPr/>
          <p:nvPr/>
        </p:nvSpPr>
        <p:spPr>
          <a:xfrm>
            <a:off x="9697720" y="2527935"/>
            <a:ext cx="12077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gēng    </a:t>
            </a:r>
          </a:p>
        </p:txBody>
      </p:sp>
      <p:sp>
        <p:nvSpPr>
          <p:cNvPr id="17" name="矩形 16"/>
          <p:cNvSpPr/>
          <p:nvPr/>
        </p:nvSpPr>
        <p:spPr>
          <a:xfrm>
            <a:off x="7398385" y="3216910"/>
            <a:ext cx="10045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jiǎo     </a:t>
            </a:r>
          </a:p>
        </p:txBody>
      </p:sp>
      <p:sp>
        <p:nvSpPr>
          <p:cNvPr id="18" name="矩形 6"/>
          <p:cNvSpPr/>
          <p:nvPr/>
        </p:nvSpPr>
        <p:spPr>
          <a:xfrm>
            <a:off x="9744710" y="3208020"/>
            <a:ext cx="9099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jiào      </a:t>
            </a:r>
          </a:p>
        </p:txBody>
      </p:sp>
      <p:sp>
        <p:nvSpPr>
          <p:cNvPr id="19" name="矩形 18"/>
          <p:cNvSpPr/>
          <p:nvPr/>
        </p:nvSpPr>
        <p:spPr>
          <a:xfrm>
            <a:off x="7397115" y="3851910"/>
            <a:ext cx="9785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mǒ  </a:t>
            </a:r>
          </a:p>
        </p:txBody>
      </p:sp>
      <p:sp>
        <p:nvSpPr>
          <p:cNvPr id="20" name="矩形 19"/>
          <p:cNvSpPr/>
          <p:nvPr/>
        </p:nvSpPr>
        <p:spPr>
          <a:xfrm>
            <a:off x="9766935" y="3853180"/>
            <a:ext cx="5886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悠   </a:t>
            </a:r>
          </a:p>
        </p:txBody>
      </p:sp>
      <p:sp>
        <p:nvSpPr>
          <p:cNvPr id="21" name="矩形 20"/>
          <p:cNvSpPr/>
          <p:nvPr/>
        </p:nvSpPr>
        <p:spPr>
          <a:xfrm>
            <a:off x="7190105" y="4485005"/>
            <a:ext cx="5886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疙      </a:t>
            </a:r>
          </a:p>
        </p:txBody>
      </p:sp>
      <p:sp>
        <p:nvSpPr>
          <p:cNvPr id="22" name="矩形 21"/>
          <p:cNvSpPr/>
          <p:nvPr/>
        </p:nvSpPr>
        <p:spPr>
          <a:xfrm>
            <a:off x="9812020" y="4507865"/>
            <a:ext cx="5886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咐   </a:t>
            </a:r>
          </a:p>
        </p:txBody>
      </p:sp>
      <p:sp>
        <p:nvSpPr>
          <p:cNvPr id="23" name="矩形 22"/>
          <p:cNvSpPr/>
          <p:nvPr/>
        </p:nvSpPr>
        <p:spPr>
          <a:xfrm>
            <a:off x="7235825" y="5093970"/>
            <a:ext cx="5886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揩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15" y="1800225"/>
            <a:ext cx="4764405" cy="3626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3"/>
          <p:cNvSpPr>
            <a:spLocks noChangeArrowheads="1"/>
          </p:cNvSpPr>
          <p:nvPr/>
        </p:nvSpPr>
        <p:spPr bwMode="auto">
          <a:xfrm>
            <a:off x="846240" y="554768"/>
            <a:ext cx="1714080" cy="57519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ts val="356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导入新课</a:t>
            </a:r>
          </a:p>
        </p:txBody>
      </p:sp>
      <p:pic>
        <p:nvPicPr>
          <p:cNvPr id="7172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307975" y="50800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3650" y="48228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7"/>
          <p:cNvSpPr/>
          <p:nvPr/>
        </p:nvSpPr>
        <p:spPr>
          <a:xfrm>
            <a:off x="656590" y="1755458"/>
            <a:ext cx="74415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0" fontAlgn="auto" hangingPunct="0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400" b="1" dirty="0">
                <a:latin typeface="微软雅黑" panose="020B0503020204020204" charset="-122"/>
                <a:ea typeface="微软雅黑" panose="020B0503020204020204" charset="-122"/>
              </a:rPr>
              <a:t>“横眉冷对千夫指，俯首甘为孺子牛”。提起鲁迅，我们头脑中总会浮现浓黑的一字须，根根向上的头发，吸着烟斗、面目严肃冷峻的印象。在大多数人的眼中，伟人似乎总是高高在上，可望而不可即。而事实上，伟人也拥有同我们一样的喜怒哀乐。今天，就让我们一起走进萧红的《回忆鲁迅先生》，</a:t>
            </a:r>
            <a:r>
              <a:rPr altLang="zh-CN" sz="2400" b="1" dirty="0" err="1">
                <a:latin typeface="微软雅黑" panose="020B0503020204020204" charset="-122"/>
                <a:ea typeface="微软雅黑" panose="020B0503020204020204" charset="-122"/>
              </a:rPr>
              <a:t>走近鲁迅先生，去了解他作为普通人的一面</a:t>
            </a:r>
            <a:r>
              <a:rPr altLang="zh-CN" sz="24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551815" y="1710055"/>
            <a:ext cx="7468235" cy="415925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700" y="1560830"/>
            <a:ext cx="3061335" cy="42811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"/>
          <p:cNvSpPr/>
          <p:nvPr/>
        </p:nvSpPr>
        <p:spPr>
          <a:xfrm>
            <a:off x="819785" y="1478915"/>
            <a:ext cx="6497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3、下列选项中没有错别字的一项是(     )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777875" y="2351405"/>
            <a:ext cx="6497955" cy="363728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4" name="矩形 6"/>
          <p:cNvSpPr/>
          <p:nvPr/>
        </p:nvSpPr>
        <p:spPr>
          <a:xfrm>
            <a:off x="5798820" y="1505585"/>
            <a:ext cx="381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sp>
        <p:nvSpPr>
          <p:cNvPr id="15" name="矩形 6"/>
          <p:cNvSpPr/>
          <p:nvPr/>
        </p:nvSpPr>
        <p:spPr>
          <a:xfrm>
            <a:off x="808355" y="2410460"/>
            <a:ext cx="64973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A．“鞠躬尽粹，死而后已”正好准确地描述了他的一生。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B．许先生和鲁迅先生都笑着，一种对于冲破忧郁心境的展然的会心的笑。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C．在那恒古的地层里，有着一股燃烧的洪流。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D．那是一个幸运的人对一个不幸者的愧作。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2967355" y="3059430"/>
            <a:ext cx="478155" cy="508000"/>
          </a:xfrm>
          <a:prstGeom prst="wedgeRectCallout">
            <a:avLst>
              <a:gd name="adj1" fmla="val -80942"/>
              <a:gd name="adj2" fmla="val -9824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瘁</a:t>
            </a:r>
          </a:p>
        </p:txBody>
      </p:sp>
      <p:sp>
        <p:nvSpPr>
          <p:cNvPr id="17" name="矩形标注 16"/>
          <p:cNvSpPr/>
          <p:nvPr/>
        </p:nvSpPr>
        <p:spPr>
          <a:xfrm>
            <a:off x="4519295" y="4175125"/>
            <a:ext cx="535940" cy="508000"/>
          </a:xfrm>
          <a:prstGeom prst="wedgeRectCallout">
            <a:avLst>
              <a:gd name="adj1" fmla="val -468009"/>
              <a:gd name="adj2" fmla="val 10325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亘</a:t>
            </a:r>
          </a:p>
        </p:txBody>
      </p:sp>
      <p:sp>
        <p:nvSpPr>
          <p:cNvPr id="18" name="矩形标注 17"/>
          <p:cNvSpPr/>
          <p:nvPr/>
        </p:nvSpPr>
        <p:spPr>
          <a:xfrm>
            <a:off x="5187315" y="5819775"/>
            <a:ext cx="500380" cy="450215"/>
          </a:xfrm>
          <a:prstGeom prst="wedgeRectCallout">
            <a:avLst>
              <a:gd name="adj1" fmla="val 164359"/>
              <a:gd name="adj2" fmla="val -8475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怍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520" y="2432685"/>
            <a:ext cx="4185920" cy="31394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4350385" y="1087755"/>
            <a:ext cx="72466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4、选出恰当的词语填在下列句子的横线上。  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38625" y="1868170"/>
            <a:ext cx="7326630" cy="421132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矩形 6"/>
          <p:cNvSpPr/>
          <p:nvPr/>
        </p:nvSpPr>
        <p:spPr>
          <a:xfrm>
            <a:off x="4351020" y="1961515"/>
            <a:ext cx="72466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⑴鲁迅先生的笑声是________（明朗 爽朗）的，是从心里的欢喜。 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⑵鲁迅先生走路很________（轻捷 轻快），尤其使人记得清楚的，是他刚抓起帽子来往头上一扣，同时左腿就伸出去了，仿佛不顾一切地走去。 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⑶他自己赶快胡乱写完了事，别人看了三遍五遍看不明白，这费了多少________（工夫 功夫），他不管。</a:t>
            </a:r>
          </a:p>
        </p:txBody>
      </p:sp>
      <p:sp>
        <p:nvSpPr>
          <p:cNvPr id="6" name="矩形 6"/>
          <p:cNvSpPr/>
          <p:nvPr/>
        </p:nvSpPr>
        <p:spPr>
          <a:xfrm>
            <a:off x="7351395" y="1920240"/>
            <a:ext cx="819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明朗</a:t>
            </a:r>
          </a:p>
        </p:txBody>
      </p:sp>
      <p:sp>
        <p:nvSpPr>
          <p:cNvPr id="8" name="矩形 6"/>
          <p:cNvSpPr/>
          <p:nvPr/>
        </p:nvSpPr>
        <p:spPr>
          <a:xfrm>
            <a:off x="7028815" y="3035300"/>
            <a:ext cx="9004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轻捷</a:t>
            </a:r>
          </a:p>
        </p:txBody>
      </p:sp>
      <p:sp>
        <p:nvSpPr>
          <p:cNvPr id="9" name="矩形 6"/>
          <p:cNvSpPr/>
          <p:nvPr/>
        </p:nvSpPr>
        <p:spPr>
          <a:xfrm>
            <a:off x="7005955" y="5255260"/>
            <a:ext cx="864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工夫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" y="2528570"/>
            <a:ext cx="3810000" cy="2651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702945" y="1317625"/>
            <a:ext cx="6968490" cy="4523105"/>
          </a:xfrm>
          <a:prstGeom prst="rect">
            <a:avLst/>
          </a:prstGeom>
          <a:solidFill>
            <a:srgbClr val="E7E6E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5、本文以记实的笔法，对鲁迅先生生前的一些生活琐事进行了翔实的叙述。说说从下面句子的描述中，可以看出鲁迅先生怎样的性格特征?</a:t>
            </a: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⑴“鲁迅先生的笑声是明朗的，是从心里的欢喜。……常常是笑得咳嗽起来。”</a:t>
            </a:r>
          </a:p>
          <a:p>
            <a:pPr algn="l" eaLnBrk="0" hangingPunct="0">
              <a:lnSpc>
                <a:spcPct val="150000"/>
              </a:lnSpc>
            </a:pPr>
            <a:endParaRPr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⑵“鲁迅先生走路很轻捷，……仿佛不顾一切地走去。”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06425" y="1270635"/>
            <a:ext cx="6970395" cy="454533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矩形 6"/>
          <p:cNvSpPr/>
          <p:nvPr/>
        </p:nvSpPr>
        <p:spPr>
          <a:xfrm>
            <a:off x="724535" y="4032885"/>
            <a:ext cx="14738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乐观开朗</a:t>
            </a:r>
          </a:p>
        </p:txBody>
      </p:sp>
      <p:sp>
        <p:nvSpPr>
          <p:cNvPr id="6" name="矩形 6"/>
          <p:cNvSpPr/>
          <p:nvPr/>
        </p:nvSpPr>
        <p:spPr>
          <a:xfrm>
            <a:off x="1749425" y="5137150"/>
            <a:ext cx="1590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敏捷果断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330" y="1445260"/>
            <a:ext cx="3795395" cy="43008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5283200" y="1744345"/>
            <a:ext cx="608393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6、文章中所反映的鲁迅的伟人风采是多方面的，对青年，他关怀备至，对朋友，他__________，对工作，他__________，对孩子，他__________。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115560" y="1891665"/>
            <a:ext cx="6128385" cy="349948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矩形 6"/>
          <p:cNvSpPr/>
          <p:nvPr/>
        </p:nvSpPr>
        <p:spPr>
          <a:xfrm>
            <a:off x="7251065" y="3412490"/>
            <a:ext cx="17710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热情相待</a:t>
            </a:r>
          </a:p>
        </p:txBody>
      </p:sp>
      <p:sp>
        <p:nvSpPr>
          <p:cNvPr id="3" name="矩形 6"/>
          <p:cNvSpPr/>
          <p:nvPr/>
        </p:nvSpPr>
        <p:spPr>
          <a:xfrm>
            <a:off x="5364480" y="4251960"/>
            <a:ext cx="17824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忘我执着 </a:t>
            </a:r>
          </a:p>
        </p:txBody>
      </p:sp>
      <p:sp>
        <p:nvSpPr>
          <p:cNvPr id="6" name="矩形 6"/>
          <p:cNvSpPr/>
          <p:nvPr/>
        </p:nvSpPr>
        <p:spPr>
          <a:xfrm>
            <a:off x="9125585" y="4251960"/>
            <a:ext cx="18637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民主关爱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2009775"/>
            <a:ext cx="4427220" cy="33204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924560" y="1032510"/>
            <a:ext cx="6209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7、阅读下面的文字,完成(1)~(4)题。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836295" y="1869440"/>
            <a:ext cx="6635115" cy="425704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878840" y="1744980"/>
            <a:ext cx="656463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“青年人写信,写得太草率,鲁迅先生是深恶痛绝之的。”“但他还是展读着每封由不同角落里投来的青年的信,眼睛不济时,便戴起眼镜来看,常常看到夜里很深的时光。”他严格地约束着自己,却仍能宽容地对待别人,谁说鲁迅不可亲近?他对于青年人的爱,让我们强烈地感受到他的可亲的体温,</a:t>
            </a:r>
            <a:r>
              <a:rPr altLang="zh-CN" sz="2000" b="1" u="wavy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他是那个寒冷年代的一个无可替代的强大的热源</a:t>
            </a: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。鲁迅,你是光辉响亮划破长空的一道霹lì;你是拯救国民麻木灵魂的一座丰碑。鲁迅,你是飘扬在国民心中的一面旗帜;</a:t>
            </a:r>
            <a:r>
              <a:rPr altLang="zh-CN" sz="20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　　　　　　　　　　　　　　　　</a:t>
            </a:r>
            <a:r>
              <a:rPr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960" y="2465705"/>
            <a:ext cx="4239895" cy="3190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6"/>
          <p:cNvSpPr/>
          <p:nvPr/>
        </p:nvSpPr>
        <p:spPr>
          <a:xfrm>
            <a:off x="4776470" y="824230"/>
            <a:ext cx="6727825" cy="5097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(1)给加点的字注音,根据拼音写汉字。</a:t>
            </a:r>
          </a:p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草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率</a:t>
            </a: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      )　 　霹lì(       )　   </a:t>
            </a:r>
            <a:r>
              <a:rPr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拯</a:t>
            </a: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        )救</a:t>
            </a:r>
          </a:p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(2)“深恶痛绝”在句子中的意思是:</a:t>
            </a:r>
          </a:p>
          <a:p>
            <a:pPr algn="l" eaLnBrk="0" fontAlgn="auto" hangingPunct="0">
              <a:lnSpc>
                <a:spcPts val="4880"/>
              </a:lnSpc>
            </a:pPr>
            <a:r>
              <a:rPr altLang="zh-CN" sz="2400" b="1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</a:t>
            </a: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 </a:t>
            </a:r>
          </a:p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3)仿照画横线的句子,将句子补充完整。</a:t>
            </a:r>
          </a:p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　　　　　　　　　　　　　　　　　　　　　　</a:t>
            </a:r>
          </a:p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(4)请提取文中画波浪线句子的主干。</a:t>
            </a:r>
          </a:p>
          <a:p>
            <a:pPr algn="l" eaLnBrk="0" fontAlgn="auto" hangingPunct="0">
              <a:lnSpc>
                <a:spcPts val="48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　　　　　　　　　　　　　　　　　　　　　　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641850" y="924560"/>
            <a:ext cx="6682740" cy="503999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矩形 6"/>
          <p:cNvSpPr/>
          <p:nvPr/>
        </p:nvSpPr>
        <p:spPr>
          <a:xfrm>
            <a:off x="5546090" y="1505585"/>
            <a:ext cx="11182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shuài   </a:t>
            </a:r>
          </a:p>
        </p:txBody>
      </p:sp>
      <p:sp>
        <p:nvSpPr>
          <p:cNvPr id="2" name="矩形 6"/>
          <p:cNvSpPr/>
          <p:nvPr/>
        </p:nvSpPr>
        <p:spPr>
          <a:xfrm>
            <a:off x="7915275" y="1551305"/>
            <a:ext cx="6578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雳   </a:t>
            </a:r>
          </a:p>
        </p:txBody>
      </p:sp>
      <p:sp>
        <p:nvSpPr>
          <p:cNvPr id="3" name="矩形 6"/>
          <p:cNvSpPr/>
          <p:nvPr/>
        </p:nvSpPr>
        <p:spPr>
          <a:xfrm>
            <a:off x="9582150" y="1517650"/>
            <a:ext cx="1278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zhěng   </a:t>
            </a:r>
          </a:p>
        </p:txBody>
      </p:sp>
      <p:sp>
        <p:nvSpPr>
          <p:cNvPr id="6" name="矩形 6"/>
          <p:cNvSpPr/>
          <p:nvPr/>
        </p:nvSpPr>
        <p:spPr>
          <a:xfrm>
            <a:off x="4820920" y="2667635"/>
            <a:ext cx="5684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指鲁迅对青年人写信太草率极度反感</a:t>
            </a:r>
          </a:p>
        </p:txBody>
      </p:sp>
      <p:sp>
        <p:nvSpPr>
          <p:cNvPr id="8" name="矩形 6"/>
          <p:cNvSpPr/>
          <p:nvPr/>
        </p:nvSpPr>
        <p:spPr>
          <a:xfrm>
            <a:off x="4774565" y="3978910"/>
            <a:ext cx="49250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你是屹立于历史长河的一尊圣像。   </a:t>
            </a:r>
          </a:p>
        </p:txBody>
      </p:sp>
      <p:sp>
        <p:nvSpPr>
          <p:cNvPr id="9" name="矩形 6"/>
          <p:cNvSpPr/>
          <p:nvPr/>
        </p:nvSpPr>
        <p:spPr>
          <a:xfrm>
            <a:off x="4774565" y="5175250"/>
            <a:ext cx="1820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他是热源。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" y="1113790"/>
            <a:ext cx="3373755" cy="47097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6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3"/>
          <p:cNvSpPr>
            <a:spLocks noChangeArrowheads="1"/>
          </p:cNvSpPr>
          <p:nvPr/>
        </p:nvSpPr>
        <p:spPr bwMode="auto">
          <a:xfrm>
            <a:off x="846239" y="554768"/>
            <a:ext cx="1714080" cy="57519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布置作业</a:t>
            </a:r>
          </a:p>
        </p:txBody>
      </p:sp>
      <p:pic>
        <p:nvPicPr>
          <p:cNvPr id="9218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307975" y="50800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6"/>
          <p:cNvSpPr/>
          <p:nvPr/>
        </p:nvSpPr>
        <p:spPr>
          <a:xfrm>
            <a:off x="1475740" y="2664460"/>
            <a:ext cx="58185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200000"/>
              </a:lnSpc>
            </a:pPr>
            <a:r>
              <a:rPr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1、熟读课文，掌握生字词。</a:t>
            </a:r>
          </a:p>
          <a:p>
            <a:pPr algn="l" eaLnBrk="0" fontAlgn="auto" hangingPunct="0">
              <a:lnSpc>
                <a:spcPct val="200000"/>
              </a:lnSpc>
            </a:pPr>
            <a:r>
              <a:rPr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2、完成《练习册》有关习题。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262380" y="2720975"/>
            <a:ext cx="5680710" cy="211963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3825" y="1016635"/>
            <a:ext cx="3283585" cy="474154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/>
          <p:nvPr/>
        </p:nvSpPr>
        <p:spPr>
          <a:xfrm>
            <a:off x="4302125" y="837565"/>
            <a:ext cx="7346950" cy="55930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〖教学目标〗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1.整体把握文章内容，领会文章的思想感情，揣摩重点语句的含义和表达效果。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2.学习文章围绕中心选材的方法；理解细节描写的作用。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3.梳理闻一多先生的“说”和“做”，学习他的崇高品格和革命精神。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〖教学重点〗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1.整体把握文章内容，领会文章的思想感情，揣摩重点语句的含义和表达效果。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2.学习文章围绕中心选材的方法；理解细节描写的作用。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〖教学难点〗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1.揣摩重点语句的含义和表达效果。</a:t>
            </a:r>
          </a:p>
          <a:p>
            <a:pPr indent="266700" eaLnBrk="0" hangingPunct="0">
              <a:lnSpc>
                <a:spcPts val="3300"/>
              </a:lnSpc>
            </a:pP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2.对文中文言语句的理解。</a:t>
            </a: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4222750" y="789305"/>
            <a:ext cx="7460615" cy="569087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343025"/>
            <a:ext cx="3462020" cy="46164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3"/>
          <p:cNvSpPr>
            <a:spLocks noChangeArrowheads="1"/>
          </p:cNvSpPr>
          <p:nvPr/>
        </p:nvSpPr>
        <p:spPr bwMode="auto">
          <a:xfrm>
            <a:off x="846239" y="554768"/>
            <a:ext cx="1714080" cy="575196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有关资料</a:t>
            </a:r>
          </a:p>
        </p:txBody>
      </p:sp>
      <p:pic>
        <p:nvPicPr>
          <p:cNvPr id="9218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307975" y="50800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940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6"/>
          <p:cNvSpPr/>
          <p:nvPr/>
        </p:nvSpPr>
        <p:spPr>
          <a:xfrm>
            <a:off x="750253" y="1306195"/>
            <a:ext cx="16770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664210" y="2102485"/>
            <a:ext cx="7629525" cy="405955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220" name="TextBox 4"/>
          <p:cNvSpPr txBox="1"/>
          <p:nvPr/>
        </p:nvSpPr>
        <p:spPr>
          <a:xfrm>
            <a:off x="703580" y="2059940"/>
            <a:ext cx="761238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萧红( 1911—1942)，原名张迺(nǎi)莹，黑龙江呼兰(今属哈尔滨)人，作家。“民国四大才女”之一，被誉为“二十世纪三十年代的文学洛神”。萧红的散文文笔亲切细腻，抒情色彩浓烈，颇具散文化倾向；其小说打破了传统小说单一的叙事模式，创造出了场景性的小说结构，具有鲜明的文体特征。代表作有小说《生死场》《呼兰河传》《马伯乐》《小城三月》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7445" y="1915795"/>
            <a:ext cx="3098800" cy="42449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1"/>
          <p:cNvSpPr txBox="1"/>
          <p:nvPr/>
        </p:nvSpPr>
        <p:spPr>
          <a:xfrm>
            <a:off x="4926965" y="1619885"/>
            <a:ext cx="657796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2000" b="1">
                <a:latin typeface="微软雅黑" panose="020B0503020204020204" charset="-122"/>
                <a:ea typeface="微软雅黑" panose="020B0503020204020204" charset="-122"/>
              </a:rPr>
              <a:t>本文选自《萧红全集》第二卷(黑龙江大学出版社2011年版)。有改动。鲁迅是萧红精神上和文学上的导师，萧红是鲁迅忠实的读者。鲁迅说过：“只要能培一朵花，就不妨做会朽的腐草。”为了培育萧红这朵中国三四十年代中国女性文学园圃的奇葩，鲁迅甘作春泥，甘为人梯，在她的作品中倾注了大量心血，萧红在文学上取得巨大成就离不开鲁迅的大力帮助。鲁迅去世之后，萧红从悲痛中振奋起来，创作了《马伯乐》《回忆鲁迅先生》《呼兰河传》等佳作。本文是萧红在鲁迅去世三年后写的回忆文章，表达了对鲁迅先生的怀念之情。</a:t>
            </a:r>
          </a:p>
        </p:txBody>
      </p:sp>
      <p:sp>
        <p:nvSpPr>
          <p:cNvPr id="10242" name="矩形 2"/>
          <p:cNvSpPr/>
          <p:nvPr/>
        </p:nvSpPr>
        <p:spPr>
          <a:xfrm>
            <a:off x="4885690" y="832485"/>
            <a:ext cx="1677035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创作背景</a:t>
            </a: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4775835" y="1664335"/>
            <a:ext cx="6722110" cy="479044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" y="2140585"/>
            <a:ext cx="3750945" cy="37509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6"/>
          <p:cNvSpPr/>
          <p:nvPr/>
        </p:nvSpPr>
        <p:spPr>
          <a:xfrm>
            <a:off x="830263" y="3362643"/>
            <a:ext cx="43332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．请给下面加点的汉字注音。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802005" y="3996690"/>
            <a:ext cx="7083425" cy="233807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5" name="圆角矩形 3"/>
          <p:cNvSpPr>
            <a:spLocks noChangeArrowheads="1"/>
          </p:cNvSpPr>
          <p:nvPr/>
        </p:nvSpPr>
        <p:spPr bwMode="auto">
          <a:xfrm>
            <a:off x="831215" y="567690"/>
            <a:ext cx="1818005" cy="49530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预习设计</a:t>
            </a:r>
          </a:p>
        </p:txBody>
      </p:sp>
      <p:pic>
        <p:nvPicPr>
          <p:cNvPr id="1229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292100" y="49784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8585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Box 4"/>
          <p:cNvSpPr txBox="1"/>
          <p:nvPr/>
        </p:nvSpPr>
        <p:spPr>
          <a:xfrm>
            <a:off x="840105" y="3989705"/>
            <a:ext cx="66516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咳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嗽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（     ）   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嘱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咐（     ）  调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羹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（        ）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薪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金（     ）   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揩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桌（    ）   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校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对（      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深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恶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痛绝（    ）  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鉴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赏（      ）   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阖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眼（    ）  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抹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杀（     ）   </a:t>
            </a:r>
            <a:r>
              <a:rPr lang="zh-CN" altLang="zh-CN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疙瘩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（    ）（    ）</a:t>
            </a:r>
          </a:p>
        </p:txBody>
      </p:sp>
      <p:sp>
        <p:nvSpPr>
          <p:cNvPr id="14" name="矩形 6"/>
          <p:cNvSpPr/>
          <p:nvPr/>
        </p:nvSpPr>
        <p:spPr>
          <a:xfrm>
            <a:off x="795973" y="1154748"/>
            <a:ext cx="10674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1.填空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790575" y="1776730"/>
            <a:ext cx="7152005" cy="169418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829310" y="1701165"/>
            <a:ext cx="70878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《回忆鲁迅先生》的作者______，原名张迺莹，现代著名女作家。“萧红”是她发表小说《________》时使用的笔名。她被誉为“___________________”。</a:t>
            </a:r>
          </a:p>
        </p:txBody>
      </p:sp>
      <p:sp>
        <p:nvSpPr>
          <p:cNvPr id="18" name="矩形 6"/>
          <p:cNvSpPr/>
          <p:nvPr/>
        </p:nvSpPr>
        <p:spPr>
          <a:xfrm>
            <a:off x="1693545" y="3997960"/>
            <a:ext cx="789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sòu</a:t>
            </a:r>
          </a:p>
        </p:txBody>
      </p:sp>
      <p:sp>
        <p:nvSpPr>
          <p:cNvPr id="19" name="矩形 6"/>
          <p:cNvSpPr/>
          <p:nvPr/>
        </p:nvSpPr>
        <p:spPr>
          <a:xfrm>
            <a:off x="3659823" y="4019233"/>
            <a:ext cx="7340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zhǔ</a:t>
            </a:r>
          </a:p>
        </p:txBody>
      </p:sp>
      <p:sp>
        <p:nvSpPr>
          <p:cNvPr id="20" name="矩形 19"/>
          <p:cNvSpPr/>
          <p:nvPr/>
        </p:nvSpPr>
        <p:spPr>
          <a:xfrm>
            <a:off x="5499418" y="3950018"/>
            <a:ext cx="9626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gēng</a:t>
            </a:r>
          </a:p>
        </p:txBody>
      </p:sp>
      <p:sp>
        <p:nvSpPr>
          <p:cNvPr id="21" name="矩形 6"/>
          <p:cNvSpPr/>
          <p:nvPr/>
        </p:nvSpPr>
        <p:spPr>
          <a:xfrm>
            <a:off x="1785938" y="4549458"/>
            <a:ext cx="6489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xīn </a:t>
            </a:r>
          </a:p>
        </p:txBody>
      </p:sp>
      <p:sp>
        <p:nvSpPr>
          <p:cNvPr id="22" name="矩形 6"/>
          <p:cNvSpPr/>
          <p:nvPr/>
        </p:nvSpPr>
        <p:spPr>
          <a:xfrm>
            <a:off x="3636963" y="4560888"/>
            <a:ext cx="6305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kāi </a:t>
            </a:r>
          </a:p>
        </p:txBody>
      </p:sp>
      <p:sp>
        <p:nvSpPr>
          <p:cNvPr id="23" name="矩形 22"/>
          <p:cNvSpPr/>
          <p:nvPr/>
        </p:nvSpPr>
        <p:spPr>
          <a:xfrm>
            <a:off x="5512753" y="4560253"/>
            <a:ext cx="7410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jiào</a:t>
            </a:r>
          </a:p>
        </p:txBody>
      </p:sp>
      <p:sp>
        <p:nvSpPr>
          <p:cNvPr id="24" name="矩形 6"/>
          <p:cNvSpPr/>
          <p:nvPr/>
        </p:nvSpPr>
        <p:spPr>
          <a:xfrm>
            <a:off x="2315845" y="5125085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wù </a:t>
            </a:r>
          </a:p>
        </p:txBody>
      </p:sp>
      <p:sp>
        <p:nvSpPr>
          <p:cNvPr id="25" name="矩形 6"/>
          <p:cNvSpPr/>
          <p:nvPr/>
        </p:nvSpPr>
        <p:spPr>
          <a:xfrm>
            <a:off x="4109403" y="5089843"/>
            <a:ext cx="7385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jiàn  </a:t>
            </a:r>
          </a:p>
        </p:txBody>
      </p:sp>
      <p:sp>
        <p:nvSpPr>
          <p:cNvPr id="26" name="矩形 25"/>
          <p:cNvSpPr/>
          <p:nvPr/>
        </p:nvSpPr>
        <p:spPr>
          <a:xfrm>
            <a:off x="6190933" y="5136198"/>
            <a:ext cx="5568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hé</a:t>
            </a:r>
          </a:p>
        </p:txBody>
      </p:sp>
      <p:sp>
        <p:nvSpPr>
          <p:cNvPr id="27" name="矩形 6"/>
          <p:cNvSpPr/>
          <p:nvPr/>
        </p:nvSpPr>
        <p:spPr>
          <a:xfrm>
            <a:off x="4338955" y="1698625"/>
            <a:ext cx="892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萧红 </a:t>
            </a:r>
          </a:p>
        </p:txBody>
      </p:sp>
      <p:sp>
        <p:nvSpPr>
          <p:cNvPr id="28" name="矩形 6"/>
          <p:cNvSpPr/>
          <p:nvPr/>
        </p:nvSpPr>
        <p:spPr>
          <a:xfrm>
            <a:off x="6455410" y="2237105"/>
            <a:ext cx="1166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生死场 </a:t>
            </a:r>
          </a:p>
        </p:txBody>
      </p:sp>
      <p:sp>
        <p:nvSpPr>
          <p:cNvPr id="29" name="矩形 28"/>
          <p:cNvSpPr/>
          <p:nvPr/>
        </p:nvSpPr>
        <p:spPr>
          <a:xfrm>
            <a:off x="4522788" y="2812098"/>
            <a:ext cx="26924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30年代的文学洛神</a:t>
            </a:r>
          </a:p>
        </p:txBody>
      </p:sp>
      <p:sp>
        <p:nvSpPr>
          <p:cNvPr id="30" name="矩形 6"/>
          <p:cNvSpPr/>
          <p:nvPr/>
        </p:nvSpPr>
        <p:spPr>
          <a:xfrm>
            <a:off x="1729740" y="5643245"/>
            <a:ext cx="790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mǒ  </a:t>
            </a:r>
          </a:p>
        </p:txBody>
      </p:sp>
      <p:sp>
        <p:nvSpPr>
          <p:cNvPr id="31" name="矩形 6"/>
          <p:cNvSpPr/>
          <p:nvPr/>
        </p:nvSpPr>
        <p:spPr>
          <a:xfrm>
            <a:off x="3661410" y="5654675"/>
            <a:ext cx="1945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gē       da 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1190" y="2065020"/>
            <a:ext cx="3729355" cy="37293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6"/>
          <p:cNvSpPr/>
          <p:nvPr/>
        </p:nvSpPr>
        <p:spPr>
          <a:xfrm>
            <a:off x="4488498" y="636588"/>
            <a:ext cx="31140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3．解释下面的词语。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344670" y="1304925"/>
            <a:ext cx="6991350" cy="5098415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4502785" y="1685925"/>
            <a:ext cx="2085975" cy="4202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ts val="45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⑴轻捷：</a:t>
            </a:r>
          </a:p>
          <a:p>
            <a:pPr algn="l" eaLnBrk="0" fontAlgn="auto" hangingPunct="0">
              <a:lnSpc>
                <a:spcPts val="45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⑵忧郁：</a:t>
            </a:r>
          </a:p>
          <a:p>
            <a:pPr algn="l" eaLnBrk="0" fontAlgn="auto" hangingPunct="0">
              <a:lnSpc>
                <a:spcPts val="45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⑶展然：</a:t>
            </a:r>
          </a:p>
          <a:p>
            <a:pPr algn="l" eaLnBrk="0" fontAlgn="auto" hangingPunct="0">
              <a:lnSpc>
                <a:spcPts val="45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⑷深恶痛绝：</a:t>
            </a:r>
          </a:p>
          <a:p>
            <a:pPr algn="l" eaLnBrk="0" fontAlgn="auto" hangingPunct="0">
              <a:lnSpc>
                <a:spcPts val="45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⑸存心：</a:t>
            </a:r>
          </a:p>
          <a:p>
            <a:pPr algn="l" eaLnBrk="0" fontAlgn="auto" hangingPunct="0">
              <a:lnSpc>
                <a:spcPts val="45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⑹抹杀：</a:t>
            </a:r>
          </a:p>
          <a:p>
            <a:pPr algn="l" eaLnBrk="0" fontAlgn="auto" hangingPunct="0">
              <a:lnSpc>
                <a:spcPts val="458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⑺不以为然：</a:t>
            </a:r>
          </a:p>
        </p:txBody>
      </p:sp>
      <p:sp>
        <p:nvSpPr>
          <p:cNvPr id="8" name="矩形 6"/>
          <p:cNvSpPr/>
          <p:nvPr/>
        </p:nvSpPr>
        <p:spPr>
          <a:xfrm>
            <a:off x="5857558" y="1695768"/>
            <a:ext cx="231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动作轻快敏捷。</a:t>
            </a:r>
          </a:p>
        </p:txBody>
      </p:sp>
      <p:sp>
        <p:nvSpPr>
          <p:cNvPr id="9" name="矩形 6"/>
          <p:cNvSpPr/>
          <p:nvPr/>
        </p:nvSpPr>
        <p:spPr>
          <a:xfrm>
            <a:off x="5755640" y="2352040"/>
            <a:ext cx="3231515" cy="588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ts val="388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忧伤郁结；忧虑烦闷。</a:t>
            </a:r>
          </a:p>
        </p:txBody>
      </p:sp>
      <p:sp>
        <p:nvSpPr>
          <p:cNvPr id="10" name="矩形 6"/>
          <p:cNvSpPr/>
          <p:nvPr/>
        </p:nvSpPr>
        <p:spPr>
          <a:xfrm>
            <a:off x="5687695" y="2905125"/>
            <a:ext cx="3301365" cy="588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ts val="388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（心绪）舒展的样子。</a:t>
            </a:r>
          </a:p>
        </p:txBody>
      </p:sp>
      <p:sp>
        <p:nvSpPr>
          <p:cNvPr id="12" name="矩形 6"/>
          <p:cNvSpPr/>
          <p:nvPr/>
        </p:nvSpPr>
        <p:spPr>
          <a:xfrm>
            <a:off x="6343015" y="3491230"/>
            <a:ext cx="4807585" cy="588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ts val="388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指对某人或某事物极端厌恶痛恨。</a:t>
            </a:r>
          </a:p>
        </p:txBody>
      </p:sp>
      <p:sp>
        <p:nvSpPr>
          <p:cNvPr id="2" name="矩形 6"/>
          <p:cNvSpPr/>
          <p:nvPr/>
        </p:nvSpPr>
        <p:spPr>
          <a:xfrm>
            <a:off x="5823268" y="4054158"/>
            <a:ext cx="231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心里怀有念头。</a:t>
            </a:r>
          </a:p>
        </p:txBody>
      </p:sp>
      <p:sp>
        <p:nvSpPr>
          <p:cNvPr id="3" name="矩形 6"/>
          <p:cNvSpPr/>
          <p:nvPr/>
        </p:nvSpPr>
        <p:spPr>
          <a:xfrm>
            <a:off x="5823903" y="4605973"/>
            <a:ext cx="3535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一概不计较；完全勾销。</a:t>
            </a:r>
          </a:p>
        </p:txBody>
      </p:sp>
      <p:sp>
        <p:nvSpPr>
          <p:cNvPr id="5" name="矩形 6"/>
          <p:cNvSpPr/>
          <p:nvPr/>
        </p:nvSpPr>
        <p:spPr>
          <a:xfrm>
            <a:off x="6387148" y="5227638"/>
            <a:ext cx="5059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不认为是对的。表示不同意或否定。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" y="1045210"/>
            <a:ext cx="3676650" cy="542861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87705" y="1316990"/>
            <a:ext cx="6405880" cy="483362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800100" y="1282700"/>
            <a:ext cx="63322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000" b="1">
                <a:latin typeface="微软雅黑" panose="020B0503020204020204" charset="-122"/>
                <a:ea typeface="微软雅黑" panose="020B0503020204020204" charset="-122"/>
              </a:rPr>
              <a:t>本文主要写了鲁迅先生的哪些小事？请给每一个部分拟个小标题，并标出各部分段落的起始。</a:t>
            </a:r>
          </a:p>
        </p:txBody>
      </p:sp>
      <p:sp>
        <p:nvSpPr>
          <p:cNvPr id="2" name="矩形 6"/>
          <p:cNvSpPr/>
          <p:nvPr/>
        </p:nvSpPr>
        <p:spPr>
          <a:xfrm>
            <a:off x="765810" y="548005"/>
            <a:ext cx="3825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</a:rPr>
              <a:t>4、阅读课文，回答问题</a:t>
            </a:r>
          </a:p>
        </p:txBody>
      </p:sp>
      <p:sp>
        <p:nvSpPr>
          <p:cNvPr id="5" name="矩形 6"/>
          <p:cNvSpPr/>
          <p:nvPr/>
        </p:nvSpPr>
        <p:spPr>
          <a:xfrm>
            <a:off x="800100" y="2343150"/>
            <a:ext cx="62750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鲁迅的笑（1）；②鲁迅走路的姿势（2）；③到鲁迅家做客（3-13）（详写）；④鲁迅开玩笑（14-17）；⑤“我”受鲁迅影响变得乐观（18-23）；⑥读青年来信（24-26）；⑦不在意校样（27-30）；⑧许先生的忙碌（31-34）；⑨看电影（35-40）；⑩翻书休息（41-42）；⑪夜里工作（43-54）（详写）；⑫吃鱼丸（55-60）；⑬包书（61-63）；⑭病中工作（64-67）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220" y="1377315"/>
            <a:ext cx="3622675" cy="46964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6"/>
          <p:cNvSpPr/>
          <p:nvPr/>
        </p:nvSpPr>
        <p:spPr>
          <a:xfrm>
            <a:off x="4155440" y="1282065"/>
            <a:ext cx="78263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㈠结合课文内容，说说每件事分别表现了鲁迅先生的什么品质或精神？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149725" y="2559050"/>
            <a:ext cx="7544435" cy="336169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4171315" y="2743835"/>
            <a:ext cx="74110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1、“鲁迅先生的笑声是明朗的，是从心里的欢喜。若有人说了什么可笑的话，鲁迅先生笑得连烟卷都拿不住了，常常是笑得咳嗽起来。”</a:t>
            </a:r>
          </a:p>
        </p:txBody>
      </p:sp>
      <p:sp>
        <p:nvSpPr>
          <p:cNvPr id="10" name="矩形 6"/>
          <p:cNvSpPr/>
          <p:nvPr/>
        </p:nvSpPr>
        <p:spPr>
          <a:xfrm>
            <a:off x="4204335" y="4571365"/>
            <a:ext cx="74872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fontAlgn="auto" hangingPunct="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突出“明朗”，发自内心的“欢喜”，可见其乐观爽朗、平易近人。</a:t>
            </a:r>
          </a:p>
        </p:txBody>
      </p:sp>
      <p:sp>
        <p:nvSpPr>
          <p:cNvPr id="15" name="圆角矩形 3"/>
          <p:cNvSpPr>
            <a:spLocks noChangeArrowheads="1"/>
          </p:cNvSpPr>
          <p:nvPr/>
        </p:nvSpPr>
        <p:spPr bwMode="auto">
          <a:xfrm>
            <a:off x="831215" y="567690"/>
            <a:ext cx="1818005" cy="49530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5F9B6A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合作探究</a:t>
            </a:r>
          </a:p>
        </p:txBody>
      </p:sp>
      <p:pic>
        <p:nvPicPr>
          <p:cNvPr id="12293" name="Picture 2" descr="https://timgsa.baidu.com/timg?image&amp;quality=80&amp;size=b9999_10000&amp;sec=1483784843387&amp;di=774c0558b22f35ffe0e0eba9d5e8380a&amp;imgtype=0&amp;src=http%3A%2F%2Fimage.tupian114.com%2F20150323%2F1445014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2"/>
          <a:stretch>
            <a:fillRect/>
          </a:stretch>
        </p:blipFill>
        <p:spPr>
          <a:xfrm>
            <a:off x="292100" y="497840"/>
            <a:ext cx="5969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http://s3.sinaimg.cn/mw690/b0095d86gd854ccbfc4b2&amp;69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8585" y="470853"/>
            <a:ext cx="866775" cy="65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15" y="2770505"/>
            <a:ext cx="3810000" cy="2628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600,&quot;width&quot;:639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1280</Words>
  <Application>Microsoft Office PowerPoint</Application>
  <PresentationFormat>自定义</PresentationFormat>
  <Paragraphs>170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2021-03-02T10:27:47Z</cp:lastPrinted>
  <dcterms:created xsi:type="dcterms:W3CDTF">2021-03-02T10:27:47Z</dcterms:created>
  <dcterms:modified xsi:type="dcterms:W3CDTF">2021-03-02T08:06:30Z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