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9" r:id="rId3"/>
    <p:sldId id="257" r:id="rId4"/>
    <p:sldId id="260" r:id="rId5"/>
    <p:sldId id="278" r:id="rId6"/>
    <p:sldId id="285" r:id="rId7"/>
    <p:sldId id="279" r:id="rId8"/>
    <p:sldId id="280" r:id="rId9"/>
    <p:sldId id="261" r:id="rId10"/>
    <p:sldId id="286" r:id="rId11"/>
    <p:sldId id="287" r:id="rId12"/>
    <p:sldId id="308" r:id="rId13"/>
    <p:sldId id="309" r:id="rId14"/>
    <p:sldId id="288" r:id="rId15"/>
    <p:sldId id="293" r:id="rId16"/>
    <p:sldId id="263" r:id="rId17"/>
    <p:sldId id="289" r:id="rId18"/>
    <p:sldId id="294" r:id="rId19"/>
    <p:sldId id="295" r:id="rId20"/>
    <p:sldId id="296" r:id="rId21"/>
    <p:sldId id="297" r:id="rId22"/>
    <p:sldId id="298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14" r:id="rId32"/>
    <p:sldId id="291" r:id="rId33"/>
    <p:sldId id="315" r:id="rId34"/>
    <p:sldId id="292" r:id="rId35"/>
    <p:sldId id="272" r:id="rId36"/>
    <p:sldId id="316" r:id="rId37"/>
    <p:sldId id="273" r:id="rId38"/>
    <p:sldId id="274" r:id="rId39"/>
    <p:sldId id="310" r:id="rId40"/>
    <p:sldId id="311" r:id="rId41"/>
    <p:sldId id="312" r:id="rId42"/>
    <p:sldId id="313" r:id="rId43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tags" Target="tags/tag1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3B8309-C040-48CC-8025-96DF071DEBE2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49451-7C4D-4693-BFA0-9F5CEC28E44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5" name="幻灯片图像占位符 241665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7586" name="文本占位符 241666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758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8ECAB31-8B51-4163-981E-4F19A1044015}" type="slidenum">
              <a:rPr lang="zh-CN" altLang="en-US"/>
              <a:t>17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幻灯片图像占位符 211969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7890" name="文本占位符 211970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789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141C4EE-EF33-403D-B307-A1566B0954B1}" type="slidenum">
              <a:rPr lang="zh-CN" altLang="en-US"/>
              <a:t>31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幻灯片图像占位符 212993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9938" name="文本占位符 212994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993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8AEDE8A-02E7-498F-9A95-73E0BD0CE461}" type="slidenum">
              <a:rPr lang="zh-CN" altLang="en-US"/>
              <a:t>33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幻灯片图像占位符 206849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8130" name="文本占位符 206850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813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1715A7B-0AC1-4709-9863-93472A6D8BA7}" type="slidenum">
              <a:rPr lang="zh-CN" altLang="en-US"/>
              <a:t>34</a:t>
            </a:fld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幻灯片图像占位符 207873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0178" name="文本占位符 207874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017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AB2D4D4-059E-4995-AA7E-504428196044}" type="slidenum">
              <a:rPr lang="zh-CN" altLang="en-US"/>
              <a:t>36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幻灯片图像占位符 20992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2226" name="文本占位符 209922"/>
          <p:cNvSpPr>
            <a:spLocks noGrp="1" noChangeArrowheads="1"/>
          </p:cNvSpPr>
          <p:nvPr>
            <p:ph type="body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222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FF824C5-5C08-425A-B810-6A6F5CFD15C2}" type="slidenum">
              <a:rPr lang="zh-CN" altLang="en-US"/>
              <a:t>37</a:t>
            </a:fld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F9745-8709-470B-A145-4A03D7C400BA}" type="datetimeFigureOut">
              <a:rPr lang="zh-CN" altLang="en-US" smtClean="0"/>
              <a:t>2020-11-20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图片 273409" descr="g2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tretch>
            <a:fillRect/>
          </a:stretch>
        </p:blipFill>
        <p:spPr bwMode="auto">
          <a:xfrm>
            <a:off x="0" y="4033838"/>
            <a:ext cx="3886200" cy="28241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73411" name="标题 273410"/>
          <p:cNvSpPr>
            <a:spLocks noGrp="1" noRot="1" noChangeArrowheads="1"/>
          </p:cNvSpPr>
          <p:nvPr>
            <p:ph type="title"/>
          </p:nvPr>
        </p:nvSpPr>
        <p:spPr>
          <a:xfrm>
            <a:off x="1187450" y="-26988"/>
            <a:ext cx="8064500" cy="1143001"/>
          </a:xfrm>
        </p:spPr>
        <p:txBody>
          <a:bodyPr/>
          <a:lstStyle/>
          <a:p>
            <a:r>
              <a:rPr lang="zh-CN" altLang="en-US" sz="6000" b="1" u="sng" smtClean="0">
                <a:solidFill>
                  <a:srgbClr val="006600"/>
                </a:solidFill>
                <a:ea typeface="隶书" pitchFamily="49" charset="-122"/>
              </a:rPr>
              <a:t>下面对联说的都是谁？</a:t>
            </a:r>
          </a:p>
        </p:txBody>
      </p:sp>
      <p:sp>
        <p:nvSpPr>
          <p:cNvPr id="273412" name="内容占位符 273411"/>
          <p:cNvSpPr>
            <a:spLocks noGrp="1" noRot="1" noChangeArrowheads="1"/>
          </p:cNvSpPr>
          <p:nvPr>
            <p:ph idx="1"/>
          </p:nvPr>
        </p:nvSpPr>
        <p:spPr>
          <a:xfrm>
            <a:off x="250825" y="1844675"/>
            <a:ext cx="8540750" cy="52562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）  刚直不阿，留得正气冲霄汉；</a:t>
            </a:r>
          </a:p>
          <a:p>
            <a:pPr>
              <a:buFont typeface="Wingdings" pitchFamily="2" charset="2"/>
              <a:buNone/>
            </a:pPr>
            <a:r>
              <a:rPr lang="zh-CN" altLang="en-US" b="1" smtClean="0"/>
              <a:t>      </a:t>
            </a:r>
            <a:r>
              <a:rPr lang="zh-CN" altLang="en-US" sz="1200" b="1" smtClean="0"/>
              <a:t> </a:t>
            </a:r>
            <a:r>
              <a:rPr lang="zh-CN" altLang="en-US" b="1" smtClean="0"/>
              <a:t> 幽愁发愤，著成信史照尘寰。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）  翁去八百载，醉乡犹在；</a:t>
            </a:r>
          </a:p>
          <a:p>
            <a:pPr>
              <a:buFont typeface="Wingdings" pitchFamily="2" charset="2"/>
              <a:buNone/>
            </a:pPr>
            <a:r>
              <a:rPr lang="zh-CN" altLang="en-US" b="1" smtClean="0"/>
              <a:t>     </a:t>
            </a:r>
            <a:r>
              <a:rPr lang="zh-CN" altLang="en-US" sz="1000" b="1" smtClean="0"/>
              <a:t>    </a:t>
            </a:r>
            <a:r>
              <a:rPr lang="zh-CN" altLang="en-US" b="1" smtClean="0"/>
              <a:t> 山行六七里，亭影不孤。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/>
              <a:t>3</a:t>
            </a:r>
            <a:r>
              <a:rPr lang="zh-CN" altLang="en-US" b="1" smtClean="0"/>
              <a:t>）  世上疮痍，诗中圣哲；</a:t>
            </a:r>
          </a:p>
          <a:p>
            <a:pPr>
              <a:buFont typeface="Wingdings" pitchFamily="2" charset="2"/>
              <a:buNone/>
            </a:pPr>
            <a:r>
              <a:rPr lang="zh-CN" altLang="en-US" b="1" smtClean="0"/>
              <a:t>       人间疾苦，笔底波澜。</a:t>
            </a:r>
          </a:p>
          <a:p>
            <a:pPr>
              <a:buFont typeface="Wingdings" pitchFamily="2" charset="2"/>
              <a:buNone/>
            </a:pPr>
            <a:r>
              <a:rPr lang="en-US" altLang="zh-CN" b="1" smtClean="0"/>
              <a:t>4</a:t>
            </a:r>
            <a:r>
              <a:rPr lang="zh-CN" altLang="en-US" b="1" smtClean="0"/>
              <a:t>） </a:t>
            </a:r>
            <a:r>
              <a:rPr lang="zh-CN" altLang="en-US" sz="1200" b="1" smtClean="0"/>
              <a:t>  </a:t>
            </a:r>
            <a:r>
              <a:rPr lang="zh-CN" altLang="en-US" b="1" smtClean="0"/>
              <a:t>志洁行廉，爱国忠君真气节；</a:t>
            </a:r>
          </a:p>
          <a:p>
            <a:pPr>
              <a:buFont typeface="Wingdings" pitchFamily="2" charset="2"/>
              <a:buNone/>
            </a:pPr>
            <a:r>
              <a:rPr lang="zh-CN" altLang="en-US" b="1" smtClean="0"/>
              <a:t>       </a:t>
            </a:r>
            <a:r>
              <a:rPr lang="zh-CN" altLang="en-US" sz="1000" b="1" smtClean="0"/>
              <a:t> </a:t>
            </a:r>
            <a:r>
              <a:rPr lang="zh-CN" altLang="en-US" b="1" smtClean="0"/>
              <a:t>辞微旨远，经天纬地大诗篇。</a:t>
            </a:r>
          </a:p>
        </p:txBody>
      </p:sp>
      <p:sp>
        <p:nvSpPr>
          <p:cNvPr id="273413" name="文本框 273412"/>
          <p:cNvSpPr txBox="1">
            <a:spLocks noChangeArrowheads="1"/>
          </p:cNvSpPr>
          <p:nvPr/>
        </p:nvSpPr>
        <p:spPr bwMode="auto">
          <a:xfrm>
            <a:off x="6877050" y="5451475"/>
            <a:ext cx="14398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u="sng">
                <a:solidFill>
                  <a:schemeClr val="hlink"/>
                </a:solidFill>
                <a:ea typeface="隶书" pitchFamily="49" charset="-122"/>
              </a:rPr>
              <a:t>屈  原</a:t>
            </a:r>
          </a:p>
        </p:txBody>
      </p:sp>
      <p:sp>
        <p:nvSpPr>
          <p:cNvPr id="273414" name="文本框 273413"/>
          <p:cNvSpPr txBox="1">
            <a:spLocks noChangeArrowheads="1"/>
          </p:cNvSpPr>
          <p:nvPr/>
        </p:nvSpPr>
        <p:spPr bwMode="auto">
          <a:xfrm>
            <a:off x="6732588" y="3213100"/>
            <a:ext cx="16557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u="sng">
                <a:solidFill>
                  <a:schemeClr val="hlink"/>
                </a:solidFill>
                <a:ea typeface="隶书" pitchFamily="49" charset="-122"/>
              </a:rPr>
              <a:t>欧阳修</a:t>
            </a:r>
          </a:p>
        </p:txBody>
      </p:sp>
      <p:sp>
        <p:nvSpPr>
          <p:cNvPr id="273415" name="文本框 273414"/>
          <p:cNvSpPr txBox="1">
            <a:spLocks noChangeArrowheads="1"/>
          </p:cNvSpPr>
          <p:nvPr/>
        </p:nvSpPr>
        <p:spPr bwMode="auto">
          <a:xfrm>
            <a:off x="6731000" y="2205038"/>
            <a:ext cx="18732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u="sng">
                <a:solidFill>
                  <a:schemeClr val="hlink"/>
                </a:solidFill>
                <a:ea typeface="隶书" pitchFamily="49" charset="-122"/>
              </a:rPr>
              <a:t>司马迁</a:t>
            </a:r>
          </a:p>
        </p:txBody>
      </p:sp>
      <p:sp>
        <p:nvSpPr>
          <p:cNvPr id="273416" name="文本框 273415"/>
          <p:cNvSpPr txBox="1">
            <a:spLocks noChangeArrowheads="1"/>
          </p:cNvSpPr>
          <p:nvPr/>
        </p:nvSpPr>
        <p:spPr bwMode="auto">
          <a:xfrm>
            <a:off x="6804025" y="4221163"/>
            <a:ext cx="15128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u="sng">
                <a:solidFill>
                  <a:schemeClr val="hlink"/>
                </a:solidFill>
                <a:ea typeface="隶书" pitchFamily="49" charset="-122"/>
              </a:rPr>
              <a:t>杜  甫</a:t>
            </a:r>
          </a:p>
        </p:txBody>
      </p:sp>
      <p:sp>
        <p:nvSpPr>
          <p:cNvPr id="273418" name="云形标注 273417"/>
          <p:cNvSpPr>
            <a:spLocks noChangeArrowheads="1"/>
          </p:cNvSpPr>
          <p:nvPr/>
        </p:nvSpPr>
        <p:spPr bwMode="auto">
          <a:xfrm>
            <a:off x="6588125" y="981075"/>
            <a:ext cx="2305050" cy="1152525"/>
          </a:xfrm>
          <a:prstGeom prst="cloudCallout">
            <a:avLst>
              <a:gd name="adj1" fmla="val -44699"/>
              <a:gd name="adj2" fmla="val 699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>
                <a:latin typeface="Tahoma" pitchFamily="34" charset="0"/>
                <a:ea typeface="华文新魏" pitchFamily="2" charset="-122"/>
              </a:rPr>
              <a:t>猜一猜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3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3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1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3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3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3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1" nodeType="with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3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3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3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1" nodeType="with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3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3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3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1" nodeType="with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3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3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3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3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3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3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1" nodeType="with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3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3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3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1" nodeType="with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3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3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3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1" nodeType="withEffect"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3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3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3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3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73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273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1" grpId="0"/>
      <p:bldP spid="273412" grpId="1" uiExpand="1" build="p"/>
      <p:bldP spid="273413" grpId="2"/>
      <p:bldP spid="273414" grpId="3"/>
      <p:bldP spid="273415" grpId="4"/>
      <p:bldP spid="273416" grpId="5"/>
      <p:bldP spid="273418" grpId="6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/>
              <a:t>⑦皭然泥而不滓者也　</a:t>
            </a:r>
            <a:r>
              <a:rPr lang="en-US" b="1" smtClean="0"/>
              <a:t> </a:t>
            </a:r>
            <a:endParaRPr lang="zh-CN" altLang="en-US"/>
          </a:p>
          <a:p>
            <a:r>
              <a:rPr lang="zh-CN" altLang="en-US" b="1"/>
              <a:t>⑧屈平既绌　</a:t>
            </a:r>
            <a:r>
              <a:rPr lang="en-US" b="1" smtClean="0"/>
              <a:t> </a:t>
            </a:r>
            <a:endParaRPr lang="zh-CN" altLang="en-US"/>
          </a:p>
          <a:p>
            <a:r>
              <a:rPr lang="zh-CN" altLang="en-US" b="1"/>
              <a:t>⑨厚币委质事</a:t>
            </a:r>
            <a:r>
              <a:rPr lang="zh-CN" altLang="en-US" b="1" smtClean="0"/>
              <a:t>楚</a:t>
            </a:r>
            <a:endParaRPr lang="zh-CN" altLang="en-US"/>
          </a:p>
          <a:p>
            <a:r>
              <a:rPr lang="zh-CN" altLang="en-US" b="1"/>
              <a:t>⑩使于齐，顾反　</a:t>
            </a:r>
            <a:endParaRPr lang="zh-CN" altLang="en-US"/>
          </a:p>
          <a:p>
            <a:r>
              <a:rPr lang="zh-CN" altLang="en-US" b="1"/>
              <a:t>被发行吟泽畔　</a:t>
            </a:r>
            <a:endParaRPr lang="zh-CN" altLang="en-US"/>
          </a:p>
          <a:p>
            <a:r>
              <a:rPr lang="zh-CN" altLang="en-US" b="1"/>
              <a:t>亡走赵，赵不内　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50824" y="115888"/>
            <a:ext cx="8893175" cy="6553200"/>
          </a:xfrm>
        </p:spPr>
        <p:txBody>
          <a:bodyPr/>
          <a:lstStyle/>
          <a:p>
            <a:pPr eaLnBrk="1" hangingPunct="1"/>
            <a:endParaRPr lang="zh-CN" altLang="en-US" sz="4000" b="1" smtClean="0">
              <a:solidFill>
                <a:srgbClr val="FF0000"/>
              </a:solidFill>
              <a:ea typeface="黑体" pitchFamily="2" charset="-122"/>
            </a:endParaRPr>
          </a:p>
          <a:p>
            <a:pPr eaLnBrk="1" hangingPunct="1"/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疾</a:t>
            </a:r>
          </a:p>
          <a:p>
            <a:pPr eaLnBrk="1" hangingPunct="1"/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4000" b="1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）疾痛惨怛（ 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疾苦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 ）                 </a:t>
            </a:r>
          </a:p>
          <a:p>
            <a:pPr eaLnBrk="1" hangingPunct="1"/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4000" b="1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）屈平疾王听之不聪也（ 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痛心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 ）</a:t>
            </a:r>
          </a:p>
          <a:p>
            <a:pPr eaLnBrk="1" hangingPunct="1"/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4000" b="1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）君有疾在腠理（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小病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 ）              </a:t>
            </a:r>
          </a:p>
          <a:p>
            <a:pPr eaLnBrk="1" hangingPunct="1"/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4000" b="1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）寡人有疾，寡人好色（ 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缺点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 ）</a:t>
            </a:r>
          </a:p>
          <a:p>
            <a:pPr eaLnBrk="1" hangingPunct="1"/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4000" b="1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）声非加疾也，而闻者彰（</a:t>
            </a:r>
            <a:r>
              <a:rPr lang="zh-CN" altLang="en-US" sz="4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速，捷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</a:rPr>
              <a:t>）          </a:t>
            </a:r>
          </a:p>
        </p:txBody>
      </p:sp>
      <p:sp>
        <p:nvSpPr>
          <p:cNvPr id="18435" name="椭圆 149510"/>
          <p:cNvSpPr>
            <a:spLocks noChangeArrowheads="1"/>
          </p:cNvSpPr>
          <p:nvPr/>
        </p:nvSpPr>
        <p:spPr bwMode="auto">
          <a:xfrm>
            <a:off x="2411413" y="0"/>
            <a:ext cx="3168650" cy="985838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一词多义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52400" y="762000"/>
            <a:ext cx="8610600" cy="42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、屈平疾王</a:t>
            </a:r>
            <a:r>
              <a:rPr lang="zh-CN" altLang="en-US" sz="3200" b="1" u="sng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听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之不聪也 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b="1" u="sng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谗谄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之蔽明也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b="1" u="sng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邪曲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之害公也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b="1" u="sng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方正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之不容也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b="1" u="sng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明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道德之广崇 </a:t>
            </a: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b="1" u="sng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蝉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蜕</a:t>
            </a:r>
            <a:r>
              <a:rPr lang="zh-CN" altLang="en-US" sz="3200" b="1">
                <a:latin typeface="黑体" pitchFamily="2" charset="-122"/>
                <a:ea typeface="黑体" pitchFamily="2" charset="-122"/>
              </a:rPr>
              <a:t>于浊秽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4876800" y="765175"/>
            <a:ext cx="4267200" cy="588963"/>
          </a:xfrm>
          <a:prstGeom prst="rect">
            <a:avLst/>
          </a:prstGeom>
          <a:solidFill>
            <a:srgbClr val="FFFFCC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 Unicode MS" pitchFamily="34" charset="-122"/>
                <a:ea typeface="黑体" pitchFamily="2" charset="-122"/>
              </a:rPr>
              <a:t>动作名，听觉，听力</a:t>
            </a: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3733800" y="1557338"/>
            <a:ext cx="5410200" cy="588962"/>
          </a:xfrm>
          <a:prstGeom prst="rect">
            <a:avLst/>
          </a:prstGeom>
          <a:solidFill>
            <a:srgbClr val="FFFFCC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 Unicode MS" pitchFamily="34" charset="-122"/>
                <a:ea typeface="黑体" pitchFamily="2" charset="-122"/>
              </a:rPr>
              <a:t>动作名，中伤别人的小人</a:t>
            </a: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3635375" y="2276475"/>
            <a:ext cx="3505200" cy="588963"/>
          </a:xfrm>
          <a:prstGeom prst="rect">
            <a:avLst/>
          </a:prstGeom>
          <a:solidFill>
            <a:srgbClr val="FFFFCC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 Unicode MS" pitchFamily="34" charset="-122"/>
                <a:ea typeface="黑体" pitchFamily="2" charset="-122"/>
              </a:rPr>
              <a:t>形作名，邪恶小人</a:t>
            </a: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3779838" y="3068638"/>
            <a:ext cx="4800600" cy="588962"/>
          </a:xfrm>
          <a:prstGeom prst="rect">
            <a:avLst/>
          </a:prstGeom>
          <a:solidFill>
            <a:srgbClr val="FFFFCC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 Unicode MS" pitchFamily="34" charset="-122"/>
                <a:ea typeface="黑体" pitchFamily="2" charset="-122"/>
              </a:rPr>
              <a:t>形作名，端方正直的人</a:t>
            </a:r>
            <a:endParaRPr lang="zh-CN" altLang="en-US" sz="3200" b="1">
              <a:solidFill>
                <a:srgbClr val="00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86025" name="Text Box 9"/>
          <p:cNvSpPr txBox="1">
            <a:spLocks noChangeArrowheads="1"/>
          </p:cNvSpPr>
          <p:nvPr/>
        </p:nvSpPr>
        <p:spPr bwMode="auto">
          <a:xfrm>
            <a:off x="3779838" y="3716338"/>
            <a:ext cx="2819400" cy="588962"/>
          </a:xfrm>
          <a:prstGeom prst="rect">
            <a:avLst/>
          </a:prstGeom>
          <a:solidFill>
            <a:srgbClr val="FFFFCC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 Unicode MS" pitchFamily="34" charset="-122"/>
                <a:ea typeface="黑体" pitchFamily="2" charset="-122"/>
              </a:rPr>
              <a:t>形作动，阐明</a:t>
            </a:r>
          </a:p>
        </p:txBody>
      </p:sp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3779838" y="4508500"/>
            <a:ext cx="4038600" cy="588963"/>
          </a:xfrm>
          <a:prstGeom prst="rect">
            <a:avLst/>
          </a:prstGeom>
          <a:solidFill>
            <a:srgbClr val="FFFFCC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 Unicode MS" pitchFamily="34" charset="-122"/>
                <a:ea typeface="黑体" pitchFamily="2" charset="-122"/>
              </a:rPr>
              <a:t>名作状，像蝉一样</a:t>
            </a:r>
          </a:p>
        </p:txBody>
      </p:sp>
      <p:sp>
        <p:nvSpPr>
          <p:cNvPr id="19465" name="椭圆 149510"/>
          <p:cNvSpPr>
            <a:spLocks noChangeArrowheads="1"/>
          </p:cNvSpPr>
          <p:nvPr/>
        </p:nvSpPr>
        <p:spPr bwMode="auto">
          <a:xfrm>
            <a:off x="2627313" y="0"/>
            <a:ext cx="3168650" cy="9080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词类活用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/>
      <p:bldP spid="86022" grpId="1"/>
      <p:bldP spid="86023" grpId="2"/>
      <p:bldP spid="86024" grpId="3"/>
      <p:bldP spid="86025" grpId="4"/>
      <p:bldP spid="86026" grpId="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翻译句子（注意不同颜色的字）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、屈平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疾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王听之不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聪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也，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谗谄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蔽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明也，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邪曲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之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害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公也，</a:t>
            </a:r>
            <a:r>
              <a:rPr lang="zh-CN" altLang="en-US" sz="36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方正之不容也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，故忧愁幽思而作离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骚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。</a:t>
            </a:r>
            <a:endParaRPr lang="en-US" altLang="zh-CN" b="1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、明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道德之广崇，治乱之条贯，靡不毕</a:t>
            </a:r>
            <a:r>
              <a:rPr lang="zh-CN" altLang="en-US" b="1">
                <a:solidFill>
                  <a:srgbClr val="FF0066"/>
                </a:solidFill>
                <a:latin typeface="黑体" pitchFamily="2" charset="-122"/>
                <a:ea typeface="黑体" pitchFamily="2" charset="-122"/>
              </a:rPr>
              <a:t>见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其文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约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，其辞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微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其志洁，其行廉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，其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称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文小而其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指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极大，举类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迩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而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见</a:t>
            </a:r>
            <a:r>
              <a:rPr lang="zh-CN" altLang="en-US" b="1">
                <a:latin typeface="黑体" pitchFamily="2" charset="-122"/>
                <a:ea typeface="黑体" pitchFamily="2" charset="-122"/>
              </a:rPr>
              <a:t>义远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。</a:t>
            </a:r>
            <a:endParaRPr lang="en-US" altLang="zh-CN" b="1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b="1"/>
              <a:t>3</a:t>
            </a:r>
            <a:r>
              <a:rPr lang="zh-CN" altLang="en-US" b="1"/>
              <a:t>、屈平既</a:t>
            </a:r>
            <a:r>
              <a:rPr lang="zh-CN" altLang="en-US" b="1">
                <a:solidFill>
                  <a:srgbClr val="C00000"/>
                </a:solidFill>
              </a:rPr>
              <a:t>绌</a:t>
            </a:r>
            <a:r>
              <a:rPr lang="zh-CN" altLang="en-US" b="1"/>
              <a:t>，其后秦欲</a:t>
            </a:r>
            <a:r>
              <a:rPr lang="zh-CN" altLang="en-US" b="1">
                <a:solidFill>
                  <a:srgbClr val="C00000"/>
                </a:solidFill>
              </a:rPr>
              <a:t>伐</a:t>
            </a:r>
            <a:r>
              <a:rPr lang="zh-CN" altLang="en-US" b="1"/>
              <a:t>齐，齐与楚</a:t>
            </a:r>
            <a:r>
              <a:rPr lang="zh-CN" altLang="en-US" b="1">
                <a:solidFill>
                  <a:srgbClr val="C00000"/>
                </a:solidFill>
              </a:rPr>
              <a:t>从</a:t>
            </a:r>
            <a:r>
              <a:rPr lang="zh-CN" altLang="en-US" b="1"/>
              <a:t>亲，惠王</a:t>
            </a:r>
            <a:r>
              <a:rPr lang="zh-CN" altLang="en-US" b="1">
                <a:solidFill>
                  <a:srgbClr val="C00000"/>
                </a:solidFill>
              </a:rPr>
              <a:t>患</a:t>
            </a:r>
            <a:r>
              <a:rPr lang="zh-CN" altLang="en-US" b="1"/>
              <a:t>之，乃令张仪</a:t>
            </a:r>
            <a:r>
              <a:rPr lang="zh-CN" altLang="en-US" b="1">
                <a:solidFill>
                  <a:srgbClr val="C00000"/>
                </a:solidFill>
              </a:rPr>
              <a:t>佯</a:t>
            </a:r>
            <a:r>
              <a:rPr lang="zh-CN" altLang="en-US" b="1">
                <a:solidFill>
                  <a:srgbClr val="0070C0"/>
                </a:solidFill>
              </a:rPr>
              <a:t>去</a:t>
            </a:r>
            <a:r>
              <a:rPr lang="zh-CN" altLang="en-US" b="1"/>
              <a:t>秦，厚</a:t>
            </a:r>
            <a:r>
              <a:rPr lang="zh-CN" altLang="en-US" b="1">
                <a:solidFill>
                  <a:srgbClr val="0070C0"/>
                </a:solidFill>
              </a:rPr>
              <a:t>币委质</a:t>
            </a:r>
            <a:r>
              <a:rPr lang="zh-CN" altLang="en-US" b="1"/>
              <a:t>事楚。</a:t>
            </a:r>
            <a:r>
              <a:rPr lang="en-US" altLang="zh-CN" b="1"/>
              <a:t>4</a:t>
            </a:r>
            <a:r>
              <a:rPr lang="zh-CN" altLang="en-US" b="1"/>
              <a:t>、</a:t>
            </a:r>
            <a:r>
              <a:rPr lang="zh-CN" altLang="en-US" b="1" noProof="1">
                <a:solidFill>
                  <a:srgbClr val="C00000"/>
                </a:solidFill>
              </a:rPr>
              <a:t>冀</a:t>
            </a:r>
            <a:r>
              <a:rPr lang="zh-CN" altLang="en-US" b="1" noProof="1"/>
              <a:t>幸君之一悟，俗之一改也。其存君兴国，而欲</a:t>
            </a:r>
            <a:r>
              <a:rPr lang="zh-CN" altLang="en-US" b="1" noProof="1">
                <a:solidFill>
                  <a:srgbClr val="C00000"/>
                </a:solidFill>
              </a:rPr>
              <a:t>反覆</a:t>
            </a:r>
            <a:r>
              <a:rPr lang="zh-CN" altLang="en-US" b="1" noProof="1"/>
              <a:t>之，一篇之中，</a:t>
            </a:r>
            <a:r>
              <a:rPr lang="zh-CN" altLang="en-US" b="1" noProof="1">
                <a:solidFill>
                  <a:srgbClr val="C00000"/>
                </a:solidFill>
              </a:rPr>
              <a:t>三致志</a:t>
            </a:r>
            <a:r>
              <a:rPr lang="zh-CN" altLang="en-US" b="1" noProof="1"/>
              <a:t>焉。</a:t>
            </a:r>
            <a:endParaRPr lang="en-US" altLang="zh-CN" b="1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b="1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</a:br>
            <a:r>
              <a:rPr lang="zh-CN" altLang="zh-CN" b="1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判断下列各句的句式特点</a:t>
            </a:r>
            <a:br>
              <a:rPr lang="zh-CN" altLang="zh-CN" sz="1600" kern="100" smtClean="0">
                <a:solidFill>
                  <a:srgbClr val="C00000"/>
                </a:solidFill>
                <a:latin typeface="宋体"/>
                <a:cs typeface="Courier New"/>
              </a:rPr>
            </a:b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smtClean="0">
                <a:latin typeface="Times New Roman"/>
                <a:ea typeface="微软雅黑" panose="020b0503020204020204" charset="-122"/>
                <a:cs typeface="Courier New"/>
              </a:rPr>
              <a:t>(1)</a:t>
            </a:r>
            <a:r>
              <a:rPr lang="zh-CN" altLang="zh-CN" sz="2800" b="1" kern="100" smtClean="0">
                <a:latin typeface="Times New Roman"/>
                <a:ea typeface="微软雅黑" panose="020b0503020204020204" charset="-122"/>
                <a:cs typeface="Times New Roman"/>
              </a:rPr>
              <a:t>信而见疑，忠而被谤，能无怨乎：</a:t>
            </a:r>
            <a:r>
              <a:rPr lang="en-US" altLang="zh-CN" sz="2800" b="1" kern="100" smtClean="0">
                <a:latin typeface="Times New Roman"/>
                <a:ea typeface="微软雅黑" panose="020b0503020204020204" charset="-122"/>
                <a:cs typeface="Courier New"/>
              </a:rPr>
              <a:t>_______</a:t>
            </a:r>
            <a:endParaRPr lang="zh-CN" altLang="zh-CN" sz="2800" b="1" kern="10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mtClean="0">
                <a:latin typeface="Times New Roman"/>
                <a:ea typeface="微软雅黑" panose="020b0503020204020204" charset="-122"/>
                <a:cs typeface="Courier New"/>
              </a:rPr>
              <a:t>(2)</a:t>
            </a:r>
            <a:r>
              <a:rPr lang="zh-CN" altLang="zh-CN" sz="2800" b="1" kern="100" smtClean="0">
                <a:latin typeface="Times New Roman"/>
                <a:ea typeface="微软雅黑" panose="020b0503020204020204" charset="-122"/>
                <a:cs typeface="Times New Roman"/>
              </a:rPr>
              <a:t>故内惑于郑袖，外欺于张仪：</a:t>
            </a:r>
            <a:r>
              <a:rPr lang="en-US" altLang="zh-CN" sz="2800" b="1" kern="100" smtClean="0">
                <a:latin typeface="Times New Roman"/>
                <a:ea typeface="微软雅黑" panose="020b0503020204020204" charset="-122"/>
                <a:cs typeface="Courier New"/>
              </a:rPr>
              <a:t>_______</a:t>
            </a:r>
            <a:endParaRPr lang="zh-CN" altLang="zh-CN" sz="2800" b="1" kern="10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mtClean="0">
                <a:latin typeface="Times New Roman"/>
                <a:ea typeface="微软雅黑" panose="020b0503020204020204" charset="-122"/>
                <a:cs typeface="Courier New"/>
              </a:rPr>
              <a:t>(3)</a:t>
            </a:r>
            <a:r>
              <a:rPr lang="zh-CN" altLang="zh-CN" sz="2800" b="1" kern="100" smtClean="0">
                <a:latin typeface="Times New Roman"/>
                <a:ea typeface="微软雅黑" panose="020b0503020204020204" charset="-122"/>
                <a:cs typeface="Times New Roman"/>
              </a:rPr>
              <a:t>兵挫地削：</a:t>
            </a:r>
            <a:r>
              <a:rPr lang="en-US" altLang="zh-CN" sz="2800" b="1" kern="100" smtClean="0">
                <a:latin typeface="Times New Roman"/>
                <a:ea typeface="微软雅黑" panose="020b0503020204020204" charset="-122"/>
                <a:cs typeface="Courier New"/>
              </a:rPr>
              <a:t>_______</a:t>
            </a:r>
            <a:endParaRPr lang="zh-CN" altLang="zh-CN" sz="2800" b="1" kern="10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mtClean="0">
                <a:latin typeface="Times New Roman"/>
                <a:ea typeface="微软雅黑" panose="020b0503020204020204" charset="-122"/>
                <a:cs typeface="Courier New"/>
              </a:rPr>
              <a:t>(4)</a:t>
            </a:r>
            <a:r>
              <a:rPr lang="zh-CN" altLang="zh-CN" sz="2800" b="1" kern="100" smtClean="0">
                <a:latin typeface="Times New Roman"/>
                <a:ea typeface="微软雅黑" panose="020b0503020204020204" charset="-122"/>
                <a:cs typeface="Times New Roman"/>
              </a:rPr>
              <a:t>身客死于秦，为天下笑：</a:t>
            </a:r>
            <a:r>
              <a:rPr lang="en-US" altLang="zh-CN" sz="2800" b="1" kern="100" smtClean="0">
                <a:latin typeface="Times New Roman"/>
                <a:ea typeface="微软雅黑" panose="020b0503020204020204" charset="-122"/>
                <a:cs typeface="Courier New"/>
              </a:rPr>
              <a:t>_______</a:t>
            </a:r>
            <a:endParaRPr lang="zh-CN" altLang="zh-CN" sz="2800" b="1" kern="10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mtClean="0">
                <a:latin typeface="Times New Roman"/>
                <a:ea typeface="微软雅黑" panose="020b0503020204020204" charset="-122"/>
                <a:cs typeface="Courier New"/>
              </a:rPr>
              <a:t>(5)</a:t>
            </a:r>
            <a:r>
              <a:rPr lang="zh-CN" altLang="zh-CN" sz="2800" b="1" kern="100" smtClean="0">
                <a:latin typeface="Times New Roman"/>
                <a:ea typeface="微软雅黑" panose="020b0503020204020204" charset="-122"/>
                <a:cs typeface="Times New Roman"/>
              </a:rPr>
              <a:t>人又谁能以身之察察，受物之汶汶者乎：</a:t>
            </a:r>
            <a:r>
              <a:rPr lang="en-US" altLang="zh-CN" sz="2800" b="1" kern="100" smtClean="0">
                <a:latin typeface="Times New Roman"/>
                <a:ea typeface="微软雅黑" panose="020b0503020204020204" charset="-122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Courier New"/>
              </a:rPr>
              <a:t>（</a:t>
            </a:r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Courier New"/>
              </a:rPr>
              <a:t>1——4</a:t>
            </a:r>
            <a:r>
              <a:rPr lang="zh-CN" altLang="en-US" sz="2800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Courier New"/>
              </a:rPr>
              <a:t>）被动句（</a:t>
            </a:r>
            <a:r>
              <a:rPr lang="en-US" altLang="zh-CN" sz="2800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Courier New"/>
              </a:rPr>
              <a:t>5</a:t>
            </a:r>
            <a:r>
              <a:rPr lang="zh-CN" altLang="en-US" sz="2800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Courier New"/>
              </a:rPr>
              <a:t>）定语后置</a:t>
            </a:r>
            <a:endParaRPr lang="zh-CN" altLang="zh-CN" sz="2800" b="1" kern="100" smtClean="0">
              <a:solidFill>
                <a:srgbClr val="C00000"/>
              </a:solidFill>
              <a:latin typeface="宋体"/>
              <a:cs typeface="Courier New"/>
            </a:endParaRPr>
          </a:p>
          <a:p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98707" y="198913"/>
            <a:ext cx="1847871" cy="416104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C00000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必备</a:t>
            </a:r>
            <a:r>
              <a:rPr lang="zh-CN" altLang="en-US" sz="2200" b="1" smtClean="0">
                <a:solidFill>
                  <a:srgbClr val="C00000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知识归纳</a:t>
            </a:r>
            <a:endParaRPr lang="en-US" altLang="zh-CN" sz="2200" b="1">
              <a:solidFill>
                <a:srgbClr val="C00000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4151" y="595990"/>
            <a:ext cx="8594507" cy="5248196"/>
          </a:xfrm>
          <a:prstGeom prst="rect">
            <a:avLst/>
          </a:prstGeom>
        </p:spPr>
        <p:txBody>
          <a:bodyPr lIns="76800" tIns="38400" rIns="76800" bIns="384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b="1" kern="10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被动句</a:t>
            </a:r>
            <a:endParaRPr lang="zh-CN" altLang="zh-CN" sz="2000" kern="100">
              <a:solidFill>
                <a:srgbClr val="C00000"/>
              </a:solidFill>
              <a:latin typeface="宋体"/>
              <a:cs typeface="Courier New"/>
            </a:endParaRPr>
          </a:p>
          <a:p>
            <a:pPr indent="512064" algn="just">
              <a:lnSpc>
                <a:spcPct val="150000"/>
              </a:lnSpc>
            </a:pP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表示被动意义的句子叫被动句。文言被动句的常见形式有以下几种：</a:t>
            </a:r>
            <a:endParaRPr lang="zh-CN" altLang="zh-CN" sz="2000" b="1" kern="100">
              <a:solidFill>
                <a:srgbClr val="0000FF"/>
              </a:solidFill>
              <a:latin typeface="宋体"/>
              <a:cs typeface="Courier New"/>
            </a:endParaRPr>
          </a:p>
          <a:p>
            <a:pPr indent="512064" algn="just">
              <a:lnSpc>
                <a:spcPct val="150000"/>
              </a:lnSpc>
            </a:pP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(1)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在动词后面用介词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于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引进行为的主动者，表示被动。如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内惑于郑袖，外欺于张仪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《屈原列传》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。</a:t>
            </a:r>
            <a:endParaRPr lang="zh-CN" altLang="zh-CN" sz="2000" b="1" kern="100">
              <a:solidFill>
                <a:srgbClr val="0000FF"/>
              </a:solidFill>
              <a:latin typeface="宋体"/>
              <a:cs typeface="Courier New"/>
            </a:endParaRPr>
          </a:p>
          <a:p>
            <a:pPr indent="512064" algn="just">
              <a:lnSpc>
                <a:spcPct val="150000"/>
              </a:lnSpc>
            </a:pP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(2)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用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为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或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为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……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所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……”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表示被动。如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纲而纪之，统而理之，而不能为容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《孔子世家》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；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数十年竟为秦所灭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《屈原列传》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。</a:t>
            </a:r>
            <a:endParaRPr lang="zh-CN" altLang="zh-CN" sz="2000" b="1" kern="100">
              <a:solidFill>
                <a:srgbClr val="0000FF"/>
              </a:solidFill>
              <a:latin typeface="宋体"/>
              <a:cs typeface="Courier New"/>
            </a:endParaRPr>
          </a:p>
          <a:p>
            <a:pPr indent="512064" algn="just">
              <a:lnSpc>
                <a:spcPct val="150000"/>
              </a:lnSpc>
            </a:pP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(3)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用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见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见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……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于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……”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表示被动。如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吾尝三仕三见逐于君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《管仲列传》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；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是以见放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《屈原列传》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。</a:t>
            </a:r>
            <a:endParaRPr lang="zh-CN" altLang="zh-CN" sz="2000" b="1" kern="100">
              <a:solidFill>
                <a:srgbClr val="0000FF"/>
              </a:solidFill>
              <a:latin typeface="宋体"/>
              <a:cs typeface="Courier New"/>
            </a:endParaRPr>
          </a:p>
          <a:p>
            <a:pPr indent="512064" algn="just">
              <a:lnSpc>
                <a:spcPct val="150000"/>
              </a:lnSpc>
            </a:pP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(4)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用介词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被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表示被动。如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信而见疑，忠而被谤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《屈原列传》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。</a:t>
            </a:r>
            <a:endParaRPr lang="zh-CN" altLang="zh-CN" sz="2000" b="1" kern="100">
              <a:solidFill>
                <a:srgbClr val="0000FF"/>
              </a:solidFill>
              <a:latin typeface="宋体"/>
              <a:cs typeface="Courier New"/>
            </a:endParaRPr>
          </a:p>
          <a:p>
            <a:pPr indent="512064" algn="just">
              <a:lnSpc>
                <a:spcPct val="150000"/>
              </a:lnSpc>
            </a:pP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(5)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动词本身表示被动，这种意念上的被动要依据上下文意来判断。如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公子纠死，管仲囚焉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《管仲列传》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；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兵挫地削</a:t>
            </a:r>
            <a:r>
              <a:rPr lang="en-US" altLang="zh-CN" sz="2000" b="1" kern="100">
                <a:solidFill>
                  <a:srgbClr val="0000FF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《屈原列传》</a:t>
            </a:r>
            <a:r>
              <a:rPr lang="en-US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)</a:t>
            </a:r>
            <a:r>
              <a:rPr lang="zh-CN" altLang="zh-CN" sz="2000" b="1" kern="10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。</a:t>
            </a:r>
            <a:endParaRPr lang="zh-CN" altLang="zh-CN" sz="2000" b="1" kern="100">
              <a:solidFill>
                <a:srgbClr val="0000FF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0566096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概括内容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第一部分（</a:t>
            </a:r>
            <a:r>
              <a:rPr lang="en-US" altLang="zh-CN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）王甚任之</a:t>
            </a:r>
            <a:endParaRPr lang="en-US" altLang="zh-CN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第二部分（</a:t>
            </a:r>
            <a:r>
              <a:rPr lang="en-US" altLang="zh-CN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2--7</a:t>
            </a: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）叙述屈原被疏远的坎坷经历，介绍并高度评价</a:t>
            </a:r>
            <a:r>
              <a:rPr lang="en-US" altLang="zh-CN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离骚</a:t>
            </a:r>
            <a:r>
              <a:rPr lang="en-US" altLang="zh-CN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第三部分（</a:t>
            </a:r>
            <a:r>
              <a:rPr lang="en-US" altLang="zh-CN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8</a:t>
            </a: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）放流阶段</a:t>
            </a:r>
            <a:endParaRPr lang="en-US" altLang="zh-CN" b="1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第四部分（</a:t>
            </a:r>
            <a:r>
              <a:rPr lang="en-US" altLang="zh-CN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9—10</a:t>
            </a: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）王怒而迁阶段</a:t>
            </a:r>
            <a:endParaRPr lang="en-US" altLang="zh-CN" b="1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第五部分（</a:t>
            </a:r>
            <a:r>
              <a:rPr lang="en-US" altLang="zh-CN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11</a:t>
            </a: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）屈原对后世的影响</a:t>
            </a:r>
            <a:endParaRPr lang="en-US" altLang="zh-CN" b="1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第</a:t>
            </a: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六部分（</a:t>
            </a:r>
            <a:r>
              <a:rPr lang="en-US" altLang="zh-CN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12</a:t>
            </a:r>
            <a:r>
              <a:rPr lang="zh-CN" altLang="en-US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）篇末总评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1" name="文本框 183299"/>
          <p:cNvSpPr txBox="1">
            <a:spLocks noChangeArrowheads="1"/>
          </p:cNvSpPr>
          <p:nvPr/>
        </p:nvSpPr>
        <p:spPr bwMode="auto">
          <a:xfrm>
            <a:off x="3132138" y="260350"/>
            <a:ext cx="2808287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</a:rPr>
              <a:t>成语典故</a:t>
            </a:r>
            <a:r>
              <a:rPr lang="zh-CN" altLang="en-US" sz="3200">
                <a:solidFill>
                  <a:srgbClr val="FF000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66562" name="文本框 183300"/>
          <p:cNvSpPr txBox="1">
            <a:spLocks noChangeArrowheads="1"/>
          </p:cNvSpPr>
          <p:nvPr/>
        </p:nvSpPr>
        <p:spPr bwMode="auto">
          <a:xfrm>
            <a:off x="611188" y="908050"/>
            <a:ext cx="830580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怀瑾握瑜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:</a:t>
            </a:r>
            <a:r>
              <a:rPr lang="zh-CN" altLang="en-US" sz="2800" b="1">
                <a:latin typeface="宋体" pitchFamily="2" charset="-122"/>
              </a:rPr>
              <a:t>语出</a:t>
            </a:r>
            <a:r>
              <a:rPr lang="en-US" altLang="zh-CN" sz="2800" b="1">
                <a:latin typeface="宋体" pitchFamily="2" charset="-122"/>
              </a:rPr>
              <a:t>《</a:t>
            </a:r>
            <a:r>
              <a:rPr lang="zh-CN" altLang="en-US" sz="2800" b="1">
                <a:latin typeface="宋体" pitchFamily="2" charset="-122"/>
              </a:rPr>
              <a:t>楚辞</a:t>
            </a:r>
            <a:r>
              <a:rPr lang="en-US" altLang="zh-CN" sz="2800" b="1">
                <a:latin typeface="Times New Roman" pitchFamily="18" charset="0"/>
              </a:rPr>
              <a:t>·</a:t>
            </a:r>
            <a:r>
              <a:rPr lang="zh-CN" altLang="en-US" sz="2800" b="1">
                <a:latin typeface="宋体" pitchFamily="2" charset="-122"/>
              </a:rPr>
              <a:t>九音</a:t>
            </a:r>
            <a:r>
              <a:rPr lang="en-US" altLang="zh-CN" sz="2800" b="1">
                <a:latin typeface="Times New Roman" pitchFamily="18" charset="0"/>
              </a:rPr>
              <a:t>·</a:t>
            </a:r>
            <a:r>
              <a:rPr lang="zh-CN" altLang="en-US" sz="2800" b="1">
                <a:latin typeface="宋体" pitchFamily="2" charset="-122"/>
              </a:rPr>
              <a:t>怀沙</a:t>
            </a:r>
            <a:r>
              <a:rPr lang="en-US" altLang="zh-CN" sz="2800" b="1">
                <a:latin typeface="宋体" pitchFamily="2" charset="-122"/>
              </a:rPr>
              <a:t>》</a:t>
            </a:r>
            <a:r>
              <a:rPr lang="zh-CN" altLang="en-US" sz="2800" b="1">
                <a:latin typeface="宋体" pitchFamily="2" charset="-122"/>
              </a:rPr>
              <a:t>：</a:t>
            </a:r>
            <a:r>
              <a:rPr lang="zh-CN" altLang="en-US" sz="2800" b="1">
                <a:latin typeface="Times New Roman"/>
              </a:rPr>
              <a:t>“</a:t>
            </a:r>
            <a:r>
              <a:rPr lang="zh-CN" altLang="en-US" sz="2800" b="1">
                <a:latin typeface="宋体" pitchFamily="2" charset="-122"/>
              </a:rPr>
              <a:t>怀瑾握瑜兮，穷不知所示。</a:t>
            </a:r>
            <a:r>
              <a:rPr lang="zh-CN" altLang="en-US" sz="2800" b="1">
                <a:latin typeface="Times New Roman"/>
              </a:rPr>
              <a:t>”</a:t>
            </a:r>
            <a:r>
              <a:rPr lang="zh-CN" altLang="en-US" sz="2800" b="1">
                <a:latin typeface="宋体" pitchFamily="2" charset="-122"/>
              </a:rPr>
              <a:t>王逸注：</a:t>
            </a:r>
            <a:r>
              <a:rPr lang="zh-CN" altLang="en-US" sz="2800" b="1">
                <a:latin typeface="Times New Roman"/>
              </a:rPr>
              <a:t>“</a:t>
            </a:r>
            <a:r>
              <a:rPr lang="zh-CN" altLang="en-US" sz="2800" b="1">
                <a:latin typeface="宋体" pitchFamily="2" charset="-122"/>
              </a:rPr>
              <a:t>在衣为怀，在乎为握；瑾、瑜，美玉也。</a:t>
            </a:r>
            <a:r>
              <a:rPr lang="zh-CN" altLang="en-US" sz="2800" b="1">
                <a:latin typeface="Times New Roman"/>
              </a:rPr>
              <a:t>”</a:t>
            </a:r>
            <a:r>
              <a:rPr lang="zh-CN" altLang="en-US" sz="2800" b="1">
                <a:latin typeface="宋体" pitchFamily="2" charset="-122"/>
              </a:rPr>
              <a:t>比喻人具有纯洁优美的品德。</a:t>
            </a:r>
            <a:r>
              <a:rPr lang="zh-CN" altLang="en-US" sz="2800" b="1">
                <a:latin typeface="Tahoma" pitchFamily="34" charset="0"/>
              </a:rPr>
              <a:t> </a:t>
            </a:r>
          </a:p>
        </p:txBody>
      </p:sp>
      <p:sp>
        <p:nvSpPr>
          <p:cNvPr id="66563" name="文本框 183301"/>
          <p:cNvSpPr txBox="1">
            <a:spLocks noChangeArrowheads="1"/>
          </p:cNvSpPr>
          <p:nvPr/>
        </p:nvSpPr>
        <p:spPr bwMode="auto">
          <a:xfrm>
            <a:off x="539750" y="2205038"/>
            <a:ext cx="8382000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博闻强志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:</a:t>
            </a:r>
            <a:r>
              <a:rPr lang="zh-CN" altLang="en-US" sz="2800" b="1">
                <a:latin typeface="宋体" pitchFamily="2" charset="-122"/>
              </a:rPr>
              <a:t>语出本文。见识广博，记忆力强。又作</a:t>
            </a:r>
            <a:r>
              <a:rPr lang="zh-CN" altLang="en-US" sz="2800" b="1">
                <a:latin typeface="Times New Roman"/>
              </a:rPr>
              <a:t>“</a:t>
            </a:r>
            <a:r>
              <a:rPr lang="zh-CN" altLang="en-US" sz="2800" b="1">
                <a:latin typeface="宋体" pitchFamily="2" charset="-122"/>
              </a:rPr>
              <a:t>博闻强记</a:t>
            </a:r>
            <a:r>
              <a:rPr lang="zh-CN" altLang="en-US" sz="2800" b="1">
                <a:latin typeface="Times New Roman"/>
              </a:rPr>
              <a:t>”“</a:t>
            </a:r>
            <a:r>
              <a:rPr lang="zh-CN" altLang="en-US" sz="2800" b="1">
                <a:latin typeface="宋体" pitchFamily="2" charset="-122"/>
              </a:rPr>
              <a:t>博闻强识</a:t>
            </a:r>
            <a:r>
              <a:rPr lang="zh-CN" altLang="en-US" sz="2800" b="1">
                <a:latin typeface="Times New Roman"/>
              </a:rPr>
              <a:t>”</a:t>
            </a:r>
            <a:r>
              <a:rPr lang="zh-CN" altLang="en-US" sz="2800" b="1">
                <a:latin typeface="宋体" pitchFamily="2" charset="-122"/>
              </a:rPr>
              <a:t>，</a:t>
            </a:r>
            <a:r>
              <a:rPr lang="en-US" altLang="zh-CN" sz="2800" b="1">
                <a:latin typeface="宋体" pitchFamily="2" charset="-122"/>
              </a:rPr>
              <a:t>《</a:t>
            </a:r>
            <a:r>
              <a:rPr lang="zh-CN" altLang="en-US" sz="2800" b="1">
                <a:latin typeface="宋体" pitchFamily="2" charset="-122"/>
              </a:rPr>
              <a:t>礼记</a:t>
            </a:r>
            <a:r>
              <a:rPr lang="en-US" altLang="zh-CN" sz="2800" b="1">
                <a:latin typeface="Times New Roman" pitchFamily="18" charset="0"/>
              </a:rPr>
              <a:t>·</a:t>
            </a:r>
            <a:r>
              <a:rPr lang="zh-CN" altLang="en-US" sz="2800" b="1">
                <a:latin typeface="宋体" pitchFamily="2" charset="-122"/>
              </a:rPr>
              <a:t>典礼上</a:t>
            </a:r>
            <a:r>
              <a:rPr lang="en-US" altLang="zh-CN" sz="2800" b="1">
                <a:latin typeface="宋体" pitchFamily="2" charset="-122"/>
              </a:rPr>
              <a:t>》</a:t>
            </a:r>
            <a:r>
              <a:rPr lang="zh-CN" altLang="en-US" sz="2800" b="1">
                <a:latin typeface="宋体" pitchFamily="2" charset="-122"/>
              </a:rPr>
              <a:t>：</a:t>
            </a:r>
            <a:r>
              <a:rPr lang="zh-CN" altLang="en-US" sz="2800" b="1">
                <a:latin typeface="Times New Roman"/>
              </a:rPr>
              <a:t>“</a:t>
            </a:r>
            <a:r>
              <a:rPr lang="zh-CN" altLang="en-US" sz="2800" b="1">
                <a:latin typeface="宋体" pitchFamily="2" charset="-122"/>
              </a:rPr>
              <a:t>博闻强识而让，敦善行而不怠。</a:t>
            </a:r>
            <a:r>
              <a:rPr lang="zh-CN" altLang="en-US" sz="2800" b="1">
                <a:latin typeface="Times New Roman"/>
              </a:rPr>
              <a:t>”</a:t>
            </a:r>
            <a:r>
              <a:rPr lang="zh-CN" altLang="en-US" sz="2800" b="1">
                <a:latin typeface="Tahoma" pitchFamily="34" charset="0"/>
              </a:rPr>
              <a:t> </a:t>
            </a:r>
          </a:p>
        </p:txBody>
      </p:sp>
      <p:sp>
        <p:nvSpPr>
          <p:cNvPr id="66564" name="文本框 183302"/>
          <p:cNvSpPr txBox="1">
            <a:spLocks noChangeArrowheads="1"/>
          </p:cNvSpPr>
          <p:nvPr/>
        </p:nvSpPr>
        <p:spPr bwMode="auto">
          <a:xfrm>
            <a:off x="611188" y="3500438"/>
            <a:ext cx="81534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随波逐流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:</a:t>
            </a:r>
            <a:r>
              <a:rPr lang="zh-CN" altLang="en-US" sz="2800" b="1">
                <a:latin typeface="宋体" pitchFamily="2" charset="-122"/>
              </a:rPr>
              <a:t>语出本文。比喻无原则、无立场地与世相沉浮。</a:t>
            </a:r>
            <a:r>
              <a:rPr lang="zh-CN" altLang="en-US" sz="2800" b="1">
                <a:latin typeface="Tahoma" pitchFamily="34" charset="0"/>
              </a:rPr>
              <a:t> </a:t>
            </a:r>
          </a:p>
        </p:txBody>
      </p:sp>
      <p:sp>
        <p:nvSpPr>
          <p:cNvPr id="66565" name="矩形 183303"/>
          <p:cNvSpPr>
            <a:spLocks noChangeArrowheads="1"/>
          </p:cNvSpPr>
          <p:nvPr/>
        </p:nvSpPr>
        <p:spPr bwMode="auto">
          <a:xfrm>
            <a:off x="611188" y="4437063"/>
            <a:ext cx="55991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弹冠振衣</a:t>
            </a:r>
            <a:r>
              <a:rPr lang="en-US" altLang="zh-CN" sz="2800" b="1">
                <a:solidFill>
                  <a:srgbClr val="FF0000"/>
                </a:solidFill>
              </a:rPr>
              <a:t>:</a:t>
            </a:r>
            <a:r>
              <a:rPr lang="en-US" altLang="zh-CN" sz="2800" b="1"/>
              <a:t>   </a:t>
            </a:r>
            <a:r>
              <a:rPr lang="zh-CN" altLang="en-US" sz="2800" b="1"/>
              <a:t>语出本文。整洁衣冠。</a:t>
            </a:r>
          </a:p>
        </p:txBody>
      </p:sp>
      <p:sp>
        <p:nvSpPr>
          <p:cNvPr id="66566" name="矩形 183304"/>
          <p:cNvSpPr>
            <a:spLocks noChangeArrowheads="1"/>
          </p:cNvSpPr>
          <p:nvPr/>
        </p:nvSpPr>
        <p:spPr bwMode="auto">
          <a:xfrm>
            <a:off x="539750" y="5013325"/>
            <a:ext cx="8402638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与世推移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</a:rPr>
              <a:t>:</a:t>
            </a:r>
            <a:r>
              <a:rPr lang="en-US" altLang="zh-CN" sz="2800" b="1">
                <a:latin typeface="宋体" pitchFamily="2" charset="-122"/>
              </a:rPr>
              <a:t>   </a:t>
            </a:r>
            <a:r>
              <a:rPr lang="zh-CN" altLang="en-US" sz="2800" b="1">
                <a:latin typeface="宋体" pitchFamily="2" charset="-122"/>
              </a:rPr>
              <a:t>语出</a:t>
            </a:r>
            <a:r>
              <a:rPr lang="en-US" altLang="zh-CN" sz="2800" b="1">
                <a:latin typeface="宋体" pitchFamily="2" charset="-122"/>
              </a:rPr>
              <a:t>《</a:t>
            </a:r>
            <a:r>
              <a:rPr lang="zh-CN" altLang="en-US" sz="2800" b="1">
                <a:latin typeface="宋体" pitchFamily="2" charset="-122"/>
              </a:rPr>
              <a:t>楚辞</a:t>
            </a:r>
            <a:r>
              <a:rPr lang="en-US" altLang="zh-CN" sz="2800" b="1">
                <a:latin typeface="宋体" pitchFamily="2" charset="-122"/>
              </a:rPr>
              <a:t>·</a:t>
            </a:r>
            <a:r>
              <a:rPr lang="zh-CN" altLang="en-US" sz="2800" b="1">
                <a:latin typeface="宋体" pitchFamily="2" charset="-122"/>
              </a:rPr>
              <a:t>渔父</a:t>
            </a:r>
            <a:r>
              <a:rPr lang="en-US" altLang="zh-CN" sz="2800" b="1">
                <a:latin typeface="宋体" pitchFamily="2" charset="-122"/>
              </a:rPr>
              <a:t>》</a:t>
            </a:r>
            <a:r>
              <a:rPr lang="zh-CN" altLang="en-US" sz="2800" b="1">
                <a:latin typeface="宋体" pitchFamily="2" charset="-122"/>
              </a:rPr>
              <a:t>。随着世道的变化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itchFamily="2" charset="-122"/>
              </a:rPr>
              <a:t>而变化以合时宜。 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文章按照时间顺序，叙述了屈原一生的主要事迹，从表达方式上，主要运用了哪两种？</a:t>
            </a:r>
            <a:endParaRPr lang="en-US" altLang="zh-CN" b="1" smtClean="0">
              <a:solidFill>
                <a:srgbClr val="C00000"/>
              </a:solidFill>
            </a:endParaRPr>
          </a:p>
          <a:p>
            <a:r>
              <a:rPr lang="zh-CN" altLang="en-US" b="1" smtClean="0"/>
              <a:t>叙述和议论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屈原际遇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下面是屈原一生际遇表，请根据课文在空白处填出相应的概括内容。</a:t>
            </a:r>
            <a:endParaRPr lang="en-US" altLang="zh-CN" kern="100" smtClean="0">
              <a:latin typeface="Times New Roman"/>
              <a:ea typeface="微软雅黑" panose="020b0503020204020204" charset="-122"/>
              <a:cs typeface="Times New Roman"/>
            </a:endParaRPr>
          </a:p>
          <a:p>
            <a:endParaRPr lang="en-US" altLang="zh-CN" kern="100" smtClean="0">
              <a:latin typeface="Times New Roman"/>
              <a:ea typeface="微软雅黑" panose="020b0503020204020204" charset="-122"/>
              <a:cs typeface="Times New Roman"/>
            </a:endParaRPr>
          </a:p>
          <a:p>
            <a:endParaRPr lang="zh-CN" altLang="zh-CN" sz="1100" kern="100" smtClean="0">
              <a:latin typeface="宋体"/>
              <a:cs typeface="Courier New"/>
            </a:endParaRPr>
          </a:p>
          <a:p>
            <a:endParaRPr lang="zh-CN" altLang="en-US"/>
          </a:p>
        </p:txBody>
      </p:sp>
      <p:sp>
        <p:nvSpPr>
          <p:cNvPr id="4" name="流程图: 过程 3"/>
          <p:cNvSpPr/>
          <p:nvPr/>
        </p:nvSpPr>
        <p:spPr>
          <a:xfrm>
            <a:off x="928662" y="3214686"/>
            <a:ext cx="1214446" cy="192882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屈原</a:t>
            </a:r>
            <a:endParaRPr lang="en-US" altLang="zh-CN" sz="3200" b="1" smtClean="0"/>
          </a:p>
          <a:p>
            <a:pPr algn="ctr"/>
            <a:r>
              <a:rPr lang="zh-CN" altLang="en-US" sz="3200" b="1" smtClean="0"/>
              <a:t>得志</a:t>
            </a:r>
            <a:endParaRPr lang="zh-CN" altLang="en-US" sz="3200" b="1"/>
          </a:p>
        </p:txBody>
      </p:sp>
      <p:sp>
        <p:nvSpPr>
          <p:cNvPr id="5" name="流程图: 过程 4"/>
          <p:cNvSpPr/>
          <p:nvPr/>
        </p:nvSpPr>
        <p:spPr>
          <a:xfrm>
            <a:off x="2500298" y="3214686"/>
            <a:ext cx="1214446" cy="192882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遭谗</a:t>
            </a:r>
            <a:endParaRPr lang="en-US" altLang="zh-CN" sz="3200" b="1" smtClean="0"/>
          </a:p>
          <a:p>
            <a:pPr algn="ctr"/>
            <a:r>
              <a:rPr lang="zh-CN" altLang="en-US" sz="3200" b="1" smtClean="0"/>
              <a:t>被疏</a:t>
            </a:r>
            <a:endParaRPr lang="zh-CN" altLang="en-US" sz="3200" b="1"/>
          </a:p>
        </p:txBody>
      </p:sp>
      <p:sp>
        <p:nvSpPr>
          <p:cNvPr id="6" name="流程图: 过程 5"/>
          <p:cNvSpPr/>
          <p:nvPr/>
        </p:nvSpPr>
        <p:spPr>
          <a:xfrm>
            <a:off x="4143372" y="3214686"/>
            <a:ext cx="1214446" cy="192882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遭谗</a:t>
            </a:r>
            <a:endParaRPr lang="en-US" altLang="zh-CN" sz="3200" b="1" smtClean="0"/>
          </a:p>
          <a:p>
            <a:pPr algn="ctr"/>
            <a:r>
              <a:rPr lang="zh-CN" altLang="en-US" sz="3200" b="1" smtClean="0"/>
              <a:t>被迁</a:t>
            </a:r>
            <a:endParaRPr lang="zh-CN" altLang="en-US" sz="3200" b="1"/>
          </a:p>
        </p:txBody>
      </p:sp>
      <p:sp>
        <p:nvSpPr>
          <p:cNvPr id="7" name="流程图: 过程 6"/>
          <p:cNvSpPr/>
          <p:nvPr/>
        </p:nvSpPr>
        <p:spPr>
          <a:xfrm>
            <a:off x="6000760" y="3214686"/>
            <a:ext cx="1214446" cy="192882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自沉汨罗</a:t>
            </a:r>
            <a:endParaRPr lang="zh-CN" altLang="en-US" sz="3200" b="1"/>
          </a:p>
        </p:txBody>
      </p:sp>
      <p:sp>
        <p:nvSpPr>
          <p:cNvPr id="8" name="右箭头 7"/>
          <p:cNvSpPr/>
          <p:nvPr/>
        </p:nvSpPr>
        <p:spPr>
          <a:xfrm>
            <a:off x="2143108" y="4000504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714744" y="4071942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5500694" y="4071942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  <p:bldP spid="7" grpId="3"/>
      <p:bldP spid="8" grpId="4"/>
      <p:bldP spid="9" grpId="5"/>
      <p:bldP spid="10" grpId="6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00717" y="2232962"/>
            <a:ext cx="7260921" cy="19885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1500" b="1" normalizeH="1" noProof="1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隶书" charset="0"/>
                <a:ea typeface="隶书" charset="0"/>
                <a:cs typeface="+mn-ea"/>
                <a:sym typeface="+mn-ea"/>
              </a:rPr>
              <a:t>屈原列传</a:t>
            </a:r>
            <a:endParaRPr lang="zh-CN" altLang="en-US" sz="11500" b="1" normalizeH="1" noProof="1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隶书" charset="0"/>
              <a:ea typeface="隶书" charset="0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200" b="1" kern="100" smtClean="0">
                <a:solidFill>
                  <a:srgbClr val="3114AC"/>
                </a:solidFill>
                <a:latin typeface="Times New Roman"/>
                <a:ea typeface="微软雅黑" panose="020b0503020204020204" charset="-122"/>
                <a:cs typeface="Times New Roman"/>
              </a:rPr>
              <a:t>理解屈原的高尚人格和爱国精神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zh-CN" sz="3400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试简要分析一下屈原的主要性格特征。</a:t>
            </a:r>
            <a:endParaRPr lang="en-US" altLang="zh-CN" sz="3400" b="1" kern="100" smtClean="0">
              <a:solidFill>
                <a:srgbClr val="C00000"/>
              </a:solidFill>
              <a:latin typeface="Times New Roman"/>
              <a:ea typeface="微软雅黑" panose="020b0503020204020204" charset="-122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爱国、正直是屈原性格的主要特征。作者在表现屈原的爱国主义精神时：</a:t>
            </a:r>
            <a:endParaRPr lang="en-US" altLang="zh-CN" b="1" kern="100" smtClean="0">
              <a:latin typeface="Times New Roman"/>
              <a:ea typeface="微软雅黑" panose="020b0503020204020204" charset="-122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①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把屈原的个人遭遇同整个楚国的命运紧密地结合起来，从而说明其遭遇与祖国的命运是休戚相关的</a:t>
            </a:r>
            <a:r>
              <a:rPr lang="zh-CN" altLang="en-US" b="1" kern="100" smtClean="0">
                <a:latin typeface="Times New Roman"/>
                <a:ea typeface="微软雅黑" panose="020b0503020204020204" charset="-122"/>
                <a:cs typeface="Times New Roman"/>
              </a:rPr>
              <a:t>；</a:t>
            </a:r>
            <a:endParaRPr lang="zh-CN" altLang="zh-CN" sz="1100" b="1" kern="10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②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把屈原的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眷顾楚国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同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系心怀王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紧密地结合在一起，通过他的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存君兴国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的思想集中表现他的爱国主义精神。屈原的正直集中在他敢于同邪恶势力抗争而决不妥协的斗争精神上。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疾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”“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怨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”“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刺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”“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嫉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便是他刚正不阿的斗争精神的突出表现。</a:t>
            </a:r>
            <a:endParaRPr lang="zh-CN" altLang="zh-CN" sz="1100" b="1" kern="100" smtClean="0">
              <a:latin typeface="宋体"/>
              <a:cs typeface="Courier New"/>
            </a:endParaRPr>
          </a:p>
          <a:p>
            <a:endParaRPr lang="en-US" altLang="zh-CN" b="1" kern="100" smtClean="0">
              <a:latin typeface="Times New Roman"/>
              <a:ea typeface="微软雅黑" panose="020b0503020204020204" charset="-122"/>
              <a:cs typeface="Times New Roman"/>
            </a:endParaRPr>
          </a:p>
          <a:p>
            <a:endParaRPr lang="zh-CN" altLang="zh-CN" sz="1100" b="1" kern="100" smtClean="0">
              <a:latin typeface="宋体"/>
              <a:cs typeface="Courier New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r>
              <a:rPr lang="zh-CN" altLang="zh-CN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本文</a:t>
            </a:r>
            <a:r>
              <a:rPr lang="en-US" altLang="zh-CN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Courier New"/>
              </a:rPr>
              <a:t>4</a:t>
            </a:r>
            <a:r>
              <a:rPr lang="zh-CN" altLang="zh-CN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～</a:t>
            </a:r>
            <a:r>
              <a:rPr lang="en-US" altLang="zh-CN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Courier New"/>
              </a:rPr>
              <a:t>9</a:t>
            </a:r>
            <a:r>
              <a:rPr lang="zh-CN" altLang="zh-CN" b="1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段，历叙了楚国在政治、外交、军事上的一系列失利，这对写屈原起到了什么作用？</a:t>
            </a:r>
            <a:endParaRPr lang="en-US" altLang="zh-CN" b="1" kern="100" smtClean="0">
              <a:solidFill>
                <a:srgbClr val="C00000"/>
              </a:solidFill>
              <a:latin typeface="Times New Roman"/>
              <a:ea typeface="微软雅黑" panose="020b0503020204020204" charset="-122"/>
              <a:cs typeface="Times New Roman"/>
            </a:endParaRPr>
          </a:p>
          <a:p>
            <a:r>
              <a:rPr lang="en-US" altLang="zh-CN" kern="100" smtClean="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       </a:t>
            </a:r>
            <a:r>
              <a:rPr lang="zh-CN" altLang="zh-CN" kern="100" smtClean="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这一系列事件中，屈原的活动并不多，但作者所写的重点仍是屈原，意在揭示屈原的被贬黜与楚国一系列失利之间的因果关系，说明屈原对楚国政治、外交、军事的不可缺少的作用，从而歌颂了屈原的远见卓识、卓越才华。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85000" lnSpcReduction="20000"/>
          </a:bodyPr>
          <a:lstStyle/>
          <a:p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屈原与渔父的两次对话有何作用？蕴含了作者怎样的感情？</a:t>
            </a:r>
            <a:endParaRPr lang="en-US" altLang="zh-CN" kern="100" smtClean="0">
              <a:solidFill>
                <a:srgbClr val="C00000"/>
              </a:solidFill>
              <a:latin typeface="Times New Roman"/>
              <a:ea typeface="微软雅黑" panose="020b0503020204020204" charset="-122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kern="100" smtClean="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(1)</a:t>
            </a:r>
            <a:r>
              <a:rPr lang="zh-CN" altLang="zh-CN" kern="100" smtClean="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第一次对话形象地揭示了屈原的悲剧是时代的悲剧：清醒者必然遭到厄运。第二次对话形象地突出了屈原的高贵品质：宁愿以死来坚持真理，保持高洁志趣，决不同流合污。这两次对话实际上是一段精辟的人生哲理的议论：既评屈原之志，亦抒太史公之情。</a:t>
            </a:r>
            <a:endParaRPr lang="zh-CN" altLang="zh-CN" kern="100" smtClean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kern="100" smtClean="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Courier New"/>
              </a:rPr>
              <a:t>(2)</a:t>
            </a:r>
            <a:r>
              <a:rPr lang="zh-CN" altLang="zh-CN" kern="100" smtClean="0">
                <a:solidFill>
                  <a:srgbClr val="0000FF"/>
                </a:solidFill>
                <a:latin typeface="Times New Roman"/>
                <a:ea typeface="微软雅黑" panose="020b0503020204020204" charset="-122"/>
                <a:cs typeface="Times New Roman"/>
              </a:rPr>
              <a:t>蕴含了作者对屈原人格的赞扬和景仰，对黑暗势力的强烈愤慨，对屈原的同情惋惜。</a:t>
            </a:r>
            <a:endParaRPr lang="zh-CN" altLang="zh-CN" kern="100" smtClean="0">
              <a:solidFill>
                <a:srgbClr val="0000FF"/>
              </a:solidFill>
              <a:latin typeface="宋体"/>
              <a:cs typeface="Courier New"/>
            </a:endParaRPr>
          </a:p>
          <a:p>
            <a:endParaRPr lang="zh-CN" altLang="zh-CN" kern="100" smtClean="0">
              <a:solidFill>
                <a:srgbClr val="C00000"/>
              </a:solidFill>
              <a:latin typeface="宋体"/>
              <a:cs typeface="Courier New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kern="100" smtClean="0">
                <a:solidFill>
                  <a:srgbClr val="3114AC"/>
                </a:solidFill>
                <a:latin typeface="Times New Roman"/>
                <a:ea typeface="微软雅黑" panose="020b0503020204020204" charset="-122"/>
                <a:cs typeface="Times New Roman"/>
              </a:rPr>
              <a:t>精彩片段赏析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课文第</a:t>
            </a:r>
            <a:r>
              <a:rPr lang="en-US" altLang="zh-CN" kern="100" smtClean="0">
                <a:latin typeface="Times New Roman"/>
                <a:ea typeface="微软雅黑" panose="020b0503020204020204" charset="-122"/>
                <a:cs typeface="Courier New"/>
              </a:rPr>
              <a:t>3</a:t>
            </a: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段写屈原创作《离骚》的缘由，并对《离骚》作出评价。这是《屈原列传》中用浓墨重笔书写的精彩段落，是作者对屈原遭遇、人品、文学才能的直接评述，写得哀婉动人、酣畅淋漓。请认真阅读这段文字，思考下面问题。</a:t>
            </a:r>
            <a:endParaRPr lang="zh-CN" altLang="zh-CN" sz="1100" kern="10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en-US" altLang="zh-CN" kern="100" smtClean="0">
                <a:latin typeface="Times New Roman"/>
                <a:ea typeface="微软雅黑" panose="020b0503020204020204" charset="-122"/>
                <a:cs typeface="Courier New"/>
              </a:rPr>
              <a:t>(1)</a:t>
            </a: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这段文字依据内容可分为两层，请划分层次并概括每一层的大意。</a:t>
            </a:r>
            <a:endParaRPr lang="zh-CN" altLang="zh-CN" sz="1100" kern="100" smtClean="0">
              <a:latin typeface="宋体"/>
              <a:cs typeface="Courier New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第</a:t>
            </a:r>
            <a:r>
              <a:rPr lang="en-US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Courier New"/>
              </a:rPr>
              <a:t>1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层：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屈平疾王听之不聪也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……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盖自怨生也。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评介屈原创作《离骚》的缘由。</a:t>
            </a:r>
            <a:endParaRPr lang="zh-CN" altLang="zh-CN" sz="1100" kern="10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第</a:t>
            </a:r>
            <a:r>
              <a:rPr lang="en-US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Courier New"/>
              </a:rPr>
              <a:t>2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层：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《国风》好色而不淫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……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虽与日月争光可也。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评述《离骚》的内容和形式。</a:t>
            </a:r>
            <a:endParaRPr lang="zh-CN" altLang="zh-CN" sz="1100" kern="100" smtClean="0">
              <a:latin typeface="宋体"/>
              <a:cs typeface="Courier New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r>
              <a:rPr lang="en-US" altLang="zh-CN" kern="100" smtClean="0">
                <a:latin typeface="Times New Roman"/>
                <a:ea typeface="微软雅黑" panose="020b0503020204020204" charset="-122"/>
                <a:cs typeface="Courier New"/>
              </a:rPr>
              <a:t>(2)</a:t>
            </a: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屈原创作《离骚》的原因是什么？</a:t>
            </a:r>
            <a:r>
              <a:rPr lang="en-US" altLang="zh-CN" kern="100" smtClean="0"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离骚</a:t>
            </a:r>
            <a:r>
              <a:rPr lang="en-US" altLang="zh-CN" kern="100" smtClean="0"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的含义是什么？</a:t>
            </a:r>
            <a:endParaRPr lang="en-US" altLang="zh-CN" kern="100" smtClean="0">
              <a:latin typeface="Times New Roman"/>
              <a:ea typeface="微软雅黑" panose="020b0503020204020204" charset="-122"/>
              <a:cs typeface="Times New Roman"/>
            </a:endParaRPr>
          </a:p>
          <a:p>
            <a:endParaRPr lang="zh-CN" altLang="zh-CN" sz="1100" kern="100" smtClean="0">
              <a:latin typeface="宋体"/>
              <a:cs typeface="Courier New"/>
            </a:endParaRPr>
          </a:p>
          <a:p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本段首句便指出了屈原创作《离骚》的原因：不满国君的昏庸、朝政的黑暗，以至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忧愁幽思而作《离骚》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。次句解释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离骚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的含义，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离骚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即遭遇忧愁。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smtClean="0">
                <a:latin typeface="Times New Roman"/>
                <a:ea typeface="微软雅黑" panose="020b0503020204020204" charset="-122"/>
                <a:cs typeface="Courier New"/>
              </a:rPr>
              <a:t>(3)</a:t>
            </a:r>
            <a:r>
              <a:rPr lang="en-US" altLang="zh-CN" kern="100" smtClean="0"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夫天者</a:t>
            </a:r>
            <a:r>
              <a:rPr lang="en-US" altLang="zh-CN" kern="100" smtClean="0">
                <a:latin typeface="宋体"/>
                <a:ea typeface="微软雅黑" panose="020b0503020204020204" charset="-122"/>
                <a:cs typeface="Times New Roman"/>
              </a:rPr>
              <a:t>……</a:t>
            </a: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盖自怨生也</a:t>
            </a:r>
            <a:r>
              <a:rPr lang="en-US" altLang="zh-CN" kern="100" smtClean="0"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几句，从人的共性特点出发，分析并揭示出屈原创作《离骚》时的状况，即心理特征、艰难处境、创作动因。请分别找出相关语句。</a:t>
            </a:r>
            <a:endParaRPr lang="en-US" altLang="zh-CN" kern="100" smtClean="0">
              <a:latin typeface="Times New Roman"/>
              <a:ea typeface="微软雅黑" panose="020b0503020204020204" charset="-122"/>
              <a:cs typeface="Times New Roman"/>
            </a:endParaRPr>
          </a:p>
          <a:p>
            <a:endParaRPr lang="zh-CN" altLang="zh-CN" sz="1100" kern="100" smtClean="0">
              <a:latin typeface="宋体"/>
              <a:cs typeface="Courier New"/>
            </a:endParaRPr>
          </a:p>
          <a:p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心理特征是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人穷则反本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；艰难处境是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谗人间之，可谓穷矣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，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信而见疑，忠而被谤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；创作动因是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盖自怨生也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。</a:t>
            </a:r>
            <a:endParaRPr lang="zh-CN" altLang="zh-CN" sz="1100" kern="100" smtClean="0">
              <a:latin typeface="宋体"/>
              <a:cs typeface="Courier New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kern="100" smtClean="0">
                <a:latin typeface="Times New Roman"/>
                <a:ea typeface="微软雅黑" panose="020b0503020204020204" charset="-122"/>
                <a:cs typeface="Courier New"/>
              </a:rPr>
              <a:t>(4)</a:t>
            </a: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《离骚》的思想内容方面的特点是什么？其语言特色和表现手法的特点是什么？《离骚》与屈原人品之间有怎样的联系？</a:t>
            </a:r>
            <a:endParaRPr lang="en-US" altLang="zh-CN" kern="100" smtClean="0">
              <a:latin typeface="Times New Roman"/>
              <a:ea typeface="微软雅黑" panose="020b0503020204020204" charset="-122"/>
              <a:cs typeface="Times New Roman"/>
            </a:endParaRPr>
          </a:p>
          <a:p>
            <a:endParaRPr lang="zh-CN" altLang="zh-CN" sz="1100" kern="100" smtClean="0">
              <a:latin typeface="宋体"/>
              <a:cs typeface="Courier New"/>
            </a:endParaRPr>
          </a:p>
          <a:p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上称帝喾，下道齐桓，中述汤武，以刺世事。明道德之广崇，治乱之条贯，靡不毕见。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这两句话评述了《离骚》的思想内容特点及意义。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其文约，其辞微，其志洁，其行廉，其称文小而其指极大，举类迩而见义远。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这句话评述了《离骚》的语言特色和表现手法。强调了《离骚》的内容和形式与屈原的人品和诗品的有机结合与完美统一。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kern="100" spc="-84" smtClean="0">
                <a:latin typeface="Times New Roman"/>
                <a:ea typeface="微软雅黑" panose="020b0503020204020204" charset="-122"/>
                <a:cs typeface="Courier New"/>
              </a:rPr>
              <a:t>（</a:t>
            </a:r>
            <a:r>
              <a:rPr lang="en-US" altLang="zh-CN" kern="100" spc="-84" smtClean="0">
                <a:latin typeface="Times New Roman"/>
                <a:ea typeface="微软雅黑" panose="020b0503020204020204" charset="-122"/>
                <a:cs typeface="Courier New"/>
              </a:rPr>
              <a:t>5</a:t>
            </a:r>
            <a:r>
              <a:rPr lang="zh-CN" altLang="en-US" kern="100" spc="-84" smtClean="0">
                <a:latin typeface="Times New Roman"/>
                <a:ea typeface="微软雅黑" panose="020b0503020204020204" charset="-122"/>
                <a:cs typeface="Courier New"/>
              </a:rPr>
              <a:t>）</a:t>
            </a:r>
            <a:r>
              <a:rPr lang="en-US" altLang="zh-CN" kern="100" spc="-84" smtClean="0"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pc="-84" smtClean="0">
                <a:latin typeface="Times New Roman"/>
                <a:ea typeface="微软雅黑" panose="020b0503020204020204" charset="-122"/>
                <a:cs typeface="Times New Roman"/>
              </a:rPr>
              <a:t>推此志也，虽与日月争光可也。</a:t>
            </a:r>
            <a:r>
              <a:rPr lang="en-US" altLang="zh-CN" kern="100" spc="-84" smtClean="0"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pc="-84" smtClean="0">
                <a:latin typeface="Times New Roman"/>
                <a:ea typeface="微软雅黑" panose="020b0503020204020204" charset="-122"/>
                <a:cs typeface="Times New Roman"/>
              </a:rPr>
              <a:t>这句断言流露出司马迁对屈原什么样的态度？</a:t>
            </a:r>
            <a:endParaRPr lang="en-US" altLang="zh-CN" kern="100" spc="-84" smtClean="0">
              <a:latin typeface="Times New Roman"/>
              <a:ea typeface="微软雅黑" panose="020b0503020204020204" charset="-122"/>
              <a:cs typeface="Times New Roman"/>
            </a:endParaRPr>
          </a:p>
          <a:p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司马迁高度评价屈原的精神品格和人生追求。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kern="100" smtClean="0">
                <a:latin typeface="Times New Roman"/>
                <a:ea typeface="微软雅黑" panose="020b0503020204020204" charset="-122"/>
                <a:cs typeface="Courier New"/>
              </a:rPr>
              <a:t>(6)</a:t>
            </a:r>
            <a:r>
              <a:rPr lang="zh-CN" altLang="zh-CN" kern="100" smtClean="0">
                <a:latin typeface="Times New Roman"/>
                <a:ea typeface="微软雅黑" panose="020b0503020204020204" charset="-122"/>
                <a:cs typeface="Times New Roman"/>
              </a:rPr>
              <a:t>简要说明这段文字表达上的特点及其效果。</a:t>
            </a:r>
            <a:endParaRPr lang="zh-CN" altLang="zh-CN" sz="1100" kern="100" smtClean="0">
              <a:latin typeface="宋体"/>
              <a:cs typeface="Courier New"/>
            </a:endParaRPr>
          </a:p>
          <a:p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整段文字叙议结合，由人及文，因文论人，始终把屈原的诗品与人品紧密结合在一块进行评述，所述屈原的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嫉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、屈原的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忧愁幽思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、屈原的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信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和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忠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、屈原的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穷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和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怨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、《离骚》的内容和形式等等，无不围绕屈原的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志洁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”“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行廉</a:t>
            </a:r>
            <a:r>
              <a:rPr lang="en-US" altLang="zh-CN" kern="100" smtClean="0">
                <a:solidFill>
                  <a:srgbClr val="C00000"/>
                </a:solidFill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kern="100" smtClean="0">
                <a:solidFill>
                  <a:srgbClr val="C00000"/>
                </a:solidFill>
                <a:latin typeface="Times New Roman"/>
                <a:ea typeface="微软雅黑" panose="020b0503020204020204" charset="-122"/>
                <a:cs typeface="Times New Roman"/>
              </a:rPr>
              <a:t>展开，给人以一唱三叹之感。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03348"/>
          </a:xfrm>
        </p:spPr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学习目标</a:t>
            </a:r>
            <a:br>
              <a:rPr lang="zh-CN" altLang="en-US" b="1" smtClean="0">
                <a:solidFill>
                  <a:srgbClr val="FF0000"/>
                </a:solidFill>
              </a:rPr>
            </a:b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1</a:t>
            </a:r>
            <a:r>
              <a:rPr lang="zh-CN" altLang="en-US" b="1" kern="100" smtClean="0">
                <a:latin typeface="Times New Roman"/>
                <a:ea typeface="微软雅黑" panose="020b0503020204020204" charset="-122"/>
                <a:cs typeface="Times New Roman"/>
              </a:rPr>
              <a:t>、了解</a:t>
            </a:r>
            <a:r>
              <a:rPr lang="en-US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《</a:t>
            </a:r>
            <a:r>
              <a:rPr lang="zh-CN" altLang="en-US" b="1" kern="100" smtClean="0">
                <a:latin typeface="Times New Roman"/>
                <a:ea typeface="微软雅黑" panose="020b0503020204020204" charset="-122"/>
                <a:cs typeface="Times New Roman"/>
              </a:rPr>
              <a:t>史记</a:t>
            </a:r>
            <a:r>
              <a:rPr lang="en-US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》</a:t>
            </a:r>
            <a:r>
              <a:rPr lang="zh-CN" altLang="en-US" b="1" kern="100" smtClean="0">
                <a:latin typeface="Times New Roman"/>
                <a:ea typeface="微软雅黑" panose="020b0503020204020204" charset="-122"/>
                <a:cs typeface="Times New Roman"/>
              </a:rPr>
              <a:t>和相关知识，把握史传类文学作品的基本特点。</a:t>
            </a:r>
            <a:endParaRPr lang="en-US" altLang="zh-CN" b="1" kern="100" smtClean="0">
              <a:latin typeface="Times New Roman"/>
              <a:ea typeface="微软雅黑" panose="020b0503020204020204" charset="-122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2</a:t>
            </a:r>
            <a:r>
              <a:rPr lang="zh-CN" altLang="en-US" b="1" kern="100" smtClean="0">
                <a:latin typeface="Times New Roman"/>
                <a:ea typeface="微软雅黑" panose="020b0503020204020204" charset="-122"/>
                <a:cs typeface="Times New Roman"/>
              </a:rPr>
              <a:t>、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掌握文中涉及的重点文言知识，重点是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“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伐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”“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见</a:t>
            </a:r>
            <a:r>
              <a:rPr lang="en-US" altLang="zh-CN" b="1" kern="100" smtClean="0">
                <a:latin typeface="宋体"/>
                <a:ea typeface="微软雅黑" panose="020b0503020204020204" charset="-122"/>
                <a:cs typeface="Times New Roman"/>
              </a:rPr>
              <a:t>”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等实词和被动句。</a:t>
            </a:r>
            <a:endParaRPr lang="zh-CN" altLang="zh-CN" b="1" kern="10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b="1" kern="100" smtClean="0">
                <a:latin typeface="Times New Roman"/>
                <a:ea typeface="微软雅黑" panose="020b0503020204020204" charset="-122"/>
                <a:cs typeface="Courier New"/>
              </a:rPr>
              <a:t>3</a:t>
            </a:r>
            <a:r>
              <a:rPr lang="zh-CN" altLang="en-US" b="1" kern="100" smtClean="0">
                <a:latin typeface="Times New Roman"/>
                <a:ea typeface="微软雅黑" panose="020b0503020204020204" charset="-122"/>
                <a:cs typeface="Courier New"/>
              </a:rPr>
              <a:t>、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理解屈原的伟大人格和始终不渝的爱国精神。</a:t>
            </a:r>
            <a:endParaRPr lang="zh-CN" altLang="zh-CN" b="1" kern="10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b="1" kern="100" smtClean="0">
                <a:latin typeface="Times New Roman"/>
                <a:ea typeface="微软雅黑" panose="020b0503020204020204" charset="-122"/>
                <a:cs typeface="Courier New"/>
              </a:rPr>
              <a:t>4</a:t>
            </a:r>
            <a:r>
              <a:rPr lang="zh-CN" altLang="en-US" b="1" kern="100" smtClean="0">
                <a:latin typeface="Times New Roman"/>
                <a:ea typeface="微软雅黑" panose="020b0503020204020204" charset="-122"/>
                <a:cs typeface="Courier New"/>
              </a:rPr>
              <a:t>、</a:t>
            </a:r>
            <a:r>
              <a:rPr lang="zh-CN" altLang="en-US" b="1" kern="100">
                <a:latin typeface="Times New Roman"/>
                <a:ea typeface="微软雅黑" panose="020b0503020204020204" charset="-122"/>
                <a:cs typeface="Times New Roman"/>
              </a:rPr>
              <a:t>学习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本文</a:t>
            </a:r>
            <a:r>
              <a:rPr lang="zh-CN" altLang="en-US" b="1" kern="100" smtClean="0">
                <a:latin typeface="Times New Roman"/>
                <a:ea typeface="微软雅黑" panose="020b0503020204020204" charset="-122"/>
                <a:cs typeface="Times New Roman"/>
              </a:rPr>
              <a:t>选取典型事例并运用</a:t>
            </a:r>
            <a:r>
              <a:rPr lang="zh-CN" altLang="en-US" b="1" kern="100">
                <a:latin typeface="Times New Roman"/>
                <a:ea typeface="微软雅黑" panose="020b0503020204020204" charset="-122"/>
                <a:cs typeface="Times New Roman"/>
              </a:rPr>
              <a:t>叙议结合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的</a:t>
            </a:r>
            <a:r>
              <a:rPr lang="zh-CN" altLang="en-US" b="1" kern="100" smtClean="0">
                <a:latin typeface="Times New Roman"/>
                <a:ea typeface="微软雅黑" panose="020b0503020204020204" charset="-122"/>
                <a:cs typeface="Times New Roman"/>
              </a:rPr>
              <a:t>方式凸显人物品格和精神的写作方法</a:t>
            </a:r>
            <a:r>
              <a:rPr lang="zh-CN" altLang="zh-CN" b="1" kern="100" smtClean="0">
                <a:latin typeface="Times New Roman"/>
                <a:ea typeface="微软雅黑" panose="020b0503020204020204" charset="-122"/>
                <a:cs typeface="Times New Roman"/>
              </a:rPr>
              <a:t>。</a:t>
            </a:r>
            <a:endParaRPr lang="zh-CN" altLang="zh-CN" b="1" kern="100" smtClean="0">
              <a:effectLst/>
              <a:latin typeface="宋体"/>
              <a:cs typeface="Courier New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kern="100" smtClean="0">
                <a:solidFill>
                  <a:srgbClr val="0000FF"/>
                </a:solidFill>
                <a:latin typeface="Times New Roman"/>
                <a:ea typeface="微软雅黑" pitchFamily="34" charset="-122"/>
              </a:rPr>
              <a:t>读其书想见其为人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0000"/>
                </a:solidFill>
                <a:latin typeface="方正细倩简体" pitchFamily="65" charset="-122"/>
                <a:ea typeface="方正细倩简体" pitchFamily="65" charset="-122"/>
              </a:rPr>
              <a:t>  第三段最后一句“推此志也，虽与日月争光可也”，而在本文末说他对屈原是“悲其志”。联系屈原生平，说说屈原的“志”是什么，司马迁为什么“悲其志”。</a:t>
            </a:r>
            <a:endParaRPr lang="en-US" altLang="zh-CN" b="1" smtClean="0">
              <a:solidFill>
                <a:srgbClr val="000000"/>
              </a:solidFill>
              <a:latin typeface="方正细倩简体" pitchFamily="65" charset="-122"/>
              <a:ea typeface="方正细倩简体" pitchFamily="65" charset="-122"/>
            </a:endParaRPr>
          </a:p>
          <a:p>
            <a:r>
              <a:rPr lang="zh-CN" altLang="en-US" b="1" smtClean="0">
                <a:solidFill>
                  <a:srgbClr val="C00000"/>
                </a:solidFill>
                <a:ea typeface="方正细倩简体" pitchFamily="65" charset="-122"/>
              </a:rPr>
              <a:t>要求：找到相关语句，作简要分析。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60" name="文本框 96259"/>
          <p:cNvSpPr txBox="1">
            <a:spLocks noChangeArrowheads="1"/>
          </p:cNvSpPr>
          <p:nvPr/>
        </p:nvSpPr>
        <p:spPr bwMode="auto">
          <a:xfrm>
            <a:off x="1692275" y="379413"/>
            <a:ext cx="60483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0">
                <a:ea typeface="方正姚体" pitchFamily="2" charset="-122"/>
              </a:rPr>
              <a:t>　　</a:t>
            </a:r>
            <a:r>
              <a:rPr lang="zh-CN" altLang="en-US" sz="4400" b="0">
                <a:solidFill>
                  <a:srgbClr val="FF5050"/>
                </a:solidFill>
                <a:ea typeface="方正姚体" pitchFamily="2" charset="-122"/>
              </a:rPr>
              <a:t>屈原的“志”</a:t>
            </a:r>
          </a:p>
        </p:txBody>
      </p:sp>
      <p:sp>
        <p:nvSpPr>
          <p:cNvPr id="36866" name="文本框 96260"/>
          <p:cNvSpPr txBox="1">
            <a:spLocks noChangeArrowheads="1"/>
          </p:cNvSpPr>
          <p:nvPr/>
        </p:nvSpPr>
        <p:spPr bwMode="auto">
          <a:xfrm>
            <a:off x="663575" y="914400"/>
            <a:ext cx="43402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b="0"/>
          </a:p>
        </p:txBody>
      </p:sp>
      <p:sp>
        <p:nvSpPr>
          <p:cNvPr id="96264" name="文本框 96263"/>
          <p:cNvSpPr txBox="1">
            <a:spLocks noChangeArrowheads="1"/>
          </p:cNvSpPr>
          <p:nvPr/>
        </p:nvSpPr>
        <p:spPr bwMode="auto">
          <a:xfrm>
            <a:off x="1116013" y="1141413"/>
            <a:ext cx="8496300" cy="329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疾王听之不聪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  <a:ea typeface="黑体" pitchFamily="2" charset="-122"/>
              </a:rPr>
              <a:t>……</a:t>
            </a: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方正之不容</a:t>
            </a:r>
          </a:p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竭忠尽智以事其君</a:t>
            </a:r>
          </a:p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上称帝喾，下道齐桓，中述汤武，以刺世事</a:t>
            </a:r>
          </a:p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明道德之广崇，治乱之条贯，靡不毕现</a:t>
            </a:r>
          </a:p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虽放流，眷顾楚国，系心怀王，冀幸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  <a:ea typeface="黑体" pitchFamily="2" charset="-122"/>
              </a:rPr>
              <a:t>……</a:t>
            </a: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其存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  <a:ea typeface="黑体" pitchFamily="2" charset="-122"/>
              </a:rPr>
              <a:t>……</a:t>
            </a:r>
            <a:endParaRPr lang="en-US" altLang="zh-CN" sz="2800">
              <a:solidFill>
                <a:srgbClr val="0000FF"/>
              </a:solidFill>
              <a:ea typeface="黑体" pitchFamily="2" charset="-122"/>
            </a:endParaRPr>
          </a:p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一篇之中三致志焉</a:t>
            </a:r>
          </a:p>
          <a:p>
            <a:pPr>
              <a:spcBef>
                <a:spcPct val="50000"/>
              </a:spcBef>
            </a:pPr>
            <a:endParaRPr lang="zh-CN" altLang="en-US" sz="2800">
              <a:solidFill>
                <a:srgbClr val="000000"/>
              </a:solidFill>
              <a:ea typeface="黑体" pitchFamily="2" charset="-122"/>
            </a:endParaRPr>
          </a:p>
        </p:txBody>
      </p:sp>
      <p:sp>
        <p:nvSpPr>
          <p:cNvPr id="36868" name="矩形 96264"/>
          <p:cNvSpPr>
            <a:spLocks noChangeArrowheads="1"/>
          </p:cNvSpPr>
          <p:nvPr/>
        </p:nvSpPr>
        <p:spPr bwMode="auto">
          <a:xfrm>
            <a:off x="3886200" y="1357313"/>
            <a:ext cx="6413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0"/>
              <a:t>……</a:t>
            </a:r>
            <a:endParaRPr lang="zh-CN" altLang="en-US" b="0"/>
          </a:p>
        </p:txBody>
      </p:sp>
      <p:sp>
        <p:nvSpPr>
          <p:cNvPr id="36869" name="文本框 96266"/>
          <p:cNvSpPr txBox="1">
            <a:spLocks noChangeArrowheads="1"/>
          </p:cNvSpPr>
          <p:nvPr/>
        </p:nvSpPr>
        <p:spPr bwMode="auto">
          <a:xfrm>
            <a:off x="207963" y="1546225"/>
            <a:ext cx="458787" cy="1306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/>
          </a:p>
        </p:txBody>
      </p:sp>
      <p:sp>
        <p:nvSpPr>
          <p:cNvPr id="96268" name="文本框 96267"/>
          <p:cNvSpPr txBox="1">
            <a:spLocks noChangeArrowheads="1"/>
          </p:cNvSpPr>
          <p:nvPr/>
        </p:nvSpPr>
        <p:spPr bwMode="auto">
          <a:xfrm>
            <a:off x="250825" y="1573213"/>
            <a:ext cx="671513" cy="201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ea typeface="黑体" pitchFamily="2" charset="-122"/>
              </a:rPr>
              <a:t>忠君爱国</a:t>
            </a:r>
          </a:p>
        </p:txBody>
      </p:sp>
      <p:sp>
        <p:nvSpPr>
          <p:cNvPr id="96269" name="文本框 96268"/>
          <p:cNvSpPr txBox="1">
            <a:spLocks noChangeArrowheads="1"/>
          </p:cNvSpPr>
          <p:nvPr/>
        </p:nvSpPr>
        <p:spPr bwMode="auto">
          <a:xfrm>
            <a:off x="250825" y="4310063"/>
            <a:ext cx="671513" cy="2087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ea typeface="黑体" pitchFamily="2" charset="-122"/>
              </a:rPr>
              <a:t>坚持真理</a:t>
            </a:r>
          </a:p>
        </p:txBody>
      </p:sp>
      <p:sp>
        <p:nvSpPr>
          <p:cNvPr id="96270" name="文本框 96269"/>
          <p:cNvSpPr txBox="1">
            <a:spLocks noChangeArrowheads="1"/>
          </p:cNvSpPr>
          <p:nvPr/>
        </p:nvSpPr>
        <p:spPr bwMode="auto">
          <a:xfrm>
            <a:off x="1042988" y="3884613"/>
            <a:ext cx="7632700" cy="2928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其志洁，故其称物芳</a:t>
            </a:r>
          </a:p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其行廉，故死而不容</a:t>
            </a:r>
          </a:p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自疏</a:t>
            </a:r>
            <a:r>
              <a:rPr lang="en-US" altLang="zh-CN" sz="2800">
                <a:solidFill>
                  <a:srgbClr val="0000FF"/>
                </a:solidFill>
                <a:ea typeface="黑体" pitchFamily="2" charset="-122"/>
              </a:rPr>
              <a:t>……</a:t>
            </a: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蝉蜕</a:t>
            </a:r>
            <a:r>
              <a:rPr lang="en-US" altLang="zh-CN" sz="2800">
                <a:solidFill>
                  <a:srgbClr val="0000FF"/>
                </a:solidFill>
                <a:ea typeface="黑体" pitchFamily="2" charset="-122"/>
              </a:rPr>
              <a:t>……</a:t>
            </a: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浮游</a:t>
            </a:r>
            <a:r>
              <a:rPr lang="en-US" altLang="zh-CN" sz="2800">
                <a:solidFill>
                  <a:srgbClr val="0000FF"/>
                </a:solidFill>
                <a:ea typeface="黑体" pitchFamily="2" charset="-122"/>
              </a:rPr>
              <a:t>……</a:t>
            </a: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泥而不滓</a:t>
            </a:r>
          </a:p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举世混浊</a:t>
            </a:r>
            <a:r>
              <a:rPr lang="en-US" altLang="zh-CN" sz="2800">
                <a:solidFill>
                  <a:srgbClr val="0000FF"/>
                </a:solidFill>
                <a:ea typeface="黑体" pitchFamily="2" charset="-122"/>
              </a:rPr>
              <a:t>……</a:t>
            </a:r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众人皆醉</a:t>
            </a:r>
            <a:r>
              <a:rPr lang="en-US" altLang="zh-CN" sz="2800">
                <a:solidFill>
                  <a:srgbClr val="0000FF"/>
                </a:solidFill>
                <a:ea typeface="黑体" pitchFamily="2" charset="-122"/>
              </a:rPr>
              <a:t>……</a:t>
            </a:r>
          </a:p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宁赴常流而葬乎江鱼腹中</a:t>
            </a:r>
          </a:p>
          <a:p>
            <a:r>
              <a:rPr lang="zh-CN" altLang="en-US" sz="2800">
                <a:solidFill>
                  <a:srgbClr val="0000FF"/>
                </a:solidFill>
                <a:ea typeface="黑体" pitchFamily="2" charset="-122"/>
              </a:rPr>
              <a:t>安能以皓皓之白而蒙世俗之温蠖</a:t>
            </a:r>
          </a:p>
          <a:p>
            <a:endParaRPr lang="zh-CN" altLang="en-US" b="0">
              <a:solidFill>
                <a:srgbClr val="000000"/>
              </a:solidFill>
            </a:endParaRPr>
          </a:p>
        </p:txBody>
      </p:sp>
      <p:sp>
        <p:nvSpPr>
          <p:cNvPr id="96271" name="左大括号 96270"/>
          <p:cNvSpPr/>
          <p:nvPr/>
        </p:nvSpPr>
        <p:spPr bwMode="auto">
          <a:xfrm>
            <a:off x="900113" y="1412875"/>
            <a:ext cx="215900" cy="2232025"/>
          </a:xfrm>
          <a:prstGeom prst="leftBrace">
            <a:avLst>
              <a:gd name="adj1" fmla="val 8591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272" name="左大括号 96271"/>
          <p:cNvSpPr/>
          <p:nvPr/>
        </p:nvSpPr>
        <p:spPr bwMode="auto">
          <a:xfrm>
            <a:off x="900113" y="4221163"/>
            <a:ext cx="142875" cy="2160587"/>
          </a:xfrm>
          <a:prstGeom prst="leftBrace">
            <a:avLst>
              <a:gd name="adj1" fmla="val 12566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4" grpId="1"/>
      <p:bldP spid="96268" grpId="2"/>
      <p:bldP spid="96269" grpId="3"/>
      <p:bldP spid="96270" grpId="4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FF5050"/>
                </a:solidFill>
                <a:latin typeface="黑体" pitchFamily="2" charset="-122"/>
                <a:ea typeface="黑体" pitchFamily="2" charset="-122"/>
              </a:rPr>
              <a:t>司马迁为什么悲其“志”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   </a:t>
            </a:r>
            <a:r>
              <a:rPr lang="zh-CN" altLang="en-US" sz="2800" b="1" smtClean="0">
                <a:solidFill>
                  <a:srgbClr val="0000FF"/>
                </a:solidFill>
              </a:rPr>
              <a:t>古者富贵而名摩灭，不可胜记，唯倜傥非常之人称焉。盖西伯（文王）拘而演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周易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</a:rPr>
              <a:t>；仲尼厄而作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春秋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</a:rPr>
              <a:t>；</a:t>
            </a:r>
            <a:r>
              <a:rPr lang="zh-CN" altLang="en-US" sz="2800" b="1" smtClean="0">
                <a:solidFill>
                  <a:srgbClr val="C00000"/>
                </a:solidFill>
              </a:rPr>
              <a:t>屈原放逐，乃赋</a:t>
            </a:r>
            <a:r>
              <a:rPr lang="en-US" altLang="zh-CN" sz="2800" b="1" smtClean="0">
                <a:solidFill>
                  <a:srgbClr val="C00000"/>
                </a:solidFill>
              </a:rPr>
              <a:t>《</a:t>
            </a:r>
            <a:r>
              <a:rPr lang="zh-CN" altLang="en-US" sz="2800" b="1" smtClean="0">
                <a:solidFill>
                  <a:srgbClr val="C00000"/>
                </a:solidFill>
              </a:rPr>
              <a:t>离骚</a:t>
            </a:r>
            <a:r>
              <a:rPr lang="en-US" altLang="zh-CN" sz="2800" b="1" smtClean="0">
                <a:solidFill>
                  <a:srgbClr val="C00000"/>
                </a:solidFill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</a:rPr>
              <a:t>；左丘失明，厥有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国语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</a:rPr>
              <a:t>；孙子膑脚，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兵法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</a:rPr>
              <a:t>修列；不韦迁蜀，世传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吕览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</a:rPr>
              <a:t>；韩非囚秦，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说难</a:t>
            </a:r>
            <a:r>
              <a:rPr lang="en-US" altLang="zh-CN" sz="2800" b="1" smtClean="0">
                <a:solidFill>
                  <a:srgbClr val="0000FF"/>
                </a:solidFill>
              </a:rPr>
              <a:t>》《</a:t>
            </a:r>
            <a:r>
              <a:rPr lang="zh-CN" altLang="en-US" sz="2800" b="1" smtClean="0">
                <a:solidFill>
                  <a:srgbClr val="0000FF"/>
                </a:solidFill>
              </a:rPr>
              <a:t>孤愤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</a:rPr>
              <a:t>；</a:t>
            </a:r>
            <a:r>
              <a:rPr lang="en-US" altLang="zh-CN" sz="2800" b="1" smtClean="0">
                <a:solidFill>
                  <a:srgbClr val="0000FF"/>
                </a:solidFill>
              </a:rPr>
              <a:t>《 》</a:t>
            </a:r>
            <a:r>
              <a:rPr lang="zh-CN" altLang="en-US" sz="2800" b="1" smtClean="0">
                <a:solidFill>
                  <a:srgbClr val="0000FF"/>
                </a:solidFill>
              </a:rPr>
              <a:t>三百篇，大抵圣贤发愤之所为作也。此人皆意有所郁结，不得通其道，故述往事、思来者。</a:t>
            </a:r>
            <a:r>
              <a:rPr lang="en-US" altLang="zh-CN" sz="2800" b="1" smtClean="0">
                <a:solidFill>
                  <a:srgbClr val="0000FF"/>
                </a:solidFill>
              </a:rPr>
              <a:t>——《</a:t>
            </a:r>
            <a:r>
              <a:rPr lang="zh-CN" altLang="en-US" sz="2800" b="1" smtClean="0">
                <a:solidFill>
                  <a:srgbClr val="0000FF"/>
                </a:solidFill>
              </a:rPr>
              <a:t>报任安书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</a:p>
          <a:p>
            <a:r>
              <a:rPr lang="zh-CN" altLang="en-US" sz="2800" b="1" smtClean="0">
                <a:solidFill>
                  <a:srgbClr val="C00000"/>
                </a:solidFill>
              </a:rPr>
              <a:t>“史公与屈子，实有同心” 。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7" name="文本框 98306"/>
          <p:cNvSpPr txBox="1">
            <a:spLocks noChangeArrowheads="1"/>
          </p:cNvSpPr>
          <p:nvPr/>
        </p:nvSpPr>
        <p:spPr bwMode="auto">
          <a:xfrm>
            <a:off x="500033" y="928688"/>
            <a:ext cx="8072495" cy="55399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司马迁</a:t>
            </a:r>
            <a:r>
              <a:rPr lang="zh-CN" altLang="en-US" sz="32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与屈原有相似的身世  </a:t>
            </a:r>
            <a:r>
              <a:rPr lang="zh-CN" altLang="en-US" sz="320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：一样</a:t>
            </a:r>
            <a:r>
              <a:rPr lang="zh-CN" altLang="en-US" sz="32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的怀才，正直，忠君爱国，有志向；一样的受谗被疏，面临生死抉择。唯一不同的是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屈原是</a:t>
            </a:r>
            <a:r>
              <a:rPr lang="zh-CN" altLang="en-US" sz="3200" b="1" i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以死明“志”</a:t>
            </a:r>
            <a:r>
              <a:rPr lang="zh-CN" altLang="en-US" sz="32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司马迁是</a:t>
            </a:r>
            <a:r>
              <a:rPr lang="zh-CN" altLang="en-US" sz="3200" b="1" i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以生践“志”</a:t>
            </a:r>
            <a:r>
              <a:rPr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2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。所以司马迁是借写屈原的身世在抒发自己的感愤</a:t>
            </a:r>
            <a:r>
              <a:rPr lang="zh-CN" altLang="en-US" sz="320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 sz="3200" smtClean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C00000"/>
                </a:solidFill>
              </a:rPr>
              <a:t>                </a:t>
            </a:r>
            <a:r>
              <a:rPr lang="zh-CN" altLang="en-US" sz="4400" b="1" smtClean="0">
                <a:solidFill>
                  <a:srgbClr val="C00000"/>
                </a:solidFill>
              </a:rPr>
              <a:t>借他人酒杯，浇自己块垒</a:t>
            </a:r>
          </a:p>
          <a:p>
            <a:pPr eaLnBrk="0" hangingPunct="0">
              <a:spcBef>
                <a:spcPct val="50000"/>
              </a:spcBef>
            </a:pPr>
            <a:endParaRPr lang="zh-CN" altLang="en-US" sz="3200" b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8308" name="矩形 98307"/>
          <p:cNvSpPr>
            <a:spLocks noChangeArrowheads="1"/>
          </p:cNvSpPr>
          <p:nvPr/>
        </p:nvSpPr>
        <p:spPr bwMode="auto">
          <a:xfrm>
            <a:off x="1331913" y="196850"/>
            <a:ext cx="55340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5050"/>
                </a:solidFill>
                <a:latin typeface="黑体" pitchFamily="2" charset="-122"/>
                <a:ea typeface="黑体" pitchFamily="2" charset="-122"/>
              </a:rPr>
              <a:t>司马迁为什么悲其“志”</a:t>
            </a:r>
            <a:r>
              <a:rPr lang="en-US" altLang="zh-CN" sz="4000">
                <a:solidFill>
                  <a:srgbClr val="FF5050"/>
                </a:solidFill>
                <a:latin typeface="黑体" pitchFamily="2" charset="-122"/>
                <a:ea typeface="黑体" pitchFamily="2" charset="-122"/>
              </a:rPr>
              <a:t>?</a:t>
            </a:r>
          </a:p>
        </p:txBody>
      </p:sp>
      <p:sp>
        <p:nvSpPr>
          <p:cNvPr id="38915" name="文本框 98308"/>
          <p:cNvSpPr txBox="1">
            <a:spLocks noChangeArrowheads="1"/>
          </p:cNvSpPr>
          <p:nvPr/>
        </p:nvSpPr>
        <p:spPr bwMode="auto">
          <a:xfrm>
            <a:off x="1239838" y="1490663"/>
            <a:ext cx="412432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3" name="标题 61442"/>
          <p:cNvSpPr>
            <a:spLocks noGrp="1" noRot="1"/>
          </p:cNvSpPr>
          <p:nvPr>
            <p:ph type="title" idx="4294967295"/>
          </p:nvPr>
        </p:nvSpPr>
        <p:spPr>
          <a:xfrm>
            <a:off x="250825" y="476250"/>
            <a:ext cx="5257800" cy="1223963"/>
          </a:xfrm>
        </p:spPr>
        <p:txBody>
          <a:bodyPr/>
          <a:lstStyle/>
          <a:p>
            <a:r>
              <a:rPr lang="zh-CN" altLang="en-US" b="1" noProof="1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隶书" pitchFamily="49" charset="-122"/>
              </a:rPr>
              <a:t>问题讨论</a:t>
            </a:r>
          </a:p>
        </p:txBody>
      </p:sp>
      <p:sp>
        <p:nvSpPr>
          <p:cNvPr id="47106" name="文本框 61453"/>
          <p:cNvSpPr txBox="1">
            <a:spLocks noChangeArrowheads="1"/>
          </p:cNvSpPr>
          <p:nvPr/>
        </p:nvSpPr>
        <p:spPr bwMode="auto">
          <a:xfrm>
            <a:off x="6948488" y="1557338"/>
            <a:ext cx="7397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zh-CN" altLang="en-US" sz="3200" b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7107" name="文本框 61458"/>
          <p:cNvSpPr txBox="1">
            <a:spLocks noChangeArrowheads="1"/>
          </p:cNvSpPr>
          <p:nvPr/>
        </p:nvSpPr>
        <p:spPr bwMode="auto">
          <a:xfrm>
            <a:off x="303213" y="3448050"/>
            <a:ext cx="88423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zh-CN" altLang="en-US" b="0"/>
          </a:p>
        </p:txBody>
      </p:sp>
      <p:sp>
        <p:nvSpPr>
          <p:cNvPr id="47108" name="文本框 61462"/>
          <p:cNvSpPr txBox="1">
            <a:spLocks noChangeArrowheads="1"/>
          </p:cNvSpPr>
          <p:nvPr/>
        </p:nvSpPr>
        <p:spPr bwMode="auto">
          <a:xfrm>
            <a:off x="3995738" y="3860800"/>
            <a:ext cx="1655762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 b="0"/>
          </a:p>
        </p:txBody>
      </p:sp>
      <p:sp>
        <p:nvSpPr>
          <p:cNvPr id="47109" name="文本框 61463"/>
          <p:cNvSpPr txBox="1">
            <a:spLocks noChangeArrowheads="1"/>
          </p:cNvSpPr>
          <p:nvPr/>
        </p:nvSpPr>
        <p:spPr bwMode="auto">
          <a:xfrm>
            <a:off x="3563938" y="3068638"/>
            <a:ext cx="41036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zh-CN" altLang="en-US" sz="320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7110" name="文本框 61466"/>
          <p:cNvSpPr txBox="1">
            <a:spLocks noChangeArrowheads="1"/>
          </p:cNvSpPr>
          <p:nvPr/>
        </p:nvSpPr>
        <p:spPr bwMode="auto">
          <a:xfrm>
            <a:off x="4192588" y="5248275"/>
            <a:ext cx="811212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zh-CN" altLang="en-US" b="0"/>
          </a:p>
        </p:txBody>
      </p:sp>
      <p:sp>
        <p:nvSpPr>
          <p:cNvPr id="47111" name="文本框 61475"/>
          <p:cNvSpPr txBox="1">
            <a:spLocks noChangeArrowheads="1"/>
          </p:cNvSpPr>
          <p:nvPr/>
        </p:nvSpPr>
        <p:spPr bwMode="auto">
          <a:xfrm>
            <a:off x="250825" y="2565400"/>
            <a:ext cx="4968875" cy="283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0">
                <a:latin typeface="长城美黑体" pitchFamily="49" charset="-122"/>
                <a:ea typeface="长城美黑体" pitchFamily="49" charset="-122"/>
              </a:rPr>
              <a:t>    </a:t>
            </a:r>
            <a:r>
              <a:rPr lang="zh-CN" altLang="en-US" sz="3600" b="1">
                <a:latin typeface="长城美黑体" pitchFamily="49" charset="-122"/>
                <a:ea typeface="长城美黑体" pitchFamily="49" charset="-122"/>
              </a:rPr>
              <a:t>传记的通常表达方式是客观记述</a:t>
            </a:r>
            <a:r>
              <a:rPr lang="en-US" altLang="zh-CN" sz="3600" b="1">
                <a:latin typeface="长城美黑体" pitchFamily="49" charset="-122"/>
                <a:ea typeface="长城美黑体" pitchFamily="49" charset="-122"/>
              </a:rPr>
              <a:t>,</a:t>
            </a:r>
            <a:r>
              <a:rPr lang="zh-CN" altLang="en-US" sz="3600" b="1">
                <a:latin typeface="长城美黑体" pitchFamily="49" charset="-122"/>
                <a:ea typeface="长城美黑体" pitchFamily="49" charset="-122"/>
              </a:rPr>
              <a:t>而司马迁为屈原作传却融入了大量议论</a:t>
            </a:r>
            <a:r>
              <a:rPr lang="en-US" altLang="zh-CN" sz="3600" b="1">
                <a:latin typeface="长城美黑体" pitchFamily="49" charset="-122"/>
                <a:ea typeface="长城美黑体" pitchFamily="49" charset="-122"/>
              </a:rPr>
              <a:t>,</a:t>
            </a:r>
            <a:r>
              <a:rPr lang="zh-CN" altLang="en-US" sz="3600" b="1">
                <a:latin typeface="长城美黑体" pitchFamily="49" charset="-122"/>
                <a:ea typeface="长城美黑体" pitchFamily="49" charset="-122"/>
              </a:rPr>
              <a:t>你能找出来吗</a:t>
            </a:r>
            <a:r>
              <a:rPr lang="en-US" altLang="zh-CN" sz="3600" b="1">
                <a:latin typeface="长城美黑体" pitchFamily="49" charset="-122"/>
                <a:ea typeface="长城美黑体" pitchFamily="49" charset="-122"/>
              </a:rPr>
              <a:t>?</a:t>
            </a:r>
            <a:r>
              <a:rPr lang="zh-CN" altLang="en-US" sz="3600" b="1">
                <a:latin typeface="长城美黑体" pitchFamily="49" charset="-122"/>
                <a:ea typeface="长城美黑体" pitchFamily="49" charset="-122"/>
              </a:rPr>
              <a:t>这是为什么</a:t>
            </a:r>
            <a:r>
              <a:rPr lang="en-US" altLang="zh-CN" sz="3600" b="1">
                <a:latin typeface="长城美黑体" pitchFamily="49" charset="-122"/>
                <a:ea typeface="长城美黑体" pitchFamily="49" charset="-122"/>
              </a:rPr>
              <a:t>?</a:t>
            </a:r>
          </a:p>
        </p:txBody>
      </p:sp>
      <p:pic>
        <p:nvPicPr>
          <p:cNvPr id="47112" name="图片 61476" descr="s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213225" y="0"/>
            <a:ext cx="4930775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这是一种“传”“评”结合的方法。或寓评于叙，或夹叙夹评，或篇末总评。</a:t>
            </a:r>
            <a:endParaRPr lang="en-US" altLang="zh-CN" b="1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altLang="zh-CN" b="1" smtClean="0">
                <a:solidFill>
                  <a:srgbClr val="0000FF"/>
                </a:solidFill>
              </a:rPr>
              <a:t>    </a:t>
            </a:r>
            <a:r>
              <a:rPr lang="zh-CN" altLang="en-US" b="1" smtClean="0">
                <a:solidFill>
                  <a:srgbClr val="0000FF"/>
                </a:solidFill>
              </a:rPr>
              <a:t>寓评于叙（第</a:t>
            </a:r>
            <a:r>
              <a:rPr lang="en-US" altLang="zh-CN" b="1" smtClean="0">
                <a:solidFill>
                  <a:srgbClr val="0000FF"/>
                </a:solidFill>
              </a:rPr>
              <a:t>10</a:t>
            </a:r>
            <a:r>
              <a:rPr lang="zh-CN" altLang="en-US" b="1" smtClean="0">
                <a:solidFill>
                  <a:srgbClr val="0000FF"/>
                </a:solidFill>
              </a:rPr>
              <a:t>、</a:t>
            </a:r>
            <a:r>
              <a:rPr lang="en-US" altLang="zh-CN" b="1" smtClean="0">
                <a:solidFill>
                  <a:srgbClr val="0000FF"/>
                </a:solidFill>
              </a:rPr>
              <a:t>11</a:t>
            </a:r>
            <a:r>
              <a:rPr lang="zh-CN" altLang="en-US" b="1" smtClean="0">
                <a:solidFill>
                  <a:srgbClr val="0000FF"/>
                </a:solidFill>
              </a:rPr>
              <a:t>段）第十段与渔父的对话，这一段取材于屈原的</a:t>
            </a:r>
            <a:r>
              <a:rPr lang="en-US" altLang="zh-CN" b="1" smtClean="0">
                <a:solidFill>
                  <a:srgbClr val="0000FF"/>
                </a:solidFill>
              </a:rPr>
              <a:t>《</a:t>
            </a:r>
            <a:r>
              <a:rPr lang="zh-CN" altLang="en-US" b="1" smtClean="0">
                <a:solidFill>
                  <a:srgbClr val="0000FF"/>
                </a:solidFill>
              </a:rPr>
              <a:t>渔父</a:t>
            </a:r>
            <a:r>
              <a:rPr lang="en-US" altLang="zh-CN" b="1" smtClean="0">
                <a:solidFill>
                  <a:srgbClr val="0000FF"/>
                </a:solidFill>
              </a:rPr>
              <a:t>》</a:t>
            </a:r>
            <a:r>
              <a:rPr lang="zh-CN" altLang="en-US" b="1" smtClean="0">
                <a:solidFill>
                  <a:srgbClr val="0000FF"/>
                </a:solidFill>
              </a:rPr>
              <a:t>，几乎照搬，既是屈原自述其志，又是太史公借转述以表达赞美和礼敬。</a:t>
            </a:r>
            <a:endParaRPr lang="en-US" altLang="zh-CN" b="1" smtClean="0">
              <a:solidFill>
                <a:srgbClr val="0000FF"/>
              </a:solidFill>
            </a:endParaRPr>
          </a:p>
          <a:p>
            <a:r>
              <a:rPr lang="zh-CN" altLang="en-US" b="1" smtClean="0">
                <a:solidFill>
                  <a:srgbClr val="0000FF"/>
                </a:solidFill>
              </a:rPr>
              <a:t>夹叙夹评（第</a:t>
            </a:r>
            <a:r>
              <a:rPr lang="en-US" altLang="zh-CN" b="1" smtClean="0">
                <a:solidFill>
                  <a:srgbClr val="0000FF"/>
                </a:solidFill>
              </a:rPr>
              <a:t>3</a:t>
            </a:r>
            <a:r>
              <a:rPr lang="zh-CN" altLang="en-US" b="1" smtClean="0">
                <a:solidFill>
                  <a:srgbClr val="0000FF"/>
                </a:solidFill>
              </a:rPr>
              <a:t>、</a:t>
            </a:r>
            <a:r>
              <a:rPr lang="en-US" altLang="zh-CN" b="1" smtClean="0">
                <a:solidFill>
                  <a:srgbClr val="0000FF"/>
                </a:solidFill>
              </a:rPr>
              <a:t>7</a:t>
            </a:r>
            <a:r>
              <a:rPr lang="zh-CN" altLang="en-US" b="1" smtClean="0">
                <a:solidFill>
                  <a:srgbClr val="0000FF"/>
                </a:solidFill>
              </a:rPr>
              <a:t>段）</a:t>
            </a:r>
            <a:endParaRPr lang="en-US" altLang="zh-CN" b="1" smtClean="0">
              <a:solidFill>
                <a:srgbClr val="0000FF"/>
              </a:solidFill>
            </a:endParaRPr>
          </a:p>
          <a:p>
            <a:r>
              <a:rPr lang="zh-CN" altLang="en-US" b="1" smtClean="0">
                <a:solidFill>
                  <a:srgbClr val="0000FF"/>
                </a:solidFill>
              </a:rPr>
              <a:t>篇末总评（第</a:t>
            </a:r>
            <a:r>
              <a:rPr lang="en-US" altLang="zh-CN" b="1" smtClean="0">
                <a:solidFill>
                  <a:srgbClr val="0000FF"/>
                </a:solidFill>
              </a:rPr>
              <a:t>12</a:t>
            </a:r>
            <a:r>
              <a:rPr lang="zh-CN" altLang="en-US" b="1" smtClean="0">
                <a:solidFill>
                  <a:srgbClr val="0000FF"/>
                </a:solidFill>
              </a:rPr>
              <a:t>段赞语）</a:t>
            </a:r>
            <a:endParaRPr lang="en-US" altLang="zh-CN" b="1" smtClean="0">
              <a:solidFill>
                <a:srgbClr val="0000FF"/>
              </a:solidFill>
            </a:endParaRPr>
          </a:p>
          <a:p>
            <a:endParaRPr lang="en-US" altLang="zh-CN" b="1" smtClean="0">
              <a:solidFill>
                <a:srgbClr val="0000FF"/>
              </a:solidFill>
            </a:endParaRPr>
          </a:p>
          <a:p>
            <a:endParaRPr lang="en-US" altLang="zh-CN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3" name="标题 7172"/>
          <p:cNvSpPr>
            <a:spLocks noGrp="1" noRot="1"/>
          </p:cNvSpPr>
          <p:nvPr>
            <p:ph type="title" idx="4294967295"/>
          </p:nvPr>
        </p:nvSpPr>
        <p:spPr>
          <a:xfrm>
            <a:off x="-323850" y="0"/>
            <a:ext cx="7199313" cy="836613"/>
          </a:xfrm>
        </p:spPr>
        <p:txBody>
          <a:bodyPr/>
          <a:lstStyle/>
          <a:p>
            <a:r>
              <a:rPr lang="zh-CN" altLang="en-US" sz="4000" b="1" noProof="1" smtClean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前人</a:t>
            </a:r>
            <a:r>
              <a:rPr lang="zh-CN" altLang="en-US" sz="40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观点</a:t>
            </a:r>
            <a:r>
              <a:rPr lang="en-US" altLang="zh-CN" sz="40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——</a:t>
            </a:r>
            <a:r>
              <a:rPr lang="zh-CN" altLang="en-US" sz="40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史公变调</a:t>
            </a:r>
          </a:p>
        </p:txBody>
      </p:sp>
      <p:sp>
        <p:nvSpPr>
          <p:cNvPr id="7174" name="文本框 7173"/>
          <p:cNvSpPr txBox="1"/>
          <p:nvPr/>
        </p:nvSpPr>
        <p:spPr>
          <a:xfrm>
            <a:off x="323850" y="1000125"/>
            <a:ext cx="8424863" cy="550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5F5F5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itchFamily="18" charset="0"/>
                <a:ea typeface="PMingLiU" panose="02020300000000000000" pitchFamily="18" charset="-120"/>
              </a:rPr>
              <a:t>       </a:t>
            </a:r>
            <a:r>
              <a:rPr lang="zh-CN" altLang="en-US" sz="3200" b="1" noProof="1">
                <a:solidFill>
                  <a:schemeClr val="tx2"/>
                </a:solidFill>
                <a:latin typeface="Times New Roman" pitchFamily="18" charset="0"/>
                <a:ea typeface="新宋体" panose="02010609030101010101" pitchFamily="49" charset="-122"/>
              </a:rPr>
              <a:t>这篇史传的显著特点，就是它不像其他史传文那样，“寓论断于叙事”，</a:t>
            </a:r>
            <a:r>
              <a:rPr lang="zh-CN" altLang="en-US" sz="3200" b="1" noProof="1">
                <a:solidFill>
                  <a:srgbClr val="FF5050"/>
                </a:solidFill>
                <a:latin typeface="Times New Roman" pitchFamily="18" charset="0"/>
                <a:ea typeface="新宋体" panose="02010609030101010101" pitchFamily="49" charset="-122"/>
              </a:rPr>
              <a:t>而是“以议论行叙事”（明茅坤语），</a:t>
            </a:r>
            <a:r>
              <a:rPr lang="zh-CN" altLang="en-US" sz="3200" b="1" noProof="1">
                <a:solidFill>
                  <a:schemeClr val="tx2"/>
                </a:solidFill>
                <a:latin typeface="Times New Roman" pitchFamily="18" charset="0"/>
                <a:ea typeface="新宋体" panose="02010609030101010101" pitchFamily="49" charset="-122"/>
              </a:rPr>
              <a:t>所以前人说它是“太史公变调”，即史传中偶然出现的一种“变体”。作者为什么要采用这种写法？历来一般认为，是由于司马迁为了便于寄寓自己个人的</a:t>
            </a:r>
            <a:r>
              <a:rPr lang="zh-CN" altLang="en-US" sz="3200" b="1" noProof="1">
                <a:solidFill>
                  <a:srgbClr val="D91203"/>
                </a:solidFill>
                <a:latin typeface="Times New Roman" pitchFamily="18" charset="0"/>
                <a:ea typeface="新宋体" panose="02010609030101010101" pitchFamily="49" charset="-122"/>
              </a:rPr>
              <a:t>“政治幽愤”</a:t>
            </a:r>
            <a:r>
              <a:rPr lang="zh-CN" altLang="en-US" sz="3200" b="1" noProof="1">
                <a:solidFill>
                  <a:schemeClr val="tx2"/>
                </a:solidFill>
                <a:latin typeface="Times New Roman" pitchFamily="18" charset="0"/>
                <a:ea typeface="新宋体" panose="02010609030101010101" pitchFamily="49" charset="-122"/>
              </a:rPr>
              <a:t>。但主要原因恐怕在于先秦文献中有关屈原事迹的记载本来很少，特别是秦始皇焚毁六国典籍后，有关屈原的记载，更几乎是荡然无存，要凭史料来写出屈原的伟大精神和伟大人格是不可能的。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1" name="标题 62465"/>
          <p:cNvSpPr>
            <a:spLocks noGrp="1" noRot="1" noChangeArrowheads="1"/>
          </p:cNvSpPr>
          <p:nvPr>
            <p:ph type="title"/>
          </p:nvPr>
        </p:nvSpPr>
        <p:spPr>
          <a:xfrm>
            <a:off x="381000" y="76200"/>
            <a:ext cx="8305800" cy="1066800"/>
          </a:xfrm>
        </p:spPr>
        <p:txBody>
          <a:bodyPr/>
          <a:lstStyle/>
          <a:p>
            <a:r>
              <a:rPr lang="zh-CN" altLang="en-US" b="1" smtClean="0">
                <a:latin typeface="方正姚体" pitchFamily="2" charset="-122"/>
                <a:ea typeface="方正姚体" pitchFamily="2" charset="-122"/>
              </a:rPr>
              <a:t>小结</a:t>
            </a:r>
            <a:r>
              <a:rPr lang="en-US" altLang="zh-CN" b="1" smtClean="0">
                <a:ea typeface="方正姚体" pitchFamily="2" charset="-122"/>
              </a:rPr>
              <a:t>——</a:t>
            </a:r>
            <a:r>
              <a:rPr lang="en-US" altLang="zh-CN" b="1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b="1" smtClean="0">
                <a:latin typeface="方正姚体" pitchFamily="2" charset="-122"/>
                <a:ea typeface="方正姚体" pitchFamily="2" charset="-122"/>
              </a:rPr>
              <a:t>“ </a:t>
            </a:r>
            <a:r>
              <a:rPr lang="zh-CN" altLang="en-US" b="1" smtClean="0">
                <a:latin typeface="方正姚体" pitchFamily="2" charset="-122"/>
                <a:ea typeface="方正姚体" pitchFamily="2" charset="-122"/>
              </a:rPr>
              <a:t>传评结合 ”</a:t>
            </a:r>
            <a:r>
              <a:rPr lang="zh-CN" altLang="en-US" b="1" smtClean="0"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51202" name="文本占位符 62466"/>
          <p:cNvSpPr>
            <a:spLocks noGrp="1" noRot="1" noChangeArrowheads="1"/>
          </p:cNvSpPr>
          <p:nvPr>
            <p:ph idx="1"/>
          </p:nvPr>
        </p:nvSpPr>
        <p:spPr>
          <a:xfrm>
            <a:off x="381000" y="1219200"/>
            <a:ext cx="8382000" cy="5410200"/>
          </a:xfrm>
        </p:spPr>
        <p:txBody>
          <a:bodyPr/>
          <a:lstStyle/>
          <a:p>
            <a:pPr>
              <a:lnSpc>
                <a:spcPct val="105000"/>
              </a:lnSpc>
            </a:pPr>
            <a:r>
              <a:rPr lang="zh-CN" altLang="en-US" sz="2800" b="1" smtClean="0">
                <a:solidFill>
                  <a:srgbClr val="000000"/>
                </a:solidFill>
              </a:rPr>
              <a:t>有人称它是“史太公之变调”，亦即史传中的“变体”，其原因可能有四：</a:t>
            </a:r>
          </a:p>
          <a:p>
            <a:pPr>
              <a:lnSpc>
                <a:spcPct val="105000"/>
              </a:lnSpc>
            </a:pPr>
            <a:r>
              <a:rPr lang="zh-CN" altLang="en-US" sz="2800" b="1" smtClean="0">
                <a:solidFill>
                  <a:srgbClr val="000000"/>
                </a:solidFill>
              </a:rPr>
              <a:t>其一、先秦史籍皆不传屈原生平事迹，有关屈原的史料太少（可能与秦始皇焚书有关），单靠叙事不容易写出屈原光辉的一生。</a:t>
            </a:r>
          </a:p>
          <a:p>
            <a:pPr>
              <a:lnSpc>
                <a:spcPct val="105000"/>
              </a:lnSpc>
            </a:pPr>
            <a:r>
              <a:rPr lang="zh-CN" altLang="en-US" sz="2800" b="1" smtClean="0">
                <a:solidFill>
                  <a:srgbClr val="000000"/>
                </a:solidFill>
              </a:rPr>
              <a:t>其二、屈原史料虽少，但其作品犹在，通过作品感其精神是最好的办法，而将阅读所得见诸笔端就离不开“评议”。</a:t>
            </a:r>
          </a:p>
          <a:p>
            <a:pPr>
              <a:lnSpc>
                <a:spcPct val="105000"/>
              </a:lnSpc>
            </a:pPr>
            <a:r>
              <a:rPr lang="zh-CN" altLang="en-US" sz="2800" b="1" smtClean="0">
                <a:solidFill>
                  <a:srgbClr val="000000"/>
                </a:solidFill>
              </a:rPr>
              <a:t>其三、司马迁写此传也意在抒写个人幽愤，所以“评”就显得尤其重要。</a:t>
            </a:r>
          </a:p>
          <a:p>
            <a:pPr>
              <a:lnSpc>
                <a:spcPct val="105000"/>
              </a:lnSpc>
            </a:pPr>
            <a:r>
              <a:rPr lang="zh-CN" altLang="en-US" sz="2800" b="1" smtClean="0">
                <a:solidFill>
                  <a:srgbClr val="000000"/>
                </a:solidFill>
              </a:rPr>
              <a:t>其四、“评议”更有利于表现屈原的性格。 </a:t>
            </a: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10243"/>
          <p:cNvSpPr txBox="1">
            <a:spLocks noChangeArrowheads="1"/>
          </p:cNvSpPr>
          <p:nvPr/>
        </p:nvSpPr>
        <p:spPr bwMode="auto">
          <a:xfrm>
            <a:off x="395288" y="476250"/>
            <a:ext cx="8748712" cy="4852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素材</a:t>
            </a:r>
            <a:r>
              <a:rPr lang="zh-CN" altLang="en-US" sz="36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运用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en-US" altLang="zh-CN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)《</a:t>
            </a:r>
            <a:r>
              <a:rPr lang="zh-CN" altLang="en-US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屈原列传</a:t>
            </a:r>
            <a:r>
              <a:rPr lang="en-US" altLang="zh-CN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可证观点、角度：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、爱国　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、生与死　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、志洁行廉　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、诗穷而后工（指诗人在受到困厄艰险环境的磨砺，幽愤郁积于心时，方能写出精美的诗歌作品。）　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、中国文人的命运　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、外在环境与内在追求等等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13315"/>
          <p:cNvSpPr txBox="1">
            <a:spLocks noChangeArrowheads="1"/>
          </p:cNvSpPr>
          <p:nvPr/>
        </p:nvSpPr>
        <p:spPr bwMode="auto">
          <a:xfrm>
            <a:off x="303213" y="188913"/>
            <a:ext cx="8840787" cy="6300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ea typeface="楷体" pitchFamily="49" charset="-122"/>
              </a:rPr>
              <a:t>（二）运用实例：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66"/>
                </a:solidFill>
                <a:ea typeface="楷体" pitchFamily="49" charset="-122"/>
              </a:rPr>
              <a:t>(1)</a:t>
            </a:r>
            <a:r>
              <a:rPr lang="zh-CN" altLang="en-US" sz="2400" b="1">
                <a:solidFill>
                  <a:srgbClr val="000066"/>
                </a:solidFill>
                <a:ea typeface="楷体" pitchFamily="49" charset="-122"/>
              </a:rPr>
              <a:t>个人与社会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66"/>
                </a:solidFill>
                <a:ea typeface="楷体" pitchFamily="49" charset="-122"/>
              </a:rPr>
              <a:t>     “路漫漫其修远兮，吾将上下而求索。”屈子从长长的历史甬道中走出，带着一身正气凛然，带着满腹诗书才华，然而个性的棱角在世故的社会中又何以保全？于是，为了皓皓之白，为了独醒于世，屈子选择了“悲壮”之路。在滔滔的汨罗江水中，他将自己洗刷地如此透彻清澄。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66"/>
                </a:solidFill>
                <a:ea typeface="楷体" pitchFamily="49" charset="-122"/>
              </a:rPr>
              <a:t>(2) </a:t>
            </a:r>
            <a:r>
              <a:rPr lang="zh-CN" altLang="en-US" sz="2400" b="1">
                <a:solidFill>
                  <a:srgbClr val="000066"/>
                </a:solidFill>
                <a:ea typeface="楷体" pitchFamily="49" charset="-122"/>
              </a:rPr>
              <a:t>真性情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66"/>
                </a:solidFill>
                <a:ea typeface="楷体" pitchFamily="49" charset="-122"/>
              </a:rPr>
              <a:t>      情感</a:t>
            </a:r>
            <a:r>
              <a:rPr lang="en-US" altLang="zh-CN" sz="2400" b="1">
                <a:solidFill>
                  <a:srgbClr val="000066"/>
                </a:solidFill>
                <a:ea typeface="楷体" pitchFamily="49" charset="-122"/>
              </a:rPr>
              <a:t>,</a:t>
            </a:r>
            <a:r>
              <a:rPr lang="zh-CN" altLang="en-US" sz="2400" b="1">
                <a:solidFill>
                  <a:srgbClr val="000066"/>
                </a:solidFill>
                <a:ea typeface="楷体" pitchFamily="49" charset="-122"/>
              </a:rPr>
              <a:t>这一人类与生俱来的元素，在一代代仁人贤士的一生中抒写得淋漓尽致。他们将真情吐露，活得潇潇洒洒，坦坦荡荡，屈原便是这样一位真性情的人。他高唱“长太息以掩涕今，哀民生之多艰”。他高呼“亦余心之所善今，虽九死其犹末悔”，他将一个臣子的心掏出来呈现在众人面前，不矫饰，不造作，终于，他的性情铸就了他的英名，他从此不朽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 flipH="1">
            <a:off x="8686800" y="0"/>
            <a:ext cx="100042" cy="612616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2000" b="1"/>
          </a:p>
        </p:txBody>
      </p:sp>
      <p:pic>
        <p:nvPicPr>
          <p:cNvPr id="5122" name="Picture 2" descr="C:\Documents and Settings\Administrator\桌面\t01a0860d3a0ee5a7e6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286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214290"/>
            <a:ext cx="464343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smtClean="0"/>
              <a:t>       </a:t>
            </a:r>
            <a:r>
              <a:rPr lang="zh-CN" altLang="en-US" sz="2000" b="1" smtClean="0"/>
              <a:t>屈原（公元前</a:t>
            </a:r>
            <a:r>
              <a:rPr lang="en-US" altLang="zh-CN" sz="2000" b="1" smtClean="0"/>
              <a:t>340</a:t>
            </a:r>
            <a:r>
              <a:rPr lang="zh-CN" altLang="en-US" sz="2000" b="1" smtClean="0"/>
              <a:t>年－公元前</a:t>
            </a:r>
            <a:r>
              <a:rPr lang="en-US" altLang="zh-CN" sz="2000" b="1" smtClean="0"/>
              <a:t>278</a:t>
            </a:r>
            <a:r>
              <a:rPr lang="zh-CN" altLang="en-US" sz="2000" b="1" smtClean="0"/>
              <a:t>年），战国时期楚国诗人、政治家。芈姓，屈氏，名平，字原；又自云名正则，字灵均 。约公元前</a:t>
            </a:r>
            <a:r>
              <a:rPr lang="en-US" altLang="zh-CN" sz="2000" b="1" smtClean="0"/>
              <a:t>340</a:t>
            </a:r>
            <a:r>
              <a:rPr lang="zh-CN" altLang="en-US" sz="2000" b="1" smtClean="0"/>
              <a:t>年出生于楚国丹阳（今湖北秭归），楚武王熊通之子屈瑕的后代。 </a:t>
            </a:r>
          </a:p>
          <a:p>
            <a:pPr>
              <a:lnSpc>
                <a:spcPct val="120000"/>
              </a:lnSpc>
            </a:pPr>
            <a:r>
              <a:rPr lang="zh-CN" altLang="en-US" sz="2000" b="1" smtClean="0"/>
              <a:t>        屈原是中国历史上第一位伟大的爱国诗人，中国浪漫主义文学的奠基人，被誉为“中华诗祖”、“辞赋之祖”。他是“楚辞”的创立者和代表作者，开辟了“香草美人”的传统。屈原的出现，标志着中国诗歌进入了一个由集体歌唱到个人独创的新时代。他被后人称为“诗魂</a:t>
            </a:r>
            <a:r>
              <a:rPr lang="en-US" altLang="zh-CN" sz="2000" b="1" smtClean="0"/>
              <a:t>"</a:t>
            </a:r>
            <a:r>
              <a:rPr lang="zh-CN" altLang="en-US" sz="2000" b="1" smtClean="0"/>
              <a:t>。 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14339"/>
          <p:cNvSpPr txBox="1">
            <a:spLocks noChangeArrowheads="1"/>
          </p:cNvSpPr>
          <p:nvPr/>
        </p:nvSpPr>
        <p:spPr bwMode="auto">
          <a:xfrm>
            <a:off x="303213" y="476250"/>
            <a:ext cx="8840787" cy="3524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(3) </a:t>
            </a:r>
            <a:r>
              <a:rPr lang="zh-CN" altLang="en-US" sz="24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执著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    披发行吟河畔的是屈子。楚国的落日染红眼前的汨罗江，子兰谗言，郑袖内惑，人民如涸辙之鲋，喘息挣扎。屈子的坚持有用吗？恐怕他自己也不得不摇头叹息。楚国灭亡之时，也是他命尽之刻。他把政治家的身份远置于诗人之上。“人谁能以身之察察，受物之汶汶者乎？”生不为诗人，死的方式却是诗人的。执著如屈子，你怎听不进“圣人不凝滞于物”呢？</a:t>
            </a:r>
          </a:p>
          <a:p>
            <a:endParaRPr lang="zh-CN" altLang="en-US" sz="2400" b="1">
              <a:solidFill>
                <a:srgbClr val="000066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12291"/>
          <p:cNvSpPr txBox="1">
            <a:spLocks noChangeArrowheads="1"/>
          </p:cNvSpPr>
          <p:nvPr/>
        </p:nvSpPr>
        <p:spPr bwMode="auto">
          <a:xfrm>
            <a:off x="158750" y="207963"/>
            <a:ext cx="8985250" cy="6297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ea typeface="楷体" pitchFamily="49" charset="-122"/>
              </a:rPr>
              <a:t>(</a:t>
            </a:r>
            <a:r>
              <a:rPr lang="zh-CN" altLang="en-US" sz="24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二</a:t>
            </a:r>
            <a:r>
              <a:rPr lang="en-US" altLang="zh-CN" sz="24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>
                <a:solidFill>
                  <a:srgbClr val="000066"/>
                </a:solidFill>
                <a:latin typeface="楷体" pitchFamily="49" charset="-122"/>
                <a:ea typeface="楷体" pitchFamily="49" charset="-122"/>
              </a:rPr>
              <a:t>补充素材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66"/>
                </a:solidFill>
                <a:ea typeface="楷体" pitchFamily="49" charset="-122"/>
              </a:rPr>
              <a:t>屈原精神光照千秋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66"/>
                </a:solidFill>
                <a:ea typeface="楷体" pitchFamily="49" charset="-122"/>
              </a:rPr>
              <a:t>       屈原首先是作为一个爱国者、爱国的诗人为后世所景仰的。诗人的人格和诗人用心血写成的爱国诗篇，更滋育了后世的进步文人作家。许多进步文人作家，都不同程度地受到屈原爱国思想的影响，并且从他坚持理想、九死不悔的精神中汲取了力量。汉初，遭遇与屈原相似的贾谊，他写过一篇</a:t>
            </a:r>
            <a:r>
              <a:rPr lang="en-US" altLang="zh-CN" sz="2400" b="1">
                <a:solidFill>
                  <a:srgbClr val="000066"/>
                </a:solidFill>
                <a:ea typeface="楷体" pitchFamily="49" charset="-122"/>
              </a:rPr>
              <a:t>《</a:t>
            </a:r>
            <a:r>
              <a:rPr lang="zh-CN" altLang="en-US" sz="2400" b="1">
                <a:solidFill>
                  <a:srgbClr val="000066"/>
                </a:solidFill>
                <a:ea typeface="楷体" pitchFamily="49" charset="-122"/>
              </a:rPr>
              <a:t>吊屈原赋</a:t>
            </a:r>
            <a:r>
              <a:rPr lang="en-US" altLang="zh-CN" sz="2400" b="1">
                <a:solidFill>
                  <a:srgbClr val="000066"/>
                </a:solidFill>
                <a:ea typeface="楷体" pitchFamily="49" charset="-122"/>
              </a:rPr>
              <a:t>》</a:t>
            </a:r>
            <a:r>
              <a:rPr lang="zh-CN" altLang="en-US" sz="2400" b="1">
                <a:solidFill>
                  <a:srgbClr val="000066"/>
                </a:solidFill>
                <a:ea typeface="楷体" pitchFamily="49" charset="-122"/>
              </a:rPr>
              <a:t>，表示了对屈原的崇敬，并寄托了自己的感慨。李白作为封建社会的浪子和诗人，他“一生傲岸”，不向权贵折腰，却深深敬佩屈原。他说：“屈平词赋悬日月，楚王台榭空山丘”。他肯定了屈原的不朽。杜甫忧国爱民的思想是屈原精神真正的继承者。他的诗歌也是努力向屈原学习的，所以他说：“窃攀屈宋宜方驾，恐与齐梁作后尘”。在我国古代，还有不少诗人在民族危亡年代写下了激昂慷慨的爱国诗篇，从中我们也可以看到屈原精神的影响。</a:t>
            </a:r>
          </a:p>
        </p:txBody>
      </p:sp>
      <p:pic>
        <p:nvPicPr>
          <p:cNvPr id="2765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37800" y="113157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C:\Documents and Settings\Administrator\桌面\t01a0860d3a0ee5a7e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14282" y="142852"/>
            <a:ext cx="8929718" cy="63579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285728"/>
            <a:ext cx="5572164" cy="559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屈原也是楚国重要的政治家，早年受楚怀王信任，任左徒、三闾大夫，兼管内政外交大事。 吴起之后，在楚国另一个主张变法的就是屈原 。他提倡“美政”，主张对内举贤任能，修明法度，对外力主联齐抗秦。因遭贵族排挤毁谤，被先后流放至汉北和沅湘流域 。公元前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278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年，秦将白起攻破楚都郢（今湖北江陵），屈原悲愤交加，怀石自沉于汨罗江，以身殉国。     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1953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年是屈原逝世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2230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周年，世界和平理事会通过决议，确定屈原为当年纪念的世界四大文化名人之一。 </a:t>
            </a:r>
          </a:p>
          <a:p>
            <a:pPr>
              <a:lnSpc>
                <a:spcPct val="120000"/>
              </a:lnSpc>
            </a:pP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       主要作品有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离骚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》《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九歌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》《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九章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》《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天问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等。他创作的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楚辞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是中国浪漫主义文学的源头，与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诗经</a:t>
            </a:r>
            <a:r>
              <a:rPr lang="en-US" altLang="zh-CN" sz="2000" b="1" smtClean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sz="2000" b="1" smtClean="0">
                <a:solidFill>
                  <a:schemeClr val="tx2">
                    <a:lumMod val="75000"/>
                  </a:schemeClr>
                </a:solidFill>
              </a:rPr>
              <a:t>并称“风骚”，对后世诗歌产生了深远影响。</a:t>
            </a:r>
          </a:p>
          <a:p>
            <a:pPr>
              <a:lnSpc>
                <a:spcPct val="120000"/>
              </a:lnSpc>
            </a:pPr>
            <a:r>
              <a:rPr lang="zh-CN" altLang="en-US" b="1" smtClean="0"/>
              <a:t>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/>
          </a:bodyPr>
          <a:lstStyle/>
          <a:p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屈原列传</a:t>
            </a:r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节选自</a:t>
            </a:r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史记</a:t>
            </a:r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·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屈原贾生列传</a:t>
            </a:r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，是一篇风格独特的人物传记。</a:t>
            </a:r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史记</a:t>
            </a:r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是我国第一部记传体的通史，记载了上起传说中的黄帝，下迄汉帝太初四年共约</a:t>
            </a:r>
            <a:r>
              <a:rPr lang="en-US" b="1" smtClean="0">
                <a:solidFill>
                  <a:schemeClr val="tx2">
                    <a:lumMod val="75000"/>
                  </a:schemeClr>
                </a:solidFill>
              </a:rPr>
              <a:t>3000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年的历史，分本纪、世家、列传、书、表五种体裁。列传用以记帝王以外的人的事迹。司马迁大约因为屈原、贾谊都是文学家，又都怀才不遇，遭受贬谪，贾谊写的</a:t>
            </a:r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吊屈原赋</a:t>
            </a:r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又引起他的感慨，因而将屈原、贾谊合写一传。秦朝以前的古书都没有记载屈原的生平事迹，</a:t>
            </a:r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史记</a:t>
            </a:r>
            <a:r>
              <a:rPr lang="en-US" altLang="zh-CN" b="1" smtClean="0">
                <a:solidFill>
                  <a:schemeClr val="tx2">
                    <a:lumMod val="75000"/>
                  </a:schemeClr>
                </a:solidFill>
              </a:rPr>
              <a:t>》</a:t>
            </a:r>
            <a:r>
              <a:rPr lang="zh-CN" altLang="en-US" b="1" smtClean="0">
                <a:solidFill>
                  <a:schemeClr val="tx2">
                    <a:lumMod val="75000"/>
                  </a:schemeClr>
                </a:solidFill>
              </a:rPr>
              <a:t>这篇传记，是记载屈原生平事迹最早、最完整的文献。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课内预习课文</a:t>
            </a:r>
            <a:br>
              <a:rPr lang="zh-CN" altLang="en-US" smtClean="0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要求：</a:t>
            </a:r>
            <a:endParaRPr lang="en-US" altLang="zh-CN" b="1" smtClean="0"/>
          </a:p>
          <a:p>
            <a:r>
              <a:rPr lang="en-US" b="1" smtClean="0"/>
              <a:t>1 </a:t>
            </a:r>
            <a:r>
              <a:rPr lang="zh-CN" altLang="en-US" b="1" smtClean="0"/>
              <a:t>、借助</a:t>
            </a:r>
            <a:r>
              <a:rPr lang="zh-CN" altLang="en-US" b="1"/>
              <a:t>工具书，对照注释，疏通课文；</a:t>
            </a:r>
          </a:p>
          <a:p>
            <a:r>
              <a:rPr lang="en-US" altLang="zh-CN" b="1" smtClean="0"/>
              <a:t>2</a:t>
            </a:r>
            <a:r>
              <a:rPr lang="zh-CN" altLang="en-US" b="1" smtClean="0"/>
              <a:t>、概括每个自然段的主要内容。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文言基础知识落实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读一读，并说出原句。补充 你认为重要的字音。</a:t>
            </a: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zh-CN" altLang="en-US" b="1"/>
              <a:t>属</a:t>
            </a:r>
            <a:r>
              <a:rPr lang="en-US" b="1"/>
              <a:t>(zhǔ)	</a:t>
            </a:r>
            <a:r>
              <a:rPr lang="en-US" b="1" smtClean="0"/>
              <a:t>   </a:t>
            </a:r>
            <a:r>
              <a:rPr lang="zh-CN" altLang="en-US" b="1" smtClean="0"/>
              <a:t>谄</a:t>
            </a:r>
            <a:r>
              <a:rPr lang="en-US" b="1"/>
              <a:t>(chǎn)	</a:t>
            </a:r>
            <a:r>
              <a:rPr lang="en-US" b="1" smtClean="0"/>
              <a:t>      </a:t>
            </a:r>
            <a:r>
              <a:rPr lang="zh-CN" altLang="en-US" b="1" smtClean="0"/>
              <a:t>惨</a:t>
            </a:r>
            <a:r>
              <a:rPr lang="zh-CN" altLang="en-US" b="1"/>
              <a:t>怛</a:t>
            </a:r>
            <a:r>
              <a:rPr lang="en-US" b="1"/>
              <a:t>(dá)</a:t>
            </a:r>
            <a:endParaRPr lang="zh-CN" altLang="en-US"/>
          </a:p>
          <a:p>
            <a:r>
              <a:rPr lang="zh-CN" altLang="en-US" b="1"/>
              <a:t>迩</a:t>
            </a:r>
            <a:r>
              <a:rPr lang="en-US" b="1"/>
              <a:t>(ěr)	</a:t>
            </a:r>
            <a:r>
              <a:rPr lang="en-US" b="1" smtClean="0"/>
              <a:t>   </a:t>
            </a:r>
            <a:r>
              <a:rPr lang="zh-CN" altLang="en-US" b="1" smtClean="0"/>
              <a:t>皭</a:t>
            </a:r>
            <a:r>
              <a:rPr lang="zh-CN" altLang="en-US" b="1"/>
              <a:t>然</a:t>
            </a:r>
            <a:r>
              <a:rPr lang="en-US" b="1"/>
              <a:t>(</a:t>
            </a:r>
            <a:r>
              <a:rPr lang="en-US" b="1" err="1" smtClean="0"/>
              <a:t>jiào</a:t>
            </a:r>
            <a:r>
              <a:rPr lang="zh-CN" altLang="en-US" b="1" smtClean="0"/>
              <a:t>）  滓</a:t>
            </a:r>
            <a:r>
              <a:rPr lang="en-US" b="1"/>
              <a:t>(zǐ)</a:t>
            </a:r>
            <a:endParaRPr lang="zh-CN" altLang="en-US"/>
          </a:p>
          <a:p>
            <a:r>
              <a:rPr lang="zh-CN" altLang="en-US" b="1"/>
              <a:t>濯淖</a:t>
            </a:r>
            <a:r>
              <a:rPr lang="en-US" b="1"/>
              <a:t>(zhuó) </a:t>
            </a:r>
            <a:r>
              <a:rPr lang="en-US" b="1" smtClean="0"/>
              <a:t>  (</a:t>
            </a:r>
            <a:r>
              <a:rPr lang="en-US" b="1" err="1"/>
              <a:t>nào)	</a:t>
            </a:r>
            <a:r>
              <a:rPr lang="en-US" b="1" smtClean="0"/>
              <a:t>     </a:t>
            </a:r>
            <a:r>
              <a:rPr lang="zh-CN" altLang="en-US" b="1" smtClean="0"/>
              <a:t>憎</a:t>
            </a:r>
            <a:r>
              <a:rPr lang="en-US" b="1"/>
              <a:t>(zēnɡ)	</a:t>
            </a:r>
            <a:r>
              <a:rPr lang="en-US" b="1" smtClean="0"/>
              <a:t>    </a:t>
            </a:r>
            <a:r>
              <a:rPr lang="zh-CN" altLang="en-US" b="1" smtClean="0"/>
              <a:t>绌</a:t>
            </a:r>
            <a:r>
              <a:rPr lang="en-US" b="1"/>
              <a:t>(chù)</a:t>
            </a:r>
            <a:endParaRPr lang="zh-CN" altLang="en-US"/>
          </a:p>
          <a:p>
            <a:r>
              <a:rPr lang="zh-CN" altLang="en-US" b="1"/>
              <a:t>靳尚</a:t>
            </a:r>
            <a:r>
              <a:rPr lang="en-US" b="1"/>
              <a:t>(jìn</a:t>
            </a:r>
            <a:r>
              <a:rPr lang="en-US" b="1" smtClean="0"/>
              <a:t>)    </a:t>
            </a:r>
            <a:r>
              <a:rPr lang="zh-CN" altLang="en-US" b="1" smtClean="0"/>
              <a:t>宠</a:t>
            </a:r>
            <a:r>
              <a:rPr lang="zh-CN" altLang="en-US" b="1"/>
              <a:t>姬</a:t>
            </a:r>
            <a:r>
              <a:rPr lang="en-US" b="1"/>
              <a:t>(jī)	</a:t>
            </a:r>
            <a:r>
              <a:rPr lang="en-US" b="1" smtClean="0"/>
              <a:t>    </a:t>
            </a:r>
            <a:r>
              <a:rPr lang="zh-CN" altLang="en-US" b="1" smtClean="0"/>
              <a:t>枯槁</a:t>
            </a:r>
            <a:r>
              <a:rPr lang="en-US" b="1"/>
              <a:t>(ɡǎo)</a:t>
            </a:r>
            <a:endParaRPr lang="zh-CN" altLang="en-US"/>
          </a:p>
          <a:p>
            <a:r>
              <a:rPr lang="zh-CN" altLang="en-US" b="1"/>
              <a:t>醨</a:t>
            </a:r>
            <a:r>
              <a:rPr lang="en-US" b="1"/>
              <a:t>(lí)	</a:t>
            </a:r>
            <a:r>
              <a:rPr lang="en-US" b="1" smtClean="0"/>
              <a:t>  </a:t>
            </a:r>
            <a:r>
              <a:rPr lang="zh-CN" altLang="en-US" b="1" smtClean="0"/>
              <a:t>怀</a:t>
            </a:r>
            <a:r>
              <a:rPr lang="zh-CN" altLang="en-US" b="1"/>
              <a:t>瑾</a:t>
            </a:r>
            <a:r>
              <a:rPr lang="en-US" b="1"/>
              <a:t>(jǐn)	</a:t>
            </a:r>
            <a:r>
              <a:rPr lang="en-US" b="1" smtClean="0"/>
              <a:t>      </a:t>
            </a:r>
            <a:r>
              <a:rPr lang="zh-CN" altLang="en-US" b="1" smtClean="0"/>
              <a:t>汶</a:t>
            </a:r>
            <a:r>
              <a:rPr lang="en-US" b="1"/>
              <a:t>(mén)</a:t>
            </a:r>
            <a:endParaRPr lang="zh-CN" altLang="en-US"/>
          </a:p>
          <a:p>
            <a:r>
              <a:rPr lang="zh-CN" altLang="en-US" b="1"/>
              <a:t>温蠖</a:t>
            </a:r>
            <a:r>
              <a:rPr lang="en-US" b="1"/>
              <a:t>(huò)	</a:t>
            </a:r>
            <a:r>
              <a:rPr lang="zh-CN" altLang="en-US" b="1"/>
              <a:t>汨罗</a:t>
            </a:r>
            <a:r>
              <a:rPr lang="en-US" b="1"/>
              <a:t>(mì)</a:t>
            </a:r>
            <a:endParaRPr lang="zh-CN" altLang="en-US"/>
          </a:p>
          <a:p>
            <a:endParaRPr lang="en-US" altLang="zh-CN" b="1" smtClean="0"/>
          </a:p>
          <a:p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</a:rPr>
              <a:t>通假字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smtClean="0"/>
              <a:t>找出文中的通假字，标画出来，并解释。</a:t>
            </a:r>
            <a:endParaRPr lang="en-US" altLang="zh-CN" b="1" smtClean="0"/>
          </a:p>
          <a:p>
            <a:r>
              <a:rPr lang="zh-CN" altLang="en-US" b="1">
                <a:solidFill>
                  <a:schemeClr val="tx2"/>
                </a:solidFill>
              </a:rPr>
              <a:t>①博闻强志　</a:t>
            </a:r>
            <a:endParaRPr lang="zh-CN" altLang="en-US">
              <a:solidFill>
                <a:schemeClr val="tx2"/>
              </a:solidFill>
            </a:endParaRPr>
          </a:p>
          <a:p>
            <a:r>
              <a:rPr lang="zh-CN" altLang="en-US" b="1">
                <a:solidFill>
                  <a:schemeClr val="tx2"/>
                </a:solidFill>
              </a:rPr>
              <a:t>②离骚者，犹离忧也　</a:t>
            </a:r>
            <a:endParaRPr lang="zh-CN" altLang="en-US">
              <a:solidFill>
                <a:schemeClr val="tx2"/>
              </a:solidFill>
            </a:endParaRPr>
          </a:p>
          <a:p>
            <a:r>
              <a:rPr lang="zh-CN" altLang="en-US" b="1">
                <a:solidFill>
                  <a:schemeClr val="tx2"/>
                </a:solidFill>
              </a:rPr>
              <a:t>③齐与</a:t>
            </a:r>
            <a:r>
              <a:rPr lang="zh-CN" altLang="en-US" b="1" smtClean="0">
                <a:solidFill>
                  <a:schemeClr val="tx2"/>
                </a:solidFill>
              </a:rPr>
              <a:t>楚从亲</a:t>
            </a:r>
            <a:r>
              <a:rPr lang="en-US" b="1" smtClean="0">
                <a:solidFill>
                  <a:schemeClr val="tx2"/>
                </a:solidFill>
              </a:rPr>
              <a:t> </a:t>
            </a:r>
            <a:endParaRPr lang="zh-CN" altLang="en-US">
              <a:solidFill>
                <a:schemeClr val="tx2"/>
              </a:solidFill>
            </a:endParaRPr>
          </a:p>
          <a:p>
            <a:r>
              <a:rPr lang="zh-CN" altLang="en-US" b="1">
                <a:solidFill>
                  <a:schemeClr val="tx2"/>
                </a:solidFill>
              </a:rPr>
              <a:t>④靡不毕</a:t>
            </a:r>
            <a:r>
              <a:rPr lang="zh-CN" altLang="en-US" b="1" smtClean="0">
                <a:solidFill>
                  <a:schemeClr val="tx2"/>
                </a:solidFill>
              </a:rPr>
              <a:t>见</a:t>
            </a:r>
            <a:endParaRPr lang="zh-CN" altLang="en-US">
              <a:solidFill>
                <a:schemeClr val="tx2"/>
              </a:solidFill>
            </a:endParaRPr>
          </a:p>
          <a:p>
            <a:r>
              <a:rPr lang="zh-CN" altLang="en-US" b="1">
                <a:solidFill>
                  <a:schemeClr val="tx2"/>
                </a:solidFill>
              </a:rPr>
              <a:t>⑤其称文小而其指极大　</a:t>
            </a:r>
            <a:endParaRPr lang="zh-CN" altLang="en-US">
              <a:solidFill>
                <a:schemeClr val="tx2"/>
              </a:solidFill>
            </a:endParaRPr>
          </a:p>
          <a:p>
            <a:r>
              <a:rPr lang="zh-CN" altLang="en-US" b="1">
                <a:solidFill>
                  <a:schemeClr val="tx2"/>
                </a:solidFill>
              </a:rPr>
              <a:t>⑥自疏濯淖污泥之中　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198</Paragraphs>
  <Slides>41</Slides>
  <Notes>7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42">
      <vt:lpstr>Office 主题</vt:lpstr>
      <vt:lpstr>下面对联说的都是谁？</vt:lpstr>
      <vt:lpstr>Slide 2</vt:lpstr>
      <vt:lpstr>学习目标</vt:lpstr>
      <vt:lpstr>Slide 4</vt:lpstr>
      <vt:lpstr>Slide 5</vt:lpstr>
      <vt:lpstr>Slide 6</vt:lpstr>
      <vt:lpstr>课内预习课文</vt:lpstr>
      <vt:lpstr>文言基础知识落实</vt:lpstr>
      <vt:lpstr>通假字</vt:lpstr>
      <vt:lpstr>Slide 10</vt:lpstr>
      <vt:lpstr>Slide 11</vt:lpstr>
      <vt:lpstr>Slide 12</vt:lpstr>
      <vt:lpstr>翻译句子（注意不同颜色的字）</vt:lpstr>
      <vt:lpstr>判断下列各句的句式特点</vt:lpstr>
      <vt:lpstr>Slide 15</vt:lpstr>
      <vt:lpstr>概括内容</vt:lpstr>
      <vt:lpstr>Slide 17</vt:lpstr>
      <vt:lpstr>Slide 18</vt:lpstr>
      <vt:lpstr>屈原际遇</vt:lpstr>
      <vt:lpstr>理解屈原的高尚人格和爱国精神</vt:lpstr>
      <vt:lpstr>Slide 21</vt:lpstr>
      <vt:lpstr>Slide 22</vt:lpstr>
      <vt:lpstr>精彩片段赏析</vt:lpstr>
      <vt:lpstr>Slide 24</vt:lpstr>
      <vt:lpstr>Slide 25</vt:lpstr>
      <vt:lpstr>Slide 26</vt:lpstr>
      <vt:lpstr>Slide 27</vt:lpstr>
      <vt:lpstr>Slide 28</vt:lpstr>
      <vt:lpstr>Slide 29</vt:lpstr>
      <vt:lpstr>读其书想见其为人</vt:lpstr>
      <vt:lpstr>Slide 31</vt:lpstr>
      <vt:lpstr>司马迁为什么悲其“志”</vt:lpstr>
      <vt:lpstr>Slide 33</vt:lpstr>
      <vt:lpstr>问题讨论</vt:lpstr>
      <vt:lpstr>Slide 35</vt:lpstr>
      <vt:lpstr>前人观点——史公变调</vt:lpstr>
      <vt:lpstr>小结—— “ 传评结合 ” </vt:lpstr>
      <vt:lpstr>Slide 38</vt:lpstr>
      <vt:lpstr>Slide 39</vt:lpstr>
      <vt:lpstr>Slide 40</vt:lpstr>
      <vt:lpstr>Slide 41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2020-11-20T18:36:20.160</cp:lastPrinted>
  <dcterms:created xsi:type="dcterms:W3CDTF">2020-11-20T18:36:20Z</dcterms:created>
  <dcterms:modified xsi:type="dcterms:W3CDTF">2020-11-20T10:36:23Z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