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8" r:id="rId3"/>
    <p:sldId id="257" r:id="rId5"/>
    <p:sldId id="259" r:id="rId6"/>
    <p:sldId id="260" r:id="rId7"/>
    <p:sldId id="264" r:id="rId8"/>
    <p:sldId id="290" r:id="rId9"/>
    <p:sldId id="299" r:id="rId10"/>
    <p:sldId id="364" r:id="rId11"/>
    <p:sldId id="339" r:id="rId12"/>
    <p:sldId id="340" r:id="rId13"/>
    <p:sldId id="367" r:id="rId14"/>
    <p:sldId id="342" r:id="rId15"/>
    <p:sldId id="368" r:id="rId16"/>
    <p:sldId id="372" r:id="rId17"/>
    <p:sldId id="373" r:id="rId18"/>
    <p:sldId id="291" r:id="rId19"/>
    <p:sldId id="362" r:id="rId20"/>
    <p:sldId id="357" r:id="rId21"/>
    <p:sldId id="343" r:id="rId22"/>
    <p:sldId id="313" r:id="rId23"/>
    <p:sldId id="374" r:id="rId24"/>
    <p:sldId id="375" r:id="rId25"/>
    <p:sldId id="376" r:id="rId26"/>
    <p:sldId id="292" r:id="rId27"/>
    <p:sldId id="377" r:id="rId28"/>
  </p:sldIdLst>
  <p:sldSz cx="12192000" cy="6858000"/>
  <p:notesSz cx="6858000" cy="9144000"/>
  <p:embeddedFontLst>
    <p:embeddedFont>
      <p:font typeface="腾祥铁山楷书简" panose="01010104010101010101" pitchFamily="2" charset="-122"/>
      <p:regular r:id="rId32"/>
    </p:embeddedFont>
    <p:embeddedFont>
      <p:font typeface="华文楷体" panose="02010600040101010101" pitchFamily="2" charset="-122"/>
      <p:regular r:id="rId33"/>
    </p:embeddedFont>
    <p:embeddedFont>
      <p:font typeface="方正行楷简体" panose="03000509000000000000" pitchFamily="65" charset="-122"/>
      <p:regular r:id="rId34"/>
    </p:embeddedFont>
    <p:embeddedFont>
      <p:font typeface="方正字迹-邢体草书简体" panose="03000502000000000000" pitchFamily="66" charset="-122"/>
      <p:regular r:id="rId35"/>
    </p:embeddedFont>
    <p:embeddedFont>
      <p:font typeface="楷体" panose="02010609060101010101" pitchFamily="49" charset="-122"/>
      <p:regular r:id="rId36"/>
    </p:embeddedFont>
    <p:embeddedFont>
      <p:font typeface="微软雅黑" panose="020B0503020204020204" pitchFamily="34" charset="-122"/>
      <p:regular r:id="rId37"/>
    </p:embeddedFont>
    <p:embeddedFont>
      <p:font typeface="Verdana" panose="020B0604030504040204" pitchFamily="34" charset="0"/>
      <p:regular r:id="rId38"/>
      <p:bold r:id="rId39"/>
      <p:italic r:id="rId40"/>
      <p:boldItalic r:id="rId41"/>
    </p:embeddedFont>
    <p:embeddedFont>
      <p:font typeface="华文新魏" panose="02010800040101010101" pitchFamily="2" charset="-122"/>
      <p:regular r:id="rId42"/>
    </p:embeddedFont>
    <p:embeddedFont>
      <p:font typeface="黑体" panose="02010609060101010101" pitchFamily="49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  <p:embeddedFont>
      <p:font typeface="方正清刻本悦宋简体" panose="02000000000000000000" charset="0"/>
      <p:regular r:id="rId48"/>
    </p:embeddedFont>
    <p:embeddedFont>
      <p:font typeface="Calibri Light" panose="020F0302020204030204" charset="0"/>
      <p:regular r:id="rId49"/>
      <p:italic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11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494" y="62"/>
      </p:cViewPr>
      <p:guideLst>
        <p:guide orient="horz" pos="2160"/>
        <p:guide pos="3840"/>
        <p:guide pos="642"/>
        <p:guide orient="horz" pos="459"/>
        <p:guide orient="horz" pos="3974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74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font" Target="fonts/font19.fntdata"/><Relationship Id="rId5" Type="http://schemas.openxmlformats.org/officeDocument/2006/relationships/slide" Target="slides/slide2.xml"/><Relationship Id="rId49" Type="http://schemas.openxmlformats.org/officeDocument/2006/relationships/font" Target="fonts/font18.fntdata"/><Relationship Id="rId48" Type="http://schemas.openxmlformats.org/officeDocument/2006/relationships/font" Target="fonts/font17.fntdata"/><Relationship Id="rId47" Type="http://schemas.openxmlformats.org/officeDocument/2006/relationships/font" Target="fonts/font16.fntdata"/><Relationship Id="rId46" Type="http://schemas.openxmlformats.org/officeDocument/2006/relationships/font" Target="fonts/font15.fntdata"/><Relationship Id="rId45" Type="http://schemas.openxmlformats.org/officeDocument/2006/relationships/font" Target="fonts/font14.fntdata"/><Relationship Id="rId44" Type="http://schemas.openxmlformats.org/officeDocument/2006/relationships/font" Target="fonts/font13.fntdata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37637-234F-4C18-8AAA-F3B85FDA7F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82691-8527-4E03-805E-BE118879B4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DF7A62-0877-482A-B814-C1DC5E96D7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microsoft.com/office/2007/relationships/hdphoto" Target="../media/hdphoto2.wdp"/><Relationship Id="rId7" Type="http://schemas.openxmlformats.org/officeDocument/2006/relationships/image" Target="../media/image7.png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emf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9.png"/><Relationship Id="rId11" Type="http://schemas.microsoft.com/office/2007/relationships/media" Target="../media/media1.mp3"/><Relationship Id="rId10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ZY-X\Desktop\素材\水墨画\图片2.png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5"/>
            <a:ext cx="12199152" cy="6867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664" y="87894"/>
            <a:ext cx="1281613" cy="25752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rcRect l="16465" t="17253" r="19769" b="17288"/>
          <a:stretch>
            <a:fillRect/>
          </a:stretch>
        </p:blipFill>
        <p:spPr>
          <a:xfrm>
            <a:off x="6224221" y="-1926084"/>
            <a:ext cx="1499286" cy="145809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16465" t="17253" r="19769" b="17288"/>
          <a:stretch>
            <a:fillRect/>
          </a:stretch>
        </p:blipFill>
        <p:spPr>
          <a:xfrm>
            <a:off x="8779465" y="-1926084"/>
            <a:ext cx="1499286" cy="1458097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3225442" y="313466"/>
            <a:ext cx="5434464" cy="5325524"/>
            <a:chOff x="3271825" y="-41536"/>
            <a:chExt cx="5212986" cy="510848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1825" y="-41536"/>
              <a:ext cx="5212986" cy="510848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9819" y="2589474"/>
              <a:ext cx="1538384" cy="1517328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4399586" y="1509253"/>
              <a:ext cx="3129425" cy="1859970"/>
            </a:xfrm>
            <a:prstGeom prst="roundRect">
              <a:avLst>
                <a:gd name="adj" fmla="val 0"/>
              </a:avLst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4000" b="1">
                  <a:blipFill>
                    <a:blip r:embed="rId9"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腾祥铁山楷书简" panose="01010104010101010101" pitchFamily="2" charset="-122"/>
                  <a:ea typeface="腾祥铁山楷书简" panose="01010104010101010101" pitchFamily="2" charset="-122"/>
                </a:rPr>
                <a:t>子路、曾皙、冉有、公西华侍坐</a:t>
              </a:r>
              <a:endParaRPr lang="en-US" altLang="zh-CN" sz="4000" b="1">
                <a:blipFill>
                  <a:blip r:embed="rId9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endParaRPr>
            </a:p>
          </p:txBody>
        </p:sp>
        <p:sp>
          <p:nvSpPr>
            <p:cNvPr id="45" name="TextBox 16"/>
            <p:cNvSpPr txBox="1"/>
            <p:nvPr/>
          </p:nvSpPr>
          <p:spPr>
            <a:xfrm>
              <a:off x="5259708" y="2882293"/>
              <a:ext cx="543282" cy="442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6" name="TextBox 18"/>
            <p:cNvSpPr txBox="1"/>
            <p:nvPr/>
          </p:nvSpPr>
          <p:spPr>
            <a:xfrm>
              <a:off x="4608464" y="3346257"/>
              <a:ext cx="2492771" cy="501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《</a:t>
              </a:r>
              <a:r>
                <a:rPr lang="zh-CN" altLang="en-US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论语</a:t>
              </a:r>
              <a:r>
                <a:rPr lang="en-US" altLang="zh-CN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·</a:t>
              </a:r>
              <a:r>
                <a:rPr lang="zh-CN" altLang="en-US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先进</a:t>
              </a:r>
              <a:r>
                <a:rPr lang="en-US" altLang="zh-CN" sz="28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》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  <p:pic>
        <p:nvPicPr>
          <p:cNvPr id="25" name="刘珂矣 - 半壶纱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800286" y="-1003808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102401"/>
          <p:cNvSpPr>
            <a:spLocks noGrp="1" noChangeArrowheads="1"/>
          </p:cNvSpPr>
          <p:nvPr>
            <p:ph type="title"/>
          </p:nvPr>
        </p:nvSpPr>
        <p:spPr>
          <a:xfrm>
            <a:off x="1823669" y="1509751"/>
            <a:ext cx="8162925" cy="823912"/>
          </a:xfrm>
        </p:spPr>
        <p:txBody>
          <a:bodyPr/>
          <a:lstStyle/>
          <a:p>
            <a:pPr eaLnBrk="1" hangingPunct="1"/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冉有（求）：</a:t>
            </a: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2403" name="文本占位符 102402"/>
          <p:cNvSpPr>
            <a:spLocks noGrp="1"/>
          </p:cNvSpPr>
          <p:nvPr>
            <p:ph type="body" idx="1"/>
          </p:nvPr>
        </p:nvSpPr>
        <p:spPr>
          <a:xfrm>
            <a:off x="1752600" y="1925606"/>
            <a:ext cx="8610600" cy="3886200"/>
          </a:xfrm>
        </p:spPr>
        <p:txBody>
          <a:bodyPr/>
          <a:lstStyle/>
          <a:p>
            <a:pPr marL="0" indent="0" eaLnBrk="1" hangingPunct="1">
              <a:lnSpc>
                <a:spcPct val="230000"/>
              </a:lnSpc>
              <a:buNone/>
              <a:defRPr/>
            </a:pP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方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六七十，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如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五六十，求也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为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之，比及三年，可使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足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民。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如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其礼乐，以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俟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君子。</a:t>
            </a:r>
            <a:endParaRPr lang="zh-CN" altLang="en-US" sz="3600" b="1" noProof="1"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2406" name="文本框 102405"/>
          <p:cNvSpPr txBox="1"/>
          <p:nvPr/>
        </p:nvSpPr>
        <p:spPr>
          <a:xfrm>
            <a:off x="1322034" y="2981550"/>
            <a:ext cx="23622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方圆、纵横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2407" name="文本框 102406"/>
          <p:cNvSpPr txBox="1"/>
          <p:nvPr/>
        </p:nvSpPr>
        <p:spPr>
          <a:xfrm>
            <a:off x="4044153" y="3026317"/>
            <a:ext cx="23622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或者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2408" name="文本框 102407"/>
          <p:cNvSpPr txBox="1"/>
          <p:nvPr/>
        </p:nvSpPr>
        <p:spPr>
          <a:xfrm>
            <a:off x="3282889" y="4280849"/>
            <a:ext cx="23622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使……富足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2409" name="文本框 102408"/>
          <p:cNvSpPr txBox="1"/>
          <p:nvPr/>
        </p:nvSpPr>
        <p:spPr>
          <a:xfrm>
            <a:off x="4876800" y="4280849"/>
            <a:ext cx="23622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至于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2410" name="文本框 102409"/>
          <p:cNvSpPr txBox="1"/>
          <p:nvPr/>
        </p:nvSpPr>
        <p:spPr>
          <a:xfrm>
            <a:off x="7669566" y="4280849"/>
            <a:ext cx="1447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等待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54284" name="图片 102415" descr="图片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5728" y="487532"/>
            <a:ext cx="2048506" cy="59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17" name="文本框 102416"/>
          <p:cNvSpPr txBox="1"/>
          <p:nvPr/>
        </p:nvSpPr>
        <p:spPr>
          <a:xfrm>
            <a:off x="7239000" y="3027594"/>
            <a:ext cx="697627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治理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2785" y="363984"/>
            <a:ext cx="738664" cy="27698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讲解课文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91449" y="4680959"/>
            <a:ext cx="8075717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：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冉求回答说：“一个纵横六七十里，或者五六十里的国家，如果让我去治理，等待三年，可以使人民富足起来。至于礼乐教化，（自己的能力是不够的）只好等待着修养更高的君子来推行了。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6" grpId="0"/>
      <p:bldP spid="102407" grpId="0"/>
      <p:bldP spid="102408" grpId="0"/>
      <p:bldP spid="102409" grpId="0"/>
      <p:bldP spid="102417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1"/>
          <p:cNvSpPr>
            <a:spLocks noGrp="1" noChangeArrowheads="1"/>
          </p:cNvSpPr>
          <p:nvPr>
            <p:ph type="title"/>
          </p:nvPr>
        </p:nvSpPr>
        <p:spPr>
          <a:xfrm>
            <a:off x="2169251" y="313153"/>
            <a:ext cx="7338734" cy="1325563"/>
          </a:xfrm>
        </p:spPr>
        <p:txBody>
          <a:bodyPr/>
          <a:lstStyle/>
          <a:p>
            <a:pPr algn="l" eaLnBrk="1" hangingPunct="1"/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"赤，尔何如?"</a:t>
            </a:r>
            <a:b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对曰:"非曰能之，愿学焉。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宗庙之事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如会同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端章甫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愿为小相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焉。"</a:t>
            </a:r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>
            <p:ph sz="half" idx="1"/>
          </p:nvPr>
        </p:nvSpPr>
        <p:spPr>
          <a:xfrm>
            <a:off x="1559511" y="1766654"/>
            <a:ext cx="4903434" cy="4114800"/>
          </a:xfrm>
        </p:spPr>
        <p:txBody>
          <a:bodyPr/>
          <a:lstStyle/>
          <a:p>
            <a:pPr marL="198755" indent="-198755">
              <a:lnSpc>
                <a:spcPct val="100000"/>
              </a:lnSpc>
              <a:spcBef>
                <a:spcPct val="0"/>
              </a:spcBef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宗庙之事:指诸侯的祭祀活动。祭祖必在宗庙(祖庙)，故以"宗庙之事"泛指。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98755" indent="-198755">
              <a:lnSpc>
                <a:spcPct val="100000"/>
              </a:lnSpc>
              <a:spcBef>
                <a:spcPct val="0"/>
              </a:spcBef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如:或者，连词，表示选择关系。会同:诸侯会盟。会，诸侯相见。同，诸侯共同朝见天子。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98755" indent="-198755">
              <a:lnSpc>
                <a:spcPct val="100000"/>
              </a:lnSpc>
              <a:spcBef>
                <a:spcPct val="0"/>
              </a:spcBef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端章甫:穿着礼服，戴着礼帽。端，礼服。章甫:礼帽。在这里都是名词活用作动词。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98755" indent="-198755">
              <a:lnSpc>
                <a:spcPct val="100000"/>
              </a:lnSpc>
              <a:spcBef>
                <a:spcPct val="0"/>
              </a:spcBef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愿为小相:希望成为赞礼人。小相:赞礼人。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内容占位符 3"/>
          <p:cNvSpPr>
            <a:spLocks noGrp="1" noChangeArrowheads="1"/>
          </p:cNvSpPr>
          <p:nvPr>
            <p:ph sz="half" idx="2"/>
          </p:nvPr>
        </p:nvSpPr>
        <p:spPr>
          <a:xfrm>
            <a:off x="6783065" y="2780930"/>
            <a:ext cx="4269634" cy="4310063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en-US" altLang="zh-CN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“公西华，你怎么样？"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(公西华)回答说：“我不敢说能做到什么，只是愿意学习。宗庙祭祀的工作，或者是诸侯会盟，朝见天子，我愿意穿着礼服，戴着礼帽，做一个小小的赞礼人。”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2785" y="363984"/>
            <a:ext cx="738664" cy="27698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讲解课文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6" name="直接连接符 54279"/>
          <p:cNvSpPr>
            <a:spLocks noChangeShapeType="1"/>
          </p:cNvSpPr>
          <p:nvPr/>
        </p:nvSpPr>
        <p:spPr bwMode="auto">
          <a:xfrm flipH="1">
            <a:off x="6605125" y="2246050"/>
            <a:ext cx="17879" cy="3407732"/>
          </a:xfrm>
          <a:prstGeom prst="line">
            <a:avLst/>
          </a:prstGeom>
          <a:noFill/>
          <a:ln w="25400">
            <a:solidFill>
              <a:srgbClr val="FF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标题 104449"/>
          <p:cNvSpPr>
            <a:spLocks noGrp="1"/>
          </p:cNvSpPr>
          <p:nvPr>
            <p:ph type="title"/>
          </p:nvPr>
        </p:nvSpPr>
        <p:spPr>
          <a:xfrm>
            <a:off x="1919289" y="1196976"/>
            <a:ext cx="8162925" cy="7016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曾皙（点）：</a:t>
            </a:r>
            <a:endParaRPr lang="zh-CN" altLang="en-US" sz="3600" b="1" noProof="1"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4451" name="文本占位符 104450"/>
          <p:cNvSpPr>
            <a:spLocks noGrp="1"/>
          </p:cNvSpPr>
          <p:nvPr>
            <p:ph type="body" idx="1"/>
          </p:nvPr>
        </p:nvSpPr>
        <p:spPr>
          <a:xfrm>
            <a:off x="1733549" y="1473495"/>
            <a:ext cx="8610600" cy="4343400"/>
          </a:xfrm>
        </p:spPr>
        <p:txBody>
          <a:bodyPr/>
          <a:lstStyle/>
          <a:p>
            <a:pPr eaLnBrk="1" hangingPunct="1">
              <a:lnSpc>
                <a:spcPct val="220000"/>
              </a:lnSpc>
              <a:defRPr/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鼓瑟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希，铿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尔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舍瑟而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作，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对曰：”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异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乎三子者之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撰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。”</a:t>
            </a:r>
            <a:endParaRPr lang="zh-CN" altLang="en-US" sz="3200" b="1" noProof="1"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220000"/>
              </a:lnSpc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莫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春者，春服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既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成，冠者五六人，童子六七人，浴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乎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沂，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风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乎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舞雩，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咏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而归。</a:t>
            </a:r>
            <a:endParaRPr lang="zh-CN" altLang="en-US" sz="3200" b="1" noProof="1"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4453" name="文本框 104452"/>
          <p:cNvSpPr txBox="1"/>
          <p:nvPr/>
        </p:nvSpPr>
        <p:spPr>
          <a:xfrm>
            <a:off x="8329955" y="2419669"/>
            <a:ext cx="1447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不同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4454" name="文本框 104453"/>
          <p:cNvSpPr txBox="1"/>
          <p:nvPr/>
        </p:nvSpPr>
        <p:spPr>
          <a:xfrm>
            <a:off x="2378615" y="3445140"/>
            <a:ext cx="252095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讲述，解说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4455" name="文本框 104454"/>
          <p:cNvSpPr txBox="1"/>
          <p:nvPr/>
        </p:nvSpPr>
        <p:spPr>
          <a:xfrm>
            <a:off x="2189595" y="4669631"/>
            <a:ext cx="19050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同“暮”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4456" name="文本框 104455"/>
          <p:cNvSpPr txBox="1"/>
          <p:nvPr/>
        </p:nvSpPr>
        <p:spPr>
          <a:xfrm>
            <a:off x="4336695" y="4670769"/>
            <a:ext cx="1447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已经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4457" name="文本框 104456"/>
          <p:cNvSpPr txBox="1"/>
          <p:nvPr/>
        </p:nvSpPr>
        <p:spPr>
          <a:xfrm>
            <a:off x="2191290" y="5729465"/>
            <a:ext cx="1447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于，在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4458" name="文本框 104457"/>
          <p:cNvSpPr txBox="1"/>
          <p:nvPr/>
        </p:nvSpPr>
        <p:spPr>
          <a:xfrm>
            <a:off x="3554877" y="5740039"/>
            <a:ext cx="2709862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吹风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4459" name="文本框 104458"/>
          <p:cNvSpPr txBox="1"/>
          <p:nvPr/>
        </p:nvSpPr>
        <p:spPr>
          <a:xfrm>
            <a:off x="5540839" y="5729465"/>
            <a:ext cx="1447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唱歌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57358" name="图片 104463" descr="图片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3549" y="462775"/>
            <a:ext cx="2082012" cy="6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9" name="文本框 104464"/>
          <p:cNvSpPr txBox="1">
            <a:spLocks noChangeArrowheads="1"/>
          </p:cNvSpPr>
          <p:nvPr/>
        </p:nvSpPr>
        <p:spPr bwMode="auto">
          <a:xfrm>
            <a:off x="3468688" y="1624037"/>
            <a:ext cx="1244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err="1">
                <a:solidFill>
                  <a:srgbClr val="0000FF"/>
                </a:solidFill>
                <a:latin typeface="Times New Roman" panose="02020603050405020304" pitchFamily="18" charset="0"/>
              </a:rPr>
              <a:t>kēng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466" name="文本框 104465"/>
          <p:cNvSpPr txBox="1"/>
          <p:nvPr/>
        </p:nvSpPr>
        <p:spPr>
          <a:xfrm>
            <a:off x="2143125" y="2419669"/>
            <a:ext cx="26511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通“稀</a:t>
            </a:r>
            <a:r>
              <a:rPr lang="en-US" altLang="zh-CN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”,</a:t>
            </a: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稀疏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4467" name="文本框 104466"/>
          <p:cNvSpPr txBox="1"/>
          <p:nvPr/>
        </p:nvSpPr>
        <p:spPr>
          <a:xfrm>
            <a:off x="5659445" y="2419669"/>
            <a:ext cx="1210588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直起身子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2785" y="363984"/>
            <a:ext cx="738664" cy="27698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讲解课文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4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4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4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/>
      <p:bldP spid="104454" grpId="0"/>
      <p:bldP spid="104459" grpId="0"/>
      <p:bldP spid="104466" grpId="0"/>
      <p:bldP spid="1044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 noChangeArrowheads="1"/>
          </p:cNvSpPr>
          <p:nvPr>
            <p:ph sz="half" idx="2"/>
          </p:nvPr>
        </p:nvSpPr>
        <p:spPr>
          <a:xfrm>
            <a:off x="1677217" y="901083"/>
            <a:ext cx="4688072" cy="41148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翻译：</a:t>
            </a:r>
            <a:endParaRPr lang="en-US" altLang="zh-CN" sz="3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None/>
            </a:pPr>
            <a:endParaRPr lang="en-US" altLang="zh-CN" sz="3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“曾晳，你怎么样？"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(曾晳)弹瑟的声音渐渐稀疏下来，铿的一声，放下瑟直起身来，回答说:"我和他们三人所说的志向不同!"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孔子说:“那有什么关系呢？不过是各自谈谈自己的志向!"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2785" y="363984"/>
            <a:ext cx="738664" cy="27698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讲解课文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10" name="内容占位符 3"/>
          <p:cNvSpPr txBox="1">
            <a:spLocks noChangeArrowheads="1"/>
          </p:cNvSpPr>
          <p:nvPr/>
        </p:nvSpPr>
        <p:spPr>
          <a:xfrm>
            <a:off x="6784205" y="2958483"/>
            <a:ext cx="3957776" cy="4114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(曾晳)说:"暮春时节(天气暖和)，春天的衣服已经穿着了。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(我和)五六位成年人，六七个少年，到沂河里洗澡，在舞雩台上吹吹风，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唱着歌走回家。"</a:t>
            </a:r>
            <a:endParaRPr lang="zh-CN" altLang="en-US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直接连接符 54279"/>
          <p:cNvSpPr>
            <a:spLocks noChangeShapeType="1"/>
          </p:cNvSpPr>
          <p:nvPr/>
        </p:nvSpPr>
        <p:spPr bwMode="auto">
          <a:xfrm flipH="1">
            <a:off x="6595986" y="548481"/>
            <a:ext cx="0" cy="5761037"/>
          </a:xfrm>
          <a:prstGeom prst="line">
            <a:avLst/>
          </a:prstGeom>
          <a:noFill/>
          <a:ln w="25400">
            <a:solidFill>
              <a:srgbClr val="FF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0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标题 140289"/>
          <p:cNvSpPr>
            <a:spLocks noGrp="1" noRot="1" noChangeArrowheads="1"/>
          </p:cNvSpPr>
          <p:nvPr>
            <p:ph type="title"/>
          </p:nvPr>
        </p:nvSpPr>
        <p:spPr>
          <a:xfrm>
            <a:off x="1588226" y="1003656"/>
            <a:ext cx="9144000" cy="2287587"/>
          </a:xfrm>
        </p:spPr>
        <p:txBody>
          <a:bodyPr/>
          <a:lstStyle/>
          <a:p>
            <a:pPr algn="l" eaLnBrk="1" hangingPunct="1"/>
            <a:r>
              <a:rPr lang="zh-CN" altLang="en-US" sz="2400" b="1">
                <a:solidFill>
                  <a:srgbClr val="000000"/>
                </a:solidFill>
                <a:ea typeface="楷体_GB2312" pitchFamily="49" charset="-122"/>
              </a:rPr>
              <a:t>        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三子者出，曾皙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后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。曾皙曰：“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夫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三子者之言何如？”</a:t>
            </a:r>
            <a:b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b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子曰：“亦各言其志也</a:t>
            </a:r>
            <a:r>
              <a:rPr lang="zh-CN" altLang="en-US" sz="28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已矣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！”</a:t>
            </a:r>
            <a:b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b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曰：“夫子何哂由也？”</a:t>
            </a:r>
            <a:b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曰：“为国以礼，其言不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让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，故哂之。”</a:t>
            </a:r>
            <a:b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b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唯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求则非</a:t>
            </a:r>
            <a:r>
              <a:rPr lang="zh-CN" altLang="en-US" sz="28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邦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也与？”</a:t>
            </a:r>
            <a:b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b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b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安</a:t>
            </a:r>
            <a:r>
              <a:rPr lang="zh-CN" altLang="en-US" sz="2800" b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见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方六七十，如五六十而非邦也者</a:t>
            </a:r>
            <a: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b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b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“唯赤则非邦也与？”</a:t>
            </a:r>
            <a:b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“宗庙会同，非诸侯而何？赤也为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之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小，孰能为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之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大？”</a:t>
            </a:r>
            <a:endParaRPr lang="zh-CN" altLang="en-US" sz="28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0291" name="内容占位符 140290"/>
          <p:cNvSpPr>
            <a:spLocks noGrp="1" noRot="1" noChangeArrowheads="1"/>
          </p:cNvSpPr>
          <p:nvPr>
            <p:ph idx="1"/>
          </p:nvPr>
        </p:nvSpPr>
        <p:spPr>
          <a:xfrm>
            <a:off x="9126244" y="1833492"/>
            <a:ext cx="9144000" cy="4302125"/>
          </a:xfrm>
        </p:spPr>
        <p:txBody>
          <a:bodyPr/>
          <a:lstStyle/>
          <a:p>
            <a:pPr>
              <a:defRPr/>
            </a:pPr>
            <a:r>
              <a:rPr lang="zh-CN" altLang="en-US" sz="1800" b="1" i="1" u="sng">
                <a:solidFill>
                  <a:srgbClr val="000000"/>
                </a:solidFill>
                <a:latin typeface="+mn-ea"/>
              </a:rPr>
              <a:t> </a:t>
            </a:r>
            <a:endParaRPr lang="en-US" altLang="zh-CN" sz="1800" b="1" i="1" u="sng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2785" y="363984"/>
            <a:ext cx="738664" cy="27698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讲解课文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02493" y="1379568"/>
            <a:ext cx="3870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i="1" u="sng">
                <a:latin typeface="+mn-ea"/>
              </a:rPr>
              <a:t>后</a:t>
            </a:r>
            <a:r>
              <a:rPr lang="zh-CN" altLang="en-US" sz="1800" b="1" i="1" u="sng">
                <a:solidFill>
                  <a:srgbClr val="000000"/>
                </a:solidFill>
                <a:latin typeface="+mn-ea"/>
              </a:rPr>
              <a:t>：走在后头。方位名词作动词。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871316" y="1393418"/>
            <a:ext cx="2254928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1800" b="1" i="1" u="sng">
                <a:latin typeface="+mn-ea"/>
              </a:rPr>
              <a:t>夫</a:t>
            </a:r>
            <a:r>
              <a:rPr lang="zh-CN" altLang="en-US" sz="1800" b="1" i="1" u="sng">
                <a:solidFill>
                  <a:srgbClr val="000000"/>
                </a:solidFill>
                <a:latin typeface="+mn-ea"/>
              </a:rPr>
              <a:t>：指示代词，那。</a:t>
            </a:r>
            <a:endParaRPr lang="en-US" altLang="zh-CN" sz="1800" b="1" i="1" u="sng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64836" y="2147449"/>
            <a:ext cx="1575787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1800" b="1" i="1" u="sng">
                <a:latin typeface="+mn-ea"/>
              </a:rPr>
              <a:t>已矣</a:t>
            </a:r>
            <a:r>
              <a:rPr lang="zh-CN" altLang="en-US" sz="1800" b="1" i="1" u="sng">
                <a:solidFill>
                  <a:srgbClr val="000000"/>
                </a:solidFill>
                <a:latin typeface="+mn-ea"/>
              </a:rPr>
              <a:t>：罢了。   </a:t>
            </a:r>
            <a:endParaRPr lang="en-US" altLang="zh-CN" sz="1800" b="1" i="1" u="sng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0787" y="3325523"/>
            <a:ext cx="1535837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1800" b="1" i="1" u="sng">
                <a:latin typeface="+mn-ea"/>
              </a:rPr>
              <a:t>让</a:t>
            </a:r>
            <a:r>
              <a:rPr lang="zh-CN" altLang="en-US" sz="1800" b="1" i="1" u="sng">
                <a:solidFill>
                  <a:srgbClr val="000000"/>
                </a:solidFill>
                <a:latin typeface="+mn-ea"/>
              </a:rPr>
              <a:t>：谦让。   </a:t>
            </a:r>
            <a:endParaRPr lang="en-US" altLang="zh-CN" sz="1800" b="1" i="1" u="sng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9910" y="4032393"/>
            <a:ext cx="297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800" b="1" i="1" u="sng">
                <a:latin typeface="+mn-ea"/>
              </a:rPr>
              <a:t>唯</a:t>
            </a:r>
            <a:r>
              <a:rPr lang="zh-CN" altLang="en-US" sz="1800" b="1" i="1" u="sng">
                <a:solidFill>
                  <a:srgbClr val="000000"/>
                </a:solidFill>
                <a:latin typeface="+mn-ea"/>
              </a:rPr>
              <a:t>：句首语气助词，无义。</a:t>
            </a:r>
            <a:endParaRPr lang="en-US" altLang="zh-CN" sz="1800" b="1" i="1" u="sng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65960" y="3429000"/>
            <a:ext cx="3493141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1800" b="1" i="1" u="sng">
                <a:latin typeface="+mn-ea"/>
              </a:rPr>
              <a:t>邦</a:t>
            </a:r>
            <a:r>
              <a:rPr lang="zh-CN" altLang="en-US" sz="1800" b="1" i="1" u="sng">
                <a:solidFill>
                  <a:schemeClr val="folHlink"/>
                </a:solidFill>
                <a:latin typeface="+mn-ea"/>
              </a:rPr>
              <a:t>：</a:t>
            </a:r>
            <a:r>
              <a:rPr lang="zh-CN" altLang="en-US" sz="1800" b="1" i="1" u="sng">
                <a:solidFill>
                  <a:srgbClr val="000000"/>
                </a:solidFill>
                <a:latin typeface="+mn-ea"/>
              </a:rPr>
              <a:t>国家 。此处指治理国家大事。</a:t>
            </a:r>
            <a:endParaRPr lang="zh-CN" altLang="en-US" sz="1800" b="1" i="1" u="sng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2117" y="5293766"/>
            <a:ext cx="4415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i="1" u="sng">
                <a:latin typeface="+mn-ea"/>
              </a:rPr>
              <a:t>安</a:t>
            </a:r>
            <a:r>
              <a:rPr lang="zh-CN" altLang="en-US" sz="1800" b="1" i="1" u="sng">
                <a:solidFill>
                  <a:srgbClr val="000000"/>
                </a:solidFill>
                <a:latin typeface="+mn-ea"/>
              </a:rPr>
              <a:t>：疑问代词，怎么。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57400" y="4528764"/>
            <a:ext cx="1399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1800" b="1" i="1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见</a:t>
            </a:r>
            <a:r>
              <a:rPr kumimoji="0" lang="zh-CN" altLang="en-US" sz="1800" b="1" i="1" u="sng" strike="noStrike" kern="1200" cap="none" spc="0" normalizeH="0" baseline="0" noProof="0">
                <a:ln>
                  <a:noFill/>
                </a:ln>
                <a:solidFill>
                  <a:srgbClr val="954F7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zh-CN" altLang="en-US" sz="1800" b="1" i="1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见得。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540623" y="6391656"/>
            <a:ext cx="1535837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1800" b="1" i="1" u="sng">
                <a:latin typeface="+mn-ea"/>
              </a:rPr>
              <a:t>之</a:t>
            </a:r>
            <a:r>
              <a:rPr lang="zh-CN" altLang="en-US" sz="1800" b="1" i="1" u="sng">
                <a:solidFill>
                  <a:srgbClr val="000000"/>
                </a:solidFill>
                <a:latin typeface="+mn-ea"/>
              </a:rPr>
              <a:t>：指诸侯。</a:t>
            </a:r>
            <a:endParaRPr lang="zh-CN" altLang="en-US" sz="1800" b="1" i="1" u="sng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  <p:bldP spid="140291" grpId="0" build="p"/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4309" y="603041"/>
            <a:ext cx="8016537" cy="435133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子路、冉有、公西华三个人都出去了，曾皙走在后面。曾皙问孔子：“他们三个人的话怎么样？” 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孔子说：“只不过自己谈谈自己的志向罢了。”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曾皙说：“您为什么笑仲由呢？”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孔子说：“治国要讲究礼让，可是他说话一点都不谦虚，因此我笑他。”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“难道冉求所讲的就不是国家大事吗？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“怎么见得纵横六七十里或者五六十里讲的就不是国家大事呢？”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“公西赤所讲的不是国家大事吗？”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“宗庙祭祀，诸侯会盟和朝见天子，讲的不是国家大事又是什么呢？如果公西赤只能给诸侯做一个小相，那么谁能做大事呢？”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2785" y="363984"/>
            <a:ext cx="738664" cy="27698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讲解课文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ZY-X\Desktop\素材\水墨画\图片2.png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5"/>
            <a:ext cx="12199152" cy="68675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1" y="537181"/>
            <a:ext cx="5675927" cy="42607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31615" y="1871523"/>
            <a:ext cx="923330" cy="25909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zh-CN" altLang="en-US" sz="48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第叁部分</a:t>
            </a:r>
            <a:endParaRPr lang="zh-CN" altLang="en-US" sz="4800" b="1"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占位符 143362"/>
          <p:cNvSpPr>
            <a:spLocks noGrp="1" noChangeArrowheads="1"/>
          </p:cNvSpPr>
          <p:nvPr>
            <p:ph type="body" idx="1"/>
          </p:nvPr>
        </p:nvSpPr>
        <p:spPr>
          <a:xfrm>
            <a:off x="2396971" y="800735"/>
            <a:ext cx="7155401" cy="1063576"/>
          </a:xfrm>
        </p:spPr>
        <p:txBody>
          <a:bodyPr/>
          <a:lstStyle/>
          <a:p>
            <a:pPr eaLnBrk="1" hangingPunct="1"/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从“弟子述志”中可以看出他们的什么“志”？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graphicFrame>
        <p:nvGraphicFramePr>
          <p:cNvPr id="2" name="表格 3"/>
          <p:cNvGraphicFramePr>
            <a:graphicFrameLocks noGrp="1"/>
          </p:cNvGraphicFramePr>
          <p:nvPr/>
        </p:nvGraphicFramePr>
        <p:xfrm>
          <a:off x="2396971" y="2247265"/>
          <a:ext cx="7455269" cy="38100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351487"/>
                <a:gridCol w="5103782"/>
              </a:tblGrid>
              <a:tr h="752830">
                <a:tc>
                  <a:txBody>
                    <a:bodyPr wrap="square"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4400" b="1" u="none" kern="1200" baseline="0">
                          <a:solidFill>
                            <a:srgbClr val="FFFFFF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人物</a:t>
                      </a:r>
                      <a:endParaRPr lang="zh-CN" altLang="en-US" sz="4400" b="1" u="none" kern="1200" baseline="0">
                        <a:solidFill>
                          <a:srgbClr val="FFFFFF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vert="horz"/>
                </a:tc>
                <a:tc>
                  <a:txBody>
                    <a:bodyPr wrap="square"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4400" b="1" u="none" kern="1200" baseline="0">
                          <a:solidFill>
                            <a:srgbClr val="FFFFFF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人物志向</a:t>
                      </a:r>
                      <a:endParaRPr lang="zh-CN" altLang="en-US" sz="4400" b="1" u="none" kern="1200" baseline="0">
                        <a:solidFill>
                          <a:srgbClr val="FFFFFF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vert="horz"/>
                </a:tc>
              </a:tr>
              <a:tr h="75283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子路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（侧重强国）军事强国</a:t>
                      </a:r>
                      <a:endParaRPr lang="zh-CN" altLang="en-US" sz="3600" b="1" u="none" kern="1200" baseline="0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  <a:cs typeface="+mn-cs"/>
                      </a:endParaRPr>
                    </a:p>
                  </a:txBody>
                  <a:tcPr vert="horz"/>
                </a:tc>
              </a:tr>
              <a:tr h="75283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冉有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（侧重富民）经济富民</a:t>
                      </a:r>
                      <a:endParaRPr lang="zh-CN" altLang="en-US" sz="3600" b="1" u="none" kern="1200" baseline="0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  <a:cs typeface="+mn-cs"/>
                      </a:endParaRPr>
                    </a:p>
                  </a:txBody>
                  <a:tcPr vert="horz"/>
                </a:tc>
              </a:tr>
              <a:tr h="75283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公西华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以礼治邦</a:t>
                      </a:r>
                      <a:endParaRPr lang="zh-CN" altLang="en-US" sz="3600" b="1" u="none" kern="1200" baseline="0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  <a:cs typeface="+mn-cs"/>
                      </a:endParaRPr>
                    </a:p>
                  </a:txBody>
                  <a:tcPr vert="horz"/>
                </a:tc>
              </a:tr>
              <a:tr h="75283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曾皙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vert="horz" anchor="ctr"/>
                </a:tc>
                <a:tc>
                  <a:txBody>
                    <a:bodyPr wrap="square"/>
                    <a:lstStyle/>
                    <a:p>
                      <a:pPr marL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暮春咏归</a:t>
                      </a:r>
                      <a:r>
                        <a:rPr lang="zh-CN" altLang="zh-CN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图</a:t>
                      </a:r>
                      <a:r>
                        <a:rPr lang="zh-CN" altLang="en-US" sz="3600" b="1" u="none" kern="1200" baseline="0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  <a:cs typeface="+mn-cs"/>
                        </a:rPr>
                        <a:t>：出世为政</a:t>
                      </a:r>
                      <a:endParaRPr lang="zh-CN" altLang="en-US" sz="3600" b="1" u="none" kern="1200" baseline="0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  <a:cs typeface="+mn-cs"/>
                      </a:endParaRPr>
                    </a:p>
                  </a:txBody>
                  <a:tcPr vert="horz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71" name="表格 138270"/>
          <p:cNvGraphicFramePr>
            <a:graphicFrameLocks noGrp="1"/>
          </p:cNvGraphicFramePr>
          <p:nvPr/>
        </p:nvGraphicFramePr>
        <p:xfrm>
          <a:off x="1846555" y="2450237"/>
          <a:ext cx="8364693" cy="3977831"/>
        </p:xfrm>
        <a:graphic>
          <a:graphicData uri="http://schemas.openxmlformats.org/drawingml/2006/table">
            <a:tbl>
              <a:tblPr/>
              <a:tblGrid>
                <a:gridCol w="2489391"/>
                <a:gridCol w="5875302"/>
              </a:tblGrid>
              <a:tr h="795291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FFFFFF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人物</a:t>
                      </a:r>
                      <a:endParaRPr lang="zh-CN" altLang="en-US" sz="4400" b="1">
                        <a:solidFill>
                          <a:srgbClr val="FFFFFF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FFFFFF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人物性格</a:t>
                      </a:r>
                      <a:endParaRPr lang="zh-CN" altLang="en-US" sz="4400" b="1">
                        <a:solidFill>
                          <a:srgbClr val="FFFFFF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79529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子路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3600">
                        <a:solidFill>
                          <a:srgbClr val="000000"/>
                        </a:solidFill>
                      </a:endParaRPr>
                    </a:p>
                  </a:txBody>
                  <a:tcPr vert="horz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796669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冉有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3600">
                        <a:solidFill>
                          <a:srgbClr val="000000"/>
                        </a:solidFill>
                      </a:endParaRPr>
                    </a:p>
                  </a:txBody>
                  <a:tcPr vert="horz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795291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公西华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3600">
                        <a:solidFill>
                          <a:srgbClr val="000000"/>
                        </a:solidFill>
                      </a:endParaRPr>
                    </a:p>
                  </a:txBody>
                  <a:tcPr vert="horz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795290"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spcBef>
                          <a:spcPct val="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  <a:latin typeface="腾祥铁山楷书简" panose="01010104010101010101" pitchFamily="2" charset="-122"/>
                          <a:ea typeface="腾祥铁山楷书简" panose="01010104010101010101" pitchFamily="2" charset="-122"/>
                        </a:rPr>
                        <a:t>曾皙</a:t>
                      </a:r>
                      <a:endParaRPr lang="zh-CN" altLang="en-US" sz="4400" b="1">
                        <a:solidFill>
                          <a:srgbClr val="000000"/>
                        </a:solidFill>
                        <a:latin typeface="腾祥铁山楷书简" panose="01010104010101010101" pitchFamily="2" charset="-122"/>
                        <a:ea typeface="腾祥铁山楷书简" panose="01010104010101010101" pitchFamily="2" charset="-122"/>
                      </a:endParaRPr>
                    </a:p>
                  </a:txBody>
                  <a:tcPr vert="horz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85000"/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3600">
                        <a:solidFill>
                          <a:srgbClr val="000000"/>
                        </a:solidFill>
                      </a:endParaRPr>
                    </a:p>
                  </a:txBody>
                  <a:tcPr vert="horz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15824" y="3400046"/>
            <a:ext cx="58272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zh-CN" sz="2800" b="1">
                <a:solidFill>
                  <a:srgbClr val="000000"/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有魄力、自信；性格也较鲁莽、轻率</a:t>
            </a:r>
            <a:endParaRPr lang="zh-CN" altLang="en-US" sz="2800" b="1">
              <a:solidFill>
                <a:srgbClr val="000000"/>
              </a:solidFill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185593" y="4215193"/>
            <a:ext cx="3740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zh-CN" sz="2800" b="1">
                <a:solidFill>
                  <a:srgbClr val="000000"/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性格谨慎、谦虚、自知</a:t>
            </a:r>
            <a:endParaRPr lang="zh-CN" altLang="en-US" sz="2800" b="1">
              <a:solidFill>
                <a:srgbClr val="000000"/>
              </a:solidFill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434167" y="5013810"/>
            <a:ext cx="3384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谦恭有礼</a:t>
            </a:r>
            <a:r>
              <a:rPr lang="zh-CN" altLang="zh-CN" sz="2800" b="1">
                <a:solidFill>
                  <a:srgbClr val="000000"/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娴于辞令</a:t>
            </a:r>
            <a:endParaRPr lang="zh-CN" altLang="en-US" sz="2800" b="1">
              <a:solidFill>
                <a:srgbClr val="000000"/>
              </a:solidFill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138270" name="TextBox 13"/>
          <p:cNvSpPr txBox="1">
            <a:spLocks noChangeArrowheads="1"/>
          </p:cNvSpPr>
          <p:nvPr/>
        </p:nvSpPr>
        <p:spPr bwMode="auto">
          <a:xfrm>
            <a:off x="5097910" y="5720939"/>
            <a:ext cx="51133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zh-CN" sz="2800" b="1">
                <a:solidFill>
                  <a:srgbClr val="000000"/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温文尔雅，性格从容洒脱</a:t>
            </a:r>
            <a:endParaRPr lang="zh-CN" altLang="en-US" sz="2800" b="1">
              <a:solidFill>
                <a:srgbClr val="000000"/>
              </a:solidFill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15" name="文本占位符 144386"/>
          <p:cNvSpPr txBox="1">
            <a:spLocks noChangeArrowheads="1"/>
          </p:cNvSpPr>
          <p:nvPr/>
        </p:nvSpPr>
        <p:spPr>
          <a:xfrm>
            <a:off x="2136775" y="797381"/>
            <a:ext cx="7345362" cy="12827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从他们的言谈中可以看出弟子们各自什么性格？</a:t>
            </a:r>
            <a:endParaRPr lang="zh-CN" altLang="en-US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8243" name="TextBox 4"/>
          <p:cNvSpPr txBox="1">
            <a:spLocks noChangeArrowheads="1"/>
          </p:cNvSpPr>
          <p:nvPr/>
        </p:nvSpPr>
        <p:spPr bwMode="auto">
          <a:xfrm>
            <a:off x="3565496" y="3429000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8244" name="TextBox 5"/>
          <p:cNvSpPr txBox="1">
            <a:spLocks noChangeArrowheads="1"/>
          </p:cNvSpPr>
          <p:nvPr/>
        </p:nvSpPr>
        <p:spPr bwMode="auto">
          <a:xfrm>
            <a:off x="3559146" y="5830154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39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8245" name="TextBox 6"/>
          <p:cNvSpPr txBox="1">
            <a:spLocks noChangeArrowheads="1"/>
          </p:cNvSpPr>
          <p:nvPr/>
        </p:nvSpPr>
        <p:spPr bwMode="auto">
          <a:xfrm>
            <a:off x="3559146" y="4246150"/>
            <a:ext cx="80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31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65496" y="5044766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13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38270" grpId="0"/>
      <p:bldP spid="138243" grpId="0"/>
      <p:bldP spid="138244" grpId="0"/>
      <p:bldP spid="13824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>
          <a:xfrm>
            <a:off x="2068514" y="1557338"/>
            <a:ext cx="8491537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33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子路</a:t>
            </a:r>
            <a:endParaRPr lang="zh-CN" altLang="en-US" b="1" noProof="1">
              <a:solidFill>
                <a:srgbClr val="3366FF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u="sng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为国以礼，其言不</a:t>
            </a:r>
            <a:r>
              <a:rPr lang="zh-CN" altLang="en-US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让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，是故哂之。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33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冉有</a:t>
            </a:r>
            <a:endParaRPr lang="en-US" altLang="zh-CN" b="1" noProof="1">
              <a:solidFill>
                <a:srgbClr val="3366FF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唯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求则非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邦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也与？安见方六七十，如五六十而非邦也者？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33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公西华</a:t>
            </a:r>
            <a:endParaRPr lang="en-US" altLang="zh-CN" b="1" noProof="1">
              <a:solidFill>
                <a:srgbClr val="3366FF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唯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赤则非邦也与？宗庙会同，非诸侯而何？赤也为之小，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孰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能为之大？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solidFill>
                  <a:srgbClr val="3366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曾皙</a:t>
            </a:r>
            <a:endParaRPr lang="zh-CN" altLang="en-US" b="1" noProof="1">
              <a:solidFill>
                <a:srgbClr val="3366FF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喟然叹曰：吾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与</a:t>
            </a:r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点也。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5480" name="文本框 105479"/>
          <p:cNvSpPr txBox="1"/>
          <p:nvPr/>
        </p:nvSpPr>
        <p:spPr>
          <a:xfrm>
            <a:off x="5924381" y="5826758"/>
            <a:ext cx="914400" cy="52322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50000">
                <a:srgbClr val="CCECFF">
                  <a:gamma/>
                  <a:tint val="0"/>
                  <a:invGamma/>
                </a:srgbClr>
              </a:gs>
              <a:gs pos="100000">
                <a:srgbClr val="CCECFF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与之</a:t>
            </a:r>
            <a:endParaRPr lang="zh-CN" altLang="en-US" sz="28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pic>
        <p:nvPicPr>
          <p:cNvPr id="62475" name="图片 105491" descr="图片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7024" y="728662"/>
            <a:ext cx="1905551" cy="56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87826" y="2010839"/>
            <a:ext cx="914400" cy="52322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50000">
                <a:srgbClr val="CCECFF">
                  <a:gamma/>
                  <a:tint val="0"/>
                  <a:invGamma/>
                </a:srgbClr>
              </a:gs>
              <a:gs pos="100000">
                <a:srgbClr val="CCECFF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哂之</a:t>
            </a:r>
            <a:endParaRPr lang="zh-CN" altLang="en-US" sz="28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2021" y="3472518"/>
            <a:ext cx="914400" cy="52322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50000">
                <a:srgbClr val="CCECFF">
                  <a:gamma/>
                  <a:tint val="0"/>
                  <a:invGamma/>
                </a:srgbClr>
              </a:gs>
              <a:gs pos="100000">
                <a:srgbClr val="CCECFF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叹之</a:t>
            </a:r>
            <a:endParaRPr lang="zh-CN" altLang="en-US" sz="28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04894" y="4908578"/>
            <a:ext cx="914400" cy="52322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50000">
                <a:srgbClr val="CCECFF">
                  <a:gamma/>
                  <a:tint val="0"/>
                  <a:invGamma/>
                </a:srgbClr>
              </a:gs>
              <a:gs pos="100000">
                <a:srgbClr val="CCECFF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惜之</a:t>
            </a:r>
            <a:endParaRPr lang="zh-CN" altLang="en-US" sz="280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5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uiExpand="1" build="p"/>
      <p:bldP spid="105480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40869" y="1821442"/>
            <a:ext cx="6832640" cy="3798123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2000" b="1" kern="1400" spc="1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两千多年前，有一位慈祥的老人，教化世人用“义”和“礼”来阐述“仁”的思想，用“智”和“信”来传播“仁”的观念，这位慈祥的老对于知识的态度，是“知之为知之，不知为不知，是知也”，这位慈祥的老人因材施教，他告诉学生要“温故知新”，要“举一反三”，他就是孔子。今天，就让我们一起走进孔子，去沐浴他那神圣的智慧之光吧！</a:t>
            </a:r>
            <a:endParaRPr lang="zh-CN" altLang="en-US" sz="2000" b="1" kern="1400" spc="1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59427" y="1859340"/>
            <a:ext cx="55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导入新课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70657"/>
          <p:cNvSpPr>
            <a:spLocks noGrp="1" noChangeArrowheads="1"/>
          </p:cNvSpPr>
          <p:nvPr>
            <p:ph type="title"/>
          </p:nvPr>
        </p:nvSpPr>
        <p:spPr>
          <a:xfrm>
            <a:off x="2208214" y="1916113"/>
            <a:ext cx="8162925" cy="641350"/>
          </a:xfrm>
        </p:spPr>
        <p:txBody>
          <a:bodyPr/>
          <a:lstStyle/>
          <a:p>
            <a:pPr eaLnBrk="1" hangingPunct="1"/>
            <a:r>
              <a:rPr lang="en-US" altLang="zh-CN" sz="3600" b="1"/>
              <a:t>《</a:t>
            </a:r>
            <a:r>
              <a:rPr lang="zh-CN" altLang="en-US" sz="3600" b="1"/>
              <a:t>礼记</a:t>
            </a:r>
            <a:r>
              <a:rPr lang="en-US" altLang="zh-CN" sz="3600" b="1">
                <a:latin typeface="Times New Roman" panose="02020603050405020304" pitchFamily="18" charset="0"/>
              </a:rPr>
              <a:t>·</a:t>
            </a:r>
            <a:r>
              <a:rPr lang="zh-CN" altLang="en-US" sz="3600" b="1"/>
              <a:t>曲礼上</a:t>
            </a:r>
            <a:r>
              <a:rPr lang="en-US" altLang="zh-CN" sz="3600" b="1"/>
              <a:t>》:</a:t>
            </a:r>
            <a:endParaRPr lang="zh-CN" altLang="en-US" sz="3600" b="1"/>
          </a:p>
        </p:txBody>
      </p:sp>
      <p:sp>
        <p:nvSpPr>
          <p:cNvPr id="65539" name="文本占位符 70658"/>
          <p:cNvSpPr>
            <a:spLocks noGrp="1" noChangeArrowheads="1"/>
          </p:cNvSpPr>
          <p:nvPr>
            <p:ph type="body" idx="1"/>
          </p:nvPr>
        </p:nvSpPr>
        <p:spPr>
          <a:xfrm>
            <a:off x="2208213" y="2565400"/>
            <a:ext cx="7777162" cy="360045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“长者不及，勿谗言。”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这就是说在长者面前，如不问及，是非礼的，所以受到孔子的哂笑。这种形式的主动发言，并不被孔子所提倡。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5544" name="图片 70664" descr="图片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8213" y="692150"/>
            <a:ext cx="1811676" cy="56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7105" y="663281"/>
            <a:ext cx="6409341" cy="1325563"/>
          </a:xfrm>
        </p:spPr>
        <p:txBody>
          <a:bodyPr/>
          <a:lstStyle/>
          <a:p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孔子是不是赞成了曾皙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否定了其他三个人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0057" y="1843381"/>
            <a:ext cx="8548859" cy="4351338"/>
          </a:xfrm>
        </p:spPr>
        <p:txBody>
          <a:bodyPr/>
          <a:lstStyle/>
          <a:p>
            <a:pPr>
              <a:lnSpc>
                <a:spcPts val="3300"/>
              </a:lnSpc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对子路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孔子并没有否定子路治理“千乘之国”的才能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但他认为子路的谈话态度不够谦虚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属于“其言不让”。孔子“哂之”。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对冉有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对冉有“如其礼乐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以俟君子”的回答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孔子当时没有评点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在回答曾皙的询问时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反问“唯求则非邦也与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安见方六七十如五六十而非邦也者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?”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既然是治理国家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礼乐教化之事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怎能非要等到君子去做呢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孔子叹之。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对公西华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孔子的惋惜之情溢于言表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,“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赤也为之小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孰能为之大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?”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因为孔子认为他通晓礼乐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可以大用。孔子认为公西华低估了自己的能力。孔子惜之。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6768" y="1093094"/>
            <a:ext cx="8299882" cy="1325563"/>
          </a:xfrm>
        </p:spPr>
        <p:txBody>
          <a:bodyPr/>
          <a:lstStyle/>
          <a:p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孔子为什么“喟然叹曰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吾与点也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!”?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9316" y="1958790"/>
            <a:ext cx="7855998" cy="4351338"/>
          </a:xfrm>
        </p:spPr>
        <p:txBody>
          <a:bodyPr/>
          <a:lstStyle/>
          <a:p>
            <a:pPr>
              <a:lnSpc>
                <a:spcPts val="3300"/>
              </a:lnSpc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曾点的话给人们描绘了一幅“太平盛世”图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图中社会安定、天下太平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每个人都享受了真、善、美的大同和谐社会。曾皙所表达的正是孔子所期望的境界。所以他会“与点”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!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孔子一生为推行自己的政治主张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周游列国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但到处碰壁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不为所用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晚年恬退避世的思想很突出。曾点“不求为政”之意正合孔子恬退避世之心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故孔子“与点”。曾皙的这段话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可能隐约触动了孔子周游列国屡遭失败、心力交瘁而想过平静无为的生活的想法。因此曾的话不仅是显志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也是对孔子心灵的折射。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鉴赏人物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47404" y="1162843"/>
            <a:ext cx="10515600" cy="1325563"/>
          </a:xfrm>
        </p:spPr>
        <p:txBody>
          <a:bodyPr/>
          <a:lstStyle/>
          <a:p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这篇文章塑造了孔子怎样的形象？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7405" y="2193926"/>
            <a:ext cx="7568952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写出了孔子的理想抱负：“礼治”“仁”“教化”的政治理想。</a:t>
            </a:r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作为师长既能严格要求学生，又和蔼可亲，善于启发和诱导的特点。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7891" y="47625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合作探究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ZY-X\Desktop\素材\水墨画\图片2.png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960"/>
            <a:ext cx="12199152" cy="68675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1" y="537181"/>
            <a:ext cx="5675927" cy="42607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31615" y="1871523"/>
            <a:ext cx="923330" cy="25909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zh-CN" altLang="en-US" sz="48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第肆部分</a:t>
            </a:r>
            <a:endParaRPr lang="zh-CN" altLang="en-US" sz="4800" b="1"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36854" y="1383301"/>
            <a:ext cx="7406136" cy="1325563"/>
          </a:xfrm>
        </p:spPr>
        <p:txBody>
          <a:bodyPr/>
          <a:lstStyle/>
          <a:p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子路、曾皙、冉有、公西华侍坐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中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师生共话志向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 各言其志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轻松、和谐、畅快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不落窠臼，侃侃而谈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这样的课堂是让人向往的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这样的老师也是让人敬佩的。</a:t>
            </a:r>
            <a:b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作为学生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你希望有什么样的课堂和老师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请把你的想法表达出来。要求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用语简明、连贯、得体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不少于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200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字。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75" b="12438"/>
          <a:stretch>
            <a:fillRect/>
          </a:stretch>
        </p:blipFill>
        <p:spPr>
          <a:xfrm flipH="1">
            <a:off x="-477706" y="103881"/>
            <a:ext cx="2776020" cy="237815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10304" y="2625091"/>
            <a:ext cx="738664" cy="23912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作业布置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pic>
        <p:nvPicPr>
          <p:cNvPr id="10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0600" y="12573000"/>
            <a:ext cx="292100" cy="469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C:\Users\ZY-X\Desktop\素材\水墨画\图片2.png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960"/>
            <a:ext cx="12199152" cy="6867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56592">
            <a:off x="2367556" y="-122200"/>
            <a:ext cx="2892797" cy="2622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30903" flipH="1">
            <a:off x="-589808" y="3352475"/>
            <a:ext cx="3106777" cy="281614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50086" y="-38395"/>
            <a:ext cx="1157878" cy="6983091"/>
          </a:xfrm>
          <a:prstGeom prst="rect">
            <a:avLst/>
          </a:prstGeom>
          <a:solidFill>
            <a:srgbClr val="88C2B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869399" y="1027538"/>
            <a:ext cx="1157878" cy="38732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660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6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903969" y="2380114"/>
            <a:ext cx="5539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解读题目  知人论世</a:t>
            </a:r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673997" y="1416990"/>
            <a:ext cx="1352796" cy="760307"/>
            <a:chOff x="5085218" y="1424532"/>
            <a:chExt cx="478713" cy="269049"/>
          </a:xfrm>
        </p:grpSpPr>
        <p:sp>
          <p:nvSpPr>
            <p:cNvPr id="70" name="Freeform 6"/>
            <p:cNvSpPr>
              <a:spLocks noEditPoints="1"/>
            </p:cNvSpPr>
            <p:nvPr/>
          </p:nvSpPr>
          <p:spPr bwMode="auto">
            <a:xfrm rot="816186">
              <a:off x="5085218" y="1424532"/>
              <a:ext cx="478713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rgbClr val="3A9C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6000"/>
            </a:p>
          </p:txBody>
        </p:sp>
        <p:sp>
          <p:nvSpPr>
            <p:cNvPr id="71" name="TextBox 2"/>
            <p:cNvSpPr txBox="1"/>
            <p:nvPr/>
          </p:nvSpPr>
          <p:spPr>
            <a:xfrm>
              <a:off x="5129984" y="1438794"/>
              <a:ext cx="367542" cy="240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F3F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壹</a:t>
              </a:r>
              <a:endParaRPr lang="zh-CN" altLang="en-US" sz="4000">
                <a:solidFill>
                  <a:srgbClr val="FFF3F3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6514600" y="2366022"/>
            <a:ext cx="5539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朗读课文 </a:t>
            </a:r>
            <a:endParaRPr lang="en-US" altLang="zh-CN"/>
          </a:p>
          <a:p>
            <a:r>
              <a:rPr lang="zh-CN" altLang="en-US"/>
              <a:t>整体感知</a:t>
            </a:r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6324528" y="1457293"/>
            <a:ext cx="1352796" cy="760307"/>
            <a:chOff x="5085218" y="1424532"/>
            <a:chExt cx="478713" cy="269049"/>
          </a:xfrm>
        </p:grpSpPr>
        <p:sp>
          <p:nvSpPr>
            <p:cNvPr id="75" name="Freeform 6"/>
            <p:cNvSpPr>
              <a:spLocks noEditPoints="1"/>
            </p:cNvSpPr>
            <p:nvPr/>
          </p:nvSpPr>
          <p:spPr bwMode="auto">
            <a:xfrm rot="816186">
              <a:off x="5085218" y="1424532"/>
              <a:ext cx="478713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rgbClr val="3A9C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6000"/>
            </a:p>
          </p:txBody>
        </p:sp>
        <p:sp>
          <p:nvSpPr>
            <p:cNvPr id="76" name="TextBox 2"/>
            <p:cNvSpPr txBox="1"/>
            <p:nvPr/>
          </p:nvSpPr>
          <p:spPr>
            <a:xfrm>
              <a:off x="5129984" y="1438794"/>
              <a:ext cx="367542" cy="250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F3F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贰</a:t>
              </a:r>
              <a:endParaRPr lang="zh-CN" altLang="en-US" sz="4000">
                <a:solidFill>
                  <a:srgbClr val="FFF3F3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8107765" y="2380113"/>
            <a:ext cx="5539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品读课文  鉴赏人物</a:t>
            </a:r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7944700" y="1471385"/>
            <a:ext cx="1352796" cy="760307"/>
            <a:chOff x="5085218" y="1424532"/>
            <a:chExt cx="478713" cy="269049"/>
          </a:xfrm>
        </p:grpSpPr>
        <p:sp>
          <p:nvSpPr>
            <p:cNvPr id="80" name="Freeform 6"/>
            <p:cNvSpPr>
              <a:spLocks noEditPoints="1"/>
            </p:cNvSpPr>
            <p:nvPr/>
          </p:nvSpPr>
          <p:spPr bwMode="auto">
            <a:xfrm rot="816186">
              <a:off x="5085218" y="1424532"/>
              <a:ext cx="478713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rgbClr val="3A9C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6000"/>
            </a:p>
          </p:txBody>
        </p:sp>
        <p:sp>
          <p:nvSpPr>
            <p:cNvPr id="81" name="TextBox 2"/>
            <p:cNvSpPr txBox="1"/>
            <p:nvPr/>
          </p:nvSpPr>
          <p:spPr>
            <a:xfrm>
              <a:off x="5124598" y="1433807"/>
              <a:ext cx="367542" cy="250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F3F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叁</a:t>
              </a:r>
              <a:endParaRPr lang="zh-CN" altLang="en-US" sz="4000">
                <a:solidFill>
                  <a:srgbClr val="FFF3F3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9853101" y="2366022"/>
            <a:ext cx="5539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/>
              <a:t>布置作业 板书设计</a:t>
            </a:r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9646203" y="1457293"/>
            <a:ext cx="1352796" cy="760307"/>
            <a:chOff x="5085218" y="1424532"/>
            <a:chExt cx="478713" cy="269049"/>
          </a:xfrm>
        </p:grpSpPr>
        <p:sp>
          <p:nvSpPr>
            <p:cNvPr id="85" name="Freeform 6"/>
            <p:cNvSpPr>
              <a:spLocks noEditPoints="1"/>
            </p:cNvSpPr>
            <p:nvPr/>
          </p:nvSpPr>
          <p:spPr bwMode="auto">
            <a:xfrm rot="816186">
              <a:off x="5085218" y="1424532"/>
              <a:ext cx="478713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rgbClr val="3A9C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6000"/>
            </a:p>
          </p:txBody>
        </p:sp>
        <p:sp>
          <p:nvSpPr>
            <p:cNvPr id="86" name="TextBox 2"/>
            <p:cNvSpPr txBox="1"/>
            <p:nvPr/>
          </p:nvSpPr>
          <p:spPr>
            <a:xfrm>
              <a:off x="5129984" y="1438794"/>
              <a:ext cx="367542" cy="250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F3F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肆</a:t>
              </a:r>
              <a:endParaRPr lang="zh-CN" altLang="en-US" sz="4000">
                <a:solidFill>
                  <a:srgbClr val="FFF3F3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89" name="图片 88"/>
          <p:cNvPicPr>
            <a:picLocks noChangeAspect="1"/>
          </p:cNvPicPr>
          <p:nvPr/>
        </p:nvPicPr>
        <p:blipFill>
          <a:blip r:embed="rId4"/>
          <a:srcRect l="16465" t="17253" r="19769" b="17288"/>
          <a:stretch>
            <a:fillRect/>
          </a:stretch>
        </p:blipFill>
        <p:spPr>
          <a:xfrm>
            <a:off x="6224221" y="-1926084"/>
            <a:ext cx="1499286" cy="14580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4" grpId="0"/>
      <p:bldP spid="68" grpId="0"/>
      <p:bldP spid="73" grpId="0"/>
      <p:bldP spid="78" grpId="0"/>
      <p:bldP spid="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ZY-X\Desktop\素材\水墨画\图片2.png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5"/>
            <a:ext cx="12199152" cy="68675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1" y="537181"/>
            <a:ext cx="5675927" cy="42607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31615" y="1871523"/>
            <a:ext cx="923330" cy="25909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zh-CN" altLang="en-US" sz="48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第壹部分</a:t>
            </a:r>
            <a:endParaRPr lang="zh-CN" altLang="en-US" sz="4800" b="1"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29139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>
                  <a:latin typeface="方正字迹-邢体草书简体" panose="03000502000000000000" pitchFamily="66" charset="-122"/>
                  <a:ea typeface="方正字迹-邢体草书简体" panose="03000502000000000000" pitchFamily="66" charset="-122"/>
                </a:rPr>
                <a:t>壹</a:t>
              </a:r>
              <a:endParaRPr lang="zh-CN" altLang="en-US" sz="40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352249" y="750127"/>
            <a:ext cx="553998" cy="169533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背景资料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60" y="-146921"/>
            <a:ext cx="2359355" cy="2359355"/>
          </a:xfrm>
          <a:prstGeom prst="rect">
            <a:avLst/>
          </a:prstGeom>
        </p:spPr>
      </p:pic>
      <p:sp>
        <p:nvSpPr>
          <p:cNvPr id="16" name="文本框 6"/>
          <p:cNvSpPr txBox="1"/>
          <p:nvPr/>
        </p:nvSpPr>
        <p:spPr>
          <a:xfrm>
            <a:off x="3622090" y="1095941"/>
            <a:ext cx="7093258" cy="54784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kern="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ts val="2800"/>
              </a:lnSpc>
            </a:pPr>
            <a:r>
              <a:rPr lang="zh-CN" altLang="en-US" sz="1800">
                <a:sym typeface="微软雅黑" panose="020B0503020204020204" pitchFamily="34" charset="-122"/>
              </a:rPr>
              <a:t>     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孔子生活在礼崩乐坏、天下无道的春秋末期，周朝的统治已经崩溃，诸侯征战不已，社会动荡不安，不仅周天子无法主持天下的礼乐征伐大事，就是一些诸侯国，大权也不一定掌握在国君手里，有实力的卿、大夫把持国政，甚至“陪臣（卿、大夫的家臣）执国命”。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    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孔子评论说：“天下有道，则礼乐征伐自天子出，天下无道，则礼乐征伐自诸侯出。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……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anose="020B0503020204020204" pitchFamily="34" charset="-122"/>
              </a:rPr>
              <a:t>天下有道，则政不在大夫。”面对这样的乱世，孔子提出了种种政治主张，希望改良政治，为政以德，反对攻伐，通过“正名”来调整统治阶级内部关系，缓和统治阶级和劳动人民之间的矛盾。建立起一个“君君、臣臣、父父、子子”等级有序的理想社会。事实上他的主张在当时行不通，孔子的这篇与学生的对话就是在这样一种背景下进行的。</a:t>
            </a: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62" y="1851994"/>
            <a:ext cx="2359356" cy="42370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ZY-X\Desktop\素材\水墨画\图片2.png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960"/>
            <a:ext cx="12199152" cy="686752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1" y="537181"/>
            <a:ext cx="5675927" cy="42607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8395"/>
            <a:ext cx="4087939" cy="370551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31615" y="1871523"/>
            <a:ext cx="923330" cy="259096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r>
              <a:rPr lang="zh-CN" altLang="en-US" sz="4800" b="1"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第贰部分</a:t>
            </a:r>
            <a:endParaRPr lang="zh-CN" altLang="en-US" sz="4800" b="1"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54277"/>
          <p:cNvSpPr txBox="1">
            <a:spLocks noChangeArrowheads="1"/>
          </p:cNvSpPr>
          <p:nvPr/>
        </p:nvSpPr>
        <p:spPr bwMode="auto">
          <a:xfrm>
            <a:off x="2208213" y="774602"/>
            <a:ext cx="403225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</a:t>
            </a: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子路、曾皙、冉有、公西华侍坐。子曰：“以吾一日长乎尔，毋吾以也。居则曰：‘不吾知也。’如或知尔，则何以哉？”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子路率尔而对曰：“千乘之国，摄乎大国之间，加之以师旅，因之以饥谨；由也为之，比及三年，可使有勇，且知方也。”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夫子哂之。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“求，尔何如？”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对曰：“方六七十，如五六十，求也为之，比及三年，可使足民。如其礼乐，以俟君子。”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“赤，尔何如？”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对曰：“非曰能之，愿学焉。宗庙之事，如会同，端章甫，愿为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小相焉。”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155" name="文本框 54278"/>
          <p:cNvSpPr txBox="1">
            <a:spLocks noChangeArrowheads="1"/>
          </p:cNvSpPr>
          <p:nvPr/>
        </p:nvSpPr>
        <p:spPr bwMode="auto">
          <a:xfrm>
            <a:off x="6383338" y="620714"/>
            <a:ext cx="4032250" cy="59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“点，尔何如？”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鼓瑟希，铿尔，舍瑟而作，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对曰：“异乎三子者之撰。”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子曰：“何伤乎？亦各言其志也！”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曰：“莫春者，春服既成，冠者五六人，童子六七人，浴乎沂，风乎舞雩，咏而归。”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夫子喟然叹曰：“吾与点也。”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三子者出，曾皙后。曾皙曰：“夫三子者何如？”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子曰：“亦各言其志也已矣！”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曰：“夫子何哂由也？”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    曰：“为国以礼，其言不让，    是故哂之。唯求则非邦也与？安见方六七十，如五六十而非邦也者？唯赤则非邦也与？宗庙会同，非诸侯而何？赤也为之小，孰能为之大？”</a:t>
            </a: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9156" name="直接连接符 54279"/>
          <p:cNvSpPr>
            <a:spLocks noChangeShapeType="1"/>
          </p:cNvSpPr>
          <p:nvPr/>
        </p:nvSpPr>
        <p:spPr bwMode="auto">
          <a:xfrm flipH="1">
            <a:off x="6311900" y="620714"/>
            <a:ext cx="0" cy="5761037"/>
          </a:xfrm>
          <a:prstGeom prst="line">
            <a:avLst/>
          </a:prstGeom>
          <a:noFill/>
          <a:ln w="25400">
            <a:solidFill>
              <a:srgbClr val="FF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9519" y="408373"/>
            <a:ext cx="738664" cy="28319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朗读课文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pic>
        <p:nvPicPr>
          <p:cNvPr id="3" name="《子路、曾皙、冉有、公西华侍坐》高中音频朗读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94501" y="3185318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标题 134145"/>
          <p:cNvSpPr>
            <a:spLocks noGrp="1" noRot="1" noChangeArrowheads="1"/>
          </p:cNvSpPr>
          <p:nvPr>
            <p:ph type="title"/>
          </p:nvPr>
        </p:nvSpPr>
        <p:spPr>
          <a:xfrm>
            <a:off x="1790962" y="737556"/>
            <a:ext cx="7772400" cy="731837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子曰</a:t>
            </a:r>
            <a: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:“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以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吾一日长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乎尔</a:t>
            </a:r>
            <a: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毋吾</a:t>
            </a:r>
            <a:r>
              <a:rPr lang="zh-CN" altLang="en-US" sz="2800" b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以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也</a:t>
            </a:r>
            <a: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居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则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曰</a:t>
            </a:r>
            <a: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 ‘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不吾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知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也</a:t>
            </a:r>
            <a: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 ’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如或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知尔</a:t>
            </a:r>
            <a: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则何</a:t>
            </a:r>
            <a:r>
              <a:rPr lang="zh-CN" altLang="en-US" sz="28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以</a:t>
            </a:r>
            <a:r>
              <a:rPr lang="zh-CN" altLang="en-US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哉</a:t>
            </a:r>
            <a:r>
              <a:rPr lang="en-US" altLang="zh-CN" sz="2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?  </a:t>
            </a:r>
            <a:r>
              <a:rPr lang="en-US" altLang="zh-CN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sz="2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4147" name="内容占位符 134146"/>
          <p:cNvSpPr>
            <a:spLocks noGrp="1" noRot="1" noChangeArrowheads="1"/>
          </p:cNvSpPr>
          <p:nvPr>
            <p:ph idx="1"/>
          </p:nvPr>
        </p:nvSpPr>
        <p:spPr>
          <a:xfrm>
            <a:off x="2196915" y="1664701"/>
            <a:ext cx="8064500" cy="5486400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  <a:defRPr/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en-US" sz="2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：介词，因为。</a:t>
            </a:r>
            <a:endParaRPr lang="zh-CN" altLang="en-US" sz="2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乎</a:t>
            </a:r>
            <a:r>
              <a:rPr lang="zh-CN" altLang="en-US" sz="2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：相当于“于”，介词，放在形容词之后，可译为“比”。</a:t>
            </a:r>
            <a:endParaRPr lang="zh-CN" altLang="en-US" sz="2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尔</a:t>
            </a:r>
            <a:r>
              <a:rPr lang="zh-CN" altLang="en-US" sz="2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：你们。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en-US" sz="2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：动词，认为。</a:t>
            </a:r>
            <a:endParaRPr lang="zh-CN" altLang="en-US" sz="2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居</a:t>
            </a:r>
            <a:r>
              <a:rPr lang="zh-CN" altLang="en-US" sz="2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：在平时、闲居，指平时在家的时候。</a:t>
            </a:r>
            <a:endParaRPr lang="zh-CN" altLang="en-US" sz="2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则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作“辄”解，常常，总是，就</a:t>
            </a:r>
            <a:r>
              <a:rPr lang="zh-CN" altLang="en-US" sz="20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知</a:t>
            </a:r>
            <a:r>
              <a:rPr lang="zh-CN" altLang="en-US" sz="2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：了解，知道。    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如</a:t>
            </a:r>
            <a:r>
              <a:rPr lang="zh-CN" altLang="en-US" sz="2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：连词，假如，如果。</a:t>
            </a:r>
            <a:endParaRPr lang="zh-CN" altLang="en-US" sz="2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或</a:t>
            </a:r>
            <a:r>
              <a:rPr lang="zh-CN" altLang="en-US" sz="2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：代词，在这里指人。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以</a:t>
            </a:r>
            <a:r>
              <a:rPr lang="zh-CN" altLang="en-US" sz="2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：用，做。</a:t>
            </a:r>
            <a:r>
              <a: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何以</a:t>
            </a:r>
            <a:r>
              <a:rPr lang="zh-CN" altLang="en-US" sz="20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：以何，如何。</a:t>
            </a:r>
            <a:endParaRPr lang="zh-CN" altLang="en-US" sz="2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翻译：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孔子说：“因为我比你们年纪大一点，不要因为我年纪大一点（因此）（你们就不说了） 。你们平时总在说：‘没有人知道我。’如果有人知道你们，那么你们打算怎么办呢？</a:t>
            </a:r>
            <a:r>
              <a:rPr lang="zh-CN" alt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20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sz="2000" b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毋吾以也：否定句中的宾语前置句，即“毋以吾也”。</a:t>
            </a:r>
            <a:endParaRPr lang="zh-CN" altLang="en-US" sz="2000" b="1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sz="2000" b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不吾知也：否定句中的宾语前置句，即“不知吾也”。</a:t>
            </a:r>
            <a:endParaRPr lang="zh-CN" altLang="en-US" sz="2000" b="1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sz="2000" b="1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则何以哉：疑问句中的宾语前置句，即“则以何哉”。</a:t>
            </a:r>
            <a:endParaRPr lang="zh-CN" altLang="en-US" sz="2000" b="1">
              <a:solidFill>
                <a:srgbClr val="33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2785" y="363984"/>
            <a:ext cx="738664" cy="27698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讲解课文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  <p:bldP spid="134147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01377"/>
          <p:cNvSpPr>
            <a:spLocks noGrp="1" noChangeArrowheads="1"/>
          </p:cNvSpPr>
          <p:nvPr>
            <p:ph type="title"/>
          </p:nvPr>
        </p:nvSpPr>
        <p:spPr>
          <a:xfrm>
            <a:off x="2176463" y="1360219"/>
            <a:ext cx="7127875" cy="762000"/>
          </a:xfrm>
        </p:spPr>
        <p:txBody>
          <a:bodyPr/>
          <a:lstStyle/>
          <a:p>
            <a:pPr eaLnBrk="1" hangingPunct="1"/>
            <a:r>
              <a:rPr lang="zh-CN" altLang="en-US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子路（由）：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率尔</a:t>
            </a:r>
            <a:r>
              <a:rPr lang="zh-CN" altLang="en-US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而对曰：</a:t>
            </a:r>
            <a:endParaRPr lang="zh-CN" altLang="en-US" sz="3200" b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1379" name="文本占位符 101378"/>
          <p:cNvSpPr>
            <a:spLocks noGrp="1"/>
          </p:cNvSpPr>
          <p:nvPr>
            <p:ph type="body" idx="1"/>
          </p:nvPr>
        </p:nvSpPr>
        <p:spPr>
          <a:xfrm>
            <a:off x="1685633" y="2109394"/>
            <a:ext cx="8964612" cy="3733800"/>
          </a:xfrm>
        </p:spPr>
        <p:txBody>
          <a:bodyPr/>
          <a:lstStyle/>
          <a:p>
            <a:pPr marL="0" indent="0" eaLnBrk="1" hangingPunct="1">
              <a:lnSpc>
                <a:spcPct val="200000"/>
              </a:lnSpc>
              <a:buNone/>
              <a:defRPr/>
            </a:pPr>
            <a:r>
              <a:rPr lang="zh-CN" altLang="en-US" sz="32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千</a:t>
            </a:r>
            <a:r>
              <a:rPr lang="zh-CN" altLang="en-US" sz="32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乘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之国，</a:t>
            </a:r>
            <a:r>
              <a:rPr lang="zh-CN" altLang="en-US" sz="32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摄乎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大国之间，</a:t>
            </a:r>
            <a:r>
              <a:rPr lang="zh-CN" altLang="en-US" sz="32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加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之以师旅，</a:t>
            </a:r>
            <a:r>
              <a:rPr lang="zh-CN" altLang="en-US" sz="32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因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之以饥谨；由也</a:t>
            </a:r>
            <a:r>
              <a:rPr lang="zh-CN" altLang="en-US" sz="32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之，</a:t>
            </a:r>
            <a:r>
              <a:rPr lang="zh-CN" altLang="en-US" sz="32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比及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三年，可使有勇，且知</a:t>
            </a:r>
            <a:r>
              <a:rPr lang="zh-CN" altLang="en-US" sz="3200" b="1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方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也。”</a:t>
            </a:r>
            <a:endParaRPr lang="zh-CN" altLang="en-US" sz="32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1382" name="文本框 101381"/>
          <p:cNvSpPr txBox="1"/>
          <p:nvPr/>
        </p:nvSpPr>
        <p:spPr>
          <a:xfrm>
            <a:off x="4093601" y="2964990"/>
            <a:ext cx="1828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夹处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1383" name="文本框 101382"/>
          <p:cNvSpPr txBox="1"/>
          <p:nvPr/>
        </p:nvSpPr>
        <p:spPr>
          <a:xfrm>
            <a:off x="6841832" y="2933762"/>
            <a:ext cx="1368425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攻打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1384" name="文本框 101383"/>
          <p:cNvSpPr txBox="1"/>
          <p:nvPr/>
        </p:nvSpPr>
        <p:spPr>
          <a:xfrm>
            <a:off x="9304338" y="2964990"/>
            <a:ext cx="1828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接着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1385" name="文本框 101384"/>
          <p:cNvSpPr txBox="1"/>
          <p:nvPr/>
        </p:nvSpPr>
        <p:spPr>
          <a:xfrm>
            <a:off x="4047270" y="3926163"/>
            <a:ext cx="1828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治理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1386" name="文本框 101385"/>
          <p:cNvSpPr txBox="1"/>
          <p:nvPr/>
        </p:nvSpPr>
        <p:spPr>
          <a:xfrm>
            <a:off x="5401532" y="3923505"/>
            <a:ext cx="18288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等到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1387" name="文本框 101386"/>
          <p:cNvSpPr txBox="1"/>
          <p:nvPr/>
        </p:nvSpPr>
        <p:spPr>
          <a:xfrm>
            <a:off x="1122117" y="4942488"/>
            <a:ext cx="3316287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正道，是非准则</a:t>
            </a:r>
            <a:endParaRPr lang="en-US" altLang="zh-CN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52234" name="文本框 101389"/>
          <p:cNvSpPr txBox="1">
            <a:spLocks noChangeArrowheads="1"/>
          </p:cNvSpPr>
          <p:nvPr/>
        </p:nvSpPr>
        <p:spPr bwMode="auto">
          <a:xfrm>
            <a:off x="1992313" y="1673226"/>
            <a:ext cx="184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2238" name="图片 101401" descr="图片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0279" y="434185"/>
            <a:ext cx="2021873" cy="58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403" name="文本框 101402"/>
          <p:cNvSpPr txBox="1"/>
          <p:nvPr/>
        </p:nvSpPr>
        <p:spPr>
          <a:xfrm>
            <a:off x="4265396" y="1827992"/>
            <a:ext cx="3661207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i="1" u="sng" noProof="1">
                <a:effectLst>
                  <a:outerShdw blurRad="38100" dist="38100" dir="2700000">
                    <a:srgbClr val="000000"/>
                  </a:outerShdw>
                </a:effectLst>
              </a:rPr>
              <a:t>轻率匆忙的样子</a:t>
            </a:r>
            <a:endParaRPr lang="zh-CN" altLang="en-US" sz="2000" i="1" u="sng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52247" name="文本框 101411"/>
          <p:cNvSpPr txBox="1">
            <a:spLocks noChangeArrowheads="1"/>
          </p:cNvSpPr>
          <p:nvPr/>
        </p:nvSpPr>
        <p:spPr bwMode="auto">
          <a:xfrm>
            <a:off x="2357106" y="2048534"/>
            <a:ext cx="1177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err="1">
                <a:solidFill>
                  <a:srgbClr val="3366FF"/>
                </a:solidFill>
                <a:latin typeface="Times New Roman" panose="02020603050405020304" pitchFamily="18" charset="0"/>
              </a:rPr>
              <a:t>shèng</a:t>
            </a:r>
            <a:endParaRPr lang="en-US" altLang="zh-CN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2785" y="363984"/>
            <a:ext cx="738664" cy="27698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讲解课文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腾祥铁山楷书简" panose="01010104010101010101" pitchFamily="2" charset="-122"/>
              <a:ea typeface="腾祥铁山楷书简" panose="0101010401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2152" y="4413468"/>
            <a:ext cx="7127875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翻译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en-US" altLang="zh-CN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子路急忙回答说:“一个拥有一千辆兵车的国家，夹在大国之间，加上外国军队的侵犯，接着又遇上饥荒；如果让我治理这个国家，等到三年功夫，就可以使人人勇敢善战，而且还懂得做人的道理。"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/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孔子听了，微微一笑。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1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1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2" grpId="0"/>
      <p:bldP spid="101383" grpId="0"/>
      <p:bldP spid="101384" grpId="0"/>
      <p:bldP spid="101385" grpId="0"/>
      <p:bldP spid="101386" grpId="0"/>
      <p:bldP spid="101387" grpId="0"/>
      <p:bldP spid="101403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方正清刻本悦宋简体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3876</Words>
  <Application>WPS 演示</Application>
  <PresentationFormat/>
  <Paragraphs>326</Paragraphs>
  <Slides>25</Slides>
  <Notes>8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腾祥铁山楷书简</vt:lpstr>
      <vt:lpstr>华文楷体</vt:lpstr>
      <vt:lpstr>方正行楷简体</vt:lpstr>
      <vt:lpstr>方正字迹-邢体草书简体</vt:lpstr>
      <vt:lpstr>楷体</vt:lpstr>
      <vt:lpstr>微软雅黑</vt:lpstr>
      <vt:lpstr>Verdana</vt:lpstr>
      <vt:lpstr>方正隶变简体</vt:lpstr>
      <vt:lpstr>楷体_GB2312</vt:lpstr>
      <vt:lpstr>华文新魏</vt:lpstr>
      <vt:lpstr>Times New Roman</vt:lpstr>
      <vt:lpstr>黑体</vt:lpstr>
      <vt:lpstr>Calibri</vt:lpstr>
      <vt:lpstr>方正清刻本悦宋简体</vt:lpstr>
      <vt:lpstr>新宋体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子曰:“以吾一日长乎尔,毋吾以也.居则曰: ‘不吾知也. ’如或知尔,则何以哉?  ”</vt:lpstr>
      <vt:lpstr>子路（由）：率尔而对曰：</vt:lpstr>
      <vt:lpstr>冉有（求）：</vt:lpstr>
      <vt:lpstr>"赤，尔何如?" 对曰:"非曰能之，愿学焉。宗庙之事，如会同，端章甫，愿为小相焉。"</vt:lpstr>
      <vt:lpstr>曾皙（点）：</vt:lpstr>
      <vt:lpstr>PowerPoint 演示文稿</vt:lpstr>
      <vt:lpstr>        三子者出，曾皙后。曾皙曰：“夫三子者之言何如？”  子曰：“亦各言其志也已矣！”      曰：“夫子何哂由也？”     曰：“为国以礼，其言不让，故哂之。”  “唯求则非邦也与？”   “安见方六七十，如五六十而非邦也者?”  “唯赤则非邦也与？” “宗庙会同，非诸侯而何？赤也为之小，孰能为之大？”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《礼记·曲礼上》:</vt:lpstr>
      <vt:lpstr>孔子是不是赞成了曾皙,否定了其他三个人?</vt:lpstr>
      <vt:lpstr>孔子为什么“喟然叹曰:吾与点也!”?</vt:lpstr>
      <vt:lpstr>这篇文章塑造了孔子怎样的形象？</vt:lpstr>
      <vt:lpstr>PowerPoint 演示文稿</vt:lpstr>
      <vt:lpstr>       在《子路、曾皙、冉有、公西华侍坐》中,师生共话志向, 各言其志,轻松、和谐、畅快,不落窠臼，侃侃而谈……这样的课堂是让人向往的,这样的老师也是让人敬佩的。        作为学生,你希望有什么样的课堂和老师?请把你的想法表达出来。要求:用语简明、连贯、得体,不少于200字。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Administrator</cp:lastModifiedBy>
  <cp:revision>1</cp:revision>
  <cp:lastPrinted>2021-02-24T09:14:00Z</cp:lastPrinted>
  <dcterms:created xsi:type="dcterms:W3CDTF">2021-02-24T09:14:00Z</dcterms:created>
  <dcterms:modified xsi:type="dcterms:W3CDTF">2021-03-10T07:24:19Z</dcterms:modified>
  <cp:version>135523828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2052-10.8.2.6837</vt:lpwstr>
  </property>
</Properties>
</file>