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752" r:id="rId3"/>
    <p:sldId id="873" r:id="rId4"/>
    <p:sldId id="817" r:id="rId5"/>
    <p:sldId id="887" r:id="rId6"/>
    <p:sldId id="820" r:id="rId7"/>
    <p:sldId id="821" r:id="rId8"/>
    <p:sldId id="818" r:id="rId9"/>
    <p:sldId id="844" r:id="rId10"/>
    <p:sldId id="845" r:id="rId11"/>
    <p:sldId id="846" r:id="rId12"/>
    <p:sldId id="847" r:id="rId13"/>
    <p:sldId id="791" r:id="rId14"/>
    <p:sldId id="780" r:id="rId15"/>
    <p:sldId id="869" r:id="rId16"/>
    <p:sldId id="870" r:id="rId17"/>
    <p:sldId id="871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dell" initials="d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01BC0"/>
    <a:srgbClr val="FF3300"/>
    <a:srgbClr val="CC0000"/>
    <a:srgbClr val="007370"/>
    <a:srgbClr val="FBE5D6"/>
    <a:srgbClr val="009999"/>
    <a:srgbClr val="4F855D"/>
    <a:srgbClr val="B2B2B2"/>
    <a:srgbClr val="20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59"/>
        <p:guide pos="379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12-29T10:55:52.492" idx="2">
    <p:pos x="7299" y="1484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12-29T10:55:52.492" idx="2">
    <p:pos x="7299" y="1484"/>
    <p:text/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12-29T10:55:52.492" idx="2">
    <p:pos x="7299" y="1484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357120"/>
            <a:ext cx="10005695" cy="1152525"/>
          </a:xfrm>
        </p:spPr>
        <p:txBody>
          <a:bodyPr>
            <a:normAutofit/>
          </a:bodyPr>
          <a:p>
            <a:r>
              <a:rPr lang="zh-CN" altLang="en-US">
                <a:effectLst/>
              </a:rPr>
              <a:t>古诗词鉴赏技巧</a:t>
            </a:r>
            <a:endParaRPr lang="zh-CN" altLang="en-US"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93445" y="1524635"/>
            <a:ext cx="1816100" cy="6819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品味语言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4065" y="1605915"/>
            <a:ext cx="10989945" cy="2343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主要是品味关键字词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古人诗歌讲究用字的推敲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所以有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“炼字”“诗眼”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之说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品味字词是诗歌考查的主要内容。如韩愈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早春呈水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张十八员外》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有人说诗中的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“润”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字用得很妙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请你加以品析。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490980" y="732155"/>
            <a:ext cx="5539105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三</a:t>
            </a:r>
            <a:r>
              <a:rPr lang="zh-CN" sz="36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学会表述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多用内行话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9740" y="1377315"/>
            <a:ext cx="11396345" cy="1045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1.加强古诗赏析的书面训练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不能停留在口头交流上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必须写出来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对照优质答案寻找差距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修正答案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不断提高表述水平。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740" y="2422525"/>
            <a:ext cx="11396345" cy="1968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自觉运用表述格式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意境类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全诗写了</a:t>
            </a:r>
            <a:r>
              <a:rPr 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景物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这些景物营造</a:t>
            </a:r>
            <a:r>
              <a:rPr 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气氛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表达了</a:t>
            </a:r>
            <a:r>
              <a:rPr 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技巧类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什么手法＋如何具体运用＋传达的情感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字词类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解释含义＋描述景象十烘托的意境或表达的情感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700" y="4391025"/>
            <a:ext cx="11396345" cy="1045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字斟句酌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使用鉴赏语言。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概括景物所营造的氛围特点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一般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用两个音节词表述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055370" y="1624330"/>
            <a:ext cx="8408670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3200" dirty="0" smtClean="0">
                <a:ea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3200" dirty="0" smtClean="0">
                <a:ea typeface="宋体" panose="02010600030101010101" pitchFamily="2" charset="-122"/>
                <a:sym typeface="+mn-ea"/>
              </a:rPr>
              <a:t>)</a:t>
            </a:r>
            <a:r>
              <a:rPr lang="zh-CN" sz="3200" b="1" dirty="0" smtClean="0">
                <a:ea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重阳后菊花》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295" y="2508250"/>
            <a:ext cx="9676765" cy="1938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⑴寂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莫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靥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yè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讽刺世人的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庸俗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之情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讽刺世人没有高雅情趣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或对菊花虽遭冷落依然灿烂的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高洁品行的赞美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4820" y="2021840"/>
            <a:ext cx="11138535" cy="3538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这两句诗是一幅生动的山水画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在画面中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我们可以看到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汉江水流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汹涌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向天地之外奔腾而去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远山在水气中若有若无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时隐时现。表现了作者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对祖国大好河山的热爱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/>
          </a:p>
          <a:p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甲诗用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“征蓬”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流露了身不由己的感觉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他为自己受排挤离开朝廷感到十分忧愤。乙诗尾联诗人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直抒胸臆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言襄阳风光如此美好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欲留下来与山翁共谋一醉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表达了诗人追求美好境界、希望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寄情山水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的思想感情。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0225" y="1350010"/>
            <a:ext cx="10631805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3200" dirty="0" smtClean="0">
                <a:ea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sz="3200" dirty="0" smtClean="0">
                <a:ea typeface="宋体" panose="02010600030101010101" pitchFamily="2" charset="-122"/>
                <a:sym typeface="+mn-ea"/>
              </a:rPr>
              <a:t>)</a:t>
            </a:r>
            <a:r>
              <a:rPr lang="zh-CN" sz="3200" b="1" dirty="0" smtClean="0">
                <a:ea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使至塞上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》和《汉江临泛》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51460" y="1413510"/>
            <a:ext cx="11313160" cy="4523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初见嵩山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作者心情惊喜而又亲切。这种心情是铺垫出来的。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①作者奔走风尘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全靠青山开阔胸怀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所以嵩山未露面就给作者一种期待感</a:t>
            </a:r>
            <a:r>
              <a:rPr sz="3200" b="1">
                <a:sym typeface="+mn-ea"/>
              </a:rPr>
              <a:t>;</a:t>
            </a:r>
            <a:endParaRPr sz="3200" b="1">
              <a:sym typeface="+mn-ea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②接着作者运用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迂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回之笔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一道雨幕被拉开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最后嵩山从云层中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耸现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惊喜和亲切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之感扑面而来。</a:t>
            </a:r>
            <a:endParaRPr sz="3200" b="1"/>
          </a:p>
          <a:p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高峻</a:t>
            </a:r>
            <a:r>
              <a:rPr sz="3200" b="1">
                <a:ea typeface="宋体" panose="02010600030101010101" pitchFamily="2" charset="-122"/>
              </a:rPr>
              <a:t>的山峰在一片积云之中突现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基于这种观感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作者运用了拟人手法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以“清瘦”形容山峰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突出山峰的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高峻挺拔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造语新奇</a:t>
            </a:r>
            <a:r>
              <a:rPr sz="3200" b="1">
                <a:sym typeface="+mn-ea"/>
              </a:rPr>
              <a:t>;</a:t>
            </a:r>
            <a:r>
              <a:rPr sz="3200" b="1">
                <a:ea typeface="宋体" panose="02010600030101010101" pitchFamily="2" charset="-122"/>
              </a:rPr>
              <a:t>一个“出”字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作者运用了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以动写静</a:t>
            </a:r>
            <a:r>
              <a:rPr sz="3200" b="1">
                <a:ea typeface="宋体" panose="02010600030101010101" pitchFamily="2" charset="-122"/>
              </a:rPr>
              <a:t>的手法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赋予山峰动感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使山峰与云层形成了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尖耸与广阔、动态与静态相结合</a:t>
            </a:r>
            <a:r>
              <a:rPr sz="3200" b="1">
                <a:ea typeface="宋体" panose="02010600030101010101" pitchFamily="2" charset="-122"/>
              </a:rPr>
              <a:t>的画面。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4820" y="640080"/>
            <a:ext cx="10837545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3200" dirty="0" smtClean="0">
                <a:ea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sz="3200" dirty="0" smtClean="0">
                <a:ea typeface="宋体" panose="02010600030101010101" pitchFamily="2" charset="-122"/>
                <a:sym typeface="+mn-ea"/>
              </a:rPr>
              <a:t>)</a:t>
            </a:r>
            <a:r>
              <a:rPr lang="zh-CN" sz="3200" b="1" dirty="0" smtClean="0">
                <a:ea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初见嵩山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055370" y="1624330"/>
            <a:ext cx="8408670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3200" dirty="0" smtClean="0">
                <a:ea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sz="3200" dirty="0" smtClean="0">
                <a:ea typeface="宋体" panose="02010600030101010101" pitchFamily="2" charset="-122"/>
                <a:sym typeface="+mn-ea"/>
              </a:rPr>
              <a:t>)</a:t>
            </a:r>
            <a:r>
              <a:rPr lang="zh-CN" sz="3200" b="1" dirty="0" smtClean="0">
                <a:ea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牧童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2975" y="2356485"/>
            <a:ext cx="10153650" cy="3169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原野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笛声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末句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“不脱蓑衣卧月明”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描写牧童休息的情景。把以地为床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以天为帐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饥来即食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困来即眠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无牵无挂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自由自在的牧童形象刻画得活灵活现。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“卧”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字最能让人感受到牧童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悠闲自在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天真可爱的形象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055370" y="1624330"/>
            <a:ext cx="8408670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3200" dirty="0" smtClean="0">
                <a:ea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</a:t>
            </a:r>
            <a:r>
              <a:rPr sz="3200" dirty="0" smtClean="0">
                <a:ea typeface="宋体" panose="02010600030101010101" pitchFamily="2" charset="-122"/>
                <a:sym typeface="+mn-ea"/>
              </a:rPr>
              <a:t>)</a:t>
            </a:r>
            <a:r>
              <a:rPr lang="zh-CN" sz="3200" b="1" dirty="0" smtClean="0">
                <a:ea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清溪行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3135" y="2376805"/>
            <a:ext cx="10153650" cy="2553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⑴明镜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清澈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入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晚时猩猩的一声声啼叫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仿佛是在为自己远游他乡而悲切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创造了一个情调凄凉的清寂境界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流露出诗人内心一种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落寞郁闷的情绪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121" name="Text Box 3"/>
          <p:cNvSpPr txBox="1"/>
          <p:nvPr/>
        </p:nvSpPr>
        <p:spPr>
          <a:xfrm>
            <a:off x="1882458" y="1172845"/>
            <a:ext cx="748823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4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1747203" y="2074545"/>
            <a:ext cx="8424862" cy="2472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看诗词题目；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了解作者的身世及所处的朝代背景；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理解诗中的意象的涵义；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辨析诗词题材及其情感。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882775" y="5335588"/>
            <a:ext cx="80295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125855" y="732155"/>
            <a:ext cx="5539105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</a:t>
            </a:r>
            <a:r>
              <a:rPr lang="zh-CN" sz="36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整体感知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读懂全诗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9740" y="1377315"/>
            <a:ext cx="1139634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赏析古诗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首要的问题是能够把诗读懂、整体把握诗的内容。主要是抓住整首诗表达的主题和作者所表现的思想感情。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“三看”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可以帮助解决这一问题。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6815" y="2823210"/>
            <a:ext cx="2222500" cy="6819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一看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题目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0525" y="2823210"/>
            <a:ext cx="11527790" cy="3451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有的题目就有形式上的标志语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这些标志语提示学生理解诗歌的类型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从而思考诗歌的基本内容。如白居易《南浦别》题目中有形式标志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别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这是一首送别诗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送别诗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的基本主题是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依依不舍的留念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情深意长的勉励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别后情境的想象、担忧与对友人的思念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。古诗中常见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标志语有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思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别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送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行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咏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登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寄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赠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遇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访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endParaRPr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题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等。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99745" y="723265"/>
            <a:ext cx="1120140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边塞诗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的基本主题是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建功立业的渴望、保家卫国的壮志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久居边关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的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思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乡</a:t>
            </a:r>
            <a:r>
              <a:rPr sz="3000" b="1">
                <a:sym typeface="+mn-ea"/>
              </a:rPr>
              <a:t>;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塞外生活的艰辛和连年征战的惨烈</a:t>
            </a:r>
            <a:r>
              <a:rPr sz="3000" b="1">
                <a:sym typeface="+mn-ea"/>
              </a:rPr>
              <a:t>;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控诉战争的罪恶、山河沦丧的痛苦和对和平的向往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壮志难酬的怨愤和归家无望的哀痛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。古诗中常见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标志语有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胡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羌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夷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塞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征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军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边城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烽火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关山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孤城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lang="en-US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大漠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雁飞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旌旗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等。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9745" y="3289935"/>
            <a:ext cx="1120775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山水田园诗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的基本主题是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对归隐生活、闲适恬淡的田园生活的喜爱和向往</a:t>
            </a:r>
            <a:r>
              <a:rPr sz="3000" b="1">
                <a:sym typeface="+mn-ea"/>
              </a:rPr>
              <a:t>;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对大自然美景的喜爱和赞美</a:t>
            </a:r>
            <a:r>
              <a:rPr sz="3000" b="1">
                <a:sym typeface="+mn-ea"/>
              </a:rPr>
              <a:t>;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厌倦官场仕途和不满现实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抒发恬淡闲适的心情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表达自己决不同流合污的高洁品格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90245" y="1524635"/>
            <a:ext cx="2222500" cy="6819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看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作者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1585595"/>
            <a:ext cx="10989945" cy="3451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诗人都有自己的创作风格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陶渊明的田园情结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李白的浪漫情怀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杜甫的忧国忧民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白居易的通俗易懂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王维的诗中有画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辛弃疾的豪放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李清照的婉约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王安石的哲理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陆游的壮志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等。分析诗词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若对作者的风格有些初步了解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将给学生带来一定方便。一般考试出题选取诗文都是能代表作者主要创作风格的诗作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注意到这一点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对整体赏析很有好处。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90245" y="1524635"/>
            <a:ext cx="2222500" cy="6819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三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看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注释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365" y="1595755"/>
            <a:ext cx="11059795" cy="3451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试卷中不会出现无效信息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材料后面的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“注释”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内容是很重要的。如杜甫《绝句》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迟日江山丽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春风花草香。泥融飞燕子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沙暖睡鸳鸯。”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此诗写于诗人奔波流离之后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暂时定居成都草堂之时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要理解杜甫的诗不能不了解安史之乱这一重大历史事件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杜诗很多内容都是写自己的奔波流离生活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心情多是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忧伤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而这首诗通过看注释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明白他这时的心境是难得的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愉悦闲适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490980" y="732155"/>
            <a:ext cx="5539105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二</a:t>
            </a:r>
            <a:r>
              <a:rPr lang="zh-CN" sz="36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读懂题目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明确范围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9740" y="1377315"/>
            <a:ext cx="1139634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赏析古诗通常涉及到这样几个方面的内容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一是理解诗意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二是理解意象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三是分析技巧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四是品味语言。读懂题目就是要搞清楚题目要求考查的内容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确定答题方向和范围。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0015" y="2823210"/>
            <a:ext cx="1816100" cy="6819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理解诗意</a:t>
            </a:r>
            <a:endParaRPr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070" y="2823210"/>
            <a:ext cx="11142345" cy="2343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一般是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概括特征、描绘景象或回答思想情感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。1.概括特征。2.描绘景象。如唐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戴叔伦《兰溪棹歌》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“越中山色镜中看”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“镜中看”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三字极富韵味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它启发读者去想象兰溪山水的美妙景致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请作描述。3.回答思想情感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32485" y="1027430"/>
            <a:ext cx="1816100" cy="6819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理解意象</a:t>
            </a:r>
            <a:endParaRPr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945" y="1027430"/>
            <a:ext cx="11313795" cy="4373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命题形式比较直白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如王安石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登飞来峰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这首诗中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“浮云”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这一意象指的是什么？诗歌中的意象有一定的普遍性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月亮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、大雁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思乡</a:t>
            </a:r>
            <a:r>
              <a:rPr sz="3000" b="1">
                <a:sym typeface="+mn-ea"/>
              </a:rPr>
              <a:t>;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羌笛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思归</a:t>
            </a:r>
            <a:r>
              <a:rPr sz="3000" b="1">
                <a:sym typeface="+mn-ea"/>
              </a:rPr>
              <a:t>;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杜鹃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哀怨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黄叶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凋零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绿叶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生命力希望活力</a:t>
            </a:r>
            <a:r>
              <a:rPr sz="3000" b="1">
                <a:sym typeface="+mn-ea"/>
              </a:rPr>
              <a:t>;</a:t>
            </a:r>
            <a:r>
              <a:rPr lang="en-US" sz="3000" b="1">
                <a:sym typeface="+mn-ea"/>
              </a:rPr>
              <a:t> 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落叶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失意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竹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气节积极向上</a:t>
            </a:r>
            <a:r>
              <a:rPr sz="3000" b="1">
                <a:sym typeface="+mn-ea"/>
              </a:rPr>
              <a:t>;</a:t>
            </a:r>
            <a:r>
              <a:rPr lang="en-US" sz="3000" b="1">
                <a:sym typeface="+mn-ea"/>
              </a:rPr>
              <a:t>   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杨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柳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、长亭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送别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留恋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伤怀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桃花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美人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兰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花、莲花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高洁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牡丹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富贵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傲霜高洁隐居坚贞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梅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不怕挫折孤高独立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枯藤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萧瑟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西风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凄凉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春风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得意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大漠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苍凉保家为国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故国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乡愁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南山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隐居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浮云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游子</a:t>
            </a:r>
            <a:r>
              <a:rPr sz="3000" b="1">
                <a:sym typeface="+mn-ea"/>
              </a:rPr>
              <a:t>;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猿猴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——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哀伤凄厉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93445" y="1524635"/>
            <a:ext cx="1816100" cy="6819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dk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dk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dk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分析技巧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0710" y="1524635"/>
            <a:ext cx="10989945" cy="2897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一种是诗句赏析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一种是告诉写法分析好处。一般有两种形式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一种是结合整句来赏析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如贺知章《咏柳》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“二月春风似剪刀”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是千古流传的名句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请你对这句诗作简要赏析。一种是说出写法并分析作用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如王昌龄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从军行七首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其二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“高高秋月照长城”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与前三句写法上有何不同？这样的写法有什么好处？</a:t>
            </a:r>
            <a:endParaRPr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>
            <a:lumMod val="60000"/>
            <a:lumOff val="40000"/>
          </a:schemeClr>
        </a:solidFill>
        <a:ln>
          <a:noFill/>
        </a:ln>
      </a:spPr>
      <a:bodyPr wrap="none">
        <a:spAutoFit/>
      </a:bodyPr>
      <a:lstStyle>
        <a:defPPr>
          <a:defRPr lang="en-US" altLang="zh-CN" sz="2800" b="1" dirty="0"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/>
      <a:bodyPr>
        <a:spAutoFit/>
      </a:bodyPr>
      <a:lstStyle>
        <a:defPPr algn="just" eaLnBrk="1" hangingPunct="1">
          <a:lnSpc>
            <a:spcPct val="120000"/>
          </a:lnSpc>
          <a:spcBef>
            <a:spcPct val="50000"/>
          </a:spcBef>
          <a:defRPr lang="zh-CN" altLang="en-US" sz="4000" b="1" dirty="0">
            <a:solidFill>
              <a:srgbClr val="800000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2505</Words>
  <Application>WPS 演示</Application>
  <PresentationFormat>自定义</PresentationFormat>
  <Paragraphs>86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黑体</vt:lpstr>
      <vt:lpstr>SimSun-ExtB</vt:lpstr>
      <vt:lpstr>微软雅黑</vt:lpstr>
      <vt:lpstr>Arial Unicode MS</vt:lpstr>
      <vt:lpstr>等线</vt:lpstr>
      <vt:lpstr>Calibri</vt:lpstr>
      <vt:lpstr>Office 主题​​</vt:lpstr>
      <vt:lpstr>古诗词鉴赏技巧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729</cp:revision>
  <dcterms:created xsi:type="dcterms:W3CDTF">2017-08-03T09:01:00Z</dcterms:created>
  <dcterms:modified xsi:type="dcterms:W3CDTF">2022-01-06T00:34:10Z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F898CD46DC644E23829A62E2E1A2271A</vt:lpwstr>
  </property>
</Properties>
</file>