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68" r:id="rId4"/>
    <p:sldId id="276" r:id="rId5"/>
    <p:sldId id="267" r:id="rId6"/>
    <p:sldId id="266" r:id="rId7"/>
    <p:sldId id="272" r:id="rId8"/>
    <p:sldId id="270" r:id="rId9"/>
    <p:sldId id="281" r:id="rId10"/>
    <p:sldId id="277" r:id="rId11"/>
    <p:sldId id="280" r:id="rId12"/>
    <p:sldId id="278" r:id="rId13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2020A0"/>
    <a:srgbClr val="CC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5" autoAdjust="0"/>
    <p:restoredTop sz="94660"/>
  </p:normalViewPr>
  <p:slideViewPr>
    <p:cSldViewPr>
      <p:cViewPr varScale="1">
        <p:scale>
          <a:sx n="93" d="100"/>
          <a:sy n="93" d="100"/>
        </p:scale>
        <p:origin x="-720" y="-90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7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8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8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gradFill>
            <a:gsLst>
              <a:gs pos="0">
                <a:srgbClr val="EBEBEB"/>
              </a:gs>
              <a:gs pos="64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6"/>
          <p:cNvGrpSpPr/>
          <p:nvPr userDrawn="1"/>
        </p:nvGrpSpPr>
        <p:grpSpPr bwMode="auto">
          <a:xfrm>
            <a:off x="0" y="0"/>
            <a:ext cx="9144000" cy="5715000"/>
            <a:chOff x="0" y="0"/>
            <a:chExt cx="12192000" cy="6858000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2" cstate="email">
                <a:alphaModFix amt="15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9201150" y="0"/>
              <a:ext cx="2819400" cy="3206750"/>
            </a:xfrm>
            <a:prstGeom prst="rect">
              <a:avLst/>
            </a:prstGeom>
            <a:blipFill>
              <a:blip r:embed="rId3">
                <a:alphaModFix amt="15000"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矩形 5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blipFill dpi="0" rotWithShape="1">
            <a:blip r:embed="rId4" cstate="email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20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2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2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27542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4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195920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2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microsoft.com/office/2007/relationships/media" Target="file:///D:\&#26700;&#38754;\&#35770;&#35821;&#65288;&#19978;&#35838;&#65289;\&#26446;&#20852;&#20013;%20-%20&#35770;&#35821;.mp3" TargetMode="External"/><Relationship Id="rId1" Type="http://schemas.openxmlformats.org/officeDocument/2006/relationships/audio" Target="file:///D:\&#26700;&#38754;\&#35770;&#35821;&#65288;&#19978;&#35838;&#65289;\&#26446;&#20852;&#20013;%20-%20&#35770;&#35821;.mp3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43438" y="500046"/>
            <a:ext cx="521494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6000" b="1" dirty="0" smtClean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层阶式复习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143372" y="1428740"/>
            <a:ext cx="0" cy="315780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28"/>
          <p:cNvGrpSpPr/>
          <p:nvPr/>
        </p:nvGrpSpPr>
        <p:grpSpPr bwMode="auto">
          <a:xfrm>
            <a:off x="4" y="1705240"/>
            <a:ext cx="1471613" cy="2680229"/>
            <a:chOff x="-2" y="1068530"/>
            <a:chExt cx="3138337" cy="5142331"/>
          </a:xfrm>
        </p:grpSpPr>
        <p:pic>
          <p:nvPicPr>
            <p:cNvPr id="5142" name="图片 21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" y="3279028"/>
              <a:ext cx="3138334" cy="2736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43" name="图片 20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2" y="1068530"/>
              <a:ext cx="3138332" cy="5142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组合 2"/>
          <p:cNvGrpSpPr/>
          <p:nvPr/>
        </p:nvGrpSpPr>
        <p:grpSpPr bwMode="auto">
          <a:xfrm>
            <a:off x="2000232" y="416703"/>
            <a:ext cx="4643470" cy="4822066"/>
            <a:chOff x="-388653" y="217475"/>
            <a:chExt cx="6484653" cy="6423051"/>
          </a:xfrm>
        </p:grpSpPr>
        <p:sp>
          <p:nvSpPr>
            <p:cNvPr id="26" name="椭圆 25"/>
            <p:cNvSpPr/>
            <p:nvPr/>
          </p:nvSpPr>
          <p:spPr>
            <a:xfrm>
              <a:off x="-388653" y="217475"/>
              <a:ext cx="6422744" cy="6423051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5" name="组合 1"/>
            <p:cNvGrpSpPr/>
            <p:nvPr/>
          </p:nvGrpSpPr>
          <p:grpSpPr bwMode="auto">
            <a:xfrm>
              <a:off x="1082172" y="646315"/>
              <a:ext cx="5013828" cy="2836685"/>
              <a:chOff x="1082172" y="646315"/>
              <a:chExt cx="5013828" cy="2836685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988055" y="3375025"/>
                <a:ext cx="107945" cy="10795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1082895" y="646102"/>
                <a:ext cx="107945" cy="10795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8" name="TextBox 7"/>
          <p:cNvSpPr txBox="1"/>
          <p:nvPr/>
        </p:nvSpPr>
        <p:spPr>
          <a:xfrm>
            <a:off x="2771802" y="1285864"/>
            <a:ext cx="1107996" cy="28106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60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60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论语</a:t>
            </a:r>
            <a:r>
              <a:rPr lang="en-US" altLang="zh-CN" sz="60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zh-CN" altLang="en-US" sz="6000" b="1" dirty="0">
              <a:solidFill>
                <a:srgbClr val="C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71670" y="4500574"/>
            <a:ext cx="4286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2020A0"/>
                </a:solidFill>
              </a:rPr>
              <a:t>层阶三：辨析理解</a:t>
            </a:r>
            <a:endParaRPr lang="zh-CN" altLang="en-US" sz="4000" b="1" dirty="0">
              <a:solidFill>
                <a:srgbClr val="202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178576"/>
            <a:ext cx="8143932" cy="769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宋儒说“君君，臣臣”就是“君叫臣死，臣不得不死”，这和孔子的原意相同吗？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2143120"/>
            <a:ext cx="7429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克己复礼就是“明天理，灭人欲”吗？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71472" y="920428"/>
            <a:ext cx="7786742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先秦儒家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五伦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：君臣、父子、夫妇、兄弟、朋友。双方都要遵守一定的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规矩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，如“君使臣以礼，臣事君以忠”。</a:t>
            </a:r>
            <a:endParaRPr lang="zh-CN" altLang="en-US" sz="20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1666867"/>
            <a:ext cx="764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双方制约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君权绝对化，只讲臣子的义务，不讲君主的责任</a:t>
            </a:r>
            <a:endParaRPr lang="zh-CN" altLang="en-US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3328642"/>
            <a:ext cx="8286808" cy="1100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“克己复礼”，是克服私欲、约束自己，达到“礼”的要求，实现的是仁，具有较浓的人情味。“明天理，灭人欲”将克己复礼赶向了极端，否定个人的一切愿望需求，无视人的存在，无仁可言。</a:t>
            </a:r>
            <a:endParaRPr lang="zh-CN" altLang="en-US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596" y="2559842"/>
            <a:ext cx="8501122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故圣王修义之柄、礼之序以治人情。故人情者，圣王之田也。修礼以耕之，陈义以种之，讲学以耨之，本仁以聚之，播乐以安之。（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礼记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礼运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14480" y="4000508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2020A0"/>
                </a:solidFill>
              </a:rPr>
              <a:t>层阶四：多维评价</a:t>
            </a:r>
            <a:endParaRPr lang="zh-CN" altLang="en-US" sz="4000" b="1" dirty="0">
              <a:solidFill>
                <a:srgbClr val="202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654829"/>
            <a:ext cx="757242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你认为在现代社会中，孔子所言“礼”还有没有存在的价值？请用简明的语言阐述你的观点及理由。</a:t>
            </a:r>
            <a:endParaRPr lang="zh-CN" altLang="en-US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428728" y="2976563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我认为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42" y="1547805"/>
            <a:ext cx="5185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正面观点、反面观点、辩证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观点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孔子“礼”的内容、观点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297641"/>
            <a:ext cx="51028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听一听</a:t>
            </a:r>
            <a:r>
              <a:rPr lang="zh-CN" altLang="en-US" sz="4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：</a:t>
            </a:r>
            <a:endParaRPr lang="zh-CN" altLang="en-US" sz="48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1309676"/>
            <a:ext cx="7429552" cy="3460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子曰：君子食无求饱，居无求安，敏于事而慎于言，就有道而正焉，可谓好学也已。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子曰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由，诲女知之乎！知之为知之，不知为不知，是知也。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子曰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知者乐水，仁者乐山；知者动，仁者静；知者乐，仁者寿。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子曰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君子坦荡荡，小人长戚戚。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子曰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克己复礼为仁。一日克己复礼，天下归仁焉。</a:t>
            </a:r>
            <a:endParaRPr lang="zh-CN" altLang="en-US" sz="2000" b="1" dirty="0"/>
          </a:p>
        </p:txBody>
      </p:sp>
      <p:pic>
        <p:nvPicPr>
          <p:cNvPr id="5" name="李兴中 - 论语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85786" y="519892"/>
            <a:ext cx="304800" cy="2540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818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57158" y="833423"/>
          <a:ext cx="8496940" cy="407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9388"/>
                <a:gridCol w="1699388"/>
                <a:gridCol w="1699388"/>
                <a:gridCol w="1699388"/>
                <a:gridCol w="1699388"/>
              </a:tblGrid>
              <a:tr h="1193800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800" kern="0" dirty="0" smtClean="0"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《为政以德》</a:t>
                      </a:r>
                      <a:endParaRPr lang="zh-CN" altLang="en-US" sz="1800" dirty="0">
                        <a:latin typeface="DFKai-SB" panose="03000509000000000000" pitchFamily="65" charset="-120"/>
                        <a:ea typeface="DFKai-SB" panose="03000509000000000000" pitchFamily="65" charset="-120"/>
                      </a:endParaRPr>
                    </a:p>
                  </a:txBody>
                  <a:tcPr marT="38100" marB="381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CN" sz="1800" b="1" kern="0" dirty="0" smtClean="0">
                          <a:solidFill>
                            <a:schemeClr val="lt1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《克己复礼</a:t>
                      </a:r>
                      <a:r>
                        <a:rPr lang="en-US" altLang="zh-CN" sz="1800" b="1" kern="0" dirty="0" smtClean="0">
                          <a:solidFill>
                            <a:schemeClr val="lt1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》</a:t>
                      </a:r>
                      <a:endParaRPr lang="zh-CN" altLang="en-US" sz="1800" b="1" kern="0" dirty="0">
                        <a:solidFill>
                          <a:schemeClr val="lt1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</a:txBody>
                  <a:tcPr marT="38100" marB="381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800" b="1" kern="0" dirty="0" smtClean="0">
                        <a:solidFill>
                          <a:schemeClr val="lt1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800" b="1" kern="0" dirty="0" smtClean="0">
                          <a:solidFill>
                            <a:schemeClr val="lt1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《知其不可而为之》</a:t>
                      </a:r>
                      <a:endParaRPr lang="zh-CN" altLang="zh-CN" sz="1800" b="1" kern="0" dirty="0" smtClean="0">
                        <a:solidFill>
                          <a:schemeClr val="lt1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  <a:p>
                      <a:endParaRPr lang="zh-CN" altLang="en-US" sz="1800" b="1" kern="0" dirty="0">
                        <a:solidFill>
                          <a:schemeClr val="lt1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</a:txBody>
                  <a:tcPr marT="38100" marB="381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CN" sz="1800" b="1" kern="0" dirty="0" smtClean="0">
                          <a:solidFill>
                            <a:schemeClr val="lt1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《仁者爱人</a:t>
                      </a:r>
                      <a:r>
                        <a:rPr lang="en-US" altLang="zh-CN" sz="1800" b="1" kern="0" dirty="0" smtClean="0">
                          <a:solidFill>
                            <a:schemeClr val="lt1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》</a:t>
                      </a:r>
                      <a:endParaRPr lang="zh-CN" altLang="en-US" sz="1800" b="1" kern="0" dirty="0">
                        <a:solidFill>
                          <a:schemeClr val="lt1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</a:txBody>
                  <a:tcPr marT="38100" marB="381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CN" sz="1800" b="1" kern="0" dirty="0" smtClean="0">
                          <a:solidFill>
                            <a:schemeClr val="lt1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《君子之风</a:t>
                      </a:r>
                      <a:r>
                        <a:rPr lang="en-US" altLang="zh-CN" sz="1800" b="1" kern="0" dirty="0" smtClean="0">
                          <a:solidFill>
                            <a:schemeClr val="lt1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》</a:t>
                      </a:r>
                      <a:endParaRPr lang="zh-CN" altLang="en-US" sz="1800" b="1" kern="0" dirty="0">
                        <a:solidFill>
                          <a:schemeClr val="lt1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</a:txBody>
                  <a:tcPr marT="38100" marB="381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11</a:t>
                      </a:r>
                      <a:r>
                        <a:rPr lang="zh-CN" altLang="en-US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年高考</a:t>
                      </a:r>
                      <a:endParaRPr lang="zh-CN" altLang="zh-CN" sz="1700" b="1" kern="100" dirty="0" smtClean="0">
                        <a:solidFill>
                          <a:srgbClr val="FF0000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11</a:t>
                      </a:r>
                      <a:r>
                        <a:rPr lang="zh-CN" altLang="en-US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年样卷</a:t>
                      </a:r>
                      <a:endParaRPr lang="zh-CN" altLang="zh-CN" sz="1700" b="1" kern="100" dirty="0" smtClean="0">
                        <a:solidFill>
                          <a:srgbClr val="FF0000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Times New Roman" panose="02020603050405020304"/>
                      </a:endParaRPr>
                    </a:p>
                    <a:p>
                      <a:endParaRPr lang="zh-CN" altLang="en-US" sz="1600" dirty="0"/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09</a:t>
                      </a:r>
                      <a:r>
                        <a:rPr lang="zh-CN" altLang="en-US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年样卷</a:t>
                      </a:r>
                      <a:endParaRPr lang="zh-CN" altLang="zh-CN" sz="1700" b="1" kern="0" dirty="0" smtClean="0">
                        <a:solidFill>
                          <a:srgbClr val="FF0000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1700" b="1" kern="0" dirty="0">
                        <a:solidFill>
                          <a:srgbClr val="FF0000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12</a:t>
                      </a:r>
                      <a:r>
                        <a:rPr lang="zh-CN" altLang="en-US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年高考</a:t>
                      </a:r>
                      <a:endParaRPr lang="zh-CN" altLang="zh-CN" sz="1700" b="1" kern="0" dirty="0" smtClean="0">
                        <a:solidFill>
                          <a:srgbClr val="FF0000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12</a:t>
                      </a:r>
                      <a:r>
                        <a:rPr lang="zh-CN" altLang="en-US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年样卷</a:t>
                      </a:r>
                      <a:endParaRPr lang="zh-CN" altLang="zh-CN" sz="1700" b="1" kern="0" dirty="0" smtClean="0">
                        <a:solidFill>
                          <a:srgbClr val="FF0000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1700" b="1" kern="0" dirty="0">
                        <a:solidFill>
                          <a:srgbClr val="FF0000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10</a:t>
                      </a:r>
                      <a:r>
                        <a:rPr lang="zh-CN" altLang="en-US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年高考</a:t>
                      </a:r>
                      <a:endParaRPr lang="zh-CN" altLang="zh-CN" sz="1700" b="1" kern="0" dirty="0" smtClean="0">
                        <a:solidFill>
                          <a:srgbClr val="FF0000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1700" b="1" kern="0" dirty="0">
                        <a:solidFill>
                          <a:srgbClr val="FF0000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800" b="1" kern="0" dirty="0" smtClean="0">
                        <a:solidFill>
                          <a:schemeClr val="lt1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800" b="1" kern="0" dirty="0" smtClean="0">
                          <a:solidFill>
                            <a:schemeClr val="lt1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《周而不比》</a:t>
                      </a:r>
                      <a:endParaRPr lang="zh-CN" altLang="zh-CN" sz="1800" b="1" kern="0" dirty="0" smtClean="0">
                        <a:solidFill>
                          <a:schemeClr val="lt1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zh-CN" altLang="en-US" sz="1800" b="1" kern="0" dirty="0">
                        <a:solidFill>
                          <a:schemeClr val="lt1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</a:txBody>
                  <a:tcPr marT="38100" marB="381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800" b="1" kern="0" dirty="0" smtClean="0">
                        <a:solidFill>
                          <a:schemeClr val="lt1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800" b="1" kern="0" dirty="0" smtClean="0">
                          <a:solidFill>
                            <a:schemeClr val="lt1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《诲人不倦》</a:t>
                      </a:r>
                      <a:endParaRPr lang="zh-CN" altLang="zh-CN" sz="1800" b="1" kern="0" dirty="0" smtClean="0">
                        <a:solidFill>
                          <a:schemeClr val="lt1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zh-CN" altLang="en-US" sz="1800" b="1" kern="0" dirty="0">
                        <a:solidFill>
                          <a:schemeClr val="lt1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</a:txBody>
                  <a:tcPr marT="38100" marB="381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800" b="1" kern="0" dirty="0" smtClean="0">
                        <a:solidFill>
                          <a:schemeClr val="lt1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800" b="1" kern="0" dirty="0" smtClean="0">
                          <a:solidFill>
                            <a:schemeClr val="lt1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《高山仰止》</a:t>
                      </a:r>
                      <a:endParaRPr lang="zh-CN" altLang="zh-CN" sz="1800" b="1" kern="0" dirty="0" smtClean="0">
                        <a:solidFill>
                          <a:schemeClr val="lt1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zh-CN" altLang="en-US" sz="1800" b="1" kern="0" dirty="0">
                        <a:solidFill>
                          <a:schemeClr val="lt1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</a:txBody>
                  <a:tcPr marT="38100" marB="381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800" b="1" kern="0" dirty="0" smtClean="0">
                        <a:solidFill>
                          <a:schemeClr val="lt1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800" b="1" kern="0" dirty="0" smtClean="0">
                          <a:solidFill>
                            <a:schemeClr val="lt1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《沂水春风》</a:t>
                      </a:r>
                      <a:endParaRPr lang="zh-CN" altLang="zh-CN" sz="1800" b="1" kern="0" dirty="0" smtClean="0">
                        <a:solidFill>
                          <a:schemeClr val="lt1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zh-CN" altLang="en-US" sz="1800" b="1" kern="0" dirty="0">
                        <a:solidFill>
                          <a:schemeClr val="lt1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</a:txBody>
                  <a:tcPr marT="38100" marB="381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800" b="1" kern="0" dirty="0" smtClean="0">
                        <a:solidFill>
                          <a:schemeClr val="lt1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800" b="1" kern="0" dirty="0" smtClean="0">
                          <a:solidFill>
                            <a:schemeClr val="lt1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《中庸之道》</a:t>
                      </a:r>
                      <a:endParaRPr lang="zh-CN" altLang="zh-CN" sz="1800" b="1" kern="0" dirty="0" smtClean="0">
                        <a:solidFill>
                          <a:schemeClr val="lt1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zh-CN" altLang="en-US" sz="1800" b="1" kern="0" dirty="0">
                        <a:solidFill>
                          <a:schemeClr val="lt1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</a:txBody>
                  <a:tcPr marT="38100" marB="381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11252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13</a:t>
                      </a:r>
                      <a:r>
                        <a:rPr lang="zh-CN" altLang="en-US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年样卷</a:t>
                      </a:r>
                      <a:endParaRPr lang="zh-CN" altLang="zh-CN" sz="1700" b="1" kern="0" dirty="0" smtClean="0">
                        <a:solidFill>
                          <a:srgbClr val="FF0000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14</a:t>
                      </a:r>
                      <a:r>
                        <a:rPr lang="zh-CN" altLang="en-US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年高考</a:t>
                      </a:r>
                      <a:endParaRPr lang="zh-CN" altLang="zh-CN" sz="1700" b="1" kern="0" dirty="0" smtClean="0">
                        <a:solidFill>
                          <a:srgbClr val="FF0000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1700" b="1" kern="0" dirty="0">
                        <a:solidFill>
                          <a:srgbClr val="FF0000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09</a:t>
                      </a:r>
                      <a:r>
                        <a:rPr lang="zh-CN" altLang="en-US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年高考</a:t>
                      </a:r>
                      <a:endParaRPr lang="zh-CN" altLang="zh-CN" sz="1700" b="1" kern="0" dirty="0" smtClean="0">
                        <a:solidFill>
                          <a:srgbClr val="FF0000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13</a:t>
                      </a:r>
                      <a:r>
                        <a:rPr lang="zh-CN" altLang="en-US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年高考</a:t>
                      </a:r>
                      <a:endParaRPr lang="zh-CN" altLang="zh-CN" sz="1700" b="1" kern="0" dirty="0" smtClean="0">
                        <a:solidFill>
                          <a:srgbClr val="FF0000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17</a:t>
                      </a:r>
                      <a:r>
                        <a:rPr lang="zh-CN" altLang="en-US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年高考</a:t>
                      </a:r>
                      <a:endParaRPr lang="zh-CN" altLang="zh-CN" sz="1700" b="1" kern="0" dirty="0" smtClean="0">
                        <a:solidFill>
                          <a:srgbClr val="FF0000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1700" b="1" kern="0" dirty="0">
                        <a:solidFill>
                          <a:srgbClr val="FF0000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10</a:t>
                      </a:r>
                      <a:r>
                        <a:rPr lang="zh-CN" altLang="en-US" sz="1700" b="1" kern="0" dirty="0" smtClean="0">
                          <a:solidFill>
                            <a:srgbClr val="FF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cs typeface="+mn-cs"/>
                        </a:rPr>
                        <a:t>年样卷</a:t>
                      </a:r>
                      <a:endParaRPr lang="zh-CN" altLang="zh-CN" sz="1700" b="1" kern="0" dirty="0" smtClean="0">
                        <a:solidFill>
                          <a:srgbClr val="FF0000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1700" b="1" kern="0" dirty="0">
                        <a:solidFill>
                          <a:srgbClr val="FF0000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57224" y="0"/>
            <a:ext cx="2857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理一理：</a:t>
            </a:r>
            <a:endParaRPr lang="zh-CN" altLang="en-US" sz="48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00562" y="71418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礼、中庸</a:t>
            </a:r>
            <a:endParaRPr lang="zh-CN" altLang="en-US" sz="3600" b="1" dirty="0" smtClean="0">
              <a:solidFill>
                <a:srgbClr val="C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13" y="535782"/>
            <a:ext cx="4962525" cy="390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83" y="1"/>
            <a:ext cx="3444875" cy="1071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3406" y="1426670"/>
            <a:ext cx="83529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        孔子</a:t>
            </a:r>
            <a:r>
              <a:rPr lang="zh-CN" altLang="en-US" sz="2800" b="1" dirty="0"/>
              <a:t>为什么</a:t>
            </a:r>
            <a:r>
              <a:rPr lang="zh-CN" altLang="en-US" sz="2800" b="1" dirty="0" smtClean="0"/>
              <a:t>提出“复礼”</a:t>
            </a:r>
            <a:r>
              <a:rPr lang="zh-CN" altLang="en-US" sz="2800" b="1" dirty="0"/>
              <a:t>？因为</a:t>
            </a:r>
            <a:r>
              <a:rPr lang="zh-CN" altLang="en-US" sz="2800" b="1" dirty="0" smtClean="0"/>
              <a:t>当时天下</a:t>
            </a:r>
            <a:r>
              <a:rPr lang="zh-CN" altLang="en-US" sz="2800" b="1" dirty="0"/>
              <a:t>无道</a:t>
            </a:r>
            <a:r>
              <a:rPr lang="zh-CN" altLang="en-US" sz="2800" b="1" dirty="0" smtClean="0"/>
              <a:t>、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en-US" sz="2800" b="1" u="sng" dirty="0" smtClean="0"/>
              <a:t>                      </a:t>
            </a:r>
            <a:r>
              <a:rPr lang="zh-CN" altLang="en-US" sz="2800" b="1" dirty="0" smtClean="0"/>
              <a:t>、</a:t>
            </a:r>
            <a:r>
              <a:rPr lang="zh-CN" altLang="en-US" sz="2800" b="1" u="sng" dirty="0" smtClean="0"/>
              <a:t>                        </a:t>
            </a:r>
            <a:r>
              <a:rPr lang="zh-CN" altLang="en-US" sz="2800" b="1" dirty="0" smtClean="0"/>
              <a:t>，比如</a:t>
            </a:r>
            <a:r>
              <a:rPr lang="zh-CN" altLang="en-US" sz="2800" b="1" dirty="0"/>
              <a:t>礼乐征伐自诸侯</a:t>
            </a:r>
            <a:r>
              <a:rPr lang="zh-CN" altLang="en-US" sz="2800" b="1" dirty="0" smtClean="0"/>
              <a:t>出、</a:t>
            </a:r>
            <a:r>
              <a:rPr lang="zh-CN" altLang="en-US" sz="2800" b="1" u="sng" dirty="0" smtClean="0"/>
              <a:t>                                 </a:t>
            </a:r>
            <a:r>
              <a:rPr lang="zh-CN" altLang="en-US" sz="2800" b="1" dirty="0" smtClean="0"/>
              <a:t>、</a:t>
            </a:r>
            <a:r>
              <a:rPr lang="zh-CN" altLang="en-US" sz="2800" b="1" u="sng" dirty="0" smtClean="0"/>
              <a:t>                      </a:t>
            </a:r>
            <a:r>
              <a:rPr lang="zh-CN" altLang="en-US" sz="2800" b="1" dirty="0" smtClean="0"/>
              <a:t>，他希望恢复周礼，建立有序社会。为什么要“从周”？因为孔子认为周礼“</a:t>
            </a:r>
            <a:r>
              <a:rPr lang="zh-CN" altLang="en-US" sz="2800" b="1" u="sng" dirty="0" smtClean="0"/>
              <a:t>                                                   ”</a:t>
            </a:r>
            <a:r>
              <a:rPr lang="zh-CN" altLang="en-US" sz="2800" b="1" dirty="0" smtClean="0"/>
              <a:t>，意思是</a:t>
            </a:r>
            <a:r>
              <a:rPr lang="zh-CN" altLang="en-US" sz="2800" b="1" u="sng" dirty="0" smtClean="0"/>
              <a:t>                     </a:t>
            </a:r>
            <a:endParaRPr lang="en-US" altLang="zh-CN" sz="2800" b="1" u="sng" dirty="0" smtClean="0"/>
          </a:p>
          <a:p>
            <a:pPr>
              <a:lnSpc>
                <a:spcPct val="150000"/>
              </a:lnSpc>
            </a:pPr>
            <a:r>
              <a:rPr lang="en-US" altLang="zh-CN" sz="2800" b="1" u="sng" dirty="0"/>
              <a:t> </a:t>
            </a:r>
            <a:r>
              <a:rPr lang="en-US" altLang="zh-CN" sz="2800" b="1" u="sng" dirty="0" smtClean="0"/>
              <a:t>                                                                                              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500034" y="2071682"/>
            <a:ext cx="1706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礼崩乐坏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488" y="2071682"/>
            <a:ext cx="1691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名实不符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8728" y="2714624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八佾舞于庭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9124" y="2714624"/>
            <a:ext cx="1381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觚不 觚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28860" y="4000508"/>
            <a:ext cx="4076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监于二代，郁郁乎文哉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10" y="4643450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周礼借鉴夏商两代，丰富多彩，是最完美的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礼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15" y="1"/>
            <a:ext cx="3444875" cy="1071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520800"/>
            <a:ext cx="4962525" cy="391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85984" y="4071946"/>
            <a:ext cx="4733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2020A0"/>
                </a:solidFill>
              </a:rPr>
              <a:t>层阶一：概括解释</a:t>
            </a:r>
            <a:endParaRPr lang="zh-CN" altLang="en-US" sz="4000" b="1" dirty="0">
              <a:solidFill>
                <a:srgbClr val="2020A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1357334"/>
            <a:ext cx="86409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n-ea"/>
              </a:rPr>
              <a:t> “礼”</a:t>
            </a:r>
            <a:r>
              <a:rPr lang="zh-CN" altLang="en-US" sz="2800" b="1" dirty="0">
                <a:latin typeface="+mn-ea"/>
              </a:rPr>
              <a:t>是</a:t>
            </a:r>
            <a:r>
              <a:rPr lang="zh-CN" altLang="en-US" sz="2800" b="1" dirty="0" smtClean="0">
                <a:latin typeface="+mn-ea"/>
              </a:rPr>
              <a:t>指</a:t>
            </a:r>
            <a:r>
              <a:rPr lang="zh-CN" altLang="en-US" sz="2800" b="1" u="sng" dirty="0" smtClean="0">
                <a:latin typeface="+mn-ea"/>
              </a:rPr>
              <a:t>                                    </a:t>
            </a:r>
            <a:endParaRPr lang="en-US" altLang="zh-CN" sz="2800" b="1" u="sng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+mn-ea"/>
              </a:rPr>
              <a:t>           </a:t>
            </a:r>
            <a:r>
              <a:rPr lang="en-US" altLang="zh-CN" sz="2800" b="1" u="sng" dirty="0" smtClean="0">
                <a:latin typeface="+mn-ea"/>
              </a:rPr>
              <a:t>                                    </a:t>
            </a:r>
            <a:r>
              <a:rPr lang="zh-CN" altLang="en-US" sz="2800" b="1" dirty="0" smtClean="0">
                <a:latin typeface="+mn-ea"/>
              </a:rPr>
              <a:t>。</a:t>
            </a:r>
            <a:endParaRPr lang="en-US" altLang="zh-CN" sz="2800" b="1" u="sng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n-ea"/>
              </a:rPr>
              <a:t>  而要实行</a:t>
            </a:r>
            <a:r>
              <a:rPr lang="zh-CN" altLang="en-US" sz="2800" b="1" dirty="0">
                <a:latin typeface="+mn-ea"/>
              </a:rPr>
              <a:t>礼治，</a:t>
            </a:r>
            <a:r>
              <a:rPr lang="zh-CN" altLang="en-US" sz="2800" b="1" dirty="0" smtClean="0">
                <a:latin typeface="+mn-ea"/>
              </a:rPr>
              <a:t>首先要</a:t>
            </a:r>
            <a:r>
              <a:rPr lang="zh-CN" altLang="en-US" sz="2800" b="1" u="sng" dirty="0" smtClean="0">
                <a:latin typeface="+mn-ea"/>
              </a:rPr>
              <a:t>“          ”</a:t>
            </a:r>
            <a:r>
              <a:rPr lang="zh-CN" altLang="en-US" sz="2800" b="1" dirty="0" smtClean="0">
                <a:latin typeface="+mn-ea"/>
              </a:rPr>
              <a:t>，即</a:t>
            </a:r>
            <a:r>
              <a:rPr lang="zh-CN" altLang="en-US" sz="2800" b="1" u="sng" dirty="0" smtClean="0">
                <a:latin typeface="+mn-ea"/>
              </a:rPr>
              <a:t>          </a:t>
            </a:r>
            <a:endParaRPr lang="en-US" altLang="zh-CN" sz="2800" b="1" u="sng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+mn-ea"/>
              </a:rPr>
              <a:t>  </a:t>
            </a:r>
            <a:r>
              <a:rPr lang="en-US" altLang="zh-CN" sz="2800" b="1" u="sng" dirty="0" smtClean="0">
                <a:latin typeface="+mn-ea"/>
              </a:rPr>
              <a:t>                                          </a:t>
            </a:r>
            <a:r>
              <a:rPr lang="zh-CN" altLang="en-US" sz="2800" b="1" dirty="0" smtClean="0">
                <a:latin typeface="+mn-ea"/>
              </a:rPr>
              <a:t>。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29190" y="2643186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正名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8662" y="3286128"/>
            <a:ext cx="6748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纠正与礼乐制度的规定相违背的各种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名分 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1571616"/>
            <a:ext cx="56886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用以区别尊卑贵贱的社会制度及与之相适应的礼节仪式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14744" y="0"/>
            <a:ext cx="12961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礼</a:t>
            </a:r>
            <a:endParaRPr lang="zh-CN" altLang="en-US" sz="88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57356" y="4071946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2020A0"/>
                </a:solidFill>
              </a:rPr>
              <a:t>层阶二：联类理解</a:t>
            </a:r>
            <a:endParaRPr lang="zh-CN" altLang="en-US" sz="4000" b="1" dirty="0">
              <a:solidFill>
                <a:srgbClr val="2020A0"/>
              </a:solidFill>
            </a:endParaRPr>
          </a:p>
        </p:txBody>
      </p:sp>
      <p:grpSp>
        <p:nvGrpSpPr>
          <p:cNvPr id="4" name="组合 7"/>
          <p:cNvGrpSpPr/>
          <p:nvPr/>
        </p:nvGrpSpPr>
        <p:grpSpPr bwMode="auto">
          <a:xfrm>
            <a:off x="1071539" y="654829"/>
            <a:ext cx="1490663" cy="1369228"/>
            <a:chOff x="0" y="0"/>
            <a:chExt cx="1987606" cy="2143181"/>
          </a:xfrm>
        </p:grpSpPr>
        <p:pic>
          <p:nvPicPr>
            <p:cNvPr id="5" name="图片 8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77788" y="7778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9"/>
            <p:cNvSpPr txBox="1">
              <a:spLocks noChangeArrowheads="1"/>
            </p:cNvSpPr>
            <p:nvPr/>
          </p:nvSpPr>
          <p:spPr bwMode="auto">
            <a:xfrm>
              <a:off x="476267" y="428638"/>
              <a:ext cx="1333617" cy="1300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礼治礼教</a:t>
              </a:r>
              <a:endParaRPr lang="en-US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11"/>
          <p:cNvGrpSpPr/>
          <p:nvPr/>
        </p:nvGrpSpPr>
        <p:grpSpPr bwMode="auto">
          <a:xfrm>
            <a:off x="3714749" y="1214425"/>
            <a:ext cx="1490663" cy="1821669"/>
            <a:chOff x="95256" y="-207405"/>
            <a:chExt cx="1987606" cy="2143181"/>
          </a:xfrm>
        </p:grpSpPr>
        <p:pic>
          <p:nvPicPr>
            <p:cNvPr id="8" name="图片 1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17468" y="-129617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13"/>
            <p:cNvSpPr txBox="1">
              <a:spLocks noChangeArrowheads="1"/>
            </p:cNvSpPr>
            <p:nvPr/>
          </p:nvSpPr>
          <p:spPr bwMode="auto">
            <a:xfrm>
              <a:off x="571516" y="128781"/>
              <a:ext cx="1296144" cy="1393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礼仪</a:t>
              </a:r>
              <a:endPara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礼节</a:t>
              </a:r>
              <a:endPara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礼俗</a:t>
              </a:r>
              <a:endParaRPr lang="en-US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9"/>
          <p:cNvGrpSpPr/>
          <p:nvPr/>
        </p:nvGrpSpPr>
        <p:grpSpPr bwMode="auto">
          <a:xfrm>
            <a:off x="6072201" y="714360"/>
            <a:ext cx="1490663" cy="1309696"/>
            <a:chOff x="0" y="0"/>
            <a:chExt cx="1987606" cy="2143181"/>
          </a:xfrm>
        </p:grpSpPr>
        <p:pic>
          <p:nvPicPr>
            <p:cNvPr id="14" name="图片 2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77788" y="7778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文本框 21"/>
            <p:cNvSpPr txBox="1">
              <a:spLocks noChangeArrowheads="1"/>
            </p:cNvSpPr>
            <p:nvPr/>
          </p:nvSpPr>
          <p:spPr bwMode="auto">
            <a:xfrm>
              <a:off x="476267" y="584503"/>
              <a:ext cx="1296144" cy="1359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礼貌</a:t>
              </a:r>
              <a:endPara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2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礼让</a:t>
              </a:r>
              <a:endParaRPr 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857224" y="3036096"/>
            <a:ext cx="7715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梁启超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：或作别种分类，以教义要点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如论“仁”、论“学”、论“君子”等为标准，逐条抄出，比较研究。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14282" y="211642"/>
          <a:ext cx="8572560" cy="4897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0"/>
                <a:gridCol w="5000660"/>
              </a:tblGrid>
              <a:tr h="15028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1.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克己复礼为仁。一日克己复礼，天下归仁焉。</a:t>
                      </a:r>
                      <a:endParaRPr lang="en-US" altLang="zh-CN" sz="20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2.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非礼勿视，非礼勿听，非礼勿言，非礼勿动。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kern="1200" dirty="0" smtClean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3.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礼乐不兴，则刑罚不中；刑罚不中，则民无所错手足。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kern="1200" dirty="0" smtClean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0588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4.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礼云，礼云，玉帛云乎哉！乐云，乐云，钟鼓云乎哉！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kern="1200" dirty="0" smtClean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071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5.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人而不仁，如礼何？人而不仁，如乐何？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kern="1200" dirty="0" smtClean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93124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000" b="1" kern="1200" dirty="0" smtClean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57620" y="238107"/>
            <a:ext cx="485778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6.(P1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）道之以德，齐之以礼，有耻且格。 </a:t>
            </a:r>
            <a:r>
              <a:rPr lang="en-US" altLang="zh-CN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7.(P28)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君子以义为质，礼以行之，孙以出之，信以成之。</a:t>
            </a:r>
            <a:endParaRPr lang="en-US" altLang="zh-CN" sz="20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8.(P53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）不学礼，无以立。</a:t>
            </a:r>
            <a:endParaRPr lang="en-US" altLang="zh-CN" sz="20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4000"/>
              </a:lnSpc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7620" y="1679243"/>
            <a:ext cx="4857784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9.(P58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）君子</a:t>
            </a:r>
            <a:r>
              <a: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学道则爱人，小人学道则易使也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7620" y="2428872"/>
            <a:ext cx="4857784" cy="114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）为国以礼：暮春者，春服既成，冠者五六人，童子六七人，浴乎沂，风乎舞雩，咏而归。</a:t>
            </a:r>
            <a:r>
              <a:rPr lang="en-US" altLang="zh-CN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0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4500574"/>
            <a:ext cx="80186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思考</a:t>
            </a:r>
            <a:r>
              <a:rPr lang="zh-CN" altLang="en-US" sz="28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  <a:r>
              <a:rPr lang="en-US" altLang="zh-CN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1.</a:t>
            </a:r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礼</a:t>
            </a:r>
            <a:r>
              <a:rPr lang="zh-CN" altLang="en-US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的</a:t>
            </a:r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作用 </a:t>
            </a:r>
            <a:r>
              <a:rPr lang="en-US" altLang="zh-CN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2.</a:t>
            </a:r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如何</a:t>
            </a:r>
            <a:r>
              <a:rPr lang="zh-CN" altLang="en-US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践行</a:t>
            </a:r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礼 </a:t>
            </a:r>
            <a:r>
              <a:rPr lang="en-US" altLang="zh-CN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3.</a:t>
            </a:r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仁和礼的关系</a:t>
            </a:r>
            <a:r>
              <a:rPr lang="en-US" altLang="zh-CN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……</a:t>
            </a:r>
            <a:endParaRPr lang="zh-CN" altLang="en-US" sz="2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3500442"/>
            <a:ext cx="4929222" cy="1100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11.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(P68)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礼之用，和为贵。先王之道，斯为美，小大由之。有所不行：知和而和，不以礼节之，亦不可行也。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714351" y="97193"/>
          <a:ext cx="7643865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5624"/>
                <a:gridCol w="2329006"/>
                <a:gridCol w="2269235"/>
              </a:tblGrid>
              <a:tr h="685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错手足</a:t>
                      </a:r>
                      <a:r>
                        <a:rPr lang="en-US" altLang="zh-CN" sz="2000" b="1" kern="1200" baseline="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  </a:t>
                      </a:r>
                      <a:r>
                        <a:rPr lang="zh-CN" altLang="en-US" sz="2000" b="1" kern="12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易使</a:t>
                      </a:r>
                      <a:endParaRPr lang="en-US" altLang="zh-CN" sz="2000" b="1" kern="1200" dirty="0" smtClean="0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和为贵</a:t>
                      </a:r>
                      <a:endParaRPr lang="en-US" altLang="zh-CN" sz="2000" b="1" kern="1200" dirty="0" smtClean="0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有耻且格</a:t>
                      </a:r>
                      <a:endParaRPr lang="en-US" altLang="zh-CN" sz="2000" b="1" kern="1200" dirty="0" smtClean="0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r>
                        <a:rPr lang="zh-CN" altLang="en-US" sz="2000" b="1" kern="12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天下归仁</a:t>
                      </a:r>
                      <a:endParaRPr lang="en-US" altLang="zh-CN" sz="2000" b="1" kern="1200" dirty="0" smtClean="0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kern="12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以礼节之</a:t>
                      </a:r>
                      <a:endParaRPr lang="en-US" altLang="zh-CN" sz="2000" b="1" kern="1200" dirty="0" smtClean="0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r>
                        <a:rPr lang="zh-CN" altLang="en-US" sz="2000" b="1" kern="12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无以立</a:t>
                      </a:r>
                      <a:endParaRPr lang="zh-CN" altLang="en-US" sz="2000" b="1" kern="1200" dirty="0" smtClean="0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6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“礼”是治国理政的基础。有使民功能，让老百姓有所依从，各安其分，维护等级秩序，保持社会稳定。</a:t>
                      </a:r>
                      <a:endParaRPr lang="en-US" altLang="zh-CN" sz="17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有羞耻心而内心归依，用“礼”实现“仁”，实现“教化”。</a:t>
                      </a:r>
                      <a:endParaRPr lang="en-US" altLang="zh-CN" sz="17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7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“</a:t>
                      </a:r>
                      <a:r>
                        <a:rPr lang="zh-CN" altLang="en-US" sz="17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礼”调节人与人之间的关系，“礼”是立身处世的重要美德。</a:t>
                      </a:r>
                      <a:endParaRPr lang="zh-CN" altLang="en-US" sz="17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动作按钮: 后退或前一项 5">
            <a:hlinkClick r:id="" action="ppaction://hlinkshowjump?jump=previousslide" highlightClick="1"/>
          </p:cNvPr>
          <p:cNvSpPr/>
          <p:nvPr/>
        </p:nvSpPr>
        <p:spPr>
          <a:xfrm>
            <a:off x="8643966" y="5417362"/>
            <a:ext cx="500034" cy="29763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755576" y="2617473"/>
          <a:ext cx="7643866" cy="123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3866"/>
              </a:tblGrid>
              <a:tr h="381000">
                <a:tc>
                  <a:txBody>
                    <a:bodyPr/>
                    <a:lstStyle/>
                    <a:p>
                      <a:r>
                        <a:rPr lang="zh-CN" altLang="en-US" sz="2000" b="1" kern="12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克己、四非、以义为质、人而不仁、玉帛钟鼓</a:t>
                      </a:r>
                      <a:endParaRPr lang="zh-CN" altLang="en-US" sz="2000" b="1" kern="1200" dirty="0" smtClean="0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约束自己。视、听、言、动等四个方面遵守礼的规范。</a:t>
                      </a:r>
                      <a:endParaRPr lang="en-US" altLang="zh-CN" sz="17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精神重于形式。礼乐不能只重形式，要从内心真正认同。要恭敬诚笃，心存敬畏，把仁义作为根本。</a:t>
                      </a:r>
                      <a:endParaRPr lang="zh-CN" altLang="en-US" sz="17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714348" y="4057634"/>
          <a:ext cx="7715304" cy="137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5304"/>
              </a:tblGrid>
              <a:tr h="4762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玉帛钟鼓、克己复礼归仁、人而不仁、和为贵</a:t>
                      </a:r>
                      <a:endParaRPr lang="en-US" altLang="zh-CN" sz="2000" b="1" kern="1200" dirty="0" smtClean="0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61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礼是外在形式， 仁是内核。依礼而行实现仁，礼的本质是仁；礼指导下的仁，不是无差别的兼爱、博爱。</a:t>
                      </a:r>
                      <a:endParaRPr lang="zh-CN" altLang="en-US" sz="17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r>
                        <a:rPr lang="zh-CN" altLang="en-US" sz="17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只有仁发自内心，才能自觉实践礼，礼是仁的目的。</a:t>
                      </a:r>
                      <a:endParaRPr lang="zh-CN" altLang="en-US" sz="17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38100" marB="3810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97638"/>
            <a:ext cx="807249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钱穆：读论语，也并不能专注意“仁”字“礼”字等字眼。论语中凡牵涉到</a:t>
            </a:r>
            <a:r>
              <a:rPr lang="zh-CN" altLang="en-US" sz="2000" b="1" dirty="0" smtClean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具体人和事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的，都有</a:t>
            </a:r>
            <a:r>
              <a:rPr lang="zh-CN" altLang="en-US" sz="20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义理寓乎其间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，都是孔子思想之著精神处。</a:t>
            </a:r>
            <a:endParaRPr lang="zh-CN" altLang="en-US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642910" y="1369209"/>
          <a:ext cx="7572428" cy="37032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72428"/>
              </a:tblGrid>
              <a:tr h="1118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1.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子夏问曰：“‘巧笑倩兮，美目盼兮，素以为绚兮’，何谓也？”子曰：“绘事后素，”曰：“</a:t>
                      </a:r>
                      <a:r>
                        <a:rPr lang="zh-CN" altLang="en-US" sz="2000" b="1" kern="1200" dirty="0" smtClean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礼后乎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？”子曰：“起予者，商也。始可与言诗已矣。”（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P54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）</a:t>
                      </a:r>
                      <a:endParaRPr lang="zh-CN" altLang="en-US" sz="1600" dirty="0"/>
                    </a:p>
                  </a:txBody>
                  <a:tcPr marT="38100" marB="38100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11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2.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子夏问孝。子曰：“</a:t>
                      </a:r>
                      <a:r>
                        <a:rPr lang="zh-CN" altLang="en-US" sz="2000" b="1" kern="1200" dirty="0" smtClean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色难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。有事，弟子服其劳，有酒食物，先生馔，曾是以为孝乎？”（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P9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）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38100" marB="38100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134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3.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“</a:t>
                      </a:r>
                      <a:r>
                        <a:rPr lang="zh-CN" altLang="en-US" sz="2000" b="1" kern="1200" dirty="0" smtClean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乡饮酒礼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，六十者坐，五十者立侍，以听政役，所以明尊长也；六十者三豆，七十者四豆，八十者五豆，九十者六豆，所以明养老也。民知尊长养老，而后乃能入孝弟，民入孝弟，出尊长养老，而后成教，成教而后国可安也。”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 《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礼记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•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乡饮酒义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》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T="38100" marB="38100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2289</Words>
  <Application>WPS 演示</Application>
  <PresentationFormat>全屏显示(16:10)</PresentationFormat>
  <Paragraphs>191</Paragraphs>
  <Slides>11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Wingdings</vt:lpstr>
      <vt:lpstr>华文隶书</vt:lpstr>
      <vt:lpstr>方正清刻本悦宋简体</vt:lpstr>
      <vt:lpstr>华文楷体</vt:lpstr>
      <vt:lpstr>楷体</vt:lpstr>
      <vt:lpstr>DFKai-SB</vt:lpstr>
      <vt:lpstr>Times New Roman</vt:lpstr>
      <vt:lpstr>隶书</vt:lpstr>
      <vt:lpstr>Calibri</vt:lpstr>
      <vt:lpstr>微软雅黑</vt:lpstr>
      <vt:lpstr>黑体</vt:lpstr>
      <vt:lpstr>Arial Unicode MS</vt:lpstr>
      <vt:lpstr>MingLiU-ExtB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nic</dc:creator>
  <cp:lastModifiedBy>0</cp:lastModifiedBy>
  <cp:revision>278</cp:revision>
  <dcterms:created xsi:type="dcterms:W3CDTF">2017-11-08T12:22:00Z</dcterms:created>
  <dcterms:modified xsi:type="dcterms:W3CDTF">2018-09-06T02:00:31Z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