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2"/>
  </p:sldMasterIdLst>
  <p:sldIdLst>
    <p:sldId id="257" r:id="rId3"/>
    <p:sldId id="362" r:id="rId4"/>
    <p:sldId id="332" r:id="rId5"/>
    <p:sldId id="315" r:id="rId6"/>
    <p:sldId id="364" r:id="rId7"/>
    <p:sldId id="331" r:id="rId8"/>
    <p:sldId id="350" r:id="rId9"/>
    <p:sldId id="302" r:id="rId10"/>
    <p:sldId id="296" r:id="rId11"/>
    <p:sldId id="304" r:id="rId12"/>
    <p:sldId id="305" r:id="rId13"/>
    <p:sldId id="306" r:id="rId14"/>
    <p:sldId id="307" r:id="rId15"/>
    <p:sldId id="308" r:id="rId16"/>
    <p:sldId id="363" r:id="rId17"/>
    <p:sldId id="279" r:id="rId18"/>
    <p:sldId id="280" r:id="rId19"/>
    <p:sldId id="348" r:id="rId20"/>
    <p:sldId id="349" r:id="rId21"/>
  </p:sldIdLst>
  <p:sldSz cx="9144000" cy="6858000" type="screen4x3"/>
  <p:notesSz cx="9144000" cy="6858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FF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5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78867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8650" y="4076700"/>
            <a:ext cx="78867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3073"/>
          <p:cNvGrpSpPr/>
          <p:nvPr/>
        </p:nvGrpSpPr>
        <p:grpSpPr>
          <a:xfrm>
            <a:off x="0" y="2438400"/>
            <a:ext cx="9009063" cy="1052513"/>
            <a:chOff x="0" y="0"/>
            <a:chExt cx="5675" cy="663"/>
          </a:xfrm>
        </p:grpSpPr>
        <p:grpSp>
          <p:nvGrpSpPr>
            <p:cNvPr id="3075" name="组合 3074"/>
            <p:cNvGrpSpPr/>
            <p:nvPr/>
          </p:nvGrpSpPr>
          <p:grpSpPr>
            <a:xfrm>
              <a:off x="183" y="68"/>
              <a:ext cx="448" cy="299"/>
              <a:chOff x="0" y="0"/>
              <a:chExt cx="624" cy="432"/>
            </a:xfrm>
          </p:grpSpPr>
          <p:sp>
            <p:nvSpPr>
              <p:cNvPr id="3076" name="矩形 3075"/>
              <p:cNvSpPr/>
              <p:nvPr/>
            </p:nvSpPr>
            <p:spPr>
              <a:xfrm>
                <a:off x="0" y="0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7" name="矩形 3076"/>
              <p:cNvSpPr/>
              <p:nvPr/>
            </p:nvSpPr>
            <p:spPr>
              <a:xfrm>
                <a:off x="336" y="0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078" name="组合 3077"/>
            <p:cNvGrpSpPr/>
            <p:nvPr/>
          </p:nvGrpSpPr>
          <p:grpSpPr>
            <a:xfrm>
              <a:off x="261" y="334"/>
              <a:ext cx="465" cy="299"/>
              <a:chOff x="0" y="0"/>
              <a:chExt cx="672" cy="432"/>
            </a:xfrm>
          </p:grpSpPr>
          <p:sp>
            <p:nvSpPr>
              <p:cNvPr id="3079" name="矩形 3078"/>
              <p:cNvSpPr/>
              <p:nvPr/>
            </p:nvSpPr>
            <p:spPr>
              <a:xfrm>
                <a:off x="0" y="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0" name="矩形 3079"/>
              <p:cNvSpPr/>
              <p:nvPr/>
            </p:nvSpPr>
            <p:spPr>
              <a:xfrm>
                <a:off x="336" y="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081" name="矩形 3080"/>
            <p:cNvSpPr/>
            <p:nvPr/>
          </p:nvSpPr>
          <p:spPr>
            <a:xfrm>
              <a:off x="0" y="288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2" name="矩形 3081"/>
            <p:cNvSpPr/>
            <p:nvPr/>
          </p:nvSpPr>
          <p:spPr>
            <a:xfrm>
              <a:off x="400" y="0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3" name="矩形 3082"/>
            <p:cNvSpPr/>
            <p:nvPr/>
          </p:nvSpPr>
          <p:spPr>
            <a:xfrm flipV="1">
              <a:off x="199" y="518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84" name="标题 3083"/>
          <p:cNvSpPr>
            <a:spLocks noGrp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85" name="副标题 3084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3086" name="日期占位符 3085"/>
          <p:cNvSpPr>
            <a:spLocks noGrp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87" name="页脚占位符 3086"/>
          <p:cNvSpPr>
            <a:spLocks noGrp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3088" name="灯片编号占位符 3087"/>
          <p:cNvSpPr>
            <a:spLocks noGrp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6612" y="2017713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1" y="214313"/>
            <a:ext cx="1951038" cy="5918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40009" cy="5918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矩形 2049"/>
          <p:cNvSpPr/>
          <p:nvPr/>
        </p:nvSpPr>
        <p:spPr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/>
          <a:lstStyle/>
          <a:p>
            <a:pPr lvl="0" algn="ctr" eaLnBrk="1" hangingPunct="1"/>
            <a:endParaRPr lang="zh-CN" altLang="en-US" sz="2400" dirty="0">
              <a:latin typeface="Tahoma" panose="020B0604030504040204" pitchFamily="34" charset="0"/>
            </a:endParaRPr>
          </a:p>
        </p:txBody>
      </p:sp>
      <p:sp>
        <p:nvSpPr>
          <p:cNvPr id="2051" name="矩形 2050"/>
          <p:cNvSpPr/>
          <p:nvPr/>
        </p:nvSpPr>
        <p:spPr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/>
          <a:lstStyle/>
          <a:p>
            <a:pPr lvl="0" algn="ctr" eaLnBrk="1" hangingPunct="1"/>
            <a:endParaRPr lang="zh-CN" altLang="en-US" sz="2400" dirty="0">
              <a:latin typeface="Tahoma" panose="020B0604030504040204" pitchFamily="34" charset="0"/>
            </a:endParaRPr>
          </a:p>
        </p:txBody>
      </p:sp>
      <p:sp>
        <p:nvSpPr>
          <p:cNvPr id="2052" name="矩形 2051"/>
          <p:cNvSpPr/>
          <p:nvPr/>
        </p:nvSpPr>
        <p:spPr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none" anchor="ctr"/>
          <a:lstStyle/>
          <a:p>
            <a:pPr lvl="0" algn="ctr" eaLnBrk="1" hangingPunct="1"/>
            <a:endParaRPr lang="zh-CN" altLang="en-US" sz="2400" dirty="0">
              <a:latin typeface="Tahoma" panose="020B0604030504040204" pitchFamily="34" charset="0"/>
            </a:endParaRPr>
          </a:p>
        </p:txBody>
      </p:sp>
      <p:sp>
        <p:nvSpPr>
          <p:cNvPr id="2053" name="矩形 2052"/>
          <p:cNvSpPr/>
          <p:nvPr/>
        </p:nvSpPr>
        <p:spPr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/>
          <a:lstStyle/>
          <a:p>
            <a:pPr lvl="0" algn="ctr" eaLnBrk="1" hangingPunct="1"/>
            <a:endParaRPr lang="zh-CN" altLang="en-US" sz="2400" dirty="0">
              <a:latin typeface="Tahoma" panose="020B0604030504040204" pitchFamily="34" charset="0"/>
            </a:endParaRPr>
          </a:p>
        </p:txBody>
      </p:sp>
      <p:sp>
        <p:nvSpPr>
          <p:cNvPr id="2054" name="矩形 2053"/>
          <p:cNvSpPr/>
          <p:nvPr/>
        </p:nvSpPr>
        <p:spPr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  <a:tileRect/>
          </a:gradFill>
          <a:ln w="9525">
            <a:noFill/>
          </a:ln>
        </p:spPr>
        <p:txBody>
          <a:bodyPr wrap="none" anchor="ctr"/>
          <a:lstStyle/>
          <a:p>
            <a:pPr lvl="0" algn="ctr" eaLnBrk="1" hangingPunct="1"/>
            <a:endParaRPr lang="zh-CN" altLang="en-US" sz="2400" dirty="0">
              <a:latin typeface="Tahoma" panose="020B0604030504040204" pitchFamily="34" charset="0"/>
            </a:endParaRPr>
          </a:p>
        </p:txBody>
      </p:sp>
      <p:sp>
        <p:nvSpPr>
          <p:cNvPr id="2055" name="矩形 2054"/>
          <p:cNvSpPr/>
          <p:nvPr/>
        </p:nvSpPr>
        <p:spPr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anchor="ctr"/>
          <a:lstStyle/>
          <a:p>
            <a:pPr lvl="0" algn="ctr" eaLnBrk="1" hangingPunct="1"/>
            <a:endParaRPr lang="zh-CN" altLang="en-US" sz="2400" dirty="0">
              <a:latin typeface="Tahoma" panose="020B0604030504040204" pitchFamily="34" charset="0"/>
            </a:endParaRPr>
          </a:p>
        </p:txBody>
      </p:sp>
      <p:sp>
        <p:nvSpPr>
          <p:cNvPr id="2056" name="矩形 2055"/>
          <p:cNvSpPr/>
          <p:nvPr/>
        </p:nvSpPr>
        <p:spPr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/>
          <a:lstStyle/>
          <a:p>
            <a:pPr lvl="0" algn="ctr" eaLnBrk="1" hangingPunct="1"/>
            <a:endParaRPr lang="zh-CN" altLang="en-US" sz="2400" dirty="0">
              <a:latin typeface="Tahoma" panose="020B0604030504040204" pitchFamily="34" charset="0"/>
            </a:endParaRPr>
          </a:p>
        </p:txBody>
      </p:sp>
      <p:sp>
        <p:nvSpPr>
          <p:cNvPr id="2057" name="标题 2056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8" name="文本占位符 2057"/>
          <p:cNvSpPr>
            <a:spLocks noGrp="1"/>
          </p:cNvSpPr>
          <p:nvPr>
            <p:ph type="body" idx="1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2059" name="日期占位符 2058"/>
          <p:cNvSpPr>
            <a:spLocks noGrp="1"/>
          </p:cNvSpPr>
          <p:nvPr>
            <p:ph type="dt" sz="half" idx="2"/>
          </p:nvPr>
        </p:nvSpPr>
        <p:spPr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latin typeface="Tahoma" panose="020B0604030504040204" pitchFamily="34" charset="0"/>
              </a:defRPr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60" name="页脚占位符 2059"/>
          <p:cNvSpPr>
            <a:spLocks noGrp="1"/>
          </p:cNvSpPr>
          <p:nvPr>
            <p:ph type="ftr" sz="quarter" idx="3"/>
          </p:nvPr>
        </p:nvSpPr>
        <p:spPr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latin typeface="Tahoma" panose="020B060403050404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2061" name="灯片编号占位符 2060"/>
          <p:cNvSpPr>
            <a:spLocks noGrp="1"/>
          </p:cNvSpPr>
          <p:nvPr>
            <p:ph type="sldNum" sz="quarter" idx="4"/>
          </p:nvPr>
        </p:nvSpPr>
        <p:spPr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latin typeface="Tahoma" panose="020B0604030504040204" pitchFamily="34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5121"/>
          <p:cNvSpPr txBox="1"/>
          <p:nvPr/>
        </p:nvSpPr>
        <p:spPr>
          <a:xfrm>
            <a:off x="1524000" y="457200"/>
            <a:ext cx="91440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隶书" pitchFamily="1" charset="-122"/>
                <a:ea typeface="隶书" pitchFamily="1" charset="-122"/>
              </a:rPr>
              <a:t>应是子规啼不到，故乡虽好不思归。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隶书" pitchFamily="1" charset="-122"/>
                <a:ea typeface="隶书" pitchFamily="1" charset="-122"/>
              </a:rPr>
              <a:t>莫道还家便容易，人间多少事堪愁。</a:t>
            </a:r>
          </a:p>
        </p:txBody>
      </p:sp>
      <p:sp>
        <p:nvSpPr>
          <p:cNvPr id="5123" name="文本框 5122"/>
          <p:cNvSpPr txBox="1"/>
          <p:nvPr/>
        </p:nvSpPr>
        <p:spPr>
          <a:xfrm>
            <a:off x="1143000" y="2057400"/>
            <a:ext cx="91440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660033"/>
                </a:solidFill>
                <a:latin typeface="隶书" pitchFamily="1" charset="-122"/>
                <a:ea typeface="隶书" pitchFamily="1" charset="-122"/>
              </a:rPr>
              <a:t>天子重英豪，文章教尔曹。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660033"/>
                </a:solidFill>
                <a:latin typeface="隶书" pitchFamily="1" charset="-122"/>
                <a:ea typeface="隶书" pitchFamily="1" charset="-122"/>
              </a:rPr>
              <a:t>万般皆下品，唯有读书高。</a:t>
            </a:r>
          </a:p>
        </p:txBody>
      </p:sp>
      <p:sp>
        <p:nvSpPr>
          <p:cNvPr id="5124" name="矩形 5123"/>
          <p:cNvSpPr/>
          <p:nvPr/>
        </p:nvSpPr>
        <p:spPr>
          <a:xfrm>
            <a:off x="1219200" y="5791200"/>
            <a:ext cx="67119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隶书" pitchFamily="1" charset="-122"/>
                <a:ea typeface="隶书" pitchFamily="1" charset="-122"/>
              </a:rPr>
              <a:t>十年窗下无人问，一举成名天下知。</a:t>
            </a:r>
          </a:p>
        </p:txBody>
      </p:sp>
      <p:sp>
        <p:nvSpPr>
          <p:cNvPr id="5125" name="矩形 5124"/>
          <p:cNvSpPr/>
          <p:nvPr/>
        </p:nvSpPr>
        <p:spPr>
          <a:xfrm>
            <a:off x="1143000" y="4953000"/>
            <a:ext cx="71215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latin typeface="隶书" pitchFamily="1" charset="-122"/>
                <a:ea typeface="隶书" pitchFamily="1" charset="-122"/>
              </a:rPr>
              <a:t>穷居闹市无人问，富在深山有远亲。</a:t>
            </a:r>
            <a:r>
              <a:rPr lang="zh-CN" altLang="en-US" sz="3200" b="1">
                <a:solidFill>
                  <a:schemeClr val="accent2"/>
                </a:solidFill>
                <a:latin typeface="隶书" pitchFamily="1" charset="-122"/>
                <a:ea typeface="隶书" pitchFamily="1" charset="-122"/>
              </a:rPr>
              <a:t>  </a:t>
            </a:r>
          </a:p>
        </p:txBody>
      </p:sp>
      <p:sp>
        <p:nvSpPr>
          <p:cNvPr id="5126" name="矩形 5125"/>
          <p:cNvSpPr/>
          <p:nvPr/>
        </p:nvSpPr>
        <p:spPr>
          <a:xfrm>
            <a:off x="1066800" y="3429000"/>
            <a:ext cx="69342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6600FF"/>
                </a:solidFill>
                <a:latin typeface="隶书" pitchFamily="1" charset="-122"/>
                <a:ea typeface="隶书" pitchFamily="1" charset="-122"/>
              </a:rPr>
              <a:t>一士登甲科，九族光彩新。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6600FF"/>
                </a:solidFill>
                <a:latin typeface="隶书" pitchFamily="1" charset="-122"/>
                <a:ea typeface="隶书" pitchFamily="1" charset="-122"/>
              </a:rPr>
              <a:t>朝为田舍郎，暮登天子堂。</a:t>
            </a:r>
          </a:p>
        </p:txBody>
      </p:sp>
    </p:spTree>
  </p:cSld>
  <p:clrMapOvr>
    <a:masterClrMapping/>
  </p:clrMapOvr>
  <p:transition>
    <p:checke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占位符 14337"/>
          <p:cNvSpPr>
            <a:spLocks noGrp="1"/>
          </p:cNvSpPr>
          <p:nvPr>
            <p:ph type="body" sz="half" idx="1"/>
          </p:nvPr>
        </p:nvSpPr>
        <p:spPr>
          <a:xfrm>
            <a:off x="304800" y="1295400"/>
            <a:ext cx="8540750" cy="1866900"/>
          </a:xfrm>
          <a:ln/>
        </p:spPr>
        <p:txBody>
          <a:bodyPr/>
          <a:lstStyle/>
          <a:p>
            <a:pPr>
              <a:buNone/>
            </a:pPr>
            <a:r>
              <a:rPr lang="zh-CN" altLang="en-US" sz="2800" b="1">
                <a:solidFill>
                  <a:srgbClr val="333300"/>
                </a:solidFill>
                <a:ea typeface="楷体_GB2312" pitchFamily="1" charset="-122"/>
              </a:rPr>
              <a:t>           </a:t>
            </a:r>
            <a:r>
              <a:rPr lang="zh-CN" altLang="en-US" sz="2800" b="1">
                <a:solidFill>
                  <a:srgbClr val="333300"/>
                </a:solidFill>
                <a:latin typeface="宋体" panose="02010600030101010101" pitchFamily="2" charset="-122"/>
              </a:rPr>
              <a:t>胡屠户在范进中举前后截然不同的两种态度形成了鲜明的对比，形象地表现出他的前倨后恭，他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欺贫爱富、趋炎附势、嗜钱如命、庸俗自私</a:t>
            </a:r>
            <a:r>
              <a:rPr lang="zh-CN" altLang="en-US" sz="2800" b="1">
                <a:solidFill>
                  <a:srgbClr val="333300"/>
                </a:solidFill>
                <a:latin typeface="宋体" panose="02010600030101010101" pitchFamily="2" charset="-122"/>
              </a:rPr>
              <a:t>的典型市侩的性格跃然纸上。</a:t>
            </a:r>
          </a:p>
          <a:p>
            <a:pPr>
              <a:buNone/>
            </a:pPr>
            <a:endParaRPr lang="zh-CN" altLang="en-US" sz="2800" b="1">
              <a:solidFill>
                <a:srgbClr val="333300"/>
              </a:solidFill>
              <a:latin typeface="宋体" panose="02010600030101010101" pitchFamily="2" charset="-122"/>
            </a:endParaRPr>
          </a:p>
        </p:txBody>
      </p:sp>
      <p:pic>
        <p:nvPicPr>
          <p:cNvPr id="14339" name="内容占位符 14338" descr="cxinfo_swf_36-4805_图像148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105400" y="3505200"/>
            <a:ext cx="3595688" cy="2947988"/>
          </a:xfrm>
          <a:ln/>
        </p:spPr>
      </p:pic>
      <p:sp>
        <p:nvSpPr>
          <p:cNvPr id="14340" name="云形标注 14339"/>
          <p:cNvSpPr/>
          <p:nvPr/>
        </p:nvSpPr>
        <p:spPr>
          <a:xfrm>
            <a:off x="7315200" y="3200400"/>
            <a:ext cx="1657350" cy="1152525"/>
          </a:xfrm>
          <a:prstGeom prst="cloudCallout">
            <a:avLst>
              <a:gd name="adj1" fmla="val -32856"/>
              <a:gd name="adj2" fmla="val 12562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algn="ctr" eaLnBrk="1" hangingPunct="1"/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  <a:ea typeface="隶书" pitchFamily="1" charset="-122"/>
              </a:rPr>
              <a:t>文曲星打得吗？</a:t>
            </a:r>
          </a:p>
        </p:txBody>
      </p:sp>
      <p:sp>
        <p:nvSpPr>
          <p:cNvPr id="14341" name="椭圆形标注 14340"/>
          <p:cNvSpPr/>
          <p:nvPr/>
        </p:nvSpPr>
        <p:spPr>
          <a:xfrm>
            <a:off x="5029200" y="3429000"/>
            <a:ext cx="935038" cy="1081088"/>
          </a:xfrm>
          <a:prstGeom prst="wedgeEllipseCallout">
            <a:avLst>
              <a:gd name="adj1" fmla="val 91255"/>
              <a:gd name="adj2" fmla="val 9992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 eaLnBrk="1" hangingPunct="1"/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  <a:ea typeface="隶书" pitchFamily="1" charset="-122"/>
              </a:rPr>
              <a:t>权变权变</a:t>
            </a:r>
          </a:p>
        </p:txBody>
      </p:sp>
      <p:sp>
        <p:nvSpPr>
          <p:cNvPr id="14342" name="矩形 14341"/>
          <p:cNvSpPr/>
          <p:nvPr/>
        </p:nvSpPr>
        <p:spPr>
          <a:xfrm>
            <a:off x="0" y="0"/>
            <a:ext cx="2895600" cy="14620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58088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eaLnBrk="1" hangingPunct="1"/>
            <a:r>
              <a:rPr lang="zh-CN" altLang="en-US" sz="3600" b="1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华文新魏" charset="0"/>
                <a:ea typeface="华文新魏" charset="0"/>
              </a:rPr>
              <a:t>形象分析</a:t>
            </a:r>
          </a:p>
        </p:txBody>
      </p:sp>
      <p:sp>
        <p:nvSpPr>
          <p:cNvPr id="14343" name="文本框 14342"/>
          <p:cNvSpPr txBox="1"/>
          <p:nvPr/>
        </p:nvSpPr>
        <p:spPr>
          <a:xfrm>
            <a:off x="0" y="3429000"/>
            <a:ext cx="5186363" cy="2654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1" hangingPunct="1"/>
            <a:r>
              <a:rPr lang="zh-CN" altLang="en-US" sz="2800" b="1">
                <a:latin typeface="宋体" panose="02010600030101010101" pitchFamily="2" charset="-122"/>
              </a:rPr>
              <a:t>  </a:t>
            </a:r>
            <a:r>
              <a:rPr lang="zh-CN" altLang="en-US" sz="2800" b="1">
                <a:solidFill>
                  <a:srgbClr val="333300"/>
                </a:solidFill>
                <a:latin typeface="宋体" panose="02010600030101010101" pitchFamily="2" charset="-122"/>
              </a:rPr>
              <a:t>胡屠户前倨后恭的不同态度，</a:t>
            </a:r>
          </a:p>
          <a:p>
            <a:pPr eaLnBrk="1" hangingPunct="1"/>
            <a:r>
              <a:rPr lang="zh-CN" altLang="en-US" sz="2800" b="1">
                <a:solidFill>
                  <a:srgbClr val="333300"/>
                </a:solidFill>
                <a:latin typeface="宋体" panose="02010600030101010101" pitchFamily="2" charset="-122"/>
              </a:rPr>
              <a:t>正好反映出当时社会上那种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趋</a:t>
            </a:r>
          </a:p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炎附势</a:t>
            </a:r>
            <a:r>
              <a:rPr lang="zh-CN" altLang="en-US" sz="2800" b="1">
                <a:solidFill>
                  <a:srgbClr val="333300"/>
                </a:solidFill>
                <a:latin typeface="宋体" panose="02010600030101010101" pitchFamily="2" charset="-122"/>
              </a:rPr>
              <a:t>的现象，时人对权贵阿</a:t>
            </a:r>
          </a:p>
          <a:p>
            <a:pPr eaLnBrk="1" hangingPunct="1"/>
            <a:r>
              <a:rPr lang="zh-CN" altLang="en-US" sz="2800" b="1">
                <a:solidFill>
                  <a:srgbClr val="333300"/>
                </a:solidFill>
                <a:latin typeface="宋体" panose="02010600030101010101" pitchFamily="2" charset="-122"/>
              </a:rPr>
              <a:t>谀奉承，对寒士则加以白眼。</a:t>
            </a:r>
            <a:r>
              <a:rPr lang="zh-CN" altLang="en-US" sz="2800" b="1">
                <a:solidFill>
                  <a:srgbClr val="333300"/>
                </a:solidFill>
                <a:latin typeface="Times New Roman" panose="02020603050405020304" pitchFamily="18" charset="0"/>
              </a:rPr>
              <a:t/>
            </a:r>
            <a:br>
              <a:rPr lang="zh-CN" altLang="en-US" sz="2800" b="1">
                <a:solidFill>
                  <a:srgbClr val="333300"/>
                </a:solidFill>
                <a:latin typeface="Times New Roman" panose="02020603050405020304" pitchFamily="18" charset="0"/>
              </a:rPr>
            </a:br>
            <a:r>
              <a:rPr lang="zh-CN" altLang="en-US" sz="2800" b="1">
                <a:solidFill>
                  <a:srgbClr val="333300"/>
                </a:solidFill>
                <a:latin typeface="Times New Roman" panose="02020603050405020304" pitchFamily="18" charset="0"/>
              </a:rPr>
              <a:t/>
            </a:r>
            <a:br>
              <a:rPr lang="zh-CN" altLang="en-US" sz="2800" b="1">
                <a:solidFill>
                  <a:srgbClr val="333300"/>
                </a:solidFill>
                <a:latin typeface="Times New Roman" panose="02020603050405020304" pitchFamily="18" charset="0"/>
              </a:rPr>
            </a:br>
            <a:endParaRPr lang="zh-CN" altLang="en-US" sz="2800" b="1">
              <a:solidFill>
                <a:srgbClr val="33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  <p:bldP spid="143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5361"/>
          <p:cNvSpPr>
            <a:spLocks noGrp="1"/>
          </p:cNvSpPr>
          <p:nvPr>
            <p:ph type="title"/>
          </p:nvPr>
        </p:nvSpPr>
        <p:spPr>
          <a:xfrm>
            <a:off x="1219200" y="762000"/>
            <a:ext cx="5832475" cy="1223963"/>
          </a:xfrm>
          <a:ln/>
        </p:spPr>
        <p:txBody>
          <a:bodyPr anchor="ctr"/>
          <a:lstStyle/>
          <a:p>
            <a:pPr algn="l"/>
            <a:r>
              <a:rPr lang="zh-CN" altLang="en-US" sz="3200" b="1">
                <a:solidFill>
                  <a:schemeClr val="tx1"/>
                </a:solidFill>
              </a:rPr>
              <a:t>       仔细阅读文中对张乡绅和众邻居的描写，思考</a:t>
            </a:r>
            <a:r>
              <a:rPr lang="zh-CN" altLang="en-US" sz="3600" b="1">
                <a:solidFill>
                  <a:schemeClr val="tx1"/>
                </a:solidFill>
              </a:rPr>
              <a:t>：</a:t>
            </a:r>
          </a:p>
        </p:txBody>
      </p:sp>
      <p:sp>
        <p:nvSpPr>
          <p:cNvPr id="15363" name="文本占位符 15362"/>
          <p:cNvSpPr>
            <a:spLocks noGrp="1"/>
          </p:cNvSpPr>
          <p:nvPr>
            <p:ph type="body" sz="half" idx="1"/>
          </p:nvPr>
        </p:nvSpPr>
        <p:spPr>
          <a:xfrm>
            <a:off x="381000" y="1600200"/>
            <a:ext cx="5029200" cy="4527550"/>
          </a:xfrm>
          <a:ln/>
        </p:spPr>
        <p:txBody>
          <a:bodyPr/>
          <a:lstStyle/>
          <a:p>
            <a:pPr>
              <a:buNone/>
            </a:pPr>
            <a:endParaRPr lang="zh-CN" altLang="en-US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  <a:p>
            <a:pPr>
              <a:buNone/>
            </a:pPr>
            <a:r>
              <a:rPr lang="zh-CN" altLang="en-US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   </a:t>
            </a:r>
            <a:r>
              <a:rPr lang="en-US" altLang="zh-CN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1</a:t>
            </a: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、张静斋是城中望族，之前 与范进素不相识，为什么会来拜会范进，而且还又送银又送房？</a:t>
            </a:r>
          </a:p>
          <a:p>
            <a:pPr>
              <a:buNone/>
            </a:pPr>
            <a:endParaRPr lang="zh-CN" altLang="en-US" sz="2800" b="1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buNone/>
            </a:pP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 </a:t>
            </a:r>
            <a:r>
              <a:rPr lang="en-US" altLang="zh-CN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2</a:t>
            </a: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、众邻居在范进中举前后有什么变化？说明了什么？</a:t>
            </a:r>
          </a:p>
          <a:p>
            <a:pPr>
              <a:buNone/>
            </a:pPr>
            <a:endParaRPr lang="zh-CN" altLang="en-US" sz="2800" b="1"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15364" name="内容占位符 15363" descr="cxinfo_swf_36-4805_图像151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715000" y="2057400"/>
            <a:ext cx="2979738" cy="4108450"/>
          </a:xfrm>
          <a:ln w="31750">
            <a:solidFill>
              <a:srgbClr val="FF0000"/>
            </a:solidFill>
            <a:miter/>
          </a:ln>
        </p:spPr>
      </p:pic>
      <p:sp>
        <p:nvSpPr>
          <p:cNvPr id="15365" name="椭圆形标注 15364"/>
          <p:cNvSpPr/>
          <p:nvPr/>
        </p:nvSpPr>
        <p:spPr>
          <a:xfrm>
            <a:off x="7781925" y="2971800"/>
            <a:ext cx="1362075" cy="1212850"/>
          </a:xfrm>
          <a:prstGeom prst="wedgeEllipseCallout">
            <a:avLst>
              <a:gd name="adj1" fmla="val -47088"/>
              <a:gd name="adj2" fmla="val 12421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1" hangingPunct="1"/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</a:rPr>
              <a:t>幸会！幸会！</a:t>
            </a:r>
            <a:endParaRPr lang="zh-CN" altLang="en-US" sz="2400">
              <a:latin typeface="Arial" panose="020B0604020202020204" pitchFamily="34" charset="0"/>
            </a:endParaRPr>
          </a:p>
        </p:txBody>
      </p:sp>
      <p:sp>
        <p:nvSpPr>
          <p:cNvPr id="15366" name="椭圆形标注 15365"/>
          <p:cNvSpPr/>
          <p:nvPr/>
        </p:nvSpPr>
        <p:spPr>
          <a:xfrm>
            <a:off x="5867400" y="2057400"/>
            <a:ext cx="936625" cy="1358900"/>
          </a:xfrm>
          <a:prstGeom prst="wedgeEllipseCallout">
            <a:avLst>
              <a:gd name="adj1" fmla="val 48477"/>
              <a:gd name="adj2" fmla="val 12020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1" hangingPunct="1"/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</a:rPr>
              <a:t>世先生！</a:t>
            </a:r>
          </a:p>
        </p:txBody>
      </p:sp>
      <p:sp>
        <p:nvSpPr>
          <p:cNvPr id="15367" name="矩形 15366"/>
          <p:cNvSpPr/>
          <p:nvPr/>
        </p:nvSpPr>
        <p:spPr>
          <a:xfrm>
            <a:off x="0" y="0"/>
            <a:ext cx="2362200" cy="12334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62000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eaLnBrk="1" hangingPunct="1"/>
            <a:r>
              <a:rPr lang="zh-CN" altLang="en-US" sz="3600" b="1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华文新魏" charset="0"/>
                <a:ea typeface="华文新魏" charset="0"/>
              </a:rPr>
              <a:t>形象分析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占位符 16385"/>
          <p:cNvSpPr>
            <a:spLocks noGrp="1"/>
          </p:cNvSpPr>
          <p:nvPr>
            <p:ph type="body" sz="half" idx="1"/>
          </p:nvPr>
        </p:nvSpPr>
        <p:spPr>
          <a:xfrm>
            <a:off x="381000" y="1143000"/>
            <a:ext cx="4572000" cy="4968875"/>
          </a:xfrm>
          <a:ln/>
        </p:spPr>
        <p:txBody>
          <a:bodyPr/>
          <a:lstStyle/>
          <a:p>
            <a:pPr>
              <a:lnSpc>
                <a:spcPct val="160000"/>
              </a:lnSpc>
              <a:buNone/>
            </a:pPr>
            <a:r>
              <a:rPr lang="zh-CN" altLang="en-US" b="1" dirty="0">
                <a:solidFill>
                  <a:srgbClr val="FF0000"/>
                </a:solidFill>
                <a:ea typeface="楷体_GB2312" pitchFamily="1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ea typeface="楷体_GB2312" pitchFamily="1" charset="-122"/>
              </a:rPr>
              <a:t>张乡绅</a:t>
            </a:r>
            <a:r>
              <a:rPr lang="zh-CN" altLang="en-US" b="1" dirty="0">
                <a:solidFill>
                  <a:srgbClr val="000000"/>
                </a:solidFill>
                <a:ea typeface="楷体_GB2312" pitchFamily="1" charset="-122"/>
              </a:rPr>
              <a:t>的目的是为了</a:t>
            </a:r>
          </a:p>
          <a:p>
            <a:pPr>
              <a:lnSpc>
                <a:spcPct val="160000"/>
              </a:lnSpc>
              <a:buNone/>
            </a:pPr>
            <a:r>
              <a:rPr lang="zh-CN" altLang="en-US" b="1" dirty="0">
                <a:solidFill>
                  <a:srgbClr val="000000"/>
                </a:solidFill>
                <a:ea typeface="楷体_GB2312" pitchFamily="1" charset="-122"/>
              </a:rPr>
              <a:t>结交新贵，巩固和扩大</a:t>
            </a:r>
          </a:p>
          <a:p>
            <a:pPr>
              <a:lnSpc>
                <a:spcPct val="160000"/>
              </a:lnSpc>
              <a:buNone/>
            </a:pPr>
            <a:r>
              <a:rPr lang="zh-CN" altLang="en-US" b="1" dirty="0">
                <a:solidFill>
                  <a:srgbClr val="000000"/>
                </a:solidFill>
                <a:ea typeface="楷体_GB2312" pitchFamily="1" charset="-122"/>
              </a:rPr>
              <a:t>自己的权势，从这里我</a:t>
            </a:r>
          </a:p>
          <a:p>
            <a:pPr>
              <a:lnSpc>
                <a:spcPct val="160000"/>
              </a:lnSpc>
              <a:buNone/>
            </a:pPr>
            <a:r>
              <a:rPr lang="zh-CN" altLang="en-US" b="1" dirty="0">
                <a:solidFill>
                  <a:srgbClr val="000000"/>
                </a:solidFill>
                <a:ea typeface="楷体_GB2312" pitchFamily="1" charset="-122"/>
              </a:rPr>
              <a:t>们可以看出当时官僚之</a:t>
            </a:r>
          </a:p>
          <a:p>
            <a:pPr>
              <a:lnSpc>
                <a:spcPct val="160000"/>
              </a:lnSpc>
              <a:buNone/>
            </a:pPr>
            <a:r>
              <a:rPr lang="zh-CN" altLang="en-US" b="1" dirty="0">
                <a:solidFill>
                  <a:srgbClr val="000000"/>
                </a:solidFill>
                <a:ea typeface="楷体_GB2312" pitchFamily="1" charset="-122"/>
              </a:rPr>
              <a:t>间结党营私之风盛行</a:t>
            </a:r>
            <a:r>
              <a:rPr lang="zh-CN" altLang="en-US" sz="2800" b="1" dirty="0">
                <a:solidFill>
                  <a:srgbClr val="333300"/>
                </a:solidFill>
                <a:ea typeface="楷体_GB2312" pitchFamily="1" charset="-122"/>
              </a:rPr>
              <a:t>。</a:t>
            </a:r>
          </a:p>
        </p:txBody>
      </p:sp>
      <p:sp>
        <p:nvSpPr>
          <p:cNvPr id="16387" name="矩形 16386"/>
          <p:cNvSpPr/>
          <p:nvPr/>
        </p:nvSpPr>
        <p:spPr>
          <a:xfrm>
            <a:off x="0" y="0"/>
            <a:ext cx="2514600" cy="14620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62000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eaLnBrk="1" hangingPunct="1"/>
            <a:r>
              <a:rPr lang="zh-CN" altLang="en-US" sz="3600" b="1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华文新魏" charset="0"/>
                <a:ea typeface="华文新魏" charset="0"/>
              </a:rPr>
              <a:t>形象分析</a:t>
            </a:r>
          </a:p>
        </p:txBody>
      </p:sp>
      <p:pic>
        <p:nvPicPr>
          <p:cNvPr id="16388" name="图片 16387" descr="12范进中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838200"/>
            <a:ext cx="3962400" cy="5257800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占位符 17409"/>
          <p:cNvSpPr>
            <a:spLocks noGrp="1"/>
          </p:cNvSpPr>
          <p:nvPr>
            <p:ph type="body" sz="half" idx="2"/>
          </p:nvPr>
        </p:nvSpPr>
        <p:spPr>
          <a:xfrm>
            <a:off x="381000" y="1219200"/>
            <a:ext cx="8261350" cy="5327650"/>
          </a:xfrm>
          <a:ln/>
        </p:spPr>
        <p:txBody>
          <a:bodyPr/>
          <a:lstStyle/>
          <a:p>
            <a:pPr>
              <a:lnSpc>
                <a:spcPct val="130000"/>
              </a:lnSpc>
              <a:buNone/>
            </a:pPr>
            <a:r>
              <a:rPr lang="zh-CN" altLang="en-US" sz="36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  众邻居</a:t>
            </a:r>
            <a:r>
              <a:rPr lang="zh-CN" altLang="en-US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在范进中举前对他漠不关心，在他中举后都送了东西来。范进疯了也是众邻居来帮忙。</a:t>
            </a:r>
            <a:r>
              <a:rPr lang="zh-CN" altLang="en-US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众邻居对权势</a:t>
            </a:r>
          </a:p>
          <a:p>
            <a:pPr>
              <a:lnSpc>
                <a:spcPct val="130000"/>
              </a:lnSpc>
              <a:buNone/>
            </a:pPr>
            <a:r>
              <a:rPr lang="zh-CN" altLang="en-US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 者或敬畏或谄媚</a:t>
            </a:r>
            <a:r>
              <a:rPr lang="zh-CN" altLang="en-US" b="1">
                <a:latin typeface="楷体_GB2312" pitchFamily="1" charset="-122"/>
                <a:ea typeface="楷体_GB2312" pitchFamily="1" charset="-122"/>
              </a:rPr>
              <a:t>，</a:t>
            </a:r>
            <a:r>
              <a:rPr lang="zh-CN" altLang="en-US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对不幸者</a:t>
            </a:r>
          </a:p>
          <a:p>
            <a:pPr>
              <a:lnSpc>
                <a:spcPct val="130000"/>
              </a:lnSpc>
              <a:buNone/>
            </a:pPr>
            <a:r>
              <a:rPr lang="zh-CN" altLang="en-US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 冷酷无情</a:t>
            </a:r>
            <a:r>
              <a:rPr lang="zh-CN" altLang="en-US" b="1">
                <a:latin typeface="楷体_GB2312" pitchFamily="1" charset="-122"/>
                <a:ea typeface="楷体_GB2312" pitchFamily="1" charset="-122"/>
              </a:rPr>
              <a:t>。</a:t>
            </a:r>
            <a:r>
              <a:rPr lang="zh-CN" altLang="en-US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这表现了封建社</a:t>
            </a:r>
          </a:p>
          <a:p>
            <a:pPr>
              <a:lnSpc>
                <a:spcPct val="130000"/>
              </a:lnSpc>
              <a:buNone/>
            </a:pPr>
            <a:r>
              <a:rPr lang="zh-CN" altLang="en-US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会的世态炎凉。</a:t>
            </a:r>
          </a:p>
        </p:txBody>
      </p:sp>
      <p:sp>
        <p:nvSpPr>
          <p:cNvPr id="17411" name="矩形 17410"/>
          <p:cNvSpPr/>
          <p:nvPr/>
        </p:nvSpPr>
        <p:spPr>
          <a:xfrm>
            <a:off x="0" y="0"/>
            <a:ext cx="2514600" cy="14620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62000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eaLnBrk="1" hangingPunct="1"/>
            <a:r>
              <a:rPr lang="zh-CN" altLang="en-US" sz="3600" b="1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华文新魏" charset="0"/>
                <a:ea typeface="华文新魏" charset="0"/>
              </a:rPr>
              <a:t>形象分析</a:t>
            </a:r>
          </a:p>
        </p:txBody>
      </p:sp>
      <p:pic>
        <p:nvPicPr>
          <p:cNvPr id="17412" name="图片 17411" descr="art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0" y="2971800"/>
            <a:ext cx="2895600" cy="3422650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18433"/>
          <p:cNvSpPr/>
          <p:nvPr/>
        </p:nvSpPr>
        <p:spPr>
          <a:xfrm>
            <a:off x="152400" y="2514600"/>
            <a:ext cx="990600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>
                <a:latin typeface="Arial" panose="020B0604020202020204" pitchFamily="34" charset="0"/>
                <a:ea typeface="隶书" pitchFamily="1" charset="-122"/>
              </a:rPr>
              <a:t>范</a:t>
            </a:r>
          </a:p>
          <a:p>
            <a:pPr eaLnBrk="1" hangingPunct="1"/>
            <a:r>
              <a:rPr lang="zh-CN" altLang="en-US" sz="3600" b="1">
                <a:latin typeface="Arial" panose="020B0604020202020204" pitchFamily="34" charset="0"/>
                <a:ea typeface="隶书" pitchFamily="1" charset="-122"/>
              </a:rPr>
              <a:t>进</a:t>
            </a:r>
          </a:p>
          <a:p>
            <a:pPr eaLnBrk="1" hangingPunct="1"/>
            <a:r>
              <a:rPr lang="zh-CN" altLang="en-US" sz="3600" b="1">
                <a:latin typeface="Arial" panose="020B0604020202020204" pitchFamily="34" charset="0"/>
                <a:ea typeface="隶书" pitchFamily="1" charset="-122"/>
              </a:rPr>
              <a:t>中</a:t>
            </a:r>
          </a:p>
          <a:p>
            <a:pPr eaLnBrk="1" hangingPunct="1"/>
            <a:r>
              <a:rPr lang="zh-CN" altLang="en-US" sz="3600" b="1">
                <a:latin typeface="Arial" panose="020B0604020202020204" pitchFamily="34" charset="0"/>
                <a:ea typeface="隶书" pitchFamily="1" charset="-122"/>
              </a:rPr>
              <a:t>举</a:t>
            </a:r>
          </a:p>
        </p:txBody>
      </p:sp>
      <p:sp>
        <p:nvSpPr>
          <p:cNvPr id="18435" name="左大括号 18434"/>
          <p:cNvSpPr/>
          <p:nvPr/>
        </p:nvSpPr>
        <p:spPr>
          <a:xfrm>
            <a:off x="914400" y="1371600"/>
            <a:ext cx="539750" cy="4648200"/>
          </a:xfrm>
          <a:prstGeom prst="leftBrace">
            <a:avLst>
              <a:gd name="adj1" fmla="val 71764"/>
              <a:gd name="adj2" fmla="val 50306"/>
            </a:avLst>
          </a:prstGeom>
          <a:noFill/>
          <a:ln w="2540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36" name="矩形 18435"/>
          <p:cNvSpPr/>
          <p:nvPr/>
        </p:nvSpPr>
        <p:spPr>
          <a:xfrm>
            <a:off x="1447800" y="1295400"/>
            <a:ext cx="10795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范进</a:t>
            </a:r>
          </a:p>
        </p:txBody>
      </p:sp>
      <p:sp>
        <p:nvSpPr>
          <p:cNvPr id="18437" name="矩形 18436"/>
          <p:cNvSpPr/>
          <p:nvPr/>
        </p:nvSpPr>
        <p:spPr>
          <a:xfrm>
            <a:off x="1371600" y="3048000"/>
            <a:ext cx="12969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胡屠户</a:t>
            </a:r>
          </a:p>
        </p:txBody>
      </p:sp>
      <p:sp>
        <p:nvSpPr>
          <p:cNvPr id="18438" name="矩形 18437"/>
          <p:cNvSpPr/>
          <p:nvPr/>
        </p:nvSpPr>
        <p:spPr>
          <a:xfrm>
            <a:off x="1447800" y="4572000"/>
            <a:ext cx="13684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众乡邻</a:t>
            </a:r>
          </a:p>
        </p:txBody>
      </p:sp>
      <p:sp>
        <p:nvSpPr>
          <p:cNvPr id="18439" name="矩形 18438"/>
          <p:cNvSpPr/>
          <p:nvPr/>
        </p:nvSpPr>
        <p:spPr>
          <a:xfrm>
            <a:off x="1524000" y="5715000"/>
            <a:ext cx="19446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张乡绅</a:t>
            </a:r>
          </a:p>
        </p:txBody>
      </p:sp>
      <p:sp>
        <p:nvSpPr>
          <p:cNvPr id="18440" name="矩形 18439"/>
          <p:cNvSpPr/>
          <p:nvPr/>
        </p:nvSpPr>
        <p:spPr>
          <a:xfrm>
            <a:off x="3048000" y="0"/>
            <a:ext cx="15843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隶书" pitchFamily="1" charset="-122"/>
              </a:rPr>
              <a:t>中举前</a:t>
            </a:r>
          </a:p>
        </p:txBody>
      </p:sp>
      <p:sp>
        <p:nvSpPr>
          <p:cNvPr id="18441" name="矩形 18440"/>
          <p:cNvSpPr/>
          <p:nvPr/>
        </p:nvSpPr>
        <p:spPr>
          <a:xfrm>
            <a:off x="5292725" y="0"/>
            <a:ext cx="24796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隶书" pitchFamily="1" charset="-122"/>
              </a:rPr>
              <a:t>中举后</a:t>
            </a:r>
          </a:p>
        </p:txBody>
      </p:sp>
      <p:sp>
        <p:nvSpPr>
          <p:cNvPr id="18442" name="左大括号 18441"/>
          <p:cNvSpPr/>
          <p:nvPr/>
        </p:nvSpPr>
        <p:spPr>
          <a:xfrm>
            <a:off x="2590800" y="838200"/>
            <a:ext cx="287338" cy="1439863"/>
          </a:xfrm>
          <a:prstGeom prst="leftBrace">
            <a:avLst>
              <a:gd name="adj1" fmla="val 41758"/>
              <a:gd name="adj2" fmla="val 50000"/>
            </a:avLst>
          </a:prstGeom>
          <a:noFill/>
          <a:ln w="2540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3" name="矩形 18442"/>
          <p:cNvSpPr/>
          <p:nvPr/>
        </p:nvSpPr>
        <p:spPr>
          <a:xfrm>
            <a:off x="3048000" y="609600"/>
            <a:ext cx="2016125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>
                <a:solidFill>
                  <a:srgbClr val="003300"/>
                </a:solidFill>
                <a:latin typeface="Arial" panose="020B0604020202020204" pitchFamily="34" charset="0"/>
                <a:ea typeface="楷体_GB2312" pitchFamily="1" charset="-122"/>
              </a:rPr>
              <a:t>家境贫寒 </a:t>
            </a:r>
          </a:p>
          <a:p>
            <a:pPr eaLnBrk="1" hangingPunct="1"/>
            <a:r>
              <a:rPr lang="zh-CN" altLang="en-US" sz="2800" b="1">
                <a:solidFill>
                  <a:srgbClr val="003300"/>
                </a:solidFill>
                <a:latin typeface="Arial" panose="020B0604020202020204" pitchFamily="34" charset="0"/>
                <a:ea typeface="楷体_GB2312" pitchFamily="1" charset="-122"/>
              </a:rPr>
              <a:t>忍气吞声</a:t>
            </a:r>
          </a:p>
          <a:p>
            <a:pPr eaLnBrk="1" hangingPunct="1"/>
            <a:r>
              <a:rPr lang="zh-CN" altLang="en-US" sz="2800" b="1">
                <a:solidFill>
                  <a:srgbClr val="003300"/>
                </a:solidFill>
                <a:latin typeface="Arial" panose="020B0604020202020204" pitchFamily="34" charset="0"/>
                <a:ea typeface="楷体_GB2312" pitchFamily="1" charset="-122"/>
              </a:rPr>
              <a:t>地位卑微 </a:t>
            </a:r>
          </a:p>
          <a:p>
            <a:pPr eaLnBrk="1" hangingPunct="1"/>
            <a:r>
              <a:rPr lang="zh-CN" altLang="en-US" sz="2800" b="1">
                <a:solidFill>
                  <a:srgbClr val="003300"/>
                </a:solidFill>
                <a:latin typeface="Arial" panose="020B0604020202020204" pitchFamily="34" charset="0"/>
                <a:ea typeface="楷体_GB2312" pitchFamily="1" charset="-122"/>
              </a:rPr>
              <a:t>卑怯畏缩</a:t>
            </a:r>
          </a:p>
        </p:txBody>
      </p:sp>
      <p:sp>
        <p:nvSpPr>
          <p:cNvPr id="18444" name="矩形 18443"/>
          <p:cNvSpPr/>
          <p:nvPr/>
        </p:nvSpPr>
        <p:spPr>
          <a:xfrm>
            <a:off x="5105400" y="685800"/>
            <a:ext cx="1871663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>
                <a:solidFill>
                  <a:srgbClr val="003300"/>
                </a:solidFill>
                <a:latin typeface="Arial" panose="020B0604020202020204" pitchFamily="34" charset="0"/>
                <a:ea typeface="楷体_GB2312" pitchFamily="1" charset="-122"/>
              </a:rPr>
              <a:t>中举发病</a:t>
            </a:r>
          </a:p>
          <a:p>
            <a:pPr eaLnBrk="1" hangingPunct="1"/>
            <a:r>
              <a:rPr lang="zh-CN" altLang="en-US" sz="2800" b="1">
                <a:solidFill>
                  <a:srgbClr val="003300"/>
                </a:solidFill>
                <a:latin typeface="Arial" panose="020B0604020202020204" pitchFamily="34" charset="0"/>
                <a:ea typeface="楷体_GB2312" pitchFamily="1" charset="-122"/>
              </a:rPr>
              <a:t>地位顿变</a:t>
            </a:r>
          </a:p>
          <a:p>
            <a:pPr eaLnBrk="1" hangingPunct="1"/>
            <a:r>
              <a:rPr lang="zh-CN" altLang="en-US" sz="2800" b="1">
                <a:solidFill>
                  <a:srgbClr val="003300"/>
                </a:solidFill>
                <a:latin typeface="Arial" panose="020B0604020202020204" pitchFamily="34" charset="0"/>
                <a:ea typeface="楷体_GB2312" pitchFamily="1" charset="-122"/>
              </a:rPr>
              <a:t>谦卑恭敬</a:t>
            </a:r>
          </a:p>
        </p:txBody>
      </p:sp>
      <p:sp>
        <p:nvSpPr>
          <p:cNvPr id="18445" name="右大括号 18444"/>
          <p:cNvSpPr/>
          <p:nvPr/>
        </p:nvSpPr>
        <p:spPr>
          <a:xfrm>
            <a:off x="6775450" y="908050"/>
            <a:ext cx="217488" cy="1079500"/>
          </a:xfrm>
          <a:prstGeom prst="rightBrace">
            <a:avLst>
              <a:gd name="adj1" fmla="val 41362"/>
              <a:gd name="adj2" fmla="val 50000"/>
            </a:avLst>
          </a:prstGeom>
          <a:noFill/>
          <a:ln w="3175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6" name="矩形 18445"/>
          <p:cNvSpPr/>
          <p:nvPr/>
        </p:nvSpPr>
        <p:spPr>
          <a:xfrm>
            <a:off x="7162800" y="1143000"/>
            <a:ext cx="16129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热衷功名</a:t>
            </a:r>
          </a:p>
          <a:p>
            <a:pPr eaLnBrk="1" hangingPunct="1"/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</a:endParaRPr>
          </a:p>
          <a:p>
            <a:pPr eaLnBrk="1" hangingPunct="1"/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18447" name="左大括号 18446"/>
          <p:cNvSpPr/>
          <p:nvPr/>
        </p:nvSpPr>
        <p:spPr>
          <a:xfrm>
            <a:off x="2590800" y="2667000"/>
            <a:ext cx="287338" cy="1439863"/>
          </a:xfrm>
          <a:prstGeom prst="leftBrace">
            <a:avLst>
              <a:gd name="adj1" fmla="val 41758"/>
              <a:gd name="adj2" fmla="val 50000"/>
            </a:avLst>
          </a:prstGeom>
          <a:noFill/>
          <a:ln w="2540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8" name="矩形 18447"/>
          <p:cNvSpPr/>
          <p:nvPr/>
        </p:nvSpPr>
        <p:spPr>
          <a:xfrm>
            <a:off x="3048000" y="2438400"/>
            <a:ext cx="2016125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>
                <a:solidFill>
                  <a:srgbClr val="003300"/>
                </a:solidFill>
                <a:latin typeface="Arial" panose="020B0604020202020204" pitchFamily="34" charset="0"/>
                <a:ea typeface="楷体_GB2312" pitchFamily="1" charset="-122"/>
              </a:rPr>
              <a:t>随意辱骂</a:t>
            </a:r>
          </a:p>
          <a:p>
            <a:pPr eaLnBrk="1" hangingPunct="1"/>
            <a:r>
              <a:rPr lang="zh-CN" altLang="en-US" sz="2800" b="1">
                <a:solidFill>
                  <a:srgbClr val="003300"/>
                </a:solidFill>
                <a:latin typeface="Arial" panose="020B0604020202020204" pitchFamily="34" charset="0"/>
                <a:ea typeface="楷体_GB2312" pitchFamily="1" charset="-122"/>
              </a:rPr>
              <a:t>粗俗势利</a:t>
            </a:r>
          </a:p>
          <a:p>
            <a:pPr eaLnBrk="1" hangingPunct="1"/>
            <a:r>
              <a:rPr lang="zh-CN" altLang="en-US" sz="2800" b="1">
                <a:solidFill>
                  <a:srgbClr val="003300"/>
                </a:solidFill>
                <a:latin typeface="Arial" panose="020B0604020202020204" pitchFamily="34" charset="0"/>
                <a:ea typeface="楷体_GB2312" pitchFamily="1" charset="-122"/>
              </a:rPr>
              <a:t>厉声训斥</a:t>
            </a:r>
          </a:p>
          <a:p>
            <a:pPr eaLnBrk="1" hangingPunct="1"/>
            <a:r>
              <a:rPr lang="zh-CN" altLang="en-US" sz="2800" b="1">
                <a:solidFill>
                  <a:srgbClr val="003300"/>
                </a:solidFill>
                <a:latin typeface="Arial" panose="020B0604020202020204" pitchFamily="34" charset="0"/>
                <a:ea typeface="楷体_GB2312" pitchFamily="1" charset="-122"/>
              </a:rPr>
              <a:t>蛮横倨傲</a:t>
            </a:r>
          </a:p>
        </p:txBody>
      </p:sp>
      <p:sp>
        <p:nvSpPr>
          <p:cNvPr id="18449" name="矩形 18448"/>
          <p:cNvSpPr/>
          <p:nvPr/>
        </p:nvSpPr>
        <p:spPr>
          <a:xfrm>
            <a:off x="5105400" y="2667000"/>
            <a:ext cx="1871663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>
                <a:solidFill>
                  <a:srgbClr val="003300"/>
                </a:solidFill>
                <a:latin typeface="Arial" panose="020B0604020202020204" pitchFamily="34" charset="0"/>
                <a:ea typeface="楷体_GB2312" pitchFamily="1" charset="-122"/>
              </a:rPr>
              <a:t>千种夸赞</a:t>
            </a:r>
          </a:p>
          <a:p>
            <a:pPr eaLnBrk="1" hangingPunct="1"/>
            <a:r>
              <a:rPr lang="zh-CN" altLang="en-US" sz="2800" b="1">
                <a:solidFill>
                  <a:srgbClr val="003300"/>
                </a:solidFill>
                <a:latin typeface="Arial" panose="020B0604020202020204" pitchFamily="34" charset="0"/>
                <a:ea typeface="楷体_GB2312" pitchFamily="1" charset="-122"/>
              </a:rPr>
              <a:t>万般讨好</a:t>
            </a:r>
          </a:p>
          <a:p>
            <a:pPr eaLnBrk="1" hangingPunct="1"/>
            <a:r>
              <a:rPr lang="zh-CN" altLang="en-US" sz="2800" b="1">
                <a:solidFill>
                  <a:srgbClr val="003300"/>
                </a:solidFill>
                <a:latin typeface="Arial" panose="020B0604020202020204" pitchFamily="34" charset="0"/>
                <a:ea typeface="楷体_GB2312" pitchFamily="1" charset="-122"/>
              </a:rPr>
              <a:t>阿谀奉承</a:t>
            </a:r>
          </a:p>
          <a:p>
            <a:pPr eaLnBrk="1" hangingPunct="1"/>
            <a:endParaRPr lang="zh-CN" altLang="en-US" sz="2800" b="1">
              <a:solidFill>
                <a:srgbClr val="003300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18450" name="右大括号 18449"/>
          <p:cNvSpPr/>
          <p:nvPr/>
        </p:nvSpPr>
        <p:spPr>
          <a:xfrm>
            <a:off x="6775450" y="2854325"/>
            <a:ext cx="217488" cy="1079500"/>
          </a:xfrm>
          <a:prstGeom prst="rightBrace">
            <a:avLst>
              <a:gd name="adj1" fmla="val 41362"/>
              <a:gd name="adj2" fmla="val 50000"/>
            </a:avLst>
          </a:prstGeom>
          <a:noFill/>
          <a:ln w="3175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51" name="矩形 18450"/>
          <p:cNvSpPr/>
          <p:nvPr/>
        </p:nvSpPr>
        <p:spPr>
          <a:xfrm>
            <a:off x="7280275" y="3125788"/>
            <a:ext cx="16129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趋炎附势</a:t>
            </a:r>
          </a:p>
        </p:txBody>
      </p:sp>
      <p:sp>
        <p:nvSpPr>
          <p:cNvPr id="18452" name="左大括号 18451"/>
          <p:cNvSpPr/>
          <p:nvPr/>
        </p:nvSpPr>
        <p:spPr>
          <a:xfrm>
            <a:off x="2667000" y="4495800"/>
            <a:ext cx="228600" cy="762000"/>
          </a:xfrm>
          <a:prstGeom prst="leftBrace">
            <a:avLst>
              <a:gd name="adj1" fmla="val 27777"/>
              <a:gd name="adj2" fmla="val 50000"/>
            </a:avLst>
          </a:prstGeom>
          <a:noFill/>
          <a:ln w="3175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53" name="矩形 18452"/>
          <p:cNvSpPr/>
          <p:nvPr/>
        </p:nvSpPr>
        <p:spPr>
          <a:xfrm>
            <a:off x="3124200" y="4267200"/>
            <a:ext cx="2016125" cy="1117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3300"/>
                </a:solidFill>
                <a:latin typeface="Arial" panose="020B0604020202020204" pitchFamily="34" charset="0"/>
                <a:ea typeface="楷体_GB2312" pitchFamily="1" charset="-122"/>
              </a:rPr>
              <a:t>视而不见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3300"/>
                </a:solidFill>
                <a:latin typeface="Arial" panose="020B0604020202020204" pitchFamily="34" charset="0"/>
                <a:ea typeface="楷体_GB2312" pitchFamily="1" charset="-122"/>
              </a:rPr>
              <a:t>漠不关心</a:t>
            </a:r>
          </a:p>
        </p:txBody>
      </p:sp>
      <p:sp>
        <p:nvSpPr>
          <p:cNvPr id="18454" name="矩形 18453"/>
          <p:cNvSpPr/>
          <p:nvPr/>
        </p:nvSpPr>
        <p:spPr>
          <a:xfrm>
            <a:off x="5105400" y="4267200"/>
            <a:ext cx="2016125" cy="10747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2800" b="1">
                <a:solidFill>
                  <a:srgbClr val="003300"/>
                </a:solidFill>
                <a:latin typeface="Arial" panose="020B0604020202020204" pitchFamily="34" charset="0"/>
                <a:ea typeface="楷体_GB2312" pitchFamily="1" charset="-122"/>
              </a:rPr>
              <a:t>奔走效力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3300"/>
                </a:solidFill>
                <a:latin typeface="Arial" panose="020B0604020202020204" pitchFamily="34" charset="0"/>
                <a:ea typeface="楷体_GB2312" pitchFamily="1" charset="-122"/>
              </a:rPr>
              <a:t>热心帮助</a:t>
            </a:r>
          </a:p>
        </p:txBody>
      </p:sp>
      <p:sp>
        <p:nvSpPr>
          <p:cNvPr id="18455" name="右大括号 18454"/>
          <p:cNvSpPr/>
          <p:nvPr/>
        </p:nvSpPr>
        <p:spPr>
          <a:xfrm>
            <a:off x="6775450" y="4365625"/>
            <a:ext cx="144463" cy="863600"/>
          </a:xfrm>
          <a:prstGeom prst="rightBrace">
            <a:avLst>
              <a:gd name="adj1" fmla="val 49816"/>
              <a:gd name="adj2" fmla="val 50000"/>
            </a:avLst>
          </a:prstGeom>
          <a:noFill/>
          <a:ln w="3175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56" name="矩形 18455"/>
          <p:cNvSpPr/>
          <p:nvPr/>
        </p:nvSpPr>
        <p:spPr>
          <a:xfrm>
            <a:off x="7315200" y="4419600"/>
            <a:ext cx="16129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嫌贫爱富</a:t>
            </a:r>
          </a:p>
        </p:txBody>
      </p:sp>
      <p:sp>
        <p:nvSpPr>
          <p:cNvPr id="18457" name="矩形 18456"/>
          <p:cNvSpPr/>
          <p:nvPr/>
        </p:nvSpPr>
        <p:spPr>
          <a:xfrm>
            <a:off x="5105400" y="5562600"/>
            <a:ext cx="2087563" cy="1031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2800" b="1">
                <a:solidFill>
                  <a:srgbClr val="003300"/>
                </a:solidFill>
                <a:latin typeface="Arial" panose="020B0604020202020204" pitchFamily="34" charset="0"/>
                <a:ea typeface="楷体_GB2312" pitchFamily="1" charset="-122"/>
              </a:rPr>
              <a:t>登门拜访</a:t>
            </a:r>
          </a:p>
          <a:p>
            <a:pPr eaLnBrk="1" hangingPunct="1">
              <a:lnSpc>
                <a:spcPct val="110000"/>
              </a:lnSpc>
            </a:pPr>
            <a:r>
              <a:rPr lang="zh-CN" altLang="en-US" sz="2800" b="1">
                <a:solidFill>
                  <a:srgbClr val="003300"/>
                </a:solidFill>
                <a:latin typeface="Arial" panose="020B0604020202020204" pitchFamily="34" charset="0"/>
                <a:ea typeface="楷体_GB2312" pitchFamily="1" charset="-122"/>
              </a:rPr>
              <a:t>百般拉拢</a:t>
            </a:r>
          </a:p>
        </p:txBody>
      </p:sp>
      <p:sp>
        <p:nvSpPr>
          <p:cNvPr id="18458" name="右大括号 18457"/>
          <p:cNvSpPr/>
          <p:nvPr/>
        </p:nvSpPr>
        <p:spPr>
          <a:xfrm>
            <a:off x="6858000" y="5715000"/>
            <a:ext cx="141288" cy="685800"/>
          </a:xfrm>
          <a:prstGeom prst="rightBrace">
            <a:avLst>
              <a:gd name="adj1" fmla="val 40449"/>
              <a:gd name="adj2" fmla="val 50000"/>
            </a:avLst>
          </a:prstGeom>
          <a:noFill/>
          <a:ln w="3175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59" name="矩形 18458"/>
          <p:cNvSpPr/>
          <p:nvPr/>
        </p:nvSpPr>
        <p:spPr>
          <a:xfrm>
            <a:off x="7280275" y="5661025"/>
            <a:ext cx="16129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老奸巨滑</a:t>
            </a:r>
          </a:p>
        </p:txBody>
      </p:sp>
      <p:sp>
        <p:nvSpPr>
          <p:cNvPr id="18460" name="文本框 18459"/>
          <p:cNvSpPr txBox="1"/>
          <p:nvPr/>
        </p:nvSpPr>
        <p:spPr>
          <a:xfrm>
            <a:off x="2971800" y="5715000"/>
            <a:ext cx="16129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1" hangingPunct="1"/>
            <a:r>
              <a:rPr lang="zh-CN" altLang="en-US" sz="2800" b="1">
                <a:solidFill>
                  <a:srgbClr val="003300"/>
                </a:solidFill>
                <a:latin typeface="Arial" panose="020B0604020202020204" pitchFamily="34" charset="0"/>
                <a:ea typeface="楷体_GB2312" pitchFamily="1" charset="-122"/>
              </a:rPr>
              <a:t>不屑一顾</a:t>
            </a:r>
          </a:p>
        </p:txBody>
      </p:sp>
      <p:sp>
        <p:nvSpPr>
          <p:cNvPr id="18461" name="矩形 18460"/>
          <p:cNvSpPr/>
          <p:nvPr/>
        </p:nvSpPr>
        <p:spPr>
          <a:xfrm>
            <a:off x="0" y="0"/>
            <a:ext cx="2514600" cy="14620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52227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eaLnBrk="1" hangingPunct="1"/>
            <a:r>
              <a:rPr lang="zh-CN" altLang="en-US" sz="3600" b="1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华文新魏" charset="0"/>
                <a:ea typeface="华文新魏" charset="0"/>
              </a:rPr>
              <a:t>形象分析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6" grpId="0"/>
      <p:bldP spid="18451" grpId="0"/>
      <p:bldP spid="18456" grpId="0"/>
      <p:bldP spid="1845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9457"/>
          <p:cNvSpPr>
            <a:spLocks noGrp="1"/>
          </p:cNvSpPr>
          <p:nvPr>
            <p:ph type="ctrTitle"/>
          </p:nvPr>
        </p:nvSpPr>
        <p:spPr>
          <a:xfrm>
            <a:off x="287338" y="908050"/>
            <a:ext cx="8458200" cy="1470025"/>
          </a:xfrm>
          <a:ln/>
        </p:spPr>
        <p:txBody>
          <a:bodyPr anchor="ctr"/>
          <a:lstStyle/>
          <a:p>
            <a:pPr defTabSz="914400">
              <a:buSzPct val="100000"/>
            </a:pPr>
            <a:r>
              <a:rPr lang="zh-CN" altLang="en-US" sz="4800" b="1" kern="1200" baseline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“构建高效课堂模式”讲课比赛</a:t>
            </a:r>
          </a:p>
        </p:txBody>
      </p:sp>
      <p:sp>
        <p:nvSpPr>
          <p:cNvPr id="19459" name="副标题 19458"/>
          <p:cNvSpPr>
            <a:spLocks noGrp="1"/>
          </p:cNvSpPr>
          <p:nvPr>
            <p:ph type="subTitle" idx="1"/>
          </p:nvPr>
        </p:nvSpPr>
        <p:spPr>
          <a:xfrm>
            <a:off x="287338" y="2600325"/>
            <a:ext cx="8532812" cy="3421063"/>
          </a:xfrm>
          <a:ln/>
        </p:spPr>
        <p:txBody>
          <a:bodyPr/>
          <a:lstStyle/>
          <a:p>
            <a:pPr defTabSz="914400">
              <a:lnSpc>
                <a:spcPct val="80000"/>
              </a:lnSpc>
              <a:buSzPct val="100000"/>
            </a:pPr>
            <a:endParaRPr lang="en-US" altLang="zh-CN" sz="6000" b="1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914400">
              <a:lnSpc>
                <a:spcPct val="80000"/>
              </a:lnSpc>
              <a:buSzPct val="100000"/>
            </a:pPr>
            <a:r>
              <a:rPr lang="en-US" altLang="zh-CN" sz="60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60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范进中举</a:t>
            </a:r>
            <a:r>
              <a:rPr lang="en-US" altLang="zh-CN" sz="60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</a:p>
          <a:p>
            <a:pPr defTabSz="914400">
              <a:lnSpc>
                <a:spcPct val="80000"/>
              </a:lnSpc>
              <a:buSzPct val="100000"/>
            </a:pPr>
            <a:r>
              <a:rPr lang="en-US" altLang="zh-CN" sz="32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</a:p>
          <a:p>
            <a:pPr defTabSz="914400">
              <a:lnSpc>
                <a:spcPct val="80000"/>
              </a:lnSpc>
              <a:buSzPct val="100000"/>
            </a:pPr>
            <a:r>
              <a:rPr lang="en-US" altLang="zh-CN" sz="32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</a:p>
          <a:p>
            <a:pPr defTabSz="914400">
              <a:lnSpc>
                <a:spcPct val="80000"/>
              </a:lnSpc>
              <a:buSzPct val="100000"/>
            </a:pPr>
            <a:r>
              <a:rPr lang="en-US" altLang="zh-CN" sz="32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</a:t>
            </a:r>
            <a:endParaRPr lang="zh-CN" altLang="en-US" sz="32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 20481"/>
          <p:cNvSpPr>
            <a:spLocks noGrp="1"/>
          </p:cNvSpPr>
          <p:nvPr>
            <p:ph type="ctrTitle"/>
          </p:nvPr>
        </p:nvSpPr>
        <p:spPr>
          <a:xfrm>
            <a:off x="3429000" y="1066800"/>
            <a:ext cx="3886200" cy="1981200"/>
          </a:xfrm>
          <a:ln/>
        </p:spPr>
        <p:txBody>
          <a:bodyPr anchor="ctr"/>
          <a:lstStyle/>
          <a:p>
            <a:pPr algn="l" defTabSz="914400">
              <a:buSzPct val="100000"/>
            </a:pPr>
            <a:r>
              <a:rPr lang="zh-CN" altLang="en-US" sz="4400" kern="1200" baseline="0">
                <a:latin typeface="Arial" panose="020B0604020202020204" pitchFamily="34" charset="0"/>
                <a:ea typeface="宋体" panose="02010600030101010101" pitchFamily="2" charset="-122"/>
              </a:rPr>
              <a:t>范进</a:t>
            </a:r>
            <a:br>
              <a:rPr lang="zh-CN" altLang="en-US" sz="4400" kern="1200" baseline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4400" kern="1200" baseline="0">
                <a:latin typeface="Arial" panose="020B0604020202020204" pitchFamily="34" charset="0"/>
                <a:ea typeface="宋体" panose="02010600030101010101" pitchFamily="2" charset="-122"/>
              </a:rPr>
              <a:t>       与</a:t>
            </a:r>
            <a:br>
              <a:rPr lang="zh-CN" altLang="en-US" sz="4400" kern="1200" baseline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4400" kern="1200" baseline="0">
                <a:latin typeface="Arial" panose="020B0604020202020204" pitchFamily="34" charset="0"/>
                <a:ea typeface="宋体" panose="02010600030101010101" pitchFamily="2" charset="-122"/>
              </a:rPr>
              <a:t>        孔乙己</a:t>
            </a:r>
          </a:p>
        </p:txBody>
      </p:sp>
      <p:pic>
        <p:nvPicPr>
          <p:cNvPr id="20483" name="图片 20482" descr="范进中举1"/>
          <p:cNvPicPr>
            <a:picLocks noChangeAspect="1"/>
          </p:cNvPicPr>
          <p:nvPr/>
        </p:nvPicPr>
        <p:blipFill>
          <a:blip r:embed="rId2"/>
          <a:srcRect r="45833"/>
          <a:stretch>
            <a:fillRect/>
          </a:stretch>
        </p:blipFill>
        <p:spPr>
          <a:xfrm>
            <a:off x="0" y="0"/>
            <a:ext cx="3200400" cy="441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4" name="图片 20483" descr="0"/>
          <p:cNvPicPr>
            <a:picLocks noChangeAspect="1"/>
          </p:cNvPicPr>
          <p:nvPr/>
        </p:nvPicPr>
        <p:blipFill>
          <a:blip r:embed="rId3"/>
          <a:srcRect l="13333" t="46655" r="46666"/>
          <a:stretch>
            <a:fillRect/>
          </a:stretch>
        </p:blipFill>
        <p:spPr>
          <a:xfrm>
            <a:off x="5486400" y="3198813"/>
            <a:ext cx="3657600" cy="3659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占位符 21505"/>
          <p:cNvSpPr>
            <a:spLocks noGrp="1"/>
          </p:cNvSpPr>
          <p:nvPr>
            <p:ph type="body" idx="1"/>
          </p:nvPr>
        </p:nvSpPr>
        <p:spPr>
          <a:xfrm>
            <a:off x="304800" y="1295400"/>
            <a:ext cx="8229600" cy="4525963"/>
          </a:xfrm>
          <a:ln/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zh-CN" altLang="en-US" sz="2400"/>
              <a:t>           </a:t>
            </a:r>
            <a:r>
              <a:rPr lang="zh-CN" altLang="en-US" sz="4000" b="1"/>
              <a:t>本文与</a:t>
            </a:r>
            <a:r>
              <a:rPr lang="en-US" altLang="zh-CN" sz="4000" b="1"/>
              <a:t>《</a:t>
            </a:r>
            <a:r>
              <a:rPr lang="zh-CN" altLang="en-US" sz="4000" b="1"/>
              <a:t>孔乙己</a:t>
            </a:r>
            <a:r>
              <a:rPr lang="en-US" altLang="zh-CN" sz="4000" b="1"/>
              <a:t>》</a:t>
            </a:r>
            <a:r>
              <a:rPr lang="zh-CN" altLang="en-US" sz="4000" b="1"/>
              <a:t>写作意图类似，均是控诉封建社会、科举制度的罪恶。孔乙己是科举考试的败北者，范进是中了举，发了疯。皆是热衷功名，一个爬上去，一个被吞噬。皆是中毒极深，一个被吞噬而仍然麻木不仁，一个中了举欢喜得发了疯。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22529"/>
          <p:cNvSpPr txBox="1"/>
          <p:nvPr/>
        </p:nvSpPr>
        <p:spPr>
          <a:xfrm>
            <a:off x="1828800" y="990600"/>
            <a:ext cx="6934200" cy="444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1" charset="-122"/>
              </a:rPr>
              <a:t>范进中举的事反映了什么？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范进中举前后状况的变化，反映了封建社会科举制度对读书人命运的主宰，以及在这种制度下人与人之间的势利关系和世态的炎凉。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23553"/>
          <p:cNvSpPr txBox="1"/>
          <p:nvPr/>
        </p:nvSpPr>
        <p:spPr>
          <a:xfrm>
            <a:off x="1828800" y="990600"/>
            <a:ext cx="4572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0000CC"/>
                </a:solidFill>
                <a:latin typeface="Arial" panose="020B0604020202020204" pitchFamily="34" charset="0"/>
                <a:ea typeface="仿宋_GB2312" pitchFamily="1" charset="-122"/>
              </a:rPr>
              <a:t>文章主题</a:t>
            </a:r>
          </a:p>
        </p:txBody>
      </p:sp>
      <p:sp>
        <p:nvSpPr>
          <p:cNvPr id="23555" name="文本框 23554"/>
          <p:cNvSpPr txBox="1"/>
          <p:nvPr/>
        </p:nvSpPr>
        <p:spPr>
          <a:xfrm>
            <a:off x="381000" y="2057400"/>
            <a:ext cx="8382000" cy="3937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</a:rPr>
              <a:t>       课文通过对比描写范进中举前后社会、经济地位的变化，着重刻画范进中举癫狂的丑态及他周围各色人等趋炎附势的嘴脸，有力地抨击了封建制度对读书人心灵的荼毒，辛辣地讽刺了科举制度下人与人之间的关系，深刻地揭露了封建社会的黑暗现实和世态的炎凉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6145"/>
          <p:cNvSpPr>
            <a:spLocks noGrp="1"/>
          </p:cNvSpPr>
          <p:nvPr>
            <p:ph type="ctrTitle"/>
          </p:nvPr>
        </p:nvSpPr>
        <p:spPr>
          <a:xfrm>
            <a:off x="287338" y="908050"/>
            <a:ext cx="8458200" cy="1470025"/>
          </a:xfrm>
          <a:ln/>
        </p:spPr>
        <p:txBody>
          <a:bodyPr anchor="b"/>
          <a:lstStyle/>
          <a:p>
            <a:pPr defTabSz="914400">
              <a:buSzPct val="100000"/>
            </a:pPr>
            <a:r>
              <a:rPr lang="zh-CN" altLang="en-US" sz="4800" b="1" kern="1200" baseline="0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“构建高效课堂模式”讲课比赛</a:t>
            </a:r>
          </a:p>
        </p:txBody>
      </p:sp>
      <p:sp>
        <p:nvSpPr>
          <p:cNvPr id="6147" name="副标题 6146"/>
          <p:cNvSpPr>
            <a:spLocks noGrp="1"/>
          </p:cNvSpPr>
          <p:nvPr>
            <p:ph type="subTitle" idx="1"/>
          </p:nvPr>
        </p:nvSpPr>
        <p:spPr>
          <a:xfrm>
            <a:off x="287338" y="2600325"/>
            <a:ext cx="8532812" cy="3421063"/>
          </a:xfrm>
          <a:ln/>
        </p:spPr>
        <p:txBody>
          <a:bodyPr anchor="t"/>
          <a:lstStyle/>
          <a:p>
            <a:pPr defTabSz="914400">
              <a:lnSpc>
                <a:spcPct val="80000"/>
              </a:lnSpc>
              <a:buSzPct val="60000"/>
            </a:pPr>
            <a:endParaRPr lang="en-US" altLang="zh-CN" sz="6000" b="1" kern="1200" baseline="0" dirty="0"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pPr defTabSz="914400">
              <a:lnSpc>
                <a:spcPct val="80000"/>
              </a:lnSpc>
              <a:buSzPct val="60000"/>
            </a:pPr>
            <a:r>
              <a:rPr lang="en-US" altLang="zh-CN" sz="6000" b="1" kern="1200" baseline="0" dirty="0">
                <a:latin typeface="Tahoma" panose="020B060403050404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6000" b="1" kern="1200" baseline="0" dirty="0">
                <a:latin typeface="Tahoma" panose="020B0604030504040204" pitchFamily="34" charset="0"/>
                <a:ea typeface="宋体" panose="02010600030101010101" pitchFamily="2" charset="-122"/>
              </a:rPr>
              <a:t>范进中举</a:t>
            </a:r>
            <a:r>
              <a:rPr lang="en-US" altLang="zh-CN" sz="6000" b="1" kern="1200" baseline="0" dirty="0">
                <a:latin typeface="Tahoma" panose="020B0604030504040204" pitchFamily="34" charset="0"/>
                <a:ea typeface="宋体" panose="02010600030101010101" pitchFamily="2" charset="-122"/>
              </a:rPr>
              <a:t>》</a:t>
            </a:r>
          </a:p>
          <a:p>
            <a:pPr defTabSz="914400">
              <a:lnSpc>
                <a:spcPct val="80000"/>
              </a:lnSpc>
              <a:buSzPct val="60000"/>
            </a:pPr>
            <a:r>
              <a:rPr lang="en-US" altLang="zh-CN" kern="1200" baseline="0" dirty="0">
                <a:latin typeface="Tahoma" panose="020B0604030504040204" pitchFamily="34" charset="0"/>
                <a:ea typeface="宋体" panose="02010600030101010101" pitchFamily="2" charset="-122"/>
              </a:rPr>
              <a:t>         </a:t>
            </a:r>
          </a:p>
          <a:p>
            <a:pPr defTabSz="914400">
              <a:lnSpc>
                <a:spcPct val="80000"/>
              </a:lnSpc>
              <a:buSzPct val="60000"/>
            </a:pPr>
            <a:r>
              <a:rPr lang="en-US" altLang="zh-CN" kern="1200" baseline="0" dirty="0">
                <a:latin typeface="Tahoma" panose="020B0604030504040204" pitchFamily="34" charset="0"/>
                <a:ea typeface="宋体" panose="02010600030101010101" pitchFamily="2" charset="-122"/>
              </a:rPr>
              <a:t>     </a:t>
            </a:r>
          </a:p>
          <a:p>
            <a:pPr defTabSz="914400">
              <a:lnSpc>
                <a:spcPct val="80000"/>
              </a:lnSpc>
              <a:buSzPct val="60000"/>
            </a:pPr>
            <a:r>
              <a:rPr lang="en-US" altLang="zh-CN" kern="1200" baseline="0" dirty="0">
                <a:latin typeface="Tahoma" panose="020B0604030504040204" pitchFamily="34" charset="0"/>
                <a:ea typeface="宋体" panose="02010600030101010101" pitchFamily="2" charset="-122"/>
              </a:rPr>
              <a:t>                               </a:t>
            </a:r>
            <a:endParaRPr lang="zh-CN" altLang="en-US" sz="2800" b="1" kern="1200" baseline="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7169" descr="范进中举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40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文本框 7170"/>
          <p:cNvSpPr txBox="1"/>
          <p:nvPr/>
        </p:nvSpPr>
        <p:spPr>
          <a:xfrm>
            <a:off x="6400800" y="1066800"/>
            <a:ext cx="733425" cy="16764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</a:rPr>
              <a:t>吴敬梓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8193"/>
          <p:cNvSpPr txBox="1"/>
          <p:nvPr/>
        </p:nvSpPr>
        <p:spPr>
          <a:xfrm>
            <a:off x="-446087" y="990600"/>
            <a:ext cx="91328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隶书" pitchFamily="1" charset="-122"/>
                <a:ea typeface="隶书" pitchFamily="1" charset="-122"/>
              </a:rPr>
              <a:t>          </a:t>
            </a:r>
            <a:r>
              <a:rPr lang="zh-CN" altLang="en-US" sz="4000" b="1" dirty="0">
                <a:solidFill>
                  <a:srgbClr val="FF0000"/>
                </a:solidFill>
                <a:latin typeface="隶书" pitchFamily="1" charset="-122"/>
                <a:ea typeface="隶书" pitchFamily="1" charset="-122"/>
              </a:rPr>
              <a:t>学习目标</a:t>
            </a:r>
          </a:p>
        </p:txBody>
      </p:sp>
      <p:sp>
        <p:nvSpPr>
          <p:cNvPr id="8195" name="文本框 8194"/>
          <p:cNvSpPr txBox="1"/>
          <p:nvPr/>
        </p:nvSpPr>
        <p:spPr>
          <a:xfrm>
            <a:off x="382588" y="2057400"/>
            <a:ext cx="9067800" cy="3017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660033"/>
                </a:solidFill>
                <a:latin typeface="隶书" pitchFamily="1" charset="-122"/>
                <a:ea typeface="隶书" pitchFamily="1" charset="-122"/>
              </a:rPr>
              <a:t>1.知识与能力：通过</a:t>
            </a:r>
            <a:r>
              <a:rPr lang="zh-CN" altLang="en-US" sz="3200" b="1" u="sng" dirty="0">
                <a:solidFill>
                  <a:srgbClr val="FF0000"/>
                </a:solidFill>
                <a:latin typeface="隶书" pitchFamily="1" charset="-122"/>
                <a:ea typeface="隶书" pitchFamily="1" charset="-122"/>
              </a:rPr>
              <a:t>对话</a:t>
            </a:r>
            <a:r>
              <a:rPr lang="zh-CN" altLang="en-US" sz="3200" b="1" dirty="0">
                <a:solidFill>
                  <a:srgbClr val="660033"/>
                </a:solidFill>
                <a:latin typeface="隶书" pitchFamily="1" charset="-122"/>
                <a:ea typeface="隶书" pitchFamily="1" charset="-122"/>
              </a:rPr>
              <a:t>、</a:t>
            </a:r>
            <a:r>
              <a:rPr lang="zh-CN" altLang="en-US" sz="3200" b="1" u="sng" dirty="0">
                <a:solidFill>
                  <a:srgbClr val="FF0000"/>
                </a:solidFill>
                <a:latin typeface="隶书" pitchFamily="1" charset="-122"/>
                <a:ea typeface="隶书" pitchFamily="1" charset="-122"/>
              </a:rPr>
              <a:t>细节的描写</a:t>
            </a:r>
            <a:r>
              <a:rPr lang="zh-CN" altLang="en-US" sz="3200" b="1" dirty="0">
                <a:solidFill>
                  <a:srgbClr val="660033"/>
                </a:solidFill>
                <a:latin typeface="隶书" pitchFamily="1" charset="-122"/>
                <a:ea typeface="隶书" pitchFamily="1" charset="-122"/>
              </a:rPr>
              <a:t>学习刻画人物的方法。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660033"/>
                </a:solidFill>
                <a:latin typeface="隶书" pitchFamily="1" charset="-122"/>
                <a:ea typeface="隶书" pitchFamily="1" charset="-122"/>
              </a:rPr>
              <a:t>2.过程与方法：通过</a:t>
            </a:r>
            <a:r>
              <a:rPr lang="zh-CN" altLang="en-US" sz="3200" b="1" u="sng" dirty="0">
                <a:solidFill>
                  <a:srgbClr val="FF0000"/>
                </a:solidFill>
                <a:latin typeface="隶书" pitchFamily="1" charset="-122"/>
                <a:ea typeface="隶书" pitchFamily="1" charset="-122"/>
              </a:rPr>
              <a:t>对比</a:t>
            </a:r>
            <a:r>
              <a:rPr lang="zh-CN" altLang="en-US" sz="3200" b="1" dirty="0">
                <a:solidFill>
                  <a:srgbClr val="660033"/>
                </a:solidFill>
                <a:latin typeface="隶书" pitchFamily="1" charset="-122"/>
                <a:ea typeface="隶书" pitchFamily="1" charset="-122"/>
              </a:rPr>
              <a:t>分析人物性格。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660033"/>
                </a:solidFill>
                <a:latin typeface="隶书" pitchFamily="1" charset="-122"/>
                <a:ea typeface="隶书" pitchFamily="1" charset="-122"/>
              </a:rPr>
              <a:t>3.情感、态度与价值观：了解封建社会庸俗市侩的人情世态。</a:t>
            </a:r>
          </a:p>
        </p:txBody>
      </p:sp>
      <p:sp>
        <p:nvSpPr>
          <p:cNvPr id="8196" name="矩形 8195"/>
          <p:cNvSpPr/>
          <p:nvPr/>
        </p:nvSpPr>
        <p:spPr>
          <a:xfrm>
            <a:off x="1219200" y="5791200"/>
            <a:ext cx="30956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1" hangingPunct="1"/>
            <a:endParaRPr lang="zh-CN" altLang="en-US" sz="3200" b="1" dirty="0">
              <a:solidFill>
                <a:srgbClr val="FF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8197" name="矩形 8196"/>
          <p:cNvSpPr/>
          <p:nvPr/>
        </p:nvSpPr>
        <p:spPr>
          <a:xfrm>
            <a:off x="1143000" y="4953000"/>
            <a:ext cx="38576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隶书" pitchFamily="1" charset="-122"/>
                <a:ea typeface="隶书" pitchFamily="1" charset="-122"/>
              </a:rPr>
              <a:t> </a:t>
            </a:r>
          </a:p>
        </p:txBody>
      </p:sp>
      <p:sp>
        <p:nvSpPr>
          <p:cNvPr id="8198" name="矩形 8197"/>
          <p:cNvSpPr/>
          <p:nvPr/>
        </p:nvSpPr>
        <p:spPr>
          <a:xfrm>
            <a:off x="1066800" y="3429000"/>
            <a:ext cx="6934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zh-CN" altLang="en-US" sz="3200" b="1" dirty="0">
              <a:solidFill>
                <a:srgbClr val="6600FF"/>
              </a:solidFill>
              <a:latin typeface="隶书" pitchFamily="1" charset="-122"/>
              <a:ea typeface="隶书" pitchFamily="1" charset="-122"/>
            </a:endParaRPr>
          </a:p>
        </p:txBody>
      </p:sp>
    </p:spTree>
  </p:cSld>
  <p:clrMapOvr>
    <a:masterClrMapping/>
  </p:clrMapOvr>
  <p:transition>
    <p:check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323850" y="404813"/>
            <a:ext cx="8281988" cy="638175"/>
          </a:xfrm>
          <a:ln/>
        </p:spPr>
        <p:txBody>
          <a:bodyPr vert="horz" wrap="square" anchor="ctr"/>
          <a:lstStyle/>
          <a:p>
            <a:r>
              <a:rPr lang="zh-CN" altLang="en-US" sz="3600" b="1" dirty="0">
                <a:solidFill>
                  <a:srgbClr val="F9153B"/>
                </a:solidFill>
              </a:rPr>
              <a:t>合作探究（</a:t>
            </a:r>
            <a:r>
              <a:rPr lang="en-US" altLang="zh-CN" sz="3600" b="1" dirty="0">
                <a:solidFill>
                  <a:srgbClr val="F9153B"/>
                </a:solidFill>
              </a:rPr>
              <a:t>8</a:t>
            </a:r>
            <a:r>
              <a:rPr lang="zh-CN" altLang="en-US" sz="3600" b="1" dirty="0">
                <a:solidFill>
                  <a:srgbClr val="F9153B"/>
                </a:solidFill>
              </a:rPr>
              <a:t>分钟）</a:t>
            </a:r>
          </a:p>
        </p:txBody>
      </p:sp>
      <p:graphicFrame>
        <p:nvGraphicFramePr>
          <p:cNvPr id="9219" name="表格 9218"/>
          <p:cNvGraphicFramePr/>
          <p:nvPr/>
        </p:nvGraphicFramePr>
        <p:xfrm>
          <a:off x="358775" y="1449388"/>
          <a:ext cx="8280400" cy="5365750"/>
        </p:xfrm>
        <a:graphic>
          <a:graphicData uri="http://schemas.openxmlformats.org/drawingml/2006/table">
            <a:tbl>
              <a:tblPr/>
              <a:tblGrid>
                <a:gridCol w="4752975"/>
                <a:gridCol w="3527425"/>
              </a:tblGrid>
              <a:tr h="4572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0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</a:rPr>
                        <a:t>内容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0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</a:rPr>
                        <a:t>要求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16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0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ea typeface="楷体_GB2312" pitchFamily="1" charset="-122"/>
                        </a:rPr>
                        <a:t>探究1：</a:t>
                      </a:r>
                      <a:r>
                        <a:rPr lang="zh-CN" altLang="en-US" b="1" dirty="0">
                          <a:solidFill>
                            <a:srgbClr val="000000"/>
                          </a:solidFill>
                          <a:ea typeface="楷体_GB2312" pitchFamily="1" charset="-122"/>
                        </a:rPr>
                        <a:t>范进中举前后发生了哪些变化？分析范进的人物形象。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0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 dirty="0">
                          <a:solidFill>
                            <a:srgbClr val="000000"/>
                          </a:solidFill>
                        </a:rPr>
                        <a:t>1</a:t>
                      </a:r>
                      <a:r>
                        <a:rPr lang="zh-CN" altLang="en-US" sz="2400" b="1" dirty="0">
                          <a:solidFill>
                            <a:srgbClr val="000000"/>
                          </a:solidFill>
                        </a:rPr>
                        <a:t>、积极迅速、重点突出，先一对一站立讨论，再进行</a:t>
                      </a:r>
                      <a:r>
                        <a:rPr lang="zh-CN" altLang="en-US" sz="2400" b="1" dirty="0">
                          <a:solidFill>
                            <a:srgbClr val="FF0000"/>
                          </a:solidFill>
                        </a:rPr>
                        <a:t>组内集中讨论没解决的问题</a:t>
                      </a: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 dirty="0">
                          <a:solidFill>
                            <a:srgbClr val="000000"/>
                          </a:solidFill>
                        </a:rPr>
                        <a:t>2</a:t>
                      </a:r>
                      <a:r>
                        <a:rPr lang="zh-CN" altLang="en-US" sz="2400" b="1" dirty="0">
                          <a:solidFill>
                            <a:srgbClr val="000000"/>
                          </a:solidFill>
                        </a:rPr>
                        <a:t>、组长认真负责，确保全班同学参与学习，并分配好展示任务，</a:t>
                      </a: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组织未展示的同学及时整理总结</a:t>
                      </a:r>
                      <a:endParaRPr lang="zh-CN" altLang="en-US" sz="2400" b="1" dirty="0">
                        <a:solidFill>
                          <a:srgbClr val="000000"/>
                        </a:solidFill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 dirty="0">
                          <a:solidFill>
                            <a:srgbClr val="000000"/>
                          </a:solidFill>
                        </a:rPr>
                        <a:t>A</a:t>
                      </a:r>
                      <a:r>
                        <a:rPr lang="zh-CN" altLang="en-US" sz="2400" b="1" dirty="0">
                          <a:solidFill>
                            <a:srgbClr val="000000"/>
                          </a:solidFill>
                        </a:rPr>
                        <a:t>层多拓展、质疑</a:t>
                      </a: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 dirty="0">
                          <a:solidFill>
                            <a:srgbClr val="000000"/>
                          </a:solidFill>
                        </a:rPr>
                        <a:t>B</a:t>
                      </a:r>
                      <a:r>
                        <a:rPr lang="zh-CN" altLang="en-US" sz="2400" b="1" dirty="0">
                          <a:solidFill>
                            <a:srgbClr val="000000"/>
                          </a:solidFill>
                        </a:rPr>
                        <a:t>层注重总结，整理落实</a:t>
                      </a: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 dirty="0">
                          <a:solidFill>
                            <a:srgbClr val="000000"/>
                          </a:solidFill>
                        </a:rPr>
                        <a:t>C</a:t>
                      </a:r>
                      <a:r>
                        <a:rPr lang="zh-CN" altLang="en-US" sz="2400" b="1" dirty="0">
                          <a:solidFill>
                            <a:srgbClr val="000000"/>
                          </a:solidFill>
                        </a:rPr>
                        <a:t>层基础知识掌握准确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26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0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ea typeface="楷体_GB2312" pitchFamily="1" charset="-122"/>
                        </a:rPr>
                        <a:t>探究2：范进中举前后，胡屠户对范进的态度发生了哪些变化？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08743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0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ea typeface="楷体_GB2312" pitchFamily="1" charset="-122"/>
                        </a:rPr>
                        <a:t>探究3：胡屠户的变化，表明他是一个什么样的人？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366837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0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ea typeface="楷体_GB2312" pitchFamily="1" charset="-122"/>
                        </a:rPr>
                        <a:t>探究4：众乡邻、张乡绅在范进中举前后有什么变化，反映了怎样的众生相？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10241"/>
          <p:cNvSpPr/>
          <p:nvPr/>
        </p:nvSpPr>
        <p:spPr>
          <a:xfrm>
            <a:off x="457200" y="1295400"/>
            <a:ext cx="8153400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</a:rPr>
              <a:t>       课文标题是“</a:t>
            </a:r>
            <a:r>
              <a:rPr lang="zh-CN" altLang="en-US" sz="4000" b="1">
                <a:solidFill>
                  <a:srgbClr val="FF0066"/>
                </a:solidFill>
                <a:latin typeface="Times New Roman" panose="02020603050405020304" pitchFamily="18" charset="0"/>
              </a:rPr>
              <a:t>范进中举</a:t>
            </a:r>
            <a:r>
              <a:rPr lang="zh-CN" altLang="en-US" sz="4000" b="1">
                <a:latin typeface="Times New Roman" panose="02020603050405020304" pitchFamily="18" charset="0"/>
              </a:rPr>
              <a:t>”，可以说“</a:t>
            </a:r>
            <a:r>
              <a:rPr lang="zh-CN" altLang="en-US" sz="4000" b="1">
                <a:solidFill>
                  <a:srgbClr val="FF0066"/>
                </a:solidFill>
                <a:latin typeface="Times New Roman" panose="02020603050405020304" pitchFamily="18" charset="0"/>
              </a:rPr>
              <a:t>中举</a:t>
            </a:r>
            <a:r>
              <a:rPr lang="zh-CN" altLang="en-US" sz="4000" b="1">
                <a:latin typeface="Times New Roman" panose="02020603050405020304" pitchFamily="18" charset="0"/>
              </a:rPr>
              <a:t>”是范进一生的</a:t>
            </a:r>
            <a:r>
              <a:rPr lang="zh-CN" altLang="en-US" sz="4000" b="1">
                <a:solidFill>
                  <a:srgbClr val="FF0066"/>
                </a:solidFill>
                <a:latin typeface="Times New Roman" panose="02020603050405020304" pitchFamily="18" charset="0"/>
              </a:rPr>
              <a:t>转折点</a:t>
            </a:r>
            <a:r>
              <a:rPr lang="zh-CN" altLang="en-US" sz="4000" b="1">
                <a:latin typeface="Times New Roman" panose="02020603050405020304" pitchFamily="18" charset="0"/>
              </a:rPr>
              <a:t>。中举前后他的</a:t>
            </a:r>
            <a:r>
              <a:rPr lang="zh-CN" altLang="en-US" sz="4000" b="1">
                <a:solidFill>
                  <a:srgbClr val="FF0066"/>
                </a:solidFill>
                <a:latin typeface="Times New Roman" panose="02020603050405020304" pitchFamily="18" charset="0"/>
              </a:rPr>
              <a:t>经济状况</a:t>
            </a:r>
            <a:r>
              <a:rPr lang="zh-CN" altLang="en-US" sz="4000" b="1">
                <a:latin typeface="Times New Roman" panose="02020603050405020304" pitchFamily="18" charset="0"/>
              </a:rPr>
              <a:t>、</a:t>
            </a:r>
            <a:r>
              <a:rPr lang="zh-CN" altLang="en-US" sz="4000" b="1">
                <a:solidFill>
                  <a:srgbClr val="FF0066"/>
                </a:solidFill>
                <a:latin typeface="Times New Roman" panose="02020603050405020304" pitchFamily="18" charset="0"/>
              </a:rPr>
              <a:t>社会地位</a:t>
            </a:r>
            <a:r>
              <a:rPr lang="zh-CN" altLang="en-US" sz="4000" b="1">
                <a:latin typeface="Times New Roman" panose="02020603050405020304" pitchFamily="18" charset="0"/>
              </a:rPr>
              <a:t>判若两人。试着讲讲其</a:t>
            </a:r>
          </a:p>
        </p:txBody>
      </p:sp>
      <p:sp>
        <p:nvSpPr>
          <p:cNvPr id="10243" name="矩形 10242"/>
          <p:cNvSpPr/>
          <p:nvPr/>
        </p:nvSpPr>
        <p:spPr>
          <a:xfrm>
            <a:off x="5562600" y="3657600"/>
            <a:ext cx="15240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2700" cap="flat" cmpd="sng">
                  <a:solidFill>
                    <a:srgbClr val="800080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变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1265"/>
          <p:cNvSpPr>
            <a:spLocks noGrp="1"/>
          </p:cNvSpPr>
          <p:nvPr>
            <p:ph type="title"/>
          </p:nvPr>
        </p:nvSpPr>
        <p:spPr>
          <a:xfrm>
            <a:off x="482600" y="76200"/>
            <a:ext cx="4953000" cy="519113"/>
          </a:xfrm>
          <a:ln/>
        </p:spPr>
        <p:txBody>
          <a:bodyPr anchor="b"/>
          <a:lstStyle/>
          <a:p>
            <a:r>
              <a:rPr lang="zh-CN" altLang="en-US" sz="2800">
                <a:solidFill>
                  <a:srgbClr val="A50021"/>
                </a:solidFill>
                <a:ea typeface="黑体" panose="02010609060101010101" pitchFamily="49" charset="-122"/>
              </a:rPr>
              <a:t>范进中举前后对比</a:t>
            </a:r>
          </a:p>
        </p:txBody>
      </p:sp>
      <p:graphicFrame>
        <p:nvGraphicFramePr>
          <p:cNvPr id="11267" name="表格 11266"/>
          <p:cNvGraphicFramePr/>
          <p:nvPr/>
        </p:nvGraphicFramePr>
        <p:xfrm>
          <a:off x="107950" y="762000"/>
          <a:ext cx="8856663" cy="5932488"/>
        </p:xfrm>
        <a:graphic>
          <a:graphicData uri="http://schemas.openxmlformats.org/drawingml/2006/table">
            <a:tbl>
              <a:tblPr/>
              <a:tblGrid>
                <a:gridCol w="1023938"/>
                <a:gridCol w="4179887"/>
                <a:gridCol w="3652838"/>
              </a:tblGrid>
              <a:tr h="6096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0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500" b="1">
                          <a:solidFill>
                            <a:srgbClr val="471CE4"/>
                          </a:solidFill>
                        </a:rPr>
                        <a:t> 项目</a:t>
                      </a:r>
                    </a:p>
                  </a:txBody>
                  <a:tcPr anchor="ctr">
                    <a:lnL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4"/>
                    </a:blip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0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500" b="1">
                          <a:solidFill>
                            <a:srgbClr val="471CE4"/>
                          </a:solidFill>
                        </a:rPr>
                        <a:t>　　　　中举前</a:t>
                      </a:r>
                    </a:p>
                  </a:txBody>
                  <a:tcPr anchor="ctr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4"/>
                    </a:blip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0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500" b="1">
                          <a:solidFill>
                            <a:srgbClr val="471CE4"/>
                          </a:solidFill>
                        </a:rPr>
                        <a:t>　　　　中举后</a:t>
                      </a:r>
                    </a:p>
                  </a:txBody>
                  <a:tcPr anchor="ctr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4"/>
                    </a:blipFill>
                  </a:tcPr>
                </a:tc>
              </a:tr>
              <a:tr h="14668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0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500" b="1">
                          <a:solidFill>
                            <a:srgbClr val="471CE4"/>
                          </a:solidFill>
                        </a:rPr>
                        <a:t>吃</a:t>
                      </a:r>
                    </a:p>
                  </a:txBody>
                  <a:tcPr anchor="ctr">
                    <a:lnL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4"/>
                    </a:blip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0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>
                        <a:buNone/>
                      </a:pPr>
                      <a:endParaRPr lang="zh-CN" altLang="en-US" sz="2500" b="1" dirty="0">
                        <a:solidFill>
                          <a:srgbClr val="471CE4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0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>
                        <a:buNone/>
                      </a:pPr>
                      <a:r>
                        <a:rPr lang="zh-CN" altLang="en-US" sz="2500" b="1">
                          <a:solidFill>
                            <a:srgbClr val="471CE4"/>
                          </a:solidFill>
                          <a:latin typeface="Times New Roman" panose="02020603050405020304" pitchFamily="18" charset="0"/>
                        </a:rPr>
                        <a:t>  </a:t>
                      </a:r>
                    </a:p>
                  </a:txBody>
                  <a:tcPr anchor="ctr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091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0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500" b="1">
                          <a:solidFill>
                            <a:srgbClr val="471CE4"/>
                          </a:solidFill>
                        </a:rPr>
                        <a:t>住</a:t>
                      </a:r>
                    </a:p>
                  </a:txBody>
                  <a:tcPr anchor="ctr">
                    <a:lnL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4"/>
                    </a:blip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0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>
                        <a:buNone/>
                      </a:pPr>
                      <a:endParaRPr lang="zh-CN" altLang="en-US" sz="2500" b="1" dirty="0">
                        <a:solidFill>
                          <a:srgbClr val="471CE4"/>
                        </a:solidFill>
                      </a:endParaRPr>
                    </a:p>
                  </a:txBody>
                  <a:tcPr anchor="ctr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5"/>
                    </a:blip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0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>
                        <a:buNone/>
                      </a:pPr>
                      <a:r>
                        <a:rPr lang="zh-CN" altLang="en-US" sz="2500" b="1">
                          <a:solidFill>
                            <a:srgbClr val="471CE4"/>
                          </a:solidFill>
                          <a:latin typeface="Times New Roman" panose="02020603050405020304" pitchFamily="18" charset="0"/>
                        </a:rPr>
                        <a:t>  </a:t>
                      </a:r>
                    </a:p>
                  </a:txBody>
                  <a:tcPr anchor="ctr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5"/>
                    </a:blipFill>
                  </a:tcPr>
                </a:tc>
              </a:tr>
              <a:tr h="143986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0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500" b="1">
                          <a:solidFill>
                            <a:srgbClr val="471CE4"/>
                          </a:solidFill>
                        </a:rPr>
                        <a:t>用</a:t>
                      </a:r>
                    </a:p>
                  </a:txBody>
                  <a:tcPr anchor="ctr">
                    <a:lnL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4"/>
                    </a:blip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0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>
                        <a:buNone/>
                      </a:pPr>
                      <a:endParaRPr lang="zh-CN" altLang="en-US" sz="2500" b="1" dirty="0">
                        <a:solidFill>
                          <a:srgbClr val="471CE4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0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>
                        <a:buNone/>
                      </a:pPr>
                      <a:r>
                        <a:rPr lang="zh-CN" altLang="en-US" sz="2500" b="1">
                          <a:solidFill>
                            <a:srgbClr val="471CE4"/>
                          </a:solidFill>
                          <a:latin typeface="Times New Roman" panose="02020603050405020304" pitchFamily="18" charset="0"/>
                        </a:rPr>
                        <a:t>　</a:t>
                      </a:r>
                      <a:endParaRPr lang="zh-CN" altLang="en-US" sz="2500" b="1">
                        <a:solidFill>
                          <a:srgbClr val="471CE4"/>
                        </a:solidFill>
                      </a:endParaRPr>
                    </a:p>
                  </a:txBody>
                  <a:tcPr anchor="ctr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526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0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500" b="1">
                          <a:solidFill>
                            <a:srgbClr val="471CE4"/>
                          </a:solidFill>
                        </a:rPr>
                        <a:t>地位</a:t>
                      </a:r>
                    </a:p>
                  </a:txBody>
                  <a:tcPr anchor="ctr">
                    <a:lnL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4"/>
                    </a:blip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0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>
                        <a:buNone/>
                      </a:pPr>
                      <a:endParaRPr lang="zh-CN" altLang="en-US" sz="2500" b="1" dirty="0">
                        <a:solidFill>
                          <a:srgbClr val="471CE4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5"/>
                    </a:blip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20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>
                        <a:buNone/>
                      </a:pPr>
                      <a:r>
                        <a:rPr lang="zh-CN" altLang="en-US" sz="2500" b="1">
                          <a:solidFill>
                            <a:srgbClr val="471CE4"/>
                          </a:solidFill>
                          <a:latin typeface="Times New Roman" panose="02020603050405020304" pitchFamily="18" charset="0"/>
                        </a:rPr>
                        <a:t>　</a:t>
                      </a:r>
                      <a:endParaRPr lang="zh-CN" altLang="en-US" sz="2500" b="1">
                        <a:solidFill>
                          <a:srgbClr val="471CE4"/>
                        </a:solidFill>
                      </a:endParaRPr>
                    </a:p>
                  </a:txBody>
                  <a:tcPr anchor="ctr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5"/>
                    </a:blipFill>
                  </a:tcPr>
                </a:tc>
              </a:tr>
            </a:tbl>
          </a:graphicData>
        </a:graphic>
      </p:graphicFrame>
      <p:sp>
        <p:nvSpPr>
          <p:cNvPr id="11293" name="文本框 11292"/>
          <p:cNvSpPr txBox="1"/>
          <p:nvPr/>
        </p:nvSpPr>
        <p:spPr>
          <a:xfrm>
            <a:off x="1476375" y="1524000"/>
            <a:ext cx="3733800" cy="13335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just" eaLnBrk="1" hangingPunct="1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</a:pPr>
            <a:r>
              <a:rPr lang="zh-CN" altLang="en-US" sz="2400" b="1">
                <a:solidFill>
                  <a:srgbClr val="993366"/>
                </a:solidFill>
                <a:latin typeface="Times New Roman" panose="02020603050405020304" pitchFamily="18" charset="0"/>
              </a:rPr>
              <a:t>每日小菜饭　猪油两三回</a:t>
            </a:r>
          </a:p>
          <a:p>
            <a:pPr algn="just" eaLnBrk="1" hangingPunct="1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</a:pPr>
            <a:r>
              <a:rPr lang="zh-CN" altLang="en-US" sz="2400" b="1">
                <a:solidFill>
                  <a:srgbClr val="993366"/>
                </a:solidFill>
                <a:latin typeface="Times New Roman" panose="02020603050405020304" pitchFamily="18" charset="0"/>
              </a:rPr>
              <a:t>饿了两三天　没有早饭米</a:t>
            </a:r>
          </a:p>
          <a:p>
            <a:pPr algn="just" eaLnBrk="1" hangingPunct="1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</a:pPr>
            <a:r>
              <a:rPr lang="zh-CN" altLang="en-US" sz="2400" b="1">
                <a:solidFill>
                  <a:srgbClr val="993366"/>
                </a:solidFill>
                <a:latin typeface="Times New Roman" panose="02020603050405020304" pitchFamily="18" charset="0"/>
              </a:rPr>
              <a:t>饿得看不见</a:t>
            </a:r>
            <a:endParaRPr lang="zh-CN" altLang="en-US" sz="2200" b="1">
              <a:solidFill>
                <a:srgbClr val="9933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94" name="文本框 11293"/>
          <p:cNvSpPr txBox="1"/>
          <p:nvPr/>
        </p:nvSpPr>
        <p:spPr>
          <a:xfrm>
            <a:off x="5638800" y="1524000"/>
            <a:ext cx="2971800" cy="13335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just" eaLnBrk="1" hangingPunct="1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</a:pPr>
            <a:r>
              <a:rPr lang="zh-CN" altLang="en-US" sz="2400" b="1">
                <a:solidFill>
                  <a:srgbClr val="993366"/>
                </a:solidFill>
                <a:latin typeface="Times New Roman" panose="02020603050405020304" pitchFamily="18" charset="0"/>
              </a:rPr>
              <a:t>众乡邻拿蛋　送酒　</a:t>
            </a:r>
          </a:p>
          <a:p>
            <a:pPr algn="just" eaLnBrk="1" hangingPunct="1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</a:pPr>
            <a:r>
              <a:rPr lang="zh-CN" altLang="en-US" sz="2400" b="1">
                <a:solidFill>
                  <a:srgbClr val="993366"/>
                </a:solidFill>
                <a:latin typeface="Times New Roman" panose="02020603050405020304" pitchFamily="18" charset="0"/>
              </a:rPr>
              <a:t>　　　背米　捉鸡</a:t>
            </a:r>
          </a:p>
          <a:p>
            <a:pPr algn="just" eaLnBrk="1" hangingPunct="1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</a:pPr>
            <a:r>
              <a:rPr lang="zh-CN" altLang="en-US" sz="2400" b="1">
                <a:solidFill>
                  <a:srgbClr val="993366"/>
                </a:solidFill>
                <a:latin typeface="Times New Roman" panose="02020603050405020304" pitchFamily="18" charset="0"/>
              </a:rPr>
              <a:t>胡屠户送肉</a:t>
            </a:r>
            <a:endParaRPr lang="zh-CN" altLang="en-US" sz="2200" b="1">
              <a:solidFill>
                <a:srgbClr val="9933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95" name="文本框 11294"/>
          <p:cNvSpPr txBox="1"/>
          <p:nvPr/>
        </p:nvSpPr>
        <p:spPr>
          <a:xfrm>
            <a:off x="1600200" y="31242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just" eaLnBrk="1" hangingPunct="1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</a:pPr>
            <a:r>
              <a:rPr lang="zh-CN" altLang="en-US" sz="2400" b="1">
                <a:solidFill>
                  <a:srgbClr val="993366"/>
                </a:solidFill>
                <a:latin typeface="Times New Roman" panose="02020603050405020304" pitchFamily="18" charset="0"/>
              </a:rPr>
              <a:t>茅草棚</a:t>
            </a:r>
            <a:endParaRPr lang="zh-CN" altLang="en-US" sz="2200" b="1">
              <a:solidFill>
                <a:srgbClr val="9933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96" name="文本框 11295"/>
          <p:cNvSpPr txBox="1"/>
          <p:nvPr/>
        </p:nvSpPr>
        <p:spPr>
          <a:xfrm>
            <a:off x="5486400" y="3124200"/>
            <a:ext cx="3505200" cy="458788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just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993366"/>
                </a:solidFill>
                <a:latin typeface="Times New Roman" panose="02020603050405020304" pitchFamily="18" charset="0"/>
              </a:rPr>
              <a:t>张乡绅送三间房屋</a:t>
            </a:r>
          </a:p>
        </p:txBody>
      </p:sp>
      <p:sp>
        <p:nvSpPr>
          <p:cNvPr id="11297" name="文本框 11296"/>
          <p:cNvSpPr txBox="1"/>
          <p:nvPr/>
        </p:nvSpPr>
        <p:spPr>
          <a:xfrm>
            <a:off x="1600200" y="4038600"/>
            <a:ext cx="2971800" cy="89535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just" eaLnBrk="1" hangingPunct="1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</a:pPr>
            <a:r>
              <a:rPr lang="zh-CN" altLang="en-US" sz="2400" b="1">
                <a:solidFill>
                  <a:srgbClr val="993366"/>
                </a:solidFill>
                <a:latin typeface="Times New Roman" panose="02020603050405020304" pitchFamily="18" charset="0"/>
              </a:rPr>
              <a:t>无盘费去应考	</a:t>
            </a:r>
          </a:p>
          <a:p>
            <a:pPr algn="just" eaLnBrk="1" hangingPunct="1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</a:pPr>
            <a:r>
              <a:rPr lang="zh-CN" altLang="en-US" sz="2400" b="1">
                <a:solidFill>
                  <a:srgbClr val="993366"/>
                </a:solidFill>
                <a:latin typeface="Times New Roman" panose="02020603050405020304" pitchFamily="18" charset="0"/>
              </a:rPr>
              <a:t>无钱打发报录人</a:t>
            </a:r>
            <a:endParaRPr lang="zh-CN" altLang="en-US" sz="2200" b="1">
              <a:solidFill>
                <a:srgbClr val="9933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98" name="文本框 11297"/>
          <p:cNvSpPr txBox="1"/>
          <p:nvPr/>
        </p:nvSpPr>
        <p:spPr>
          <a:xfrm>
            <a:off x="5638800" y="3810000"/>
            <a:ext cx="3048000" cy="13335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just" eaLnBrk="1" hangingPunct="1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</a:pPr>
            <a:r>
              <a:rPr lang="zh-CN" altLang="en-US" sz="2400" b="1">
                <a:solidFill>
                  <a:srgbClr val="993366"/>
                </a:solidFill>
                <a:latin typeface="Times New Roman" panose="02020603050405020304" pitchFamily="18" charset="0"/>
              </a:rPr>
              <a:t>众乡邻搬桌椅　</a:t>
            </a:r>
          </a:p>
          <a:p>
            <a:pPr algn="just" eaLnBrk="1" hangingPunct="1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</a:pPr>
            <a:r>
              <a:rPr lang="zh-CN" altLang="en-US" sz="2400" b="1">
                <a:solidFill>
                  <a:srgbClr val="993366"/>
                </a:solidFill>
                <a:latin typeface="Times New Roman" panose="02020603050405020304" pitchFamily="18" charset="0"/>
              </a:rPr>
              <a:t>屠户送四五千钱</a:t>
            </a:r>
          </a:p>
          <a:p>
            <a:pPr algn="just" eaLnBrk="1" hangingPunct="1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</a:pPr>
            <a:r>
              <a:rPr lang="zh-CN" altLang="en-US" sz="2400" b="1">
                <a:solidFill>
                  <a:srgbClr val="993366"/>
                </a:solidFill>
                <a:latin typeface="Times New Roman" panose="02020603050405020304" pitchFamily="18" charset="0"/>
              </a:rPr>
              <a:t>张乡绅送纹银</a:t>
            </a:r>
            <a:r>
              <a:rPr lang="en-US" altLang="zh-CN" sz="2400" b="1">
                <a:solidFill>
                  <a:srgbClr val="993366"/>
                </a:solidFill>
                <a:latin typeface="Times New Roman" panose="02020603050405020304" pitchFamily="18" charset="0"/>
              </a:rPr>
              <a:t>50</a:t>
            </a:r>
            <a:r>
              <a:rPr lang="zh-CN" altLang="en-US" sz="2400" b="1">
                <a:solidFill>
                  <a:srgbClr val="993366"/>
                </a:solidFill>
                <a:latin typeface="Times New Roman" panose="02020603050405020304" pitchFamily="18" charset="0"/>
              </a:rPr>
              <a:t>两</a:t>
            </a:r>
            <a:endParaRPr lang="zh-CN" altLang="en-US" sz="2200" b="1">
              <a:solidFill>
                <a:srgbClr val="9933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99" name="文本框 11298"/>
          <p:cNvSpPr txBox="1"/>
          <p:nvPr/>
        </p:nvSpPr>
        <p:spPr>
          <a:xfrm>
            <a:off x="1600200" y="5300663"/>
            <a:ext cx="2971800" cy="13335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just" eaLnBrk="1" hangingPunct="1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</a:pPr>
            <a:r>
              <a:rPr lang="zh-CN" altLang="en-US" sz="2400" b="1">
                <a:solidFill>
                  <a:srgbClr val="993366"/>
                </a:solidFill>
                <a:latin typeface="Times New Roman" panose="02020603050405020304" pitchFamily="18" charset="0"/>
              </a:rPr>
              <a:t>胡屠户骂得狗血淋头</a:t>
            </a:r>
          </a:p>
          <a:p>
            <a:pPr algn="just" eaLnBrk="1" hangingPunct="1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</a:pPr>
            <a:r>
              <a:rPr lang="zh-CN" altLang="en-US" sz="2400" b="1">
                <a:solidFill>
                  <a:srgbClr val="993366"/>
                </a:solidFill>
                <a:latin typeface="Times New Roman" panose="02020603050405020304" pitchFamily="18" charset="0"/>
              </a:rPr>
              <a:t>无人理会</a:t>
            </a:r>
          </a:p>
          <a:p>
            <a:pPr algn="just" eaLnBrk="1" hangingPunct="1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</a:pPr>
            <a:r>
              <a:rPr lang="zh-CN" altLang="en-US" sz="2400" b="1">
                <a:solidFill>
                  <a:srgbClr val="993366"/>
                </a:solidFill>
                <a:latin typeface="Times New Roman" panose="02020603050405020304" pitchFamily="18" charset="0"/>
              </a:rPr>
              <a:t>无人帮助</a:t>
            </a:r>
          </a:p>
        </p:txBody>
      </p:sp>
      <p:sp>
        <p:nvSpPr>
          <p:cNvPr id="11300" name="文本框 11299"/>
          <p:cNvSpPr txBox="1"/>
          <p:nvPr/>
        </p:nvSpPr>
        <p:spPr>
          <a:xfrm>
            <a:off x="5632450" y="5229225"/>
            <a:ext cx="2971800" cy="13335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just" eaLnBrk="1" hangingPunct="1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</a:pPr>
            <a:r>
              <a:rPr lang="zh-CN" altLang="en-US" sz="2400" b="1">
                <a:solidFill>
                  <a:srgbClr val="993366"/>
                </a:solidFill>
                <a:latin typeface="Times New Roman" panose="02020603050405020304" pitchFamily="18" charset="0"/>
              </a:rPr>
              <a:t>胡屠户奉承恭维</a:t>
            </a:r>
          </a:p>
          <a:p>
            <a:pPr algn="just" eaLnBrk="1" hangingPunct="1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</a:pPr>
            <a:r>
              <a:rPr lang="zh-CN" altLang="en-US" sz="2400" b="1">
                <a:solidFill>
                  <a:srgbClr val="993366"/>
                </a:solidFill>
                <a:latin typeface="Times New Roman" panose="02020603050405020304" pitchFamily="18" charset="0"/>
              </a:rPr>
              <a:t>众乡邻帮办各种事情</a:t>
            </a:r>
          </a:p>
          <a:p>
            <a:pPr algn="just" eaLnBrk="1" hangingPunct="1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</a:pPr>
            <a:r>
              <a:rPr lang="zh-CN" altLang="en-US" sz="2400" b="1">
                <a:solidFill>
                  <a:srgbClr val="993366"/>
                </a:solidFill>
                <a:latin typeface="Times New Roman" panose="02020603050405020304" pitchFamily="18" charset="0"/>
              </a:rPr>
              <a:t>张乡绅拜访拉拢</a:t>
            </a:r>
            <a:endParaRPr lang="zh-CN" altLang="en-US" sz="2200" b="1">
              <a:solidFill>
                <a:srgbClr val="993366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random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93" grpId="0"/>
      <p:bldP spid="11294" grpId="0"/>
      <p:bldP spid="11295" grpId="0"/>
      <p:bldP spid="11296" grpId="0"/>
      <p:bldP spid="11297" grpId="0"/>
      <p:bldP spid="11298" grpId="0"/>
      <p:bldP spid="11299" grpId="0"/>
      <p:bldP spid="1130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云形标注 12289"/>
          <p:cNvSpPr/>
          <p:nvPr/>
        </p:nvSpPr>
        <p:spPr>
          <a:xfrm>
            <a:off x="6227763" y="2708275"/>
            <a:ext cx="649287" cy="1512888"/>
          </a:xfrm>
          <a:prstGeom prst="cloud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2291" name="内容占位符 12290" descr="cxinfo_swf_36-4805_图像139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257800" y="1905000"/>
            <a:ext cx="3124200" cy="4044950"/>
          </a:xfrm>
          <a:ln w="31750">
            <a:solidFill>
              <a:srgbClr val="FF0000"/>
            </a:solidFill>
            <a:miter/>
          </a:ln>
        </p:spPr>
      </p:pic>
      <p:sp>
        <p:nvSpPr>
          <p:cNvPr id="12292" name="椭圆形标注 12291"/>
          <p:cNvSpPr/>
          <p:nvPr/>
        </p:nvSpPr>
        <p:spPr>
          <a:xfrm>
            <a:off x="7308850" y="1196975"/>
            <a:ext cx="1366838" cy="2087563"/>
          </a:xfrm>
          <a:prstGeom prst="wedgeEllipseCallout">
            <a:avLst>
              <a:gd name="adj1" fmla="val -61032"/>
              <a:gd name="adj2" fmla="val 7250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1" hangingPunct="1"/>
            <a:r>
              <a:rPr lang="zh-CN" altLang="en-US" sz="2000">
                <a:solidFill>
                  <a:srgbClr val="FF0000"/>
                </a:solidFill>
                <a:latin typeface="Arial" panose="020B0604020202020204" pitchFamily="34" charset="0"/>
              </a:rPr>
              <a:t>该死的畜牲！你中了甚么？</a:t>
            </a:r>
          </a:p>
        </p:txBody>
      </p:sp>
      <p:sp>
        <p:nvSpPr>
          <p:cNvPr id="12293" name="矩形 12292"/>
          <p:cNvSpPr/>
          <p:nvPr/>
        </p:nvSpPr>
        <p:spPr>
          <a:xfrm>
            <a:off x="0" y="0"/>
            <a:ext cx="2895600" cy="14620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58088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eaLnBrk="1" hangingPunct="1"/>
            <a:r>
              <a:rPr lang="zh-CN" altLang="en-US" sz="3600" b="1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华文新魏" charset="0"/>
                <a:ea typeface="华文新魏" charset="0"/>
              </a:rPr>
              <a:t>形象分析</a:t>
            </a:r>
          </a:p>
        </p:txBody>
      </p:sp>
      <p:sp>
        <p:nvSpPr>
          <p:cNvPr id="12294" name="矩形 12293"/>
          <p:cNvSpPr/>
          <p:nvPr/>
        </p:nvSpPr>
        <p:spPr>
          <a:xfrm>
            <a:off x="3581400" y="685800"/>
            <a:ext cx="19812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1" hangingPunct="1"/>
            <a:r>
              <a:rPr lang="zh-CN" altLang="en-US" sz="3600" b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/>
                  </a:outerShdw>
                </a:effectLst>
                <a:latin typeface="隶书" charset="0"/>
                <a:ea typeface="隶书" charset="0"/>
              </a:rPr>
              <a:t>胡屠户</a:t>
            </a:r>
          </a:p>
        </p:txBody>
      </p:sp>
      <p:sp>
        <p:nvSpPr>
          <p:cNvPr id="12295" name="文本占位符 12294"/>
          <p:cNvSpPr>
            <a:spLocks noGrp="1"/>
          </p:cNvSpPr>
          <p:nvPr>
            <p:ph type="body" sz="half" idx="1"/>
          </p:nvPr>
        </p:nvSpPr>
        <p:spPr>
          <a:xfrm>
            <a:off x="533400" y="1981200"/>
            <a:ext cx="4506913" cy="4114800"/>
          </a:xfrm>
          <a:ln/>
        </p:spPr>
        <p:txBody>
          <a:bodyPr/>
          <a:lstStyle/>
          <a:p>
            <a:pPr>
              <a:lnSpc>
                <a:spcPct val="140000"/>
              </a:lnSpc>
              <a:buNone/>
            </a:pPr>
            <a:r>
              <a:rPr lang="zh-CN" altLang="en-US" sz="4000">
                <a:solidFill>
                  <a:srgbClr val="FF0000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</a:rPr>
              <a:t>思考：</a:t>
            </a:r>
            <a:r>
              <a:rPr lang="zh-CN" altLang="en-US" sz="4000" b="1">
                <a:latin typeface="宋体" panose="02010600030101010101" pitchFamily="2" charset="-122"/>
              </a:rPr>
              <a:t>胡屠户在范进中举前后的态度有什么不同？试分析该人物形象。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表格 13313"/>
          <p:cNvGraphicFramePr/>
          <p:nvPr/>
        </p:nvGraphicFramePr>
        <p:xfrm>
          <a:off x="0" y="860425"/>
          <a:ext cx="8785225" cy="6010275"/>
        </p:xfrm>
        <a:graphic>
          <a:graphicData uri="http://schemas.openxmlformats.org/drawingml/2006/table">
            <a:tbl>
              <a:tblPr/>
              <a:tblGrid>
                <a:gridCol w="2374900"/>
                <a:gridCol w="3244850"/>
                <a:gridCol w="3165475"/>
              </a:tblGrid>
              <a:tr h="5365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5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项目</a:t>
                      </a:r>
                    </a:p>
                  </a:txBody>
                  <a:tcPr marL="90000" marR="90000" marT="46800" marB="46800" anchor="ctr">
                    <a:lnL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4"/>
                    </a:blip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5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中举前</a:t>
                      </a:r>
                    </a:p>
                  </a:txBody>
                  <a:tcPr marL="90000" marR="90000" marT="46800" marB="46800" anchor="ctr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4"/>
                    </a:blip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5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　中举后</a:t>
                      </a:r>
                      <a:endParaRPr lang="zh-CN" altLang="en-US" sz="2500"/>
                    </a:p>
                  </a:txBody>
                  <a:tcPr marL="90000" marR="90000" marT="46800" marB="46800" anchor="ctr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4"/>
                    </a:blipFill>
                  </a:tcPr>
                </a:tc>
              </a:tr>
              <a:tr h="47466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5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对范进的称呼</a:t>
                      </a:r>
                      <a:endParaRPr lang="zh-CN" altLang="en-US" sz="2500"/>
                    </a:p>
                  </a:txBody>
                  <a:tcPr marL="90000" marR="90000" marT="46800" marB="46800">
                    <a:lnL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5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000" marR="90000" marT="46800" marB="4680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5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000" marR="90000" marT="46800" marB="4680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186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5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说话的态度    </a:t>
                      </a:r>
                    </a:p>
                    <a:p>
                      <a:pPr marL="0" lvl="0" indent="0">
                        <a:buNone/>
                      </a:pPr>
                      <a:r>
                        <a:rPr lang="zh-CN" altLang="en-US" sz="25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          </a:t>
                      </a:r>
                    </a:p>
                  </a:txBody>
                  <a:tcPr marL="90000" marR="90000" marT="46800" marB="46800">
                    <a:lnL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5"/>
                    </a:blip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5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000" marR="90000" marT="46800" marB="4680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5"/>
                    </a:blip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2500" dirty="0"/>
                    </a:p>
                  </a:txBody>
                  <a:tcPr marL="90000" marR="90000" marT="46800" marB="4680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5"/>
                    </a:blipFill>
                  </a:tcPr>
                </a:tc>
              </a:tr>
              <a:tr h="47466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5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所带的礼品</a:t>
                      </a:r>
                    </a:p>
                  </a:txBody>
                  <a:tcPr marL="90000" marR="90000" marT="46800" marB="46800">
                    <a:lnL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5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000" marR="90000" marT="46800" marB="4680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5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000" marR="90000" marT="46800" marB="4680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566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5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对嫁女的解释</a:t>
                      </a: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2500"/>
                    </a:p>
                  </a:txBody>
                  <a:tcPr marL="90000" marR="90000" marT="46800" marB="46800">
                    <a:lnL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5"/>
                    </a:blip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2500" dirty="0"/>
                    </a:p>
                  </a:txBody>
                  <a:tcPr marL="90000" marR="90000" marT="46800" marB="4680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5"/>
                    </a:blip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5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000" marR="90000" marT="46800" marB="4680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5"/>
                    </a:blipFill>
                  </a:tcPr>
                </a:tc>
              </a:tr>
              <a:tr h="85566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5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对相貌的评价</a:t>
                      </a: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2500"/>
                    </a:p>
                  </a:txBody>
                  <a:tcPr marL="90000" marR="90000" marT="46800" marB="46800">
                    <a:lnL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2500" dirty="0"/>
                    </a:p>
                  </a:txBody>
                  <a:tcPr marL="90000" marR="90000" marT="46800" marB="4680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5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000" marR="90000" marT="46800" marB="4680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186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5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对才学的评价</a:t>
                      </a:r>
                    </a:p>
                    <a:p>
                      <a:pPr marL="0" lvl="0" indent="0">
                        <a:buNone/>
                      </a:pPr>
                      <a:endParaRPr lang="zh-CN" altLang="en-US" sz="2500">
                        <a:solidFill>
                          <a:srgbClr val="0000FF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000" marR="90000" marT="46800" marB="46800">
                    <a:lnL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5"/>
                    </a:blip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25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000" marR="90000" marT="46800" marB="4680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5"/>
                    </a:blip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2500" dirty="0"/>
                    </a:p>
                  </a:txBody>
                  <a:tcPr marL="90000" marR="90000" marT="46800" marB="4680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5"/>
                    </a:blipFill>
                  </a:tcPr>
                </a:tc>
              </a:tr>
              <a:tr h="47466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5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能否考中</a:t>
                      </a:r>
                    </a:p>
                  </a:txBody>
                  <a:tcPr marL="90000" marR="90000" marT="46800" marB="46800">
                    <a:lnL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5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000" marR="90000" marT="46800" marB="4680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5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000" marR="90000" marT="46800" marB="4680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66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5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对亲家母称呼</a:t>
                      </a:r>
                    </a:p>
                  </a:txBody>
                  <a:tcPr marL="90000" marR="90000" marT="46800" marB="46800">
                    <a:lnL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5"/>
                    </a:blip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5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000" marR="90000" marT="46800" marB="4680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5"/>
                    </a:blip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5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000" marR="90000" marT="46800" marB="4680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5"/>
                    </a:blipFill>
                  </a:tcPr>
                </a:tc>
              </a:tr>
            </a:tbl>
          </a:graphicData>
        </a:graphic>
      </p:graphicFrame>
      <p:sp>
        <p:nvSpPr>
          <p:cNvPr id="13356" name="矩形 13355"/>
          <p:cNvSpPr/>
          <p:nvPr/>
        </p:nvSpPr>
        <p:spPr>
          <a:xfrm>
            <a:off x="107950" y="146050"/>
            <a:ext cx="7010400" cy="5461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eaLnBrk="1" hangingPunct="1"/>
            <a:r>
              <a:rPr lang="zh-CN" altLang="en-US" sz="3200" b="1">
                <a:solidFill>
                  <a:srgbClr val="A50021"/>
                </a:solidFill>
                <a:latin typeface="Arial Black" panose="020B0A04020102020204" pitchFamily="34" charset="0"/>
                <a:ea typeface="黑体" panose="02010609060101010101" pitchFamily="49" charset="-122"/>
              </a:rPr>
              <a:t>范进中举前后胡屠户态度对比</a:t>
            </a:r>
          </a:p>
        </p:txBody>
      </p:sp>
      <p:sp>
        <p:nvSpPr>
          <p:cNvPr id="13357" name="文本框 13356"/>
          <p:cNvSpPr txBox="1"/>
          <p:nvPr/>
        </p:nvSpPr>
        <p:spPr>
          <a:xfrm>
            <a:off x="3124200" y="1447800"/>
            <a:ext cx="1371600" cy="4572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just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9900CC"/>
                </a:solidFill>
                <a:latin typeface="Times New Roman" panose="02020603050405020304" pitchFamily="18" charset="0"/>
              </a:rPr>
              <a:t>现世宝</a:t>
            </a:r>
          </a:p>
        </p:txBody>
      </p:sp>
      <p:sp>
        <p:nvSpPr>
          <p:cNvPr id="13358" name="文本框 13357"/>
          <p:cNvSpPr txBox="1"/>
          <p:nvPr/>
        </p:nvSpPr>
        <p:spPr>
          <a:xfrm>
            <a:off x="5940425" y="1458913"/>
            <a:ext cx="2519363" cy="4572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just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9900CC"/>
                </a:solidFill>
                <a:latin typeface="Times New Roman" panose="02020603050405020304" pitchFamily="18" charset="0"/>
              </a:rPr>
              <a:t>老爷</a:t>
            </a:r>
            <a:r>
              <a:rPr lang="zh-CN" altLang="en-US" sz="2400" b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9900CC"/>
                </a:solidFill>
                <a:latin typeface="Times New Roman" panose="02020603050405020304" pitchFamily="18" charset="0"/>
              </a:rPr>
              <a:t>贤婿老爷</a:t>
            </a:r>
          </a:p>
        </p:txBody>
      </p:sp>
      <p:sp>
        <p:nvSpPr>
          <p:cNvPr id="13359" name="文本框 13358"/>
          <p:cNvSpPr txBox="1"/>
          <p:nvPr/>
        </p:nvSpPr>
        <p:spPr>
          <a:xfrm>
            <a:off x="2819400" y="2108200"/>
            <a:ext cx="2667000" cy="4572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just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9900CC"/>
                </a:solidFill>
                <a:latin typeface="Times New Roman" panose="02020603050405020304" pitchFamily="18" charset="0"/>
              </a:rPr>
              <a:t>训斥　狗血喷头</a:t>
            </a:r>
          </a:p>
        </p:txBody>
      </p:sp>
      <p:sp>
        <p:nvSpPr>
          <p:cNvPr id="13360" name="文本框 13359"/>
          <p:cNvSpPr txBox="1"/>
          <p:nvPr/>
        </p:nvSpPr>
        <p:spPr>
          <a:xfrm>
            <a:off x="5943600" y="1958975"/>
            <a:ext cx="2819400" cy="82232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9900CC"/>
                </a:solidFill>
                <a:latin typeface="Times New Roman" panose="02020603050405020304" pitchFamily="18" charset="0"/>
              </a:rPr>
              <a:t>恭维　奉承　讨好千恩万谢</a:t>
            </a:r>
            <a:endParaRPr lang="zh-CN" altLang="en-US" sz="2200" b="1">
              <a:solidFill>
                <a:srgbClr val="99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61" name="文本框 13360"/>
          <p:cNvSpPr txBox="1"/>
          <p:nvPr/>
        </p:nvSpPr>
        <p:spPr>
          <a:xfrm>
            <a:off x="2819400" y="2755900"/>
            <a:ext cx="2819400" cy="4572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just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9900CC"/>
                </a:solidFill>
                <a:latin typeface="Times New Roman" panose="02020603050405020304" pitchFamily="18" charset="0"/>
              </a:rPr>
              <a:t>一副大肠　一瓶酒</a:t>
            </a:r>
          </a:p>
        </p:txBody>
      </p:sp>
      <p:sp>
        <p:nvSpPr>
          <p:cNvPr id="13362" name="文本框 13361"/>
          <p:cNvSpPr txBox="1"/>
          <p:nvPr/>
        </p:nvSpPr>
        <p:spPr>
          <a:xfrm>
            <a:off x="5940425" y="27559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just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9900CC"/>
                </a:solidFill>
                <a:latin typeface="Times New Roman" panose="02020603050405020304" pitchFamily="18" charset="0"/>
              </a:rPr>
              <a:t>七八斤肉四五千钱</a:t>
            </a:r>
          </a:p>
        </p:txBody>
      </p:sp>
      <p:sp>
        <p:nvSpPr>
          <p:cNvPr id="13363" name="文本框 13362"/>
          <p:cNvSpPr txBox="1"/>
          <p:nvPr/>
        </p:nvSpPr>
        <p:spPr>
          <a:xfrm>
            <a:off x="2819400" y="3284538"/>
            <a:ext cx="1752600" cy="4572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9900CC"/>
                </a:solidFill>
                <a:latin typeface="Times New Roman" panose="02020603050405020304" pitchFamily="18" charset="0"/>
              </a:rPr>
              <a:t>倒运</a:t>
            </a:r>
            <a:endParaRPr lang="zh-CN" altLang="en-US" sz="2200" b="1">
              <a:solidFill>
                <a:srgbClr val="99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64" name="文本框 13363"/>
          <p:cNvSpPr txBox="1"/>
          <p:nvPr/>
        </p:nvSpPr>
        <p:spPr>
          <a:xfrm>
            <a:off x="2819400" y="3400425"/>
            <a:ext cx="180975" cy="427038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pPr algn="just" eaLnBrk="1" hangingPunct="1"/>
            <a:endParaRPr lang="zh-CN" altLang="en-US" sz="22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65" name="文本框 13364"/>
          <p:cNvSpPr txBox="1"/>
          <p:nvPr/>
        </p:nvSpPr>
        <p:spPr>
          <a:xfrm>
            <a:off x="5867400" y="3352800"/>
            <a:ext cx="2819400" cy="82232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</a:pPr>
            <a:r>
              <a:rPr lang="zh-CN" altLang="en-US" sz="2400" b="1">
                <a:solidFill>
                  <a:srgbClr val="9900CC"/>
                </a:solidFill>
                <a:latin typeface="Times New Roman" panose="02020603050405020304" pitchFamily="18" charset="0"/>
              </a:rPr>
              <a:t>养到３０多岁　　毕竟要嫁与个老爷</a:t>
            </a:r>
            <a:endParaRPr lang="zh-CN" altLang="en-US" sz="2200" b="1">
              <a:solidFill>
                <a:srgbClr val="99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66" name="文本框 13365"/>
          <p:cNvSpPr txBox="1"/>
          <p:nvPr/>
        </p:nvSpPr>
        <p:spPr>
          <a:xfrm>
            <a:off x="2590800" y="44196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just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9900CC"/>
                </a:solidFill>
                <a:latin typeface="Times New Roman" panose="02020603050405020304" pitchFamily="18" charset="0"/>
              </a:rPr>
              <a:t>尖嘴猴腮　不三不四</a:t>
            </a:r>
          </a:p>
        </p:txBody>
      </p:sp>
      <p:sp>
        <p:nvSpPr>
          <p:cNvPr id="13367" name="文本框 13366"/>
          <p:cNvSpPr txBox="1"/>
          <p:nvPr/>
        </p:nvSpPr>
        <p:spPr>
          <a:xfrm>
            <a:off x="5867400" y="4191000"/>
            <a:ext cx="2895600" cy="82232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just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9900CC"/>
                </a:solidFill>
                <a:latin typeface="Times New Roman" panose="02020603050405020304" pitchFamily="18" charset="0"/>
              </a:rPr>
              <a:t>品貌又高　张府</a:t>
            </a:r>
            <a:r>
              <a:rPr lang="en-US" altLang="zh-CN" sz="2400" b="1">
                <a:solidFill>
                  <a:srgbClr val="9900CC"/>
                </a:solidFill>
                <a:latin typeface="Times New Roman" panose="02020603050405020304" pitchFamily="18" charset="0"/>
              </a:rPr>
              <a:t>…</a:t>
            </a:r>
            <a:r>
              <a:rPr lang="zh-CN" altLang="en-US" sz="2400" b="1">
                <a:solidFill>
                  <a:srgbClr val="9900CC"/>
                </a:solidFill>
                <a:latin typeface="Times New Roman" panose="02020603050405020304" pitchFamily="18" charset="0"/>
              </a:rPr>
              <a:t>也没有这样的相貌</a:t>
            </a:r>
          </a:p>
        </p:txBody>
      </p:sp>
      <p:sp>
        <p:nvSpPr>
          <p:cNvPr id="13368" name="文本框 13367"/>
          <p:cNvSpPr txBox="1"/>
          <p:nvPr/>
        </p:nvSpPr>
        <p:spPr>
          <a:xfrm>
            <a:off x="2514600" y="5029200"/>
            <a:ext cx="2971800" cy="82232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9900CC"/>
                </a:solidFill>
                <a:latin typeface="Times New Roman" panose="02020603050405020304" pitchFamily="18" charset="0"/>
              </a:rPr>
              <a:t>不是你的文章好</a:t>
            </a:r>
          </a:p>
          <a:p>
            <a:pPr eaLnBrk="1" hangingPunct="1"/>
            <a:r>
              <a:rPr lang="en-US" altLang="zh-CN" sz="2400" b="1">
                <a:solidFill>
                  <a:srgbClr val="9900CC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2400" b="1">
                <a:solidFill>
                  <a:srgbClr val="9900CC"/>
                </a:solidFill>
                <a:latin typeface="Times New Roman" panose="02020603050405020304" pitchFamily="18" charset="0"/>
              </a:rPr>
              <a:t>舍与你的</a:t>
            </a:r>
            <a:endParaRPr lang="zh-CN" altLang="en-US" sz="2200" b="1">
              <a:solidFill>
                <a:srgbClr val="99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69" name="文本框 13368"/>
          <p:cNvSpPr txBox="1"/>
          <p:nvPr/>
        </p:nvSpPr>
        <p:spPr>
          <a:xfrm>
            <a:off x="6172200" y="4953000"/>
            <a:ext cx="2362200" cy="4572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just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9900CC"/>
                </a:solidFill>
                <a:latin typeface="Times New Roman" panose="02020603050405020304" pitchFamily="18" charset="0"/>
              </a:rPr>
              <a:t>才学又好</a:t>
            </a:r>
          </a:p>
        </p:txBody>
      </p:sp>
      <p:sp>
        <p:nvSpPr>
          <p:cNvPr id="13370" name="文本框 13369"/>
          <p:cNvSpPr txBox="1"/>
          <p:nvPr/>
        </p:nvSpPr>
        <p:spPr>
          <a:xfrm>
            <a:off x="2514600" y="5943600"/>
            <a:ext cx="3124200" cy="4572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just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9900CC"/>
                </a:solidFill>
                <a:latin typeface="Times New Roman" panose="02020603050405020304" pitchFamily="18" charset="0"/>
              </a:rPr>
              <a:t>癞蛤蟆就想天鹅屁吃</a:t>
            </a:r>
          </a:p>
        </p:txBody>
      </p:sp>
      <p:sp>
        <p:nvSpPr>
          <p:cNvPr id="13371" name="文本框 13370"/>
          <p:cNvSpPr txBox="1"/>
          <p:nvPr/>
        </p:nvSpPr>
        <p:spPr>
          <a:xfrm>
            <a:off x="5791200" y="5867400"/>
            <a:ext cx="2819400" cy="4572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just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9900CC"/>
                </a:solidFill>
                <a:latin typeface="Times New Roman" panose="02020603050405020304" pitchFamily="18" charset="0"/>
              </a:rPr>
              <a:t>毕竟要嫁与个老爷</a:t>
            </a:r>
          </a:p>
        </p:txBody>
      </p:sp>
      <p:sp>
        <p:nvSpPr>
          <p:cNvPr id="13372" name="文本框 13371"/>
          <p:cNvSpPr txBox="1"/>
          <p:nvPr/>
        </p:nvSpPr>
        <p:spPr>
          <a:xfrm>
            <a:off x="2590800" y="6400800"/>
            <a:ext cx="2743200" cy="4572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just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9900CC"/>
                </a:solidFill>
                <a:latin typeface="Times New Roman" panose="02020603050405020304" pitchFamily="18" charset="0"/>
              </a:rPr>
              <a:t>你那老不死的老娘</a:t>
            </a:r>
          </a:p>
        </p:txBody>
      </p:sp>
      <p:sp>
        <p:nvSpPr>
          <p:cNvPr id="13373" name="文本框 13372"/>
          <p:cNvSpPr txBox="1"/>
          <p:nvPr/>
        </p:nvSpPr>
        <p:spPr>
          <a:xfrm>
            <a:off x="5943600" y="6400800"/>
            <a:ext cx="2057400" cy="4572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</a:pPr>
            <a:r>
              <a:rPr lang="zh-CN" altLang="en-US" sz="2400" b="1">
                <a:solidFill>
                  <a:srgbClr val="9900CC"/>
                </a:solidFill>
                <a:latin typeface="Times New Roman" panose="02020603050405020304" pitchFamily="18" charset="0"/>
              </a:rPr>
              <a:t>你家老太太</a:t>
            </a:r>
            <a:endParaRPr lang="zh-CN" altLang="en-US" sz="2200" b="1">
              <a:solidFill>
                <a:srgbClr val="9900CC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random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57" grpId="0"/>
      <p:bldP spid="13358" grpId="0"/>
      <p:bldP spid="13359" grpId="0"/>
      <p:bldP spid="13360" grpId="0"/>
      <p:bldP spid="13361" grpId="0"/>
      <p:bldP spid="13362" grpId="0"/>
      <p:bldP spid="13363" grpId="0"/>
      <p:bldP spid="13365" grpId="0"/>
      <p:bldP spid="13366" grpId="0"/>
      <p:bldP spid="13367" grpId="0"/>
      <p:bldP spid="13368" grpId="0"/>
      <p:bldP spid="13369" grpId="0"/>
      <p:bldP spid="13370" grpId="0"/>
      <p:bldP spid="13371" grpId="0"/>
      <p:bldP spid="13372" grpId="0"/>
      <p:bldP spid="13373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ends">
  <a:themeElements>
    <a:clrScheme name="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0"/>
      </a:accent5>
      <a:accent6>
        <a:srgbClr val="E5B900"/>
      </a:accent6>
      <a:hlink>
        <a:srgbClr val="FF0000"/>
      </a:hlink>
      <a:folHlink>
        <a:srgbClr val="3333CC"/>
      </a:folHlink>
    </a:clrScheme>
    <a:fontScheme name="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00"/>
        </a:lt1>
        <a:dk2>
          <a:srgbClr val="DDDDDD"/>
        </a:dk2>
        <a:lt2>
          <a:srgbClr val="969696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CDCDC"/>
        </a:accent4>
        <a:accent5>
          <a:srgbClr val="AAEFD0"/>
        </a:accent5>
        <a:accent6>
          <a:srgbClr val="2D2DB7"/>
        </a:accent6>
        <a:hlink>
          <a:srgbClr val="FF5050"/>
        </a:hlink>
        <a:folHlink>
          <a:srgbClr val="FFCF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CC"/>
        </a:dk2>
        <a:lt2>
          <a:srgbClr val="000094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CDCDC"/>
        </a:accent4>
        <a:accent5>
          <a:srgbClr val="ADC8FF"/>
        </a:accent5>
        <a:accent6>
          <a:srgbClr val="8900E5"/>
        </a:accent6>
        <a:hlink>
          <a:srgbClr val="FF33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0"/>
        </a:accent5>
        <a:accent6>
          <a:srgbClr val="E5B900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5"/>
        </a:accent5>
        <a:accent6>
          <a:srgbClr val="ACACAC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CCA"/>
        </a:accent5>
        <a:accent6>
          <a:srgbClr val="4345A2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AAB82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1045</Words>
  <Application>Microsoft Office PowerPoint</Application>
  <PresentationFormat>全屏显示(4:3)</PresentationFormat>
  <Paragraphs>174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默认设计模板</vt:lpstr>
      <vt:lpstr>Blends</vt:lpstr>
      <vt:lpstr>PowerPoint 演示文稿</vt:lpstr>
      <vt:lpstr>“构建高效课堂模式”讲课比赛</vt:lpstr>
      <vt:lpstr>PowerPoint 演示文稿</vt:lpstr>
      <vt:lpstr>PowerPoint 演示文稿</vt:lpstr>
      <vt:lpstr>合作探究（8分钟）</vt:lpstr>
      <vt:lpstr>PowerPoint 演示文稿</vt:lpstr>
      <vt:lpstr>范进中举前后对比</vt:lpstr>
      <vt:lpstr>PowerPoint 演示文稿</vt:lpstr>
      <vt:lpstr>PowerPoint 演示文稿</vt:lpstr>
      <vt:lpstr>PowerPoint 演示文稿</vt:lpstr>
      <vt:lpstr>       仔细阅读文中对张乡绅和众邻居的描写，思考：</vt:lpstr>
      <vt:lpstr>PowerPoint 演示文稿</vt:lpstr>
      <vt:lpstr>PowerPoint 演示文稿</vt:lpstr>
      <vt:lpstr>PowerPoint 演示文稿</vt:lpstr>
      <vt:lpstr>“构建高效课堂模式”讲课比赛</vt:lpstr>
      <vt:lpstr>范进        与         孔乙己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YaYa</dc:creator>
  <cp:lastModifiedBy>xbany</cp:lastModifiedBy>
  <cp:revision>81</cp:revision>
  <dcterms:created xsi:type="dcterms:W3CDTF">2008-06-05T10:03:11Z</dcterms:created>
  <dcterms:modified xsi:type="dcterms:W3CDTF">2020-11-13T03:11:30Z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2052-11.1.0.8370</vt:lpwstr>
  </property>
</Properties>
</file>