
<file path=[Content_Types].xml><?xml version="1.0" encoding="utf-8"?>
<Types xmlns="http://schemas.openxmlformats.org/package/2006/content-types">
  <Default Extension="wav" ContentType="audio/x-wav"/>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361" r:id="rId6"/>
    <p:sldId id="413" r:id="rId7"/>
    <p:sldId id="414" r:id="rId8"/>
    <p:sldId id="415" r:id="rId9"/>
    <p:sldId id="409" r:id="rId10"/>
    <p:sldId id="417" r:id="rId11"/>
    <p:sldId id="418" r:id="rId12"/>
    <p:sldId id="410" r:id="rId13"/>
    <p:sldId id="412" r:id="rId14"/>
    <p:sldId id="411" r:id="rId15"/>
    <p:sldId id="299" r:id="rId16"/>
    <p:sldId id="371" r:id="rId17"/>
    <p:sldId id="372" r:id="rId18"/>
    <p:sldId id="374" r:id="rId19"/>
    <p:sldId id="424" r:id="rId20"/>
    <p:sldId id="425" r:id="rId21"/>
    <p:sldId id="430" r:id="rId22"/>
    <p:sldId id="426" r:id="rId23"/>
    <p:sldId id="423" r:id="rId24"/>
    <p:sldId id="357" r:id="rId25"/>
    <p:sldId id="427" r:id="rId26"/>
    <p:sldId id="419" r:id="rId27"/>
    <p:sldId id="420" r:id="rId28"/>
    <p:sldId id="421" r:id="rId29"/>
    <p:sldId id="387" r:id="rId30"/>
    <p:sldId id="331" r:id="rId31"/>
    <p:sldId id="433" r:id="rId32"/>
    <p:sldId id="335" r:id="rId33"/>
    <p:sldId id="431" r:id="rId34"/>
    <p:sldId id="432" r:id="rId35"/>
    <p:sldId id="336" r:id="rId36"/>
    <p:sldId id="278" r:id="rId37"/>
    <p:sldId id="279" r:id="rId38"/>
    <p:sldId id="429" r:id="rId39"/>
    <p:sldId id="380" r:id="rId40"/>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FF3300"/>
    <a:srgbClr val="3333FF"/>
    <a:srgbClr val="000099"/>
    <a:srgbClr val="CC0000"/>
    <a:srgbClr val="FF9900"/>
    <a:srgbClr val="660033"/>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16" autoAdjust="0"/>
    <p:restoredTop sz="94660"/>
  </p:normalViewPr>
  <p:slideViewPr>
    <p:cSldViewPr>
      <p:cViewPr varScale="1">
        <p:scale>
          <a:sx n="78" d="100"/>
          <a:sy n="78" d="100"/>
        </p:scale>
        <p:origin x="12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1985A9CC-B390-4C33-9A9C-16E484765537}"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371AB97E-0E2D-4C7F-834E-3CB41AF43558}"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12DA2A78-A06C-4FD9-BE48-1E1E5B3EB400}"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051050" y="1916113"/>
            <a:ext cx="5638800" cy="1295400"/>
          </a:xfrm>
        </p:spPr>
        <p:txBody>
          <a:bodyPr/>
          <a:lstStyle>
            <a:lvl1pPr>
              <a:lnSpc>
                <a:spcPct val="80000"/>
              </a:lnSpc>
              <a:defRPr sz="4000"/>
            </a:lvl1pPr>
          </a:lstStyle>
          <a:p>
            <a:r>
              <a:rPr lang="zh-CN" altLang="en-US"/>
              <a:t>单击此处编辑母版标题样式</a:t>
            </a:r>
            <a:endParaRPr lang="zh-CN" altLang="en-US"/>
          </a:p>
        </p:txBody>
      </p:sp>
      <p:sp>
        <p:nvSpPr>
          <p:cNvPr id="3075" name="Rectangle 3"/>
          <p:cNvSpPr>
            <a:spLocks noGrp="1" noChangeArrowheads="1"/>
          </p:cNvSpPr>
          <p:nvPr>
            <p:ph type="subTitle" idx="1"/>
          </p:nvPr>
        </p:nvSpPr>
        <p:spPr>
          <a:xfrm>
            <a:off x="2484438" y="4005263"/>
            <a:ext cx="5638800" cy="609600"/>
          </a:xfrm>
        </p:spPr>
        <p:txBody>
          <a:bodyPr/>
          <a:lstStyle>
            <a:lvl1pPr marL="0" indent="0">
              <a:buFontTx/>
              <a:buNone/>
              <a:defRPr sz="2800"/>
            </a:lvl1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a:xfrm>
            <a:off x="228600" y="6248400"/>
            <a:ext cx="1905000" cy="457200"/>
          </a:xfrm>
        </p:spPr>
        <p:txBody>
          <a:bodyPr/>
          <a:lstStyle>
            <a:lvl1pPr>
              <a:defRPr smtClean="0"/>
            </a:lvl1pPr>
          </a:lstStyle>
          <a:p>
            <a:pPr>
              <a:defRPr/>
            </a:pPr>
            <a:fld id="{684B24FE-DBCA-4E3B-9A0C-A836127530D8}" type="datetimeFigureOut">
              <a:rPr lang="zh-CN" altLang="en-US"/>
            </a:fld>
            <a:endParaRPr lang="en-US"/>
          </a:p>
        </p:txBody>
      </p:sp>
      <p:sp>
        <p:nvSpPr>
          <p:cNvPr id="5" name="Rectangle 5"/>
          <p:cNvSpPr>
            <a:spLocks noGrp="1" noChangeArrowheads="1"/>
          </p:cNvSpPr>
          <p:nvPr>
            <p:ph type="ftr" sz="quarter" idx="11"/>
          </p:nvPr>
        </p:nvSpPr>
        <p:spPr>
          <a:xfrm>
            <a:off x="2362200" y="6248400"/>
            <a:ext cx="4343400" cy="457200"/>
          </a:xfrm>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a:xfrm>
            <a:off x="7010400" y="6248400"/>
            <a:ext cx="1905000" cy="457200"/>
          </a:xfrm>
        </p:spPr>
        <p:txBody>
          <a:bodyPr/>
          <a:lstStyle>
            <a:lvl1pPr>
              <a:defRPr/>
            </a:lvl1pPr>
          </a:lstStyle>
          <a:p>
            <a:fld id="{7AFBFEE5-41D5-4AD4-A61E-F3CAC62399D1}" type="slidenum">
              <a:rPr lang="zh-CN" altLang="en-US"/>
            </a:fld>
            <a:endParaRPr lang="en-US" altLang="zh-CN"/>
          </a:p>
        </p:txBody>
      </p:sp>
    </p:spTree>
  </p:cSld>
  <p:clrMapOvr>
    <a:masterClrMapping/>
  </p:clrMapOvr>
  <p:transition spd="slow">
    <p:pull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8B4B89C-CBA8-4C83-A66E-4A3A03F00341}"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ACBAF99D-8FCD-4D73-A546-95D9D18BABC2}" type="slidenum">
              <a:rPr lang="zh-CN" altLang="en-US"/>
            </a:fld>
            <a:endParaRPr lang="en-US" altLang="zh-CN"/>
          </a:p>
        </p:txBody>
      </p:sp>
    </p:spTree>
  </p:cSld>
  <p:clrMapOvr>
    <a:masterClrMapping/>
  </p:clrMapOvr>
  <p:transition spd="slow">
    <p:pull dir="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7A6DE071-3CCB-4F65-82DC-0E54EFAE3144}"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5AC2949B-DCDE-4C92-AF8B-F1B58A7B1DA0}" type="slidenum">
              <a:rPr lang="zh-CN" altLang="en-US"/>
            </a:fld>
            <a:endParaRPr lang="en-US" altLang="zh-CN"/>
          </a:p>
        </p:txBody>
      </p:sp>
    </p:spTree>
  </p:cSld>
  <p:clrMapOvr>
    <a:masterClrMapping/>
  </p:clrMapOvr>
  <p:transition spd="slow">
    <p:pull dir="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371600"/>
            <a:ext cx="40005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10100" y="1371600"/>
            <a:ext cx="40005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A164E774-7029-47A8-926B-935AD59A997A}"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9D3A31C8-FFFF-44DF-AD4B-856078766EA8}" type="slidenum">
              <a:rPr lang="zh-CN" altLang="en-US"/>
            </a:fld>
            <a:endParaRPr lang="en-US" altLang="zh-CN"/>
          </a:p>
        </p:txBody>
      </p:sp>
    </p:spTree>
  </p:cSld>
  <p:clrMapOvr>
    <a:masterClrMapping/>
  </p:clrMapOvr>
  <p:transition spd="slow">
    <p:pull dir="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9E74844D-EC45-4AAA-AE67-EF02EC8E4723}" type="datetimeFigureOut">
              <a:rPr lang="zh-CN" altLang="en-US"/>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fld id="{25B6B412-FF13-493B-9316-B13DE853D620}" type="slidenum">
              <a:rPr lang="zh-CN" altLang="en-US"/>
            </a:fld>
            <a:endParaRPr lang="en-US" altLang="zh-CN"/>
          </a:p>
        </p:txBody>
      </p:sp>
    </p:spTree>
  </p:cSld>
  <p:clrMapOvr>
    <a:masterClrMapping/>
  </p:clrMapOvr>
  <p:transition spd="slow">
    <p:pull dir="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D74F3462-55F6-431B-9C53-D7A5FF6C3395}" type="datetimeFigureOut">
              <a:rPr lang="zh-CN" altLang="en-US"/>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fld id="{16ED3F80-8CC6-4228-9C16-621ABD8B9FA7}" type="slidenum">
              <a:rPr lang="zh-CN" altLang="en-US"/>
            </a:fld>
            <a:endParaRPr lang="en-US" altLang="zh-CN"/>
          </a:p>
        </p:txBody>
      </p:sp>
    </p:spTree>
  </p:cSld>
  <p:clrMapOvr>
    <a:masterClrMapping/>
  </p:clrMapOvr>
  <p:transition spd="slow">
    <p:pull dir="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5028558C-5054-4597-BC82-CBDEC1C6B1B0}" type="datetimeFigureOut">
              <a:rPr lang="zh-CN" altLang="en-US"/>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fld id="{9BBCF7E7-E609-46FB-99DC-185175D3A241}" type="slidenum">
              <a:rPr lang="zh-CN" altLang="en-US"/>
            </a:fld>
            <a:endParaRPr lang="en-US" altLang="zh-CN"/>
          </a:p>
        </p:txBody>
      </p:sp>
    </p:spTree>
  </p:cSld>
  <p:clrMapOvr>
    <a:masterClrMapping/>
  </p:clrMapOvr>
  <p:transitio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E8922BF7-B5C3-48ED-9F7B-08CFC5DDD358}"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A5061487-684C-47CE-BF26-8E3EEF06ED67}" type="slidenum">
              <a:rPr lang="zh-CN" altLang="en-US"/>
            </a:fld>
            <a:endParaRPr lang="en-US" altLang="zh-CN"/>
          </a:p>
        </p:txBody>
      </p:sp>
    </p:spTree>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13593393-F6BD-4665-8FA2-36D6AEA57105}"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7E6AEA13-1589-4EA9-AC23-47EFD2E09A47}"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59722357-DD5E-4B06-9585-66AD63648CC6}" type="slidenum">
              <a:rPr lang="zh-CN" altLang="en-US"/>
            </a:fld>
            <a:endParaRPr lang="en-US" altLang="zh-CN"/>
          </a:p>
        </p:txBody>
      </p:sp>
    </p:spTree>
  </p:cSld>
  <p:clrMapOvr>
    <a:masterClrMapping/>
  </p:clrMapOvr>
  <p:transition spd="slow">
    <p:pull dir="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EC953805-A081-4C00-BBD3-5FCAF345B873}"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4CF12446-522A-43BE-B069-0E77505319F2}" type="slidenum">
              <a:rPr lang="zh-CN" altLang="en-US"/>
            </a:fld>
            <a:endParaRPr lang="en-US" altLang="zh-CN"/>
          </a:p>
        </p:txBody>
      </p:sp>
    </p:spTree>
  </p:cSld>
  <p:clrMapOvr>
    <a:masterClrMapping/>
  </p:clrMapOvr>
  <p:transition spd="slow">
    <p:pull dir="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90488"/>
            <a:ext cx="2038350" cy="585311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90488"/>
            <a:ext cx="5962650" cy="585311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3FEC64BA-E7E5-4DB6-BF7C-8A21B48B755D}"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5AE08A0F-3580-4BDF-B72F-6637CF19BAFC}" type="slidenum">
              <a:rPr lang="zh-CN" altLang="en-US"/>
            </a:fld>
            <a:endParaRPr lang="en-US" altLang="zh-CN"/>
          </a:p>
        </p:txBody>
      </p:sp>
    </p:spTree>
  </p:cSld>
  <p:clrMapOvr>
    <a:masterClrMapping/>
  </p:clrMapOvr>
  <p:transition spd="slow">
    <p:pull dir="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C479DC75-BB1E-44B8-8589-420868666137}"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63F55C5C-B715-4CA4-AB81-522A539F9778}"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CD24B3D4-DF1C-4B2E-B043-214FF644EEE2}"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08B009BE-B6A1-46EC-877F-33FDE12DE336}"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CA49BBB5-6CBB-4CB4-A39F-920E496790D0}"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8C8F3D9E-C17F-484C-A636-E138620580C0}"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fld id="{DE6E4F0B-192F-4E24-B20B-DAAC446ECCCB}"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048954BE-C18D-4214-9B79-15D86FF094D1}" type="slidenum">
              <a:rPr lang="en-US" altLang="zh-CN"/>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64B4978E-F7AD-4A72-B2E4-DCC6F306F398}"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1199DC8B-DD05-4E7F-8F47-823735AD9FD7}"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F33A9CAC-5A07-45CB-9E25-BE3F82F35F2E}"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0A9CBB04-9C63-4A08-A915-9BC2BEB049E0}"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998837-A43D-4DA3-AA8E-94FB6B6F73F3}"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CFE4C1F0-AEB9-4287-BBCA-297D9D1E0B1E}" type="slidenum">
              <a:rPr lang="zh-CN" altLang="en-US"/>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18FFE44B-2B61-4B12-B823-F670E6E444F2}"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5C00A606-2072-4B57-B153-1F0D32C8BD95}" type="slidenum">
              <a:rPr lang="zh-CN" altLang="en-US"/>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20427502-74A2-4336-A359-56A18516E8AB}"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2A9DC5B7-8833-41E0-A715-4B0BE8D49A15}" type="slidenum">
              <a:rPr lang="zh-CN" altLang="en-US"/>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29393073-F403-463A-9F34-DF06BB4C036C}"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1C75D355-86DD-481C-A8CC-186AC367FFE1}" type="slidenum">
              <a:rPr lang="zh-CN" altLang="en-US"/>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6A124952-B309-492C-9FF7-16744B7C4B52}" type="datetimeFigureOut">
              <a:rPr lang="zh-CN" altLang="en-US"/>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fld id="{505495EA-52C4-4525-A9BE-A6FB19D0BCE3}" type="slidenum">
              <a:rPr lang="zh-CN" altLang="en-US"/>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3DA44DBC-23AF-4A6C-BD52-7D65A6339116}" type="datetimeFigureOut">
              <a:rPr lang="zh-CN" altLang="en-US"/>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fld id="{F167FCA3-5668-4262-8F0E-2A4D12333866}"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46A39A9B-ED86-4A84-91E6-EDA6BD55AB87}" type="slidenum">
              <a:rPr lang="en-US" altLang="zh-CN"/>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87D76313-D7F3-46A3-ABCF-8AF95383B1D9}" type="datetimeFigureOut">
              <a:rPr lang="zh-CN" altLang="en-US"/>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fld id="{89D5BA04-A017-415C-85F5-9D6A2CED864A}" type="slidenum">
              <a:rPr lang="zh-CN" altLang="en-US"/>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BB58702C-8783-427E-A7A8-CA47BB8C9A82}"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CEC940B9-C58B-464C-B231-4A6DE2532B85}" type="slidenum">
              <a:rPr lang="zh-CN" altLang="en-US"/>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15683F8-A230-4B4C-9D72-EF5706090AEE}" type="datetimeFigureOut">
              <a:rPr lang="zh-CN" altLang="en-US"/>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fld id="{C7E6C46D-7770-4F2A-BE55-E5AAF24B4111}" type="slidenum">
              <a:rPr lang="zh-CN" altLang="en-US"/>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DA71BC1-2592-4F36-AEA0-38645EC4C162}"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A64CDD0E-1662-40AA-961C-EEF116EA9CBB}" type="slidenum">
              <a:rPr lang="zh-CN" altLang="en-US"/>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D041530D-2134-45FE-BC66-ECCDAC00B094}" type="datetimeFigureOut">
              <a:rPr lang="zh-CN" altLang="en-US"/>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fld id="{EDEBCEF0-DED0-43AC-8260-5332518EC7C5}"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70EBBCF7-3250-489D-BD14-FAF2DBD86A76}"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5B0E95CA-A80C-4EF2-A0DC-6477E83EC94A}"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fld id="{0807CF50-625A-4D57-B90B-E183F9817A6B}"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5765C0FD-43C6-4A21-AFE5-B992CED60695}"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33B7EDAB-ECBE-4CC7-B9EB-649A1BA02D38}"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atin typeface="Arial" panose="020B0604020202020204" pitchFamily="34" charset="0"/>
              </a:defRPr>
            </a:lvl1pPr>
          </a:lstStyle>
          <a:p>
            <a:fld id="{924861A8-FDA6-4493-8CB8-7BD222ED1FF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590800" y="90488"/>
            <a:ext cx="6019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051" name="Rectangle 3"/>
          <p:cNvSpPr>
            <a:spLocks noGrp="1" noChangeArrowheads="1"/>
          </p:cNvSpPr>
          <p:nvPr>
            <p:ph type="body" idx="1"/>
          </p:nvPr>
        </p:nvSpPr>
        <p:spPr bwMode="auto">
          <a:xfrm>
            <a:off x="457200" y="1371600"/>
            <a:ext cx="8153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Rectangle 4"/>
          <p:cNvSpPr>
            <a:spLocks noGrp="1" noChangeArrowheads="1"/>
          </p:cNvSpPr>
          <p:nvPr>
            <p:ph type="dt" sz="half" idx="2"/>
          </p:nvPr>
        </p:nvSpPr>
        <p:spPr bwMode="auto">
          <a:xfrm>
            <a:off x="2819400" y="6248400"/>
            <a:ext cx="12954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000" smtClean="0"/>
            </a:lvl1pPr>
          </a:lstStyle>
          <a:p>
            <a:pPr>
              <a:defRPr/>
            </a:pPr>
            <a:fld id="{C8F0B35B-E1F0-4E18-B74C-BDCDA84F4F58}" type="datetimeFigureOut">
              <a:rPr lang="zh-CN" altLang="en-US"/>
            </a:fld>
            <a:endParaRPr lang="en-US" altLang="zh-CN"/>
          </a:p>
        </p:txBody>
      </p:sp>
      <p:sp>
        <p:nvSpPr>
          <p:cNvPr id="2053" name="Rectangle 5"/>
          <p:cNvSpPr>
            <a:spLocks noGrp="1" noChangeArrowheads="1"/>
          </p:cNvSpPr>
          <p:nvPr>
            <p:ph type="ftr" sz="quarter" idx="3"/>
          </p:nvPr>
        </p:nvSpPr>
        <p:spPr bwMode="auto">
          <a:xfrm>
            <a:off x="4267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0" hangingPunct="0">
              <a:defRPr sz="1000" smtClean="0"/>
            </a:lvl1pPr>
          </a:lstStyle>
          <a:p>
            <a:pPr>
              <a:defRPr/>
            </a:pPr>
            <a:endParaRPr lang="en-US" altLang="zh-CN"/>
          </a:p>
        </p:txBody>
      </p:sp>
      <p:sp>
        <p:nvSpPr>
          <p:cNvPr id="2054" name="Rectangle 6"/>
          <p:cNvSpPr>
            <a:spLocks noGrp="1" noChangeArrowheads="1"/>
          </p:cNvSpPr>
          <p:nvPr>
            <p:ph type="sldNum" sz="quarter" idx="4"/>
          </p:nvPr>
        </p:nvSpPr>
        <p:spPr bwMode="auto">
          <a:xfrm>
            <a:off x="7315200" y="6248400"/>
            <a:ext cx="12954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000"/>
            </a:lvl1pPr>
          </a:lstStyle>
          <a:p>
            <a:fld id="{AAD9881D-E02C-4D8D-80A0-D847DB758053}"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ll dir="ru"/>
  </p:transition>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3600" b="1">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3600" b="1">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3600" b="1">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3600" b="1">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3600" b="1">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3600" b="1">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3600" b="1">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smtClean="0">
                <a:latin typeface="+mn-lt"/>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smtClean="0">
                <a:latin typeface="+mn-lt"/>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atin typeface="Arial" panose="020B0604020202020204" pitchFamily="34" charset="0"/>
              </a:defRPr>
            </a:lvl1pPr>
          </a:lstStyle>
          <a:p>
            <a:fld id="{53ECA3F8-CE9B-44CD-B83F-BF8E905389B4}"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0" hangingPunct="0">
              <a:defRPr sz="1400" smtClean="0"/>
            </a:lvl1pPr>
          </a:lstStyle>
          <a:p>
            <a:pPr>
              <a:defRPr/>
            </a:pPr>
            <a:fld id="{32B635FD-5C8B-454D-8BE7-A579CE4392FE}" type="datetimeFigureOut">
              <a:rPr lang="zh-CN" altLang="en-US"/>
            </a:fld>
            <a:endParaRPr lang="en-US" altLang="zh-CN"/>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0" hangingPunct="0">
              <a:defRPr sz="1400" smtClean="0"/>
            </a:lvl1pPr>
          </a:lstStyle>
          <a:p>
            <a:pPr>
              <a:defRPr/>
            </a:pPr>
            <a:endParaRPr lang="en-US" altLang="zh-CN"/>
          </a:p>
        </p:txBody>
      </p:sp>
      <p:sp>
        <p:nvSpPr>
          <p:cNvPr id="512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400"/>
            </a:lvl1pPr>
          </a:lstStyle>
          <a:p>
            <a:fld id="{EB009F7E-C3FD-4DFB-9053-47414BEC1F14}"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jpeg"/><Relationship Id="rId1" Type="http://schemas.openxmlformats.org/officeDocument/2006/relationships/hyperlink" Target="file:///E:\&#35838;&#20214;\&#35799;&#27468;\&#19971;&#24180;&#32423;&#65288;&#19979;&#65289;&#12298;&#39278;&#37202;&#12299;\1.ex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3.wav"/></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0.jpe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0010594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394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Rectangle 2"/>
          <p:cNvSpPr>
            <a:spLocks noChangeArrowheads="1"/>
          </p:cNvSpPr>
          <p:nvPr/>
        </p:nvSpPr>
        <p:spPr bwMode="auto">
          <a:xfrm>
            <a:off x="1751330" y="2490788"/>
            <a:ext cx="6215063" cy="1446212"/>
          </a:xfrm>
          <a:prstGeom prst="rect">
            <a:avLst/>
          </a:prstGeom>
          <a:solidFill>
            <a:schemeClr val="accent3">
              <a:lumMod val="85000"/>
            </a:schemeClr>
          </a:solidFill>
          <a:ln w="9525">
            <a:solidFill>
              <a:schemeClr val="accent5"/>
            </a:solidFill>
            <a:miter lim="800000"/>
          </a:ln>
        </p:spPr>
        <p:txBody>
          <a:bodyPr>
            <a:spAutoFit/>
          </a:bodyPr>
          <a:lstStyle/>
          <a:p>
            <a:pPr algn="ctr">
              <a:defRPr/>
            </a:pPr>
            <a:r>
              <a:rPr lang="zh-CN" altLang="en-US" sz="8800" b="1" dirty="0">
                <a:solidFill>
                  <a:srgbClr val="FF3300"/>
                </a:solidFill>
                <a:latin typeface="楷体" panose="02010609060101010101" pitchFamily="49" charset="-122"/>
                <a:ea typeface="楷体" panose="02010609060101010101" pitchFamily="49" charset="-122"/>
              </a:rPr>
              <a:t>次北固山下</a:t>
            </a:r>
            <a:r>
              <a:rPr lang="zh-CN" altLang="en-US" sz="8800" dirty="0">
                <a:solidFill>
                  <a:schemeClr val="tx2"/>
                </a:solidFill>
                <a:latin typeface="楷体" panose="02010609060101010101" pitchFamily="49" charset="-122"/>
                <a:ea typeface="楷体" panose="02010609060101010101" pitchFamily="49" charset="-122"/>
              </a:rPr>
              <a:t> </a:t>
            </a:r>
            <a:endParaRPr lang="zh-CN" altLang="en-US" sz="8800" dirty="0">
              <a:solidFill>
                <a:schemeClr val="tx2"/>
              </a:solidFill>
              <a:latin typeface="楷体" panose="02010609060101010101" pitchFamily="49" charset="-122"/>
              <a:ea typeface="楷体" panose="02010609060101010101" pitchFamily="49" charset="-122"/>
            </a:endParaRPr>
          </a:p>
        </p:txBody>
      </p:sp>
      <p:sp>
        <p:nvSpPr>
          <p:cNvPr id="19460" name="Rectangle 4"/>
          <p:cNvSpPr>
            <a:spLocks noChangeArrowheads="1"/>
          </p:cNvSpPr>
          <p:nvPr/>
        </p:nvSpPr>
        <p:spPr bwMode="auto">
          <a:xfrm>
            <a:off x="8034338" y="3357563"/>
            <a:ext cx="11096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b="1">
                <a:solidFill>
                  <a:srgbClr val="FF3300"/>
                </a:solidFill>
                <a:latin typeface="楷体" panose="02010609060101010101" pitchFamily="49" charset="-122"/>
                <a:ea typeface="楷体" panose="02010609060101010101" pitchFamily="49" charset="-122"/>
              </a:rPr>
              <a:t>王 湾</a:t>
            </a:r>
            <a:endParaRPr lang="zh-CN" altLang="en-US" sz="3200" b="1">
              <a:solidFill>
                <a:srgbClr val="FF3300"/>
              </a:solidFill>
              <a:latin typeface="楷体" panose="02010609060101010101" pitchFamily="49" charset="-122"/>
              <a:ea typeface="楷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770" decel="100000"/>
                                        <p:tgtEl>
                                          <p:spTgt spid="19460"/>
                                        </p:tgtEl>
                                      </p:cBhvr>
                                    </p:animEffect>
                                    <p:animScale>
                                      <p:cBhvr>
                                        <p:cTn id="8" dur="770" decel="100000"/>
                                        <p:tgtEl>
                                          <p:spTgt spid="19460"/>
                                        </p:tgtEl>
                                      </p:cBhvr>
                                      <p:from x="10000" y="10000"/>
                                      <p:to x="200000" y="450000"/>
                                    </p:animScale>
                                    <p:animScale>
                                      <p:cBhvr>
                                        <p:cTn id="9" dur="1230" accel="100000" fill="hold">
                                          <p:stCondLst>
                                            <p:cond delay="770"/>
                                          </p:stCondLst>
                                        </p:cTn>
                                        <p:tgtEl>
                                          <p:spTgt spid="19460"/>
                                        </p:tgtEl>
                                      </p:cBhvr>
                                      <p:from x="200000" y="450000"/>
                                      <p:to x="100000" y="100000"/>
                                    </p:animScale>
                                    <p:set>
                                      <p:cBhvr>
                                        <p:cTn id="10" dur="770" fill="hold"/>
                                        <p:tgtEl>
                                          <p:spTgt spid="19460"/>
                                        </p:tgtEl>
                                        <p:attrNameLst>
                                          <p:attrName>ppt_x</p:attrName>
                                        </p:attrNameLst>
                                      </p:cBhvr>
                                      <p:to>
                                        <p:strVal val="(0.5)"/>
                                      </p:to>
                                    </p:set>
                                    <p:anim from="(0.5)" to="(#ppt_x)" calcmode="lin" valueType="num">
                                      <p:cBhvr>
                                        <p:cTn id="11" dur="1230" accel="100000" fill="hold">
                                          <p:stCondLst>
                                            <p:cond delay="770"/>
                                          </p:stCondLst>
                                        </p:cTn>
                                        <p:tgtEl>
                                          <p:spTgt spid="19460"/>
                                        </p:tgtEl>
                                        <p:attrNameLst>
                                          <p:attrName>ppt_x</p:attrName>
                                        </p:attrNameLst>
                                      </p:cBhvr>
                                    </p:anim>
                                    <p:set>
                                      <p:cBhvr>
                                        <p:cTn id="12" dur="770" fill="hold"/>
                                        <p:tgtEl>
                                          <p:spTgt spid="19460"/>
                                        </p:tgtEl>
                                        <p:attrNameLst>
                                          <p:attrName>ppt_y</p:attrName>
                                        </p:attrNameLst>
                                      </p:cBhvr>
                                      <p:to>
                                        <p:strVal val="(#ppt_y+0.4)"/>
                                      </p:to>
                                    </p:set>
                                    <p:anim from="(#ppt_y+0.4)" to="(#ppt_y)" calcmode="lin" valueType="num">
                                      <p:cBhvr>
                                        <p:cTn id="13" dur="1230" accel="100000" fill="hold">
                                          <p:stCondLst>
                                            <p:cond delay="770"/>
                                          </p:stCondLst>
                                        </p:cTn>
                                        <p:tgtEl>
                                          <p:spTgt spid="1946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p:cNvSpPr txBox="1">
            <a:spLocks noChangeArrowheads="1"/>
          </p:cNvSpPr>
          <p:nvPr/>
        </p:nvSpPr>
        <p:spPr bwMode="auto">
          <a:xfrm>
            <a:off x="900113" y="1473458"/>
            <a:ext cx="6408191"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600" b="1" dirty="0">
                <a:latin typeface="楷体" panose="02010609060101010101" pitchFamily="49" charset="-122"/>
                <a:ea typeface="楷体" panose="02010609060101010101" pitchFamily="49" charset="-122"/>
              </a:rPr>
              <a:t>弯曲的小路伸展到青山之外，   </a:t>
            </a:r>
            <a:endParaRPr lang="en-US" altLang="zh-CN"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小船在山前绿波上行驶。</a:t>
            </a:r>
            <a:endParaRPr lang="zh-CN" altLang="en-US" sz="3600" b="1" dirty="0">
              <a:latin typeface="楷体" panose="02010609060101010101" pitchFamily="49" charset="-122"/>
              <a:ea typeface="楷体" panose="02010609060101010101" pitchFamily="49" charset="-122"/>
            </a:endParaRPr>
          </a:p>
        </p:txBody>
      </p:sp>
      <p:sp>
        <p:nvSpPr>
          <p:cNvPr id="16387" name="AutoShape 4"/>
          <p:cNvSpPr>
            <a:spLocks noChangeArrowheads="1"/>
          </p:cNvSpPr>
          <p:nvPr/>
        </p:nvSpPr>
        <p:spPr bwMode="auto">
          <a:xfrm>
            <a:off x="0" y="-242888"/>
            <a:ext cx="2916238" cy="1916113"/>
          </a:xfrm>
          <a:prstGeom prst="irregularSeal2">
            <a:avLst/>
          </a:prstGeom>
          <a:solidFill>
            <a:schemeClr val="accent1"/>
          </a:solidFill>
          <a:ln w="9525">
            <a:solidFill>
              <a:schemeClr val="tx1"/>
            </a:solidFill>
            <a:miter lim="800000"/>
          </a:ln>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400" b="1">
                <a:solidFill>
                  <a:srgbClr val="FF0000"/>
                </a:solidFill>
                <a:ea typeface="楷体_GB2312" charset="-122"/>
              </a:rPr>
              <a:t>诗意</a:t>
            </a:r>
            <a:endParaRPr lang="zh-CN" altLang="en-US" sz="4400" b="1">
              <a:solidFill>
                <a:srgbClr val="FF0000"/>
              </a:solidFill>
              <a:ea typeface="楷体_GB2312" charset="-122"/>
            </a:endParaRPr>
          </a:p>
        </p:txBody>
      </p:sp>
      <p:sp>
        <p:nvSpPr>
          <p:cNvPr id="18437" name="Rectangle 5"/>
          <p:cNvSpPr>
            <a:spLocks noChangeArrowheads="1"/>
          </p:cNvSpPr>
          <p:nvPr/>
        </p:nvSpPr>
        <p:spPr bwMode="auto">
          <a:xfrm>
            <a:off x="900113" y="2852738"/>
            <a:ext cx="66071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600" b="1" dirty="0">
                <a:latin typeface="楷体" panose="02010609060101010101" pitchFamily="49" charset="-122"/>
                <a:ea typeface="楷体" panose="02010609060101010101" pitchFamily="49" charset="-122"/>
              </a:rPr>
              <a:t>潮水上涨，两岸江面无比宽阔，</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顺风前进的白帆高高悬挂。</a:t>
            </a:r>
            <a:endParaRPr lang="zh-CN" altLang="en-US" sz="3600" b="1" dirty="0">
              <a:latin typeface="楷体" panose="02010609060101010101" pitchFamily="49" charset="-122"/>
              <a:ea typeface="楷体" panose="02010609060101010101" pitchFamily="49" charset="-122"/>
            </a:endParaRPr>
          </a:p>
        </p:txBody>
      </p:sp>
      <p:sp>
        <p:nvSpPr>
          <p:cNvPr id="18438" name="Rectangle 6"/>
          <p:cNvSpPr>
            <a:spLocks noChangeArrowheads="1"/>
          </p:cNvSpPr>
          <p:nvPr/>
        </p:nvSpPr>
        <p:spPr bwMode="auto">
          <a:xfrm>
            <a:off x="900113" y="4076700"/>
            <a:ext cx="66071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600" b="1" dirty="0">
                <a:latin typeface="楷体" panose="02010609060101010101" pitchFamily="49" charset="-122"/>
                <a:ea typeface="楷体" panose="02010609060101010101" pitchFamily="49" charset="-122"/>
              </a:rPr>
              <a:t>海上的太阳在残夜里升起，</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江上的新春在旧年未尽时已至。</a:t>
            </a:r>
            <a:endParaRPr lang="zh-CN" altLang="en-US" sz="3600" b="1" dirty="0">
              <a:latin typeface="楷体" panose="02010609060101010101" pitchFamily="49" charset="-122"/>
              <a:ea typeface="楷体" panose="02010609060101010101" pitchFamily="49" charset="-122"/>
            </a:endParaRPr>
          </a:p>
        </p:txBody>
      </p:sp>
      <p:sp>
        <p:nvSpPr>
          <p:cNvPr id="18439" name="Rectangle 7"/>
          <p:cNvSpPr>
            <a:spLocks noChangeArrowheads="1"/>
          </p:cNvSpPr>
          <p:nvPr/>
        </p:nvSpPr>
        <p:spPr bwMode="auto">
          <a:xfrm>
            <a:off x="905694" y="5380337"/>
            <a:ext cx="614838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600" b="1" dirty="0">
                <a:latin typeface="楷体" panose="02010609060101010101" pitchFamily="49" charset="-122"/>
                <a:ea typeface="楷体" panose="02010609060101010101" pitchFamily="49" charset="-122"/>
              </a:rPr>
              <a:t>我的家信该怎样寄回乡？</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北飞的鸿雁啊给我带回洛阳。</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fade">
                                      <p:cBhvr>
                                        <p:cTn id="7" dur="1000"/>
                                        <p:tgtEl>
                                          <p:spTgt spid="18435"/>
                                        </p:tgtEl>
                                      </p:cBhvr>
                                    </p:animEffect>
                                    <p:anim calcmode="lin" valueType="num">
                                      <p:cBhvr>
                                        <p:cTn id="8" dur="1000" fill="hold"/>
                                        <p:tgtEl>
                                          <p:spTgt spid="18435"/>
                                        </p:tgtEl>
                                        <p:attrNameLst>
                                          <p:attrName>ppt_x</p:attrName>
                                        </p:attrNameLst>
                                      </p:cBhvr>
                                      <p:tavLst>
                                        <p:tav tm="0">
                                          <p:val>
                                            <p:strVal val="#ppt_x"/>
                                          </p:val>
                                        </p:tav>
                                        <p:tav tm="100000">
                                          <p:val>
                                            <p:strVal val="#ppt_x"/>
                                          </p:val>
                                        </p:tav>
                                      </p:tavLst>
                                    </p:anim>
                                    <p:anim calcmode="lin" valueType="num">
                                      <p:cBhvr>
                                        <p:cTn id="9"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7"/>
                                        </p:tgtEl>
                                        <p:attrNameLst>
                                          <p:attrName>style.visibility</p:attrName>
                                        </p:attrNameLst>
                                      </p:cBhvr>
                                      <p:to>
                                        <p:strVal val="visible"/>
                                      </p:to>
                                    </p:set>
                                    <p:animEffect transition="in" filter="fade">
                                      <p:cBhvr>
                                        <p:cTn id="14" dur="1000"/>
                                        <p:tgtEl>
                                          <p:spTgt spid="18437"/>
                                        </p:tgtEl>
                                      </p:cBhvr>
                                    </p:animEffect>
                                    <p:anim calcmode="lin" valueType="num">
                                      <p:cBhvr>
                                        <p:cTn id="15" dur="1000" fill="hold"/>
                                        <p:tgtEl>
                                          <p:spTgt spid="18437"/>
                                        </p:tgtEl>
                                        <p:attrNameLst>
                                          <p:attrName>ppt_x</p:attrName>
                                        </p:attrNameLst>
                                      </p:cBhvr>
                                      <p:tavLst>
                                        <p:tav tm="0">
                                          <p:val>
                                            <p:strVal val="#ppt_x"/>
                                          </p:val>
                                        </p:tav>
                                        <p:tav tm="100000">
                                          <p:val>
                                            <p:strVal val="#ppt_x"/>
                                          </p:val>
                                        </p:tav>
                                      </p:tavLst>
                                    </p:anim>
                                    <p:anim calcmode="lin" valueType="num">
                                      <p:cBhvr>
                                        <p:cTn id="16" dur="1000" fill="hold"/>
                                        <p:tgtEl>
                                          <p:spTgt spid="1843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438"/>
                                        </p:tgtEl>
                                        <p:attrNameLst>
                                          <p:attrName>style.visibility</p:attrName>
                                        </p:attrNameLst>
                                      </p:cBhvr>
                                      <p:to>
                                        <p:strVal val="visible"/>
                                      </p:to>
                                    </p:set>
                                    <p:animEffect transition="in" filter="fade">
                                      <p:cBhvr>
                                        <p:cTn id="21" dur="1000"/>
                                        <p:tgtEl>
                                          <p:spTgt spid="18438"/>
                                        </p:tgtEl>
                                      </p:cBhvr>
                                    </p:animEffect>
                                    <p:anim calcmode="lin" valueType="num">
                                      <p:cBhvr>
                                        <p:cTn id="22" dur="1000" fill="hold"/>
                                        <p:tgtEl>
                                          <p:spTgt spid="18438"/>
                                        </p:tgtEl>
                                        <p:attrNameLst>
                                          <p:attrName>ppt_x</p:attrName>
                                        </p:attrNameLst>
                                      </p:cBhvr>
                                      <p:tavLst>
                                        <p:tav tm="0">
                                          <p:val>
                                            <p:strVal val="#ppt_x"/>
                                          </p:val>
                                        </p:tav>
                                        <p:tav tm="100000">
                                          <p:val>
                                            <p:strVal val="#ppt_x"/>
                                          </p:val>
                                        </p:tav>
                                      </p:tavLst>
                                    </p:anim>
                                    <p:anim calcmode="lin" valueType="num">
                                      <p:cBhvr>
                                        <p:cTn id="23"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439"/>
                                        </p:tgtEl>
                                        <p:attrNameLst>
                                          <p:attrName>style.visibility</p:attrName>
                                        </p:attrNameLst>
                                      </p:cBhvr>
                                      <p:to>
                                        <p:strVal val="visible"/>
                                      </p:to>
                                    </p:set>
                                    <p:animEffect transition="in" filter="fade">
                                      <p:cBhvr>
                                        <p:cTn id="28" dur="1000"/>
                                        <p:tgtEl>
                                          <p:spTgt spid="18439"/>
                                        </p:tgtEl>
                                      </p:cBhvr>
                                    </p:animEffect>
                                    <p:anim calcmode="lin" valueType="num">
                                      <p:cBhvr>
                                        <p:cTn id="29" dur="1000" fill="hold"/>
                                        <p:tgtEl>
                                          <p:spTgt spid="18439"/>
                                        </p:tgtEl>
                                        <p:attrNameLst>
                                          <p:attrName>ppt_x</p:attrName>
                                        </p:attrNameLst>
                                      </p:cBhvr>
                                      <p:tavLst>
                                        <p:tav tm="0">
                                          <p:val>
                                            <p:strVal val="#ppt_x"/>
                                          </p:val>
                                        </p:tav>
                                        <p:tav tm="100000">
                                          <p:val>
                                            <p:strVal val="#ppt_x"/>
                                          </p:val>
                                        </p:tav>
                                      </p:tavLst>
                                    </p:anim>
                                    <p:anim calcmode="lin" valueType="num">
                                      <p:cBhvr>
                                        <p:cTn id="30" dur="1000" fill="hold"/>
                                        <p:tgtEl>
                                          <p:spTgt spid="18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7" grpId="0" autoUpdateAnimBg="0"/>
      <p:bldP spid="18438" grpId="0" autoUpdateAnimBg="0"/>
      <p:bldP spid="1843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次北固山下"/>
          <p:cNvPicPr>
            <a:picLocks noChangeAspect="1" noChangeArrowheads="1"/>
          </p:cNvPicPr>
          <p:nvPr/>
        </p:nvPicPr>
        <p:blipFill>
          <a:blip r:embed="rId1">
            <a:lum bright="42000" contras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ChangeArrowheads="1"/>
          </p:cNvSpPr>
          <p:nvPr>
            <p:ph type="body" idx="4294967295"/>
          </p:nvPr>
        </p:nvSpPr>
        <p:spPr>
          <a:xfrm>
            <a:off x="304800" y="1447800"/>
            <a:ext cx="8839200" cy="3048000"/>
          </a:xfrm>
        </p:spPr>
        <p:txBody>
          <a:bodyPr/>
          <a:lstStyle/>
          <a:p>
            <a:r>
              <a:rPr lang="zh-CN" altLang="en-US" sz="4000" dirty="0">
                <a:solidFill>
                  <a:srgbClr val="FF0000"/>
                </a:solidFill>
                <a:latin typeface="楷体" panose="02010609060101010101" pitchFamily="49" charset="-122"/>
                <a:ea typeface="楷体" panose="02010609060101010101" pitchFamily="49" charset="-122"/>
              </a:rPr>
              <a:t>客 路 青 山 外，行 舟 绿 水 前</a:t>
            </a:r>
            <a:endParaRPr lang="zh-CN" altLang="en-US" sz="4000" dirty="0">
              <a:solidFill>
                <a:srgbClr val="FF0000"/>
              </a:solidFill>
              <a:latin typeface="楷体" panose="02010609060101010101" pitchFamily="49" charset="-122"/>
              <a:ea typeface="楷体" panose="02010609060101010101" pitchFamily="49" charset="-122"/>
            </a:endParaRPr>
          </a:p>
          <a:p>
            <a:endParaRPr lang="zh-CN" altLang="en-US" dirty="0">
              <a:solidFill>
                <a:schemeClr val="folHlink"/>
              </a:solidFill>
              <a:latin typeface="楷体" panose="02010609060101010101" pitchFamily="49" charset="-122"/>
              <a:ea typeface="楷体" panose="02010609060101010101" pitchFamily="49" charset="-122"/>
            </a:endParaRPr>
          </a:p>
          <a:p>
            <a:endParaRPr lang="zh-CN" altLang="en-US" dirty="0">
              <a:solidFill>
                <a:schemeClr val="folHlink"/>
              </a:solidFill>
              <a:latin typeface="楷体" panose="02010609060101010101" pitchFamily="49" charset="-122"/>
              <a:ea typeface="楷体" panose="02010609060101010101" pitchFamily="49" charset="-122"/>
            </a:endParaRPr>
          </a:p>
          <a:p>
            <a:endParaRPr lang="zh-CN" altLang="en-US" dirty="0">
              <a:solidFill>
                <a:schemeClr val="folHlink"/>
              </a:solidFill>
              <a:latin typeface="楷体" panose="02010609060101010101" pitchFamily="49" charset="-122"/>
              <a:ea typeface="楷体" panose="02010609060101010101" pitchFamily="49" charset="-122"/>
            </a:endParaRPr>
          </a:p>
          <a:p>
            <a:r>
              <a:rPr lang="zh-CN" altLang="en-US" sz="4000" dirty="0">
                <a:solidFill>
                  <a:srgbClr val="FF0000"/>
                </a:solidFill>
                <a:latin typeface="楷体" panose="02010609060101010101" pitchFamily="49" charset="-122"/>
                <a:ea typeface="楷体" panose="02010609060101010101" pitchFamily="49" charset="-122"/>
              </a:rPr>
              <a:t>潮 平 两 岸 阔，风 正 一 帆 悬。</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2531" name="Text Box 4"/>
          <p:cNvSpPr txBox="1">
            <a:spLocks noChangeArrowheads="1"/>
          </p:cNvSpPr>
          <p:nvPr/>
        </p:nvSpPr>
        <p:spPr bwMode="auto">
          <a:xfrm>
            <a:off x="609600" y="2209800"/>
            <a:ext cx="6280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dirty="0">
                <a:solidFill>
                  <a:srgbClr val="000099"/>
                </a:solidFill>
                <a:latin typeface="楷体" panose="02010609060101010101" pitchFamily="49" charset="-122"/>
                <a:ea typeface="楷体" panose="02010609060101010101" pitchFamily="49" charset="-122"/>
              </a:rPr>
              <a:t>客 路、行 舟</a:t>
            </a:r>
            <a:r>
              <a:rPr lang="en-US" altLang="zh-CN" sz="3200" dirty="0">
                <a:solidFill>
                  <a:srgbClr val="000099"/>
                </a:solidFill>
                <a:latin typeface="楷体" panose="02010609060101010101" pitchFamily="49" charset="-122"/>
                <a:ea typeface="楷体" panose="02010609060101010101" pitchFamily="49" charset="-122"/>
              </a:rPr>
              <a:t>: </a:t>
            </a:r>
            <a:r>
              <a:rPr lang="zh-CN" altLang="en-US" sz="3200" dirty="0">
                <a:solidFill>
                  <a:srgbClr val="000099"/>
                </a:solidFill>
                <a:latin typeface="楷体" panose="02010609060101010101" pitchFamily="49" charset="-122"/>
                <a:ea typeface="楷体" panose="02010609060101010101" pitchFamily="49" charset="-122"/>
              </a:rPr>
              <a:t>点出在旅途之中。</a:t>
            </a:r>
            <a:endParaRPr lang="zh-CN" altLang="en-US" sz="3200" dirty="0">
              <a:solidFill>
                <a:srgbClr val="000099"/>
              </a:solidFill>
              <a:latin typeface="楷体" panose="02010609060101010101" pitchFamily="49" charset="-122"/>
              <a:ea typeface="楷体" panose="02010609060101010101" pitchFamily="49" charset="-122"/>
            </a:endParaRPr>
          </a:p>
        </p:txBody>
      </p:sp>
      <p:sp>
        <p:nvSpPr>
          <p:cNvPr id="22532" name="Text Box 5"/>
          <p:cNvSpPr txBox="1">
            <a:spLocks noChangeArrowheads="1"/>
          </p:cNvSpPr>
          <p:nvPr/>
        </p:nvSpPr>
        <p:spPr bwMode="auto">
          <a:xfrm>
            <a:off x="609600" y="2971800"/>
            <a:ext cx="7905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dirty="0">
                <a:solidFill>
                  <a:srgbClr val="000099"/>
                </a:solidFill>
                <a:latin typeface="楷体" panose="02010609060101010101" pitchFamily="49" charset="-122"/>
                <a:ea typeface="楷体" panose="02010609060101010101" pitchFamily="49" charset="-122"/>
              </a:rPr>
              <a:t>青 山、绿 水：描写景色，暗藏忧郁之情。</a:t>
            </a:r>
            <a:endParaRPr lang="zh-CN" altLang="en-US" sz="3200" dirty="0">
              <a:solidFill>
                <a:srgbClr val="000099"/>
              </a:solidFill>
              <a:latin typeface="楷体" panose="02010609060101010101" pitchFamily="49" charset="-122"/>
              <a:ea typeface="楷体" panose="02010609060101010101" pitchFamily="49" charset="-122"/>
            </a:endParaRPr>
          </a:p>
        </p:txBody>
      </p:sp>
      <p:sp>
        <p:nvSpPr>
          <p:cNvPr id="22533" name="Text Box 7"/>
          <p:cNvSpPr txBox="1">
            <a:spLocks noChangeArrowheads="1"/>
          </p:cNvSpPr>
          <p:nvPr/>
        </p:nvSpPr>
        <p:spPr bwMode="auto">
          <a:xfrm>
            <a:off x="714375" y="4929188"/>
            <a:ext cx="81089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a:solidFill>
                  <a:srgbClr val="000099"/>
                </a:solidFill>
                <a:latin typeface="楷体" panose="02010609060101010101" pitchFamily="49" charset="-122"/>
                <a:ea typeface="楷体" panose="02010609060101010101" pitchFamily="49" charset="-122"/>
              </a:rPr>
              <a:t>潮 平 、岸 阔：描写平野开阔、大江直流、</a:t>
            </a:r>
            <a:endParaRPr lang="zh-CN" altLang="en-US" sz="3200">
              <a:solidFill>
                <a:srgbClr val="000099"/>
              </a:solidFill>
              <a:latin typeface="楷体" panose="02010609060101010101" pitchFamily="49" charset="-122"/>
              <a:ea typeface="楷体" panose="02010609060101010101" pitchFamily="49" charset="-122"/>
            </a:endParaRPr>
          </a:p>
          <a:p>
            <a:pPr eaLnBrk="1" hangingPunct="1"/>
            <a:r>
              <a:rPr lang="zh-CN" altLang="en-US" sz="3200">
                <a:solidFill>
                  <a:srgbClr val="000099"/>
                </a:solidFill>
                <a:latin typeface="楷体" panose="02010609060101010101" pitchFamily="49" charset="-122"/>
                <a:ea typeface="楷体" panose="02010609060101010101" pitchFamily="49" charset="-122"/>
              </a:rPr>
              <a:t>波平浪静之景。</a:t>
            </a:r>
            <a:endParaRPr lang="zh-CN" altLang="en-US" sz="3200">
              <a:solidFill>
                <a:srgbClr val="000099"/>
              </a:solidFill>
              <a:latin typeface="楷体" panose="02010609060101010101" pitchFamily="49" charset="-122"/>
              <a:ea typeface="楷体" panose="02010609060101010101" pitchFamily="49" charset="-122"/>
            </a:endParaRPr>
          </a:p>
        </p:txBody>
      </p:sp>
      <p:sp>
        <p:nvSpPr>
          <p:cNvPr id="18438" name="Text Box 9"/>
          <p:cNvSpPr txBox="1">
            <a:spLocks noChangeArrowheads="1"/>
          </p:cNvSpPr>
          <p:nvPr/>
        </p:nvSpPr>
        <p:spPr bwMode="auto">
          <a:xfrm>
            <a:off x="4685673" y="325894"/>
            <a:ext cx="38544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7200" b="1" dirty="0">
                <a:solidFill>
                  <a:schemeClr val="accent2"/>
                </a:solidFill>
                <a:latin typeface="楷体" panose="02010609060101010101" pitchFamily="49" charset="-122"/>
                <a:ea typeface="楷体" panose="02010609060101010101" pitchFamily="49" charset="-122"/>
              </a:rPr>
              <a:t>内容理解</a:t>
            </a:r>
            <a:endParaRPr lang="zh-CN" altLang="en-US" sz="7200" b="1" dirty="0">
              <a:solidFill>
                <a:schemeClr val="accent2"/>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22532"/>
                                        </p:tgtEl>
                                        <p:attrNameLst>
                                          <p:attrName>style.visibility</p:attrName>
                                        </p:attrNameLst>
                                      </p:cBhvr>
                                      <p:to>
                                        <p:strVal val="visible"/>
                                      </p:to>
                                    </p:set>
                                    <p:animEffect transition="in" filter="slide(fromBottom)">
                                      <p:cBhvr>
                                        <p:cTn id="11" dur="500"/>
                                        <p:tgtEl>
                                          <p:spTgt spid="2253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slide(fromBottom)">
                                      <p:cBhvr>
                                        <p:cTn id="16"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autoUpdateAnimBg="0"/>
      <p:bldP spid="2253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Rot="1" noChangeArrowheads="1"/>
          </p:cNvSpPr>
          <p:nvPr>
            <p:ph type="body" idx="4294967295"/>
          </p:nvPr>
        </p:nvSpPr>
        <p:spPr>
          <a:xfrm>
            <a:off x="228600" y="1066800"/>
            <a:ext cx="8701088" cy="3733800"/>
          </a:xfrm>
        </p:spPr>
        <p:txBody>
          <a:bodyPr/>
          <a:lstStyle/>
          <a:p>
            <a:r>
              <a:rPr lang="zh-CN" altLang="en-US" sz="4000">
                <a:solidFill>
                  <a:srgbClr val="FF0000"/>
                </a:solidFill>
                <a:latin typeface="楷体" panose="02010609060101010101" pitchFamily="49" charset="-122"/>
                <a:ea typeface="楷体" panose="02010609060101010101" pitchFamily="49" charset="-122"/>
              </a:rPr>
              <a:t>海 日 生 残 夜，江 春 入 旧 年。</a:t>
            </a:r>
            <a:endParaRPr lang="zh-CN" altLang="en-US" sz="4000">
              <a:solidFill>
                <a:srgbClr val="FF0000"/>
              </a:solidFill>
              <a:latin typeface="楷体" panose="02010609060101010101" pitchFamily="49" charset="-122"/>
              <a:ea typeface="楷体" panose="02010609060101010101" pitchFamily="49" charset="-122"/>
            </a:endParaRPr>
          </a:p>
          <a:p>
            <a:endParaRPr lang="zh-CN" altLang="en-US">
              <a:solidFill>
                <a:schemeClr val="folHlink"/>
              </a:solidFill>
              <a:latin typeface="楷体" panose="02010609060101010101" pitchFamily="49" charset="-122"/>
              <a:ea typeface="楷体" panose="02010609060101010101" pitchFamily="49" charset="-122"/>
            </a:endParaRPr>
          </a:p>
          <a:p>
            <a:pPr>
              <a:buFont typeface="Wingdings" panose="05000000000000000000" pitchFamily="2" charset="2"/>
              <a:buNone/>
            </a:pPr>
            <a:endParaRPr lang="zh-CN" altLang="en-US">
              <a:solidFill>
                <a:schemeClr val="folHlink"/>
              </a:solidFill>
              <a:latin typeface="楷体" panose="02010609060101010101" pitchFamily="49" charset="-122"/>
              <a:ea typeface="楷体" panose="02010609060101010101" pitchFamily="49" charset="-122"/>
            </a:endParaRPr>
          </a:p>
          <a:p>
            <a:endParaRPr lang="zh-CN" altLang="en-US">
              <a:solidFill>
                <a:schemeClr val="folHlink"/>
              </a:solidFill>
              <a:latin typeface="楷体" panose="02010609060101010101" pitchFamily="49" charset="-122"/>
              <a:ea typeface="楷体" panose="02010609060101010101" pitchFamily="49" charset="-122"/>
            </a:endParaRPr>
          </a:p>
          <a:p>
            <a:endParaRPr lang="zh-CN" altLang="en-US">
              <a:solidFill>
                <a:schemeClr val="folHlink"/>
              </a:solidFill>
              <a:latin typeface="楷体" panose="02010609060101010101" pitchFamily="49" charset="-122"/>
              <a:ea typeface="楷体" panose="02010609060101010101" pitchFamily="49" charset="-122"/>
            </a:endParaRPr>
          </a:p>
          <a:p>
            <a:r>
              <a:rPr lang="zh-CN" altLang="en-US" sz="4000">
                <a:solidFill>
                  <a:srgbClr val="FF0000"/>
                </a:solidFill>
                <a:latin typeface="楷体" panose="02010609060101010101" pitchFamily="49" charset="-122"/>
                <a:ea typeface="楷体" panose="02010609060101010101" pitchFamily="49" charset="-122"/>
              </a:rPr>
              <a:t>乡 书 何 处 达，归 雁 洛 阳 边。</a:t>
            </a:r>
            <a:endParaRPr lang="zh-CN" altLang="en-US" sz="4000">
              <a:solidFill>
                <a:srgbClr val="FF0000"/>
              </a:solidFill>
              <a:latin typeface="楷体" panose="02010609060101010101" pitchFamily="49" charset="-122"/>
              <a:ea typeface="楷体" panose="02010609060101010101" pitchFamily="49" charset="-122"/>
            </a:endParaRPr>
          </a:p>
        </p:txBody>
      </p:sp>
      <p:sp>
        <p:nvSpPr>
          <p:cNvPr id="23555" name="Text Box 5"/>
          <p:cNvSpPr txBox="1">
            <a:spLocks noChangeArrowheads="1"/>
          </p:cNvSpPr>
          <p:nvPr/>
        </p:nvSpPr>
        <p:spPr bwMode="auto">
          <a:xfrm>
            <a:off x="628650" y="1905000"/>
            <a:ext cx="77025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a:solidFill>
                  <a:srgbClr val="000099"/>
                </a:solidFill>
                <a:latin typeface="楷体" panose="02010609060101010101" pitchFamily="49" charset="-122"/>
                <a:ea typeface="楷体" panose="02010609060101010101" pitchFamily="49" charset="-122"/>
              </a:rPr>
              <a:t>海 日、 江 春</a:t>
            </a:r>
            <a:r>
              <a:rPr lang="en-US" altLang="zh-CN" sz="3200">
                <a:solidFill>
                  <a:srgbClr val="000099"/>
                </a:solidFill>
                <a:latin typeface="楷体" panose="02010609060101010101" pitchFamily="49" charset="-122"/>
                <a:ea typeface="楷体" panose="02010609060101010101" pitchFamily="49" charset="-122"/>
              </a:rPr>
              <a:t>——</a:t>
            </a:r>
            <a:r>
              <a:rPr lang="zh-CN" altLang="en-US" sz="3200">
                <a:solidFill>
                  <a:srgbClr val="000099"/>
                </a:solidFill>
                <a:latin typeface="楷体" panose="02010609060101010101" pitchFamily="49" charset="-122"/>
                <a:ea typeface="楷体" panose="02010609060101010101" pitchFamily="49" charset="-122"/>
              </a:rPr>
              <a:t>写拂晓行船所见的春景</a:t>
            </a:r>
            <a:endParaRPr lang="zh-CN" altLang="en-US" sz="3200">
              <a:solidFill>
                <a:srgbClr val="000099"/>
              </a:solidFill>
              <a:latin typeface="楷体" panose="02010609060101010101" pitchFamily="49" charset="-122"/>
              <a:ea typeface="楷体" panose="02010609060101010101" pitchFamily="49" charset="-122"/>
            </a:endParaRPr>
          </a:p>
        </p:txBody>
      </p:sp>
      <p:sp>
        <p:nvSpPr>
          <p:cNvPr id="23556" name="Text Box 6"/>
          <p:cNvSpPr txBox="1">
            <a:spLocks noChangeArrowheads="1"/>
          </p:cNvSpPr>
          <p:nvPr/>
        </p:nvSpPr>
        <p:spPr bwMode="auto">
          <a:xfrm>
            <a:off x="642938" y="5143500"/>
            <a:ext cx="8186737"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buClr>
                <a:schemeClr val="hlink"/>
              </a:buClr>
              <a:buSzPct val="75000"/>
              <a:buFont typeface="Wingdings" panose="05000000000000000000" pitchFamily="2" charset="2"/>
              <a:buNone/>
            </a:pPr>
            <a:r>
              <a:rPr lang="en-US" altLang="zh-CN" sz="3200">
                <a:solidFill>
                  <a:schemeClr val="folHlink"/>
                </a:solidFill>
                <a:latin typeface="楷体" panose="02010609060101010101" pitchFamily="49" charset="-122"/>
                <a:ea typeface="楷体" panose="02010609060101010101" pitchFamily="49" charset="-122"/>
              </a:rPr>
              <a:t> </a:t>
            </a:r>
            <a:r>
              <a:rPr lang="zh-CN" altLang="en-US" sz="3200">
                <a:solidFill>
                  <a:srgbClr val="000099"/>
                </a:solidFill>
                <a:latin typeface="楷体" panose="02010609060101010101" pitchFamily="49" charset="-122"/>
                <a:ea typeface="楷体" panose="02010609060101010101" pitchFamily="49" charset="-122"/>
              </a:rPr>
              <a:t>乡 书、归 雁：点出全诗的感情</a:t>
            </a:r>
            <a:r>
              <a:rPr lang="en-US" altLang="zh-CN" sz="3200">
                <a:solidFill>
                  <a:srgbClr val="000099"/>
                </a:solidFill>
                <a:latin typeface="楷体" panose="02010609060101010101" pitchFamily="49" charset="-122"/>
                <a:ea typeface="楷体" panose="02010609060101010101" pitchFamily="49" charset="-122"/>
              </a:rPr>
              <a:t>——</a:t>
            </a:r>
            <a:r>
              <a:rPr lang="zh-CN" altLang="en-US" sz="3200">
                <a:solidFill>
                  <a:srgbClr val="000099"/>
                </a:solidFill>
                <a:latin typeface="楷体" panose="02010609060101010101" pitchFamily="49" charset="-122"/>
                <a:ea typeface="楷体" panose="02010609060101010101" pitchFamily="49" charset="-122"/>
              </a:rPr>
              <a:t>淡淡的</a:t>
            </a:r>
            <a:endParaRPr lang="zh-CN" altLang="en-US" sz="3200">
              <a:solidFill>
                <a:srgbClr val="000099"/>
              </a:solidFill>
              <a:latin typeface="楷体" panose="02010609060101010101" pitchFamily="49" charset="-122"/>
              <a:ea typeface="楷体" panose="02010609060101010101" pitchFamily="49" charset="-122"/>
            </a:endParaRPr>
          </a:p>
          <a:p>
            <a:pPr eaLnBrk="1" hangingPunct="1">
              <a:spcBef>
                <a:spcPct val="20000"/>
              </a:spcBef>
              <a:buClr>
                <a:schemeClr val="hlink"/>
              </a:buClr>
              <a:buSzPct val="75000"/>
              <a:buFont typeface="Wingdings" panose="05000000000000000000" pitchFamily="2" charset="2"/>
              <a:buNone/>
            </a:pPr>
            <a:r>
              <a:rPr lang="zh-CN" altLang="en-US" sz="3200">
                <a:solidFill>
                  <a:srgbClr val="000099"/>
                </a:solidFill>
                <a:latin typeface="楷体" panose="02010609060101010101" pitchFamily="49" charset="-122"/>
                <a:ea typeface="楷体" panose="02010609060101010101" pitchFamily="49" charset="-122"/>
              </a:rPr>
              <a:t>               思乡愁绪。</a:t>
            </a:r>
            <a:endParaRPr lang="zh-CN" altLang="en-US" sz="3200">
              <a:solidFill>
                <a:srgbClr val="000099"/>
              </a:solidFill>
              <a:latin typeface="楷体" panose="02010609060101010101" pitchFamily="49" charset="-122"/>
              <a:ea typeface="楷体" panose="02010609060101010101" pitchFamily="49" charset="-122"/>
            </a:endParaRPr>
          </a:p>
          <a:p>
            <a:pPr eaLnBrk="1" hangingPunct="1"/>
            <a:endParaRPr lang="en-US" altLang="zh-CN" sz="1800">
              <a:latin typeface="楷体" panose="02010609060101010101" pitchFamily="49" charset="-122"/>
              <a:ea typeface="楷体" panose="02010609060101010101" pitchFamily="49" charset="-122"/>
            </a:endParaRPr>
          </a:p>
        </p:txBody>
      </p:sp>
      <p:sp>
        <p:nvSpPr>
          <p:cNvPr id="23557" name="Text Box 7"/>
          <p:cNvSpPr txBox="1">
            <a:spLocks noChangeArrowheads="1"/>
          </p:cNvSpPr>
          <p:nvPr/>
        </p:nvSpPr>
        <p:spPr bwMode="auto">
          <a:xfrm>
            <a:off x="609600" y="2819400"/>
            <a:ext cx="7296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a:solidFill>
                  <a:srgbClr val="000099"/>
                </a:solidFill>
                <a:latin typeface="楷体" panose="02010609060101010101" pitchFamily="49" charset="-122"/>
                <a:ea typeface="楷体" panose="02010609060101010101" pitchFamily="49" charset="-122"/>
              </a:rPr>
              <a:t>残 夜、 旧 年</a:t>
            </a:r>
            <a:r>
              <a:rPr lang="en-US" altLang="zh-CN" sz="3200">
                <a:solidFill>
                  <a:srgbClr val="000099"/>
                </a:solidFill>
                <a:latin typeface="楷体" panose="02010609060101010101" pitchFamily="49" charset="-122"/>
                <a:ea typeface="楷体" panose="02010609060101010101" pitchFamily="49" charset="-122"/>
              </a:rPr>
              <a:t>——</a:t>
            </a:r>
            <a:r>
              <a:rPr lang="zh-CN" altLang="en-US" sz="3200">
                <a:solidFill>
                  <a:srgbClr val="000099"/>
                </a:solidFill>
                <a:latin typeface="楷体" panose="02010609060101010101" pitchFamily="49" charset="-122"/>
                <a:ea typeface="楷体" panose="02010609060101010101" pitchFamily="49" charset="-122"/>
              </a:rPr>
              <a:t>却使人产生惆怅之情</a:t>
            </a:r>
            <a:endParaRPr lang="zh-CN" altLang="en-US" sz="3200">
              <a:solidFill>
                <a:srgbClr val="000099"/>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additive="base">
                                        <p:cTn id="13" dur="500" fill="hold"/>
                                        <p:tgtEl>
                                          <p:spTgt spid="23557"/>
                                        </p:tgtEl>
                                        <p:attrNameLst>
                                          <p:attrName>ppt_x</p:attrName>
                                        </p:attrNameLst>
                                      </p:cBhvr>
                                      <p:tavLst>
                                        <p:tav tm="0">
                                          <p:val>
                                            <p:strVal val="0-#ppt_w/2"/>
                                          </p:val>
                                        </p:tav>
                                        <p:tav tm="100000">
                                          <p:val>
                                            <p:strVal val="#ppt_x"/>
                                          </p:val>
                                        </p:tav>
                                      </p:tavLst>
                                    </p:anim>
                                    <p:anim calcmode="lin" valueType="num">
                                      <p:cBhvr additive="base">
                                        <p:cTn id="14"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additive="base">
                                        <p:cTn id="19" dur="500" fill="hold"/>
                                        <p:tgtEl>
                                          <p:spTgt spid="23556"/>
                                        </p:tgtEl>
                                        <p:attrNameLst>
                                          <p:attrName>ppt_x</p:attrName>
                                        </p:attrNameLst>
                                      </p:cBhvr>
                                      <p:tavLst>
                                        <p:tav tm="0">
                                          <p:val>
                                            <p:strVal val="0-#ppt_w/2"/>
                                          </p:val>
                                        </p:tav>
                                        <p:tav tm="100000">
                                          <p:val>
                                            <p:strVal val="#ppt_x"/>
                                          </p:val>
                                        </p:tav>
                                      </p:tavLst>
                                    </p:anim>
                                    <p:anim calcmode="lin" valueType="num">
                                      <p:cBhvr additive="base">
                                        <p:cTn id="20" dur="500" fill="hold"/>
                                        <p:tgtEl>
                                          <p:spTgt spid="235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utoUpdateAnimBg="0"/>
      <p:bldP spid="23556" grpId="0" autoUpdateAnimBg="0"/>
      <p:bldP spid="2355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533400" y="4149725"/>
            <a:ext cx="82153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楷体" panose="02010609060101010101" pitchFamily="49" charset="-122"/>
                <a:ea typeface="楷体" panose="02010609060101010101" pitchFamily="49" charset="-122"/>
              </a:rPr>
              <a:t>2.</a:t>
            </a:r>
            <a:r>
              <a:rPr lang="zh-CN" altLang="en-US" b="1" dirty="0">
                <a:latin typeface="楷体" panose="02010609060101010101" pitchFamily="49" charset="-122"/>
                <a:ea typeface="楷体" panose="02010609060101010101" pitchFamily="49" charset="-122"/>
              </a:rPr>
              <a:t>从这首诗中你可以看出诗人此时此刻的心情是怎样的？</a:t>
            </a:r>
            <a:endParaRPr lang="zh-CN" altLang="en-US" b="1" dirty="0">
              <a:latin typeface="楷体" panose="02010609060101010101" pitchFamily="49" charset="-122"/>
              <a:ea typeface="楷体" panose="02010609060101010101" pitchFamily="49" charset="-122"/>
            </a:endParaRPr>
          </a:p>
          <a:p>
            <a:pPr eaLnBrk="1" hangingPunct="1"/>
            <a:r>
              <a:rPr lang="zh-CN" altLang="en-US" b="1" dirty="0">
                <a:latin typeface="楷体" panose="02010609060101010101" pitchFamily="49" charset="-122"/>
                <a:ea typeface="楷体" panose="02010609060101010101" pitchFamily="49" charset="-122"/>
              </a:rPr>
              <a:t>从哪句诗可以看出？</a:t>
            </a:r>
            <a:endParaRPr lang="zh-CN" altLang="en-US" b="1" dirty="0">
              <a:latin typeface="楷体" panose="02010609060101010101" pitchFamily="49" charset="-122"/>
              <a:ea typeface="楷体" panose="02010609060101010101" pitchFamily="49" charset="-122"/>
            </a:endParaRPr>
          </a:p>
          <a:p>
            <a:pPr eaLnBrk="1" hangingPunct="1"/>
            <a:endParaRPr lang="zh-CN" altLang="en-US" b="1" dirty="0">
              <a:latin typeface="楷体" panose="02010609060101010101" pitchFamily="49" charset="-122"/>
              <a:ea typeface="楷体" panose="02010609060101010101" pitchFamily="49" charset="-122"/>
            </a:endParaRPr>
          </a:p>
          <a:p>
            <a:pPr eaLnBrk="1" hangingPunct="1"/>
            <a:endParaRPr lang="zh-CN" altLang="en-US" b="1" dirty="0">
              <a:latin typeface="楷体" panose="02010609060101010101" pitchFamily="49" charset="-122"/>
              <a:ea typeface="楷体" panose="02010609060101010101" pitchFamily="49" charset="-122"/>
            </a:endParaRPr>
          </a:p>
          <a:p>
            <a:pPr eaLnBrk="1" hangingPunct="1"/>
            <a:endParaRPr lang="zh-CN" altLang="en-US" b="1" dirty="0">
              <a:latin typeface="楷体" panose="02010609060101010101" pitchFamily="49" charset="-122"/>
              <a:ea typeface="楷体" panose="02010609060101010101" pitchFamily="49" charset="-122"/>
            </a:endParaRPr>
          </a:p>
          <a:p>
            <a:pPr eaLnBrk="1" hangingPunct="1"/>
            <a:endParaRPr lang="zh-CN" altLang="en-US" b="1" dirty="0">
              <a:latin typeface="楷体" panose="02010609060101010101" pitchFamily="49" charset="-122"/>
              <a:ea typeface="楷体" panose="02010609060101010101" pitchFamily="49" charset="-122"/>
            </a:endParaRPr>
          </a:p>
        </p:txBody>
      </p:sp>
      <p:sp>
        <p:nvSpPr>
          <p:cNvPr id="24579" name="Text Box 5"/>
          <p:cNvSpPr txBox="1">
            <a:spLocks noChangeArrowheads="1"/>
          </p:cNvSpPr>
          <p:nvPr/>
        </p:nvSpPr>
        <p:spPr bwMode="auto">
          <a:xfrm>
            <a:off x="539750" y="5157788"/>
            <a:ext cx="41132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心情：淡淡的乡思愁绪。</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0484" name="Text Box 6"/>
          <p:cNvSpPr txBox="1">
            <a:spLocks noChangeArrowheads="1"/>
          </p:cNvSpPr>
          <p:nvPr/>
        </p:nvSpPr>
        <p:spPr bwMode="auto">
          <a:xfrm>
            <a:off x="8594725" y="43656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sz="1800">
              <a:latin typeface="楷体" panose="02010609060101010101" pitchFamily="49" charset="-122"/>
              <a:ea typeface="楷体" panose="02010609060101010101" pitchFamily="49" charset="-122"/>
            </a:endParaRPr>
          </a:p>
        </p:txBody>
      </p:sp>
      <p:sp>
        <p:nvSpPr>
          <p:cNvPr id="24581" name="Text Box 7"/>
          <p:cNvSpPr txBox="1">
            <a:spLocks noChangeArrowheads="1"/>
          </p:cNvSpPr>
          <p:nvPr/>
        </p:nvSpPr>
        <p:spPr bwMode="auto">
          <a:xfrm>
            <a:off x="3851275" y="5734050"/>
            <a:ext cx="47529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乡书何处达，归雁洛阳边”</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0486" name="Text Box 9"/>
          <p:cNvSpPr txBox="1">
            <a:spLocks noChangeArrowheads="1"/>
          </p:cNvSpPr>
          <p:nvPr/>
        </p:nvSpPr>
        <p:spPr bwMode="auto">
          <a:xfrm>
            <a:off x="3275137" y="658021"/>
            <a:ext cx="2731838"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44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合作交流</a:t>
            </a:r>
            <a:r>
              <a:rPr lang="en-US" altLang="zh-CN" sz="44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en-US" altLang="zh-CN"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eaLnBrk="1" hangingPunct="1"/>
            <a:endParaRPr lang="en-US" altLang="zh-CN" sz="18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4583" name="Text Box 10"/>
          <p:cNvSpPr txBox="1">
            <a:spLocks noChangeArrowheads="1"/>
          </p:cNvSpPr>
          <p:nvPr/>
        </p:nvSpPr>
        <p:spPr bwMode="auto">
          <a:xfrm>
            <a:off x="457200" y="1524000"/>
            <a:ext cx="7559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楷体" panose="02010609060101010101" pitchFamily="49" charset="-122"/>
                <a:ea typeface="楷体" panose="02010609060101010101" pitchFamily="49" charset="-122"/>
              </a:rPr>
              <a:t>1.</a:t>
            </a:r>
            <a:r>
              <a:rPr lang="zh-CN" altLang="en-US" b="1" dirty="0">
                <a:latin typeface="楷体" panose="02010609060101010101" pitchFamily="49" charset="-122"/>
                <a:ea typeface="楷体" panose="02010609060101010101" pitchFamily="49" charset="-122"/>
              </a:rPr>
              <a:t>诗中描写了什么地方的什么时节的景物？有哪些景物？表现出什么特点？</a:t>
            </a:r>
            <a:endParaRPr lang="zh-CN" altLang="en-US" b="1" dirty="0">
              <a:latin typeface="楷体" panose="02010609060101010101" pitchFamily="49" charset="-122"/>
              <a:ea typeface="楷体" panose="02010609060101010101" pitchFamily="49" charset="-122"/>
            </a:endParaRPr>
          </a:p>
        </p:txBody>
      </p:sp>
      <p:sp>
        <p:nvSpPr>
          <p:cNvPr id="24584" name="Text Box 11"/>
          <p:cNvSpPr txBox="1">
            <a:spLocks noChangeArrowheads="1"/>
          </p:cNvSpPr>
          <p:nvPr/>
        </p:nvSpPr>
        <p:spPr bwMode="auto">
          <a:xfrm>
            <a:off x="1371600" y="24384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长江地区；</a:t>
            </a:r>
            <a:endParaRPr lang="zh-CN" altLang="en-US" b="1">
              <a:solidFill>
                <a:srgbClr val="FF0000"/>
              </a:solidFill>
              <a:latin typeface="楷体" panose="02010609060101010101" pitchFamily="49" charset="-122"/>
              <a:ea typeface="楷体" panose="02010609060101010101" pitchFamily="49" charset="-122"/>
            </a:endParaRPr>
          </a:p>
        </p:txBody>
      </p:sp>
      <p:sp>
        <p:nvSpPr>
          <p:cNvPr id="24585" name="Text Box 12"/>
          <p:cNvSpPr txBox="1">
            <a:spLocks noChangeArrowheads="1"/>
          </p:cNvSpPr>
          <p:nvPr/>
        </p:nvSpPr>
        <p:spPr bwMode="auto">
          <a:xfrm>
            <a:off x="3048000" y="24384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早春时节；</a:t>
            </a:r>
            <a:endParaRPr lang="zh-CN" altLang="en-US" b="1">
              <a:solidFill>
                <a:srgbClr val="FF0000"/>
              </a:solidFill>
              <a:latin typeface="楷体" panose="02010609060101010101" pitchFamily="49" charset="-122"/>
              <a:ea typeface="楷体" panose="02010609060101010101" pitchFamily="49" charset="-122"/>
            </a:endParaRPr>
          </a:p>
        </p:txBody>
      </p:sp>
      <p:sp>
        <p:nvSpPr>
          <p:cNvPr id="24586" name="Text Box 13"/>
          <p:cNvSpPr txBox="1">
            <a:spLocks noChangeArrowheads="1"/>
          </p:cNvSpPr>
          <p:nvPr/>
        </p:nvSpPr>
        <p:spPr bwMode="auto">
          <a:xfrm>
            <a:off x="1371600" y="295275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青山、</a:t>
            </a:r>
            <a:endParaRPr lang="zh-CN" altLang="en-US" b="1">
              <a:solidFill>
                <a:srgbClr val="FF0000"/>
              </a:solidFill>
              <a:latin typeface="楷体" panose="02010609060101010101" pitchFamily="49" charset="-122"/>
              <a:ea typeface="楷体" panose="02010609060101010101" pitchFamily="49" charset="-122"/>
            </a:endParaRPr>
          </a:p>
        </p:txBody>
      </p:sp>
      <p:sp>
        <p:nvSpPr>
          <p:cNvPr id="24587" name="Text Box 14"/>
          <p:cNvSpPr txBox="1">
            <a:spLocks noChangeArrowheads="1"/>
          </p:cNvSpPr>
          <p:nvPr/>
        </p:nvSpPr>
        <p:spPr bwMode="auto">
          <a:xfrm>
            <a:off x="2286000" y="29718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绿水、</a:t>
            </a:r>
            <a:endParaRPr lang="zh-CN" altLang="en-US" b="1">
              <a:solidFill>
                <a:srgbClr val="FF0000"/>
              </a:solidFill>
              <a:latin typeface="楷体" panose="02010609060101010101" pitchFamily="49" charset="-122"/>
              <a:ea typeface="楷体" panose="02010609060101010101" pitchFamily="49" charset="-122"/>
            </a:endParaRPr>
          </a:p>
        </p:txBody>
      </p:sp>
      <p:sp>
        <p:nvSpPr>
          <p:cNvPr id="24588" name="Text Box 15"/>
          <p:cNvSpPr txBox="1">
            <a:spLocks noChangeArrowheads="1"/>
          </p:cNvSpPr>
          <p:nvPr/>
        </p:nvSpPr>
        <p:spPr bwMode="auto">
          <a:xfrm>
            <a:off x="3124200" y="29718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江潮、</a:t>
            </a:r>
            <a:endParaRPr lang="zh-CN" altLang="en-US" b="1">
              <a:solidFill>
                <a:srgbClr val="FF0000"/>
              </a:solidFill>
              <a:latin typeface="楷体" panose="02010609060101010101" pitchFamily="49" charset="-122"/>
              <a:ea typeface="楷体" panose="02010609060101010101" pitchFamily="49" charset="-122"/>
            </a:endParaRPr>
          </a:p>
        </p:txBody>
      </p:sp>
      <p:sp>
        <p:nvSpPr>
          <p:cNvPr id="24589" name="Text Box 17"/>
          <p:cNvSpPr txBox="1">
            <a:spLocks noChangeArrowheads="1"/>
          </p:cNvSpPr>
          <p:nvPr/>
        </p:nvSpPr>
        <p:spPr bwMode="auto">
          <a:xfrm>
            <a:off x="3962400" y="29718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船帆、</a:t>
            </a:r>
            <a:endParaRPr lang="zh-CN" altLang="en-US" b="1">
              <a:solidFill>
                <a:srgbClr val="FF0000"/>
              </a:solidFill>
              <a:latin typeface="楷体" panose="02010609060101010101" pitchFamily="49" charset="-122"/>
              <a:ea typeface="楷体" panose="02010609060101010101" pitchFamily="49" charset="-122"/>
            </a:endParaRPr>
          </a:p>
        </p:txBody>
      </p:sp>
      <p:sp>
        <p:nvSpPr>
          <p:cNvPr id="24590" name="Text Box 18"/>
          <p:cNvSpPr txBox="1">
            <a:spLocks noChangeArrowheads="1"/>
          </p:cNvSpPr>
          <p:nvPr/>
        </p:nvSpPr>
        <p:spPr bwMode="auto">
          <a:xfrm>
            <a:off x="4876800" y="29718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海日、</a:t>
            </a:r>
            <a:endParaRPr lang="zh-CN" altLang="en-US" b="1">
              <a:solidFill>
                <a:srgbClr val="FF0000"/>
              </a:solidFill>
              <a:latin typeface="楷体" panose="02010609060101010101" pitchFamily="49" charset="-122"/>
              <a:ea typeface="楷体" panose="02010609060101010101" pitchFamily="49" charset="-122"/>
            </a:endParaRPr>
          </a:p>
        </p:txBody>
      </p:sp>
      <p:sp>
        <p:nvSpPr>
          <p:cNvPr id="24591" name="Text Box 20"/>
          <p:cNvSpPr txBox="1">
            <a:spLocks noChangeArrowheads="1"/>
          </p:cNvSpPr>
          <p:nvPr/>
        </p:nvSpPr>
        <p:spPr bwMode="auto">
          <a:xfrm>
            <a:off x="457200" y="24384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latin typeface="楷体" panose="02010609060101010101" pitchFamily="49" charset="-122"/>
                <a:ea typeface="楷体" panose="02010609060101010101" pitchFamily="49" charset="-122"/>
              </a:rPr>
              <a:t>景物：</a:t>
            </a:r>
            <a:endParaRPr lang="zh-CN" altLang="en-US" b="1">
              <a:latin typeface="楷体" panose="02010609060101010101" pitchFamily="49" charset="-122"/>
              <a:ea typeface="楷体" panose="02010609060101010101" pitchFamily="49" charset="-122"/>
            </a:endParaRPr>
          </a:p>
        </p:txBody>
      </p:sp>
      <p:sp>
        <p:nvSpPr>
          <p:cNvPr id="24592" name="Text Box 21"/>
          <p:cNvSpPr txBox="1">
            <a:spLocks noChangeArrowheads="1"/>
          </p:cNvSpPr>
          <p:nvPr/>
        </p:nvSpPr>
        <p:spPr bwMode="auto">
          <a:xfrm>
            <a:off x="533400" y="3429000"/>
            <a:ext cx="11033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latin typeface="楷体" panose="02010609060101010101" pitchFamily="49" charset="-122"/>
                <a:ea typeface="楷体" panose="02010609060101010101" pitchFamily="49" charset="-122"/>
              </a:rPr>
              <a:t>特点：</a:t>
            </a:r>
            <a:endParaRPr lang="zh-CN" altLang="en-US" b="1">
              <a:latin typeface="楷体" panose="02010609060101010101" pitchFamily="49" charset="-122"/>
              <a:ea typeface="楷体" panose="02010609060101010101" pitchFamily="49" charset="-122"/>
            </a:endParaRPr>
          </a:p>
        </p:txBody>
      </p:sp>
      <p:sp>
        <p:nvSpPr>
          <p:cNvPr id="24593" name="Text Box 23"/>
          <p:cNvSpPr txBox="1">
            <a:spLocks noChangeArrowheads="1"/>
          </p:cNvSpPr>
          <p:nvPr/>
        </p:nvSpPr>
        <p:spPr bwMode="auto">
          <a:xfrm>
            <a:off x="1371600" y="34290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开阔、秀丽</a:t>
            </a:r>
            <a:endParaRPr lang="zh-CN" altLang="en-US" b="1">
              <a:solidFill>
                <a:srgbClr val="FF0000"/>
              </a:solidFill>
              <a:latin typeface="楷体" panose="02010609060101010101" pitchFamily="49" charset="-122"/>
              <a:ea typeface="楷体" panose="02010609060101010101" pitchFamily="49" charset="-122"/>
            </a:endParaRPr>
          </a:p>
        </p:txBody>
      </p:sp>
      <p:sp>
        <p:nvSpPr>
          <p:cNvPr id="24595" name="Text Box 25"/>
          <p:cNvSpPr txBox="1">
            <a:spLocks noChangeArrowheads="1"/>
          </p:cNvSpPr>
          <p:nvPr/>
        </p:nvSpPr>
        <p:spPr bwMode="auto">
          <a:xfrm>
            <a:off x="5638800" y="2971800"/>
            <a:ext cx="796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solidFill>
                  <a:srgbClr val="FF0000"/>
                </a:solidFill>
                <a:latin typeface="楷体" panose="02010609060101010101" pitchFamily="49" charset="-122"/>
                <a:ea typeface="楷体" panose="02010609060101010101" pitchFamily="49" charset="-122"/>
              </a:rPr>
              <a:t>江春</a:t>
            </a:r>
            <a:endParaRPr lang="zh-CN" altLang="en-US"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0-#ppt_w/2"/>
                                          </p:val>
                                        </p:tav>
                                        <p:tav tm="100000">
                                          <p:val>
                                            <p:strVal val="#ppt_x"/>
                                          </p:val>
                                        </p:tav>
                                      </p:tavLst>
                                    </p:anim>
                                    <p:anim calcmode="lin" valueType="num">
                                      <p:cBhvr additive="base">
                                        <p:cTn id="8"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91"/>
                                        </p:tgtEl>
                                        <p:attrNameLst>
                                          <p:attrName>style.visibility</p:attrName>
                                        </p:attrNameLst>
                                      </p:cBhvr>
                                      <p:to>
                                        <p:strVal val="visible"/>
                                      </p:to>
                                    </p:set>
                                    <p:anim calcmode="lin" valueType="num">
                                      <p:cBhvr additive="base">
                                        <p:cTn id="13" dur="500" fill="hold"/>
                                        <p:tgtEl>
                                          <p:spTgt spid="24591"/>
                                        </p:tgtEl>
                                        <p:attrNameLst>
                                          <p:attrName>ppt_x</p:attrName>
                                        </p:attrNameLst>
                                      </p:cBhvr>
                                      <p:tavLst>
                                        <p:tav tm="0">
                                          <p:val>
                                            <p:strVal val="0-#ppt_w/2"/>
                                          </p:val>
                                        </p:tav>
                                        <p:tav tm="100000">
                                          <p:val>
                                            <p:strVal val="#ppt_x"/>
                                          </p:val>
                                        </p:tav>
                                      </p:tavLst>
                                    </p:anim>
                                    <p:anim calcmode="lin" valueType="num">
                                      <p:cBhvr additive="base">
                                        <p:cTn id="14" dur="500" fill="hold"/>
                                        <p:tgtEl>
                                          <p:spTgt spid="245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4"/>
                                        </p:tgtEl>
                                        <p:attrNameLst>
                                          <p:attrName>style.visibility</p:attrName>
                                        </p:attrNameLst>
                                      </p:cBhvr>
                                      <p:to>
                                        <p:strVal val="visible"/>
                                      </p:to>
                                    </p:set>
                                    <p:anim calcmode="lin" valueType="num">
                                      <p:cBhvr additive="base">
                                        <p:cTn id="19" dur="500" fill="hold"/>
                                        <p:tgtEl>
                                          <p:spTgt spid="24584"/>
                                        </p:tgtEl>
                                        <p:attrNameLst>
                                          <p:attrName>ppt_x</p:attrName>
                                        </p:attrNameLst>
                                      </p:cBhvr>
                                      <p:tavLst>
                                        <p:tav tm="0">
                                          <p:val>
                                            <p:strVal val="0-#ppt_w/2"/>
                                          </p:val>
                                        </p:tav>
                                        <p:tav tm="100000">
                                          <p:val>
                                            <p:strVal val="#ppt_x"/>
                                          </p:val>
                                        </p:tav>
                                      </p:tavLst>
                                    </p:anim>
                                    <p:anim calcmode="lin" valueType="num">
                                      <p:cBhvr additive="base">
                                        <p:cTn id="20" dur="500" fill="hold"/>
                                        <p:tgtEl>
                                          <p:spTgt spid="2458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585"/>
                                        </p:tgtEl>
                                        <p:attrNameLst>
                                          <p:attrName>style.visibility</p:attrName>
                                        </p:attrNameLst>
                                      </p:cBhvr>
                                      <p:to>
                                        <p:strVal val="visible"/>
                                      </p:to>
                                    </p:set>
                                    <p:anim calcmode="lin" valueType="num">
                                      <p:cBhvr additive="base">
                                        <p:cTn id="25" dur="500" fill="hold"/>
                                        <p:tgtEl>
                                          <p:spTgt spid="24585"/>
                                        </p:tgtEl>
                                        <p:attrNameLst>
                                          <p:attrName>ppt_x</p:attrName>
                                        </p:attrNameLst>
                                      </p:cBhvr>
                                      <p:tavLst>
                                        <p:tav tm="0">
                                          <p:val>
                                            <p:strVal val="0-#ppt_w/2"/>
                                          </p:val>
                                        </p:tav>
                                        <p:tav tm="100000">
                                          <p:val>
                                            <p:strVal val="#ppt_x"/>
                                          </p:val>
                                        </p:tav>
                                      </p:tavLst>
                                    </p:anim>
                                    <p:anim calcmode="lin" valueType="num">
                                      <p:cBhvr additive="base">
                                        <p:cTn id="26"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4586"/>
                                        </p:tgtEl>
                                        <p:attrNameLst>
                                          <p:attrName>style.visibility</p:attrName>
                                        </p:attrNameLst>
                                      </p:cBhvr>
                                      <p:to>
                                        <p:strVal val="visible"/>
                                      </p:to>
                                    </p:set>
                                    <p:anim calcmode="lin" valueType="num">
                                      <p:cBhvr additive="base">
                                        <p:cTn id="31" dur="500" fill="hold"/>
                                        <p:tgtEl>
                                          <p:spTgt spid="24586"/>
                                        </p:tgtEl>
                                        <p:attrNameLst>
                                          <p:attrName>ppt_x</p:attrName>
                                        </p:attrNameLst>
                                      </p:cBhvr>
                                      <p:tavLst>
                                        <p:tav tm="0">
                                          <p:val>
                                            <p:strVal val="0-#ppt_w/2"/>
                                          </p:val>
                                        </p:tav>
                                        <p:tav tm="100000">
                                          <p:val>
                                            <p:strVal val="#ppt_x"/>
                                          </p:val>
                                        </p:tav>
                                      </p:tavLst>
                                    </p:anim>
                                    <p:anim calcmode="lin" valueType="num">
                                      <p:cBhvr additive="base">
                                        <p:cTn id="32" dur="500" fill="hold"/>
                                        <p:tgtEl>
                                          <p:spTgt spid="2458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4587"/>
                                        </p:tgtEl>
                                        <p:attrNameLst>
                                          <p:attrName>style.visibility</p:attrName>
                                        </p:attrNameLst>
                                      </p:cBhvr>
                                      <p:to>
                                        <p:strVal val="visible"/>
                                      </p:to>
                                    </p:set>
                                    <p:anim calcmode="lin" valueType="num">
                                      <p:cBhvr additive="base">
                                        <p:cTn id="37" dur="500" fill="hold"/>
                                        <p:tgtEl>
                                          <p:spTgt spid="24587"/>
                                        </p:tgtEl>
                                        <p:attrNameLst>
                                          <p:attrName>ppt_x</p:attrName>
                                        </p:attrNameLst>
                                      </p:cBhvr>
                                      <p:tavLst>
                                        <p:tav tm="0">
                                          <p:val>
                                            <p:strVal val="0-#ppt_w/2"/>
                                          </p:val>
                                        </p:tav>
                                        <p:tav tm="100000">
                                          <p:val>
                                            <p:strVal val="#ppt_x"/>
                                          </p:val>
                                        </p:tav>
                                      </p:tavLst>
                                    </p:anim>
                                    <p:anim calcmode="lin" valueType="num">
                                      <p:cBhvr additive="base">
                                        <p:cTn id="38" dur="500" fill="hold"/>
                                        <p:tgtEl>
                                          <p:spTgt spid="2458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4588"/>
                                        </p:tgtEl>
                                        <p:attrNameLst>
                                          <p:attrName>style.visibility</p:attrName>
                                        </p:attrNameLst>
                                      </p:cBhvr>
                                      <p:to>
                                        <p:strVal val="visible"/>
                                      </p:to>
                                    </p:set>
                                    <p:anim calcmode="lin" valueType="num">
                                      <p:cBhvr additive="base">
                                        <p:cTn id="43" dur="500" fill="hold"/>
                                        <p:tgtEl>
                                          <p:spTgt spid="24588"/>
                                        </p:tgtEl>
                                        <p:attrNameLst>
                                          <p:attrName>ppt_x</p:attrName>
                                        </p:attrNameLst>
                                      </p:cBhvr>
                                      <p:tavLst>
                                        <p:tav tm="0">
                                          <p:val>
                                            <p:strVal val="0-#ppt_w/2"/>
                                          </p:val>
                                        </p:tav>
                                        <p:tav tm="100000">
                                          <p:val>
                                            <p:strVal val="#ppt_x"/>
                                          </p:val>
                                        </p:tav>
                                      </p:tavLst>
                                    </p:anim>
                                    <p:anim calcmode="lin" valueType="num">
                                      <p:cBhvr additive="base">
                                        <p:cTn id="44" dur="500" fill="hold"/>
                                        <p:tgtEl>
                                          <p:spTgt spid="2458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4589"/>
                                        </p:tgtEl>
                                        <p:attrNameLst>
                                          <p:attrName>style.visibility</p:attrName>
                                        </p:attrNameLst>
                                      </p:cBhvr>
                                      <p:to>
                                        <p:strVal val="visible"/>
                                      </p:to>
                                    </p:set>
                                    <p:anim calcmode="lin" valueType="num">
                                      <p:cBhvr additive="base">
                                        <p:cTn id="49" dur="500" fill="hold"/>
                                        <p:tgtEl>
                                          <p:spTgt spid="24589"/>
                                        </p:tgtEl>
                                        <p:attrNameLst>
                                          <p:attrName>ppt_x</p:attrName>
                                        </p:attrNameLst>
                                      </p:cBhvr>
                                      <p:tavLst>
                                        <p:tav tm="0">
                                          <p:val>
                                            <p:strVal val="0-#ppt_w/2"/>
                                          </p:val>
                                        </p:tav>
                                        <p:tav tm="100000">
                                          <p:val>
                                            <p:strVal val="#ppt_x"/>
                                          </p:val>
                                        </p:tav>
                                      </p:tavLst>
                                    </p:anim>
                                    <p:anim calcmode="lin" valueType="num">
                                      <p:cBhvr additive="base">
                                        <p:cTn id="50" dur="500" fill="hold"/>
                                        <p:tgtEl>
                                          <p:spTgt spid="2458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4590"/>
                                        </p:tgtEl>
                                        <p:attrNameLst>
                                          <p:attrName>style.visibility</p:attrName>
                                        </p:attrNameLst>
                                      </p:cBhvr>
                                      <p:to>
                                        <p:strVal val="visible"/>
                                      </p:to>
                                    </p:set>
                                    <p:anim calcmode="lin" valueType="num">
                                      <p:cBhvr additive="base">
                                        <p:cTn id="55" dur="500" fill="hold"/>
                                        <p:tgtEl>
                                          <p:spTgt spid="24590"/>
                                        </p:tgtEl>
                                        <p:attrNameLst>
                                          <p:attrName>ppt_x</p:attrName>
                                        </p:attrNameLst>
                                      </p:cBhvr>
                                      <p:tavLst>
                                        <p:tav tm="0">
                                          <p:val>
                                            <p:strVal val="0-#ppt_w/2"/>
                                          </p:val>
                                        </p:tav>
                                        <p:tav tm="100000">
                                          <p:val>
                                            <p:strVal val="#ppt_x"/>
                                          </p:val>
                                        </p:tav>
                                      </p:tavLst>
                                    </p:anim>
                                    <p:anim calcmode="lin" valueType="num">
                                      <p:cBhvr additive="base">
                                        <p:cTn id="56" dur="500" fill="hold"/>
                                        <p:tgtEl>
                                          <p:spTgt spid="2459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4595"/>
                                        </p:tgtEl>
                                        <p:attrNameLst>
                                          <p:attrName>style.visibility</p:attrName>
                                        </p:attrNameLst>
                                      </p:cBhvr>
                                      <p:to>
                                        <p:strVal val="visible"/>
                                      </p:to>
                                    </p:set>
                                    <p:anim calcmode="lin" valueType="num">
                                      <p:cBhvr additive="base">
                                        <p:cTn id="61" dur="500" fill="hold"/>
                                        <p:tgtEl>
                                          <p:spTgt spid="24595"/>
                                        </p:tgtEl>
                                        <p:attrNameLst>
                                          <p:attrName>ppt_x</p:attrName>
                                        </p:attrNameLst>
                                      </p:cBhvr>
                                      <p:tavLst>
                                        <p:tav tm="0">
                                          <p:val>
                                            <p:strVal val="0-#ppt_w/2"/>
                                          </p:val>
                                        </p:tav>
                                        <p:tav tm="100000">
                                          <p:val>
                                            <p:strVal val="#ppt_x"/>
                                          </p:val>
                                        </p:tav>
                                      </p:tavLst>
                                    </p:anim>
                                    <p:anim calcmode="lin" valueType="num">
                                      <p:cBhvr additive="base">
                                        <p:cTn id="62" dur="500" fill="hold"/>
                                        <p:tgtEl>
                                          <p:spTgt spid="2459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4592"/>
                                        </p:tgtEl>
                                        <p:attrNameLst>
                                          <p:attrName>style.visibility</p:attrName>
                                        </p:attrNameLst>
                                      </p:cBhvr>
                                      <p:to>
                                        <p:strVal val="visible"/>
                                      </p:to>
                                    </p:set>
                                    <p:anim calcmode="lin" valueType="num">
                                      <p:cBhvr additive="base">
                                        <p:cTn id="67" dur="500" fill="hold"/>
                                        <p:tgtEl>
                                          <p:spTgt spid="24592"/>
                                        </p:tgtEl>
                                        <p:attrNameLst>
                                          <p:attrName>ppt_x</p:attrName>
                                        </p:attrNameLst>
                                      </p:cBhvr>
                                      <p:tavLst>
                                        <p:tav tm="0">
                                          <p:val>
                                            <p:strVal val="0-#ppt_w/2"/>
                                          </p:val>
                                        </p:tav>
                                        <p:tav tm="100000">
                                          <p:val>
                                            <p:strVal val="#ppt_x"/>
                                          </p:val>
                                        </p:tav>
                                      </p:tavLst>
                                    </p:anim>
                                    <p:anim calcmode="lin" valueType="num">
                                      <p:cBhvr additive="base">
                                        <p:cTn id="68" dur="500" fill="hold"/>
                                        <p:tgtEl>
                                          <p:spTgt spid="2459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4593"/>
                                        </p:tgtEl>
                                        <p:attrNameLst>
                                          <p:attrName>style.visibility</p:attrName>
                                        </p:attrNameLst>
                                      </p:cBhvr>
                                      <p:to>
                                        <p:strVal val="visible"/>
                                      </p:to>
                                    </p:set>
                                    <p:anim calcmode="lin" valueType="num">
                                      <p:cBhvr additive="base">
                                        <p:cTn id="73" dur="500" fill="hold"/>
                                        <p:tgtEl>
                                          <p:spTgt spid="24593"/>
                                        </p:tgtEl>
                                        <p:attrNameLst>
                                          <p:attrName>ppt_x</p:attrName>
                                        </p:attrNameLst>
                                      </p:cBhvr>
                                      <p:tavLst>
                                        <p:tav tm="0">
                                          <p:val>
                                            <p:strVal val="0-#ppt_w/2"/>
                                          </p:val>
                                        </p:tav>
                                        <p:tav tm="100000">
                                          <p:val>
                                            <p:strVal val="#ppt_x"/>
                                          </p:val>
                                        </p:tav>
                                      </p:tavLst>
                                    </p:anim>
                                    <p:anim calcmode="lin" valueType="num">
                                      <p:cBhvr additive="base">
                                        <p:cTn id="74" dur="500" fill="hold"/>
                                        <p:tgtEl>
                                          <p:spTgt spid="2459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4578"/>
                                        </p:tgtEl>
                                        <p:attrNameLst>
                                          <p:attrName>style.visibility</p:attrName>
                                        </p:attrNameLst>
                                      </p:cBhvr>
                                      <p:to>
                                        <p:strVal val="visible"/>
                                      </p:to>
                                    </p:set>
                                    <p:anim calcmode="lin" valueType="num">
                                      <p:cBhvr additive="base">
                                        <p:cTn id="79" dur="500" fill="hold"/>
                                        <p:tgtEl>
                                          <p:spTgt spid="24578"/>
                                        </p:tgtEl>
                                        <p:attrNameLst>
                                          <p:attrName>ppt_x</p:attrName>
                                        </p:attrNameLst>
                                      </p:cBhvr>
                                      <p:tavLst>
                                        <p:tav tm="0">
                                          <p:val>
                                            <p:strVal val="0-#ppt_w/2"/>
                                          </p:val>
                                        </p:tav>
                                        <p:tav tm="100000">
                                          <p:val>
                                            <p:strVal val="#ppt_x"/>
                                          </p:val>
                                        </p:tav>
                                      </p:tavLst>
                                    </p:anim>
                                    <p:anim calcmode="lin" valueType="num">
                                      <p:cBhvr additive="base">
                                        <p:cTn id="80"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4579"/>
                                        </p:tgtEl>
                                        <p:attrNameLst>
                                          <p:attrName>style.visibility</p:attrName>
                                        </p:attrNameLst>
                                      </p:cBhvr>
                                      <p:to>
                                        <p:strVal val="visible"/>
                                      </p:to>
                                    </p:set>
                                    <p:anim calcmode="lin" valueType="num">
                                      <p:cBhvr additive="base">
                                        <p:cTn id="85" dur="500" fill="hold"/>
                                        <p:tgtEl>
                                          <p:spTgt spid="24579"/>
                                        </p:tgtEl>
                                        <p:attrNameLst>
                                          <p:attrName>ppt_x</p:attrName>
                                        </p:attrNameLst>
                                      </p:cBhvr>
                                      <p:tavLst>
                                        <p:tav tm="0">
                                          <p:val>
                                            <p:strVal val="0-#ppt_w/2"/>
                                          </p:val>
                                        </p:tav>
                                        <p:tav tm="100000">
                                          <p:val>
                                            <p:strVal val="#ppt_x"/>
                                          </p:val>
                                        </p:tav>
                                      </p:tavLst>
                                    </p:anim>
                                    <p:anim calcmode="lin" valueType="num">
                                      <p:cBhvr additive="base">
                                        <p:cTn id="86"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4581"/>
                                        </p:tgtEl>
                                        <p:attrNameLst>
                                          <p:attrName>style.visibility</p:attrName>
                                        </p:attrNameLst>
                                      </p:cBhvr>
                                      <p:to>
                                        <p:strVal val="visible"/>
                                      </p:to>
                                    </p:set>
                                    <p:anim calcmode="lin" valueType="num">
                                      <p:cBhvr additive="base">
                                        <p:cTn id="91" dur="500" fill="hold"/>
                                        <p:tgtEl>
                                          <p:spTgt spid="24581"/>
                                        </p:tgtEl>
                                        <p:attrNameLst>
                                          <p:attrName>ppt_x</p:attrName>
                                        </p:attrNameLst>
                                      </p:cBhvr>
                                      <p:tavLst>
                                        <p:tav tm="0">
                                          <p:val>
                                            <p:strVal val="0-#ppt_w/2"/>
                                          </p:val>
                                        </p:tav>
                                        <p:tav tm="100000">
                                          <p:val>
                                            <p:strVal val="#ppt_x"/>
                                          </p:val>
                                        </p:tav>
                                      </p:tavLst>
                                    </p:anim>
                                    <p:anim calcmode="lin" valueType="num">
                                      <p:cBhvr additive="base">
                                        <p:cTn id="92"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utoUpdateAnimBg="0"/>
      <p:bldP spid="24581" grpId="0" autoUpdateAnimBg="0"/>
      <p:bldP spid="24583" grpId="0" autoUpdateAnimBg="0"/>
      <p:bldP spid="24584" grpId="0" autoUpdateAnimBg="0"/>
      <p:bldP spid="24585" grpId="0" autoUpdateAnimBg="0"/>
      <p:bldP spid="24586" grpId="0" autoUpdateAnimBg="0"/>
      <p:bldP spid="24587" grpId="0" autoUpdateAnimBg="0"/>
      <p:bldP spid="24588" grpId="0" autoUpdateAnimBg="0"/>
      <p:bldP spid="24589" grpId="0" autoUpdateAnimBg="0"/>
      <p:bldP spid="24590" grpId="0" autoUpdateAnimBg="0"/>
      <p:bldP spid="24591" grpId="0" autoUpdateAnimBg="0"/>
      <p:bldP spid="24592" grpId="0" autoUpdateAnimBg="0"/>
      <p:bldP spid="24593" grpId="0" autoUpdateAnimBg="0"/>
      <p:bldP spid="2459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idx="4294967295"/>
          </p:nvPr>
        </p:nvSpPr>
        <p:spPr>
          <a:xfrm>
            <a:off x="0" y="0"/>
            <a:ext cx="9144000" cy="6597650"/>
          </a:xfrm>
        </p:spPr>
        <p:txBody>
          <a:bodyPr/>
          <a:lstStyle/>
          <a:p>
            <a:pPr>
              <a:buFontTx/>
              <a:buNone/>
            </a:pPr>
            <a:r>
              <a:rPr lang="en-US" altLang="zh-CN" sz="4800" b="1" dirty="0">
                <a:latin typeface="楷体" panose="02010609060101010101" pitchFamily="49" charset="-122"/>
                <a:ea typeface="楷体" panose="02010609060101010101" pitchFamily="49" charset="-122"/>
              </a:rPr>
              <a:t>1.</a:t>
            </a:r>
            <a:r>
              <a:rPr lang="zh-CN" altLang="en-US"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如果本诗是写旅途中的乡愁</a:t>
            </a:r>
            <a:r>
              <a:rPr lang="en-US" altLang="zh-CN"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那首联中有没有体现</a:t>
            </a:r>
            <a:r>
              <a:rPr lang="en-US" altLang="zh-CN"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en-US" altLang="zh-CN"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buFontTx/>
              <a:buNone/>
            </a:pPr>
            <a:r>
              <a:rPr lang="en-US" altLang="zh-CN" sz="4800" b="1" dirty="0">
                <a:latin typeface="楷体" panose="02010609060101010101" pitchFamily="49" charset="-122"/>
                <a:ea typeface="楷体" panose="02010609060101010101" pitchFamily="49" charset="-122"/>
              </a:rPr>
              <a:t>     </a:t>
            </a:r>
            <a:r>
              <a:rPr lang="en-US" altLang="zh-CN" sz="4600" b="1" dirty="0">
                <a:solidFill>
                  <a:srgbClr val="FF3300"/>
                </a:solidFill>
                <a:latin typeface="楷体" panose="02010609060101010101" pitchFamily="49" charset="-122"/>
                <a:ea typeface="楷体" panose="02010609060101010101" pitchFamily="49" charset="-122"/>
              </a:rPr>
              <a:t>“</a:t>
            </a:r>
            <a:r>
              <a:rPr lang="zh-CN" altLang="en-US" sz="4600" b="1" dirty="0">
                <a:solidFill>
                  <a:srgbClr val="FF3300"/>
                </a:solidFill>
                <a:latin typeface="楷体" panose="02010609060101010101" pitchFamily="49" charset="-122"/>
                <a:ea typeface="楷体" panose="02010609060101010101" pitchFamily="49" charset="-122"/>
              </a:rPr>
              <a:t>客路”延伸到青山之外</a:t>
            </a:r>
            <a:r>
              <a:rPr lang="en-US" altLang="zh-CN" sz="4600" b="1" dirty="0">
                <a:solidFill>
                  <a:srgbClr val="FF3300"/>
                </a:solidFill>
                <a:latin typeface="楷体" panose="02010609060101010101" pitchFamily="49" charset="-122"/>
                <a:ea typeface="楷体" panose="02010609060101010101" pitchFamily="49" charset="-122"/>
              </a:rPr>
              <a:t>,“</a:t>
            </a:r>
            <a:r>
              <a:rPr lang="zh-CN" altLang="en-US" sz="4600" b="1" dirty="0">
                <a:solidFill>
                  <a:srgbClr val="FF3300"/>
                </a:solidFill>
                <a:latin typeface="楷体" panose="02010609060101010101" pitchFamily="49" charset="-122"/>
                <a:ea typeface="楷体" panose="02010609060101010101" pitchFamily="49" charset="-122"/>
              </a:rPr>
              <a:t>小舟”行驶在绿水之间，因此我们可以看出诗人是人在他乡</a:t>
            </a:r>
            <a:r>
              <a:rPr lang="en-US" altLang="zh-CN" sz="4600" b="1" dirty="0">
                <a:solidFill>
                  <a:srgbClr val="FF3300"/>
                </a:solidFill>
                <a:latin typeface="楷体" panose="02010609060101010101" pitchFamily="49" charset="-122"/>
                <a:ea typeface="楷体" panose="02010609060101010101" pitchFamily="49" charset="-122"/>
              </a:rPr>
              <a:t>,</a:t>
            </a:r>
            <a:r>
              <a:rPr lang="zh-CN" altLang="en-US" sz="4600" b="1" dirty="0">
                <a:solidFill>
                  <a:srgbClr val="FF3300"/>
                </a:solidFill>
                <a:latin typeface="楷体" panose="02010609060101010101" pitchFamily="49" charset="-122"/>
                <a:ea typeface="楷体" panose="02010609060101010101" pitchFamily="49" charset="-122"/>
              </a:rPr>
              <a:t>漂泊异地</a:t>
            </a:r>
            <a:r>
              <a:rPr lang="en-US" altLang="zh-CN" sz="4600" b="1" dirty="0">
                <a:solidFill>
                  <a:srgbClr val="FF3300"/>
                </a:solidFill>
                <a:latin typeface="楷体" panose="02010609060101010101" pitchFamily="49" charset="-122"/>
                <a:ea typeface="楷体" panose="02010609060101010101" pitchFamily="49" charset="-122"/>
              </a:rPr>
              <a:t>,</a:t>
            </a:r>
            <a:r>
              <a:rPr lang="zh-CN" altLang="en-US" sz="4600" b="1" dirty="0">
                <a:solidFill>
                  <a:srgbClr val="FF3300"/>
                </a:solidFill>
                <a:latin typeface="楷体" panose="02010609060101010101" pitchFamily="49" charset="-122"/>
                <a:ea typeface="楷体" panose="02010609060101010101" pitchFamily="49" charset="-122"/>
              </a:rPr>
              <a:t>思乡之情感已表现出来</a:t>
            </a:r>
            <a:r>
              <a:rPr lang="en-US" altLang="zh-CN" sz="4600" b="1" dirty="0">
                <a:solidFill>
                  <a:srgbClr val="FF3300"/>
                </a:solidFill>
                <a:latin typeface="楷体" panose="02010609060101010101" pitchFamily="49" charset="-122"/>
                <a:ea typeface="楷体" panose="02010609060101010101" pitchFamily="49" charset="-122"/>
              </a:rPr>
              <a:t>。</a:t>
            </a:r>
            <a:endParaRPr lang="zh-CN" altLang="en-US" sz="4600" b="1" dirty="0">
              <a:solidFill>
                <a:srgbClr val="FF3300"/>
              </a:solidFill>
              <a:latin typeface="楷体" panose="02010609060101010101" pitchFamily="49" charset="-122"/>
              <a:ea typeface="楷体" panose="02010609060101010101" pitchFamily="49" charset="-122"/>
            </a:endParaRPr>
          </a:p>
        </p:txBody>
      </p:sp>
      <p:sp>
        <p:nvSpPr>
          <p:cNvPr id="48131" name="Text Box 5"/>
          <p:cNvSpPr txBox="1">
            <a:spLocks noChangeArrowheads="1"/>
          </p:cNvSpPr>
          <p:nvPr/>
        </p:nvSpPr>
        <p:spPr bwMode="auto">
          <a:xfrm>
            <a:off x="0" y="5229225"/>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b="1" dirty="0">
                <a:latin typeface="楷体" panose="02010609060101010101" pitchFamily="49" charset="-122"/>
                <a:ea typeface="楷体" panose="02010609060101010101" pitchFamily="49" charset="-122"/>
              </a:rPr>
              <a:t>首联</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借景点题说明漂泊他乡</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思乡</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animEffect transition="in" filter="checkerboard(across)">
                                      <p:cBhvr>
                                        <p:cTn id="7" dur="500"/>
                                        <p:tgtEl>
                                          <p:spTgt spid="481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fade">
                                      <p:cBhvr>
                                        <p:cTn id="12" dur="1000"/>
                                        <p:tgtEl>
                                          <p:spTgt spid="48131"/>
                                        </p:tgtEl>
                                      </p:cBhvr>
                                    </p:animEffect>
                                    <p:anim calcmode="lin" valueType="num">
                                      <p:cBhvr>
                                        <p:cTn id="13" dur="1000" fill="hold"/>
                                        <p:tgtEl>
                                          <p:spTgt spid="48131"/>
                                        </p:tgtEl>
                                        <p:attrNameLst>
                                          <p:attrName>ppt_x</p:attrName>
                                        </p:attrNameLst>
                                      </p:cBhvr>
                                      <p:tavLst>
                                        <p:tav tm="0">
                                          <p:val>
                                            <p:strVal val="#ppt_x"/>
                                          </p:val>
                                        </p:tav>
                                        <p:tav tm="100000">
                                          <p:val>
                                            <p:strVal val="#ppt_x"/>
                                          </p:val>
                                        </p:tav>
                                      </p:tavLst>
                                    </p:anim>
                                    <p:anim calcmode="lin" valueType="num">
                                      <p:cBhvr>
                                        <p:cTn id="14" dur="900" decel="100000" fill="hold"/>
                                        <p:tgtEl>
                                          <p:spTgt spid="4813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81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body" idx="4294967295"/>
          </p:nvPr>
        </p:nvSpPr>
        <p:spPr>
          <a:xfrm>
            <a:off x="15366" y="1268760"/>
            <a:ext cx="9144000" cy="3312368"/>
          </a:xfrm>
        </p:spPr>
        <p:txBody>
          <a:bodyPr/>
          <a:lstStyle/>
          <a:p>
            <a:pPr>
              <a:buFontTx/>
              <a:buNone/>
            </a:pPr>
            <a:r>
              <a:rPr lang="en-US" altLang="zh-CN" sz="4800" b="1" dirty="0">
                <a:latin typeface="楷体" panose="02010609060101010101" pitchFamily="49" charset="-122"/>
                <a:ea typeface="楷体" panose="02010609060101010101" pitchFamily="49" charset="-122"/>
              </a:rPr>
              <a:t>2.</a:t>
            </a:r>
            <a:r>
              <a:rPr lang="zh-CN" altLang="en-US" sz="4800" b="1" dirty="0">
                <a:latin typeface="楷体" panose="02010609060101010101" pitchFamily="49" charset="-122"/>
                <a:ea typeface="楷体" panose="02010609060101010101" pitchFamily="49" charset="-122"/>
              </a:rPr>
              <a:t>颔联写的是什么</a:t>
            </a:r>
            <a:r>
              <a:rPr lang="en-US" altLang="zh-CN" sz="4800" b="1" dirty="0">
                <a:latin typeface="楷体" panose="02010609060101010101" pitchFamily="49" charset="-122"/>
                <a:ea typeface="楷体" panose="02010609060101010101" pitchFamily="49" charset="-122"/>
              </a:rPr>
              <a:t>,</a:t>
            </a:r>
            <a:r>
              <a:rPr lang="zh-CN" altLang="en-US" sz="4800" b="1" dirty="0">
                <a:latin typeface="楷体" panose="02010609060101010101" pitchFamily="49" charset="-122"/>
                <a:ea typeface="楷体" panose="02010609060101010101" pitchFamily="49" charset="-122"/>
              </a:rPr>
              <a:t>古来很多人称赞这两句诗气势逼人</a:t>
            </a:r>
            <a:r>
              <a:rPr lang="en-US" altLang="zh-CN" sz="4800" b="1" dirty="0">
                <a:latin typeface="楷体" panose="02010609060101010101" pitchFamily="49" charset="-122"/>
                <a:ea typeface="楷体" panose="02010609060101010101" pitchFamily="49" charset="-122"/>
              </a:rPr>
              <a:t>,</a:t>
            </a:r>
            <a:r>
              <a:rPr lang="zh-CN" altLang="en-US" sz="4800" b="1" dirty="0">
                <a:latin typeface="楷体" panose="02010609060101010101" pitchFamily="49" charset="-122"/>
                <a:ea typeface="楷体" panose="02010609060101010101" pitchFamily="49" charset="-122"/>
              </a:rPr>
              <a:t>意境豪放</a:t>
            </a:r>
            <a:r>
              <a:rPr lang="en-US" altLang="zh-CN" sz="4800" b="1" dirty="0">
                <a:latin typeface="楷体" panose="02010609060101010101" pitchFamily="49" charset="-122"/>
                <a:ea typeface="楷体" panose="02010609060101010101" pitchFamily="49" charset="-122"/>
              </a:rPr>
              <a:t>,</a:t>
            </a:r>
            <a:r>
              <a:rPr lang="zh-CN" altLang="en-US" sz="4800" b="1" dirty="0">
                <a:latin typeface="楷体" panose="02010609060101010101" pitchFamily="49" charset="-122"/>
                <a:ea typeface="楷体" panose="02010609060101010101" pitchFamily="49" charset="-122"/>
              </a:rPr>
              <a:t>你感觉如何</a:t>
            </a:r>
            <a:r>
              <a:rPr lang="en-US" altLang="zh-CN" sz="4800" b="1" dirty="0">
                <a:latin typeface="楷体" panose="02010609060101010101" pitchFamily="49" charset="-122"/>
                <a:ea typeface="楷体" panose="02010609060101010101" pitchFamily="49" charset="-122"/>
              </a:rPr>
              <a:t>?</a:t>
            </a:r>
            <a:endParaRPr lang="en-US" altLang="zh-CN" sz="4800" b="1" dirty="0">
              <a:latin typeface="楷体" panose="02010609060101010101" pitchFamily="49" charset="-122"/>
              <a:ea typeface="楷体" panose="02010609060101010101" pitchFamily="49" charset="-122"/>
            </a:endParaRPr>
          </a:p>
          <a:p>
            <a:pPr>
              <a:buFontTx/>
              <a:buNone/>
            </a:pPr>
            <a:r>
              <a:rPr lang="en-US" altLang="zh-CN" sz="4800" b="1" dirty="0">
                <a:latin typeface="楷体" panose="02010609060101010101" pitchFamily="49" charset="-122"/>
                <a:ea typeface="楷体" panose="02010609060101010101" pitchFamily="49" charset="-122"/>
              </a:rPr>
              <a:t>             </a:t>
            </a:r>
            <a:r>
              <a:rPr lang="zh-CN" altLang="en-US" sz="4800" b="1" dirty="0">
                <a:solidFill>
                  <a:srgbClr val="FF0000"/>
                </a:solidFill>
                <a:latin typeface="楷体" panose="02010609060101010101" pitchFamily="49" charset="-122"/>
                <a:ea typeface="楷体" panose="02010609060101010101" pitchFamily="49" charset="-122"/>
              </a:rPr>
              <a:t>宽阔豪放的情感</a:t>
            </a:r>
            <a:endParaRPr lang="zh-CN" altLang="en-US" sz="4800" b="1" dirty="0">
              <a:solidFill>
                <a:srgbClr val="FF0000"/>
              </a:solidFill>
              <a:latin typeface="楷体" panose="02010609060101010101" pitchFamily="49" charset="-122"/>
              <a:ea typeface="楷体" panose="02010609060101010101" pitchFamily="49" charset="-122"/>
            </a:endParaRPr>
          </a:p>
          <a:p>
            <a:pPr>
              <a:buFontTx/>
              <a:buNone/>
            </a:pPr>
            <a:endParaRPr lang="en-US" altLang="zh-CN" sz="4800" b="1" dirty="0">
              <a:solidFill>
                <a:srgbClr val="FF0000"/>
              </a:solidFill>
              <a:latin typeface="楷体" panose="02010609060101010101" pitchFamily="49" charset="-122"/>
              <a:ea typeface="楷体" panose="02010609060101010101" pitchFamily="49" charset="-122"/>
            </a:endParaRPr>
          </a:p>
        </p:txBody>
      </p:sp>
      <p:sp>
        <p:nvSpPr>
          <p:cNvPr id="49155" name="Text Box 4"/>
          <p:cNvSpPr txBox="1">
            <a:spLocks noChangeArrowheads="1"/>
          </p:cNvSpPr>
          <p:nvPr/>
        </p:nvSpPr>
        <p:spPr bwMode="auto">
          <a:xfrm>
            <a:off x="1115616" y="5085184"/>
            <a:ext cx="76065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b="1" dirty="0">
                <a:latin typeface="楷体" panose="02010609060101010101" pitchFamily="49" charset="-122"/>
                <a:ea typeface="楷体" panose="02010609060101010101" pitchFamily="49" charset="-122"/>
              </a:rPr>
              <a:t>颔联</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宽阔之景</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宽阔胸襟</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animEffect transition="in" filter="checkerboard(across)">
                                      <p:cBhvr>
                                        <p:cTn id="7" dur="500"/>
                                        <p:tgtEl>
                                          <p:spTgt spid="491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9155"/>
                                        </p:tgtEl>
                                        <p:attrNameLst>
                                          <p:attrName>style.visibility</p:attrName>
                                        </p:attrNameLst>
                                      </p:cBhvr>
                                      <p:to>
                                        <p:strVal val="visible"/>
                                      </p:to>
                                    </p:set>
                                    <p:animEffect transition="in" filter="fade">
                                      <p:cBhvr>
                                        <p:cTn id="12" dur="1000"/>
                                        <p:tgtEl>
                                          <p:spTgt spid="49155"/>
                                        </p:tgtEl>
                                      </p:cBhvr>
                                    </p:animEffect>
                                    <p:anim calcmode="lin" valueType="num">
                                      <p:cBhvr>
                                        <p:cTn id="13" dur="1000" fill="hold"/>
                                        <p:tgtEl>
                                          <p:spTgt spid="49155"/>
                                        </p:tgtEl>
                                        <p:attrNameLst>
                                          <p:attrName>ppt_x</p:attrName>
                                        </p:attrNameLst>
                                      </p:cBhvr>
                                      <p:tavLst>
                                        <p:tav tm="0">
                                          <p:val>
                                            <p:strVal val="#ppt_x"/>
                                          </p:val>
                                        </p:tav>
                                        <p:tav tm="100000">
                                          <p:val>
                                            <p:strVal val="#ppt_x"/>
                                          </p:val>
                                        </p:tav>
                                      </p:tavLst>
                                    </p:anim>
                                    <p:anim calcmode="lin" valueType="num">
                                      <p:cBhvr>
                                        <p:cTn id="14" dur="1000" fill="hold"/>
                                        <p:tgtEl>
                                          <p:spTgt spid="49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395288" y="1125538"/>
            <a:ext cx="7543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3200" b="1" dirty="0">
                <a:latin typeface="楷体" panose="02010609060101010101" pitchFamily="49" charset="-122"/>
                <a:ea typeface="楷体" panose="02010609060101010101" pitchFamily="49" charset="-122"/>
              </a:rPr>
              <a:t>读了“海日生残夜，江春入旧年。”一句，你还有什么新的感受？</a:t>
            </a:r>
            <a:endParaRPr kumimoji="1" lang="zh-CN" altLang="en-US" sz="3200" b="1" dirty="0">
              <a:latin typeface="楷体" panose="02010609060101010101" pitchFamily="49" charset="-122"/>
              <a:ea typeface="楷体" panose="02010609060101010101" pitchFamily="49" charset="-122"/>
            </a:endParaRPr>
          </a:p>
        </p:txBody>
      </p:sp>
      <p:sp>
        <p:nvSpPr>
          <p:cNvPr id="55300" name="Text Box 4"/>
          <p:cNvSpPr txBox="1">
            <a:spLocks noChangeArrowheads="1"/>
          </p:cNvSpPr>
          <p:nvPr/>
        </p:nvSpPr>
        <p:spPr bwMode="auto">
          <a:xfrm>
            <a:off x="609600" y="2667000"/>
            <a:ext cx="746760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4000">
                <a:solidFill>
                  <a:srgbClr val="FF3300"/>
                </a:solidFill>
                <a:latin typeface="楷体" panose="02010609060101010101" pitchFamily="49" charset="-122"/>
                <a:ea typeface="楷体" panose="02010609060101010101" pitchFamily="49" charset="-122"/>
              </a:rPr>
              <a:t>   可以使我们产生对美好事物的追求，并且相信它会突破一切阻力出现在我们眼前。</a:t>
            </a:r>
            <a:endParaRPr kumimoji="1" lang="zh-CN" altLang="en-US" sz="4000">
              <a:solidFill>
                <a:srgbClr val="FF3300"/>
              </a:solidFill>
              <a:latin typeface="楷体" panose="02010609060101010101" pitchFamily="49" charset="-122"/>
              <a:ea typeface="楷体" panose="02010609060101010101" pitchFamily="49" charset="-122"/>
            </a:endParaRPr>
          </a:p>
          <a:p>
            <a:pPr eaLnBrk="1" hangingPunct="1">
              <a:spcBef>
                <a:spcPct val="50000"/>
              </a:spcBef>
            </a:pPr>
            <a:endParaRPr kumimoji="1" lang="zh-CN" altLang="en-US" sz="4000">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500" fill="hold"/>
                                        <p:tgtEl>
                                          <p:spTgt spid="55300"/>
                                        </p:tgtEl>
                                        <p:attrNameLst>
                                          <p:attrName>ppt_x</p:attrName>
                                        </p:attrNameLst>
                                      </p:cBhvr>
                                      <p:tavLst>
                                        <p:tav tm="0">
                                          <p:val>
                                            <p:strVal val="#ppt_x"/>
                                          </p:val>
                                        </p:tav>
                                        <p:tav tm="100000">
                                          <p:val>
                                            <p:strVal val="#ppt_x"/>
                                          </p:val>
                                        </p:tav>
                                      </p:tavLst>
                                    </p:anim>
                                    <p:anim calcmode="lin" valueType="num">
                                      <p:cBhvr additive="base">
                                        <p:cTn id="8" dur="500" fill="hold"/>
                                        <p:tgtEl>
                                          <p:spTgt spid="55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4294967295"/>
          </p:nvPr>
        </p:nvSpPr>
        <p:spPr>
          <a:xfrm>
            <a:off x="-36512" y="1124744"/>
            <a:ext cx="9396536" cy="5112568"/>
          </a:xfrm>
        </p:spPr>
        <p:txBody>
          <a:bodyPr/>
          <a:lstStyle/>
          <a:p>
            <a:pPr>
              <a:buFontTx/>
              <a:buNone/>
            </a:pPr>
            <a:r>
              <a:rPr lang="en-US" altLang="zh-CN" sz="4500" dirty="0">
                <a:latin typeface="楷体" panose="02010609060101010101" pitchFamily="49" charset="-122"/>
                <a:ea typeface="楷体" panose="02010609060101010101" pitchFamily="49" charset="-122"/>
              </a:rPr>
              <a:t>3.</a:t>
            </a:r>
            <a:r>
              <a:rPr lang="zh-CN" altLang="en-US" sz="4500" b="1" dirty="0">
                <a:latin typeface="楷体" panose="02010609060101010101" pitchFamily="49" charset="-122"/>
                <a:ea typeface="楷体" panose="02010609060101010101" pitchFamily="49" charset="-122"/>
              </a:rPr>
              <a:t>最耐人寻味的是颈联</a:t>
            </a:r>
            <a:r>
              <a:rPr lang="en-US" altLang="zh-CN" sz="4500" b="1" dirty="0">
                <a:latin typeface="楷体" panose="02010609060101010101" pitchFamily="49" charset="-122"/>
                <a:ea typeface="楷体" panose="02010609060101010101" pitchFamily="49" charset="-122"/>
              </a:rPr>
              <a:t>,</a:t>
            </a:r>
            <a:r>
              <a:rPr lang="zh-CN" altLang="en-US" sz="4500" b="1" dirty="0">
                <a:latin typeface="楷体" panose="02010609060101010101" pitchFamily="49" charset="-122"/>
                <a:ea typeface="楷体" panose="02010609060101010101" pitchFamily="49" charset="-122"/>
              </a:rPr>
              <a:t>你如何理解本句中蕴涵的哲理</a:t>
            </a:r>
            <a:r>
              <a:rPr lang="en-US" altLang="zh-CN" sz="4500" b="1" dirty="0">
                <a:latin typeface="楷体" panose="02010609060101010101" pitchFamily="49" charset="-122"/>
                <a:ea typeface="楷体" panose="02010609060101010101" pitchFamily="49" charset="-122"/>
              </a:rPr>
              <a:t>?</a:t>
            </a:r>
            <a:endParaRPr lang="en-US" altLang="zh-CN" sz="4500" b="1" dirty="0">
              <a:latin typeface="楷体" panose="02010609060101010101" pitchFamily="49" charset="-122"/>
              <a:ea typeface="楷体" panose="02010609060101010101" pitchFamily="49" charset="-122"/>
            </a:endParaRPr>
          </a:p>
          <a:p>
            <a:pPr>
              <a:buFontTx/>
              <a:buNone/>
            </a:pPr>
            <a:r>
              <a:rPr lang="en-US" altLang="zh-CN" sz="4500" b="1" dirty="0">
                <a:solidFill>
                  <a:srgbClr val="FF3300"/>
                </a:solidFill>
                <a:latin typeface="楷体" panose="02010609060101010101" pitchFamily="49" charset="-122"/>
                <a:ea typeface="楷体" panose="02010609060101010101" pitchFamily="49" charset="-122"/>
              </a:rPr>
              <a:t>(1).</a:t>
            </a:r>
            <a:r>
              <a:rPr lang="zh-CN" altLang="en-US" sz="4500" b="1" dirty="0">
                <a:solidFill>
                  <a:srgbClr val="FF3300"/>
                </a:solidFill>
                <a:latin typeface="楷体" panose="02010609060101010101" pitchFamily="49" charset="-122"/>
                <a:ea typeface="楷体" panose="02010609060101010101" pitchFamily="49" charset="-122"/>
              </a:rPr>
              <a:t>红日驱走黑暗</a:t>
            </a:r>
            <a:r>
              <a:rPr lang="en-US" altLang="zh-CN" sz="4500" b="1" dirty="0">
                <a:solidFill>
                  <a:srgbClr val="FF3300"/>
                </a:solidFill>
                <a:latin typeface="楷体" panose="02010609060101010101" pitchFamily="49" charset="-122"/>
                <a:ea typeface="楷体" panose="02010609060101010101" pitchFamily="49" charset="-122"/>
              </a:rPr>
              <a:t>------</a:t>
            </a:r>
            <a:r>
              <a:rPr lang="zh-CN" altLang="en-US" sz="4500" b="1" dirty="0">
                <a:solidFill>
                  <a:srgbClr val="FF3300"/>
                </a:solidFill>
                <a:latin typeface="楷体" panose="02010609060101010101" pitchFamily="49" charset="-122"/>
                <a:ea typeface="楷体" panose="02010609060101010101" pitchFamily="49" charset="-122"/>
              </a:rPr>
              <a:t>乐观 向上</a:t>
            </a:r>
            <a:endParaRPr lang="zh-CN" altLang="en-US" sz="4500" b="1" dirty="0">
              <a:solidFill>
                <a:srgbClr val="FF3300"/>
              </a:solidFill>
              <a:latin typeface="楷体" panose="02010609060101010101" pitchFamily="49" charset="-122"/>
              <a:ea typeface="楷体" panose="02010609060101010101" pitchFamily="49" charset="-122"/>
            </a:endParaRPr>
          </a:p>
          <a:p>
            <a:pPr>
              <a:buFontTx/>
              <a:buNone/>
            </a:pPr>
            <a:r>
              <a:rPr lang="en-US" altLang="zh-CN" sz="4500" b="1" dirty="0">
                <a:solidFill>
                  <a:srgbClr val="FF3300"/>
                </a:solidFill>
                <a:latin typeface="楷体" panose="02010609060101010101" pitchFamily="49" charset="-122"/>
                <a:ea typeface="楷体" panose="02010609060101010101" pitchFamily="49" charset="-122"/>
              </a:rPr>
              <a:t>(2).</a:t>
            </a:r>
            <a:r>
              <a:rPr lang="zh-CN" altLang="en-US" sz="4500" b="1" dirty="0">
                <a:solidFill>
                  <a:srgbClr val="FF3300"/>
                </a:solidFill>
                <a:latin typeface="楷体" panose="02010609060101010101" pitchFamily="49" charset="-122"/>
                <a:ea typeface="楷体" panose="02010609060101010101" pitchFamily="49" charset="-122"/>
              </a:rPr>
              <a:t>春意驱走寒冷</a:t>
            </a:r>
            <a:r>
              <a:rPr lang="en-US" altLang="zh-CN" sz="4500" b="1" dirty="0">
                <a:solidFill>
                  <a:srgbClr val="FF3300"/>
                </a:solidFill>
                <a:latin typeface="楷体" panose="02010609060101010101" pitchFamily="49" charset="-122"/>
                <a:ea typeface="楷体" panose="02010609060101010101" pitchFamily="49" charset="-122"/>
              </a:rPr>
              <a:t>-----</a:t>
            </a:r>
            <a:r>
              <a:rPr lang="zh-CN" altLang="en-US" sz="4500" b="1" dirty="0">
                <a:solidFill>
                  <a:srgbClr val="FF3300"/>
                </a:solidFill>
                <a:latin typeface="楷体" panose="02010609060101010101" pitchFamily="49" charset="-122"/>
                <a:ea typeface="楷体" panose="02010609060101010101" pitchFamily="49" charset="-122"/>
              </a:rPr>
              <a:t>乐观  积极  </a:t>
            </a:r>
            <a:endParaRPr lang="zh-CN" altLang="en-US" sz="4500" b="1" dirty="0">
              <a:solidFill>
                <a:srgbClr val="FF3300"/>
              </a:solidFill>
              <a:latin typeface="楷体" panose="02010609060101010101" pitchFamily="49" charset="-122"/>
              <a:ea typeface="楷体" panose="02010609060101010101" pitchFamily="49" charset="-122"/>
            </a:endParaRPr>
          </a:p>
          <a:p>
            <a:pPr>
              <a:buFontTx/>
              <a:buNone/>
            </a:pPr>
            <a:r>
              <a:rPr lang="en-US" altLang="zh-CN" sz="4500" b="1" dirty="0">
                <a:solidFill>
                  <a:srgbClr val="FF3300"/>
                </a:solidFill>
                <a:latin typeface="楷体" panose="02010609060101010101" pitchFamily="49" charset="-122"/>
                <a:ea typeface="楷体" panose="02010609060101010101" pitchFamily="49" charset="-122"/>
              </a:rPr>
              <a:t>(3)</a:t>
            </a:r>
            <a:r>
              <a:rPr lang="zh-CN" altLang="en-US" sz="4500" b="1" dirty="0">
                <a:solidFill>
                  <a:srgbClr val="FF3300"/>
                </a:solidFill>
                <a:latin typeface="楷体" panose="02010609060101010101" pitchFamily="49" charset="-122"/>
                <a:ea typeface="楷体" panose="02010609060101010101" pitchFamily="49" charset="-122"/>
              </a:rPr>
              <a:t>新旧事物更替</a:t>
            </a:r>
            <a:r>
              <a:rPr lang="en-US" altLang="zh-CN" sz="4500" b="1" dirty="0">
                <a:solidFill>
                  <a:srgbClr val="FF3300"/>
                </a:solidFill>
                <a:latin typeface="楷体" panose="02010609060101010101" pitchFamily="49" charset="-122"/>
                <a:ea typeface="楷体" panose="02010609060101010101" pitchFamily="49" charset="-122"/>
              </a:rPr>
              <a:t>------</a:t>
            </a:r>
            <a:r>
              <a:rPr lang="zh-CN" altLang="en-US" sz="4500" b="1" dirty="0">
                <a:solidFill>
                  <a:srgbClr val="FF3300"/>
                </a:solidFill>
                <a:latin typeface="楷体" panose="02010609060101010101" pitchFamily="49" charset="-122"/>
                <a:ea typeface="楷体" panose="02010609060101010101" pitchFamily="49" charset="-122"/>
              </a:rPr>
              <a:t>体现事物发展的普遍规律</a:t>
            </a:r>
            <a:endParaRPr lang="zh-CN" altLang="en-US" sz="4500" b="1" dirty="0">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0178">
                                            <p:txEl>
                                              <p:pRg st="1" end="1"/>
                                            </p:txEl>
                                          </p:spTgt>
                                        </p:tgtEl>
                                        <p:attrNameLst>
                                          <p:attrName>style.visibility</p:attrName>
                                        </p:attrNameLst>
                                      </p:cBhvr>
                                      <p:to>
                                        <p:strVal val="visible"/>
                                      </p:to>
                                    </p:set>
                                    <p:animEffect transition="in" filter="checkerboard(across)">
                                      <p:cBhvr>
                                        <p:cTn id="7" dur="500"/>
                                        <p:tgtEl>
                                          <p:spTgt spid="5017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0178">
                                            <p:txEl>
                                              <p:pRg st="2" end="2"/>
                                            </p:txEl>
                                          </p:spTgt>
                                        </p:tgtEl>
                                        <p:attrNameLst>
                                          <p:attrName>style.visibility</p:attrName>
                                        </p:attrNameLst>
                                      </p:cBhvr>
                                      <p:to>
                                        <p:strVal val="visible"/>
                                      </p:to>
                                    </p:set>
                                    <p:animEffect transition="in" filter="checkerboard(across)">
                                      <p:cBhvr>
                                        <p:cTn id="12" dur="500"/>
                                        <p:tgtEl>
                                          <p:spTgt spid="5017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0178">
                                            <p:txEl>
                                              <p:pRg st="3" end="3"/>
                                            </p:txEl>
                                          </p:spTgt>
                                        </p:tgtEl>
                                        <p:attrNameLst>
                                          <p:attrName>style.visibility</p:attrName>
                                        </p:attrNameLst>
                                      </p:cBhvr>
                                      <p:to>
                                        <p:strVal val="visible"/>
                                      </p:to>
                                    </p:set>
                                    <p:animEffect transition="in" filter="checkerboard(across)">
                                      <p:cBhvr>
                                        <p:cTn id="17" dur="500"/>
                                        <p:tgtEl>
                                          <p:spTgt spid="501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3"/>
          <p:cNvSpPr txBox="1">
            <a:spLocks noChangeArrowheads="1"/>
          </p:cNvSpPr>
          <p:nvPr/>
        </p:nvSpPr>
        <p:spPr bwMode="auto">
          <a:xfrm>
            <a:off x="468313" y="0"/>
            <a:ext cx="3733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a:ea typeface="华文新魏" panose="02010800040101010101" pitchFamily="2" charset="-122"/>
              </a:rPr>
              <a:t>名句分析</a:t>
            </a:r>
            <a:endParaRPr lang="zh-CN" altLang="en-US" sz="3200">
              <a:ea typeface="华文新魏" panose="02010800040101010101" pitchFamily="2" charset="-122"/>
            </a:endParaRPr>
          </a:p>
          <a:p>
            <a:pPr eaLnBrk="1" hangingPunct="1">
              <a:spcBef>
                <a:spcPct val="50000"/>
              </a:spcBef>
            </a:pPr>
            <a:endParaRPr lang="zh-CN" altLang="en-US" sz="3200">
              <a:ea typeface="华文新魏" panose="02010800040101010101" pitchFamily="2" charset="-122"/>
            </a:endParaRPr>
          </a:p>
        </p:txBody>
      </p:sp>
      <p:sp>
        <p:nvSpPr>
          <p:cNvPr id="47107" name="Text Box 4"/>
          <p:cNvSpPr txBox="1">
            <a:spLocks noChangeArrowheads="1"/>
          </p:cNvSpPr>
          <p:nvPr/>
        </p:nvSpPr>
        <p:spPr bwMode="auto">
          <a:xfrm>
            <a:off x="755650" y="1125538"/>
            <a:ext cx="7561263"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400" b="1" dirty="0">
                <a:solidFill>
                  <a:srgbClr val="0000FF"/>
                </a:solidFill>
                <a:latin typeface="楷体" panose="02010609060101010101" pitchFamily="49" charset="-122"/>
                <a:ea typeface="楷体" panose="02010609060101010101" pitchFamily="49" charset="-122"/>
              </a:rPr>
              <a:t>“海日生残夜，江春入旧年。”</a:t>
            </a:r>
            <a:endParaRPr lang="zh-CN" altLang="en-US" sz="4400" b="1" dirty="0">
              <a:solidFill>
                <a:srgbClr val="0000FF"/>
              </a:solidFill>
              <a:latin typeface="楷体" panose="02010609060101010101" pitchFamily="49" charset="-122"/>
              <a:ea typeface="楷体" panose="02010609060101010101" pitchFamily="49" charset="-122"/>
            </a:endParaRPr>
          </a:p>
          <a:p>
            <a:pPr eaLnBrk="1" hangingPunct="1">
              <a:spcBef>
                <a:spcPct val="50000"/>
              </a:spcBef>
            </a:pPr>
            <a:endParaRPr lang="zh-CN" altLang="en-US" sz="3200" b="1" dirty="0">
              <a:latin typeface="楷体" panose="02010609060101010101" pitchFamily="49" charset="-122"/>
              <a:ea typeface="楷体" panose="02010609060101010101" pitchFamily="49" charset="-122"/>
            </a:endParaRPr>
          </a:p>
        </p:txBody>
      </p:sp>
      <p:sp>
        <p:nvSpPr>
          <p:cNvPr id="47108" name="Text Box 5"/>
          <p:cNvSpPr txBox="1">
            <a:spLocks noChangeArrowheads="1"/>
          </p:cNvSpPr>
          <p:nvPr/>
        </p:nvSpPr>
        <p:spPr bwMode="auto">
          <a:xfrm>
            <a:off x="755650" y="1928981"/>
            <a:ext cx="731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CC3300"/>
                </a:solidFill>
                <a:latin typeface="楷体" panose="02010609060101010101" pitchFamily="49" charset="-122"/>
                <a:ea typeface="楷体" panose="02010609060101010101" pitchFamily="49" charset="-122"/>
              </a:rPr>
              <a:t>1、先说这两句所写的景象。</a:t>
            </a:r>
            <a:endParaRPr lang="zh-CN" altLang="en-US" b="1" dirty="0">
              <a:solidFill>
                <a:srgbClr val="CC3300"/>
              </a:solidFill>
              <a:latin typeface="楷体" panose="02010609060101010101" pitchFamily="49" charset="-122"/>
              <a:ea typeface="楷体" panose="02010609060101010101" pitchFamily="49" charset="-122"/>
            </a:endParaRPr>
          </a:p>
        </p:txBody>
      </p:sp>
      <p:sp>
        <p:nvSpPr>
          <p:cNvPr id="47109" name="Text Box 6"/>
          <p:cNvSpPr txBox="1">
            <a:spLocks noChangeArrowheads="1"/>
          </p:cNvSpPr>
          <p:nvPr/>
        </p:nvSpPr>
        <p:spPr bwMode="auto">
          <a:xfrm>
            <a:off x="755650" y="2554069"/>
            <a:ext cx="7924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660033"/>
                </a:solidFill>
                <a:latin typeface="楷体" panose="02010609060101010101" pitchFamily="49" charset="-122"/>
                <a:ea typeface="楷体" panose="02010609060101010101" pitchFamily="49" charset="-122"/>
              </a:rPr>
              <a:t>2、这两种景象有相同的地方吗?</a:t>
            </a:r>
            <a:endParaRPr lang="zh-CN" altLang="en-US" b="1" dirty="0">
              <a:solidFill>
                <a:srgbClr val="660033"/>
              </a:solidFill>
              <a:latin typeface="楷体" panose="02010609060101010101" pitchFamily="49" charset="-122"/>
              <a:ea typeface="楷体" panose="02010609060101010101" pitchFamily="49" charset="-122"/>
            </a:endParaRPr>
          </a:p>
        </p:txBody>
      </p:sp>
      <p:sp>
        <p:nvSpPr>
          <p:cNvPr id="47110" name="Text Box 7"/>
          <p:cNvSpPr txBox="1">
            <a:spLocks noChangeArrowheads="1"/>
          </p:cNvSpPr>
          <p:nvPr/>
        </p:nvSpPr>
        <p:spPr bwMode="auto">
          <a:xfrm>
            <a:off x="755650" y="3065316"/>
            <a:ext cx="7696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006600"/>
                </a:solidFill>
                <a:latin typeface="楷体" panose="02010609060101010101" pitchFamily="49" charset="-122"/>
                <a:ea typeface="楷体" panose="02010609060101010101" pitchFamily="49" charset="-122"/>
              </a:rPr>
              <a:t>提示：白日和黑夜的交替，新年和旧年的交替。（都描写了时序交替中的景物。）</a:t>
            </a:r>
            <a:endParaRPr lang="zh-CN" altLang="en-US" b="1" dirty="0">
              <a:solidFill>
                <a:srgbClr val="006600"/>
              </a:solidFill>
              <a:latin typeface="楷体" panose="02010609060101010101" pitchFamily="49" charset="-122"/>
              <a:ea typeface="楷体" panose="02010609060101010101" pitchFamily="49" charset="-122"/>
            </a:endParaRPr>
          </a:p>
        </p:txBody>
      </p:sp>
      <p:sp>
        <p:nvSpPr>
          <p:cNvPr id="47111" name="Text Box 8"/>
          <p:cNvSpPr txBox="1">
            <a:spLocks noChangeArrowheads="1"/>
          </p:cNvSpPr>
          <p:nvPr/>
        </p:nvSpPr>
        <p:spPr bwMode="auto">
          <a:xfrm>
            <a:off x="755650" y="4036314"/>
            <a:ext cx="8077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6600FF"/>
                </a:solidFill>
                <a:latin typeface="楷体" panose="02010609060101010101" pitchFamily="49" charset="-122"/>
                <a:ea typeface="楷体" panose="02010609060101010101" pitchFamily="49" charset="-122"/>
              </a:rPr>
              <a:t>3、这两种景物跟诗人的乡愁有关吗？</a:t>
            </a:r>
            <a:endParaRPr lang="zh-CN" altLang="en-US" b="1" dirty="0">
              <a:solidFill>
                <a:srgbClr val="6600FF"/>
              </a:solidFill>
              <a:latin typeface="楷体" panose="02010609060101010101" pitchFamily="49" charset="-122"/>
              <a:ea typeface="楷体" panose="02010609060101010101" pitchFamily="49" charset="-122"/>
            </a:endParaRPr>
          </a:p>
        </p:txBody>
      </p:sp>
      <p:sp>
        <p:nvSpPr>
          <p:cNvPr id="47112" name="Text Box 9"/>
          <p:cNvSpPr txBox="1">
            <a:spLocks noChangeArrowheads="1"/>
          </p:cNvSpPr>
          <p:nvPr/>
        </p:nvSpPr>
        <p:spPr bwMode="auto">
          <a:xfrm>
            <a:off x="755650" y="4725144"/>
            <a:ext cx="80772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006600"/>
                </a:solidFill>
                <a:latin typeface="楷体" panose="02010609060101010101" pitchFamily="49" charset="-122"/>
                <a:ea typeface="楷体" panose="02010609060101010101" pitchFamily="49" charset="-122"/>
              </a:rPr>
              <a:t>提示：白日和黑夜的交替，新年和旧年的交替——如此一天一天地过去，一年一年地过去，而诗人依旧在外奔波，不得回乡，怎能不产生乡愁呢?</a:t>
            </a:r>
            <a:endParaRPr lang="zh-CN" altLang="en-US" b="1" dirty="0">
              <a:solidFill>
                <a:srgbClr val="006600"/>
              </a:solidFill>
              <a:latin typeface="楷体" panose="02010609060101010101" pitchFamily="49" charset="-122"/>
              <a:ea typeface="楷体" panose="02010609060101010101" pitchFamily="49" charset="-122"/>
            </a:endParaRPr>
          </a:p>
          <a:p>
            <a:pPr eaLnBrk="1" hangingPunct="1">
              <a:spcBef>
                <a:spcPct val="50000"/>
              </a:spcBef>
            </a:pPr>
            <a:endParaRPr lang="zh-CN" altLang="en-US" b="1" dirty="0">
              <a:solidFill>
                <a:srgbClr val="0066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ppt_x"/>
                                          </p:val>
                                        </p:tav>
                                        <p:tav tm="100000">
                                          <p:val>
                                            <p:strVal val="#ppt_x"/>
                                          </p:val>
                                        </p:tav>
                                      </p:tavLst>
                                    </p:anim>
                                    <p:anim calcmode="lin" valueType="num">
                                      <p:cBhvr additive="base">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8"/>
                                        </p:tgtEl>
                                        <p:attrNameLst>
                                          <p:attrName>style.visibility</p:attrName>
                                        </p:attrNameLst>
                                      </p:cBhvr>
                                      <p:to>
                                        <p:strVal val="visible"/>
                                      </p:to>
                                    </p:set>
                                    <p:anim calcmode="lin" valueType="num">
                                      <p:cBhvr additive="base">
                                        <p:cTn id="13" dur="500" fill="hold"/>
                                        <p:tgtEl>
                                          <p:spTgt spid="47108"/>
                                        </p:tgtEl>
                                        <p:attrNameLst>
                                          <p:attrName>ppt_x</p:attrName>
                                        </p:attrNameLst>
                                      </p:cBhvr>
                                      <p:tavLst>
                                        <p:tav tm="0">
                                          <p:val>
                                            <p:strVal val="#ppt_x"/>
                                          </p:val>
                                        </p:tav>
                                        <p:tav tm="100000">
                                          <p:val>
                                            <p:strVal val="#ppt_x"/>
                                          </p:val>
                                        </p:tav>
                                      </p:tavLst>
                                    </p:anim>
                                    <p:anim calcmode="lin" valueType="num">
                                      <p:cBhvr additive="base">
                                        <p:cTn id="14"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9"/>
                                        </p:tgtEl>
                                        <p:attrNameLst>
                                          <p:attrName>style.visibility</p:attrName>
                                        </p:attrNameLst>
                                      </p:cBhvr>
                                      <p:to>
                                        <p:strVal val="visible"/>
                                      </p:to>
                                    </p:set>
                                    <p:anim calcmode="lin" valueType="num">
                                      <p:cBhvr additive="base">
                                        <p:cTn id="19" dur="500" fill="hold"/>
                                        <p:tgtEl>
                                          <p:spTgt spid="47109"/>
                                        </p:tgtEl>
                                        <p:attrNameLst>
                                          <p:attrName>ppt_x</p:attrName>
                                        </p:attrNameLst>
                                      </p:cBhvr>
                                      <p:tavLst>
                                        <p:tav tm="0">
                                          <p:val>
                                            <p:strVal val="#ppt_x"/>
                                          </p:val>
                                        </p:tav>
                                        <p:tav tm="100000">
                                          <p:val>
                                            <p:strVal val="#ppt_x"/>
                                          </p:val>
                                        </p:tav>
                                      </p:tavLst>
                                    </p:anim>
                                    <p:anim calcmode="lin" valueType="num">
                                      <p:cBhvr additive="base">
                                        <p:cTn id="20" dur="500" fill="hold"/>
                                        <p:tgtEl>
                                          <p:spTgt spid="4710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7110"/>
                                        </p:tgtEl>
                                        <p:attrNameLst>
                                          <p:attrName>style.visibility</p:attrName>
                                        </p:attrNameLst>
                                      </p:cBhvr>
                                      <p:to>
                                        <p:strVal val="visible"/>
                                      </p:to>
                                    </p:set>
                                    <p:animEffect transition="in" filter="blinds(horizontal)">
                                      <p:cBhvr>
                                        <p:cTn id="25" dur="500"/>
                                        <p:tgtEl>
                                          <p:spTgt spid="4711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7111"/>
                                        </p:tgtEl>
                                        <p:attrNameLst>
                                          <p:attrName>style.visibility</p:attrName>
                                        </p:attrNameLst>
                                      </p:cBhvr>
                                      <p:to>
                                        <p:strVal val="visible"/>
                                      </p:to>
                                    </p:set>
                                    <p:anim calcmode="lin" valueType="num">
                                      <p:cBhvr additive="base">
                                        <p:cTn id="30" dur="500" fill="hold"/>
                                        <p:tgtEl>
                                          <p:spTgt spid="47111"/>
                                        </p:tgtEl>
                                        <p:attrNameLst>
                                          <p:attrName>ppt_x</p:attrName>
                                        </p:attrNameLst>
                                      </p:cBhvr>
                                      <p:tavLst>
                                        <p:tav tm="0">
                                          <p:val>
                                            <p:strVal val="#ppt_x"/>
                                          </p:val>
                                        </p:tav>
                                        <p:tav tm="100000">
                                          <p:val>
                                            <p:strVal val="#ppt_x"/>
                                          </p:val>
                                        </p:tav>
                                      </p:tavLst>
                                    </p:anim>
                                    <p:anim calcmode="lin" valueType="num">
                                      <p:cBhvr additive="base">
                                        <p:cTn id="31" dur="500" fill="hold"/>
                                        <p:tgtEl>
                                          <p:spTgt spid="471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47112"/>
                                        </p:tgtEl>
                                        <p:attrNameLst>
                                          <p:attrName>style.visibility</p:attrName>
                                        </p:attrNameLst>
                                      </p:cBhvr>
                                      <p:to>
                                        <p:strVal val="visible"/>
                                      </p:to>
                                    </p:set>
                                    <p:animEffect transition="in" filter="slide(fromBottom)">
                                      <p:cBhvr>
                                        <p:cTn id="36" dur="500"/>
                                        <p:tgtEl>
                                          <p:spTgt spid="47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autoUpdateAnimBg="0"/>
      <p:bldP spid="47108" grpId="0" autoUpdateAnimBg="0"/>
      <p:bldP spid="47109" grpId="0" autoUpdateAnimBg="0"/>
      <p:bldP spid="47110" grpId="0" autoUpdateAnimBg="0"/>
      <p:bldP spid="47111" grpId="0" autoUpdateAnimBg="0"/>
      <p:bldP spid="4711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Rot="1" noChangeArrowheads="1"/>
          </p:cNvSpPr>
          <p:nvPr>
            <p:ph type="body" idx="4294967295"/>
          </p:nvPr>
        </p:nvSpPr>
        <p:spPr>
          <a:xfrm>
            <a:off x="0" y="214313"/>
            <a:ext cx="8540750" cy="609600"/>
          </a:xfrm>
        </p:spPr>
        <p:txBody>
          <a:bodyPr/>
          <a:lstStyle/>
          <a:p>
            <a:pPr>
              <a:lnSpc>
                <a:spcPct val="90000"/>
              </a:lnSpc>
              <a:buFont typeface="Wingdings" panose="05000000000000000000" pitchFamily="2" charset="2"/>
              <a:buNone/>
            </a:pPr>
            <a:r>
              <a:rPr lang="en-US" altLang="zh-CN" sz="5400" dirty="0">
                <a:latin typeface="楷体" panose="02010609060101010101" pitchFamily="49" charset="-122"/>
                <a:ea typeface="楷体" panose="02010609060101010101" pitchFamily="49" charset="-122"/>
              </a:rPr>
              <a:t>  </a:t>
            </a:r>
            <a:r>
              <a:rPr lang="zh-CN" altLang="en-US" sz="6600" dirty="0">
                <a:solidFill>
                  <a:srgbClr val="FF0000"/>
                </a:solidFill>
                <a:latin typeface="楷体" panose="02010609060101010101" pitchFamily="49" charset="-122"/>
                <a:ea typeface="楷体" panose="02010609060101010101" pitchFamily="49" charset="-122"/>
              </a:rPr>
              <a:t>文学常识</a:t>
            </a:r>
            <a:endParaRPr lang="zh-CN" altLang="en-US" sz="6600" dirty="0">
              <a:solidFill>
                <a:srgbClr val="FF0000"/>
              </a:solidFill>
              <a:latin typeface="楷体" panose="02010609060101010101" pitchFamily="49" charset="-122"/>
              <a:ea typeface="楷体" panose="02010609060101010101" pitchFamily="49" charset="-122"/>
            </a:endParaRPr>
          </a:p>
          <a:p>
            <a:pPr>
              <a:lnSpc>
                <a:spcPct val="90000"/>
              </a:lnSpc>
              <a:buFont typeface="Wingdings" panose="05000000000000000000" pitchFamily="2" charset="2"/>
              <a:buNone/>
            </a:pPr>
            <a:endParaRPr lang="en-US" altLang="zh-CN" sz="5400" dirty="0">
              <a:latin typeface="楷体" panose="02010609060101010101" pitchFamily="49" charset="-122"/>
              <a:ea typeface="楷体" panose="02010609060101010101" pitchFamily="49" charset="-122"/>
            </a:endParaRPr>
          </a:p>
        </p:txBody>
      </p:sp>
      <p:sp>
        <p:nvSpPr>
          <p:cNvPr id="7171" name="Text Box 4"/>
          <p:cNvSpPr txBox="1">
            <a:spLocks noChangeArrowheads="1"/>
          </p:cNvSpPr>
          <p:nvPr/>
        </p:nvSpPr>
        <p:spPr bwMode="auto">
          <a:xfrm>
            <a:off x="371812" y="1752600"/>
            <a:ext cx="1015663"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中国古典诗歌</a:t>
            </a:r>
            <a:endParaRPr lang="zh-CN" altLang="en-US" sz="5400">
              <a:latin typeface="楷体" panose="02010609060101010101" pitchFamily="49" charset="-122"/>
              <a:ea typeface="楷体" panose="02010609060101010101" pitchFamily="49" charset="-122"/>
            </a:endParaRPr>
          </a:p>
        </p:txBody>
      </p:sp>
      <p:sp>
        <p:nvSpPr>
          <p:cNvPr id="7172" name="AutoShape 5"/>
          <p:cNvSpPr/>
          <p:nvPr/>
        </p:nvSpPr>
        <p:spPr bwMode="auto">
          <a:xfrm>
            <a:off x="990600" y="2209800"/>
            <a:ext cx="1981200" cy="3352800"/>
          </a:xfrm>
          <a:prstGeom prst="leftBrace">
            <a:avLst>
              <a:gd name="adj1" fmla="val 1410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sz="5400">
              <a:latin typeface="楷体" panose="02010609060101010101" pitchFamily="49" charset="-122"/>
              <a:ea typeface="楷体" panose="02010609060101010101" pitchFamily="49" charset="-122"/>
            </a:endParaRPr>
          </a:p>
        </p:txBody>
      </p:sp>
      <p:sp>
        <p:nvSpPr>
          <p:cNvPr id="7173" name="Text Box 7"/>
          <p:cNvSpPr txBox="1">
            <a:spLocks noChangeArrowheads="1"/>
          </p:cNvSpPr>
          <p:nvPr/>
        </p:nvSpPr>
        <p:spPr bwMode="auto">
          <a:xfrm>
            <a:off x="2955925" y="1609725"/>
            <a:ext cx="2241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近体诗</a:t>
            </a:r>
            <a:endParaRPr lang="zh-CN" altLang="en-US" sz="5400">
              <a:latin typeface="楷体" panose="02010609060101010101" pitchFamily="49" charset="-122"/>
              <a:ea typeface="楷体" panose="02010609060101010101" pitchFamily="49" charset="-122"/>
            </a:endParaRPr>
          </a:p>
        </p:txBody>
      </p:sp>
      <p:sp>
        <p:nvSpPr>
          <p:cNvPr id="7174" name="AutoShape 8"/>
          <p:cNvSpPr/>
          <p:nvPr/>
        </p:nvSpPr>
        <p:spPr bwMode="auto">
          <a:xfrm>
            <a:off x="5257800" y="1600200"/>
            <a:ext cx="228600" cy="914400"/>
          </a:xfrm>
          <a:prstGeom prst="leftBrace">
            <a:avLst>
              <a:gd name="adj1" fmla="val 3333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sz="5400">
              <a:latin typeface="楷体" panose="02010609060101010101" pitchFamily="49" charset="-122"/>
              <a:ea typeface="楷体" panose="02010609060101010101" pitchFamily="49" charset="-122"/>
            </a:endParaRPr>
          </a:p>
        </p:txBody>
      </p:sp>
      <p:sp>
        <p:nvSpPr>
          <p:cNvPr id="7175" name="Text Box 9"/>
          <p:cNvSpPr txBox="1">
            <a:spLocks noChangeArrowheads="1"/>
          </p:cNvSpPr>
          <p:nvPr/>
        </p:nvSpPr>
        <p:spPr bwMode="auto">
          <a:xfrm>
            <a:off x="5546725" y="923925"/>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绝句</a:t>
            </a:r>
            <a:endParaRPr lang="zh-CN" altLang="en-US" sz="5400">
              <a:latin typeface="楷体" panose="02010609060101010101" pitchFamily="49" charset="-122"/>
              <a:ea typeface="楷体" panose="02010609060101010101" pitchFamily="49" charset="-122"/>
            </a:endParaRPr>
          </a:p>
        </p:txBody>
      </p:sp>
      <p:sp>
        <p:nvSpPr>
          <p:cNvPr id="7176" name="Text Box 10"/>
          <p:cNvSpPr txBox="1">
            <a:spLocks noChangeArrowheads="1"/>
          </p:cNvSpPr>
          <p:nvPr/>
        </p:nvSpPr>
        <p:spPr bwMode="auto">
          <a:xfrm>
            <a:off x="5562600" y="1905000"/>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律诗</a:t>
            </a:r>
            <a:endParaRPr lang="zh-CN" altLang="en-US" sz="5400">
              <a:latin typeface="楷体" panose="02010609060101010101" pitchFamily="49" charset="-122"/>
              <a:ea typeface="楷体" panose="02010609060101010101" pitchFamily="49" charset="-122"/>
            </a:endParaRPr>
          </a:p>
        </p:txBody>
      </p:sp>
      <p:sp>
        <p:nvSpPr>
          <p:cNvPr id="7177" name="Text Box 11"/>
          <p:cNvSpPr txBox="1">
            <a:spLocks noChangeArrowheads="1"/>
          </p:cNvSpPr>
          <p:nvPr/>
        </p:nvSpPr>
        <p:spPr bwMode="auto">
          <a:xfrm>
            <a:off x="2971800" y="3124200"/>
            <a:ext cx="8699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词</a:t>
            </a:r>
            <a:endParaRPr lang="zh-CN" altLang="en-US" sz="5400">
              <a:latin typeface="楷体" panose="02010609060101010101" pitchFamily="49" charset="-122"/>
              <a:ea typeface="楷体" panose="02010609060101010101" pitchFamily="49" charset="-122"/>
            </a:endParaRPr>
          </a:p>
        </p:txBody>
      </p:sp>
      <p:sp>
        <p:nvSpPr>
          <p:cNvPr id="7178" name="Text Box 12"/>
          <p:cNvSpPr txBox="1">
            <a:spLocks noChangeArrowheads="1"/>
          </p:cNvSpPr>
          <p:nvPr/>
        </p:nvSpPr>
        <p:spPr bwMode="auto">
          <a:xfrm>
            <a:off x="2955925" y="4886325"/>
            <a:ext cx="8699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曲</a:t>
            </a:r>
            <a:endParaRPr lang="zh-CN" altLang="en-US" sz="5400">
              <a:latin typeface="楷体" panose="02010609060101010101" pitchFamily="49" charset="-122"/>
              <a:ea typeface="楷体" panose="02010609060101010101" pitchFamily="49" charset="-122"/>
            </a:endParaRPr>
          </a:p>
        </p:txBody>
      </p:sp>
      <p:sp>
        <p:nvSpPr>
          <p:cNvPr id="7179" name="AutoShape 13"/>
          <p:cNvSpPr/>
          <p:nvPr/>
        </p:nvSpPr>
        <p:spPr bwMode="auto">
          <a:xfrm>
            <a:off x="3886200" y="4876800"/>
            <a:ext cx="381000" cy="914400"/>
          </a:xfrm>
          <a:prstGeom prst="leftBrace">
            <a:avLst>
              <a:gd name="adj1" fmla="val 200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sz="5400">
              <a:latin typeface="楷体" panose="02010609060101010101" pitchFamily="49" charset="-122"/>
              <a:ea typeface="楷体" panose="02010609060101010101" pitchFamily="49" charset="-122"/>
            </a:endParaRPr>
          </a:p>
        </p:txBody>
      </p:sp>
      <p:sp>
        <p:nvSpPr>
          <p:cNvPr id="7180" name="Text Box 14"/>
          <p:cNvSpPr txBox="1">
            <a:spLocks noChangeArrowheads="1"/>
          </p:cNvSpPr>
          <p:nvPr/>
        </p:nvSpPr>
        <p:spPr bwMode="auto">
          <a:xfrm>
            <a:off x="4327525" y="4276725"/>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散曲</a:t>
            </a:r>
            <a:endParaRPr lang="zh-CN" altLang="en-US" sz="5400">
              <a:latin typeface="楷体" panose="02010609060101010101" pitchFamily="49" charset="-122"/>
              <a:ea typeface="楷体" panose="02010609060101010101" pitchFamily="49" charset="-122"/>
            </a:endParaRPr>
          </a:p>
        </p:txBody>
      </p:sp>
      <p:sp>
        <p:nvSpPr>
          <p:cNvPr id="7181" name="Text Box 15"/>
          <p:cNvSpPr txBox="1">
            <a:spLocks noChangeArrowheads="1"/>
          </p:cNvSpPr>
          <p:nvPr/>
        </p:nvSpPr>
        <p:spPr bwMode="auto">
          <a:xfrm>
            <a:off x="4327525" y="5114925"/>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戏剧</a:t>
            </a:r>
            <a:endParaRPr lang="zh-CN" altLang="en-US" sz="5400">
              <a:latin typeface="楷体" panose="02010609060101010101" pitchFamily="49" charset="-122"/>
              <a:ea typeface="楷体" panose="02010609060101010101" pitchFamily="49" charset="-122"/>
            </a:endParaRPr>
          </a:p>
        </p:txBody>
      </p:sp>
      <p:sp>
        <p:nvSpPr>
          <p:cNvPr id="7182" name="AutoShape 16"/>
          <p:cNvSpPr/>
          <p:nvPr/>
        </p:nvSpPr>
        <p:spPr bwMode="auto">
          <a:xfrm>
            <a:off x="6019800" y="4267200"/>
            <a:ext cx="228600" cy="914400"/>
          </a:xfrm>
          <a:prstGeom prst="leftBrace">
            <a:avLst>
              <a:gd name="adj1" fmla="val 3333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sz="5400">
              <a:latin typeface="楷体" panose="02010609060101010101" pitchFamily="49" charset="-122"/>
              <a:ea typeface="楷体" panose="02010609060101010101" pitchFamily="49" charset="-122"/>
            </a:endParaRPr>
          </a:p>
        </p:txBody>
      </p:sp>
      <p:sp>
        <p:nvSpPr>
          <p:cNvPr id="7183" name="Text Box 17"/>
          <p:cNvSpPr txBox="1">
            <a:spLocks noChangeArrowheads="1"/>
          </p:cNvSpPr>
          <p:nvPr/>
        </p:nvSpPr>
        <p:spPr bwMode="auto">
          <a:xfrm>
            <a:off x="6248400" y="3657600"/>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小令</a:t>
            </a:r>
            <a:endParaRPr lang="zh-CN" altLang="en-US" sz="5400">
              <a:latin typeface="楷体" panose="02010609060101010101" pitchFamily="49" charset="-122"/>
              <a:ea typeface="楷体" panose="02010609060101010101" pitchFamily="49" charset="-122"/>
            </a:endParaRPr>
          </a:p>
        </p:txBody>
      </p:sp>
      <p:sp>
        <p:nvSpPr>
          <p:cNvPr id="7184" name="Text Box 18"/>
          <p:cNvSpPr txBox="1">
            <a:spLocks noChangeArrowheads="1"/>
          </p:cNvSpPr>
          <p:nvPr/>
        </p:nvSpPr>
        <p:spPr bwMode="auto">
          <a:xfrm>
            <a:off x="6172200" y="4648200"/>
            <a:ext cx="1555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套数</a:t>
            </a:r>
            <a:endParaRPr lang="zh-CN" altLang="en-US" sz="5400">
              <a:latin typeface="楷体" panose="02010609060101010101" pitchFamily="49" charset="-122"/>
              <a:ea typeface="楷体" panose="02010609060101010101" pitchFamily="49" charset="-122"/>
            </a:endParaRPr>
          </a:p>
        </p:txBody>
      </p:sp>
      <p:sp>
        <p:nvSpPr>
          <p:cNvPr id="7185" name="Text Box 21"/>
          <p:cNvSpPr txBox="1">
            <a:spLocks noChangeArrowheads="1"/>
          </p:cNvSpPr>
          <p:nvPr/>
        </p:nvSpPr>
        <p:spPr bwMode="auto">
          <a:xfrm>
            <a:off x="6902450" y="1371600"/>
            <a:ext cx="2241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a:t>
            </a:r>
            <a:r>
              <a:rPr lang="zh-CN" altLang="en-US" sz="5400">
                <a:solidFill>
                  <a:srgbClr val="FF0000"/>
                </a:solidFill>
                <a:latin typeface="楷体" panose="02010609060101010101" pitchFamily="49" charset="-122"/>
                <a:ea typeface="楷体" panose="02010609060101010101" pitchFamily="49" charset="-122"/>
              </a:rPr>
              <a:t>唐</a:t>
            </a:r>
            <a:r>
              <a:rPr lang="zh-CN" altLang="en-US" sz="5400">
                <a:latin typeface="楷体" panose="02010609060101010101" pitchFamily="49" charset="-122"/>
                <a:ea typeface="楷体" panose="02010609060101010101" pitchFamily="49" charset="-122"/>
              </a:rPr>
              <a:t>）</a:t>
            </a:r>
            <a:endParaRPr lang="zh-CN" altLang="en-US" sz="5400">
              <a:latin typeface="楷体" panose="02010609060101010101" pitchFamily="49" charset="-122"/>
              <a:ea typeface="楷体" panose="02010609060101010101" pitchFamily="49" charset="-122"/>
            </a:endParaRPr>
          </a:p>
        </p:txBody>
      </p:sp>
      <p:sp>
        <p:nvSpPr>
          <p:cNvPr id="7186" name="Text Box 23"/>
          <p:cNvSpPr txBox="1">
            <a:spLocks noChangeArrowheads="1"/>
          </p:cNvSpPr>
          <p:nvPr/>
        </p:nvSpPr>
        <p:spPr bwMode="auto">
          <a:xfrm>
            <a:off x="3581400" y="3124200"/>
            <a:ext cx="2241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a:t>
            </a:r>
            <a:r>
              <a:rPr lang="zh-CN" altLang="en-US" sz="5400">
                <a:solidFill>
                  <a:srgbClr val="FF0000"/>
                </a:solidFill>
                <a:latin typeface="楷体" panose="02010609060101010101" pitchFamily="49" charset="-122"/>
                <a:ea typeface="楷体" panose="02010609060101010101" pitchFamily="49" charset="-122"/>
              </a:rPr>
              <a:t>宋</a:t>
            </a:r>
            <a:r>
              <a:rPr lang="zh-CN" altLang="en-US" sz="5400">
                <a:latin typeface="楷体" panose="02010609060101010101" pitchFamily="49" charset="-122"/>
                <a:ea typeface="楷体" panose="02010609060101010101" pitchFamily="49" charset="-122"/>
              </a:rPr>
              <a:t>）</a:t>
            </a:r>
            <a:endParaRPr lang="zh-CN" altLang="en-US" sz="5400">
              <a:latin typeface="楷体" panose="02010609060101010101" pitchFamily="49" charset="-122"/>
              <a:ea typeface="楷体" panose="02010609060101010101" pitchFamily="49" charset="-122"/>
            </a:endParaRPr>
          </a:p>
        </p:txBody>
      </p:sp>
      <p:sp>
        <p:nvSpPr>
          <p:cNvPr id="7187" name="Text Box 25"/>
          <p:cNvSpPr txBox="1">
            <a:spLocks noChangeArrowheads="1"/>
          </p:cNvSpPr>
          <p:nvPr/>
        </p:nvSpPr>
        <p:spPr bwMode="auto">
          <a:xfrm>
            <a:off x="7239000" y="4419600"/>
            <a:ext cx="1600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5400">
                <a:latin typeface="楷体" panose="02010609060101010101" pitchFamily="49" charset="-122"/>
                <a:ea typeface="楷体" panose="02010609060101010101" pitchFamily="49" charset="-122"/>
              </a:rPr>
              <a:t>（</a:t>
            </a:r>
            <a:r>
              <a:rPr lang="zh-CN" altLang="en-US" sz="5400">
                <a:solidFill>
                  <a:srgbClr val="FF0000"/>
                </a:solidFill>
                <a:latin typeface="楷体" panose="02010609060101010101" pitchFamily="49" charset="-122"/>
                <a:ea typeface="楷体" panose="02010609060101010101" pitchFamily="49" charset="-122"/>
              </a:rPr>
              <a:t>元</a:t>
            </a:r>
            <a:r>
              <a:rPr lang="zh-CN" altLang="en-US" sz="5400">
                <a:latin typeface="楷体" panose="02010609060101010101" pitchFamily="49" charset="-122"/>
                <a:ea typeface="楷体" panose="02010609060101010101" pitchFamily="49" charset="-122"/>
              </a:rPr>
              <a:t>）</a:t>
            </a:r>
            <a:endParaRPr lang="zh-CN" altLang="en-US" sz="5400">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idx="4294967295"/>
          </p:nvPr>
        </p:nvSpPr>
        <p:spPr>
          <a:xfrm>
            <a:off x="0" y="404813"/>
            <a:ext cx="9145588" cy="1366837"/>
          </a:xfrm>
        </p:spPr>
        <p:txBody>
          <a:bodyPr/>
          <a:lstStyle/>
          <a:p>
            <a:r>
              <a:rPr lang="zh-CN" altLang="en-US" sz="5400" b="1" dirty="0">
                <a:solidFill>
                  <a:srgbClr val="FF66FF"/>
                </a:solidFill>
                <a:latin typeface="楷体" panose="02010609060101010101" pitchFamily="49" charset="-122"/>
                <a:ea typeface="楷体" panose="02010609060101010101" pitchFamily="49" charset="-122"/>
              </a:rPr>
              <a:t>乡书</a:t>
            </a:r>
            <a:r>
              <a:rPr lang="en-US" altLang="zh-CN" sz="5400" b="1" dirty="0">
                <a:solidFill>
                  <a:srgbClr val="FF66FF"/>
                </a:solidFill>
                <a:latin typeface="楷体" panose="02010609060101010101" pitchFamily="49" charset="-122"/>
                <a:ea typeface="楷体" panose="02010609060101010101" pitchFamily="49" charset="-122"/>
              </a:rPr>
              <a:t>/</a:t>
            </a:r>
            <a:r>
              <a:rPr lang="zh-CN" altLang="en-US" sz="5400" b="1" dirty="0">
                <a:solidFill>
                  <a:srgbClr val="FF66FF"/>
                </a:solidFill>
                <a:latin typeface="楷体" panose="02010609060101010101" pitchFamily="49" charset="-122"/>
                <a:ea typeface="楷体" panose="02010609060101010101" pitchFamily="49" charset="-122"/>
              </a:rPr>
              <a:t>何处达？归雁</a:t>
            </a:r>
            <a:r>
              <a:rPr lang="en-US" altLang="zh-CN" sz="5400" b="1" dirty="0">
                <a:solidFill>
                  <a:srgbClr val="FF66FF"/>
                </a:solidFill>
                <a:latin typeface="楷体" panose="02010609060101010101" pitchFamily="49" charset="-122"/>
                <a:ea typeface="楷体" panose="02010609060101010101" pitchFamily="49" charset="-122"/>
              </a:rPr>
              <a:t>/</a:t>
            </a:r>
            <a:r>
              <a:rPr lang="zh-CN" altLang="en-US" sz="5400" b="1" dirty="0">
                <a:solidFill>
                  <a:srgbClr val="FF66FF"/>
                </a:solidFill>
                <a:latin typeface="楷体" panose="02010609060101010101" pitchFamily="49" charset="-122"/>
                <a:ea typeface="楷体" panose="02010609060101010101" pitchFamily="49" charset="-122"/>
              </a:rPr>
              <a:t>洛阳边</a:t>
            </a:r>
            <a:r>
              <a:rPr lang="zh-CN" altLang="en-US" sz="5400" b="1" dirty="0">
                <a:solidFill>
                  <a:srgbClr val="CC00CC"/>
                </a:solidFill>
                <a:latin typeface="楷体" panose="02010609060101010101" pitchFamily="49" charset="-122"/>
                <a:ea typeface="楷体" panose="02010609060101010101" pitchFamily="49" charset="-122"/>
              </a:rPr>
              <a:t>。</a:t>
            </a:r>
            <a:endParaRPr lang="zh-CN" altLang="en-US" sz="5400" b="1" dirty="0">
              <a:solidFill>
                <a:srgbClr val="CC00CC"/>
              </a:solidFill>
              <a:latin typeface="楷体" panose="02010609060101010101" pitchFamily="49" charset="-122"/>
              <a:ea typeface="楷体" panose="02010609060101010101" pitchFamily="49" charset="-122"/>
            </a:endParaRPr>
          </a:p>
        </p:txBody>
      </p:sp>
      <p:sp>
        <p:nvSpPr>
          <p:cNvPr id="25604" name="Text Box 4"/>
          <p:cNvSpPr txBox="1">
            <a:spLocks noChangeArrowheads="1"/>
          </p:cNvSpPr>
          <p:nvPr/>
        </p:nvSpPr>
        <p:spPr bwMode="auto">
          <a:xfrm>
            <a:off x="250825" y="1844675"/>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a:latin typeface="楷体" panose="02010609060101010101" pitchFamily="49" charset="-122"/>
                <a:ea typeface="楷体" panose="02010609060101010101" pitchFamily="49" charset="-122"/>
              </a:rPr>
              <a:t>问：为什么诗人突然想到要寄一封家书呢?</a:t>
            </a:r>
            <a:endParaRPr lang="zh-CN" altLang="en-US" sz="2800" b="1">
              <a:latin typeface="楷体" panose="02010609060101010101" pitchFamily="49" charset="-122"/>
              <a:ea typeface="楷体" panose="02010609060101010101" pitchFamily="49" charset="-122"/>
            </a:endParaRPr>
          </a:p>
          <a:p>
            <a:pPr eaLnBrk="1" hangingPunct="1">
              <a:spcBef>
                <a:spcPct val="50000"/>
              </a:spcBef>
            </a:pPr>
            <a:endParaRPr lang="zh-CN" altLang="en-US" b="1">
              <a:latin typeface="楷体" panose="02010609060101010101" pitchFamily="49" charset="-122"/>
              <a:ea typeface="楷体" panose="02010609060101010101" pitchFamily="49" charset="-122"/>
            </a:endParaRPr>
          </a:p>
        </p:txBody>
      </p:sp>
      <p:sp>
        <p:nvSpPr>
          <p:cNvPr id="25606" name="Rectangle 6"/>
          <p:cNvSpPr>
            <a:spLocks noChangeArrowheads="1"/>
          </p:cNvSpPr>
          <p:nvPr/>
        </p:nvSpPr>
        <p:spPr bwMode="auto">
          <a:xfrm>
            <a:off x="0" y="2921000"/>
            <a:ext cx="9255125"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600" b="1">
                <a:solidFill>
                  <a:srgbClr val="FF3300"/>
                </a:solidFill>
                <a:latin typeface="楷体" panose="02010609060101010101" pitchFamily="49" charset="-122"/>
                <a:ea typeface="楷体" panose="02010609060101010101" pitchFamily="49" charset="-122"/>
              </a:rPr>
              <a:t>由于新年将到，这正是家人团聚之时，而他却不能回家，自然要写一封平安家书，更何况他此刻看见了北归的雁，必定要路经洛阳的——洛阳在镇江西北方，写了诗人淡淡的乡愁。</a:t>
            </a:r>
            <a:endParaRPr lang="zh-CN" altLang="en-US" sz="3600" b="1">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ox(in)">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circle(in)">
                                      <p:cBhvr>
                                        <p:cTn id="17" dur="20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4" grpId="0"/>
      <p:bldP spid="2560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4294967295"/>
          </p:nvPr>
        </p:nvSpPr>
        <p:spPr>
          <a:xfrm>
            <a:off x="19253" y="1556792"/>
            <a:ext cx="9144000" cy="4319885"/>
          </a:xfrm>
        </p:spPr>
        <p:txBody>
          <a:bodyPr/>
          <a:lstStyle/>
          <a:p>
            <a:pPr>
              <a:buFontTx/>
              <a:buNone/>
            </a:pPr>
            <a:r>
              <a:rPr lang="en-US" altLang="zh-CN" sz="6000" b="1" dirty="0">
                <a:latin typeface="楷体" panose="02010609060101010101" pitchFamily="49" charset="-122"/>
                <a:ea typeface="楷体" panose="02010609060101010101" pitchFamily="49" charset="-122"/>
              </a:rPr>
              <a:t>4.</a:t>
            </a:r>
            <a:r>
              <a:rPr lang="zh-CN" altLang="en-US" sz="6000" b="1" dirty="0">
                <a:latin typeface="楷体" panose="02010609060101010101" pitchFamily="49" charset="-122"/>
                <a:ea typeface="楷体" panose="02010609060101010101" pitchFamily="49" charset="-122"/>
              </a:rPr>
              <a:t>尾联是否与思乡有关</a:t>
            </a:r>
            <a:r>
              <a:rPr lang="en-US" altLang="zh-CN" sz="6000" b="1" dirty="0">
                <a:latin typeface="楷体" panose="02010609060101010101" pitchFamily="49" charset="-122"/>
                <a:ea typeface="楷体" panose="02010609060101010101" pitchFamily="49" charset="-122"/>
              </a:rPr>
              <a:t>?</a:t>
            </a:r>
            <a:endParaRPr lang="en-US" altLang="zh-CN" sz="6000" b="1" dirty="0">
              <a:latin typeface="楷体" panose="02010609060101010101" pitchFamily="49" charset="-122"/>
              <a:ea typeface="楷体" panose="02010609060101010101" pitchFamily="49" charset="-122"/>
            </a:endParaRPr>
          </a:p>
          <a:p>
            <a:pPr>
              <a:buFontTx/>
              <a:buNone/>
            </a:pPr>
            <a:r>
              <a:rPr lang="en-US" altLang="zh-CN" sz="6000" b="1" dirty="0">
                <a:latin typeface="楷体" panose="02010609060101010101" pitchFamily="49" charset="-122"/>
                <a:ea typeface="楷体" panose="02010609060101010101" pitchFamily="49" charset="-122"/>
              </a:rPr>
              <a:t>   </a:t>
            </a:r>
            <a:r>
              <a:rPr lang="zh-CN" altLang="en-US" sz="6000" b="1" dirty="0">
                <a:solidFill>
                  <a:srgbClr val="FF0000"/>
                </a:solidFill>
                <a:latin typeface="楷体" panose="02010609060101010101" pitchFamily="49" charset="-122"/>
                <a:ea typeface="楷体" panose="02010609060101010101" pitchFamily="49" charset="-122"/>
              </a:rPr>
              <a:t>直接表达感情</a:t>
            </a:r>
            <a:r>
              <a:rPr lang="en-US" altLang="zh-CN" sz="6000" b="1" dirty="0">
                <a:solidFill>
                  <a:srgbClr val="FF0000"/>
                </a:solidFill>
                <a:latin typeface="楷体" panose="02010609060101010101" pitchFamily="49" charset="-122"/>
                <a:ea typeface="楷体" panose="02010609060101010101" pitchFamily="49" charset="-122"/>
              </a:rPr>
              <a:t>,</a:t>
            </a:r>
            <a:r>
              <a:rPr lang="zh-CN" altLang="en-US" sz="6000" b="1" dirty="0">
                <a:solidFill>
                  <a:srgbClr val="FF0000"/>
                </a:solidFill>
                <a:latin typeface="楷体" panose="02010609060101010101" pitchFamily="49" charset="-122"/>
                <a:ea typeface="楷体" panose="02010609060101010101" pitchFamily="49" charset="-122"/>
              </a:rPr>
              <a:t>同时呼应上文 </a:t>
            </a:r>
            <a:r>
              <a:rPr lang="en-US" altLang="zh-CN" sz="6000" b="1" dirty="0">
                <a:solidFill>
                  <a:srgbClr val="FF0000"/>
                </a:solidFill>
                <a:latin typeface="楷体" panose="02010609060101010101" pitchFamily="49" charset="-122"/>
                <a:ea typeface="楷体" panose="02010609060101010101" pitchFamily="49" charset="-122"/>
              </a:rPr>
              <a:t>，</a:t>
            </a:r>
            <a:r>
              <a:rPr lang="zh-CN" altLang="en-US" sz="6000" b="1" dirty="0">
                <a:solidFill>
                  <a:srgbClr val="FF0000"/>
                </a:solidFill>
                <a:latin typeface="楷体" panose="02010609060101010101" pitchFamily="49" charset="-122"/>
                <a:ea typeface="楷体" panose="02010609060101010101" pitchFamily="49" charset="-122"/>
              </a:rPr>
              <a:t>使全文笼罩一层思乡情绪</a:t>
            </a:r>
            <a:r>
              <a:rPr lang="en-US" altLang="zh-CN" sz="6000" b="1" dirty="0">
                <a:solidFill>
                  <a:srgbClr val="FF0000"/>
                </a:solidFill>
                <a:latin typeface="楷体" panose="02010609060101010101" pitchFamily="49" charset="-122"/>
                <a:ea typeface="楷体" panose="02010609060101010101" pitchFamily="49" charset="-122"/>
              </a:rPr>
              <a:t>.</a:t>
            </a:r>
            <a:endParaRPr lang="en-US" altLang="zh-CN" sz="6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02">
                                            <p:txEl>
                                              <p:pRg st="1" end="1"/>
                                            </p:txEl>
                                          </p:spTgt>
                                        </p:tgtEl>
                                        <p:attrNameLst>
                                          <p:attrName>style.visibility</p:attrName>
                                        </p:attrNameLst>
                                      </p:cBhvr>
                                      <p:to>
                                        <p:strVal val="visible"/>
                                      </p:to>
                                    </p:set>
                                    <p:animEffect transition="in" filter="checkerboard(across)">
                                      <p:cBhvr>
                                        <p:cTn id="7" dur="500"/>
                                        <p:tgtEl>
                                          <p:spTgt spid="512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4294967295"/>
          </p:nvPr>
        </p:nvSpPr>
        <p:spPr/>
        <p:txBody>
          <a:bodyPr/>
          <a:lstStyle/>
          <a:p>
            <a:pPr>
              <a:buFontTx/>
              <a:buNone/>
            </a:pPr>
            <a:r>
              <a:rPr lang="en-US" altLang="zh-CN" sz="9600" dirty="0">
                <a:latin typeface="楷体" panose="02010609060101010101" pitchFamily="49" charset="-122"/>
                <a:ea typeface="楷体" panose="02010609060101010101" pitchFamily="49" charset="-122"/>
              </a:rPr>
              <a:t>   </a:t>
            </a:r>
            <a:r>
              <a:rPr lang="zh-CN" altLang="en-US" sz="9600" b="1" dirty="0">
                <a:latin typeface="楷体" panose="02010609060101010101" pitchFamily="49" charset="-122"/>
                <a:ea typeface="楷体" panose="02010609060101010101" pitchFamily="49" charset="-122"/>
              </a:rPr>
              <a:t>雁足传书</a:t>
            </a:r>
            <a:endParaRPr lang="zh-CN" altLang="en-US" sz="96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4294967295"/>
          </p:nvPr>
        </p:nvSpPr>
        <p:spPr>
          <a:xfrm>
            <a:off x="-108520" y="980728"/>
            <a:ext cx="9144000" cy="6858000"/>
          </a:xfrm>
        </p:spPr>
        <p:txBody>
          <a:bodyPr/>
          <a:lstStyle/>
          <a:p>
            <a:pPr>
              <a:buFontTx/>
              <a:buNone/>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唐朝薛平贵远征在外，王宝钏苦守寒窑十数年矢志不移。一日，王宝钏正挑野菜，忽闻空中鸿雁连声呼唤，遂请求代为传书于平贵夫郎，然一时难寻笔墨，情急之下，撕下罗裙，咬破指尖，写下血泪书信，倾诉对爱情忠贞和盼望夫妻团圆的心情。前者是对国的忠心，后者是对感情的忠贞，这两种故事的流传，让“鸿雁”成为古代通信的使者，也让这两个故事本身成为一段千古佳话。然而很多人不知道，在“鸿雁”之前，还有“青鸟传书”的故事，这是上古神话留给我们的想象。</a:t>
            </a:r>
            <a:br>
              <a:rPr lang="zh-CN" altLang="en-US" b="1" dirty="0">
                <a:latin typeface="楷体" panose="02010609060101010101" pitchFamily="49" charset="-122"/>
                <a:ea typeface="楷体" panose="02010609060101010101" pitchFamily="49" charset="-122"/>
              </a:rPr>
            </a:b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4294967295"/>
          </p:nvPr>
        </p:nvSpPr>
        <p:spPr>
          <a:xfrm>
            <a:off x="0" y="1412776"/>
            <a:ext cx="9144000" cy="5373216"/>
          </a:xfrm>
        </p:spPr>
        <p:txBody>
          <a:bodyPr/>
          <a:lstStyle/>
          <a:p>
            <a:pPr>
              <a:buFontTx/>
              <a:buNone/>
            </a:pPr>
            <a:r>
              <a:rPr lang="en-US" altLang="zh-CN" sz="3600" b="1" dirty="0">
                <a:solidFill>
                  <a:srgbClr val="FF0000"/>
                </a:solidFill>
              </a:rPr>
              <a:t>          </a:t>
            </a:r>
            <a:r>
              <a:rPr lang="zh-CN" altLang="en-US" sz="3600" b="1" dirty="0">
                <a:solidFill>
                  <a:srgbClr val="FF0000"/>
                </a:solidFill>
              </a:rPr>
              <a:t>传说有一年七月七日，汉武帝在承华殿斋戒。等到中午时分，一只青色的鸟从西方飞来，停在宫殿前面。汉武帝就向东方朔问原因。东方朔回答说：这是西王母要来了。不久，西王母果真到此。有两只像鸾的青鸟，分别侍立在西王母两旁。后来，人们就用“青鸟”指使者或传递书信的人，又称作“青雀”、“青禽”、“青鸾”、“青鸟使”等。</a:t>
            </a:r>
            <a:br>
              <a:rPr lang="zh-CN" altLang="en-US" sz="3600" b="1" dirty="0">
                <a:solidFill>
                  <a:srgbClr val="FF0000"/>
                </a:solidFill>
              </a:rPr>
            </a:br>
            <a:endParaRPr lang="en-US" altLang="zh-CN"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a:xfrm>
            <a:off x="611187" y="1340768"/>
            <a:ext cx="7921625" cy="4248472"/>
          </a:xfrm>
        </p:spPr>
        <p:txBody>
          <a:bodyPr/>
          <a:lstStyle/>
          <a:p>
            <a:pPr algn="ctr">
              <a:buFontTx/>
              <a:buNone/>
            </a:pPr>
            <a:r>
              <a:rPr lang="en-US" altLang="zh-CN" sz="4800" b="1" dirty="0">
                <a:latin typeface="楷体" panose="02010609060101010101" pitchFamily="49" charset="-122"/>
                <a:ea typeface="楷体" panose="02010609060101010101" pitchFamily="49" charset="-122"/>
              </a:rPr>
              <a:t>  </a:t>
            </a:r>
            <a:r>
              <a:rPr lang="zh-CN" altLang="en-US" sz="4800" b="1" dirty="0">
                <a:latin typeface="楷体" panose="02010609060101010101" pitchFamily="49" charset="-122"/>
                <a:ea typeface="楷体" panose="02010609060101010101" pitchFamily="49" charset="-122"/>
              </a:rPr>
              <a:t>小    结</a:t>
            </a:r>
            <a:endParaRPr lang="zh-CN" altLang="en-US" sz="4800" b="1" dirty="0">
              <a:latin typeface="楷体" panose="02010609060101010101" pitchFamily="49" charset="-122"/>
              <a:ea typeface="楷体" panose="02010609060101010101" pitchFamily="49" charset="-122"/>
            </a:endParaRPr>
          </a:p>
          <a:p>
            <a:pPr>
              <a:buFontTx/>
              <a:buNone/>
            </a:pPr>
            <a:r>
              <a:rPr lang="en-US" altLang="zh-CN" sz="4800" b="1" dirty="0">
                <a:latin typeface="楷体" panose="02010609060101010101" pitchFamily="49" charset="-122"/>
                <a:ea typeface="楷体" panose="02010609060101010101" pitchFamily="49" charset="-122"/>
              </a:rPr>
              <a:t>      </a:t>
            </a:r>
            <a:r>
              <a:rPr lang="zh-CN" altLang="en-US" sz="4800" b="1" dirty="0">
                <a:solidFill>
                  <a:srgbClr val="CC00CC"/>
                </a:solidFill>
                <a:latin typeface="楷体" panose="02010609060101010101" pitchFamily="49" charset="-122"/>
                <a:ea typeface="楷体" panose="02010609060101010101" pitchFamily="49" charset="-122"/>
              </a:rPr>
              <a:t>这是一首写景抒情的五言律诗</a:t>
            </a:r>
            <a:r>
              <a:rPr lang="en-US" altLang="zh-CN" sz="4800" b="1" dirty="0">
                <a:solidFill>
                  <a:srgbClr val="CC00CC"/>
                </a:solidFill>
                <a:latin typeface="楷体" panose="02010609060101010101" pitchFamily="49" charset="-122"/>
                <a:ea typeface="楷体" panose="02010609060101010101" pitchFamily="49" charset="-122"/>
              </a:rPr>
              <a:t>,</a:t>
            </a:r>
            <a:r>
              <a:rPr lang="zh-CN" altLang="en-US" sz="4800" b="1" dirty="0">
                <a:solidFill>
                  <a:srgbClr val="CC00CC"/>
                </a:solidFill>
                <a:latin typeface="楷体" panose="02010609060101010101" pitchFamily="49" charset="-122"/>
                <a:ea typeface="楷体" panose="02010609060101010101" pitchFamily="49" charset="-122"/>
              </a:rPr>
              <a:t>作者因两岸风景引起旅途乡愁</a:t>
            </a:r>
            <a:r>
              <a:rPr lang="en-US" altLang="zh-CN" sz="4800" b="1" dirty="0">
                <a:solidFill>
                  <a:srgbClr val="CC00CC"/>
                </a:solidFill>
                <a:latin typeface="楷体" panose="02010609060101010101" pitchFamily="49" charset="-122"/>
                <a:ea typeface="楷体" panose="02010609060101010101" pitchFamily="49" charset="-122"/>
              </a:rPr>
              <a:t>,</a:t>
            </a:r>
            <a:r>
              <a:rPr lang="zh-CN" altLang="en-US" sz="4800" b="1" dirty="0">
                <a:solidFill>
                  <a:srgbClr val="CC00CC"/>
                </a:solidFill>
                <a:latin typeface="楷体" panose="02010609060101010101" pitchFamily="49" charset="-122"/>
                <a:ea typeface="楷体" panose="02010609060101010101" pitchFamily="49" charset="-122"/>
              </a:rPr>
              <a:t>又写出作者放眼山川的宽阔和博大胸襟</a:t>
            </a:r>
            <a:r>
              <a:rPr lang="en-US" altLang="zh-CN" sz="4800" b="1" dirty="0">
                <a:solidFill>
                  <a:srgbClr val="CC00CC"/>
                </a:solidFill>
                <a:latin typeface="楷体" panose="02010609060101010101" pitchFamily="49" charset="-122"/>
                <a:ea typeface="楷体" panose="02010609060101010101" pitchFamily="49" charset="-122"/>
              </a:rPr>
              <a:t>.</a:t>
            </a:r>
            <a:endParaRPr lang="zh-CN" altLang="en-US" sz="4800" b="1" dirty="0">
              <a:solidFill>
                <a:srgbClr val="CC00CC"/>
              </a:solidFill>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4294967295"/>
          </p:nvPr>
        </p:nvSpPr>
        <p:spPr>
          <a:xfrm>
            <a:off x="0" y="489554"/>
            <a:ext cx="9144000" cy="4869160"/>
          </a:xfrm>
        </p:spPr>
        <p:txBody>
          <a:bodyPr/>
          <a:lstStyle/>
          <a:p>
            <a:pPr>
              <a:buFontTx/>
              <a:buNone/>
            </a:pPr>
            <a:r>
              <a:rPr lang="zh-CN" altLang="en-US" sz="6000" b="1" dirty="0">
                <a:solidFill>
                  <a:srgbClr val="FF0000"/>
                </a:solidFill>
                <a:latin typeface="楷体" panose="02010609060101010101" pitchFamily="49" charset="-122"/>
                <a:ea typeface="楷体" panose="02010609060101010101" pitchFamily="49" charset="-122"/>
              </a:rPr>
              <a:t>思乡句子</a:t>
            </a:r>
            <a:r>
              <a:rPr lang="en-US" altLang="zh-CN" sz="6000" b="1" dirty="0">
                <a:solidFill>
                  <a:srgbClr val="FF0000"/>
                </a:solidFill>
                <a:latin typeface="楷体" panose="02010609060101010101" pitchFamily="49" charset="-122"/>
                <a:ea typeface="楷体" panose="02010609060101010101" pitchFamily="49" charset="-122"/>
              </a:rPr>
              <a:t>:</a:t>
            </a:r>
            <a:endParaRPr lang="en-US" altLang="zh-CN" sz="6000" b="1" dirty="0">
              <a:solidFill>
                <a:srgbClr val="FF0000"/>
              </a:solidFill>
              <a:latin typeface="楷体" panose="02010609060101010101" pitchFamily="49" charset="-122"/>
              <a:ea typeface="楷体" panose="02010609060101010101" pitchFamily="49" charset="-122"/>
            </a:endParaRPr>
          </a:p>
          <a:p>
            <a:pPr>
              <a:buFontTx/>
              <a:buNone/>
            </a:pPr>
            <a:r>
              <a:rPr lang="zh-CN" altLang="en-US" sz="4000" b="1" dirty="0">
                <a:latin typeface="楷体" panose="02010609060101010101" pitchFamily="49" charset="-122"/>
                <a:ea typeface="楷体" panose="02010609060101010101" pitchFamily="49" charset="-122"/>
              </a:rPr>
              <a:t>独在他乡为异客</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每逢佳节倍思亲</a:t>
            </a:r>
            <a:r>
              <a:rPr lang="en-US" altLang="zh-CN" sz="4000" b="1" dirty="0">
                <a:latin typeface="楷体" panose="02010609060101010101" pitchFamily="49" charset="-122"/>
                <a:ea typeface="楷体" panose="02010609060101010101" pitchFamily="49" charset="-122"/>
              </a:rPr>
              <a:t>.</a:t>
            </a:r>
            <a:endParaRPr lang="en-US" altLang="zh-CN" sz="4000" b="1" dirty="0">
              <a:latin typeface="楷体" panose="02010609060101010101" pitchFamily="49" charset="-122"/>
              <a:ea typeface="楷体" panose="02010609060101010101" pitchFamily="49" charset="-122"/>
            </a:endParaRPr>
          </a:p>
          <a:p>
            <a:pPr>
              <a:buFontTx/>
              <a:buNone/>
            </a:pPr>
            <a:r>
              <a:rPr lang="en-US" altLang="zh-CN" sz="40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王维</a:t>
            </a:r>
            <a:r>
              <a:rPr lang="en-US" altLang="zh-CN" sz="4000" b="1" dirty="0">
                <a:latin typeface="楷体" panose="02010609060101010101" pitchFamily="49" charset="-122"/>
                <a:ea typeface="楷体" panose="02010609060101010101" pitchFamily="49" charset="-122"/>
              </a:rPr>
              <a:t>&lt;</a:t>
            </a:r>
            <a:r>
              <a:rPr lang="zh-CN" altLang="en-US" sz="4000" b="1" dirty="0">
                <a:latin typeface="楷体" panose="02010609060101010101" pitchFamily="49" charset="-122"/>
                <a:ea typeface="楷体" panose="02010609060101010101" pitchFamily="49" charset="-122"/>
              </a:rPr>
              <a:t>九月九日回忆山东兄弟</a:t>
            </a:r>
            <a:r>
              <a:rPr lang="en-US" altLang="zh-CN" sz="4000" b="1" dirty="0">
                <a:latin typeface="楷体" panose="02010609060101010101" pitchFamily="49" charset="-122"/>
                <a:ea typeface="楷体" panose="02010609060101010101" pitchFamily="49" charset="-122"/>
              </a:rPr>
              <a:t>&gt;</a:t>
            </a:r>
            <a:endParaRPr lang="en-US" altLang="zh-CN" sz="4000" b="1" dirty="0">
              <a:latin typeface="楷体" panose="02010609060101010101" pitchFamily="49" charset="-122"/>
              <a:ea typeface="楷体" panose="02010609060101010101" pitchFamily="49" charset="-122"/>
            </a:endParaRPr>
          </a:p>
          <a:p>
            <a:pPr>
              <a:buFontTx/>
              <a:buNone/>
            </a:pPr>
            <a:endParaRPr lang="en-US" altLang="zh-CN" sz="4000" b="1" dirty="0">
              <a:latin typeface="楷体" panose="02010609060101010101" pitchFamily="49" charset="-122"/>
              <a:ea typeface="楷体" panose="02010609060101010101" pitchFamily="49" charset="-122"/>
            </a:endParaRPr>
          </a:p>
          <a:p>
            <a:pPr>
              <a:buFontTx/>
              <a:buNone/>
            </a:pPr>
            <a:r>
              <a:rPr lang="zh-CN" altLang="en-US" sz="4000" b="1" dirty="0">
                <a:latin typeface="楷体" panose="02010609060101010101" pitchFamily="49" charset="-122"/>
                <a:ea typeface="楷体" panose="02010609060101010101" pitchFamily="49" charset="-122"/>
              </a:rPr>
              <a:t>日暮乡关何处是？烟波江上使人愁。</a:t>
            </a:r>
            <a:endParaRPr lang="zh-CN" altLang="en-US" sz="4000" b="1" dirty="0">
              <a:latin typeface="楷体" panose="02010609060101010101" pitchFamily="49" charset="-122"/>
              <a:ea typeface="楷体" panose="02010609060101010101" pitchFamily="49" charset="-122"/>
            </a:endParaRPr>
          </a:p>
          <a:p>
            <a:pPr>
              <a:buFontTx/>
              <a:buNone/>
            </a:pPr>
            <a:r>
              <a:rPr lang="zh-CN" altLang="en-US" sz="4000" b="1" dirty="0">
                <a:latin typeface="楷体" panose="02010609060101010101" pitchFamily="49" charset="-122"/>
                <a:ea typeface="楷体" panose="02010609060101010101" pitchFamily="49" charset="-122"/>
              </a:rPr>
              <a:t>                    崔颢</a:t>
            </a:r>
            <a:r>
              <a:rPr lang="en-US" altLang="zh-CN" sz="4000" b="1" dirty="0">
                <a:latin typeface="楷体" panose="02010609060101010101" pitchFamily="49" charset="-122"/>
                <a:ea typeface="楷体" panose="02010609060101010101" pitchFamily="49" charset="-122"/>
              </a:rPr>
              <a:t>&lt;</a:t>
            </a:r>
            <a:r>
              <a:rPr lang="zh-CN" altLang="en-US" sz="4000" b="1" dirty="0">
                <a:latin typeface="楷体" panose="02010609060101010101" pitchFamily="49" charset="-122"/>
                <a:ea typeface="楷体" panose="02010609060101010101" pitchFamily="49" charset="-122"/>
              </a:rPr>
              <a:t>黄鹤楼</a:t>
            </a:r>
            <a:r>
              <a:rPr lang="en-US" altLang="zh-CN" sz="4000" b="1" dirty="0">
                <a:latin typeface="楷体" panose="02010609060101010101" pitchFamily="49" charset="-122"/>
                <a:ea typeface="楷体" panose="02010609060101010101" pitchFamily="49" charset="-122"/>
              </a:rPr>
              <a:t>&gt; </a:t>
            </a:r>
            <a:endParaRPr lang="en-US" altLang="zh-CN" sz="4000" b="1" dirty="0">
              <a:latin typeface="楷体" panose="02010609060101010101" pitchFamily="49" charset="-122"/>
              <a:ea typeface="楷体" panose="02010609060101010101" pitchFamily="49" charset="-122"/>
            </a:endParaRPr>
          </a:p>
        </p:txBody>
      </p:sp>
      <p:sp>
        <p:nvSpPr>
          <p:cNvPr id="33795" name="Text Box 5"/>
          <p:cNvSpPr txBox="1">
            <a:spLocks noChangeArrowheads="1"/>
          </p:cNvSpPr>
          <p:nvPr/>
        </p:nvSpPr>
        <p:spPr bwMode="auto">
          <a:xfrm>
            <a:off x="179512" y="5723429"/>
            <a:ext cx="8208963" cy="641350"/>
          </a:xfrm>
          <a:prstGeom prst="rect">
            <a:avLst/>
          </a:prstGeom>
          <a:noFill/>
          <a:ln w="9525">
            <a:noFill/>
            <a:miter lim="800000"/>
          </a:ln>
        </p:spPr>
        <p:txBody>
          <a:bodyPr>
            <a:spAutoFit/>
          </a:bodyPr>
          <a:lstStyle/>
          <a:p>
            <a:pPr>
              <a:defRPr/>
            </a:pPr>
            <a:r>
              <a:rPr lang="zh-CN" altLang="en-US" sz="3600" b="1" dirty="0">
                <a:effectLst>
                  <a:outerShdw blurRad="38100" dist="38100" dir="2700000" algn="tl">
                    <a:srgbClr val="C0C0C0"/>
                  </a:outerShdw>
                </a:effectLst>
                <a:latin typeface="楷体" panose="02010609060101010101" pitchFamily="49" charset="-122"/>
                <a:ea typeface="楷体" panose="02010609060101010101" pitchFamily="49" charset="-122"/>
              </a:rPr>
              <a:t>春风又绿江南岸，明月何时照我还。</a:t>
            </a:r>
            <a:endParaRPr lang="zh-CN" altLang="en-US" sz="3600" b="1" dirty="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Effect transition="in" filter="diamond(in)">
                                      <p:cBhvr>
                                        <p:cTn id="7" dur="500"/>
                                        <p:tgtEl>
                                          <p:spTgt spid="33794">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3794">
                                            <p:txEl>
                                              <p:pRg st="2" end="2"/>
                                            </p:txEl>
                                          </p:spTgt>
                                        </p:tgtEl>
                                        <p:attrNameLst>
                                          <p:attrName>style.visibility</p:attrName>
                                        </p:attrNameLst>
                                      </p:cBhvr>
                                      <p:to>
                                        <p:strVal val="visible"/>
                                      </p:to>
                                    </p:set>
                                    <p:animEffect transition="in" filter="diamond(in)">
                                      <p:cBhvr>
                                        <p:cTn id="10" dur="500"/>
                                        <p:tgtEl>
                                          <p:spTgt spid="33794">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3794">
                                            <p:txEl>
                                              <p:pRg st="4" end="4"/>
                                            </p:txEl>
                                          </p:spTgt>
                                        </p:tgtEl>
                                        <p:attrNameLst>
                                          <p:attrName>style.visibility</p:attrName>
                                        </p:attrNameLst>
                                      </p:cBhvr>
                                      <p:to>
                                        <p:strVal val="visible"/>
                                      </p:to>
                                    </p:set>
                                    <p:animEffect transition="in" filter="diamond(in)">
                                      <p:cBhvr>
                                        <p:cTn id="13" dur="500"/>
                                        <p:tgtEl>
                                          <p:spTgt spid="33794">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3794">
                                            <p:txEl>
                                              <p:pRg st="5" end="5"/>
                                            </p:txEl>
                                          </p:spTgt>
                                        </p:tgtEl>
                                        <p:attrNameLst>
                                          <p:attrName>style.visibility</p:attrName>
                                        </p:attrNameLst>
                                      </p:cBhvr>
                                      <p:to>
                                        <p:strVal val="visible"/>
                                      </p:to>
                                    </p:set>
                                    <p:animEffect transition="in" filter="diamond(in)">
                                      <p:cBhvr>
                                        <p:cTn id="16" dur="500"/>
                                        <p:tgtEl>
                                          <p:spTgt spid="33794">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3795"/>
                                        </p:tgtEl>
                                        <p:attrNameLst>
                                          <p:attrName>style.visibility</p:attrName>
                                        </p:attrNameLst>
                                      </p:cBhvr>
                                      <p:to>
                                        <p:strVal val="visible"/>
                                      </p:to>
                                    </p:set>
                                    <p:anim calcmode="lin" valueType="num">
                                      <p:cBhvr additive="base">
                                        <p:cTn id="21" dur="500" fill="hold"/>
                                        <p:tgtEl>
                                          <p:spTgt spid="33795"/>
                                        </p:tgtEl>
                                        <p:attrNameLst>
                                          <p:attrName>ppt_x</p:attrName>
                                        </p:attrNameLst>
                                      </p:cBhvr>
                                      <p:tavLst>
                                        <p:tav tm="0">
                                          <p:val>
                                            <p:strVal val="0-#ppt_w/2"/>
                                          </p:val>
                                        </p:tav>
                                        <p:tav tm="100000">
                                          <p:val>
                                            <p:strVal val="#ppt_x"/>
                                          </p:val>
                                        </p:tav>
                                      </p:tavLst>
                                    </p:anim>
                                    <p:anim calcmode="lin" valueType="num">
                                      <p:cBhvr additive="base">
                                        <p:cTn id="22"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a:xfrm>
            <a:off x="475197" y="1700808"/>
            <a:ext cx="8229600" cy="4525963"/>
          </a:xfrm>
        </p:spPr>
        <p:txBody>
          <a:bodyPr/>
          <a:lstStyle/>
          <a:p>
            <a:r>
              <a:rPr lang="zh-CN" altLang="en-US" sz="8000">
                <a:ea typeface="华文行楷" panose="02010800040101010101" pitchFamily="2" charset="-122"/>
              </a:rPr>
              <a:t>      考考你</a:t>
            </a:r>
            <a:endParaRPr lang="zh-CN" altLang="en-US" sz="8000">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p:cTn id="7" dur="1000" fill="hold"/>
                                        <p:tgtEl>
                                          <p:spTgt spid="5837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837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8371">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83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4294967295"/>
          </p:nvPr>
        </p:nvSpPr>
        <p:spPr>
          <a:xfrm>
            <a:off x="0" y="1628800"/>
            <a:ext cx="9144000" cy="4508500"/>
          </a:xfrm>
        </p:spPr>
        <p:txBody>
          <a:bodyPr/>
          <a:lstStyle/>
          <a:p>
            <a:r>
              <a:rPr lang="en-US" altLang="zh-CN" b="1" dirty="0">
                <a:latin typeface="楷体" panose="02010609060101010101" pitchFamily="49" charset="-122"/>
                <a:ea typeface="楷体" panose="02010609060101010101" pitchFamily="49" charset="-122"/>
              </a:rPr>
              <a:t>10</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这首诗是    朝诗人王湾的代表作，体例上属于   诗，内容上属     之作</a:t>
            </a:r>
            <a:r>
              <a:rPr lang="en-US" altLang="zh-CN" sz="3600" b="1" dirty="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a:p>
            <a:pPr>
              <a:buFontTx/>
              <a:buNone/>
            </a:pP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a:p>
            <a:r>
              <a:rPr lang="en-US" altLang="zh-CN" sz="3600" b="1" dirty="0">
                <a:latin typeface="楷体" panose="02010609060101010101" pitchFamily="49" charset="-122"/>
                <a:ea typeface="楷体" panose="02010609060101010101" pitchFamily="49" charset="-122"/>
              </a:rPr>
              <a:t>11.</a:t>
            </a:r>
            <a:r>
              <a:rPr lang="zh-CN" altLang="en-US" sz="3600" b="1" dirty="0">
                <a:latin typeface="楷体" panose="02010609060101010101" pitchFamily="49" charset="-122"/>
                <a:ea typeface="楷体" panose="02010609060101010101" pitchFamily="49" charset="-122"/>
              </a:rPr>
              <a:t>诗人对旅途的感觉是顺利的，还是不顺利的？从诗中哪个地方可以表现出来？ </a:t>
            </a:r>
            <a:endParaRPr lang="zh-CN" altLang="en-US" sz="3600" b="1" dirty="0">
              <a:latin typeface="楷体" panose="02010609060101010101" pitchFamily="49" charset="-122"/>
              <a:ea typeface="楷体" panose="02010609060101010101" pitchFamily="49" charset="-122"/>
            </a:endParaRPr>
          </a:p>
        </p:txBody>
      </p:sp>
      <p:sp>
        <p:nvSpPr>
          <p:cNvPr id="34819" name="WordArt 7"/>
          <p:cNvSpPr>
            <a:spLocks noChangeArrowheads="1" noChangeShapeType="1" noTextEdit="1"/>
          </p:cNvSpPr>
          <p:nvPr/>
        </p:nvSpPr>
        <p:spPr bwMode="auto">
          <a:xfrm>
            <a:off x="3072408" y="1665252"/>
            <a:ext cx="457200" cy="457200"/>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rPr>
              <a:t>唐</a:t>
            </a:r>
            <a:endPar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endParaRPr>
          </a:p>
        </p:txBody>
      </p:sp>
      <p:sp>
        <p:nvSpPr>
          <p:cNvPr id="34820" name="WordArt 8"/>
          <p:cNvSpPr>
            <a:spLocks noChangeArrowheads="1" noChangeShapeType="1" noTextEdit="1"/>
          </p:cNvSpPr>
          <p:nvPr/>
        </p:nvSpPr>
        <p:spPr bwMode="auto">
          <a:xfrm>
            <a:off x="2339752" y="2305015"/>
            <a:ext cx="457200" cy="457200"/>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rPr>
              <a:t>律</a:t>
            </a:r>
            <a:endPar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endParaRPr>
          </a:p>
        </p:txBody>
      </p:sp>
      <p:sp>
        <p:nvSpPr>
          <p:cNvPr id="34821" name="WordArt 9"/>
          <p:cNvSpPr>
            <a:spLocks noChangeArrowheads="1" noChangeShapeType="1" noTextEdit="1"/>
          </p:cNvSpPr>
          <p:nvPr/>
        </p:nvSpPr>
        <p:spPr bwMode="auto">
          <a:xfrm>
            <a:off x="5796136" y="2305015"/>
            <a:ext cx="914400" cy="457200"/>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rPr>
              <a:t>思乡</a:t>
            </a:r>
            <a:endParaRPr lang="zh-CN" altLang="en-US" sz="3600" kern="10" dirty="0">
              <a:ln w="19050">
                <a:solidFill>
                  <a:srgbClr val="99CCFF"/>
                </a:solidFill>
                <a:round/>
              </a:ln>
              <a:solidFill>
                <a:srgbClr val="0066CC"/>
              </a:solidFill>
              <a:effectLst>
                <a:outerShdw dist="35921" dir="2700000" algn="ctr" rotWithShape="0">
                  <a:srgbClr val="990000"/>
                </a:outerShdw>
              </a:effectLst>
              <a:latin typeface="楷体" panose="02010609060101010101" pitchFamily="49" charset="-122"/>
              <a:ea typeface="楷体" panose="02010609060101010101" pitchFamily="49" charset="-122"/>
            </a:endParaRPr>
          </a:p>
        </p:txBody>
      </p:sp>
      <p:pic>
        <p:nvPicPr>
          <p:cNvPr id="34822" name="WordArt 10"/>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7664" y="4735549"/>
            <a:ext cx="5815013"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ppt_x"/>
                                          </p:val>
                                        </p:tav>
                                        <p:tav tm="100000">
                                          <p:val>
                                            <p:strVal val="#ppt_x"/>
                                          </p:val>
                                        </p:tav>
                                      </p:tavLst>
                                    </p:anim>
                                    <p:anim calcmode="lin" valueType="num">
                                      <p:cBhvr additive="base">
                                        <p:cTn id="8" dur="500" fill="hold"/>
                                        <p:tgtEl>
                                          <p:spTgt spid="348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34820"/>
                                        </p:tgtEl>
                                        <p:attrNameLst>
                                          <p:attrName>style.visibility</p:attrName>
                                        </p:attrNameLst>
                                      </p:cBhvr>
                                      <p:to>
                                        <p:strVal val="visible"/>
                                      </p:to>
                                    </p:set>
                                    <p:animEffect transition="in" filter="checkerboard(across)">
                                      <p:cBhvr>
                                        <p:cTn id="13" dur="500"/>
                                        <p:tgtEl>
                                          <p:spTgt spid="34820"/>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4821"/>
                                        </p:tgtEl>
                                        <p:attrNameLst>
                                          <p:attrName>style.visibility</p:attrName>
                                        </p:attrNameLst>
                                      </p:cBhvr>
                                      <p:to>
                                        <p:strVal val="visible"/>
                                      </p:to>
                                    </p:set>
                                    <p:animEffect transition="in" filter="checkerboard(across)">
                                      <p:cBhvr>
                                        <p:cTn id="18" dur="500"/>
                                        <p:tgtEl>
                                          <p:spTgt spid="3482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4822"/>
                                        </p:tgtEl>
                                        <p:attrNameLst>
                                          <p:attrName>style.visibility</p:attrName>
                                        </p:attrNameLst>
                                      </p:cBhvr>
                                      <p:to>
                                        <p:strVal val="visible"/>
                                      </p:to>
                                    </p:set>
                                    <p:animEffect transition="in" filter="blinds(horizontal)">
                                      <p:cBhvr>
                                        <p:cTn id="23" dur="5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0" y="1196653"/>
            <a:ext cx="8642350" cy="5400699"/>
          </a:xfrm>
        </p:spPr>
        <p:txBody>
          <a:bodyPr/>
          <a:lstStyle/>
          <a:p>
            <a:pPr>
              <a:lnSpc>
                <a:spcPct val="9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、诗歌中直接表达思想之情，使全诗笼罩着一层淡淡的乡思愁绪的句子是：</a:t>
            </a:r>
            <a:r>
              <a:rPr lang="en-US" altLang="zh-CN" sz="2800" b="1" dirty="0">
                <a:latin typeface="楷体" panose="02010609060101010101" pitchFamily="49" charset="-122"/>
                <a:ea typeface="楷体" panose="02010609060101010101" pitchFamily="49" charset="-122"/>
              </a:rPr>
              <a:t>_____________________</a:t>
            </a:r>
            <a:endParaRPr lang="en-US" altLang="zh-CN" sz="2800" b="1" dirty="0">
              <a:latin typeface="楷体" panose="02010609060101010101" pitchFamily="49" charset="-122"/>
              <a:ea typeface="楷体" panose="02010609060101010101" pitchFamily="49" charset="-122"/>
            </a:endParaRPr>
          </a:p>
          <a:p>
            <a:pPr>
              <a:lnSpc>
                <a:spcPct val="9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、诗歌中通过对偶的修辞进行景物描写，并使人心胸宽阔的句子是：</a:t>
            </a:r>
            <a:r>
              <a:rPr lang="zh-CN" altLang="en-US" sz="2800" b="1" dirty="0">
                <a:solidFill>
                  <a:srgbClr val="FF3300"/>
                </a:solidFill>
                <a:latin typeface="楷体" panose="02010609060101010101" pitchFamily="49" charset="-122"/>
                <a:ea typeface="楷体" panose="02010609060101010101" pitchFamily="49" charset="-122"/>
              </a:rPr>
              <a:t>潮平两岸阔，风正一帆悬</a:t>
            </a:r>
            <a:endParaRPr lang="zh-CN" altLang="zh-CN" sz="2400" b="1" u="sng" dirty="0">
              <a:solidFill>
                <a:srgbClr val="CC0066"/>
              </a:solidFill>
              <a:latin typeface="楷体" panose="02010609060101010101" pitchFamily="49" charset="-122"/>
              <a:ea typeface="楷体" panose="02010609060101010101" pitchFamily="49" charset="-122"/>
            </a:endParaRPr>
          </a:p>
          <a:p>
            <a:pPr>
              <a:lnSpc>
                <a:spcPct val="90000"/>
              </a:lnSpc>
            </a:pPr>
            <a:r>
              <a:rPr lang="en-US" altLang="zh-CN" sz="2800" b="1" dirty="0">
                <a:solidFill>
                  <a:schemeClr val="tx2"/>
                </a:solidFill>
                <a:latin typeface="楷体" panose="02010609060101010101" pitchFamily="49" charset="-122"/>
                <a:ea typeface="楷体" panose="02010609060101010101" pitchFamily="49" charset="-122"/>
              </a:rPr>
              <a:t>4</a:t>
            </a:r>
            <a:r>
              <a:rPr lang="zh-CN" altLang="en-US" sz="2800" b="1" dirty="0">
                <a:solidFill>
                  <a:schemeClr val="tx2"/>
                </a:solidFill>
                <a:latin typeface="楷体" panose="02010609060101010101" pitchFamily="49" charset="-122"/>
                <a:ea typeface="楷体" panose="02010609060101010101" pitchFamily="49" charset="-122"/>
              </a:rPr>
              <a:t>、诗歌中有一个对偶句，蕴含了时序变迁、新旧交替的自然规律，这两句诗是：</a:t>
            </a:r>
            <a:r>
              <a:rPr lang="en-US" altLang="zh-CN" sz="2800" b="1" dirty="0">
                <a:solidFill>
                  <a:schemeClr val="tx2"/>
                </a:solidFill>
                <a:latin typeface="楷体" panose="02010609060101010101" pitchFamily="49" charset="-122"/>
                <a:ea typeface="楷体" panose="02010609060101010101" pitchFamily="49" charset="-122"/>
              </a:rPr>
              <a:t>_________________</a:t>
            </a:r>
            <a:endParaRPr lang="en-US" altLang="zh-CN" sz="2800" b="1" dirty="0">
              <a:solidFill>
                <a:schemeClr val="tx2"/>
              </a:solidFill>
              <a:latin typeface="楷体" panose="02010609060101010101" pitchFamily="49" charset="-122"/>
              <a:ea typeface="楷体" panose="02010609060101010101" pitchFamily="49" charset="-122"/>
            </a:endParaRPr>
          </a:p>
          <a:p>
            <a:pPr>
              <a:lnSpc>
                <a:spcPct val="90000"/>
              </a:lnSpc>
            </a:pPr>
            <a:r>
              <a:rPr lang="en-US" altLang="zh-CN" sz="2800" b="1" dirty="0">
                <a:solidFill>
                  <a:schemeClr val="tx2"/>
                </a:solidFill>
                <a:latin typeface="楷体" panose="02010609060101010101" pitchFamily="49" charset="-122"/>
                <a:ea typeface="楷体" panose="02010609060101010101" pitchFamily="49" charset="-122"/>
              </a:rPr>
              <a:t>5</a:t>
            </a:r>
            <a:r>
              <a:rPr lang="zh-CN" altLang="en-US" sz="2800" b="1" dirty="0">
                <a:solidFill>
                  <a:schemeClr val="tx2"/>
                </a:solidFill>
                <a:latin typeface="楷体" panose="02010609060101010101" pitchFamily="49" charset="-122"/>
                <a:ea typeface="楷体" panose="02010609060101010101" pitchFamily="49" charset="-122"/>
              </a:rPr>
              <a:t>、“江春入旧年”这</a:t>
            </a:r>
            <a:r>
              <a:rPr lang="en-US" altLang="zh-CN" sz="2800" b="1" dirty="0">
                <a:solidFill>
                  <a:schemeClr val="tx2"/>
                </a:solidFill>
                <a:latin typeface="楷体" panose="02010609060101010101" pitchFamily="49" charset="-122"/>
                <a:ea typeface="楷体" panose="02010609060101010101" pitchFamily="49" charset="-122"/>
              </a:rPr>
              <a:t>5</a:t>
            </a:r>
            <a:r>
              <a:rPr lang="zh-CN" altLang="en-US" sz="2800" b="1" dirty="0">
                <a:solidFill>
                  <a:schemeClr val="tx2"/>
                </a:solidFill>
                <a:latin typeface="楷体" panose="02010609060101010101" pitchFamily="49" charset="-122"/>
                <a:ea typeface="楷体" panose="02010609060101010101" pitchFamily="49" charset="-122"/>
              </a:rPr>
              <a:t>个字里边出现了两个节令，一个是“江春”的“春”，指的是</a:t>
            </a:r>
            <a:r>
              <a:rPr lang="en-US" altLang="zh-CN" sz="2800" b="1" dirty="0">
                <a:solidFill>
                  <a:schemeClr val="tx2"/>
                </a:solidFill>
                <a:latin typeface="楷体" panose="02010609060101010101" pitchFamily="49" charset="-122"/>
                <a:ea typeface="楷体" panose="02010609060101010101" pitchFamily="49" charset="-122"/>
              </a:rPr>
              <a:t>_____</a:t>
            </a:r>
            <a:r>
              <a:rPr lang="zh-CN" altLang="en-US" sz="2800" b="1" dirty="0">
                <a:solidFill>
                  <a:schemeClr val="tx2"/>
                </a:solidFill>
                <a:latin typeface="楷体" panose="02010609060101010101" pitchFamily="49" charset="-122"/>
                <a:ea typeface="楷体" panose="02010609060101010101" pitchFamily="49" charset="-122"/>
              </a:rPr>
              <a:t>，另一个是“旧年”的“年”，指的是</a:t>
            </a:r>
            <a:r>
              <a:rPr lang="en-US" altLang="zh-CN" sz="2800" b="1" u="sng" dirty="0">
                <a:solidFill>
                  <a:schemeClr val="tx2"/>
                </a:solidFill>
                <a:latin typeface="楷体" panose="02010609060101010101" pitchFamily="49" charset="-122"/>
                <a:ea typeface="楷体" panose="02010609060101010101" pitchFamily="49" charset="-122"/>
              </a:rPr>
              <a:t>               </a:t>
            </a:r>
            <a:r>
              <a:rPr lang="zh-CN" altLang="en-US" sz="2800" b="1" dirty="0">
                <a:solidFill>
                  <a:schemeClr val="tx2"/>
                </a:solidFill>
                <a:latin typeface="楷体" panose="02010609060101010101" pitchFamily="49" charset="-122"/>
                <a:ea typeface="楷体" panose="02010609060101010101" pitchFamily="49" charset="-122"/>
              </a:rPr>
              <a:t>。</a:t>
            </a:r>
            <a:endParaRPr lang="zh-CN" altLang="en-US" sz="2800" b="1" dirty="0">
              <a:solidFill>
                <a:schemeClr val="tx2"/>
              </a:solidFill>
              <a:latin typeface="楷体" panose="02010609060101010101" pitchFamily="49" charset="-122"/>
              <a:ea typeface="楷体" panose="02010609060101010101" pitchFamily="49" charset="-122"/>
            </a:endParaRPr>
          </a:p>
          <a:p>
            <a:pPr>
              <a:lnSpc>
                <a:spcPct val="90000"/>
              </a:lnSpc>
            </a:pPr>
            <a:r>
              <a:rPr lang="en-US" altLang="zh-CN" sz="2800" b="1" dirty="0">
                <a:solidFill>
                  <a:schemeClr val="tx2"/>
                </a:solidFill>
                <a:latin typeface="楷体" panose="02010609060101010101" pitchFamily="49" charset="-122"/>
                <a:ea typeface="楷体" panose="02010609060101010101" pitchFamily="49" charset="-122"/>
              </a:rPr>
              <a:t>6</a:t>
            </a:r>
            <a:r>
              <a:rPr lang="zh-CN" altLang="en-US" sz="2800" b="1" dirty="0">
                <a:solidFill>
                  <a:schemeClr val="tx2"/>
                </a:solidFill>
                <a:latin typeface="楷体" panose="02010609060101010101" pitchFamily="49" charset="-122"/>
                <a:ea typeface="楷体" panose="02010609060101010101" pitchFamily="49" charset="-122"/>
              </a:rPr>
              <a:t>、你还能想起另外一些表现乡愁的诗句吗？</a:t>
            </a:r>
            <a:endParaRPr lang="zh-CN" altLang="en-US" sz="2800" b="1" dirty="0">
              <a:solidFill>
                <a:schemeClr val="tx2"/>
              </a:solidFill>
              <a:latin typeface="楷体" panose="02010609060101010101" pitchFamily="49" charset="-122"/>
              <a:ea typeface="楷体" panose="02010609060101010101" pitchFamily="49" charset="-122"/>
            </a:endParaRPr>
          </a:p>
          <a:p>
            <a:pPr>
              <a:lnSpc>
                <a:spcPct val="90000"/>
              </a:lnSpc>
            </a:pPr>
            <a:r>
              <a:rPr lang="zh-CN" altLang="en-US" sz="2800" b="1" dirty="0">
                <a:solidFill>
                  <a:srgbClr val="CC00CC"/>
                </a:solidFill>
                <a:latin typeface="楷体" panose="02010609060101010101" pitchFamily="49" charset="-122"/>
                <a:ea typeface="楷体" panose="02010609060101010101" pitchFamily="49" charset="-122"/>
              </a:rPr>
              <a:t>日暮乡关何处是，烟波江上使人愁。</a:t>
            </a:r>
            <a:endParaRPr lang="zh-CN" altLang="en-US" sz="2800" b="1" dirty="0">
              <a:solidFill>
                <a:srgbClr val="CC00CC"/>
              </a:solidFill>
              <a:latin typeface="楷体" panose="02010609060101010101" pitchFamily="49" charset="-122"/>
              <a:ea typeface="楷体" panose="02010609060101010101" pitchFamily="49" charset="-122"/>
            </a:endParaRPr>
          </a:p>
          <a:p>
            <a:pPr>
              <a:lnSpc>
                <a:spcPct val="90000"/>
              </a:lnSpc>
            </a:pPr>
            <a:r>
              <a:rPr lang="zh-CN" altLang="en-US" sz="2800" b="1" dirty="0">
                <a:solidFill>
                  <a:srgbClr val="CC00CC"/>
                </a:solidFill>
                <a:latin typeface="楷体" panose="02010609060101010101" pitchFamily="49" charset="-122"/>
                <a:ea typeface="楷体" panose="02010609060101010101" pitchFamily="49" charset="-122"/>
              </a:rPr>
              <a:t>举头望明月，低头思故乡。</a:t>
            </a:r>
            <a:endParaRPr lang="zh-CN" altLang="en-US" sz="2800" b="1" dirty="0">
              <a:solidFill>
                <a:srgbClr val="CC00CC"/>
              </a:solidFill>
              <a:latin typeface="楷体" panose="02010609060101010101" pitchFamily="49" charset="-122"/>
              <a:ea typeface="楷体" panose="02010609060101010101" pitchFamily="49" charset="-122"/>
            </a:endParaRPr>
          </a:p>
        </p:txBody>
      </p:sp>
      <p:sp>
        <p:nvSpPr>
          <p:cNvPr id="56323" name="Text Box 3"/>
          <p:cNvSpPr txBox="1">
            <a:spLocks noChangeArrowheads="1"/>
          </p:cNvSpPr>
          <p:nvPr/>
        </p:nvSpPr>
        <p:spPr bwMode="auto">
          <a:xfrm>
            <a:off x="4427538" y="1504628"/>
            <a:ext cx="40957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a:solidFill>
                  <a:srgbClr val="FF3300"/>
                </a:solidFill>
                <a:latin typeface="楷体" panose="02010609060101010101" pitchFamily="49" charset="-122"/>
                <a:ea typeface="楷体" panose="02010609060101010101" pitchFamily="49" charset="-122"/>
              </a:rPr>
              <a:t>乡书何处达，归雁洛阳边</a:t>
            </a:r>
            <a:endParaRPr lang="zh-CN" altLang="en-US" sz="2800">
              <a:solidFill>
                <a:srgbClr val="FF3300"/>
              </a:solidFill>
              <a:latin typeface="楷体" panose="02010609060101010101" pitchFamily="49" charset="-122"/>
              <a:ea typeface="楷体" panose="02010609060101010101" pitchFamily="49" charset="-122"/>
            </a:endParaRPr>
          </a:p>
        </p:txBody>
      </p:sp>
      <p:sp>
        <p:nvSpPr>
          <p:cNvPr id="35845" name="Text Box 5"/>
          <p:cNvSpPr txBox="1">
            <a:spLocks noChangeArrowheads="1"/>
          </p:cNvSpPr>
          <p:nvPr/>
        </p:nvSpPr>
        <p:spPr bwMode="auto">
          <a:xfrm>
            <a:off x="5219700" y="378904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latin typeface="楷体" panose="02010609060101010101" pitchFamily="49" charset="-122"/>
              <a:ea typeface="楷体" panose="02010609060101010101" pitchFamily="49" charset="-122"/>
            </a:endParaRPr>
          </a:p>
        </p:txBody>
      </p:sp>
      <p:sp>
        <p:nvSpPr>
          <p:cNvPr id="56326" name="Text Box 6"/>
          <p:cNvSpPr txBox="1">
            <a:spLocks noChangeArrowheads="1"/>
          </p:cNvSpPr>
          <p:nvPr/>
        </p:nvSpPr>
        <p:spPr bwMode="auto">
          <a:xfrm>
            <a:off x="4886503" y="3196469"/>
            <a:ext cx="4451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solidFill>
                  <a:srgbClr val="FF3300"/>
                </a:solidFill>
                <a:latin typeface="楷体" panose="02010609060101010101" pitchFamily="49" charset="-122"/>
                <a:ea typeface="楷体" panose="02010609060101010101" pitchFamily="49" charset="-122"/>
              </a:rPr>
              <a:t>海日生残夜，江春入旧年。</a:t>
            </a:r>
            <a:endParaRPr lang="zh-CN" altLang="en-US" sz="2800" dirty="0">
              <a:solidFill>
                <a:srgbClr val="FF3300"/>
              </a:solidFill>
              <a:latin typeface="楷体" panose="02010609060101010101" pitchFamily="49" charset="-122"/>
              <a:ea typeface="楷体" panose="02010609060101010101" pitchFamily="49" charset="-122"/>
            </a:endParaRPr>
          </a:p>
        </p:txBody>
      </p:sp>
      <p:sp>
        <p:nvSpPr>
          <p:cNvPr id="56327" name="Text Box 7"/>
          <p:cNvSpPr txBox="1">
            <a:spLocks noChangeArrowheads="1"/>
          </p:cNvSpPr>
          <p:nvPr/>
        </p:nvSpPr>
        <p:spPr bwMode="auto">
          <a:xfrm>
            <a:off x="5796136" y="4069233"/>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solidFill>
                  <a:srgbClr val="FF3300"/>
                </a:solidFill>
                <a:latin typeface="楷体" panose="02010609060101010101" pitchFamily="49" charset="-122"/>
                <a:ea typeface="楷体" panose="02010609060101010101" pitchFamily="49" charset="-122"/>
              </a:rPr>
              <a:t>立春</a:t>
            </a:r>
            <a:endParaRPr lang="zh-CN" altLang="en-US" sz="2800" dirty="0">
              <a:solidFill>
                <a:srgbClr val="FF3300"/>
              </a:solidFill>
              <a:latin typeface="楷体" panose="02010609060101010101" pitchFamily="49" charset="-122"/>
              <a:ea typeface="楷体" panose="02010609060101010101" pitchFamily="49" charset="-122"/>
            </a:endParaRPr>
          </a:p>
        </p:txBody>
      </p:sp>
      <p:sp>
        <p:nvSpPr>
          <p:cNvPr id="56328" name="Text Box 8"/>
          <p:cNvSpPr txBox="1">
            <a:spLocks noChangeArrowheads="1"/>
          </p:cNvSpPr>
          <p:nvPr/>
        </p:nvSpPr>
        <p:spPr bwMode="auto">
          <a:xfrm>
            <a:off x="4594142" y="4482777"/>
            <a:ext cx="2673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solidFill>
                  <a:srgbClr val="FF3300"/>
                </a:solidFill>
                <a:latin typeface="楷体" panose="02010609060101010101" pitchFamily="49" charset="-122"/>
                <a:ea typeface="楷体" panose="02010609060101010101" pitchFamily="49" charset="-122"/>
              </a:rPr>
              <a:t>旧历的最后一天</a:t>
            </a:r>
            <a:endParaRPr lang="zh-CN" altLang="en-US" sz="2800" dirty="0">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box(in)">
                                      <p:cBhvr>
                                        <p:cTn id="7" dur="500"/>
                                        <p:tgtEl>
                                          <p:spTgt spid="56322">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6322">
                                            <p:txEl>
                                              <p:pRg st="1" end="1"/>
                                            </p:txEl>
                                          </p:spTgt>
                                        </p:tgtEl>
                                        <p:attrNameLst>
                                          <p:attrName>style.visibility</p:attrName>
                                        </p:attrNameLst>
                                      </p:cBhvr>
                                      <p:to>
                                        <p:strVal val="visible"/>
                                      </p:to>
                                    </p:set>
                                    <p:animEffect transition="in" filter="box(in)">
                                      <p:cBhvr>
                                        <p:cTn id="10" dur="500"/>
                                        <p:tgtEl>
                                          <p:spTgt spid="56322">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56322">
                                            <p:txEl>
                                              <p:pRg st="2" end="2"/>
                                            </p:txEl>
                                          </p:spTgt>
                                        </p:tgtEl>
                                        <p:attrNameLst>
                                          <p:attrName>style.visibility</p:attrName>
                                        </p:attrNameLst>
                                      </p:cBhvr>
                                      <p:to>
                                        <p:strVal val="visible"/>
                                      </p:to>
                                    </p:set>
                                    <p:animEffect transition="in" filter="box(in)">
                                      <p:cBhvr>
                                        <p:cTn id="13" dur="500"/>
                                        <p:tgtEl>
                                          <p:spTgt spid="56322">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56322">
                                            <p:txEl>
                                              <p:pRg st="3" end="3"/>
                                            </p:txEl>
                                          </p:spTgt>
                                        </p:tgtEl>
                                        <p:attrNameLst>
                                          <p:attrName>style.visibility</p:attrName>
                                        </p:attrNameLst>
                                      </p:cBhvr>
                                      <p:to>
                                        <p:strVal val="visible"/>
                                      </p:to>
                                    </p:set>
                                    <p:animEffect transition="in" filter="box(in)">
                                      <p:cBhvr>
                                        <p:cTn id="16" dur="500"/>
                                        <p:tgtEl>
                                          <p:spTgt spid="56322">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56322">
                                            <p:txEl>
                                              <p:pRg st="4" end="4"/>
                                            </p:txEl>
                                          </p:spTgt>
                                        </p:tgtEl>
                                        <p:attrNameLst>
                                          <p:attrName>style.visibility</p:attrName>
                                        </p:attrNameLst>
                                      </p:cBhvr>
                                      <p:to>
                                        <p:strVal val="visible"/>
                                      </p:to>
                                    </p:set>
                                    <p:animEffect transition="in" filter="box(in)">
                                      <p:cBhvr>
                                        <p:cTn id="19" dur="500"/>
                                        <p:tgtEl>
                                          <p:spTgt spid="5632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nodeType="clickEffect">
                                  <p:stCondLst>
                                    <p:cond delay="0"/>
                                  </p:stCondLst>
                                  <p:childTnLst>
                                    <p:set>
                                      <p:cBhvr>
                                        <p:cTn id="23" dur="1" fill="hold">
                                          <p:stCondLst>
                                            <p:cond delay="0"/>
                                          </p:stCondLst>
                                        </p:cTn>
                                        <p:tgtEl>
                                          <p:spTgt spid="56323">
                                            <p:txEl>
                                              <p:pRg st="0" end="0"/>
                                            </p:txEl>
                                          </p:spTgt>
                                        </p:tgtEl>
                                        <p:attrNameLst>
                                          <p:attrName>style.visibility</p:attrName>
                                        </p:attrNameLst>
                                      </p:cBhvr>
                                      <p:to>
                                        <p:strVal val="visible"/>
                                      </p:to>
                                    </p:set>
                                    <p:anim calcmode="lin" valueType="num">
                                      <p:cBhvr>
                                        <p:cTn id="24" dur="1000" fill="hold"/>
                                        <p:tgtEl>
                                          <p:spTgt spid="56323">
                                            <p:txEl>
                                              <p:pRg st="0" end="0"/>
                                            </p:txEl>
                                          </p:spTgt>
                                        </p:tgtEl>
                                        <p:attrNameLst>
                                          <p:attrName>ppt_x</p:attrName>
                                        </p:attrNameLst>
                                      </p:cBhvr>
                                      <p:tavLst>
                                        <p:tav tm="0">
                                          <p:val>
                                            <p:strVal val="#ppt_x-.2"/>
                                          </p:val>
                                        </p:tav>
                                        <p:tav tm="100000">
                                          <p:val>
                                            <p:strVal val="#ppt_x"/>
                                          </p:val>
                                        </p:tav>
                                      </p:tavLst>
                                    </p:anim>
                                    <p:anim calcmode="lin" valueType="num">
                                      <p:cBhvr>
                                        <p:cTn id="25" dur="1000" fill="hold"/>
                                        <p:tgtEl>
                                          <p:spTgt spid="563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632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56326">
                                            <p:txEl>
                                              <p:pRg st="0" end="0"/>
                                            </p:txEl>
                                          </p:spTgt>
                                        </p:tgtEl>
                                        <p:attrNameLst>
                                          <p:attrName>style.visibility</p:attrName>
                                        </p:attrNameLst>
                                      </p:cBhvr>
                                      <p:to>
                                        <p:strVal val="visible"/>
                                      </p:to>
                                    </p:set>
                                    <p:anim calcmode="lin" valueType="num">
                                      <p:cBhvr>
                                        <p:cTn id="31" dur="1000" fill="hold"/>
                                        <p:tgtEl>
                                          <p:spTgt spid="56326">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5632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632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56327">
                                            <p:txEl>
                                              <p:pRg st="0" end="0"/>
                                            </p:txEl>
                                          </p:spTgt>
                                        </p:tgtEl>
                                        <p:attrNameLst>
                                          <p:attrName>style.visibility</p:attrName>
                                        </p:attrNameLst>
                                      </p:cBhvr>
                                      <p:to>
                                        <p:strVal val="visible"/>
                                      </p:to>
                                    </p:set>
                                    <p:anim calcmode="lin" valueType="num">
                                      <p:cBhvr>
                                        <p:cTn id="38" dur="1000" fill="hold"/>
                                        <p:tgtEl>
                                          <p:spTgt spid="56327">
                                            <p:txEl>
                                              <p:pRg st="0" end="0"/>
                                            </p:txEl>
                                          </p:spTgt>
                                        </p:tgtEl>
                                        <p:attrNameLst>
                                          <p:attrName>ppt_x</p:attrName>
                                        </p:attrNameLst>
                                      </p:cBhvr>
                                      <p:tavLst>
                                        <p:tav tm="0">
                                          <p:val>
                                            <p:strVal val="#ppt_x-.2"/>
                                          </p:val>
                                        </p:tav>
                                        <p:tav tm="100000">
                                          <p:val>
                                            <p:strVal val="#ppt_x"/>
                                          </p:val>
                                        </p:tav>
                                      </p:tavLst>
                                    </p:anim>
                                    <p:anim calcmode="lin" valueType="num">
                                      <p:cBhvr>
                                        <p:cTn id="39" dur="1000" fill="hold"/>
                                        <p:tgtEl>
                                          <p:spTgt spid="5632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632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56328"/>
                                        </p:tgtEl>
                                        <p:attrNameLst>
                                          <p:attrName>style.visibility</p:attrName>
                                        </p:attrNameLst>
                                      </p:cBhvr>
                                      <p:to>
                                        <p:strVal val="visible"/>
                                      </p:to>
                                    </p:set>
                                    <p:anim calcmode="lin" valueType="num">
                                      <p:cBhvr>
                                        <p:cTn id="45" dur="1000" fill="hold"/>
                                        <p:tgtEl>
                                          <p:spTgt spid="56328"/>
                                        </p:tgtEl>
                                        <p:attrNameLst>
                                          <p:attrName>ppt_x</p:attrName>
                                        </p:attrNameLst>
                                      </p:cBhvr>
                                      <p:tavLst>
                                        <p:tav tm="0">
                                          <p:val>
                                            <p:strVal val="#ppt_x-.2"/>
                                          </p:val>
                                        </p:tav>
                                        <p:tav tm="100000">
                                          <p:val>
                                            <p:strVal val="#ppt_x"/>
                                          </p:val>
                                        </p:tav>
                                      </p:tavLst>
                                    </p:anim>
                                    <p:anim calcmode="lin" valueType="num">
                                      <p:cBhvr>
                                        <p:cTn id="46" dur="1000" fill="hold"/>
                                        <p:tgtEl>
                                          <p:spTgt spid="56328"/>
                                        </p:tgtEl>
                                        <p:attrNameLst>
                                          <p:attrName>ppt_y</p:attrName>
                                        </p:attrNameLst>
                                      </p:cBhvr>
                                      <p:tavLst>
                                        <p:tav tm="0">
                                          <p:val>
                                            <p:strVal val="#ppt_y"/>
                                          </p:val>
                                        </p:tav>
                                        <p:tav tm="100000">
                                          <p:val>
                                            <p:strVal val="#ppt_y"/>
                                          </p:val>
                                        </p:tav>
                                      </p:tavLst>
                                    </p:anim>
                                    <p:animEffect transition="in" filter="wipe(right)" prLst="gradientSize: 0.1">
                                      <p:cBhvr>
                                        <p:cTn id="47" dur="1000"/>
                                        <p:tgtEl>
                                          <p:spTgt spid="56328"/>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nodeType="clickEffect">
                                  <p:stCondLst>
                                    <p:cond delay="0"/>
                                  </p:stCondLst>
                                  <p:childTnLst>
                                    <p:set>
                                      <p:cBhvr>
                                        <p:cTn id="51" dur="1" fill="hold">
                                          <p:stCondLst>
                                            <p:cond delay="0"/>
                                          </p:stCondLst>
                                        </p:cTn>
                                        <p:tgtEl>
                                          <p:spTgt spid="56322">
                                            <p:txEl>
                                              <p:pRg st="5" end="5"/>
                                            </p:txEl>
                                          </p:spTgt>
                                        </p:tgtEl>
                                        <p:attrNameLst>
                                          <p:attrName>style.visibility</p:attrName>
                                        </p:attrNameLst>
                                      </p:cBhvr>
                                      <p:to>
                                        <p:strVal val="visible"/>
                                      </p:to>
                                    </p:set>
                                    <p:anim calcmode="lin" valueType="num">
                                      <p:cBhvr>
                                        <p:cTn id="52" dur="1000" fill="hold"/>
                                        <p:tgtEl>
                                          <p:spTgt spid="56322">
                                            <p:txEl>
                                              <p:pRg st="5" end="5"/>
                                            </p:txEl>
                                          </p:spTgt>
                                        </p:tgtEl>
                                        <p:attrNameLst>
                                          <p:attrName>ppt_x</p:attrName>
                                        </p:attrNameLst>
                                      </p:cBhvr>
                                      <p:tavLst>
                                        <p:tav tm="0">
                                          <p:val>
                                            <p:strVal val="#ppt_x-.2"/>
                                          </p:val>
                                        </p:tav>
                                        <p:tav tm="100000">
                                          <p:val>
                                            <p:strVal val="#ppt_x"/>
                                          </p:val>
                                        </p:tav>
                                      </p:tavLst>
                                    </p:anim>
                                    <p:anim calcmode="lin" valueType="num">
                                      <p:cBhvr>
                                        <p:cTn id="53" dur="1000" fill="hold"/>
                                        <p:tgtEl>
                                          <p:spTgt spid="5632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56322">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nodeType="clickEffect">
                                  <p:stCondLst>
                                    <p:cond delay="0"/>
                                  </p:stCondLst>
                                  <p:childTnLst>
                                    <p:set>
                                      <p:cBhvr>
                                        <p:cTn id="58" dur="1" fill="hold">
                                          <p:stCondLst>
                                            <p:cond delay="0"/>
                                          </p:stCondLst>
                                        </p:cTn>
                                        <p:tgtEl>
                                          <p:spTgt spid="56322">
                                            <p:txEl>
                                              <p:pRg st="6" end="6"/>
                                            </p:txEl>
                                          </p:spTgt>
                                        </p:tgtEl>
                                        <p:attrNameLst>
                                          <p:attrName>style.visibility</p:attrName>
                                        </p:attrNameLst>
                                      </p:cBhvr>
                                      <p:to>
                                        <p:strVal val="visible"/>
                                      </p:to>
                                    </p:set>
                                    <p:anim calcmode="lin" valueType="num">
                                      <p:cBhvr>
                                        <p:cTn id="59" dur="1000" fill="hold"/>
                                        <p:tgtEl>
                                          <p:spTgt spid="56322">
                                            <p:txEl>
                                              <p:pRg st="6" end="6"/>
                                            </p:txEl>
                                          </p:spTgt>
                                        </p:tgtEl>
                                        <p:attrNameLst>
                                          <p:attrName>ppt_x</p:attrName>
                                        </p:attrNameLst>
                                      </p:cBhvr>
                                      <p:tavLst>
                                        <p:tav tm="0">
                                          <p:val>
                                            <p:strVal val="#ppt_x-.2"/>
                                          </p:val>
                                        </p:tav>
                                        <p:tav tm="100000">
                                          <p:val>
                                            <p:strVal val="#ppt_x"/>
                                          </p:val>
                                        </p:tav>
                                      </p:tavLst>
                                    </p:anim>
                                    <p:anim calcmode="lin" valueType="num">
                                      <p:cBhvr>
                                        <p:cTn id="60" dur="1000" fill="hold"/>
                                        <p:tgtEl>
                                          <p:spTgt spid="56322">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61" dur="1000"/>
                                        <p:tgtEl>
                                          <p:spTgt spid="563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002">
            <a:hlinkClick r:id="rId1" action="ppaction://program" highlightClick="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2"/>
          <p:cNvSpPr>
            <a:spLocks noChangeArrowheads="1"/>
          </p:cNvSpPr>
          <p:nvPr>
            <p:ph type="body" idx="4294967295"/>
          </p:nvPr>
        </p:nvSpPr>
        <p:spPr>
          <a:xfrm>
            <a:off x="755650" y="404813"/>
            <a:ext cx="7772400" cy="4144962"/>
          </a:xfrm>
          <a:noFill/>
        </p:spPr>
        <p:txBody>
          <a:bodyPr/>
          <a:lstStyle/>
          <a:p>
            <a:pPr>
              <a:spcBef>
                <a:spcPct val="50000"/>
              </a:spcBef>
              <a:buFontTx/>
              <a:buNone/>
            </a:pPr>
            <a:r>
              <a:rPr lang="zh-CN" altLang="en-US" sz="3600" b="1">
                <a:solidFill>
                  <a:srgbClr val="FF0000"/>
                </a:solidFill>
                <a:latin typeface="楷体" panose="02010609060101010101" pitchFamily="49" charset="-122"/>
                <a:ea typeface="楷体" panose="02010609060101010101" pitchFamily="49" charset="-122"/>
              </a:rPr>
              <a:t>唐诗</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8196" name="AutoShape 3"/>
          <p:cNvSpPr/>
          <p:nvPr/>
        </p:nvSpPr>
        <p:spPr bwMode="auto">
          <a:xfrm>
            <a:off x="1835150" y="188913"/>
            <a:ext cx="288925" cy="1366837"/>
          </a:xfrm>
          <a:prstGeom prst="leftBrace">
            <a:avLst>
              <a:gd name="adj1" fmla="val 3942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latin typeface="楷体" panose="02010609060101010101" pitchFamily="49" charset="-122"/>
              <a:ea typeface="楷体" panose="02010609060101010101" pitchFamily="49" charset="-122"/>
            </a:endParaRPr>
          </a:p>
        </p:txBody>
      </p:sp>
      <p:sp>
        <p:nvSpPr>
          <p:cNvPr id="8197" name="Text Box 4"/>
          <p:cNvSpPr txBox="1">
            <a:spLocks noChangeArrowheads="1"/>
          </p:cNvSpPr>
          <p:nvPr/>
        </p:nvSpPr>
        <p:spPr bwMode="auto">
          <a:xfrm>
            <a:off x="2339975" y="0"/>
            <a:ext cx="14398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a:latin typeface="楷体" panose="02010609060101010101" pitchFamily="49" charset="-122"/>
                <a:ea typeface="楷体" panose="02010609060101010101" pitchFamily="49" charset="-122"/>
              </a:rPr>
              <a:t>律诗</a:t>
            </a:r>
            <a:endParaRPr lang="zh-CN" altLang="en-US" sz="4000">
              <a:latin typeface="楷体" panose="02010609060101010101" pitchFamily="49" charset="-122"/>
              <a:ea typeface="楷体" panose="02010609060101010101" pitchFamily="49" charset="-122"/>
            </a:endParaRPr>
          </a:p>
        </p:txBody>
      </p:sp>
      <p:sp>
        <p:nvSpPr>
          <p:cNvPr id="8198" name="Text Box 5"/>
          <p:cNvSpPr txBox="1">
            <a:spLocks noChangeArrowheads="1"/>
          </p:cNvSpPr>
          <p:nvPr/>
        </p:nvSpPr>
        <p:spPr bwMode="auto">
          <a:xfrm>
            <a:off x="2339975" y="836613"/>
            <a:ext cx="17287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a:latin typeface="楷体" panose="02010609060101010101" pitchFamily="49" charset="-122"/>
                <a:ea typeface="楷体" panose="02010609060101010101" pitchFamily="49" charset="-122"/>
              </a:rPr>
              <a:t>绝句</a:t>
            </a:r>
            <a:endParaRPr lang="zh-CN" altLang="en-US" sz="4000">
              <a:latin typeface="楷体" panose="02010609060101010101" pitchFamily="49" charset="-122"/>
              <a:ea typeface="楷体" panose="02010609060101010101" pitchFamily="49" charset="-122"/>
            </a:endParaRPr>
          </a:p>
        </p:txBody>
      </p:sp>
      <p:sp>
        <p:nvSpPr>
          <p:cNvPr id="8199" name="Text Box 6"/>
          <p:cNvSpPr>
            <a:spLocks noChangeArrowheads="1"/>
          </p:cNvSpPr>
          <p:nvPr>
            <p:ph type="title" idx="4294967295"/>
          </p:nvPr>
        </p:nvSpPr>
        <p:spPr>
          <a:xfrm>
            <a:off x="4284663" y="188913"/>
            <a:ext cx="1582737" cy="1143000"/>
          </a:xfrm>
          <a:noFill/>
          <a:ln w="53975">
            <a:solidFill>
              <a:schemeClr val="accent2"/>
            </a:solidFill>
            <a:miter lim="800000"/>
          </a:ln>
        </p:spPr>
        <p:txBody>
          <a:bodyPr/>
          <a:lstStyle/>
          <a:p>
            <a:pPr algn="l">
              <a:spcBef>
                <a:spcPct val="50000"/>
              </a:spcBef>
            </a:pPr>
            <a:r>
              <a:rPr lang="zh-CN" altLang="en-US" sz="4000" b="1">
                <a:latin typeface="楷体" panose="02010609060101010101" pitchFamily="49" charset="-122"/>
                <a:ea typeface="楷体" panose="02010609060101010101" pitchFamily="49" charset="-122"/>
              </a:rPr>
              <a:t>五言</a:t>
            </a:r>
            <a:br>
              <a:rPr lang="zh-CN" altLang="en-US" sz="4000" b="1">
                <a:latin typeface="楷体" panose="02010609060101010101" pitchFamily="49" charset="-122"/>
                <a:ea typeface="楷体" panose="02010609060101010101" pitchFamily="49" charset="-122"/>
              </a:rPr>
            </a:br>
            <a:r>
              <a:rPr lang="zh-CN" altLang="en-US" sz="4000" b="1">
                <a:latin typeface="楷体" panose="02010609060101010101" pitchFamily="49" charset="-122"/>
                <a:ea typeface="楷体" panose="02010609060101010101" pitchFamily="49" charset="-122"/>
              </a:rPr>
              <a:t>七言</a:t>
            </a:r>
            <a:endParaRPr lang="zh-CN" altLang="en-US" sz="4000" b="1">
              <a:latin typeface="楷体" panose="02010609060101010101" pitchFamily="49" charset="-122"/>
              <a:ea typeface="楷体" panose="02010609060101010101" pitchFamily="49" charset="-122"/>
            </a:endParaRPr>
          </a:p>
        </p:txBody>
      </p:sp>
      <p:sp>
        <p:nvSpPr>
          <p:cNvPr id="8200" name="Line 7"/>
          <p:cNvSpPr>
            <a:spLocks noChangeShapeType="1"/>
          </p:cNvSpPr>
          <p:nvPr/>
        </p:nvSpPr>
        <p:spPr bwMode="auto">
          <a:xfrm flipH="1" flipV="1">
            <a:off x="3563938" y="404813"/>
            <a:ext cx="431800" cy="21590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201" name="Line 8"/>
          <p:cNvSpPr>
            <a:spLocks noChangeShapeType="1"/>
          </p:cNvSpPr>
          <p:nvPr/>
        </p:nvSpPr>
        <p:spPr bwMode="auto">
          <a:xfrm flipH="1">
            <a:off x="3635375" y="693738"/>
            <a:ext cx="288925" cy="358775"/>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202" name="Text Box 9"/>
          <p:cNvSpPr txBox="1">
            <a:spLocks noChangeArrowheads="1"/>
          </p:cNvSpPr>
          <p:nvPr/>
        </p:nvSpPr>
        <p:spPr bwMode="auto">
          <a:xfrm>
            <a:off x="468194" y="1989138"/>
            <a:ext cx="800219"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000" b="1">
                <a:solidFill>
                  <a:srgbClr val="FF0000"/>
                </a:solidFill>
                <a:latin typeface="楷体" panose="02010609060101010101" pitchFamily="49" charset="-122"/>
                <a:ea typeface="楷体" panose="02010609060101010101" pitchFamily="49" charset="-122"/>
              </a:rPr>
              <a:t>律诗的特征</a:t>
            </a:r>
            <a:endParaRPr lang="zh-CN" altLang="en-US" sz="4000" b="1">
              <a:solidFill>
                <a:srgbClr val="FF0000"/>
              </a:solidFill>
              <a:latin typeface="楷体" panose="02010609060101010101" pitchFamily="49" charset="-122"/>
              <a:ea typeface="楷体" panose="02010609060101010101" pitchFamily="49" charset="-122"/>
            </a:endParaRPr>
          </a:p>
        </p:txBody>
      </p:sp>
      <p:sp>
        <p:nvSpPr>
          <p:cNvPr id="10251" name="Text Box 10"/>
          <p:cNvSpPr txBox="1">
            <a:spLocks noChangeArrowheads="1"/>
          </p:cNvSpPr>
          <p:nvPr/>
        </p:nvSpPr>
        <p:spPr bwMode="auto">
          <a:xfrm>
            <a:off x="1692275" y="1773238"/>
            <a:ext cx="51117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latin typeface="楷体" panose="02010609060101010101" pitchFamily="49" charset="-122"/>
                <a:ea typeface="楷体" panose="02010609060101010101" pitchFamily="49" charset="-122"/>
              </a:rPr>
              <a:t>1.</a:t>
            </a:r>
            <a:r>
              <a:rPr lang="zh-CN" altLang="en-US" sz="4000" b="1">
                <a:latin typeface="楷体" panose="02010609060101010101" pitchFamily="49" charset="-122"/>
                <a:ea typeface="楷体" panose="02010609060101010101" pitchFamily="49" charset="-122"/>
              </a:rPr>
              <a:t>共有八句</a:t>
            </a:r>
            <a:endParaRPr lang="zh-CN" altLang="en-US" sz="4000" b="1">
              <a:latin typeface="楷体" panose="02010609060101010101" pitchFamily="49" charset="-122"/>
              <a:ea typeface="楷体" panose="02010609060101010101" pitchFamily="49" charset="-122"/>
            </a:endParaRPr>
          </a:p>
        </p:txBody>
      </p:sp>
      <p:sp>
        <p:nvSpPr>
          <p:cNvPr id="10252" name="Text Box 11"/>
          <p:cNvSpPr txBox="1">
            <a:spLocks noChangeArrowheads="1"/>
          </p:cNvSpPr>
          <p:nvPr/>
        </p:nvSpPr>
        <p:spPr bwMode="auto">
          <a:xfrm>
            <a:off x="1547813" y="2565400"/>
            <a:ext cx="51117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latin typeface="楷体" panose="02010609060101010101" pitchFamily="49" charset="-122"/>
                <a:ea typeface="楷体" panose="02010609060101010101" pitchFamily="49" charset="-122"/>
              </a:rPr>
              <a:t>2.</a:t>
            </a:r>
            <a:r>
              <a:rPr lang="zh-CN" altLang="en-US" sz="4000" b="1">
                <a:latin typeface="楷体" panose="02010609060101010101" pitchFamily="49" charset="-122"/>
                <a:ea typeface="楷体" panose="02010609060101010101" pitchFamily="49" charset="-122"/>
              </a:rPr>
              <a:t>二、四、六句押韵</a:t>
            </a:r>
            <a:endParaRPr lang="zh-CN" altLang="en-US" sz="4000" b="1">
              <a:latin typeface="楷体" panose="02010609060101010101" pitchFamily="49" charset="-122"/>
              <a:ea typeface="楷体" panose="02010609060101010101" pitchFamily="49" charset="-122"/>
            </a:endParaRPr>
          </a:p>
        </p:txBody>
      </p:sp>
      <p:sp>
        <p:nvSpPr>
          <p:cNvPr id="10253" name="Text Box 12"/>
          <p:cNvSpPr txBox="1">
            <a:spLocks noChangeArrowheads="1"/>
          </p:cNvSpPr>
          <p:nvPr/>
        </p:nvSpPr>
        <p:spPr bwMode="auto">
          <a:xfrm>
            <a:off x="1476375" y="3284538"/>
            <a:ext cx="6696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latin typeface="楷体" panose="02010609060101010101" pitchFamily="49" charset="-122"/>
                <a:ea typeface="楷体" panose="02010609060101010101" pitchFamily="49" charset="-122"/>
              </a:rPr>
              <a:t>3.</a:t>
            </a:r>
            <a:r>
              <a:rPr lang="zh-CN" altLang="en-US" sz="4000" b="1">
                <a:latin typeface="楷体" panose="02010609060101010101" pitchFamily="49" charset="-122"/>
                <a:ea typeface="楷体" panose="02010609060101010101" pitchFamily="49" charset="-122"/>
              </a:rPr>
              <a:t>首联、颔联、颈联、尾联</a:t>
            </a:r>
            <a:endParaRPr lang="zh-CN" altLang="en-US" sz="4000" b="1">
              <a:latin typeface="楷体" panose="02010609060101010101" pitchFamily="49" charset="-122"/>
              <a:ea typeface="楷体" panose="02010609060101010101" pitchFamily="49" charset="-122"/>
            </a:endParaRPr>
          </a:p>
        </p:txBody>
      </p:sp>
      <p:sp>
        <p:nvSpPr>
          <p:cNvPr id="10254" name="Text Box 13"/>
          <p:cNvSpPr txBox="1">
            <a:spLocks noChangeArrowheads="1"/>
          </p:cNvSpPr>
          <p:nvPr/>
        </p:nvSpPr>
        <p:spPr bwMode="auto">
          <a:xfrm>
            <a:off x="1331913" y="4076700"/>
            <a:ext cx="6696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4000" b="1">
                <a:latin typeface="楷体" panose="02010609060101010101" pitchFamily="49" charset="-122"/>
                <a:ea typeface="楷体" panose="02010609060101010101" pitchFamily="49" charset="-122"/>
              </a:rPr>
              <a:t>4. </a:t>
            </a:r>
            <a:r>
              <a:rPr lang="zh-CN" altLang="en-US" sz="4000" b="1">
                <a:latin typeface="楷体" panose="02010609060101010101" pitchFamily="49" charset="-122"/>
                <a:ea typeface="楷体" panose="02010609060101010101" pitchFamily="49" charset="-122"/>
              </a:rPr>
              <a:t>颔联对偶句</a:t>
            </a:r>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颈联对偶句</a:t>
            </a:r>
            <a:endParaRPr lang="zh-CN" altLang="en-US" sz="40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51"/>
                                        </p:tgtEl>
                                        <p:attrNameLst>
                                          <p:attrName>style.visibility</p:attrName>
                                        </p:attrNameLst>
                                      </p:cBhvr>
                                      <p:to>
                                        <p:strVal val="visible"/>
                                      </p:to>
                                    </p:set>
                                    <p:anim calcmode="lin" valueType="num">
                                      <p:cBhvr additive="base">
                                        <p:cTn id="7" dur="500" fill="hold"/>
                                        <p:tgtEl>
                                          <p:spTgt spid="10251"/>
                                        </p:tgtEl>
                                        <p:attrNameLst>
                                          <p:attrName>ppt_x</p:attrName>
                                        </p:attrNameLst>
                                      </p:cBhvr>
                                      <p:tavLst>
                                        <p:tav tm="0">
                                          <p:val>
                                            <p:strVal val="#ppt_x"/>
                                          </p:val>
                                        </p:tav>
                                        <p:tav tm="100000">
                                          <p:val>
                                            <p:strVal val="#ppt_x"/>
                                          </p:val>
                                        </p:tav>
                                      </p:tavLst>
                                    </p:anim>
                                    <p:anim calcmode="lin" valueType="num">
                                      <p:cBhvr additive="base">
                                        <p:cTn id="8" dur="500" fill="hold"/>
                                        <p:tgtEl>
                                          <p:spTgt spid="102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52"/>
                                        </p:tgtEl>
                                        <p:attrNameLst>
                                          <p:attrName>style.visibility</p:attrName>
                                        </p:attrNameLst>
                                      </p:cBhvr>
                                      <p:to>
                                        <p:strVal val="visible"/>
                                      </p:to>
                                    </p:set>
                                    <p:anim calcmode="lin" valueType="num">
                                      <p:cBhvr additive="base">
                                        <p:cTn id="13" dur="500" fill="hold"/>
                                        <p:tgtEl>
                                          <p:spTgt spid="10252"/>
                                        </p:tgtEl>
                                        <p:attrNameLst>
                                          <p:attrName>ppt_x</p:attrName>
                                        </p:attrNameLst>
                                      </p:cBhvr>
                                      <p:tavLst>
                                        <p:tav tm="0">
                                          <p:val>
                                            <p:strVal val="#ppt_x"/>
                                          </p:val>
                                        </p:tav>
                                        <p:tav tm="100000">
                                          <p:val>
                                            <p:strVal val="#ppt_x"/>
                                          </p:val>
                                        </p:tav>
                                      </p:tavLst>
                                    </p:anim>
                                    <p:anim calcmode="lin" valueType="num">
                                      <p:cBhvr additive="base">
                                        <p:cTn id="14" dur="500" fill="hold"/>
                                        <p:tgtEl>
                                          <p:spTgt spid="102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53"/>
                                        </p:tgtEl>
                                        <p:attrNameLst>
                                          <p:attrName>style.visibility</p:attrName>
                                        </p:attrNameLst>
                                      </p:cBhvr>
                                      <p:to>
                                        <p:strVal val="visible"/>
                                      </p:to>
                                    </p:set>
                                    <p:anim calcmode="lin" valueType="num">
                                      <p:cBhvr additive="base">
                                        <p:cTn id="19" dur="500" fill="hold"/>
                                        <p:tgtEl>
                                          <p:spTgt spid="10253"/>
                                        </p:tgtEl>
                                        <p:attrNameLst>
                                          <p:attrName>ppt_x</p:attrName>
                                        </p:attrNameLst>
                                      </p:cBhvr>
                                      <p:tavLst>
                                        <p:tav tm="0">
                                          <p:val>
                                            <p:strVal val="#ppt_x"/>
                                          </p:val>
                                        </p:tav>
                                        <p:tav tm="100000">
                                          <p:val>
                                            <p:strVal val="#ppt_x"/>
                                          </p:val>
                                        </p:tav>
                                      </p:tavLst>
                                    </p:anim>
                                    <p:anim calcmode="lin" valueType="num">
                                      <p:cBhvr additive="base">
                                        <p:cTn id="20" dur="500" fill="hold"/>
                                        <p:tgtEl>
                                          <p:spTgt spid="102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54"/>
                                        </p:tgtEl>
                                        <p:attrNameLst>
                                          <p:attrName>style.visibility</p:attrName>
                                        </p:attrNameLst>
                                      </p:cBhvr>
                                      <p:to>
                                        <p:strVal val="visible"/>
                                      </p:to>
                                    </p:set>
                                    <p:anim calcmode="lin" valueType="num">
                                      <p:cBhvr additive="base">
                                        <p:cTn id="25" dur="500" fill="hold"/>
                                        <p:tgtEl>
                                          <p:spTgt spid="10254"/>
                                        </p:tgtEl>
                                        <p:attrNameLst>
                                          <p:attrName>ppt_x</p:attrName>
                                        </p:attrNameLst>
                                      </p:cBhvr>
                                      <p:tavLst>
                                        <p:tav tm="0">
                                          <p:val>
                                            <p:strVal val="#ppt_x"/>
                                          </p:val>
                                        </p:tav>
                                        <p:tav tm="100000">
                                          <p:val>
                                            <p:strVal val="#ppt_x"/>
                                          </p:val>
                                        </p:tav>
                                      </p:tavLst>
                                    </p:anim>
                                    <p:anim calcmode="lin" valueType="num">
                                      <p:cBhvr additive="base">
                                        <p:cTn id="26" dur="500" fill="hold"/>
                                        <p:tgtEl>
                                          <p:spTgt spid="102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autoUpdateAnimBg="0"/>
      <p:bldP spid="10252" grpId="0" autoUpdateAnimBg="0"/>
      <p:bldP spid="10253" grpId="0" autoUpdateAnimBg="0"/>
      <p:bldP spid="1025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423319" y="1052736"/>
            <a:ext cx="8712968" cy="5544616"/>
          </a:xfrm>
        </p:spPr>
        <p:txBody>
          <a:bodyPr/>
          <a:lstStyle/>
          <a:p>
            <a:pPr>
              <a:buFontTx/>
              <a:buNone/>
            </a:pPr>
            <a:r>
              <a:rPr lang="zh-CN" altLang="en-US" b="1" dirty="0">
                <a:latin typeface="楷体" panose="02010609060101010101" pitchFamily="49" charset="-122"/>
                <a:ea typeface="楷体" panose="02010609060101010101" pitchFamily="49" charset="-122"/>
              </a:rPr>
              <a:t>中考链接：</a:t>
            </a:r>
            <a:endParaRPr lang="zh-CN" altLang="en-US" b="1" dirty="0">
              <a:latin typeface="楷体" panose="02010609060101010101" pitchFamily="49" charset="-122"/>
              <a:ea typeface="楷体" panose="02010609060101010101" pitchFamily="49" charset="-122"/>
            </a:endParaRPr>
          </a:p>
          <a:p>
            <a:pPr>
              <a:buFontTx/>
              <a:buNone/>
            </a:pPr>
            <a:r>
              <a:rPr lang="en-US" altLang="zh-CN" b="1" dirty="0">
                <a:latin typeface="楷体" panose="02010609060101010101" pitchFamily="49" charset="-122"/>
                <a:ea typeface="楷体" panose="02010609060101010101" pitchFamily="49" charset="-122"/>
              </a:rPr>
              <a:t>1</a:t>
            </a:r>
            <a:r>
              <a:rPr lang="zh-CN" altLang="en-US" b="1" dirty="0">
                <a:latin typeface="楷体" panose="02010609060101010101" pitchFamily="49" charset="-122"/>
                <a:ea typeface="楷体" panose="02010609060101010101" pitchFamily="49" charset="-122"/>
              </a:rPr>
              <a:t>、</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次北固山下</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表达了漂泊在外的游子对家乡深切的思念之情。你认为诗中哪一句最能突出表达这一情感？                       </a:t>
            </a:r>
            <a:endParaRPr lang="zh-CN" altLang="en-US" b="1" dirty="0">
              <a:latin typeface="楷体" panose="02010609060101010101" pitchFamily="49" charset="-122"/>
              <a:ea typeface="楷体" panose="02010609060101010101" pitchFamily="49" charset="-122"/>
            </a:endParaRPr>
          </a:p>
          <a:p>
            <a:r>
              <a:rPr lang="en-US" altLang="zh-CN" sz="2800" b="1" dirty="0">
                <a:solidFill>
                  <a:srgbClr val="CC0000"/>
                </a:solidFill>
                <a:latin typeface="楷体" panose="02010609060101010101" pitchFamily="49" charset="-122"/>
                <a:ea typeface="楷体" panose="02010609060101010101" pitchFamily="49" charset="-122"/>
              </a:rPr>
              <a:t>A</a:t>
            </a:r>
            <a:r>
              <a:rPr lang="zh-CN" altLang="en-US" sz="2800" b="1" dirty="0">
                <a:solidFill>
                  <a:srgbClr val="CC0000"/>
                </a:solidFill>
                <a:latin typeface="楷体" panose="02010609060101010101" pitchFamily="49" charset="-122"/>
                <a:ea typeface="楷体" panose="02010609060101010101" pitchFamily="49" charset="-122"/>
              </a:rPr>
              <a:t>、“乡书何处达，归雁洛阳边”：中国古代就有“鸿雁传书”的说法，从“乡书、归雁”可看出这是漂泊在外的游子在通过归雁传书这种方式来表达自己对家乡亲人深切的思念之情</a:t>
            </a:r>
            <a:r>
              <a:rPr lang="zh-CN" altLang="en-US" b="1" dirty="0">
                <a:solidFill>
                  <a:srgbClr val="CC0000"/>
                </a:solidFill>
                <a:latin typeface="楷体" panose="02010609060101010101" pitchFamily="49" charset="-122"/>
                <a:ea typeface="楷体" panose="02010609060101010101" pitchFamily="49" charset="-122"/>
              </a:rPr>
              <a:t>。</a:t>
            </a:r>
            <a:endParaRPr lang="zh-CN" altLang="en-US" b="1" dirty="0">
              <a:solidFill>
                <a:srgbClr val="CC0000"/>
              </a:solidFill>
              <a:latin typeface="楷体" panose="02010609060101010101" pitchFamily="49" charset="-122"/>
              <a:ea typeface="楷体" panose="02010609060101010101" pitchFamily="49" charset="-122"/>
            </a:endParaRPr>
          </a:p>
          <a:p>
            <a:r>
              <a:rPr lang="en-US" altLang="zh-CN" sz="2800" b="1" dirty="0">
                <a:solidFill>
                  <a:srgbClr val="CC0000"/>
                </a:solidFill>
                <a:latin typeface="楷体" panose="02010609060101010101" pitchFamily="49" charset="-122"/>
                <a:ea typeface="楷体" panose="02010609060101010101" pitchFamily="49" charset="-122"/>
              </a:rPr>
              <a:t>B </a:t>
            </a:r>
            <a:r>
              <a:rPr lang="zh-CN" altLang="en-US" sz="2800" b="1" dirty="0">
                <a:solidFill>
                  <a:srgbClr val="CC0000"/>
                </a:solidFill>
                <a:latin typeface="楷体" panose="02010609060101010101" pitchFamily="49" charset="-122"/>
                <a:ea typeface="楷体" panose="02010609060101010101" pitchFamily="49" charset="-122"/>
              </a:rPr>
              <a:t>、“江春入旧年”</a:t>
            </a:r>
            <a:r>
              <a:rPr lang="en-US" altLang="zh-CN" sz="2800" b="1" dirty="0">
                <a:solidFill>
                  <a:srgbClr val="CC0000"/>
                </a:solidFill>
                <a:latin typeface="楷体" panose="02010609060101010101" pitchFamily="49" charset="-122"/>
                <a:ea typeface="楷体" panose="02010609060101010101" pitchFamily="49" charset="-122"/>
              </a:rPr>
              <a:t>.</a:t>
            </a:r>
            <a:r>
              <a:rPr lang="zh-CN" altLang="en-US" sz="2800" b="1" dirty="0">
                <a:solidFill>
                  <a:srgbClr val="CC0000"/>
                </a:solidFill>
                <a:latin typeface="楷体" panose="02010609060101010101" pitchFamily="49" charset="-122"/>
                <a:ea typeface="楷体" panose="02010609060101010101" pitchFamily="49" charset="-122"/>
              </a:rPr>
              <a:t>临近春节，一家人要团聚共度佳节，此时一个漂泊在外的游子在通过归雁传书这种方式，来表达自己对家乡亲人深切的思念之情</a:t>
            </a:r>
            <a:r>
              <a:rPr lang="zh-CN" altLang="en-US" b="1" dirty="0">
                <a:solidFill>
                  <a:srgbClr val="CC0000"/>
                </a:solidFill>
                <a:latin typeface="楷体" panose="02010609060101010101" pitchFamily="49" charset="-122"/>
                <a:ea typeface="楷体" panose="02010609060101010101" pitchFamily="49" charset="-122"/>
              </a:rPr>
              <a:t>。</a:t>
            </a:r>
            <a:endParaRPr lang="zh-CN" altLang="en-US" b="1" dirty="0">
              <a:solidFill>
                <a:srgbClr val="CC0000"/>
              </a:solidFill>
              <a:latin typeface="楷体" panose="02010609060101010101" pitchFamily="49" charset="-122"/>
              <a:ea typeface="楷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0" y="1823339"/>
            <a:ext cx="9144000" cy="2276872"/>
          </a:xfrm>
        </p:spPr>
        <p:txBody>
          <a:bodyPr/>
          <a:lstStyle/>
          <a:p>
            <a:pPr marL="0" indent="0">
              <a:buNone/>
            </a:pPr>
            <a:r>
              <a:rPr lang="zh-CN" altLang="en-US" dirty="0">
                <a:latin typeface="黑体" panose="02010609060101010101" pitchFamily="49" charset="-122"/>
                <a:ea typeface="黑体" panose="02010609060101010101" pitchFamily="49" charset="-122"/>
              </a:rPr>
              <a:t>残夜将尽未尽之时遥望东海，一轮红日正在升起，旧年将尽未尽之时，春天的气息已经来到江上，这写出怎样的生活哲理？ </a:t>
            </a:r>
            <a:br>
              <a:rPr lang="zh-CN" altLang="en-US" sz="3600" dirty="0">
                <a:latin typeface="黑体" panose="02010609060101010101" pitchFamily="49" charset="-122"/>
                <a:ea typeface="黑体" panose="02010609060101010101" pitchFamily="49" charset="-122"/>
              </a:rPr>
            </a:br>
            <a:r>
              <a:rPr lang="zh-CN" altLang="en-US" sz="3600" dirty="0">
                <a:latin typeface="黑体" panose="02010609060101010101" pitchFamily="49" charset="-122"/>
                <a:ea typeface="黑体" panose="02010609060101010101" pitchFamily="49" charset="-122"/>
              </a:rPr>
              <a:t>答：</a:t>
            </a:r>
            <a:endParaRPr lang="zh-CN" altLang="en-US" sz="3600" dirty="0">
              <a:latin typeface="黑体" panose="02010609060101010101" pitchFamily="49" charset="-122"/>
              <a:ea typeface="黑体" panose="02010609060101010101" pitchFamily="49" charset="-122"/>
            </a:endParaRPr>
          </a:p>
        </p:txBody>
      </p:sp>
      <p:pic>
        <p:nvPicPr>
          <p:cNvPr id="35843" name="WordArt 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7544" y="4100211"/>
            <a:ext cx="79009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checkerboard(across)">
                                      <p:cBhvr>
                                        <p:cTn id="7" dur="5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646906" y="1141412"/>
            <a:ext cx="785018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800" dirty="0">
                <a:latin typeface="楷体" panose="02010609060101010101" pitchFamily="49" charset="-122"/>
                <a:ea typeface="楷体" panose="02010609060101010101" pitchFamily="49" charset="-122"/>
              </a:rPr>
              <a:t>想象“潮平两岸阔，风正一帆悬”是怎样的情景，如果你身临其境将会有怎样的感受？</a:t>
            </a:r>
            <a:endParaRPr lang="zh-CN" altLang="en-US" sz="4800" dirty="0">
              <a:latin typeface="楷体" panose="02010609060101010101" pitchFamily="49" charset="-122"/>
              <a:ea typeface="楷体" panose="02010609060101010101" pitchFamily="49" charset="-122"/>
            </a:endParaRPr>
          </a:p>
        </p:txBody>
      </p:sp>
      <p:sp>
        <p:nvSpPr>
          <p:cNvPr id="36867" name="WordArt 3"/>
          <p:cNvSpPr>
            <a:spLocks noChangeArrowheads="1" noChangeShapeType="1" noTextEdit="1"/>
          </p:cNvSpPr>
          <p:nvPr/>
        </p:nvSpPr>
        <p:spPr bwMode="auto">
          <a:xfrm>
            <a:off x="2555776" y="4094163"/>
            <a:ext cx="5832475" cy="2663825"/>
          </a:xfrm>
          <a:prstGeom prst="rect">
            <a:avLst/>
          </a:prstGeom>
        </p:spPr>
        <p:txBody>
          <a:bodyPr wrap="none" fromWordArt="1">
            <a:prstTxWarp prst="textCascadeUp">
              <a:avLst>
                <a:gd name="adj" fmla="val 44444"/>
              </a:avLst>
            </a:prstTxWarp>
            <a:scene3d>
              <a:camera prst="legacyPerspectiveFront">
                <a:rot lat="20519994" lon="1080000" rev="0"/>
              </a:camera>
              <a:lightRig rig="legacyFlat1" dir="r"/>
            </a:scene3d>
            <a:sp3d extrusionH="430200" prstMaterial="legacyMatte">
              <a:extrusionClr>
                <a:srgbClr val="FF6600"/>
              </a:extrusionClr>
            </a:sp3d>
          </a:bodyPr>
          <a:lstStyle/>
          <a:p>
            <a:pPr algn="ctr">
              <a:defRPr/>
            </a:pPr>
            <a:r>
              <a:rPr lang="zh-CN" altLang="en-US" sz="3600" dirty="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思考</a:t>
            </a:r>
            <a:endParaRPr lang="zh-CN" altLang="en-US" sz="3600" dirty="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ransition>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2000" fill="hold"/>
                                        <p:tgtEl>
                                          <p:spTgt spid="36867"/>
                                        </p:tgtEl>
                                        <p:attrNameLst>
                                          <p:attrName>ppt_x</p:attrName>
                                        </p:attrNameLst>
                                      </p:cBhvr>
                                      <p:tavLst>
                                        <p:tav tm="0">
                                          <p:val>
                                            <p:strVal val="#ppt_x"/>
                                          </p:val>
                                        </p:tav>
                                        <p:tav tm="100000">
                                          <p:val>
                                            <p:strVal val="#ppt_x"/>
                                          </p:val>
                                        </p:tav>
                                      </p:tavLst>
                                    </p:anim>
                                    <p:anim calcmode="lin" valueType="num">
                                      <p:cBhvr additive="base">
                                        <p:cTn id="8" dur="20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6866"/>
                                        </p:tgtEl>
                                        <p:attrNameLst>
                                          <p:attrName>style.visibility</p:attrName>
                                        </p:attrNameLst>
                                      </p:cBhvr>
                                      <p:to>
                                        <p:strVal val="visible"/>
                                      </p:to>
                                    </p:set>
                                    <p:animEffect transition="in" filter="checkerboard(across)">
                                      <p:cBhvr>
                                        <p:cTn id="13"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idx="4294967295"/>
          </p:nvPr>
        </p:nvSpPr>
        <p:spPr>
          <a:xfrm>
            <a:off x="-180528" y="1412776"/>
            <a:ext cx="8229601" cy="1143000"/>
          </a:xfrm>
        </p:spPr>
        <p:txBody>
          <a:bodyPr/>
          <a:lstStyle/>
          <a:p>
            <a:r>
              <a:rPr lang="zh-CN" altLang="en-US" dirty="0">
                <a:solidFill>
                  <a:srgbClr val="FF0000"/>
                </a:solidFill>
                <a:latin typeface="楷体" panose="02010609060101010101" pitchFamily="49" charset="-122"/>
                <a:ea typeface="楷体" panose="02010609060101010101" pitchFamily="49" charset="-122"/>
              </a:rPr>
              <a:t>潮平两岸阔，风正一帆悬。</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37891" name="Rectangle 3"/>
          <p:cNvSpPr>
            <a:spLocks noGrp="1" noRot="1" noChangeArrowheads="1"/>
          </p:cNvSpPr>
          <p:nvPr>
            <p:ph type="body" idx="4294967295"/>
          </p:nvPr>
        </p:nvSpPr>
        <p:spPr>
          <a:xfrm>
            <a:off x="0" y="2852738"/>
            <a:ext cx="8676456" cy="3168550"/>
          </a:xfrm>
        </p:spPr>
        <p:txBody>
          <a:bodyPr/>
          <a:lstStyle/>
          <a:p>
            <a:r>
              <a:rPr lang="zh-CN" altLang="en-US" sz="3600" b="1" dirty="0">
                <a:solidFill>
                  <a:srgbClr val="3333FF"/>
                </a:solidFill>
                <a:latin typeface="楷体" panose="02010609060101010101" pitchFamily="49" charset="-122"/>
                <a:ea typeface="楷体" panose="02010609060101010101" pitchFamily="49" charset="-122"/>
              </a:rPr>
              <a:t>春潮涌涨，放眼望去，江面似乎与江面平了，船上的人视野也开阔了。“风正一帆悬”愈见精彩，“悬”是端端直直高挂的样子。既是顺风，又是和风，帆才能“悬”。写景极为传神。</a:t>
            </a:r>
            <a:endParaRPr lang="zh-CN" altLang="en-US" sz="3600" b="1" dirty="0">
              <a:solidFill>
                <a:srgbClr val="3333FF"/>
              </a:solidFill>
              <a:latin typeface="楷体" panose="02010609060101010101" pitchFamily="49" charset="-122"/>
              <a:ea typeface="楷体" panose="02010609060101010101" pitchFamily="49" charset="-122"/>
            </a:endParaRPr>
          </a:p>
        </p:txBody>
      </p:sp>
    </p:spTree>
  </p:cSld>
  <p:clrMapOvr>
    <a:masterClrMapping/>
  </p:clrMapOvr>
  <p:transition>
    <p:sndAc>
      <p:stSnd>
        <p:snd r:embed="rId1"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37891">
                                            <p:txEl>
                                              <p:pRg st="0" end="0"/>
                                            </p:txEl>
                                          </p:spTgt>
                                        </p:tgtEl>
                                        <p:attrNameLst>
                                          <p:attrName>style.visibility</p:attrName>
                                        </p:attrNameLst>
                                      </p:cBhvr>
                                      <p:to>
                                        <p:strVal val="visible"/>
                                      </p:to>
                                    </p:set>
                                    <p:anim calcmode="lin" valueType="num">
                                      <p:cBhvr>
                                        <p:cTn id="12" dur="1000" fill="hold"/>
                                        <p:tgtEl>
                                          <p:spTgt spid="37891">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37891">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323528" y="1788377"/>
            <a:ext cx="80772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3200" b="1" dirty="0">
                <a:latin typeface="楷体" panose="02010609060101010101" pitchFamily="49" charset="-122"/>
                <a:ea typeface="楷体" panose="02010609060101010101" pitchFamily="49" charset="-122"/>
              </a:rPr>
              <a:t>“日暮乡关何处是？烟波江上使人愁。”</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崔颢</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黄鹤楼</a:t>
            </a:r>
            <a:r>
              <a:rPr kumimoji="1" lang="en-US" altLang="zh-CN" sz="3200" b="1" dirty="0">
                <a:latin typeface="楷体" panose="02010609060101010101" pitchFamily="49" charset="-122"/>
                <a:ea typeface="楷体" panose="02010609060101010101" pitchFamily="49" charset="-122"/>
              </a:rPr>
              <a:t>》 </a:t>
            </a:r>
            <a:endParaRPr kumimoji="1" lang="en-US" altLang="zh-CN" sz="3200" b="1" dirty="0">
              <a:latin typeface="楷体" panose="02010609060101010101" pitchFamily="49" charset="-122"/>
              <a:ea typeface="楷体" panose="02010609060101010101" pitchFamily="49" charset="-122"/>
            </a:endParaRPr>
          </a:p>
          <a:p>
            <a:pPr eaLnBrk="1" hangingPunct="1">
              <a:spcBef>
                <a:spcPct val="50000"/>
              </a:spcBef>
            </a:pP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海日生残夜，江春入旧年。”</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王湾</a:t>
            </a:r>
            <a:r>
              <a:rPr kumimoji="1" lang="en-US" altLang="zh-CN" sz="3200" b="1" dirty="0">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次北固山下</a:t>
            </a:r>
            <a:r>
              <a:rPr kumimoji="1" lang="en-US" altLang="zh-CN" sz="3200" b="1" dirty="0">
                <a:latin typeface="楷体" panose="02010609060101010101" pitchFamily="49" charset="-122"/>
                <a:ea typeface="楷体" panose="02010609060101010101" pitchFamily="49" charset="-122"/>
              </a:rPr>
              <a:t>》</a:t>
            </a:r>
            <a:endParaRPr kumimoji="1" lang="en-US" altLang="zh-CN" sz="3200" b="1" dirty="0">
              <a:latin typeface="楷体" panose="02010609060101010101" pitchFamily="49" charset="-122"/>
              <a:ea typeface="楷体" panose="02010609060101010101" pitchFamily="49" charset="-122"/>
            </a:endParaRPr>
          </a:p>
        </p:txBody>
      </p:sp>
      <p:sp>
        <p:nvSpPr>
          <p:cNvPr id="40963" name="Text Box 3"/>
          <p:cNvSpPr txBox="1">
            <a:spLocks noChangeArrowheads="1"/>
          </p:cNvSpPr>
          <p:nvPr/>
        </p:nvSpPr>
        <p:spPr bwMode="auto">
          <a:xfrm>
            <a:off x="262754" y="1020093"/>
            <a:ext cx="2509046"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3600" dirty="0">
                <a:solidFill>
                  <a:srgbClr val="FF33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比较赏析：</a:t>
            </a:r>
            <a:endParaRPr kumimoji="1" lang="zh-CN" altLang="en-US" sz="3600" dirty="0">
              <a:solidFill>
                <a:srgbClr val="FF33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54276" name="AutoShape 4"/>
          <p:cNvSpPr>
            <a:spLocks noChangeArrowheads="1"/>
          </p:cNvSpPr>
          <p:nvPr/>
        </p:nvSpPr>
        <p:spPr bwMode="auto">
          <a:xfrm>
            <a:off x="2667000" y="350168"/>
            <a:ext cx="4038600" cy="990600"/>
          </a:xfrm>
          <a:prstGeom prst="cloudCallout">
            <a:avLst>
              <a:gd name="adj1" fmla="val -53380"/>
              <a:gd name="adj2" fmla="val 100639"/>
            </a:avLst>
          </a:prstGeom>
          <a:solidFill>
            <a:schemeClr val="bg1"/>
          </a:solidFill>
          <a:ln w="9525">
            <a:solidFill>
              <a:schemeClr val="tx1"/>
            </a:solidFill>
            <a:round/>
          </a:ln>
        </p:spPr>
        <p:txBody>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r>
              <a:rPr kumimoji="1" lang="zh-CN" altLang="en-US" sz="3600" dirty="0">
                <a:solidFill>
                  <a:srgbClr val="FF3300"/>
                </a:solidFill>
                <a:latin typeface="楷体" panose="02010609060101010101" pitchFamily="49" charset="-122"/>
                <a:ea typeface="楷体" panose="02010609060101010101" pitchFamily="49" charset="-122"/>
              </a:rPr>
              <a:t>低沉、缠绵</a:t>
            </a:r>
            <a:endParaRPr kumimoji="1" lang="zh-CN" altLang="en-US" sz="3600" dirty="0">
              <a:solidFill>
                <a:srgbClr val="FF3300"/>
              </a:solidFill>
              <a:latin typeface="楷体" panose="02010609060101010101" pitchFamily="49" charset="-122"/>
              <a:ea typeface="楷体" panose="02010609060101010101" pitchFamily="49" charset="-122"/>
            </a:endParaRPr>
          </a:p>
          <a:p>
            <a:pPr algn="ctr" eaLnBrk="1" hangingPunct="1"/>
            <a:endParaRPr kumimoji="1" lang="zh-CN" altLang="en-US" sz="3600" dirty="0">
              <a:solidFill>
                <a:srgbClr val="FF3300"/>
              </a:solidFill>
              <a:latin typeface="楷体" panose="02010609060101010101" pitchFamily="49" charset="-122"/>
              <a:ea typeface="楷体" panose="02010609060101010101" pitchFamily="49" charset="-122"/>
            </a:endParaRPr>
          </a:p>
        </p:txBody>
      </p:sp>
      <p:sp>
        <p:nvSpPr>
          <p:cNvPr id="54277" name="AutoShape 5"/>
          <p:cNvSpPr>
            <a:spLocks noChangeArrowheads="1"/>
          </p:cNvSpPr>
          <p:nvPr/>
        </p:nvSpPr>
        <p:spPr bwMode="auto">
          <a:xfrm>
            <a:off x="5562600" y="545232"/>
            <a:ext cx="3581400" cy="1371600"/>
          </a:xfrm>
          <a:prstGeom prst="cloudCallout">
            <a:avLst>
              <a:gd name="adj1" fmla="val -9398"/>
              <a:gd name="adj2" fmla="val 149537"/>
            </a:avLst>
          </a:prstGeom>
          <a:solidFill>
            <a:schemeClr val="bg1"/>
          </a:solidFill>
          <a:ln w="9525">
            <a:solidFill>
              <a:schemeClr val="tx1"/>
            </a:solidFill>
            <a:round/>
          </a:ln>
        </p:spPr>
        <p:txBody>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eaLnBrk="1" hangingPunct="1"/>
            <a:r>
              <a:rPr kumimoji="1" lang="zh-CN" altLang="en-US" sz="3600" dirty="0">
                <a:solidFill>
                  <a:srgbClr val="FF3300"/>
                </a:solidFill>
                <a:latin typeface="楷体" panose="02010609060101010101" pitchFamily="49" charset="-122"/>
                <a:ea typeface="楷体" panose="02010609060101010101" pitchFamily="49" charset="-122"/>
              </a:rPr>
              <a:t>并不低沉</a:t>
            </a:r>
            <a:endParaRPr kumimoji="1" lang="zh-CN" altLang="en-US" sz="3600" dirty="0">
              <a:solidFill>
                <a:srgbClr val="FF3300"/>
              </a:solidFill>
              <a:latin typeface="楷体" panose="02010609060101010101" pitchFamily="49" charset="-122"/>
              <a:ea typeface="楷体" panose="02010609060101010101" pitchFamily="49" charset="-122"/>
            </a:endParaRPr>
          </a:p>
        </p:txBody>
      </p:sp>
      <p:sp>
        <p:nvSpPr>
          <p:cNvPr id="54278" name="Text Box 6"/>
          <p:cNvSpPr txBox="1">
            <a:spLocks noChangeArrowheads="1"/>
          </p:cNvSpPr>
          <p:nvPr/>
        </p:nvSpPr>
        <p:spPr bwMode="auto">
          <a:xfrm>
            <a:off x="457200" y="41148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3200">
                <a:solidFill>
                  <a:srgbClr val="FF3300"/>
                </a:solidFill>
                <a:latin typeface="楷体" panose="02010609060101010101" pitchFamily="49" charset="-122"/>
                <a:ea typeface="楷体" panose="02010609060101010101" pitchFamily="49" charset="-122"/>
              </a:rPr>
              <a:t>提示：残夜未尽，而旭日已升；旧岁未除，而江上春潮已至</a:t>
            </a:r>
            <a:r>
              <a:rPr kumimoji="1" lang="en-US" altLang="zh-CN" sz="3200">
                <a:solidFill>
                  <a:srgbClr val="FF3300"/>
                </a:solidFill>
                <a:latin typeface="楷体" panose="02010609060101010101" pitchFamily="49" charset="-122"/>
                <a:ea typeface="楷体" panose="02010609060101010101" pitchFamily="49" charset="-122"/>
              </a:rPr>
              <a:t>——</a:t>
            </a:r>
            <a:r>
              <a:rPr kumimoji="1" lang="zh-CN" altLang="en-US" sz="3200">
                <a:solidFill>
                  <a:srgbClr val="FF3300"/>
                </a:solidFill>
                <a:latin typeface="楷体" panose="02010609060101010101" pitchFamily="49" charset="-122"/>
                <a:ea typeface="楷体" panose="02010609060101010101" pitchFamily="49" charset="-122"/>
              </a:rPr>
              <a:t>不正是包含着新的希望吗</a:t>
            </a:r>
            <a:r>
              <a:rPr kumimoji="1" lang="en-US" altLang="zh-CN" sz="3200">
                <a:solidFill>
                  <a:srgbClr val="FF3300"/>
                </a:solidFill>
                <a:latin typeface="楷体" panose="02010609060101010101" pitchFamily="49" charset="-122"/>
                <a:ea typeface="楷体" panose="02010609060101010101" pitchFamily="49" charset="-122"/>
              </a:rPr>
              <a:t>?</a:t>
            </a:r>
            <a:r>
              <a:rPr kumimoji="1" lang="zh-CN" altLang="en-US" sz="3200">
                <a:solidFill>
                  <a:srgbClr val="FF3300"/>
                </a:solidFill>
                <a:latin typeface="楷体" panose="02010609060101010101" pitchFamily="49" charset="-122"/>
                <a:ea typeface="楷体" panose="02010609060101010101" pitchFamily="49" charset="-122"/>
              </a:rPr>
              <a:t>（有一种积极向上的精神。）</a:t>
            </a:r>
            <a:endParaRPr kumimoji="1" lang="zh-CN" altLang="en-US" sz="3200">
              <a:solidFill>
                <a:srgbClr val="FF3300"/>
              </a:solidFill>
              <a:latin typeface="楷体" panose="02010609060101010101" pitchFamily="49" charset="-122"/>
              <a:ea typeface="楷体" panose="02010609060101010101" pitchFamily="49" charset="-122"/>
            </a:endParaRPr>
          </a:p>
          <a:p>
            <a:pPr eaLnBrk="1" hangingPunct="1">
              <a:spcBef>
                <a:spcPct val="50000"/>
              </a:spcBef>
            </a:pPr>
            <a:endParaRPr kumimoji="1" lang="zh-CN" altLang="en-US" sz="3200">
              <a:solidFill>
                <a:srgbClr val="EAEA16"/>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54276"/>
                                        </p:tgtEl>
                                        <p:attrNameLst>
                                          <p:attrName>style.visibility</p:attrName>
                                        </p:attrNameLst>
                                      </p:cBhvr>
                                      <p:to>
                                        <p:strVal val="visible"/>
                                      </p:to>
                                    </p:set>
                                    <p:animEffect transition="in" filter="barn(outHorizontal)">
                                      <p:cBhvr>
                                        <p:cTn id="13" dur="500"/>
                                        <p:tgtEl>
                                          <p:spTgt spid="54276"/>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54277"/>
                                        </p:tgtEl>
                                        <p:attrNameLst>
                                          <p:attrName>style.visibility</p:attrName>
                                        </p:attrNameLst>
                                      </p:cBhvr>
                                      <p:to>
                                        <p:strVal val="visible"/>
                                      </p:to>
                                    </p:set>
                                    <p:anim calcmode="lin" valueType="num">
                                      <p:cBhvr>
                                        <p:cTn id="18" dur="500" fill="hold"/>
                                        <p:tgtEl>
                                          <p:spTgt spid="54277"/>
                                        </p:tgtEl>
                                        <p:attrNameLst>
                                          <p:attrName>ppt_w</p:attrName>
                                        </p:attrNameLst>
                                      </p:cBhvr>
                                      <p:tavLst>
                                        <p:tav tm="0">
                                          <p:val>
                                            <p:fltVal val="0"/>
                                          </p:val>
                                        </p:tav>
                                        <p:tav tm="100000">
                                          <p:val>
                                            <p:strVal val="#ppt_w"/>
                                          </p:val>
                                        </p:tav>
                                      </p:tavLst>
                                    </p:anim>
                                    <p:anim calcmode="lin" valueType="num">
                                      <p:cBhvr>
                                        <p:cTn id="19" dur="500" fill="hold"/>
                                        <p:tgtEl>
                                          <p:spTgt spid="54277"/>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4278"/>
                                        </p:tgtEl>
                                        <p:attrNameLst>
                                          <p:attrName>style.visibility</p:attrName>
                                        </p:attrNameLst>
                                      </p:cBhvr>
                                      <p:to>
                                        <p:strVal val="visible"/>
                                      </p:to>
                                    </p:set>
                                    <p:anim calcmode="lin" valueType="num">
                                      <p:cBhvr additive="base">
                                        <p:cTn id="24" dur="500" fill="hold"/>
                                        <p:tgtEl>
                                          <p:spTgt spid="54278"/>
                                        </p:tgtEl>
                                        <p:attrNameLst>
                                          <p:attrName>ppt_x</p:attrName>
                                        </p:attrNameLst>
                                      </p:cBhvr>
                                      <p:tavLst>
                                        <p:tav tm="0">
                                          <p:val>
                                            <p:strVal val="#ppt_x"/>
                                          </p:val>
                                        </p:tav>
                                        <p:tav tm="100000">
                                          <p:val>
                                            <p:strVal val="#ppt_x"/>
                                          </p:val>
                                        </p:tav>
                                      </p:tavLst>
                                    </p:anim>
                                    <p:anim calcmode="lin" valueType="num">
                                      <p:cBhvr additive="base">
                                        <p:cTn id="25" dur="500" fill="hold"/>
                                        <p:tgtEl>
                                          <p:spTgt spid="54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utoUpdateAnimBg="0"/>
      <p:bldP spid="54276" grpId="0" animBg="1" autoUpdateAnimBg="0"/>
      <p:bldP spid="54277" grpId="0" animBg="1" autoUpdateAnimBg="0"/>
      <p:bldP spid="5427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250825" y="404813"/>
            <a:ext cx="8642350" cy="6119812"/>
          </a:xfrm>
        </p:spPr>
        <p:txBody>
          <a:bodyPr/>
          <a:lstStyle/>
          <a:p>
            <a:r>
              <a:rPr lang="en-US" altLang="zh-CN" b="1"/>
              <a:t>7.</a:t>
            </a:r>
            <a:r>
              <a:rPr lang="zh-CN" altLang="en-US" b="1"/>
              <a:t>赏析“</a:t>
            </a:r>
            <a:r>
              <a:rPr lang="zh-CN" altLang="en-US" b="1">
                <a:solidFill>
                  <a:srgbClr val="CC0066"/>
                </a:solidFill>
              </a:rPr>
              <a:t>海日生残夜，江春入旧年”</a:t>
            </a:r>
            <a:r>
              <a:rPr lang="zh-CN" altLang="en-US" b="1"/>
              <a:t>句，尤其要</a:t>
            </a:r>
            <a:r>
              <a:rPr lang="zh-CN" altLang="en-US" b="1">
                <a:solidFill>
                  <a:srgbClr val="CC0000"/>
                </a:solidFill>
              </a:rPr>
              <a:t>注意加点字</a:t>
            </a:r>
            <a:r>
              <a:rPr lang="zh-CN" altLang="en-US" b="1"/>
              <a:t>的分析。</a:t>
            </a:r>
            <a:endParaRPr lang="zh-CN" altLang="en-US" b="1"/>
          </a:p>
          <a:p>
            <a:r>
              <a:rPr lang="zh-CN" altLang="en-US" b="1">
                <a:solidFill>
                  <a:srgbClr val="CC0000"/>
                </a:solidFill>
              </a:rPr>
              <a:t>答：“日”与“春”作为新生的美好事物的象征，提到主语的位置加以强调，并且用“生”字和“入”字使之拟人化，赋予它们以人的意志和情思，妙在作者无意说理，却在描写景物、节令之中，蕴含着一种自然理趣：旧事物中孕育着新事物，给人乐观、向上的力量。</a:t>
            </a:r>
            <a:endParaRPr lang="zh-CN" altLang="en-US" b="1">
              <a:solidFill>
                <a:srgbClr val="CC0000"/>
              </a:solidFill>
            </a:endParaRPr>
          </a:p>
          <a:p>
            <a:r>
              <a:rPr lang="en-US" altLang="zh-CN" b="1"/>
              <a:t>8.</a:t>
            </a:r>
            <a:r>
              <a:rPr lang="zh-CN" altLang="en-US" b="1"/>
              <a:t>尾联表达了诗人怎样的情感？</a:t>
            </a:r>
            <a:endParaRPr lang="zh-CN" altLang="en-US" b="1"/>
          </a:p>
          <a:p>
            <a:r>
              <a:rPr lang="zh-CN" altLang="en-US" b="1"/>
              <a:t>答：</a:t>
            </a:r>
            <a:r>
              <a:rPr lang="zh-CN" altLang="en-US" b="1">
                <a:solidFill>
                  <a:srgbClr val="CC0000"/>
                </a:solidFill>
              </a:rPr>
              <a:t>尾联作者想借助鸿雁传书，表达了游子的思乡之切。</a:t>
            </a:r>
            <a:endParaRPr lang="zh-CN" altLang="en-US" b="1">
              <a:solidFill>
                <a:srgbClr val="C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blinds(horizontal)">
                                      <p:cBhvr>
                                        <p:cTn id="7" dur="500"/>
                                        <p:tgtEl>
                                          <p:spTgt spid="409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 calcmode="lin" valueType="num">
                                      <p:cBhvr>
                                        <p:cTn id="12" dur="1000" fill="hold"/>
                                        <p:tgtEl>
                                          <p:spTgt spid="40962">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096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096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Effect transition="in" filter="box(in)">
                                      <p:cBhvr>
                                        <p:cTn id="19" dur="500"/>
                                        <p:tgtEl>
                                          <p:spTgt spid="4096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nodeType="clickEffect">
                                  <p:stCondLst>
                                    <p:cond delay="0"/>
                                  </p:stCondLst>
                                  <p:childTnLst>
                                    <p:set>
                                      <p:cBhvr>
                                        <p:cTn id="23" dur="1" fill="hold">
                                          <p:stCondLst>
                                            <p:cond delay="0"/>
                                          </p:stCondLst>
                                        </p:cTn>
                                        <p:tgtEl>
                                          <p:spTgt spid="40962">
                                            <p:txEl>
                                              <p:pRg st="3" end="3"/>
                                            </p:txEl>
                                          </p:spTgt>
                                        </p:tgtEl>
                                        <p:attrNameLst>
                                          <p:attrName>style.visibility</p:attrName>
                                        </p:attrNameLst>
                                      </p:cBhvr>
                                      <p:to>
                                        <p:strVal val="visible"/>
                                      </p:to>
                                    </p:set>
                                    <p:anim calcmode="lin" valueType="num">
                                      <p:cBhvr>
                                        <p:cTn id="24" dur="1000" fill="hold"/>
                                        <p:tgtEl>
                                          <p:spTgt spid="40962">
                                            <p:txEl>
                                              <p:pRg st="3" end="3"/>
                                            </p:txEl>
                                          </p:spTgt>
                                        </p:tgtEl>
                                        <p:attrNameLst>
                                          <p:attrName>ppt_w</p:attrName>
                                        </p:attrNameLst>
                                      </p:cBhvr>
                                      <p:tavLst>
                                        <p:tav tm="0">
                                          <p:val>
                                            <p:strVal val="#ppt_w+.3"/>
                                          </p:val>
                                        </p:tav>
                                        <p:tav tm="100000">
                                          <p:val>
                                            <p:strVal val="#ppt_w"/>
                                          </p:val>
                                        </p:tav>
                                      </p:tavLst>
                                    </p:anim>
                                    <p:anim calcmode="lin" valueType="num">
                                      <p:cBhvr>
                                        <p:cTn id="25" dur="1000" fill="hold"/>
                                        <p:tgtEl>
                                          <p:spTgt spid="40962">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409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187624" y="943279"/>
            <a:ext cx="6130925" cy="1143000"/>
          </a:xfrm>
        </p:spPr>
        <p:txBody>
          <a:bodyPr/>
          <a:lstStyle/>
          <a:p>
            <a:r>
              <a:rPr lang="zh-CN" altLang="en-US" sz="4800" b="1" dirty="0">
                <a:latin typeface="华文行楷" panose="02010800040101010101" pitchFamily="2" charset="-122"/>
                <a:ea typeface="华文行楷" panose="02010800040101010101" pitchFamily="2" charset="-122"/>
              </a:rPr>
              <a:t>次北固山下   王湾</a:t>
            </a:r>
            <a:endParaRPr lang="zh-CN" altLang="en-US" sz="4800" b="1" dirty="0">
              <a:latin typeface="华文行楷" panose="02010800040101010101" pitchFamily="2" charset="-122"/>
              <a:ea typeface="华文行楷" panose="02010800040101010101" pitchFamily="2" charset="-122"/>
            </a:endParaRPr>
          </a:p>
        </p:txBody>
      </p:sp>
      <p:sp>
        <p:nvSpPr>
          <p:cNvPr id="9219" name="Rectangle 3"/>
          <p:cNvSpPr>
            <a:spLocks noChangeArrowheads="1"/>
          </p:cNvSpPr>
          <p:nvPr>
            <p:ph type="body" idx="4294967295"/>
          </p:nvPr>
        </p:nvSpPr>
        <p:spPr>
          <a:xfrm>
            <a:off x="495300" y="2060848"/>
            <a:ext cx="8469188" cy="4247852"/>
          </a:xfrm>
          <a:noFill/>
        </p:spPr>
        <p:txBody>
          <a:bodyPr/>
          <a:lstStyle/>
          <a:p>
            <a:pPr>
              <a:lnSpc>
                <a:spcPct val="150000"/>
              </a:lnSpc>
              <a:buFont typeface="Wingdings" panose="05000000000000000000" pitchFamily="2" charset="2"/>
              <a:buNone/>
            </a:pPr>
            <a:r>
              <a:rPr lang="zh-CN" altLang="en-US" sz="2800" b="1" dirty="0">
                <a:solidFill>
                  <a:srgbClr val="CC3300"/>
                </a:solidFill>
                <a:latin typeface="楷体" panose="02010609060101010101" pitchFamily="49" charset="-122"/>
                <a:ea typeface="楷体" panose="02010609060101010101" pitchFamily="49" charset="-122"/>
              </a:rPr>
              <a:t>(首联)</a:t>
            </a:r>
            <a:r>
              <a:rPr lang="zh-CN" altLang="en-US" sz="4000" b="1" dirty="0">
                <a:solidFill>
                  <a:srgbClr val="6600FF"/>
                </a:solidFill>
                <a:latin typeface="楷体" panose="02010609060101010101" pitchFamily="49" charset="-122"/>
                <a:ea typeface="楷体" panose="02010609060101010101" pitchFamily="49" charset="-122"/>
              </a:rPr>
              <a:t>客路/青山/外，行舟/绿水/</a:t>
            </a:r>
            <a:r>
              <a:rPr lang="zh-CN" altLang="en-US" sz="4000" b="1" dirty="0">
                <a:solidFill>
                  <a:srgbClr val="CC3300"/>
                </a:solidFill>
                <a:latin typeface="楷体" panose="02010609060101010101" pitchFamily="49" charset="-122"/>
                <a:ea typeface="楷体" panose="02010609060101010101" pitchFamily="49" charset="-122"/>
              </a:rPr>
              <a:t>前</a:t>
            </a:r>
            <a:r>
              <a:rPr lang="zh-CN" altLang="en-US" sz="4000" b="1" dirty="0">
                <a:solidFill>
                  <a:srgbClr val="6600FF"/>
                </a:solidFill>
                <a:latin typeface="楷体" panose="02010609060101010101" pitchFamily="49" charset="-122"/>
                <a:ea typeface="楷体" panose="02010609060101010101" pitchFamily="49" charset="-122"/>
              </a:rPr>
              <a:t>。</a:t>
            </a:r>
            <a:endParaRPr lang="zh-CN" altLang="en-US" sz="4000" b="1" dirty="0">
              <a:solidFill>
                <a:srgbClr val="6600FF"/>
              </a:solidFill>
              <a:latin typeface="楷体" panose="02010609060101010101" pitchFamily="49" charset="-122"/>
              <a:ea typeface="楷体" panose="02010609060101010101" pitchFamily="49" charset="-122"/>
            </a:endParaRPr>
          </a:p>
          <a:p>
            <a:pPr>
              <a:lnSpc>
                <a:spcPct val="150000"/>
              </a:lnSpc>
              <a:buFont typeface="Wingdings" panose="05000000000000000000" pitchFamily="2" charset="2"/>
              <a:buNone/>
            </a:pPr>
            <a:r>
              <a:rPr lang="zh-CN" altLang="en-US" sz="2800" b="1" dirty="0">
                <a:solidFill>
                  <a:srgbClr val="CC3300"/>
                </a:solidFill>
                <a:latin typeface="楷体" panose="02010609060101010101" pitchFamily="49" charset="-122"/>
                <a:ea typeface="楷体" panose="02010609060101010101" pitchFamily="49" charset="-122"/>
              </a:rPr>
              <a:t>(颔联)</a:t>
            </a:r>
            <a:r>
              <a:rPr lang="zh-CN" altLang="en-US" sz="4000" b="1" dirty="0">
                <a:solidFill>
                  <a:srgbClr val="6600FF"/>
                </a:solidFill>
                <a:latin typeface="楷体" panose="02010609060101010101" pitchFamily="49" charset="-122"/>
                <a:ea typeface="楷体" panose="02010609060101010101" pitchFamily="49" charset="-122"/>
              </a:rPr>
              <a:t>潮平/两岸/阔，风正/一帆/</a:t>
            </a:r>
            <a:r>
              <a:rPr lang="zh-CN" altLang="en-US" sz="4000" b="1" dirty="0">
                <a:solidFill>
                  <a:srgbClr val="CC3300"/>
                </a:solidFill>
                <a:latin typeface="楷体" panose="02010609060101010101" pitchFamily="49" charset="-122"/>
                <a:ea typeface="楷体" panose="02010609060101010101" pitchFamily="49" charset="-122"/>
              </a:rPr>
              <a:t>悬</a:t>
            </a:r>
            <a:r>
              <a:rPr lang="zh-CN" altLang="en-US" sz="4000" b="1" dirty="0">
                <a:solidFill>
                  <a:srgbClr val="6600FF"/>
                </a:solidFill>
                <a:latin typeface="楷体" panose="02010609060101010101" pitchFamily="49" charset="-122"/>
                <a:ea typeface="楷体" panose="02010609060101010101" pitchFamily="49" charset="-122"/>
              </a:rPr>
              <a:t>。</a:t>
            </a:r>
            <a:endParaRPr lang="zh-CN" altLang="en-US" sz="4000" b="1" dirty="0">
              <a:solidFill>
                <a:srgbClr val="6600FF"/>
              </a:solidFill>
              <a:latin typeface="楷体" panose="02010609060101010101" pitchFamily="49" charset="-122"/>
              <a:ea typeface="楷体" panose="02010609060101010101" pitchFamily="49" charset="-122"/>
            </a:endParaRPr>
          </a:p>
          <a:p>
            <a:pPr>
              <a:lnSpc>
                <a:spcPct val="150000"/>
              </a:lnSpc>
              <a:buFont typeface="Wingdings" panose="05000000000000000000" pitchFamily="2" charset="2"/>
              <a:buNone/>
            </a:pPr>
            <a:r>
              <a:rPr lang="zh-CN" altLang="en-US" sz="2800" b="1" dirty="0">
                <a:solidFill>
                  <a:srgbClr val="CC3300"/>
                </a:solidFill>
                <a:latin typeface="楷体" panose="02010609060101010101" pitchFamily="49" charset="-122"/>
                <a:ea typeface="楷体" panose="02010609060101010101" pitchFamily="49" charset="-122"/>
              </a:rPr>
              <a:t>(颈联)</a:t>
            </a:r>
            <a:r>
              <a:rPr lang="zh-CN" altLang="en-US" sz="4000" b="1" dirty="0">
                <a:solidFill>
                  <a:srgbClr val="6600FF"/>
                </a:solidFill>
                <a:latin typeface="楷体" panose="02010609060101010101" pitchFamily="49" charset="-122"/>
                <a:ea typeface="楷体" panose="02010609060101010101" pitchFamily="49" charset="-122"/>
              </a:rPr>
              <a:t>海日/生/残夜，江春/入/旧</a:t>
            </a:r>
            <a:r>
              <a:rPr lang="zh-CN" altLang="en-US" sz="4000" b="1" dirty="0">
                <a:solidFill>
                  <a:srgbClr val="CC3300"/>
                </a:solidFill>
                <a:latin typeface="楷体" panose="02010609060101010101" pitchFamily="49" charset="-122"/>
                <a:ea typeface="楷体" panose="02010609060101010101" pitchFamily="49" charset="-122"/>
              </a:rPr>
              <a:t>年</a:t>
            </a:r>
            <a:r>
              <a:rPr lang="zh-CN" altLang="en-US" sz="4000" b="1" dirty="0">
                <a:solidFill>
                  <a:srgbClr val="6600FF"/>
                </a:solidFill>
                <a:latin typeface="楷体" panose="02010609060101010101" pitchFamily="49" charset="-122"/>
                <a:ea typeface="楷体" panose="02010609060101010101" pitchFamily="49" charset="-122"/>
              </a:rPr>
              <a:t>。</a:t>
            </a:r>
            <a:endParaRPr lang="zh-CN" altLang="en-US" sz="4000" b="1" dirty="0">
              <a:solidFill>
                <a:srgbClr val="6600FF"/>
              </a:solidFill>
              <a:latin typeface="楷体" panose="02010609060101010101" pitchFamily="49" charset="-122"/>
              <a:ea typeface="楷体" panose="02010609060101010101" pitchFamily="49" charset="-122"/>
            </a:endParaRPr>
          </a:p>
          <a:p>
            <a:pPr>
              <a:lnSpc>
                <a:spcPct val="150000"/>
              </a:lnSpc>
              <a:buFontTx/>
              <a:buNone/>
            </a:pPr>
            <a:r>
              <a:rPr lang="zh-CN" altLang="en-US" sz="2800" b="1" dirty="0">
                <a:solidFill>
                  <a:srgbClr val="CC3300"/>
                </a:solidFill>
                <a:latin typeface="楷体" panose="02010609060101010101" pitchFamily="49" charset="-122"/>
                <a:ea typeface="楷体" panose="02010609060101010101" pitchFamily="49" charset="-122"/>
              </a:rPr>
              <a:t>(尾联)</a:t>
            </a:r>
            <a:r>
              <a:rPr lang="zh-CN" altLang="en-US" sz="4000" b="1" dirty="0">
                <a:solidFill>
                  <a:srgbClr val="6600FF"/>
                </a:solidFill>
                <a:latin typeface="楷体" panose="02010609060101010101" pitchFamily="49" charset="-122"/>
                <a:ea typeface="楷体" panose="02010609060101010101" pitchFamily="49" charset="-122"/>
              </a:rPr>
              <a:t>乡书/何处达？</a:t>
            </a:r>
            <a:r>
              <a:rPr lang="en-US" altLang="zh-CN" sz="4000" b="1" dirty="0">
                <a:solidFill>
                  <a:srgbClr val="6600FF"/>
                </a:solidFill>
                <a:latin typeface="楷体" panose="02010609060101010101" pitchFamily="49" charset="-122"/>
                <a:ea typeface="楷体" panose="02010609060101010101" pitchFamily="49" charset="-122"/>
              </a:rPr>
              <a:t> </a:t>
            </a:r>
            <a:r>
              <a:rPr lang="zh-CN" altLang="en-US" sz="4000" b="1" dirty="0">
                <a:solidFill>
                  <a:srgbClr val="6600FF"/>
                </a:solidFill>
                <a:latin typeface="楷体" panose="02010609060101010101" pitchFamily="49" charset="-122"/>
                <a:ea typeface="楷体" panose="02010609060101010101" pitchFamily="49" charset="-122"/>
              </a:rPr>
              <a:t>归雁/洛阳/</a:t>
            </a:r>
            <a:r>
              <a:rPr lang="zh-CN" altLang="en-US" sz="4000" b="1" dirty="0">
                <a:solidFill>
                  <a:srgbClr val="CC3300"/>
                </a:solidFill>
                <a:latin typeface="楷体" panose="02010609060101010101" pitchFamily="49" charset="-122"/>
                <a:ea typeface="楷体" panose="02010609060101010101" pitchFamily="49" charset="-122"/>
              </a:rPr>
              <a:t>边</a:t>
            </a:r>
            <a:r>
              <a:rPr lang="zh-CN" altLang="en-US" sz="4000" b="1" dirty="0">
                <a:solidFill>
                  <a:srgbClr val="6600FF"/>
                </a:solidFill>
                <a:latin typeface="楷体" panose="02010609060101010101" pitchFamily="49" charset="-122"/>
                <a:ea typeface="楷体" panose="02010609060101010101" pitchFamily="49" charset="-122"/>
              </a:rPr>
              <a:t>。</a:t>
            </a:r>
            <a:endParaRPr lang="zh-CN" altLang="en-US" sz="4000" b="1" dirty="0">
              <a:solidFill>
                <a:srgbClr val="6600FF"/>
              </a:solidFill>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次北固山下"/>
          <p:cNvPicPr>
            <a:picLocks noChangeAspect="1" noChangeArrowheads="1"/>
          </p:cNvPicPr>
          <p:nvPr/>
        </p:nvPicPr>
        <p:blipFill>
          <a:blip r:embed="rId1">
            <a:lum bright="42000" contras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4" descr="3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43400"/>
            <a:ext cx="9144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5"/>
          <p:cNvSpPr txBox="1">
            <a:spLocks noChangeArrowheads="1"/>
          </p:cNvSpPr>
          <p:nvPr/>
        </p:nvSpPr>
        <p:spPr bwMode="auto">
          <a:xfrm>
            <a:off x="2819400" y="609600"/>
            <a:ext cx="27574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4000" b="1" dirty="0">
                <a:latin typeface="楷体" panose="02010609060101010101" pitchFamily="49" charset="-122"/>
                <a:ea typeface="楷体" panose="02010609060101010101" pitchFamily="49" charset="-122"/>
              </a:rPr>
              <a:t>次北固山下</a:t>
            </a:r>
            <a:endParaRPr lang="zh-CN" altLang="en-US" sz="4000" b="1" dirty="0">
              <a:latin typeface="楷体" panose="02010609060101010101" pitchFamily="49" charset="-122"/>
              <a:ea typeface="楷体" panose="02010609060101010101" pitchFamily="49" charset="-122"/>
            </a:endParaRPr>
          </a:p>
        </p:txBody>
      </p:sp>
      <p:sp>
        <p:nvSpPr>
          <p:cNvPr id="10245" name="Text Box 6"/>
          <p:cNvSpPr txBox="1">
            <a:spLocks noChangeArrowheads="1"/>
          </p:cNvSpPr>
          <p:nvPr/>
        </p:nvSpPr>
        <p:spPr bwMode="auto">
          <a:xfrm>
            <a:off x="3505200" y="1447800"/>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唐</a:t>
            </a:r>
            <a:r>
              <a:rPr lang="en-US" altLang="zh-CN"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王  湾</a:t>
            </a:r>
            <a:endParaRPr lang="zh-CN" altLang="en-US" b="1">
              <a:latin typeface="楷体" panose="02010609060101010101" pitchFamily="49" charset="-122"/>
              <a:ea typeface="楷体" panose="02010609060101010101" pitchFamily="49" charset="-122"/>
            </a:endParaRPr>
          </a:p>
        </p:txBody>
      </p:sp>
      <p:sp>
        <p:nvSpPr>
          <p:cNvPr id="10246" name="Text Box 7"/>
          <p:cNvSpPr txBox="1">
            <a:spLocks noChangeArrowheads="1"/>
          </p:cNvSpPr>
          <p:nvPr/>
        </p:nvSpPr>
        <p:spPr bwMode="auto">
          <a:xfrm>
            <a:off x="609600" y="2463800"/>
            <a:ext cx="776045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了解有关王湾的文学常识。</a:t>
            </a:r>
            <a:endParaRPr lang="zh-CN" altLang="en-US" sz="2800" b="1">
              <a:latin typeface="楷体" panose="02010609060101010101" pitchFamily="49" charset="-122"/>
              <a:ea typeface="楷体" panose="02010609060101010101" pitchFamily="49" charset="-122"/>
            </a:endParaRPr>
          </a:p>
          <a:p>
            <a:pPr eaLnBrk="1" hangingPunct="1"/>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理解诗句的含义；进而理解诗歌的主题思想。</a:t>
            </a:r>
            <a:endParaRPr lang="zh-CN" altLang="en-US" sz="2800" b="1">
              <a:latin typeface="楷体" panose="02010609060101010101" pitchFamily="49" charset="-122"/>
              <a:ea typeface="楷体" panose="02010609060101010101" pitchFamily="49" charset="-122"/>
            </a:endParaRPr>
          </a:p>
          <a:p>
            <a:pPr eaLnBrk="1" hangingPunct="1"/>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背诵并默写全诗。</a:t>
            </a:r>
            <a:endParaRPr lang="zh-CN" altLang="en-US" sz="2800" b="1">
              <a:latin typeface="楷体" panose="02010609060101010101" pitchFamily="49" charset="-122"/>
              <a:ea typeface="楷体" panose="02010609060101010101" pitchFamily="49" charset="-122"/>
            </a:endParaRPr>
          </a:p>
        </p:txBody>
      </p:sp>
      <p:sp>
        <p:nvSpPr>
          <p:cNvPr id="10247" name="Text Box 8"/>
          <p:cNvSpPr txBox="1">
            <a:spLocks noChangeArrowheads="1"/>
          </p:cNvSpPr>
          <p:nvPr/>
        </p:nvSpPr>
        <p:spPr bwMode="auto">
          <a:xfrm>
            <a:off x="611188" y="1844675"/>
            <a:ext cx="1612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rPr>
              <a:t>学习目标</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5"/>
          <p:cNvSpPr txBox="1">
            <a:spLocks noChangeArrowheads="1"/>
          </p:cNvSpPr>
          <p:nvPr/>
        </p:nvSpPr>
        <p:spPr bwMode="auto">
          <a:xfrm>
            <a:off x="250825" y="404813"/>
            <a:ext cx="871378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6000" b="1" dirty="0">
                <a:solidFill>
                  <a:srgbClr val="0066FF"/>
                </a:solidFill>
                <a:latin typeface="楷体" panose="02010609060101010101" pitchFamily="49" charset="-122"/>
                <a:ea typeface="楷体" panose="02010609060101010101" pitchFamily="49" charset="-122"/>
              </a:rPr>
              <a:t>次北固山下</a:t>
            </a:r>
            <a:endParaRPr lang="en-US" altLang="zh-CN" sz="6000" b="1" dirty="0">
              <a:solidFill>
                <a:srgbClr val="0066FF"/>
              </a:solidFill>
              <a:latin typeface="楷体" panose="02010609060101010101" pitchFamily="49" charset="-122"/>
              <a:ea typeface="楷体" panose="02010609060101010101" pitchFamily="49" charset="-122"/>
            </a:endParaRPr>
          </a:p>
          <a:p>
            <a:pPr eaLnBrk="1" hangingPunct="1">
              <a:spcBef>
                <a:spcPct val="50000"/>
              </a:spcBef>
            </a:pPr>
            <a:endParaRPr lang="zh-CN" altLang="en-US" sz="6000" b="1" dirty="0">
              <a:solidFill>
                <a:srgbClr val="0066FF"/>
              </a:solidFill>
              <a:latin typeface="楷体" panose="02010609060101010101" pitchFamily="49" charset="-122"/>
              <a:ea typeface="楷体" panose="02010609060101010101" pitchFamily="49" charset="-122"/>
            </a:endParaRPr>
          </a:p>
          <a:p>
            <a:pPr eaLnBrk="1" hangingPunct="1">
              <a:spcBef>
                <a:spcPct val="50000"/>
              </a:spcBef>
            </a:pPr>
            <a:r>
              <a:rPr lang="zh-CN" altLang="en-US" sz="6000" b="1" dirty="0">
                <a:solidFill>
                  <a:srgbClr val="0066FF"/>
                </a:solidFill>
                <a:latin typeface="楷体" panose="02010609060101010101" pitchFamily="49" charset="-122"/>
                <a:ea typeface="楷体" panose="02010609060101010101" pitchFamily="49" charset="-122"/>
              </a:rPr>
              <a:t>　</a:t>
            </a:r>
            <a:endParaRPr lang="zh-CN" altLang="en-US" sz="4800" b="1" dirty="0">
              <a:solidFill>
                <a:srgbClr val="FF0066"/>
              </a:solidFill>
              <a:latin typeface="楷体" panose="02010609060101010101" pitchFamily="49" charset="-122"/>
              <a:ea typeface="楷体" panose="02010609060101010101" pitchFamily="49" charset="-122"/>
            </a:endParaRPr>
          </a:p>
          <a:p>
            <a:pPr eaLnBrk="1" hangingPunct="1">
              <a:spcBef>
                <a:spcPct val="50000"/>
              </a:spcBef>
            </a:pPr>
            <a:r>
              <a:rPr lang="zh-CN" altLang="en-US" sz="4800" b="1" dirty="0">
                <a:solidFill>
                  <a:srgbClr val="FF0066"/>
                </a:solidFill>
                <a:latin typeface="楷体" panose="02010609060101010101" pitchFamily="49" charset="-122"/>
                <a:ea typeface="楷体" panose="02010609060101010101" pitchFamily="49" charset="-122"/>
              </a:rPr>
              <a:t>　</a:t>
            </a:r>
            <a:r>
              <a:rPr lang="zh-CN" altLang="en-US" sz="4800" b="1" dirty="0">
                <a:latin typeface="楷体" panose="02010609060101010101" pitchFamily="49" charset="-122"/>
                <a:ea typeface="楷体" panose="02010609060101010101" pitchFamily="49" charset="-122"/>
              </a:rPr>
              <a:t>北固山今在江苏省镇江市以北，三面临江。</a:t>
            </a:r>
            <a:endParaRPr lang="zh-CN" altLang="en-US" sz="4800" b="1" dirty="0">
              <a:latin typeface="楷体" panose="02010609060101010101" pitchFamily="49" charset="-122"/>
              <a:ea typeface="楷体" panose="02010609060101010101" pitchFamily="49" charset="-122"/>
            </a:endParaRPr>
          </a:p>
        </p:txBody>
      </p:sp>
      <p:sp>
        <p:nvSpPr>
          <p:cNvPr id="12292" name="矩形 4"/>
          <p:cNvSpPr>
            <a:spLocks noChangeArrowheads="1"/>
          </p:cNvSpPr>
          <p:nvPr/>
        </p:nvSpPr>
        <p:spPr bwMode="auto">
          <a:xfrm>
            <a:off x="0" y="1989138"/>
            <a:ext cx="821531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rPr>
              <a:t>诗题中的“次”字一般解作“停泊”，但根据诗意，在这里应解为“经过”，因为从颔联即可察知：诗人所乘之舟是在江中行驶的。</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611188" y="260350"/>
            <a:ext cx="8281987" cy="4433888"/>
            <a:chOff x="0" y="0"/>
            <a:chExt cx="4989" cy="2793"/>
          </a:xfrm>
        </p:grpSpPr>
        <p:sp>
          <p:nvSpPr>
            <p:cNvPr id="13318" name="Rectangle 3"/>
            <p:cNvSpPr>
              <a:spLocks noChangeArrowheads="1"/>
            </p:cNvSpPr>
            <p:nvPr/>
          </p:nvSpPr>
          <p:spPr bwMode="auto">
            <a:xfrm>
              <a:off x="1360" y="45"/>
              <a:ext cx="3629" cy="2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solidFill>
                    <a:srgbClr val="FF0000"/>
                  </a:solidFill>
                  <a:effectLst>
                    <a:outerShdw blurRad="38100" dist="38100" dir="2700000" algn="tl">
                      <a:srgbClr val="000000">
                        <a:alpha val="43137"/>
                      </a:srgbClr>
                    </a:outerShdw>
                  </a:effectLst>
                  <a:latin typeface="Arial" panose="020B0604020202020204" pitchFamily="34" charset="0"/>
                </a:rPr>
                <a:t>      </a:t>
              </a:r>
              <a:r>
                <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rPr>
                <a:t>次北固山下，意思是泊舟停宿于北固山下。北固山三面临江，形势险要，号称</a:t>
              </a:r>
              <a:r>
                <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ea typeface="楷体_GB2312" charset="-122"/>
                </a:rPr>
                <a:t>“</a:t>
              </a:r>
              <a:r>
                <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rPr>
                <a:t>天下第一江山</a:t>
              </a:r>
              <a:r>
                <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ea typeface="楷体_GB2312" charset="-122"/>
                </a:rPr>
                <a:t>”</a:t>
              </a:r>
              <a:r>
                <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rPr>
                <a:t>。</a:t>
              </a:r>
              <a:endPar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endParaRPr>
            </a:p>
            <a:p>
              <a:pPr eaLnBrk="1" hangingPunct="1"/>
              <a:r>
                <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rPr>
                <a:t>    作者家住洛阳，旅于江南，在这座山下停泊，被这里开阔秀丽的景色所吸引，写下了这首诗。</a:t>
              </a:r>
              <a:endPar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endParaRPr>
            </a:p>
            <a:p>
              <a:pPr eaLnBrk="1" hangingPunct="1"/>
              <a:r>
                <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rPr>
                <a:t>    古时交通不发达，流落外乡或在外任职的人久不得归，自然会产生故园之思，因此乡愁成了诗歌中的一个重要主题。这首诗是写乡愁的。</a:t>
              </a:r>
              <a:endParaRPr lang="zh-CN" altLang="en-US" sz="2800" b="1" dirty="0">
                <a:solidFill>
                  <a:srgbClr val="FF0000"/>
                </a:solidFill>
                <a:effectLst>
                  <a:outerShdw blurRad="38100" dist="38100" dir="2700000" algn="tl">
                    <a:srgbClr val="000000">
                      <a:alpha val="43137"/>
                    </a:srgbClr>
                  </a:outerShdw>
                </a:effectLst>
                <a:latin typeface="楷体_GB2312" charset="-122"/>
                <a:ea typeface="楷体_GB2312" charset="-122"/>
              </a:endParaRPr>
            </a:p>
          </p:txBody>
        </p:sp>
        <p:pic>
          <p:nvPicPr>
            <p:cNvPr id="13319" name="Picture 4" descr="qiugaochi0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59" cy="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5"/>
          <p:cNvGrpSpPr/>
          <p:nvPr/>
        </p:nvGrpSpPr>
        <p:grpSpPr bwMode="auto">
          <a:xfrm>
            <a:off x="684213" y="4797425"/>
            <a:ext cx="7920037" cy="1655763"/>
            <a:chOff x="0" y="0"/>
            <a:chExt cx="4989" cy="1043"/>
          </a:xfrm>
        </p:grpSpPr>
        <p:pic>
          <p:nvPicPr>
            <p:cNvPr id="13316" name="Picture 6" descr="116175648499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33"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7" descr="10_132015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9" y="0"/>
              <a:ext cx="3220"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121386908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p:cNvSpPr txBox="1">
            <a:spLocks noChangeArrowheads="1"/>
          </p:cNvSpPr>
          <p:nvPr/>
        </p:nvSpPr>
        <p:spPr bwMode="auto">
          <a:xfrm>
            <a:off x="4067175" y="1628775"/>
            <a:ext cx="4484688"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200" b="1" dirty="0">
                <a:latin typeface="楷体" panose="02010609060101010101" pitchFamily="49" charset="-122"/>
                <a:ea typeface="楷体" panose="02010609060101010101" pitchFamily="49" charset="-122"/>
              </a:rPr>
              <a:t>    王湾（</a:t>
            </a:r>
            <a:r>
              <a:rPr lang="en-US" altLang="zh-CN" sz="3200" b="1" dirty="0">
                <a:latin typeface="楷体" panose="02010609060101010101" pitchFamily="49" charset="-122"/>
                <a:ea typeface="楷体" panose="02010609060101010101" pitchFamily="49" charset="-122"/>
              </a:rPr>
              <a:t>693</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751</a:t>
            </a:r>
            <a:r>
              <a:rPr lang="zh-CN" altLang="en-US"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唐</a:t>
            </a:r>
            <a:r>
              <a:rPr lang="zh-CN" altLang="en-US" sz="3200" b="1" dirty="0">
                <a:latin typeface="楷体" panose="02010609060101010101" pitchFamily="49" charset="-122"/>
                <a:ea typeface="楷体" panose="02010609060101010101" pitchFamily="49" charset="-122"/>
              </a:rPr>
              <a:t>代诗人。字号不详。洛阳</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今属河南</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人。开元五年</a:t>
            </a:r>
            <a:r>
              <a:rPr lang="en-US" altLang="zh-CN" sz="3200" b="1" dirty="0">
                <a:latin typeface="楷体" panose="02010609060101010101" pitchFamily="49" charset="-122"/>
                <a:ea typeface="楷体" panose="02010609060101010101" pitchFamily="49" charset="-122"/>
              </a:rPr>
              <a:t>(717)</a:t>
            </a:r>
            <a:r>
              <a:rPr lang="zh-CN" altLang="en-US" sz="3200" b="1" dirty="0">
                <a:latin typeface="楷体" panose="02010609060101010101" pitchFamily="49" charset="-122"/>
                <a:ea typeface="楷体" panose="02010609060101010101" pitchFamily="49" charset="-122"/>
              </a:rPr>
              <a:t>唐朝政府编次官府所藏图书</a:t>
            </a:r>
            <a:r>
              <a:rPr lang="en-US" altLang="zh-CN" sz="3200" b="1" dirty="0">
                <a:latin typeface="楷体" panose="02010609060101010101" pitchFamily="49" charset="-122"/>
                <a:ea typeface="楷体" panose="02010609060101010101" pitchFamily="49" charset="-122"/>
              </a:rPr>
              <a:t>,9</a:t>
            </a:r>
            <a:r>
              <a:rPr lang="zh-CN" altLang="en-US" sz="3200" b="1" dirty="0">
                <a:latin typeface="楷体" panose="02010609060101010101" pitchFamily="49" charset="-122"/>
                <a:ea typeface="楷体" panose="02010609060101010101" pitchFamily="49" charset="-122"/>
              </a:rPr>
              <a:t>年书成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共</a:t>
            </a:r>
            <a:r>
              <a:rPr lang="en-US" altLang="zh-CN" sz="3200" b="1" dirty="0">
                <a:latin typeface="楷体" panose="02010609060101010101" pitchFamily="49" charset="-122"/>
                <a:ea typeface="楷体" panose="02010609060101010101" pitchFamily="49" charset="-122"/>
              </a:rPr>
              <a:t>200</a:t>
            </a:r>
            <a:r>
              <a:rPr lang="zh-CN" altLang="en-US" sz="3200" b="1" dirty="0">
                <a:latin typeface="楷体" panose="02010609060101010101" pitchFamily="49" charset="-122"/>
                <a:ea typeface="楷体" panose="02010609060101010101" pitchFamily="49" charset="-122"/>
              </a:rPr>
              <a:t>卷</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名为</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群书四部录</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全唐诗</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存诗十首。</a:t>
            </a:r>
            <a:endParaRPr lang="zh-CN" altLang="en-US" sz="3200" b="1" dirty="0">
              <a:latin typeface="楷体" panose="02010609060101010101" pitchFamily="49" charset="-122"/>
              <a:ea typeface="楷体" panose="02010609060101010101" pitchFamily="49" charset="-122"/>
            </a:endParaRPr>
          </a:p>
        </p:txBody>
      </p:sp>
      <p:pic>
        <p:nvPicPr>
          <p:cNvPr id="14340" name="Picture 4" descr="a005b33476b998a4d0a2d3e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276475"/>
            <a:ext cx="3455988"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59832" y="294953"/>
            <a:ext cx="3960440" cy="830585"/>
          </a:xfrm>
        </p:spPr>
        <p:txBody>
          <a:bodyPr/>
          <a:lstStyle/>
          <a:p>
            <a:pPr eaLnBrk="1" hangingPunct="1"/>
            <a:r>
              <a:rPr lang="zh-CN" altLang="en-US"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重点词语解释：</a:t>
            </a:r>
            <a:endParaRPr lang="zh-CN" altLang="en-US"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5363" name="Rectangle 3"/>
          <p:cNvSpPr>
            <a:spLocks noGrp="1" noChangeArrowheads="1"/>
          </p:cNvSpPr>
          <p:nvPr>
            <p:ph type="body" idx="1"/>
          </p:nvPr>
        </p:nvSpPr>
        <p:spPr>
          <a:xfrm>
            <a:off x="0" y="1125538"/>
            <a:ext cx="9144000" cy="5327650"/>
          </a:xfrm>
        </p:spPr>
        <p:txBody>
          <a:bodyPr/>
          <a:lstStyle/>
          <a:p>
            <a:pPr eaLnBrk="1" hangingPunct="1">
              <a:spcBef>
                <a:spcPct val="50000"/>
              </a:spcBef>
              <a:buFontTx/>
              <a:buNone/>
            </a:pPr>
            <a:r>
              <a:rPr lang="zh-CN" altLang="en-US" sz="2800" b="1" dirty="0">
                <a:latin typeface="楷体" panose="02010609060101010101" pitchFamily="49" charset="-122"/>
                <a:ea typeface="楷体" panose="02010609060101010101" pitchFamily="49" charset="-122"/>
              </a:rPr>
              <a:t>①</a:t>
            </a:r>
            <a:r>
              <a:rPr lang="zh-CN" altLang="en-US" sz="2800" b="1" dirty="0">
                <a:solidFill>
                  <a:srgbClr val="FF0000"/>
                </a:solidFill>
                <a:latin typeface="楷体" panose="02010609060101010101" pitchFamily="49" charset="-122"/>
                <a:ea typeface="楷体" panose="02010609060101010101" pitchFamily="49" charset="-122"/>
              </a:rPr>
              <a:t>客路</a:t>
            </a:r>
            <a:r>
              <a:rPr lang="zh-CN" altLang="en-US" sz="2800" b="1" dirty="0">
                <a:latin typeface="楷体" panose="02010609060101010101" pitchFamily="49" charset="-122"/>
                <a:ea typeface="楷体" panose="02010609060101010101" pitchFamily="49" charset="-122"/>
              </a:rPr>
              <a:t>，当指驿道，是旅客来往所走的道路。镇江是当时水陆交通的枢纽，故以“客路”与“舟行”相对应。</a:t>
            </a:r>
            <a:endParaRPr lang="zh-CN" altLang="en-US" sz="2800" b="1" dirty="0">
              <a:latin typeface="楷体" panose="02010609060101010101" pitchFamily="49" charset="-122"/>
              <a:ea typeface="楷体" panose="02010609060101010101" pitchFamily="49" charset="-122"/>
            </a:endParaRPr>
          </a:p>
          <a:p>
            <a:pPr eaLnBrk="1" hangingPunct="1">
              <a:spcBef>
                <a:spcPct val="50000"/>
              </a:spcBef>
              <a:buFontTx/>
              <a:buNone/>
            </a:pPr>
            <a:r>
              <a:rPr lang="zh-CN" altLang="en-US" sz="2800" b="1" dirty="0">
                <a:latin typeface="楷体" panose="02010609060101010101" pitchFamily="49" charset="-122"/>
                <a:ea typeface="楷体" panose="02010609060101010101" pitchFamily="49" charset="-122"/>
              </a:rPr>
              <a:t>②</a:t>
            </a:r>
            <a:r>
              <a:rPr lang="zh-CN" altLang="en-US" sz="2800" b="1" dirty="0">
                <a:solidFill>
                  <a:srgbClr val="FF0000"/>
                </a:solidFill>
                <a:latin typeface="楷体" panose="02010609060101010101" pitchFamily="49" charset="-122"/>
                <a:ea typeface="楷体" panose="02010609060101010101" pitchFamily="49" charset="-122"/>
              </a:rPr>
              <a:t>潮平</a:t>
            </a:r>
            <a:r>
              <a:rPr lang="zh-CN" altLang="en-US" sz="2800" b="1" dirty="0">
                <a:latin typeface="楷体" panose="02010609060101010101" pitchFamily="49" charset="-122"/>
                <a:ea typeface="楷体" panose="02010609060101010101" pitchFamily="49" charset="-122"/>
              </a:rPr>
              <a:t>，指潮与岸齐，因而两岸显得宽阔，这是春潮初升时的景象。</a:t>
            </a:r>
            <a:endParaRPr lang="zh-CN" altLang="en-US" sz="2800" b="1" dirty="0">
              <a:latin typeface="楷体" panose="02010609060101010101" pitchFamily="49" charset="-122"/>
              <a:ea typeface="楷体" panose="02010609060101010101" pitchFamily="49" charset="-122"/>
            </a:endParaRPr>
          </a:p>
          <a:p>
            <a:pPr eaLnBrk="1" hangingPunct="1">
              <a:spcBef>
                <a:spcPct val="50000"/>
              </a:spcBef>
              <a:buFontTx/>
              <a:buNone/>
            </a:pPr>
            <a:r>
              <a:rPr lang="zh-CN" altLang="en-US" sz="2800" b="1" dirty="0">
                <a:latin typeface="楷体" panose="02010609060101010101" pitchFamily="49" charset="-122"/>
                <a:ea typeface="楷体" panose="02010609060101010101" pitchFamily="49" charset="-122"/>
              </a:rPr>
              <a:t>③</a:t>
            </a:r>
            <a:r>
              <a:rPr lang="zh-CN" altLang="en-US" sz="2800" b="1" dirty="0">
                <a:solidFill>
                  <a:srgbClr val="FF0000"/>
                </a:solidFill>
                <a:latin typeface="楷体" panose="02010609060101010101" pitchFamily="49" charset="-122"/>
                <a:ea typeface="楷体" panose="02010609060101010101" pitchFamily="49" charset="-122"/>
              </a:rPr>
              <a:t>风正</a:t>
            </a:r>
            <a:r>
              <a:rPr lang="zh-CN" altLang="en-US" sz="2800" b="1" dirty="0">
                <a:latin typeface="楷体" panose="02010609060101010101" pitchFamily="49" charset="-122"/>
                <a:ea typeface="楷体" panose="02010609060101010101" pitchFamily="49" charset="-122"/>
              </a:rPr>
              <a:t>，指顺风，且风力不大，所以帆是悬挂之形。</a:t>
            </a:r>
            <a:endParaRPr lang="zh-CN" altLang="en-US" sz="2800" b="1" dirty="0">
              <a:latin typeface="楷体" panose="02010609060101010101" pitchFamily="49" charset="-122"/>
              <a:ea typeface="楷体" panose="02010609060101010101" pitchFamily="49" charset="-122"/>
            </a:endParaRPr>
          </a:p>
          <a:p>
            <a:pPr eaLnBrk="1" hangingPunct="1">
              <a:spcBef>
                <a:spcPct val="50000"/>
              </a:spcBef>
              <a:buFontTx/>
              <a:buNone/>
            </a:pPr>
            <a:r>
              <a:rPr lang="zh-CN" altLang="en-US" sz="2800" b="1" dirty="0">
                <a:latin typeface="楷体" panose="02010609060101010101" pitchFamily="49" charset="-122"/>
                <a:ea typeface="楷体" panose="02010609060101010101" pitchFamily="49" charset="-122"/>
              </a:rPr>
              <a:t>④</a:t>
            </a:r>
            <a:r>
              <a:rPr lang="zh-CN" altLang="en-US" sz="2800" b="1" dirty="0">
                <a:solidFill>
                  <a:srgbClr val="FF0000"/>
                </a:solidFill>
                <a:latin typeface="楷体" panose="02010609060101010101" pitchFamily="49" charset="-122"/>
                <a:ea typeface="楷体" panose="02010609060101010101" pitchFamily="49" charset="-122"/>
              </a:rPr>
              <a:t>残夜</a:t>
            </a:r>
            <a:r>
              <a:rPr lang="zh-CN" altLang="en-US" sz="2800" b="1" dirty="0">
                <a:latin typeface="楷体" panose="02010609060101010101" pitchFamily="49" charset="-122"/>
                <a:ea typeface="楷体" panose="02010609060101010101" pitchFamily="49" charset="-122"/>
              </a:rPr>
              <a:t>，夜将尽时分，太阳从东方升起，又因镇江跟东海相距不远，故称海日。</a:t>
            </a:r>
            <a:endParaRPr lang="zh-CN" altLang="en-US" sz="2800" b="1" dirty="0">
              <a:latin typeface="楷体" panose="02010609060101010101" pitchFamily="49" charset="-122"/>
              <a:ea typeface="楷体" panose="02010609060101010101" pitchFamily="49" charset="-122"/>
            </a:endParaRPr>
          </a:p>
          <a:p>
            <a:pPr eaLnBrk="1" hangingPunct="1">
              <a:buFontTx/>
              <a:buNone/>
            </a:pPr>
            <a:r>
              <a:rPr lang="zh-CN" altLang="en-US" sz="2800" b="1" dirty="0">
                <a:latin typeface="楷体" panose="02010609060101010101" pitchFamily="49" charset="-122"/>
                <a:ea typeface="楷体" panose="02010609060101010101" pitchFamily="49" charset="-122"/>
              </a:rPr>
              <a:t>⑤</a:t>
            </a:r>
            <a:r>
              <a:rPr lang="zh-CN" altLang="en-US" sz="2800" b="1" dirty="0">
                <a:solidFill>
                  <a:srgbClr val="FF0000"/>
                </a:solidFill>
                <a:latin typeface="楷体" panose="02010609060101010101" pitchFamily="49" charset="-122"/>
                <a:ea typeface="楷体" panose="02010609060101010101" pitchFamily="49" charset="-122"/>
              </a:rPr>
              <a:t>乡书</a:t>
            </a:r>
            <a:r>
              <a:rPr lang="zh-CN" altLang="en-US" sz="2800" b="1" dirty="0">
                <a:latin typeface="楷体" panose="02010609060101010101" pitchFamily="49" charset="-122"/>
                <a:ea typeface="楷体" panose="02010609060101010101" pitchFamily="49" charset="-122"/>
              </a:rPr>
              <a:t>，即家书，指诗人寄给洛阳家中的信；旧谓鸿雁可以传递书信，故诗人有托书于归雁之意。按：鸿雁传书，实无其事。</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spd="slow">
    <p:pull dir="ru"/>
  </p:transition>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麦田夕照">
  <a:themeElements>
    <a:clrScheme name="麦田夕照 11">
      <a:dk1>
        <a:srgbClr val="1C1C1C"/>
      </a:dk1>
      <a:lt1>
        <a:srgbClr val="523E26"/>
      </a:lt1>
      <a:dk2>
        <a:srgbClr val="654A1D"/>
      </a:dk2>
      <a:lt2>
        <a:srgbClr val="2D2015"/>
      </a:lt2>
      <a:accent1>
        <a:srgbClr val="B1A59D"/>
      </a:accent1>
      <a:accent2>
        <a:srgbClr val="8F5F2F"/>
      </a:accent2>
      <a:accent3>
        <a:srgbClr val="B3AFAC"/>
      </a:accent3>
      <a:accent4>
        <a:srgbClr val="161616"/>
      </a:accent4>
      <a:accent5>
        <a:srgbClr val="D5CFCC"/>
      </a:accent5>
      <a:accent6>
        <a:srgbClr val="81552A"/>
      </a:accent6>
      <a:hlink>
        <a:srgbClr val="F4D700"/>
      </a:hlink>
      <a:folHlink>
        <a:srgbClr val="E7EBEB"/>
      </a:folHlink>
    </a:clrScheme>
    <a:fontScheme name="麦田夕照">
      <a:majorFont>
        <a:latin typeface="Tahoma"/>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麦田夕照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麦田夕照 2">
        <a:dk1>
          <a:srgbClr val="000000"/>
        </a:dk1>
        <a:lt1>
          <a:srgbClr val="FFFFD9"/>
        </a:lt1>
        <a:dk2>
          <a:srgbClr val="000000"/>
        </a:dk2>
        <a:lt2>
          <a:srgbClr val="777777"/>
        </a:lt2>
        <a:accent1>
          <a:srgbClr val="FFFFF7"/>
        </a:accent1>
        <a:accent2>
          <a:srgbClr val="CC9900"/>
        </a:accent2>
        <a:accent3>
          <a:srgbClr val="FFFFE9"/>
        </a:accent3>
        <a:accent4>
          <a:srgbClr val="000000"/>
        </a:accent4>
        <a:accent5>
          <a:srgbClr val="FFFFFA"/>
        </a:accent5>
        <a:accent6>
          <a:srgbClr val="B98A00"/>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麦田夕照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麦田夕照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C5B303"/>
        </a:folHlink>
      </a:clrScheme>
      <a:clrMap bg1="lt1" tx1="dk1" bg2="lt2" tx2="dk2" accent1="accent1" accent2="accent2" accent3="accent3" accent4="accent4" accent5="accent5" accent6="accent6" hlink="hlink" folHlink="folHlink"/>
    </a:extraClrScheme>
    <a:extraClrScheme>
      <a:clrScheme name="麦田夕照 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CC9900"/>
        </a:folHlink>
      </a:clrScheme>
      <a:clrMap bg1="lt1" tx1="dk1" bg2="lt2" tx2="dk2" accent1="accent1" accent2="accent2" accent3="accent3" accent4="accent4" accent5="accent5" accent6="accent6" hlink="hlink" folHlink="folHlink"/>
    </a:extraClrScheme>
    <a:extraClrScheme>
      <a:clrScheme name="麦田夕照 6">
        <a:dk1>
          <a:srgbClr val="000000"/>
        </a:dk1>
        <a:lt1>
          <a:srgbClr val="FFFFFF"/>
        </a:lt1>
        <a:dk2>
          <a:srgbClr val="000000"/>
        </a:dk2>
        <a:lt2>
          <a:srgbClr val="808080"/>
        </a:lt2>
        <a:accent1>
          <a:srgbClr val="FFCC66"/>
        </a:accent1>
        <a:accent2>
          <a:srgbClr val="EAEAEA"/>
        </a:accent2>
        <a:accent3>
          <a:srgbClr val="FFFFFF"/>
        </a:accent3>
        <a:accent4>
          <a:srgbClr val="000000"/>
        </a:accent4>
        <a:accent5>
          <a:srgbClr val="FFE2B8"/>
        </a:accent5>
        <a:accent6>
          <a:srgbClr val="D4D4D4"/>
        </a:accent6>
        <a:hlink>
          <a:srgbClr val="CC6600"/>
        </a:hlink>
        <a:folHlink>
          <a:srgbClr val="993300"/>
        </a:folHlink>
      </a:clrScheme>
      <a:clrMap bg1="lt1" tx1="dk1" bg2="lt2" tx2="dk2" accent1="accent1" accent2="accent2" accent3="accent3" accent4="accent4" accent5="accent5" accent6="accent6" hlink="hlink" folHlink="folHlink"/>
    </a:extraClrScheme>
    <a:extraClrScheme>
      <a:clrScheme name="麦田夕照 7">
        <a:dk1>
          <a:srgbClr val="003366"/>
        </a:dk1>
        <a:lt1>
          <a:srgbClr val="361B00"/>
        </a:lt1>
        <a:dk2>
          <a:srgbClr val="000099"/>
        </a:dk2>
        <a:lt2>
          <a:srgbClr val="333333"/>
        </a:lt2>
        <a:accent1>
          <a:srgbClr val="3366CC"/>
        </a:accent1>
        <a:accent2>
          <a:srgbClr val="F09A00"/>
        </a:accent2>
        <a:accent3>
          <a:srgbClr val="AAAACA"/>
        </a:accent3>
        <a:accent4>
          <a:srgbClr val="2D1500"/>
        </a:accent4>
        <a:accent5>
          <a:srgbClr val="ADB8E2"/>
        </a:accent5>
        <a:accent6>
          <a:srgbClr val="D98B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麦田夕照 8">
        <a:dk1>
          <a:srgbClr val="777777"/>
        </a:dk1>
        <a:lt1>
          <a:srgbClr val="926C00"/>
        </a:lt1>
        <a:dk2>
          <a:srgbClr val="686B5D"/>
        </a:dk2>
        <a:lt2>
          <a:srgbClr val="4D4D4D"/>
        </a:lt2>
        <a:accent1>
          <a:srgbClr val="B2B2B2"/>
        </a:accent1>
        <a:accent2>
          <a:srgbClr val="809EA8"/>
        </a:accent2>
        <a:accent3>
          <a:srgbClr val="B9BAB6"/>
        </a:accent3>
        <a:accent4>
          <a:srgbClr val="7C5B00"/>
        </a:accent4>
        <a:accent5>
          <a:srgbClr val="D5D5D5"/>
        </a:accent5>
        <a:accent6>
          <a:srgbClr val="738F98"/>
        </a:accent6>
        <a:hlink>
          <a:srgbClr val="FFCC66"/>
        </a:hlink>
        <a:folHlink>
          <a:srgbClr val="F7F3E7"/>
        </a:folHlink>
      </a:clrScheme>
      <a:clrMap bg1="dk2" tx1="lt1" bg2="dk1" tx2="lt2" accent1="accent1" accent2="accent2" accent3="accent3" accent4="accent4" accent5="accent5" accent6="accent6" hlink="hlink" folHlink="folHlink"/>
    </a:extraClrScheme>
    <a:extraClrScheme>
      <a:clrScheme name="麦田夕照 9">
        <a:dk1>
          <a:srgbClr val="005A58"/>
        </a:dk1>
        <a:lt1>
          <a:srgbClr val="CC9900"/>
        </a:lt1>
        <a:dk2>
          <a:srgbClr val="008080"/>
        </a:dk2>
        <a:lt2>
          <a:srgbClr val="006666"/>
        </a:lt2>
        <a:accent1>
          <a:srgbClr val="006462"/>
        </a:accent1>
        <a:accent2>
          <a:srgbClr val="6D6FC7"/>
        </a:accent2>
        <a:accent3>
          <a:srgbClr val="AAC0C0"/>
        </a:accent3>
        <a:accent4>
          <a:srgbClr val="AE8200"/>
        </a:accent4>
        <a:accent5>
          <a:srgbClr val="AAB8B7"/>
        </a:accent5>
        <a:accent6>
          <a:srgbClr val="6264B4"/>
        </a:accent6>
        <a:hlink>
          <a:srgbClr val="FFC41F"/>
        </a:hlink>
        <a:folHlink>
          <a:srgbClr val="FFFFCC"/>
        </a:folHlink>
      </a:clrScheme>
      <a:clrMap bg1="dk2" tx1="lt1" bg2="dk1" tx2="lt2" accent1="accent1" accent2="accent2" accent3="accent3" accent4="accent4" accent5="accent5" accent6="accent6" hlink="hlink" folHlink="folHlink"/>
    </a:extraClrScheme>
    <a:extraClrScheme>
      <a:clrScheme name="麦田夕照 10">
        <a:dk1>
          <a:srgbClr val="111111"/>
        </a:dk1>
        <a:lt1>
          <a:srgbClr val="800000"/>
        </a:lt1>
        <a:dk2>
          <a:srgbClr val="663300"/>
        </a:dk2>
        <a:lt2>
          <a:srgbClr val="5C1F00"/>
        </a:lt2>
        <a:accent1>
          <a:srgbClr val="CC3300"/>
        </a:accent1>
        <a:accent2>
          <a:srgbClr val="BE7960"/>
        </a:accent2>
        <a:accent3>
          <a:srgbClr val="C0AAAA"/>
        </a:accent3>
        <a:accent4>
          <a:srgbClr val="0D0D0D"/>
        </a:accent4>
        <a:accent5>
          <a:srgbClr val="E2ADAA"/>
        </a:accent5>
        <a:accent6>
          <a:srgbClr val="AC6D56"/>
        </a:accent6>
        <a:hlink>
          <a:srgbClr val="FFCC66"/>
        </a:hlink>
        <a:folHlink>
          <a:srgbClr val="D3A219"/>
        </a:folHlink>
      </a:clrScheme>
      <a:clrMap bg1="lt1" tx1="dk1" bg2="lt2" tx2="dk2" accent1="accent1" accent2="accent2" accent3="accent3" accent4="accent4" accent5="accent5" accent6="accent6" hlink="hlink" folHlink="folHlink"/>
    </a:extraClrScheme>
    <a:extraClrScheme>
      <a:clrScheme name="麦田夕照 11">
        <a:dk1>
          <a:srgbClr val="1C1C1C"/>
        </a:dk1>
        <a:lt1>
          <a:srgbClr val="523E26"/>
        </a:lt1>
        <a:dk2>
          <a:srgbClr val="654A1D"/>
        </a:dk2>
        <a:lt2>
          <a:srgbClr val="2D2015"/>
        </a:lt2>
        <a:accent1>
          <a:srgbClr val="B1A59D"/>
        </a:accent1>
        <a:accent2>
          <a:srgbClr val="8F5F2F"/>
        </a:accent2>
        <a:accent3>
          <a:srgbClr val="B3AFAC"/>
        </a:accent3>
        <a:accent4>
          <a:srgbClr val="161616"/>
        </a:accent4>
        <a:accent5>
          <a:srgbClr val="D5CFCC"/>
        </a:accent5>
        <a:accent6>
          <a:srgbClr val="81552A"/>
        </a:accent6>
        <a:hlink>
          <a:srgbClr val="F4D700"/>
        </a:hlink>
        <a:folHlink>
          <a:srgbClr val="E7EBE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_2">
  <a:themeElements>
    <a:clrScheme name="1_默认设计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1_默认设计模板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Designs\Notebook.pot</Template>
  <TotalTime>0</TotalTime>
  <Words>3610</Words>
  <PresentationFormat>全屏显示(4:3)</PresentationFormat>
  <Paragraphs>298</Paragraphs>
  <Slides>35</Slides>
  <Notes>0</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35</vt:i4>
      </vt:variant>
    </vt:vector>
  </HeadingPairs>
  <TitlesOfParts>
    <vt:vector size="53" baseType="lpstr">
      <vt:lpstr>Arial</vt:lpstr>
      <vt:lpstr>宋体</vt:lpstr>
      <vt:lpstr>Wingdings</vt:lpstr>
      <vt:lpstr>Times New Roman</vt:lpstr>
      <vt:lpstr>Tahoma</vt:lpstr>
      <vt:lpstr>楷体</vt:lpstr>
      <vt:lpstr>华文行楷</vt:lpstr>
      <vt:lpstr>楷体_GB2312</vt:lpstr>
      <vt:lpstr>新宋体</vt:lpstr>
      <vt:lpstr>微软雅黑</vt:lpstr>
      <vt:lpstr>Arial Unicode MS</vt:lpstr>
      <vt:lpstr>Calibri</vt:lpstr>
      <vt:lpstr>华文新魏</vt:lpstr>
      <vt:lpstr>黑体</vt:lpstr>
      <vt:lpstr>1_默认设计模板</vt:lpstr>
      <vt:lpstr>麦田夕照</vt:lpstr>
      <vt:lpstr>1_默认设计模板_2</vt:lpstr>
      <vt:lpstr>默认设计模板</vt:lpstr>
      <vt:lpstr>PowerPoint 演示文稿</vt:lpstr>
      <vt:lpstr>PowerPoint 演示文稿</vt:lpstr>
      <vt:lpstr>五言 七言</vt:lpstr>
      <vt:lpstr>次北固山下   王湾</vt:lpstr>
      <vt:lpstr>PowerPoint 演示文稿</vt:lpstr>
      <vt:lpstr>PowerPoint 演示文稿</vt:lpstr>
      <vt:lpstr>PowerPoint 演示文稿</vt:lpstr>
      <vt:lpstr>PowerPoint 演示文稿</vt:lpstr>
      <vt:lpstr>重点词语解释：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乡书/何处达？归雁/洛阳边。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潮平两岸阔，风正一帆悬。</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2411-12-30T00:00:00Z</cp:lastPrinted>
  <dcterms:created xsi:type="dcterms:W3CDTF">2011-03-07T19:26:00Z</dcterms:created>
  <dcterms:modified xsi:type="dcterms:W3CDTF">2019-08-26T05:48:16Z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