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59" r:id="rId4"/>
    <p:sldId id="258" r:id="rId5"/>
    <p:sldId id="328" r:id="rId6"/>
    <p:sldId id="257" r:id="rId7"/>
    <p:sldId id="265" r:id="rId8"/>
    <p:sldId id="266" r:id="rId9"/>
    <p:sldId id="329" r:id="rId10"/>
    <p:sldId id="268" r:id="rId11"/>
    <p:sldId id="264" r:id="rId12"/>
    <p:sldId id="269" r:id="rId13"/>
    <p:sldId id="286" r:id="rId14"/>
    <p:sldId id="287" r:id="rId15"/>
    <p:sldId id="288" r:id="rId16"/>
    <p:sldId id="289" r:id="rId17"/>
    <p:sldId id="290" r:id="rId18"/>
    <p:sldId id="292" r:id="rId19"/>
    <p:sldId id="291" r:id="rId20"/>
    <p:sldId id="295" r:id="rId21"/>
    <p:sldId id="293" r:id="rId22"/>
    <p:sldId id="296" r:id="rId23"/>
    <p:sldId id="298" r:id="rId24"/>
    <p:sldId id="299" r:id="rId25"/>
    <p:sldId id="297" r:id="rId26"/>
    <p:sldId id="301" r:id="rId27"/>
    <p:sldId id="300" r:id="rId28"/>
    <p:sldId id="340" r:id="rId29"/>
    <p:sldId id="302" r:id="rId30"/>
    <p:sldId id="270" r:id="rId31"/>
    <p:sldId id="304" r:id="rId32"/>
    <p:sldId id="305" r:id="rId33"/>
    <p:sldId id="311" r:id="rId34"/>
    <p:sldId id="312" r:id="rId35"/>
    <p:sldId id="334" r:id="rId36"/>
    <p:sldId id="319" r:id="rId37"/>
    <p:sldId id="309" r:id="rId38"/>
    <p:sldId id="316" r:id="rId39"/>
    <p:sldId id="317" r:id="rId40"/>
    <p:sldId id="320" r:id="rId41"/>
    <p:sldId id="310" r:id="rId42"/>
    <p:sldId id="321" r:id="rId43"/>
    <p:sldId id="332" r:id="rId44"/>
    <p:sldId id="322" r:id="rId45"/>
    <p:sldId id="318" r:id="rId46"/>
    <p:sldId id="337" r:id="rId47"/>
    <p:sldId id="338" r:id="rId48"/>
    <p:sldId id="339" r:id="rId49"/>
    <p:sldId id="331"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tags" Target="tags/tag2.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33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2" name="组合 21"/>
          <p:cNvGrpSpPr/>
          <p:nvPr userDrawn="1"/>
        </p:nvGrpSpPr>
        <p:grpSpPr>
          <a:xfrm>
            <a:off x="5135895" y="112561"/>
            <a:ext cx="627380" cy="479524"/>
            <a:chOff x="366968" y="1037555"/>
            <a:chExt cx="470535" cy="399603"/>
          </a:xfrm>
        </p:grpSpPr>
        <p:sp>
          <p:nvSpPr>
            <p:cNvPr id="23" name="TextBox 22">
              <a:hlinkClick action="ppaction://noaction"/>
            </p:cNvPr>
            <p:cNvSpPr txBox="1"/>
            <p:nvPr userDrawn="1"/>
          </p:nvSpPr>
          <p:spPr>
            <a:xfrm>
              <a:off x="366968" y="1181571"/>
              <a:ext cx="470535" cy="25558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首 页</a:t>
              </a:r>
              <a:endParaRPr lang="zh-CN" altLang="en-US" sz="1400">
                <a:solidFill>
                  <a:srgbClr val="333333"/>
                </a:solidFill>
                <a:latin typeface="黑体" panose="02010609060101010101" pitchFamily="2" charset="-122"/>
                <a:ea typeface="黑体" panose="02010609060101010101" pitchFamily="2" charset="-122"/>
              </a:endParaRPr>
            </a:p>
          </p:txBody>
        </p:sp>
        <p:pic>
          <p:nvPicPr>
            <p:cNvPr id="24" name="图片 2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6469552" y="-27379"/>
            <a:ext cx="1924049" cy="880111"/>
            <a:chOff x="4852164" y="-27379"/>
            <a:chExt cx="1443037" cy="880111"/>
          </a:xfrm>
        </p:grpSpPr>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action="ppaction://noaction"/>
            </p:cNvPr>
            <p:cNvSpPr txBox="1"/>
            <p:nvPr userDrawn="1"/>
          </p:nvSpPr>
          <p:spPr>
            <a:xfrm>
              <a:off x="5099075" y="213252"/>
              <a:ext cx="670560" cy="306705"/>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新知导学</a:t>
              </a:r>
              <a:endParaRPr lang="zh-CN" altLang="en-US" sz="1400">
                <a:solidFill>
                  <a:schemeClr val="bg1"/>
                </a:solidFill>
                <a:latin typeface="黑体" panose="02010609060101010101" pitchFamily="2" charset="-122"/>
                <a:ea typeface="黑体" panose="02010609060101010101" pitchFamily="2" charset="-122"/>
              </a:endParaRPr>
            </a:p>
          </p:txBody>
        </p:sp>
      </p:grpSp>
      <p:sp>
        <p:nvSpPr>
          <p:cNvPr id="10" name="TextBox 34">
            <a:hlinkClick action="ppaction://noaction"/>
          </p:cNvPr>
          <p:cNvSpPr txBox="1"/>
          <p:nvPr userDrawn="1"/>
        </p:nvSpPr>
        <p:spPr>
          <a:xfrm>
            <a:off x="8568055" y="210299"/>
            <a:ext cx="894080" cy="306705"/>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重难探究</a:t>
            </a:r>
            <a:endParaRPr lang="zh-CN" altLang="en-US" sz="1400">
              <a:solidFill>
                <a:srgbClr val="333333"/>
              </a:solidFill>
              <a:latin typeface="黑体" panose="02010609060101010101" pitchFamily="2" charset="-122"/>
              <a:ea typeface="黑体" panose="02010609060101010101" pitchFamily="2" charset="-122"/>
            </a:endParaRPr>
          </a:p>
        </p:txBody>
      </p:sp>
      <p:sp>
        <p:nvSpPr>
          <p:cNvPr id="11" name="TextBox 40">
            <a:hlinkClick action="ppaction://noaction"/>
          </p:cNvPr>
          <p:cNvSpPr txBox="1"/>
          <p:nvPr userDrawn="1"/>
        </p:nvSpPr>
        <p:spPr>
          <a:xfrm>
            <a:off x="10364860" y="210298"/>
            <a:ext cx="894080" cy="306705"/>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读写拓展</a:t>
            </a:r>
            <a:endParaRPr lang="zh-CN" altLang="en-US" sz="1400">
              <a:solidFill>
                <a:srgbClr val="333333"/>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image" Target="../media/image2.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3"/>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6" descr="云"/>
          <p:cNvPicPr>
            <a:picLocks noChangeAspect="1"/>
          </p:cNvPicPr>
          <p:nvPr userDrawn="1"/>
        </p:nvPicPr>
        <p:blipFill>
          <a:blip r:embed="rId12"/>
          <a:stretch>
            <a:fillRect/>
          </a:stretch>
        </p:blipFill>
        <p:spPr>
          <a:xfrm>
            <a:off x="86360" y="48260"/>
            <a:ext cx="12019280" cy="676084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image" Target="../media/image9.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文本框 5"/>
          <p:cNvSpPr txBox="1"/>
          <p:nvPr/>
        </p:nvSpPr>
        <p:spPr>
          <a:xfrm>
            <a:off x="762635" y="1748790"/>
            <a:ext cx="10216515" cy="2399665"/>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齐桓晋文之事</a:t>
            </a:r>
            <a:endParaRPr lang="zh-CN" altLang="zh-CN" sz="9600">
              <a:latin typeface="隶书" panose="02010509060101010101" charset="-122"/>
              <a:ea typeface="隶书" panose="02010509060101010101" charset="-122"/>
              <a:sym typeface="+mn-ea"/>
            </a:endParaRPr>
          </a:p>
          <a:p>
            <a:pPr algn="r"/>
            <a:r>
              <a:rPr lang="zh-CN" altLang="zh-CN" sz="5400">
                <a:latin typeface="隶书" panose="02010509060101010101" charset="-122"/>
                <a:ea typeface="隶书" panose="02010509060101010101" charset="-122"/>
                <a:sym typeface="+mn-ea"/>
              </a:rPr>
              <a:t>——《孟子 梁惠王》</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三、课文大意</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1150" y="813435"/>
            <a:ext cx="11570335" cy="4523105"/>
          </a:xfrm>
          <a:prstGeom prst="rect">
            <a:avLst/>
          </a:prstGeom>
          <a:noFill/>
        </p:spPr>
        <p:txBody>
          <a:bodyPr wrap="square" rtlCol="0" anchor="t">
            <a:spAutoFit/>
          </a:bodyPr>
          <a:lstStyle/>
          <a:p>
            <a:pPr indent="720090" fontAlgn="auto"/>
            <a:r>
              <a:rPr lang="zh-CN" altLang="en-US" sz="3200">
                <a:latin typeface="隶书" panose="02010509060101010101" charset="-122"/>
                <a:ea typeface="隶书" panose="02010509060101010101" charset="-122"/>
                <a:cs typeface="隶书" panose="02010509060101010101" charset="-122"/>
              </a:rPr>
              <a:t>齐宣王问曰：“齐桓、晋文</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事，可得</a:t>
            </a:r>
            <a:r>
              <a:rPr lang="zh-CN" altLang="en-US" sz="3200">
                <a:solidFill>
                  <a:srgbClr val="FF0000"/>
                </a:solidFill>
                <a:latin typeface="隶书" panose="02010509060101010101" charset="-122"/>
                <a:ea typeface="隶书" panose="02010509060101010101" charset="-122"/>
                <a:cs typeface="隶书" panose="02010509060101010101" charset="-122"/>
              </a:rPr>
              <a:t>闻</a:t>
            </a:r>
            <a:r>
              <a:rPr lang="zh-CN" altLang="en-US" sz="3200">
                <a:latin typeface="隶书" panose="02010509060101010101" charset="-122"/>
                <a:ea typeface="隶书" panose="02010509060101010101" charset="-122"/>
                <a:cs typeface="隶书" panose="02010509060101010101" charset="-122"/>
              </a:rPr>
              <a:t>乎？”</a:t>
            </a:r>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r>
              <a:rPr lang="zh-CN" altLang="en-US" sz="3200">
                <a:latin typeface="隶书" panose="02010509060101010101" charset="-122"/>
                <a:ea typeface="隶书" panose="02010509060101010101" charset="-122"/>
                <a:cs typeface="隶书" panose="02010509060101010101" charset="-122"/>
              </a:rPr>
              <a:t>孟子对曰：“仲尼</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徒，无</a:t>
            </a:r>
            <a:r>
              <a:rPr lang="zh-CN" altLang="en-US" sz="3200">
                <a:solidFill>
                  <a:srgbClr val="FF0000"/>
                </a:solidFill>
                <a:latin typeface="隶书" panose="02010509060101010101" charset="-122"/>
                <a:ea typeface="隶书" panose="02010509060101010101" charset="-122"/>
                <a:cs typeface="隶书" panose="02010509060101010101" charset="-122"/>
              </a:rPr>
              <a:t>道</a:t>
            </a:r>
            <a:r>
              <a:rPr lang="zh-CN" altLang="en-US" sz="3200">
                <a:latin typeface="隶书" panose="02010509060101010101" charset="-122"/>
                <a:ea typeface="隶书" panose="02010509060101010101" charset="-122"/>
                <a:cs typeface="隶书" panose="02010509060101010101" charset="-122"/>
              </a:rPr>
              <a:t>桓、文之事者，</a:t>
            </a:r>
            <a:r>
              <a:rPr lang="zh-CN" altLang="en-US" sz="3200">
                <a:solidFill>
                  <a:srgbClr val="FF0000"/>
                </a:solidFill>
                <a:latin typeface="隶书" panose="02010509060101010101" charset="-122"/>
                <a:ea typeface="隶书" panose="02010509060101010101" charset="-122"/>
                <a:cs typeface="隶书" panose="02010509060101010101" charset="-122"/>
              </a:rPr>
              <a:t>是以</a:t>
            </a:r>
            <a:r>
              <a:rPr lang="zh-CN" altLang="en-US" sz="3200">
                <a:latin typeface="隶书" panose="02010509060101010101" charset="-122"/>
                <a:ea typeface="隶书" panose="02010509060101010101" charset="-122"/>
                <a:cs typeface="隶书" panose="02010509060101010101" charset="-122"/>
              </a:rPr>
              <a:t>后世无</a:t>
            </a:r>
            <a:r>
              <a:rPr lang="zh-CN" altLang="en-US" sz="3200">
                <a:solidFill>
                  <a:srgbClr val="FF0000"/>
                </a:solidFill>
                <a:latin typeface="隶书" panose="02010509060101010101" charset="-122"/>
                <a:ea typeface="隶书" panose="02010509060101010101" charset="-122"/>
                <a:cs typeface="隶书" panose="02010509060101010101" charset="-122"/>
              </a:rPr>
              <a:t>传</a:t>
            </a:r>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0" fontAlgn="auto"/>
            <a:r>
              <a:rPr lang="zh-CN" altLang="en-US" sz="3200">
                <a:latin typeface="隶书" panose="02010509060101010101" charset="-122"/>
                <a:ea typeface="隶书" panose="02010509060101010101" charset="-122"/>
                <a:cs typeface="隶书" panose="02010509060101010101" charset="-122"/>
                <a:sym typeface="+mn-ea"/>
              </a:rPr>
              <a:t>焉，臣</a:t>
            </a:r>
            <a:r>
              <a:rPr lang="zh-CN" altLang="en-US" sz="3200">
                <a:latin typeface="隶书" panose="02010509060101010101" charset="-122"/>
                <a:ea typeface="隶书" panose="02010509060101010101" charset="-122"/>
                <a:cs typeface="隶书" panose="02010509060101010101" charset="-122"/>
              </a:rPr>
              <a:t>未之闻也。</a:t>
            </a:r>
            <a:r>
              <a:rPr lang="zh-CN" altLang="en-US" sz="3200">
                <a:solidFill>
                  <a:srgbClr val="FF0000"/>
                </a:solidFill>
                <a:latin typeface="隶书" panose="02010509060101010101" charset="-122"/>
                <a:ea typeface="隶书" panose="02010509060101010101" charset="-122"/>
                <a:cs typeface="隶书" panose="02010509060101010101" charset="-122"/>
              </a:rPr>
              <a:t>无以</a:t>
            </a:r>
            <a:r>
              <a:rPr lang="zh-CN" altLang="en-US" sz="3200">
                <a:latin typeface="隶书" panose="02010509060101010101" charset="-122"/>
                <a:ea typeface="隶书" panose="02010509060101010101" charset="-122"/>
                <a:cs typeface="隶书" panose="02010509060101010101" charset="-122"/>
              </a:rPr>
              <a:t>，则</a:t>
            </a:r>
            <a:r>
              <a:rPr lang="zh-CN" altLang="en-US" sz="3200">
                <a:solidFill>
                  <a:srgbClr val="FF0000"/>
                </a:solidFill>
                <a:latin typeface="隶书" panose="02010509060101010101" charset="-122"/>
                <a:ea typeface="隶书" panose="02010509060101010101" charset="-122"/>
                <a:cs typeface="隶书" panose="02010509060101010101" charset="-122"/>
              </a:rPr>
              <a:t>王</a:t>
            </a:r>
            <a:r>
              <a:rPr lang="zh-CN" altLang="en-US" sz="3200">
                <a:latin typeface="隶书" panose="02010509060101010101" charset="-122"/>
                <a:ea typeface="隶书" panose="02010509060101010101" charset="-122"/>
                <a:cs typeface="隶书" panose="02010509060101010101" charset="-122"/>
              </a:rPr>
              <a:t>乎？”</a:t>
            </a:r>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r>
              <a:rPr lang="zh-CN" altLang="en-US" sz="3200">
                <a:latin typeface="隶书" panose="02010509060101010101" charset="-122"/>
                <a:ea typeface="隶书" panose="02010509060101010101" charset="-122"/>
                <a:cs typeface="隶书" panose="02010509060101010101" charset="-122"/>
              </a:rPr>
              <a:t>曰：“德</a:t>
            </a:r>
            <a:r>
              <a:rPr lang="zh-CN" altLang="en-US" sz="3200">
                <a:solidFill>
                  <a:srgbClr val="FF0000"/>
                </a:solidFill>
                <a:latin typeface="隶书" panose="02010509060101010101" charset="-122"/>
                <a:ea typeface="隶书" panose="02010509060101010101" charset="-122"/>
                <a:cs typeface="隶书" panose="02010509060101010101" charset="-122"/>
              </a:rPr>
              <a:t>何如则</a:t>
            </a:r>
            <a:r>
              <a:rPr lang="zh-CN" altLang="en-US" sz="3200">
                <a:latin typeface="隶书" panose="02010509060101010101" charset="-122"/>
                <a:ea typeface="隶书" panose="02010509060101010101" charset="-122"/>
                <a:cs typeface="隶书" panose="02010509060101010101" charset="-122"/>
              </a:rPr>
              <a:t>可以</a:t>
            </a:r>
            <a:r>
              <a:rPr lang="zh-CN" altLang="en-US" sz="3200">
                <a:solidFill>
                  <a:srgbClr val="FF0000"/>
                </a:solidFill>
                <a:latin typeface="隶书" panose="02010509060101010101" charset="-122"/>
                <a:ea typeface="隶书" panose="02010509060101010101" charset="-122"/>
                <a:cs typeface="隶书" panose="02010509060101010101" charset="-122"/>
              </a:rPr>
              <a:t>王</a:t>
            </a:r>
            <a:r>
              <a:rPr lang="zh-CN" altLang="en-US" sz="3200">
                <a:latin typeface="隶书" panose="02010509060101010101" charset="-122"/>
                <a:ea typeface="隶书" panose="02010509060101010101" charset="-122"/>
                <a:cs typeface="隶书" panose="02010509060101010101" charset="-122"/>
              </a:rPr>
              <a:t>矣？”</a:t>
            </a:r>
            <a:endParaRPr lang="zh-CN" altLang="en-US" sz="3200">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5025390" y="445135"/>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助词，的</a:t>
            </a:r>
            <a:endParaRPr lang="zh-CN" altLang="en-US" sz="2400" b="1">
              <a:solidFill>
                <a:srgbClr val="1F2DA8"/>
              </a:solidFill>
              <a:latin typeface="隶书" panose="02010509060101010101" charset="-122"/>
              <a:ea typeface="隶书" panose="02010509060101010101" charset="-122"/>
              <a:sym typeface="+mn-ea"/>
            </a:endParaRPr>
          </a:p>
        </p:txBody>
      </p:sp>
      <p:sp>
        <p:nvSpPr>
          <p:cNvPr id="6" name="文本框 5"/>
          <p:cNvSpPr txBox="1"/>
          <p:nvPr/>
        </p:nvSpPr>
        <p:spPr>
          <a:xfrm>
            <a:off x="6981190" y="445135"/>
            <a:ext cx="23253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闻：使……听到</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7" name="文本框 6"/>
          <p:cNvSpPr txBox="1"/>
          <p:nvPr/>
        </p:nvSpPr>
        <p:spPr>
          <a:xfrm>
            <a:off x="5902960" y="1403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谈论</a:t>
            </a:r>
            <a:endParaRPr lang="zh-CN" altLang="en-US" sz="2400" b="1">
              <a:solidFill>
                <a:srgbClr val="1F2DA8"/>
              </a:solidFill>
              <a:latin typeface="隶书" panose="02010509060101010101" charset="-122"/>
              <a:ea typeface="隶书" panose="02010509060101010101" charset="-122"/>
              <a:sym typeface="+mn-ea"/>
            </a:endParaRPr>
          </a:p>
        </p:txBody>
      </p:sp>
      <p:sp>
        <p:nvSpPr>
          <p:cNvPr id="8" name="文本框 7"/>
          <p:cNvSpPr txBox="1"/>
          <p:nvPr/>
        </p:nvSpPr>
        <p:spPr>
          <a:xfrm>
            <a:off x="3755390" y="1529715"/>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助词，的</a:t>
            </a:r>
            <a:endParaRPr lang="zh-CN" altLang="en-US" sz="2400" b="1">
              <a:solidFill>
                <a:srgbClr val="1F2DA8"/>
              </a:solidFill>
              <a:latin typeface="隶书" panose="02010509060101010101" charset="-122"/>
              <a:ea typeface="隶书" panose="02010509060101010101" charset="-122"/>
              <a:sym typeface="+mn-ea"/>
            </a:endParaRPr>
          </a:p>
        </p:txBody>
      </p:sp>
      <p:sp>
        <p:nvSpPr>
          <p:cNvPr id="9" name="文本框 8"/>
          <p:cNvSpPr txBox="1"/>
          <p:nvPr/>
        </p:nvSpPr>
        <p:spPr>
          <a:xfrm>
            <a:off x="7817485" y="2430145"/>
            <a:ext cx="4064000" cy="1198880"/>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“是”，这。“以”是介词，因、由于</a:t>
            </a:r>
            <a:r>
              <a:rPr lang="zh-CN" altLang="en-US" sz="2400" b="1">
                <a:solidFill>
                  <a:srgbClr val="1F2DA8"/>
                </a:solidFill>
                <a:latin typeface="隶书" panose="02010509060101010101" charset="-122"/>
                <a:ea typeface="隶书" panose="02010509060101010101" charset="-122"/>
                <a:cs typeface="隶书" panose="02010509060101010101" charset="-122"/>
              </a:rPr>
              <a:t>。</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“是以”宾语前置，“以是”因此。</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0" name="文本框 9"/>
          <p:cNvSpPr txBox="1"/>
          <p:nvPr/>
        </p:nvSpPr>
        <p:spPr>
          <a:xfrm>
            <a:off x="10823575" y="1403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流传</a:t>
            </a:r>
            <a:endParaRPr lang="zh-CN" altLang="en-US" sz="2400" b="1">
              <a:solidFill>
                <a:srgbClr val="1F2DA8"/>
              </a:solidFill>
              <a:latin typeface="隶书" panose="02010509060101010101" charset="-122"/>
              <a:ea typeface="隶书" panose="02010509060101010101" charset="-122"/>
              <a:sym typeface="+mn-ea"/>
            </a:endParaRPr>
          </a:p>
        </p:txBody>
      </p:sp>
      <p:sp>
        <p:nvSpPr>
          <p:cNvPr id="11" name="文本框 10"/>
          <p:cNvSpPr txBox="1"/>
          <p:nvPr/>
        </p:nvSpPr>
        <p:spPr>
          <a:xfrm>
            <a:off x="2625090" y="2614295"/>
            <a:ext cx="3130550"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不得已，“以”，通“已”，止。</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2" name="文本框 11"/>
          <p:cNvSpPr txBox="1"/>
          <p:nvPr/>
        </p:nvSpPr>
        <p:spPr>
          <a:xfrm>
            <a:off x="3755390" y="3931285"/>
            <a:ext cx="4302125" cy="46037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sym typeface="+mn-ea"/>
              </a:rPr>
              <a:t>动词，行王道（以统一天下）</a:t>
            </a:r>
            <a:endParaRPr lang="zh-CN" altLang="en-US" sz="2400" b="1">
              <a:solidFill>
                <a:srgbClr val="1F2DA8"/>
              </a:solidFill>
              <a:latin typeface="隶书" panose="02010509060101010101" charset="-122"/>
              <a:ea typeface="隶书" panose="02010509060101010101" charset="-122"/>
              <a:sym typeface="+mn-ea"/>
            </a:endParaRPr>
          </a:p>
        </p:txBody>
      </p:sp>
      <p:sp>
        <p:nvSpPr>
          <p:cNvPr id="13" name="文本框 12"/>
          <p:cNvSpPr txBox="1"/>
          <p:nvPr/>
        </p:nvSpPr>
        <p:spPr>
          <a:xfrm>
            <a:off x="2808605" y="439166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如何</a:t>
            </a:r>
            <a:endParaRPr lang="zh-CN" altLang="en-US" sz="2400" b="1">
              <a:solidFill>
                <a:srgbClr val="1F2DA8"/>
              </a:solidFill>
              <a:latin typeface="隶书" panose="02010509060101010101" charset="-122"/>
              <a:ea typeface="隶书" panose="02010509060101010101" charset="-122"/>
              <a:sym typeface="+mn-ea"/>
            </a:endParaRPr>
          </a:p>
        </p:txBody>
      </p:sp>
      <p:sp>
        <p:nvSpPr>
          <p:cNvPr id="14" name="文本框 13"/>
          <p:cNvSpPr txBox="1"/>
          <p:nvPr/>
        </p:nvSpPr>
        <p:spPr>
          <a:xfrm>
            <a:off x="3516630" y="5336540"/>
            <a:ext cx="48895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才</a:t>
            </a:r>
            <a:endParaRPr lang="zh-CN" altLang="en-US" sz="2400" b="1">
              <a:solidFill>
                <a:srgbClr val="1F2DA8"/>
              </a:solidFill>
              <a:latin typeface="隶书" panose="02010509060101010101" charset="-122"/>
              <a:ea typeface="隶书" panose="02010509060101010101" charset="-122"/>
              <a:sym typeface="+mn-ea"/>
            </a:endParaRPr>
          </a:p>
        </p:txBody>
      </p:sp>
      <p:sp>
        <p:nvSpPr>
          <p:cNvPr id="15" name="文本框 14"/>
          <p:cNvSpPr txBox="1"/>
          <p:nvPr/>
        </p:nvSpPr>
        <p:spPr>
          <a:xfrm>
            <a:off x="4805045" y="5336540"/>
            <a:ext cx="44678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名词作动词，行王道以统一天下</a:t>
            </a:r>
            <a:endParaRPr lang="zh-CN" altLang="en-US" sz="2400" b="1">
              <a:solidFill>
                <a:srgbClr val="1F2DA8"/>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to="" calcmode="lin" valueType="num">
                                      <p:cBhvr>
                                        <p:cTn id="37" dur="1" fill="hold"/>
                                        <p:tgtEl>
                                          <p:spTgt spid="11"/>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to="" calcmode="lin" valueType="num">
                                      <p:cBhvr>
                                        <p:cTn id="42" dur="1" fill="hold"/>
                                        <p:tgtEl>
                                          <p:spTgt spid="12"/>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to="" calcmode="lin" valueType="num">
                                      <p:cBhvr>
                                        <p:cTn id="47" dur="1" fill="hold"/>
                                        <p:tgtEl>
                                          <p:spTgt spid="13"/>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to="" calcmode="lin" valueType="num">
                                      <p:cBhvr>
                                        <p:cTn id="52" dur="1" fill="hold"/>
                                        <p:tgtEl>
                                          <p:spTgt spid="14"/>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to="" calcmode="lin" valueType="num">
                                      <p:cBhvr>
                                        <p:cTn id="57"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4063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保</a:t>
            </a:r>
            <a:r>
              <a:rPr lang="zh-CN" altLang="en-US" sz="3200">
                <a:latin typeface="隶书" panose="02010509060101010101" charset="-122"/>
                <a:ea typeface="隶书" panose="02010509060101010101" charset="-122"/>
                <a:cs typeface="隶书" panose="02010509060101010101" charset="-122"/>
              </a:rPr>
              <a:t>民</a:t>
            </a:r>
            <a:r>
              <a:rPr lang="zh-CN" altLang="en-US" sz="3200">
                <a:solidFill>
                  <a:srgbClr val="FF0000"/>
                </a:solidFill>
                <a:latin typeface="隶书" panose="02010509060101010101" charset="-122"/>
                <a:ea typeface="隶书" panose="02010509060101010101" charset="-122"/>
                <a:cs typeface="隶书" panose="02010509060101010101" charset="-122"/>
              </a:rPr>
              <a:t>而</a:t>
            </a:r>
            <a:r>
              <a:rPr lang="zh-CN" altLang="en-US" sz="3200">
                <a:latin typeface="隶书" panose="02010509060101010101" charset="-122"/>
                <a:ea typeface="隶书" panose="02010509060101010101" charset="-122"/>
                <a:cs typeface="隶书" panose="02010509060101010101" charset="-122"/>
              </a:rPr>
              <a:t>王，莫之能</a:t>
            </a:r>
            <a:r>
              <a:rPr lang="zh-CN" altLang="en-US" sz="3200">
                <a:solidFill>
                  <a:srgbClr val="FF0000"/>
                </a:solidFill>
                <a:latin typeface="隶书" panose="02010509060101010101" charset="-122"/>
                <a:ea typeface="隶书" panose="02010509060101010101" charset="-122"/>
                <a:cs typeface="隶书" panose="02010509060101010101" charset="-122"/>
              </a:rPr>
              <a:t>御</a:t>
            </a:r>
            <a:r>
              <a:rPr lang="zh-CN" altLang="en-US" sz="3200">
                <a:latin typeface="隶书" panose="02010509060101010101" charset="-122"/>
                <a:ea typeface="隶书" panose="02010509060101010101" charset="-122"/>
                <a:cs typeface="隶书" panose="02010509060101010101" charset="-122"/>
              </a:rPr>
              <a:t>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若</a:t>
            </a:r>
            <a:r>
              <a:rPr lang="zh-CN" altLang="en-US" sz="3200">
                <a:latin typeface="隶书" panose="02010509060101010101" charset="-122"/>
                <a:ea typeface="隶书" panose="02010509060101010101" charset="-122"/>
                <a:cs typeface="隶书" panose="02010509060101010101" charset="-122"/>
              </a:rPr>
              <a:t>寡人者，可以保民</a:t>
            </a:r>
            <a:r>
              <a:rPr lang="zh-CN" altLang="en-US" sz="3200">
                <a:solidFill>
                  <a:srgbClr val="FF0000"/>
                </a:solidFill>
                <a:latin typeface="隶书" panose="02010509060101010101" charset="-122"/>
                <a:ea typeface="隶书" panose="02010509060101010101" charset="-122"/>
                <a:cs typeface="隶书" panose="02010509060101010101" charset="-122"/>
              </a:rPr>
              <a:t>乎哉</a:t>
            </a:r>
            <a:r>
              <a:rPr lang="zh-CN" altLang="en-US" sz="3200">
                <a:latin typeface="隶书" panose="02010509060101010101" charset="-122"/>
                <a:ea typeface="隶书" panose="02010509060101010101" charset="-122"/>
                <a:cs typeface="隶书" panose="02010509060101010101" charset="-122"/>
              </a:rPr>
              <a:t>？”</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曰：“可。”</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何由</a:t>
            </a:r>
            <a:r>
              <a:rPr lang="zh-CN" altLang="en-US" sz="3200">
                <a:latin typeface="隶书" panose="02010509060101010101" charset="-122"/>
                <a:ea typeface="隶书" panose="02010509060101010101" charset="-122"/>
                <a:cs typeface="隶书" panose="02010509060101010101" charset="-122"/>
              </a:rPr>
              <a:t>知吾可也？”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曰：“臣闻之胡龁曰：‘王坐于堂上，有牵牛</a:t>
            </a:r>
            <a:r>
              <a:rPr lang="zh-CN" altLang="en-US" sz="3200">
                <a:solidFill>
                  <a:srgbClr val="FF0000"/>
                </a:solidFill>
                <a:latin typeface="隶书" panose="02010509060101010101" charset="-122"/>
                <a:ea typeface="隶书" panose="02010509060101010101" charset="-122"/>
                <a:cs typeface="隶书" panose="02010509060101010101" charset="-122"/>
              </a:rPr>
              <a:t>而</a:t>
            </a:r>
            <a:r>
              <a:rPr lang="zh-CN" altLang="en-US" sz="3200">
                <a:latin typeface="隶书" panose="02010509060101010101" charset="-122"/>
                <a:ea typeface="隶书" panose="02010509060101010101" charset="-122"/>
                <a:cs typeface="隶书" panose="02010509060101010101" charset="-122"/>
              </a:rPr>
              <a:t>过堂下者，</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王见之，曰：“牛何</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？”对曰：“将</a:t>
            </a:r>
            <a:r>
              <a:rPr lang="zh-CN" altLang="en-US" sz="3200">
                <a:solidFill>
                  <a:srgbClr val="FF0000"/>
                </a:solidFill>
                <a:latin typeface="隶书" panose="02010509060101010101" charset="-122"/>
                <a:ea typeface="隶书" panose="02010509060101010101" charset="-122"/>
                <a:cs typeface="隶书" panose="02010509060101010101" charset="-122"/>
              </a:rPr>
              <a:t>以衅钟</a:t>
            </a:r>
            <a:r>
              <a:rPr lang="zh-CN" altLang="en-US" sz="3200">
                <a:latin typeface="隶书" panose="02010509060101010101" charset="-122"/>
                <a:ea typeface="隶书" panose="02010509060101010101" charset="-122"/>
                <a:cs typeface="隶书" panose="02010509060101010101" charset="-122"/>
              </a:rPr>
              <a:t>。”王曰：“舍之！</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077085" y="874395"/>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安抚</a:t>
            </a:r>
            <a:endParaRPr lang="zh-CN" altLang="en-US" sz="2400" b="1">
              <a:solidFill>
                <a:srgbClr val="1F2DA8"/>
              </a:solidFill>
              <a:latin typeface="隶书" panose="02010509060101010101" charset="-122"/>
              <a:ea typeface="隶书" panose="02010509060101010101" charset="-122"/>
              <a:sym typeface="+mn-ea"/>
            </a:endParaRPr>
          </a:p>
        </p:txBody>
      </p:sp>
      <p:sp>
        <p:nvSpPr>
          <p:cNvPr id="3" name="文本框 2"/>
          <p:cNvSpPr txBox="1"/>
          <p:nvPr/>
        </p:nvSpPr>
        <p:spPr>
          <a:xfrm>
            <a:off x="3246755" y="874395"/>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表顺承</a:t>
            </a:r>
            <a:endParaRPr lang="zh-CN" altLang="en-US" sz="2400" b="1">
              <a:solidFill>
                <a:srgbClr val="1F2DA8"/>
              </a:solidFill>
              <a:latin typeface="隶书" panose="02010509060101010101" charset="-122"/>
              <a:ea typeface="隶书" panose="02010509060101010101" charset="-122"/>
              <a:sym typeface="+mn-ea"/>
            </a:endParaRPr>
          </a:p>
        </p:txBody>
      </p:sp>
      <p:sp>
        <p:nvSpPr>
          <p:cNvPr id="5" name="文本框 4"/>
          <p:cNvSpPr txBox="1"/>
          <p:nvPr/>
        </p:nvSpPr>
        <p:spPr>
          <a:xfrm>
            <a:off x="5627370" y="874395"/>
            <a:ext cx="17132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阻挡，抵挡</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2361565" y="2130425"/>
            <a:ext cx="48895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像</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7" name="文本框 6"/>
          <p:cNvSpPr txBox="1"/>
          <p:nvPr/>
        </p:nvSpPr>
        <p:spPr>
          <a:xfrm>
            <a:off x="5490210" y="2130425"/>
            <a:ext cx="324358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加强疑问语气，“吗”</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8" name="文本框 7"/>
          <p:cNvSpPr txBox="1"/>
          <p:nvPr/>
        </p:nvSpPr>
        <p:spPr>
          <a:xfrm>
            <a:off x="2374265" y="3837305"/>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从何处</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9" name="文本框 8"/>
          <p:cNvSpPr txBox="1"/>
          <p:nvPr/>
        </p:nvSpPr>
        <p:spPr>
          <a:xfrm>
            <a:off x="9105265" y="4058920"/>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表修饰</a:t>
            </a:r>
            <a:endParaRPr lang="zh-CN" altLang="en-US" sz="2400" b="1">
              <a:solidFill>
                <a:srgbClr val="1F2DA8"/>
              </a:solidFill>
              <a:latin typeface="隶书" panose="02010509060101010101" charset="-122"/>
              <a:ea typeface="隶书" panose="02010509060101010101" charset="-122"/>
              <a:sym typeface="+mn-ea"/>
            </a:endParaRPr>
          </a:p>
        </p:txBody>
      </p:sp>
      <p:sp>
        <p:nvSpPr>
          <p:cNvPr id="10" name="文本框 9"/>
          <p:cNvSpPr txBox="1"/>
          <p:nvPr/>
        </p:nvSpPr>
        <p:spPr>
          <a:xfrm>
            <a:off x="4048760" y="5496560"/>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到，往</a:t>
            </a:r>
            <a:endParaRPr lang="zh-CN" altLang="en-US" sz="2400" b="1">
              <a:solidFill>
                <a:srgbClr val="1F2DA8"/>
              </a:solidFill>
              <a:latin typeface="隶书" panose="02010509060101010101" charset="-122"/>
              <a:ea typeface="隶书" panose="02010509060101010101" charset="-122"/>
              <a:sym typeface="+mn-ea"/>
            </a:endParaRPr>
          </a:p>
        </p:txBody>
      </p:sp>
      <p:sp>
        <p:nvSpPr>
          <p:cNvPr id="11" name="文本框 10"/>
          <p:cNvSpPr txBox="1"/>
          <p:nvPr/>
        </p:nvSpPr>
        <p:spPr>
          <a:xfrm>
            <a:off x="6981825" y="549656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用来</a:t>
            </a:r>
            <a:endParaRPr lang="zh-CN" altLang="en-US" sz="2400" b="1">
              <a:solidFill>
                <a:srgbClr val="1F2DA8"/>
              </a:solidFill>
              <a:latin typeface="隶书" panose="02010509060101010101" charset="-122"/>
              <a:ea typeface="隶书" panose="02010509060101010101" charset="-122"/>
              <a:sym typeface="+mn-ea"/>
            </a:endParaRPr>
          </a:p>
        </p:txBody>
      </p:sp>
      <p:sp>
        <p:nvSpPr>
          <p:cNvPr id="12" name="文本框 11"/>
          <p:cNvSpPr txBox="1"/>
          <p:nvPr/>
        </p:nvSpPr>
        <p:spPr>
          <a:xfrm>
            <a:off x="7935595" y="5496560"/>
            <a:ext cx="4029710" cy="1198880"/>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古代新钟铸成，用牲畜的血涂在钟的缝隙中祭神求福，叫衅钟。 衅，血祭。</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40639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吾不忍其</a:t>
            </a:r>
            <a:r>
              <a:rPr lang="zh-CN" altLang="en-US" sz="3200">
                <a:solidFill>
                  <a:srgbClr val="FF0000"/>
                </a:solidFill>
                <a:latin typeface="隶书" panose="02010509060101010101" charset="-122"/>
                <a:ea typeface="隶书" panose="02010509060101010101" charset="-122"/>
                <a:cs typeface="隶书" panose="02010509060101010101" charset="-122"/>
              </a:rPr>
              <a:t>觳觫</a:t>
            </a:r>
            <a:r>
              <a:rPr lang="zh-CN" altLang="en-US" sz="3200">
                <a:latin typeface="隶书" panose="02010509060101010101" charset="-122"/>
                <a:ea typeface="隶书" panose="02010509060101010101" charset="-122"/>
                <a:cs typeface="隶书" panose="02010509060101010101" charset="-122"/>
              </a:rPr>
              <a:t>，若无罪而</a:t>
            </a:r>
            <a:r>
              <a:rPr lang="zh-CN" altLang="en-US" sz="3200">
                <a:solidFill>
                  <a:srgbClr val="FF0000"/>
                </a:solidFill>
                <a:latin typeface="隶书" panose="02010509060101010101" charset="-122"/>
                <a:ea typeface="隶书" panose="02010509060101010101" charset="-122"/>
                <a:cs typeface="隶书" panose="02010509060101010101" charset="-122"/>
              </a:rPr>
              <a:t>就</a:t>
            </a:r>
            <a:r>
              <a:rPr lang="zh-CN" altLang="en-US" sz="3200">
                <a:latin typeface="隶书" panose="02010509060101010101" charset="-122"/>
                <a:ea typeface="隶书" panose="02010509060101010101" charset="-122"/>
                <a:cs typeface="隶书" panose="02010509060101010101" charset="-122"/>
              </a:rPr>
              <a:t>死地。”对曰：“</a:t>
            </a:r>
            <a:r>
              <a:rPr lang="zh-CN" altLang="en-US" sz="3200">
                <a:solidFill>
                  <a:srgbClr val="FF0000"/>
                </a:solidFill>
                <a:latin typeface="隶书" panose="02010509060101010101" charset="-122"/>
                <a:ea typeface="隶书" panose="02010509060101010101" charset="-122"/>
                <a:cs typeface="隶书" panose="02010509060101010101" charset="-122"/>
              </a:rPr>
              <a:t>然则</a:t>
            </a:r>
            <a:r>
              <a:rPr lang="zh-CN" altLang="en-US" sz="3200">
                <a:latin typeface="隶书" panose="02010509060101010101" charset="-122"/>
                <a:ea typeface="隶书" panose="02010509060101010101" charset="-122"/>
                <a:cs typeface="隶书" panose="02010509060101010101" charset="-122"/>
              </a:rPr>
              <a:t>废衅钟与？”</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曰：“何可废也，以羊</a:t>
            </a:r>
            <a:r>
              <a:rPr lang="zh-CN" altLang="en-US" sz="3200">
                <a:solidFill>
                  <a:srgbClr val="FF0000"/>
                </a:solidFill>
                <a:latin typeface="隶书" panose="02010509060101010101" charset="-122"/>
                <a:ea typeface="隶书" panose="02010509060101010101" charset="-122"/>
                <a:cs typeface="隶书" panose="02010509060101010101" charset="-122"/>
              </a:rPr>
              <a:t>易</a:t>
            </a:r>
            <a:r>
              <a:rPr lang="zh-CN" altLang="en-US" sz="3200">
                <a:latin typeface="隶书" panose="02010509060101010101" charset="-122"/>
                <a:ea typeface="隶书" panose="02010509060101010101" charset="-122"/>
                <a:cs typeface="隶书" panose="02010509060101010101" charset="-122"/>
              </a:rPr>
              <a:t>之。”’不识有诸？”</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曰：“有之。”</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曰：“是心足以王矣。百姓皆以王为</a:t>
            </a:r>
            <a:r>
              <a:rPr lang="zh-CN" altLang="en-US" sz="3200">
                <a:solidFill>
                  <a:srgbClr val="FF0000"/>
                </a:solidFill>
                <a:latin typeface="隶书" panose="02010509060101010101" charset="-122"/>
                <a:ea typeface="隶书" panose="02010509060101010101" charset="-122"/>
                <a:cs typeface="隶书" panose="02010509060101010101" charset="-122"/>
              </a:rPr>
              <a:t>爱</a:t>
            </a:r>
            <a:r>
              <a:rPr lang="zh-CN" altLang="en-US" sz="3200">
                <a:latin typeface="隶书" panose="02010509060101010101" charset="-122"/>
                <a:ea typeface="隶书" panose="02010509060101010101" charset="-122"/>
                <a:cs typeface="隶书" panose="02010509060101010101" charset="-122"/>
              </a:rPr>
              <a:t>也，臣</a:t>
            </a:r>
            <a:r>
              <a:rPr lang="zh-CN" altLang="en-US" sz="3200">
                <a:solidFill>
                  <a:srgbClr val="FF0000"/>
                </a:solidFill>
                <a:latin typeface="隶书" panose="02010509060101010101" charset="-122"/>
                <a:ea typeface="隶书" panose="02010509060101010101" charset="-122"/>
                <a:cs typeface="隶书" panose="02010509060101010101" charset="-122"/>
              </a:rPr>
              <a:t>固</a:t>
            </a:r>
            <a:r>
              <a:rPr lang="zh-CN" altLang="en-US" sz="3200">
                <a:latin typeface="隶书" panose="02010509060101010101" charset="-122"/>
                <a:ea typeface="隶书" panose="02010509060101010101" charset="-122"/>
                <a:cs typeface="隶书" panose="02010509060101010101" charset="-122"/>
              </a:rPr>
              <a:t>知王之不忍也。”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王曰：“然，</a:t>
            </a:r>
            <a:r>
              <a:rPr lang="zh-CN" altLang="en-US" sz="3200">
                <a:solidFill>
                  <a:srgbClr val="FF0000"/>
                </a:solidFill>
                <a:latin typeface="隶书" panose="02010509060101010101" charset="-122"/>
                <a:ea typeface="隶书" panose="02010509060101010101" charset="-122"/>
                <a:cs typeface="隶书" panose="02010509060101010101" charset="-122"/>
              </a:rPr>
              <a:t>诚</a:t>
            </a:r>
            <a:r>
              <a:rPr lang="zh-CN" altLang="en-US" sz="3200">
                <a:latin typeface="隶书" panose="02010509060101010101" charset="-122"/>
                <a:ea typeface="隶书" panose="02010509060101010101" charset="-122"/>
                <a:cs typeface="隶书" panose="02010509060101010101" charset="-122"/>
              </a:rPr>
              <a:t>有百姓者。齐国虽</a:t>
            </a:r>
            <a:r>
              <a:rPr lang="zh-CN" altLang="en-US" sz="3200">
                <a:solidFill>
                  <a:srgbClr val="FF0000"/>
                </a:solidFill>
                <a:latin typeface="隶书" panose="02010509060101010101" charset="-122"/>
                <a:ea typeface="隶书" panose="02010509060101010101" charset="-122"/>
                <a:cs typeface="隶书" panose="02010509060101010101" charset="-122"/>
              </a:rPr>
              <a:t>褊</a:t>
            </a:r>
            <a:r>
              <a:rPr lang="zh-CN" altLang="en-US" sz="3200">
                <a:latin typeface="隶书" panose="02010509060101010101" charset="-122"/>
                <a:ea typeface="隶书" panose="02010509060101010101" charset="-122"/>
                <a:cs typeface="隶书" panose="02010509060101010101" charset="-122"/>
              </a:rPr>
              <a:t>小，吾何爱一牛？</a:t>
            </a:r>
            <a:r>
              <a:rPr lang="zh-CN" altLang="en-US" sz="3200">
                <a:solidFill>
                  <a:srgbClr val="FF0000"/>
                </a:solidFill>
                <a:latin typeface="隶书" panose="02010509060101010101" charset="-122"/>
                <a:ea typeface="隶书" panose="02010509060101010101" charset="-122"/>
                <a:cs typeface="隶书" panose="02010509060101010101" charset="-122"/>
              </a:rPr>
              <a:t>即</a:t>
            </a:r>
            <a:r>
              <a:rPr lang="zh-CN" altLang="en-US" sz="3200">
                <a:latin typeface="隶书" panose="02010509060101010101" charset="-122"/>
                <a:ea typeface="隶书" panose="02010509060101010101" charset="-122"/>
                <a:cs typeface="隶书" panose="02010509060101010101" charset="-122"/>
              </a:rPr>
              <a:t>不</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忍其觳觫，若无罪而就死地，故以羊易之也。”</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324610" y="891540"/>
            <a:ext cx="23253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恐惧发抖的样子</a:t>
            </a:r>
            <a:endParaRPr lang="zh-CN" altLang="en-US" sz="2400" b="1">
              <a:solidFill>
                <a:srgbClr val="1F2DA8"/>
              </a:solidFill>
              <a:latin typeface="隶书" panose="02010509060101010101" charset="-122"/>
              <a:ea typeface="隶书" panose="02010509060101010101" charset="-122"/>
              <a:sym typeface="+mn-ea"/>
            </a:endParaRPr>
          </a:p>
        </p:txBody>
      </p:sp>
      <p:sp>
        <p:nvSpPr>
          <p:cNvPr id="3" name="文本框 2"/>
          <p:cNvSpPr txBox="1"/>
          <p:nvPr/>
        </p:nvSpPr>
        <p:spPr>
          <a:xfrm>
            <a:off x="4889500" y="89154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走向</a:t>
            </a:r>
            <a:endParaRPr lang="zh-CN" altLang="en-US" sz="2400" b="1">
              <a:solidFill>
                <a:srgbClr val="1F2DA8"/>
              </a:solidFill>
              <a:latin typeface="隶书" panose="02010509060101010101" charset="-122"/>
              <a:ea typeface="隶书" panose="02010509060101010101" charset="-122"/>
              <a:sym typeface="+mn-ea"/>
            </a:endParaRPr>
          </a:p>
        </p:txBody>
      </p:sp>
      <p:sp>
        <p:nvSpPr>
          <p:cNvPr id="5" name="文本框 4"/>
          <p:cNvSpPr txBox="1"/>
          <p:nvPr/>
        </p:nvSpPr>
        <p:spPr>
          <a:xfrm>
            <a:off x="7495540" y="891540"/>
            <a:ext cx="38557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句首连词，既然这样，那么</a:t>
            </a:r>
            <a:endParaRPr lang="zh-CN" altLang="en-US" sz="2400" b="1">
              <a:solidFill>
                <a:srgbClr val="1F2DA8"/>
              </a:solidFill>
              <a:latin typeface="隶书" panose="02010509060101010101" charset="-122"/>
              <a:ea typeface="隶书" panose="02010509060101010101" charset="-122"/>
              <a:sym typeface="+mn-ea"/>
            </a:endParaRPr>
          </a:p>
        </p:txBody>
      </p:sp>
      <p:sp>
        <p:nvSpPr>
          <p:cNvPr id="6" name="文本框 5"/>
          <p:cNvSpPr txBox="1"/>
          <p:nvPr/>
        </p:nvSpPr>
        <p:spPr>
          <a:xfrm>
            <a:off x="4582160" y="2010410"/>
            <a:ext cx="48895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换</a:t>
            </a:r>
            <a:endParaRPr lang="zh-CN" altLang="en-US" sz="2400" b="1">
              <a:solidFill>
                <a:srgbClr val="1F2DA8"/>
              </a:solidFill>
              <a:latin typeface="隶书" panose="02010509060101010101" charset="-122"/>
              <a:ea typeface="隶书" panose="02010509060101010101" charset="-122"/>
              <a:sym typeface="+mn-ea"/>
            </a:endParaRPr>
          </a:p>
        </p:txBody>
      </p:sp>
      <p:sp>
        <p:nvSpPr>
          <p:cNvPr id="7" name="文本框 6"/>
          <p:cNvSpPr txBox="1"/>
          <p:nvPr/>
        </p:nvSpPr>
        <p:spPr>
          <a:xfrm>
            <a:off x="7665085" y="32448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吝啬</a:t>
            </a:r>
            <a:endParaRPr lang="zh-CN" altLang="en-US" sz="2400" b="1">
              <a:solidFill>
                <a:srgbClr val="1F2DA8"/>
              </a:solidFill>
              <a:latin typeface="隶书" panose="02010509060101010101" charset="-122"/>
              <a:ea typeface="隶书" panose="02010509060101010101" charset="-122"/>
              <a:sym typeface="+mn-ea"/>
            </a:endParaRPr>
          </a:p>
        </p:txBody>
      </p:sp>
      <p:sp>
        <p:nvSpPr>
          <p:cNvPr id="8" name="文本框 7"/>
          <p:cNvSpPr txBox="1"/>
          <p:nvPr/>
        </p:nvSpPr>
        <p:spPr>
          <a:xfrm>
            <a:off x="9276080" y="32448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本来</a:t>
            </a:r>
            <a:endParaRPr lang="zh-CN" altLang="en-US" sz="2400" b="1">
              <a:solidFill>
                <a:srgbClr val="1F2DA8"/>
              </a:solidFill>
              <a:latin typeface="隶书" panose="02010509060101010101" charset="-122"/>
              <a:ea typeface="隶书" panose="02010509060101010101" charset="-122"/>
              <a:sym typeface="+mn-ea"/>
            </a:endParaRPr>
          </a:p>
        </p:txBody>
      </p:sp>
      <p:sp>
        <p:nvSpPr>
          <p:cNvPr id="9" name="文本框 8"/>
          <p:cNvSpPr txBox="1"/>
          <p:nvPr/>
        </p:nvSpPr>
        <p:spPr>
          <a:xfrm>
            <a:off x="3649980" y="4451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的确</a:t>
            </a:r>
            <a:endParaRPr lang="zh-CN" altLang="en-US" sz="2400" b="1">
              <a:solidFill>
                <a:srgbClr val="1F2DA8"/>
              </a:solidFill>
              <a:latin typeface="隶书" panose="02010509060101010101" charset="-122"/>
              <a:ea typeface="隶书" panose="02010509060101010101" charset="-122"/>
              <a:sym typeface="+mn-ea"/>
            </a:endParaRPr>
          </a:p>
        </p:txBody>
      </p:sp>
      <p:sp>
        <p:nvSpPr>
          <p:cNvPr id="10" name="文本框 9"/>
          <p:cNvSpPr txBox="1"/>
          <p:nvPr/>
        </p:nvSpPr>
        <p:spPr>
          <a:xfrm>
            <a:off x="7300595" y="4451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狭小</a:t>
            </a:r>
            <a:endParaRPr lang="zh-CN" altLang="en-US" sz="2400" b="1">
              <a:solidFill>
                <a:srgbClr val="1F2DA8"/>
              </a:solidFill>
              <a:latin typeface="隶书" panose="02010509060101010101" charset="-122"/>
              <a:ea typeface="隶书" panose="02010509060101010101" charset="-122"/>
              <a:sym typeface="+mn-ea"/>
            </a:endParaRPr>
          </a:p>
        </p:txBody>
      </p:sp>
      <p:sp>
        <p:nvSpPr>
          <p:cNvPr id="11" name="文本框 10"/>
          <p:cNvSpPr txBox="1"/>
          <p:nvPr/>
        </p:nvSpPr>
        <p:spPr>
          <a:xfrm>
            <a:off x="10708640" y="4497705"/>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就是</a:t>
            </a:r>
            <a:endParaRPr lang="zh-CN" altLang="en-US" sz="2400" b="1">
              <a:solidFill>
                <a:srgbClr val="1F2DA8"/>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曰：“王无</a:t>
            </a:r>
            <a:r>
              <a:rPr lang="zh-CN" altLang="en-US" sz="3200">
                <a:solidFill>
                  <a:srgbClr val="FF0000"/>
                </a:solidFill>
                <a:latin typeface="隶书" panose="02010509060101010101" charset="-122"/>
                <a:ea typeface="隶书" panose="02010509060101010101" charset="-122"/>
                <a:cs typeface="隶书" panose="02010509060101010101" charset="-122"/>
              </a:rPr>
              <a:t>异</a:t>
            </a:r>
            <a:r>
              <a:rPr lang="zh-CN" altLang="en-US" sz="3200">
                <a:latin typeface="隶书" panose="02010509060101010101" charset="-122"/>
                <a:ea typeface="隶书" panose="02010509060101010101" charset="-122"/>
                <a:cs typeface="隶书" panose="02010509060101010101" charset="-122"/>
              </a:rPr>
              <a:t>于百姓之以王为爱也。以</a:t>
            </a:r>
            <a:r>
              <a:rPr lang="zh-CN" altLang="en-US" sz="3200">
                <a:solidFill>
                  <a:srgbClr val="FF0000"/>
                </a:solidFill>
                <a:latin typeface="隶书" panose="02010509060101010101" charset="-122"/>
                <a:ea typeface="隶书" panose="02010509060101010101" charset="-122"/>
                <a:cs typeface="隶书" panose="02010509060101010101" charset="-122"/>
              </a:rPr>
              <a:t>小</a:t>
            </a:r>
            <a:r>
              <a:rPr lang="zh-CN" altLang="en-US" sz="3200">
                <a:latin typeface="隶书" panose="02010509060101010101" charset="-122"/>
                <a:ea typeface="隶书" panose="02010509060101010101" charset="-122"/>
                <a:cs typeface="隶书" panose="02010509060101010101" charset="-122"/>
              </a:rPr>
              <a:t>易</a:t>
            </a:r>
            <a:r>
              <a:rPr lang="zh-CN" altLang="en-US" sz="3200">
                <a:solidFill>
                  <a:srgbClr val="FF0000"/>
                </a:solidFill>
                <a:latin typeface="隶书" panose="02010509060101010101" charset="-122"/>
                <a:ea typeface="隶书" panose="02010509060101010101" charset="-122"/>
                <a:cs typeface="隶书" panose="02010509060101010101" charset="-122"/>
              </a:rPr>
              <a:t>大</a:t>
            </a:r>
            <a:r>
              <a:rPr lang="zh-CN" altLang="en-US" sz="3200">
                <a:latin typeface="隶书" panose="02010509060101010101" charset="-122"/>
                <a:ea typeface="隶书" panose="02010509060101010101" charset="-122"/>
                <a:cs typeface="隶书" panose="02010509060101010101" charset="-122"/>
              </a:rPr>
              <a:t>，彼恶知之？</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王若</a:t>
            </a:r>
            <a:r>
              <a:rPr lang="zh-CN" altLang="en-US" sz="3200">
                <a:solidFill>
                  <a:srgbClr val="FF0000"/>
                </a:solidFill>
                <a:latin typeface="隶书" panose="02010509060101010101" charset="-122"/>
                <a:ea typeface="隶书" panose="02010509060101010101" charset="-122"/>
                <a:cs typeface="隶书" panose="02010509060101010101" charset="-122"/>
              </a:rPr>
              <a:t>隐</a:t>
            </a:r>
            <a:r>
              <a:rPr lang="zh-CN" altLang="en-US" sz="3200">
                <a:latin typeface="隶书" panose="02010509060101010101" charset="-122"/>
                <a:ea typeface="隶书" panose="02010509060101010101" charset="-122"/>
                <a:cs typeface="隶书" panose="02010509060101010101" charset="-122"/>
              </a:rPr>
              <a:t>其无罪而就死地，则牛羊何</a:t>
            </a:r>
            <a:r>
              <a:rPr lang="zh-CN" altLang="en-US" sz="3200">
                <a:solidFill>
                  <a:srgbClr val="FF0000"/>
                </a:solidFill>
                <a:latin typeface="隶书" panose="02010509060101010101" charset="-122"/>
                <a:ea typeface="隶书" panose="02010509060101010101" charset="-122"/>
                <a:cs typeface="隶书" panose="02010509060101010101" charset="-122"/>
              </a:rPr>
              <a:t>择</a:t>
            </a:r>
            <a:r>
              <a:rPr lang="zh-CN" altLang="en-US" sz="3200">
                <a:latin typeface="隶书" panose="02010509060101010101" charset="-122"/>
                <a:ea typeface="隶书" panose="02010509060101010101" charset="-122"/>
                <a:cs typeface="隶书" panose="02010509060101010101" charset="-122"/>
              </a:rPr>
              <a:t>焉？”</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王笑曰：“是诚何心哉！我非爱其财而易之以羊也，</a:t>
            </a:r>
            <a:r>
              <a:rPr lang="zh-CN" altLang="en-US" sz="3200">
                <a:solidFill>
                  <a:srgbClr val="FF0000"/>
                </a:solidFill>
                <a:latin typeface="隶书" panose="02010509060101010101" charset="-122"/>
                <a:ea typeface="隶书" panose="02010509060101010101" charset="-122"/>
                <a:cs typeface="隶书" panose="02010509060101010101" charset="-122"/>
              </a:rPr>
              <a:t>宜</a:t>
            </a:r>
            <a:r>
              <a:rPr lang="zh-CN" altLang="en-US" sz="3200">
                <a:latin typeface="隶书" panose="02010509060101010101" charset="-122"/>
                <a:ea typeface="隶书" panose="02010509060101010101" charset="-122"/>
                <a:cs typeface="隶书" panose="02010509060101010101" charset="-122"/>
              </a:rPr>
              <a:t>乎百姓之谓我爱也。”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无伤</a:t>
            </a:r>
            <a:r>
              <a:rPr lang="zh-CN" altLang="en-US" sz="3200">
                <a:latin typeface="隶书" panose="02010509060101010101" charset="-122"/>
                <a:ea typeface="隶书" panose="02010509060101010101" charset="-122"/>
                <a:cs typeface="隶书" panose="02010509060101010101" charset="-122"/>
              </a:rPr>
              <a:t>也，是乃</a:t>
            </a:r>
            <a:r>
              <a:rPr lang="zh-CN" altLang="en-US" sz="3200">
                <a:solidFill>
                  <a:srgbClr val="FF0000"/>
                </a:solidFill>
                <a:latin typeface="隶书" panose="02010509060101010101" charset="-122"/>
                <a:ea typeface="隶书" panose="02010509060101010101" charset="-122"/>
                <a:cs typeface="隶书" panose="02010509060101010101" charset="-122"/>
              </a:rPr>
              <a:t>仁术</a:t>
            </a:r>
            <a:r>
              <a:rPr lang="zh-CN" altLang="en-US" sz="3200">
                <a:latin typeface="隶书" panose="02010509060101010101" charset="-122"/>
                <a:ea typeface="隶书" panose="02010509060101010101" charset="-122"/>
                <a:cs typeface="隶书" panose="02010509060101010101" charset="-122"/>
              </a:rPr>
              <a:t>也！见牛未见羊也。君子之于禽兽</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也：见其生，不忍见其死；闻其声，不忍食其肉。是以君子</a:t>
            </a:r>
            <a:r>
              <a:rPr lang="zh-CN" altLang="en-US" sz="3200">
                <a:solidFill>
                  <a:srgbClr val="FF0000"/>
                </a:solidFill>
                <a:latin typeface="隶书" panose="02010509060101010101" charset="-122"/>
                <a:ea typeface="隶书" panose="02010509060101010101" charset="-122"/>
                <a:cs typeface="隶书" panose="02010509060101010101" charset="-122"/>
              </a:rPr>
              <a:t>远</a:t>
            </a:r>
            <a:r>
              <a:rPr lang="zh-CN" altLang="en-US" sz="3200">
                <a:latin typeface="隶书" panose="02010509060101010101" charset="-122"/>
                <a:ea typeface="隶书" panose="02010509060101010101" charset="-122"/>
                <a:cs typeface="隶书" panose="02010509060101010101" charset="-122"/>
              </a:rPr>
              <a:t>庖厨也。”</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852930" y="934720"/>
            <a:ext cx="47764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形容词做动词，对....感到奇怪。</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3" name="文本框 2"/>
          <p:cNvSpPr txBox="1"/>
          <p:nvPr/>
        </p:nvSpPr>
        <p:spPr>
          <a:xfrm>
            <a:off x="7517765" y="981075"/>
            <a:ext cx="41617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形作名，小的东西，大的东西 </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1069975" y="2112010"/>
            <a:ext cx="15608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怜悯;痛惜</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6471920" y="202438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区别</a:t>
            </a:r>
            <a:endParaRPr lang="zh-CN" altLang="en-US" sz="2400" b="1">
              <a:solidFill>
                <a:srgbClr val="1F2DA8"/>
              </a:solidFill>
              <a:latin typeface="隶书" panose="02010509060101010101" charset="-122"/>
              <a:ea typeface="隶书" panose="02010509060101010101" charset="-122"/>
              <a:sym typeface="+mn-ea"/>
            </a:endParaRPr>
          </a:p>
        </p:txBody>
      </p:sp>
      <p:sp>
        <p:nvSpPr>
          <p:cNvPr id="7" name="文本框 6"/>
          <p:cNvSpPr txBox="1"/>
          <p:nvPr/>
        </p:nvSpPr>
        <p:spPr>
          <a:xfrm>
            <a:off x="9354185" y="2272030"/>
            <a:ext cx="23253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应当，理所当然</a:t>
            </a:r>
            <a:endParaRPr lang="zh-CN" altLang="en-US" sz="2400" b="1">
              <a:solidFill>
                <a:srgbClr val="1F2DA8"/>
              </a:solidFill>
              <a:latin typeface="隶书" panose="02010509060101010101" charset="-122"/>
              <a:ea typeface="隶书" panose="02010509060101010101" charset="-122"/>
              <a:sym typeface="+mn-ea"/>
            </a:endParaRPr>
          </a:p>
        </p:txBody>
      </p:sp>
      <p:sp>
        <p:nvSpPr>
          <p:cNvPr id="8" name="文本框 7"/>
          <p:cNvSpPr txBox="1"/>
          <p:nvPr/>
        </p:nvSpPr>
        <p:spPr>
          <a:xfrm>
            <a:off x="2348230" y="4377690"/>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没有妨害</a:t>
            </a:r>
            <a:endParaRPr lang="zh-CN" altLang="en-US" sz="2400" b="1">
              <a:solidFill>
                <a:srgbClr val="1F2DA8"/>
              </a:solidFill>
              <a:latin typeface="隶书" panose="02010509060101010101" charset="-122"/>
              <a:ea typeface="隶书" panose="02010509060101010101" charset="-122"/>
              <a:sym typeface="+mn-ea"/>
            </a:endParaRPr>
          </a:p>
        </p:txBody>
      </p:sp>
      <p:sp>
        <p:nvSpPr>
          <p:cNvPr id="9" name="文本框 8"/>
          <p:cNvSpPr txBox="1"/>
          <p:nvPr/>
        </p:nvSpPr>
        <p:spPr>
          <a:xfrm>
            <a:off x="4595495" y="4469765"/>
            <a:ext cx="41617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仁道，即行仁政的方法、途径</a:t>
            </a:r>
            <a:endParaRPr lang="zh-CN" altLang="en-US" sz="2400" b="1">
              <a:solidFill>
                <a:srgbClr val="1F2DA8"/>
              </a:solidFill>
              <a:latin typeface="隶书" panose="02010509060101010101" charset="-122"/>
              <a:ea typeface="隶书" panose="02010509060101010101" charset="-122"/>
              <a:sym typeface="+mn-ea"/>
            </a:endParaRPr>
          </a:p>
        </p:txBody>
      </p:sp>
      <p:sp>
        <p:nvSpPr>
          <p:cNvPr id="10" name="文本框 9"/>
          <p:cNvSpPr txBox="1"/>
          <p:nvPr/>
        </p:nvSpPr>
        <p:spPr>
          <a:xfrm>
            <a:off x="9636760" y="5671185"/>
            <a:ext cx="2216785"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sym typeface="+mn-ea"/>
              </a:rPr>
              <a:t>形容词作动词，疏远，不接近</a:t>
            </a:r>
            <a:endParaRPr lang="zh-CN" altLang="en-US" sz="2400" b="1">
              <a:solidFill>
                <a:srgbClr val="1F2DA8"/>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王说曰：“《诗》云：‘他人有心，予</a:t>
            </a:r>
            <a:r>
              <a:rPr lang="zh-CN" altLang="en-US" sz="3200">
                <a:solidFill>
                  <a:srgbClr val="FF0000"/>
                </a:solidFill>
                <a:latin typeface="隶书" panose="02010509060101010101" charset="-122"/>
                <a:ea typeface="隶书" panose="02010509060101010101" charset="-122"/>
                <a:cs typeface="隶书" panose="02010509060101010101" charset="-122"/>
              </a:rPr>
              <a:t>忖度</a:t>
            </a:r>
            <a:r>
              <a:rPr lang="zh-CN" altLang="en-US" sz="3200">
                <a:latin typeface="隶书" panose="02010509060101010101" charset="-122"/>
                <a:ea typeface="隶书" panose="02010509060101010101" charset="-122"/>
                <a:cs typeface="隶书" panose="02010509060101010101" charset="-122"/>
              </a:rPr>
              <a:t>之。’夫子之谓</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也。夫我乃行之，反而求之，不得吾心；夫子言之，于我心有</a:t>
            </a:r>
            <a:r>
              <a:rPr lang="zh-CN" altLang="en-US" sz="3200">
                <a:solidFill>
                  <a:srgbClr val="FF0000"/>
                </a:solidFill>
                <a:latin typeface="隶书" panose="02010509060101010101" charset="-122"/>
                <a:ea typeface="隶书" panose="02010509060101010101" charset="-122"/>
                <a:cs typeface="隶书" panose="02010509060101010101" charset="-122"/>
              </a:rPr>
              <a:t>戚</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solidFill>
                  <a:srgbClr val="FF0000"/>
                </a:solidFill>
                <a:latin typeface="隶书" panose="02010509060101010101" charset="-122"/>
                <a:ea typeface="隶书" panose="02010509060101010101" charset="-122"/>
                <a:cs typeface="隶书" panose="02010509060101010101" charset="-122"/>
              </a:rPr>
              <a:t>戚</a:t>
            </a:r>
            <a:r>
              <a:rPr lang="zh-CN" altLang="en-US" sz="3200">
                <a:latin typeface="隶书" panose="02010509060101010101" charset="-122"/>
                <a:ea typeface="隶书" panose="02010509060101010101" charset="-122"/>
                <a:cs typeface="隶书" panose="02010509060101010101" charset="-122"/>
              </a:rPr>
              <a:t>焉。此心之</a:t>
            </a:r>
            <a:r>
              <a:rPr lang="zh-CN" altLang="en-US" sz="3200">
                <a:solidFill>
                  <a:srgbClr val="FF0000"/>
                </a:solidFill>
                <a:latin typeface="隶书" panose="02010509060101010101" charset="-122"/>
                <a:ea typeface="隶书" panose="02010509060101010101" charset="-122"/>
                <a:cs typeface="隶书" panose="02010509060101010101" charset="-122"/>
              </a:rPr>
              <a:t>所以</a:t>
            </a:r>
            <a:r>
              <a:rPr lang="zh-CN" altLang="en-US" sz="3200">
                <a:latin typeface="隶书" panose="02010509060101010101" charset="-122"/>
                <a:ea typeface="隶书" panose="02010509060101010101" charset="-122"/>
                <a:cs typeface="隶书" panose="02010509060101010101" charset="-122"/>
              </a:rPr>
              <a:t>合于王</a:t>
            </a:r>
            <a:r>
              <a:rPr lang="zh-CN" altLang="en-US" sz="3200">
                <a:solidFill>
                  <a:srgbClr val="FF0000"/>
                </a:solidFill>
                <a:latin typeface="隶书" panose="02010509060101010101" charset="-122"/>
                <a:ea typeface="隶书" panose="02010509060101010101" charset="-122"/>
                <a:cs typeface="隶书" panose="02010509060101010101" charset="-122"/>
              </a:rPr>
              <a:t>者</a:t>
            </a:r>
            <a:r>
              <a:rPr lang="zh-CN" altLang="en-US" sz="3200">
                <a:latin typeface="隶书" panose="02010509060101010101" charset="-122"/>
                <a:ea typeface="隶书" panose="02010509060101010101" charset="-122"/>
                <a:cs typeface="隶书" panose="02010509060101010101" charset="-122"/>
              </a:rPr>
              <a:t>何也？”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曰：“有</a:t>
            </a:r>
            <a:r>
              <a:rPr lang="zh-CN" altLang="en-US" sz="3200">
                <a:solidFill>
                  <a:srgbClr val="FF0000"/>
                </a:solidFill>
                <a:latin typeface="隶书" panose="02010509060101010101" charset="-122"/>
                <a:ea typeface="隶书" panose="02010509060101010101" charset="-122"/>
                <a:cs typeface="隶书" panose="02010509060101010101" charset="-122"/>
              </a:rPr>
              <a:t>复</a:t>
            </a:r>
            <a:r>
              <a:rPr lang="zh-CN" altLang="en-US" sz="3200">
                <a:latin typeface="隶书" panose="02010509060101010101" charset="-122"/>
                <a:ea typeface="隶书" panose="02010509060101010101" charset="-122"/>
                <a:cs typeface="隶书" panose="02010509060101010101" charset="-122"/>
              </a:rPr>
              <a:t>于王者曰：‘吾力足以举百</a:t>
            </a:r>
            <a:r>
              <a:rPr lang="zh-CN" altLang="en-US" sz="3200">
                <a:solidFill>
                  <a:srgbClr val="FF0000"/>
                </a:solidFill>
                <a:latin typeface="隶书" panose="02010509060101010101" charset="-122"/>
                <a:ea typeface="隶书" panose="02010509060101010101" charset="-122"/>
                <a:cs typeface="隶书" panose="02010509060101010101" charset="-122"/>
              </a:rPr>
              <a:t>钧</a:t>
            </a:r>
            <a:r>
              <a:rPr lang="zh-CN" altLang="en-US" sz="3200">
                <a:latin typeface="隶书" panose="02010509060101010101" charset="-122"/>
                <a:ea typeface="隶书" panose="02010509060101010101" charset="-122"/>
                <a:cs typeface="隶书" panose="02010509060101010101" charset="-122"/>
              </a:rPr>
              <a:t>，而不足以举一羽；</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solidFill>
                  <a:srgbClr val="FF0000"/>
                </a:solidFill>
                <a:latin typeface="隶书" panose="02010509060101010101" charset="-122"/>
                <a:ea typeface="隶书" panose="02010509060101010101" charset="-122"/>
                <a:cs typeface="隶书" panose="02010509060101010101" charset="-122"/>
              </a:rPr>
              <a:t>明</a:t>
            </a:r>
            <a:r>
              <a:rPr lang="zh-CN" altLang="en-US" sz="3200">
                <a:latin typeface="隶书" panose="02010509060101010101" charset="-122"/>
                <a:ea typeface="隶书" panose="02010509060101010101" charset="-122"/>
                <a:cs typeface="隶书" panose="02010509060101010101" charset="-122"/>
              </a:rPr>
              <a:t>足以察</a:t>
            </a:r>
            <a:r>
              <a:rPr lang="zh-CN" altLang="en-US" sz="3200">
                <a:solidFill>
                  <a:srgbClr val="FF0000"/>
                </a:solidFill>
                <a:latin typeface="隶书" panose="02010509060101010101" charset="-122"/>
                <a:ea typeface="隶书" panose="02010509060101010101" charset="-122"/>
                <a:cs typeface="隶书" panose="02010509060101010101" charset="-122"/>
              </a:rPr>
              <a:t>秋毫</a:t>
            </a:r>
            <a:r>
              <a:rPr lang="zh-CN" altLang="en-US" sz="3200">
                <a:latin typeface="隶书" panose="02010509060101010101" charset="-122"/>
                <a:ea typeface="隶书" panose="02010509060101010101" charset="-122"/>
                <a:cs typeface="隶书" panose="02010509060101010101" charset="-122"/>
              </a:rPr>
              <a:t>之末，而不见</a:t>
            </a:r>
            <a:r>
              <a:rPr lang="zh-CN" altLang="en-US" sz="3200">
                <a:solidFill>
                  <a:srgbClr val="FF0000"/>
                </a:solidFill>
                <a:latin typeface="隶书" panose="02010509060101010101" charset="-122"/>
                <a:ea typeface="隶书" panose="02010509060101010101" charset="-122"/>
                <a:cs typeface="隶书" panose="02010509060101010101" charset="-122"/>
              </a:rPr>
              <a:t>舆薪</a:t>
            </a:r>
            <a:r>
              <a:rPr lang="zh-CN" altLang="en-US" sz="3200">
                <a:latin typeface="隶书" panose="02010509060101010101" charset="-122"/>
                <a:ea typeface="隶书" panose="02010509060101010101" charset="-122"/>
                <a:cs typeface="隶书" panose="02010509060101010101" charset="-122"/>
              </a:rPr>
              <a:t>。’则王</a:t>
            </a:r>
            <a:r>
              <a:rPr lang="zh-CN" altLang="en-US" sz="3200">
                <a:solidFill>
                  <a:srgbClr val="FF0000"/>
                </a:solidFill>
                <a:latin typeface="隶书" panose="02010509060101010101" charset="-122"/>
                <a:ea typeface="隶书" panose="02010509060101010101" charset="-122"/>
                <a:cs typeface="隶书" panose="02010509060101010101" charset="-122"/>
              </a:rPr>
              <a:t>许</a:t>
            </a:r>
            <a:r>
              <a:rPr lang="zh-CN" altLang="en-US" sz="3200">
                <a:latin typeface="隶书" panose="02010509060101010101" charset="-122"/>
                <a:ea typeface="隶书" panose="02010509060101010101" charset="-122"/>
                <a:cs typeface="隶书" panose="02010509060101010101" charset="-122"/>
              </a:rPr>
              <a:t>之乎？”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曰：“否！”</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8016240" y="920115"/>
            <a:ext cx="17132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揣测，估量</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3" name="文本框 2"/>
          <p:cNvSpPr txBox="1"/>
          <p:nvPr/>
        </p:nvSpPr>
        <p:spPr>
          <a:xfrm>
            <a:off x="10353675" y="2082800"/>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有所领悟</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1941195" y="2344420"/>
            <a:ext cx="17157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 ...的原因</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2693035" y="3826510"/>
            <a:ext cx="795020" cy="460375"/>
          </a:xfrm>
          <a:prstGeom prst="rect">
            <a:avLst/>
          </a:prstGeom>
          <a:noFill/>
        </p:spPr>
        <p:txBody>
          <a:bodyPr wrap="none" rtlCol="0" anchor="t">
            <a:spAutoFit/>
          </a:bodyPr>
          <a:lstStyle/>
          <a:p>
            <a:pPr algn="just"/>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禀告</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7" name="文本框 6"/>
          <p:cNvSpPr txBox="1"/>
          <p:nvPr/>
        </p:nvSpPr>
        <p:spPr>
          <a:xfrm>
            <a:off x="7405370" y="3826510"/>
            <a:ext cx="1714500" cy="460375"/>
          </a:xfrm>
          <a:prstGeom prst="rect">
            <a:avLst/>
          </a:prstGeom>
          <a:noFill/>
        </p:spPr>
        <p:txBody>
          <a:bodyPr wrap="none" rtlCol="0" anchor="t">
            <a:spAutoFit/>
          </a:bodyPr>
          <a:lstStyle/>
          <a:p>
            <a:r>
              <a:rPr lang="en-US" altLang="zh-CN" sz="2400" b="1">
                <a:solidFill>
                  <a:srgbClr val="1F2DA8"/>
                </a:solidFill>
                <a:latin typeface="隶书" panose="02010509060101010101" charset="-122"/>
                <a:ea typeface="隶书" panose="02010509060101010101" charset="-122"/>
                <a:cs typeface="隶书" panose="02010509060101010101" charset="-122"/>
                <a:sym typeface="+mn-ea"/>
              </a:rPr>
              <a:t>3</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0斤为一钧</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8" name="文本框 7"/>
          <p:cNvSpPr txBox="1"/>
          <p:nvPr/>
        </p:nvSpPr>
        <p:spPr>
          <a:xfrm>
            <a:off x="307975" y="3684905"/>
            <a:ext cx="2008505"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形容词作名词，视力</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9" name="文本框 8"/>
          <p:cNvSpPr txBox="1"/>
          <p:nvPr/>
        </p:nvSpPr>
        <p:spPr>
          <a:xfrm>
            <a:off x="1165225" y="5003165"/>
            <a:ext cx="293751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鸟兽秋天新生的细毛</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0" name="文本框 9"/>
          <p:cNvSpPr txBox="1"/>
          <p:nvPr/>
        </p:nvSpPr>
        <p:spPr>
          <a:xfrm>
            <a:off x="5414645" y="5003165"/>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整车的柴</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1" name="文本框 10"/>
          <p:cNvSpPr txBox="1"/>
          <p:nvPr/>
        </p:nvSpPr>
        <p:spPr>
          <a:xfrm>
            <a:off x="7696200" y="5048885"/>
            <a:ext cx="17132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赞同，认可</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42252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“今恩足以及禽兽，而功不至于百姓者，</a:t>
            </a:r>
            <a:r>
              <a:rPr lang="zh-CN" altLang="en-US" sz="3200">
                <a:solidFill>
                  <a:srgbClr val="FF0000"/>
                </a:solidFill>
                <a:latin typeface="隶书" panose="02010509060101010101" charset="-122"/>
                <a:ea typeface="隶书" panose="02010509060101010101" charset="-122"/>
                <a:cs typeface="隶书" panose="02010509060101010101" charset="-122"/>
              </a:rPr>
              <a:t>独</a:t>
            </a:r>
            <a:r>
              <a:rPr lang="zh-CN" altLang="en-US" sz="3200">
                <a:latin typeface="隶书" panose="02010509060101010101" charset="-122"/>
                <a:ea typeface="隶书" panose="02010509060101010101" charset="-122"/>
                <a:cs typeface="隶书" panose="02010509060101010101" charset="-122"/>
              </a:rPr>
              <a:t>何与？然则一羽</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之不举，</a:t>
            </a:r>
            <a:r>
              <a:rPr lang="zh-CN" altLang="en-US" sz="3200">
                <a:solidFill>
                  <a:srgbClr val="FF0000"/>
                </a:solidFill>
                <a:latin typeface="隶书" panose="02010509060101010101" charset="-122"/>
                <a:ea typeface="隶书" panose="02010509060101010101" charset="-122"/>
                <a:cs typeface="隶书" panose="02010509060101010101" charset="-122"/>
              </a:rPr>
              <a:t>为</a:t>
            </a:r>
            <a:r>
              <a:rPr lang="zh-CN" altLang="en-US" sz="3200">
                <a:latin typeface="隶书" panose="02010509060101010101" charset="-122"/>
                <a:ea typeface="隶书" panose="02010509060101010101" charset="-122"/>
                <a:cs typeface="隶书" panose="02010509060101010101" charset="-122"/>
              </a:rPr>
              <a:t>不用力焉；舆薪</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不见，为不用明焉；百姓之不</a:t>
            </a:r>
            <a:r>
              <a:rPr lang="zh-CN" altLang="en-US" sz="3200">
                <a:solidFill>
                  <a:srgbClr val="FF0000"/>
                </a:solidFill>
                <a:latin typeface="隶书" panose="02010509060101010101" charset="-122"/>
                <a:ea typeface="隶书" panose="02010509060101010101" charset="-122"/>
                <a:cs typeface="隶书" panose="02010509060101010101" charset="-122"/>
              </a:rPr>
              <a:t>见</a:t>
            </a:r>
            <a:r>
              <a:rPr lang="zh-CN" altLang="en-US" sz="3200">
                <a:latin typeface="隶书" panose="02010509060101010101" charset="-122"/>
                <a:ea typeface="隶书" panose="02010509060101010101" charset="-122"/>
                <a:cs typeface="隶书" panose="02010509060101010101" charset="-122"/>
              </a:rPr>
              <a:t>保，</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为不用恩焉。故王之不王，不为也，非不能也。”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曰：“不为者与不能者之</a:t>
            </a:r>
            <a:r>
              <a:rPr lang="zh-CN" altLang="en-US" sz="3200">
                <a:solidFill>
                  <a:srgbClr val="FF0000"/>
                </a:solidFill>
                <a:latin typeface="隶书" panose="02010509060101010101" charset="-122"/>
                <a:ea typeface="隶书" panose="02010509060101010101" charset="-122"/>
                <a:cs typeface="隶书" panose="02010509060101010101" charset="-122"/>
              </a:rPr>
              <a:t>形</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何以异</a:t>
            </a:r>
            <a:r>
              <a:rPr lang="zh-CN" altLang="en-US" sz="3200">
                <a:latin typeface="隶书" panose="02010509060101010101" charset="-122"/>
                <a:ea typeface="隶书" panose="02010509060101010101" charset="-122"/>
                <a:cs typeface="隶书" panose="02010509060101010101" charset="-122"/>
              </a:rPr>
              <a:t>？”</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8505825" y="920115"/>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究竟</a:t>
            </a:r>
            <a:endParaRPr lang="zh-CN" altLang="en-US" sz="2400" b="1">
              <a:solidFill>
                <a:srgbClr val="1F2DA8"/>
              </a:solidFill>
              <a:latin typeface="隶书" panose="02010509060101010101" charset="-122"/>
              <a:ea typeface="隶书" panose="02010509060101010101" charset="-122"/>
              <a:sym typeface="+mn-ea"/>
            </a:endParaRPr>
          </a:p>
        </p:txBody>
      </p:sp>
      <p:sp>
        <p:nvSpPr>
          <p:cNvPr id="3" name="文本框 2"/>
          <p:cNvSpPr txBox="1"/>
          <p:nvPr/>
        </p:nvSpPr>
        <p:spPr>
          <a:xfrm>
            <a:off x="2040890" y="115316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因为</a:t>
            </a:r>
            <a:endParaRPr lang="zh-CN" altLang="en-US" sz="2400" b="1">
              <a:solidFill>
                <a:srgbClr val="1F2DA8"/>
              </a:solidFill>
              <a:latin typeface="隶书" panose="02010509060101010101" charset="-122"/>
              <a:ea typeface="隶书" panose="02010509060101010101" charset="-122"/>
              <a:sym typeface="+mn-ea"/>
            </a:endParaRPr>
          </a:p>
        </p:txBody>
      </p:sp>
      <p:sp>
        <p:nvSpPr>
          <p:cNvPr id="16391" name="文本框 16390"/>
          <p:cNvSpPr txBox="1"/>
          <p:nvPr/>
        </p:nvSpPr>
        <p:spPr>
          <a:xfrm>
            <a:off x="4047490" y="2144713"/>
            <a:ext cx="293751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之：主谓之间，不译</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10160635" y="2144713"/>
            <a:ext cx="171323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见：表被动</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7317740" y="4486593"/>
            <a:ext cx="140716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异：区别</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5751195" y="3428683"/>
            <a:ext cx="354965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何以：即“以何”凭什么</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4812665" y="4486593"/>
            <a:ext cx="140716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形：表现</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 to="" calcmode="lin" valueType="num">
                                      <p:cBhvr>
                                        <p:cTn id="17" dur="1" fill="hold"/>
                                        <p:tgtEl>
                                          <p:spTgt spid="1639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to="" calcmode="lin" valueType="num">
                                      <p:cBhvr>
                                        <p:cTn id="3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391" grpId="0"/>
      <p:bldP spid="5" grpId="0"/>
      <p:bldP spid="8" grpId="0"/>
      <p:bldP spid="7" grpId="0"/>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1150" y="683895"/>
            <a:ext cx="11570335" cy="54063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曰：“挟太山</a:t>
            </a:r>
            <a:r>
              <a:rPr lang="zh-CN" altLang="en-US" sz="3200">
                <a:solidFill>
                  <a:srgbClr val="FF0000"/>
                </a:solidFill>
                <a:latin typeface="隶书" panose="02010509060101010101" charset="-122"/>
                <a:ea typeface="隶书" panose="02010509060101010101" charset="-122"/>
                <a:cs typeface="隶书" panose="02010509060101010101" charset="-122"/>
              </a:rPr>
              <a:t>以超</a:t>
            </a:r>
            <a:r>
              <a:rPr lang="zh-CN" altLang="en-US" sz="3200">
                <a:latin typeface="隶书" panose="02010509060101010101" charset="-122"/>
                <a:ea typeface="隶书" panose="02010509060101010101" charset="-122"/>
                <a:cs typeface="隶书" panose="02010509060101010101" charset="-122"/>
              </a:rPr>
              <a:t>北海，语人曰：‘我不能。’</a:t>
            </a:r>
            <a:r>
              <a:rPr lang="zh-CN" altLang="en-US" sz="3200">
                <a:solidFill>
                  <a:srgbClr val="FF0000"/>
                </a:solidFill>
                <a:latin typeface="隶书" panose="02010509060101010101" charset="-122"/>
                <a:ea typeface="隶书" panose="02010509060101010101" charset="-122"/>
                <a:cs typeface="隶书" panose="02010509060101010101" charset="-122"/>
              </a:rPr>
              <a:t>是诚</a:t>
            </a:r>
            <a:r>
              <a:rPr lang="zh-CN" altLang="en-US" sz="3200">
                <a:latin typeface="隶书" panose="02010509060101010101" charset="-122"/>
                <a:ea typeface="隶书" panose="02010509060101010101" charset="-122"/>
                <a:cs typeface="隶书" panose="02010509060101010101" charset="-122"/>
              </a:rPr>
              <a:t>不能也。</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为长者折</a:t>
            </a:r>
            <a:r>
              <a:rPr lang="zh-CN" altLang="en-US" sz="3200">
                <a:solidFill>
                  <a:srgbClr val="FF0000"/>
                </a:solidFill>
                <a:latin typeface="隶书" panose="02010509060101010101" charset="-122"/>
                <a:ea typeface="隶书" panose="02010509060101010101" charset="-122"/>
                <a:cs typeface="隶书" panose="02010509060101010101" charset="-122"/>
              </a:rPr>
              <a:t>枝</a:t>
            </a:r>
            <a:r>
              <a:rPr lang="zh-CN" altLang="en-US" sz="3200">
                <a:latin typeface="隶书" panose="02010509060101010101" charset="-122"/>
                <a:ea typeface="隶书" panose="02010509060101010101" charset="-122"/>
                <a:cs typeface="隶书" panose="02010509060101010101" charset="-122"/>
              </a:rPr>
              <a:t>，语人曰：‘我不能。’是不为也，非不能也。故王</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之不王，非挟太山以超北海之类也；王之不王，是折枝之类也。”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老</a:t>
            </a:r>
            <a:r>
              <a:rPr lang="zh-CN" altLang="en-US" sz="3200">
                <a:latin typeface="隶书" panose="02010509060101010101" charset="-122"/>
                <a:ea typeface="隶书" panose="02010509060101010101" charset="-122"/>
                <a:cs typeface="隶书" panose="02010509060101010101" charset="-122"/>
              </a:rPr>
              <a:t>吾</a:t>
            </a:r>
            <a:r>
              <a:rPr lang="zh-CN" altLang="en-US" sz="3200">
                <a:solidFill>
                  <a:srgbClr val="FF0000"/>
                </a:solidFill>
                <a:latin typeface="隶书" panose="02010509060101010101" charset="-122"/>
                <a:ea typeface="隶书" panose="02010509060101010101" charset="-122"/>
                <a:cs typeface="隶书" panose="02010509060101010101" charset="-122"/>
              </a:rPr>
              <a:t>老</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以及</a:t>
            </a:r>
            <a:r>
              <a:rPr lang="zh-CN" altLang="en-US" sz="3200">
                <a:latin typeface="隶书" panose="02010509060101010101" charset="-122"/>
                <a:ea typeface="隶书" panose="02010509060101010101" charset="-122"/>
                <a:cs typeface="隶书" panose="02010509060101010101" charset="-122"/>
              </a:rPr>
              <a:t>人之老；</a:t>
            </a:r>
            <a:r>
              <a:rPr lang="zh-CN" altLang="en-US" sz="3200">
                <a:solidFill>
                  <a:srgbClr val="FF0000"/>
                </a:solidFill>
                <a:latin typeface="隶书" panose="02010509060101010101" charset="-122"/>
                <a:ea typeface="隶书" panose="02010509060101010101" charset="-122"/>
                <a:cs typeface="隶书" panose="02010509060101010101" charset="-122"/>
              </a:rPr>
              <a:t>幼</a:t>
            </a:r>
            <a:r>
              <a:rPr lang="zh-CN" altLang="en-US" sz="3200">
                <a:latin typeface="隶书" panose="02010509060101010101" charset="-122"/>
                <a:ea typeface="隶书" panose="02010509060101010101" charset="-122"/>
                <a:cs typeface="隶书" panose="02010509060101010101" charset="-122"/>
              </a:rPr>
              <a:t>吾</a:t>
            </a:r>
            <a:r>
              <a:rPr lang="zh-CN" altLang="en-US" sz="3200">
                <a:solidFill>
                  <a:srgbClr val="FF0000"/>
                </a:solidFill>
                <a:latin typeface="隶书" panose="02010509060101010101" charset="-122"/>
                <a:ea typeface="隶书" panose="02010509060101010101" charset="-122"/>
                <a:cs typeface="隶书" panose="02010509060101010101" charset="-122"/>
              </a:rPr>
              <a:t>幼</a:t>
            </a:r>
            <a:r>
              <a:rPr lang="zh-CN" altLang="en-US" sz="3200">
                <a:latin typeface="隶书" panose="02010509060101010101" charset="-122"/>
                <a:ea typeface="隶书" panose="02010509060101010101" charset="-122"/>
                <a:cs typeface="隶书" panose="02010509060101010101" charset="-122"/>
              </a:rPr>
              <a:t>，以及人之幼；天下可运于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掌。诗云：‘</a:t>
            </a:r>
            <a:r>
              <a:rPr lang="zh-CN" altLang="en-US" sz="3200">
                <a:solidFill>
                  <a:srgbClr val="FF0000"/>
                </a:solidFill>
                <a:latin typeface="隶书" panose="02010509060101010101" charset="-122"/>
                <a:ea typeface="隶书" panose="02010509060101010101" charset="-122"/>
                <a:cs typeface="隶书" panose="02010509060101010101" charset="-122"/>
              </a:rPr>
              <a:t>刑</a:t>
            </a:r>
            <a:r>
              <a:rPr lang="zh-CN" altLang="en-US" sz="3200">
                <a:latin typeface="隶书" panose="02010509060101010101" charset="-122"/>
                <a:ea typeface="隶书" panose="02010509060101010101" charset="-122"/>
                <a:cs typeface="隶书" panose="02010509060101010101" charset="-122"/>
              </a:rPr>
              <a:t>于</a:t>
            </a:r>
            <a:r>
              <a:rPr lang="zh-CN" altLang="en-US" sz="3200">
                <a:solidFill>
                  <a:srgbClr val="FF0000"/>
                </a:solidFill>
                <a:latin typeface="隶书" panose="02010509060101010101" charset="-122"/>
                <a:ea typeface="隶书" panose="02010509060101010101" charset="-122"/>
                <a:cs typeface="隶书" panose="02010509060101010101" charset="-122"/>
              </a:rPr>
              <a:t>寡妻</a:t>
            </a:r>
            <a:r>
              <a:rPr lang="zh-CN" altLang="en-US" sz="3200">
                <a:latin typeface="隶书" panose="02010509060101010101" charset="-122"/>
                <a:ea typeface="隶书" panose="02010509060101010101" charset="-122"/>
                <a:cs typeface="隶书" panose="02010509060101010101" charset="-122"/>
              </a:rPr>
              <a:t>，至于兄弟，以</a:t>
            </a:r>
            <a:r>
              <a:rPr lang="zh-CN" altLang="en-US" sz="3200">
                <a:solidFill>
                  <a:srgbClr val="FF0000"/>
                </a:solidFill>
                <a:latin typeface="隶书" panose="02010509060101010101" charset="-122"/>
                <a:ea typeface="隶书" panose="02010509060101010101" charset="-122"/>
                <a:cs typeface="隶书" panose="02010509060101010101" charset="-122"/>
              </a:rPr>
              <a:t>御</a:t>
            </a:r>
            <a:r>
              <a:rPr lang="zh-CN" altLang="en-US" sz="3200">
                <a:latin typeface="隶书" panose="02010509060101010101" charset="-122"/>
                <a:ea typeface="隶书" panose="02010509060101010101" charset="-122"/>
                <a:cs typeface="隶书" panose="02010509060101010101" charset="-122"/>
              </a:rPr>
              <a:t>于家邦。’言</a:t>
            </a:r>
            <a:r>
              <a:rPr lang="zh-CN" altLang="en-US" sz="3200">
                <a:solidFill>
                  <a:srgbClr val="FF0000"/>
                </a:solidFill>
                <a:latin typeface="隶书" panose="02010509060101010101" charset="-122"/>
                <a:ea typeface="隶书" panose="02010509060101010101" charset="-122"/>
                <a:cs typeface="隶书" panose="02010509060101010101" charset="-122"/>
              </a:rPr>
              <a:t>举</a:t>
            </a:r>
            <a:r>
              <a:rPr lang="zh-CN" altLang="en-US" sz="3200">
                <a:latin typeface="隶书" panose="02010509060101010101" charset="-122"/>
                <a:ea typeface="隶书" panose="02010509060101010101" charset="-122"/>
                <a:cs typeface="隶书" panose="02010509060101010101" charset="-122"/>
              </a:rPr>
              <a:t>斯心加</a:t>
            </a:r>
            <a:endParaRPr lang="zh-CN" altLang="en-US" sz="3200">
              <a:latin typeface="隶书" panose="02010509060101010101" charset="-122"/>
              <a:ea typeface="隶书" panose="02010509060101010101" charset="-122"/>
              <a:cs typeface="隶书" panose="02010509060101010101" charset="-122"/>
            </a:endParaRPr>
          </a:p>
        </p:txBody>
      </p:sp>
      <p:sp>
        <p:nvSpPr>
          <p:cNvPr id="17413" name="文本框 17412"/>
          <p:cNvSpPr txBox="1"/>
          <p:nvPr/>
        </p:nvSpPr>
        <p:spPr>
          <a:xfrm>
            <a:off x="519430" y="1587183"/>
            <a:ext cx="3513138"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“枝”，通“肢”肢体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9966325" y="1347470"/>
            <a:ext cx="139255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真的</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9639300" y="436245"/>
            <a:ext cx="104267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这</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4032885" y="1235075"/>
            <a:ext cx="186182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跳过</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3049270" y="436245"/>
            <a:ext cx="166878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表承接</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5486083" y="3741103"/>
            <a:ext cx="3662362" cy="1568450"/>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幼：形容词做动词，爱护</a:t>
            </a:r>
            <a:endParaRPr lang="zh-CN" altLang="en-US" sz="2400" b="1">
              <a:solidFill>
                <a:srgbClr val="1F2DA8"/>
              </a:solidFill>
              <a:latin typeface="隶书" panose="02010509060101010101" charset="-122"/>
              <a:ea typeface="隶书" panose="02010509060101010101" charset="-122"/>
            </a:endParaRPr>
          </a:p>
          <a:p>
            <a:endParaRPr lang="zh-CN" altLang="en-US" sz="2400" b="1">
              <a:solidFill>
                <a:srgbClr val="1F2DA8"/>
              </a:solidFill>
              <a:latin typeface="隶书" panose="02010509060101010101" charset="-122"/>
              <a:ea typeface="隶书" panose="02010509060101010101" charset="-122"/>
            </a:endParaRPr>
          </a:p>
          <a:p>
            <a:endParaRPr lang="zh-CN" altLang="en-US" sz="2400" b="1">
              <a:solidFill>
                <a:srgbClr val="1F2DA8"/>
              </a:solidFill>
              <a:latin typeface="隶书" panose="02010509060101010101" charset="-122"/>
              <a:ea typeface="隶书" panose="02010509060101010101" charset="-122"/>
            </a:endParaRPr>
          </a:p>
          <a:p>
            <a:r>
              <a:rPr lang="zh-CN" altLang="en-US" sz="2400" b="1">
                <a:solidFill>
                  <a:srgbClr val="1F2DA8"/>
                </a:solidFill>
                <a:latin typeface="隶书" panose="02010509060101010101" charset="-122"/>
                <a:ea typeface="隶书" panose="02010509060101010101" charset="-122"/>
              </a:rPr>
              <a:t>幼：形容词做名词，孩子</a:t>
            </a:r>
            <a:endParaRPr lang="zh-CN" altLang="en-US" sz="2400" b="1">
              <a:solidFill>
                <a:srgbClr val="1F2DA8"/>
              </a:solidFill>
              <a:latin typeface="隶书" panose="02010509060101010101" charset="-122"/>
              <a:ea typeface="隶书" panose="02010509060101010101" charset="-122"/>
            </a:endParaRPr>
          </a:p>
        </p:txBody>
      </p:sp>
      <p:sp>
        <p:nvSpPr>
          <p:cNvPr id="10" name="文本框 9"/>
          <p:cNvSpPr txBox="1"/>
          <p:nvPr/>
        </p:nvSpPr>
        <p:spPr>
          <a:xfrm>
            <a:off x="3049270" y="3602990"/>
            <a:ext cx="1760855" cy="1568450"/>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表递进，进而</a:t>
            </a:r>
            <a:endParaRPr lang="zh-CN" altLang="en-US" sz="2400" b="1">
              <a:solidFill>
                <a:srgbClr val="1F2DA8"/>
              </a:solidFill>
              <a:latin typeface="隶书" panose="02010509060101010101" charset="-122"/>
              <a:ea typeface="隶书" panose="02010509060101010101" charset="-122"/>
            </a:endParaRPr>
          </a:p>
          <a:p>
            <a:endParaRPr lang="zh-CN" altLang="en-US" sz="2400" b="1">
              <a:solidFill>
                <a:srgbClr val="1F2DA8"/>
              </a:solidFill>
              <a:latin typeface="隶书" panose="02010509060101010101" charset="-122"/>
              <a:ea typeface="隶书" panose="02010509060101010101" charset="-122"/>
            </a:endParaRPr>
          </a:p>
          <a:p>
            <a:r>
              <a:rPr lang="zh-CN" altLang="en-US" sz="2400" b="1">
                <a:solidFill>
                  <a:srgbClr val="1F2DA8"/>
                </a:solidFill>
                <a:latin typeface="隶书" panose="02010509060101010101" charset="-122"/>
                <a:ea typeface="隶书" panose="02010509060101010101" charset="-122"/>
              </a:rPr>
              <a:t>   到</a:t>
            </a:r>
            <a:endParaRPr lang="zh-CN" altLang="en-US" sz="2400" b="1">
              <a:solidFill>
                <a:srgbClr val="1F2DA8"/>
              </a:solidFill>
              <a:latin typeface="隶书" panose="02010509060101010101" charset="-122"/>
              <a:ea typeface="隶书" panose="02010509060101010101" charset="-122"/>
            </a:endParaRPr>
          </a:p>
        </p:txBody>
      </p:sp>
      <p:sp>
        <p:nvSpPr>
          <p:cNvPr id="11" name="文本框 10"/>
          <p:cNvSpPr txBox="1"/>
          <p:nvPr/>
        </p:nvSpPr>
        <p:spPr>
          <a:xfrm>
            <a:off x="981075" y="4807585"/>
            <a:ext cx="2068195" cy="829945"/>
          </a:xfrm>
          <a:prstGeom prst="rect">
            <a:avLst/>
          </a:prstGeom>
          <a:noFill/>
          <a:ln w="9525">
            <a:noFill/>
          </a:ln>
        </p:spPr>
        <p:txBody>
          <a:bodyPr wrap="square">
            <a:spAutoFit/>
          </a:bodyPr>
          <a:lstStyle/>
          <a:p>
            <a:r>
              <a:rPr lang="en-US" altLang="zh-CN" sz="2400" b="1">
                <a:solidFill>
                  <a:srgbClr val="1F2DA8"/>
                </a:solidFill>
                <a:latin typeface="隶书" panose="02010509060101010101" charset="-122"/>
                <a:ea typeface="隶书" panose="02010509060101010101" charset="-122"/>
              </a:rPr>
              <a:t>2.</a:t>
            </a:r>
            <a:r>
              <a:rPr lang="zh-CN" altLang="en-US" sz="2400" b="1">
                <a:solidFill>
                  <a:srgbClr val="1F2DA8"/>
                </a:solidFill>
                <a:latin typeface="隶书" panose="02010509060101010101" charset="-122"/>
                <a:ea typeface="隶书" panose="02010509060101010101" charset="-122"/>
              </a:rPr>
              <a:t>形容词做名词，老人</a:t>
            </a:r>
            <a:endParaRPr lang="zh-CN" altLang="en-US" sz="2400" b="1">
              <a:solidFill>
                <a:srgbClr val="1F2DA8"/>
              </a:solidFill>
              <a:latin typeface="隶书" panose="02010509060101010101" charset="-122"/>
              <a:ea typeface="隶书" panose="02010509060101010101" charset="-122"/>
            </a:endParaRPr>
          </a:p>
        </p:txBody>
      </p:sp>
      <p:sp>
        <p:nvSpPr>
          <p:cNvPr id="12" name="文本框 11"/>
          <p:cNvSpPr txBox="1"/>
          <p:nvPr/>
        </p:nvSpPr>
        <p:spPr>
          <a:xfrm>
            <a:off x="688975" y="3602990"/>
            <a:ext cx="2054225" cy="829945"/>
          </a:xfrm>
          <a:prstGeom prst="rect">
            <a:avLst/>
          </a:prstGeom>
          <a:noFill/>
          <a:ln w="9525">
            <a:noFill/>
          </a:ln>
        </p:spPr>
        <p:txBody>
          <a:bodyPr wrap="square">
            <a:spAutoFit/>
          </a:bodyPr>
          <a:lstStyle/>
          <a:p>
            <a:r>
              <a:rPr lang="en-US" altLang="zh-CN" sz="2400" b="1">
                <a:solidFill>
                  <a:srgbClr val="1F2DA8"/>
                </a:solidFill>
                <a:latin typeface="隶书" panose="02010509060101010101" charset="-122"/>
                <a:ea typeface="隶书" panose="02010509060101010101" charset="-122"/>
              </a:rPr>
              <a:t>1.</a:t>
            </a:r>
            <a:r>
              <a:rPr lang="zh-CN" altLang="en-US" sz="2400" b="1">
                <a:solidFill>
                  <a:srgbClr val="1F2DA8"/>
                </a:solidFill>
                <a:latin typeface="隶书" panose="02010509060101010101" charset="-122"/>
                <a:ea typeface="隶书" panose="02010509060101010101" charset="-122"/>
              </a:rPr>
              <a:t>形容词做动词，尊敬</a:t>
            </a:r>
            <a:endParaRPr lang="zh-CN" altLang="en-US" sz="2400" b="1">
              <a:solidFill>
                <a:srgbClr val="1F2DA8"/>
              </a:solidFill>
              <a:latin typeface="隶书" panose="02010509060101010101" charset="-122"/>
              <a:ea typeface="隶书" panose="02010509060101010101" charset="-122"/>
            </a:endParaRPr>
          </a:p>
        </p:txBody>
      </p:sp>
      <p:sp>
        <p:nvSpPr>
          <p:cNvPr id="18436" name="文本框 18435"/>
          <p:cNvSpPr txBox="1"/>
          <p:nvPr/>
        </p:nvSpPr>
        <p:spPr>
          <a:xfrm>
            <a:off x="981075" y="5899150"/>
            <a:ext cx="2325370" cy="82994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通“型”名词作动词，作榜样</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3" name="文本框 12"/>
          <p:cNvSpPr txBox="1"/>
          <p:nvPr/>
        </p:nvSpPr>
        <p:spPr>
          <a:xfrm>
            <a:off x="3606800" y="5983605"/>
            <a:ext cx="18796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寡妻：正妻</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4" name="文本框 13"/>
          <p:cNvSpPr txBox="1"/>
          <p:nvPr/>
        </p:nvSpPr>
        <p:spPr>
          <a:xfrm>
            <a:off x="6921500" y="6090285"/>
            <a:ext cx="168275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治理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8437" name="文本框 18436"/>
          <p:cNvSpPr txBox="1"/>
          <p:nvPr/>
        </p:nvSpPr>
        <p:spPr>
          <a:xfrm>
            <a:off x="10093325" y="6090285"/>
            <a:ext cx="113855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7413"/>
                                        </p:tgtEl>
                                        <p:attrNameLst>
                                          <p:attrName>style.visibility</p:attrName>
                                        </p:attrNameLst>
                                      </p:cBhvr>
                                      <p:to>
                                        <p:strVal val="visible"/>
                                      </p:to>
                                    </p:set>
                                    <p:anim to="" calcmode="lin" valueType="num">
                                      <p:cBhvr>
                                        <p:cTn id="22" dur="1" fill="hold"/>
                                        <p:tgtEl>
                                          <p:spTgt spid="17413"/>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to="" calcmode="lin" valueType="num">
                                      <p:cBhvr>
                                        <p:cTn id="27" dur="1" fill="hold"/>
                                        <p:tgtEl>
                                          <p:spTgt spid="12"/>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to="" calcmode="lin" valueType="num">
                                      <p:cBhvr>
                                        <p:cTn id="32" dur="1" fill="hold"/>
                                        <p:tgtEl>
                                          <p:spTgt spid="11"/>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to="" calcmode="lin" valueType="num">
                                      <p:cBhvr>
                                        <p:cTn id="37" dur="1" fill="hold"/>
                                        <p:tgtEl>
                                          <p:spTgt spid="10">
                                            <p:txEl>
                                              <p:pRg st="0" end="0"/>
                                            </p:txEl>
                                          </p:spTgt>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nodeType="clickEffect">
                                  <p:stCondLst>
                                    <p:cond delay="0"/>
                                  </p:stCondLst>
                                  <p:childTnLst>
                                    <p:set>
                                      <p:cBhvr>
                                        <p:cTn id="41" dur="1" fill="hold">
                                          <p:stCondLst>
                                            <p:cond delay="0"/>
                                          </p:stCondLst>
                                        </p:cTn>
                                        <p:tgtEl>
                                          <p:spTgt spid="10">
                                            <p:txEl>
                                              <p:pRg st="2" end="2"/>
                                            </p:txEl>
                                          </p:spTgt>
                                        </p:tgtEl>
                                        <p:attrNameLst>
                                          <p:attrName>style.visibility</p:attrName>
                                        </p:attrNameLst>
                                      </p:cBhvr>
                                      <p:to>
                                        <p:strVal val="visible"/>
                                      </p:to>
                                    </p:set>
                                    <p:anim to="" calcmode="lin" valueType="num">
                                      <p:cBhvr>
                                        <p:cTn id="42" dur="1" fill="hold"/>
                                        <p:tgtEl>
                                          <p:spTgt spid="10">
                                            <p:txEl>
                                              <p:pRg st="2" end="2"/>
                                            </p:txEl>
                                          </p:spTgt>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 to="" calcmode="lin" valueType="num">
                                      <p:cBhvr>
                                        <p:cTn id="47" dur="1" fill="hold"/>
                                        <p:tgtEl>
                                          <p:spTgt spid="9">
                                            <p:txEl>
                                              <p:pRg st="0" end="0"/>
                                            </p:txEl>
                                          </p:spTgt>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nodeType="clickEffect">
                                  <p:stCondLst>
                                    <p:cond delay="0"/>
                                  </p:stCondLst>
                                  <p:childTnLst>
                                    <p:set>
                                      <p:cBhvr>
                                        <p:cTn id="51" dur="1" fill="hold">
                                          <p:stCondLst>
                                            <p:cond delay="0"/>
                                          </p:stCondLst>
                                        </p:cTn>
                                        <p:tgtEl>
                                          <p:spTgt spid="9">
                                            <p:txEl>
                                              <p:pRg st="3" end="3"/>
                                            </p:txEl>
                                          </p:spTgt>
                                        </p:tgtEl>
                                        <p:attrNameLst>
                                          <p:attrName>style.visibility</p:attrName>
                                        </p:attrNameLst>
                                      </p:cBhvr>
                                      <p:to>
                                        <p:strVal val="visible"/>
                                      </p:to>
                                    </p:set>
                                    <p:anim to="" calcmode="lin" valueType="num">
                                      <p:cBhvr>
                                        <p:cTn id="52" dur="1" fill="hold"/>
                                        <p:tgtEl>
                                          <p:spTgt spid="9">
                                            <p:txEl>
                                              <p:pRg st="3" end="3"/>
                                            </p:txEl>
                                          </p:spTgt>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8436"/>
                                        </p:tgtEl>
                                        <p:attrNameLst>
                                          <p:attrName>style.visibility</p:attrName>
                                        </p:attrNameLst>
                                      </p:cBhvr>
                                      <p:to>
                                        <p:strVal val="visible"/>
                                      </p:to>
                                    </p:set>
                                    <p:anim to="" calcmode="lin" valueType="num">
                                      <p:cBhvr>
                                        <p:cTn id="57" dur="1" fill="hold"/>
                                        <p:tgtEl>
                                          <p:spTgt spid="18436"/>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to="" calcmode="lin" valueType="num">
                                      <p:cBhvr>
                                        <p:cTn id="67" dur="1" fill="hold"/>
                                        <p:tgtEl>
                                          <p:spTgt spid="14"/>
                                        </p:tgtEl>
                                      </p:cBhvr>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8437"/>
                                        </p:tgtEl>
                                        <p:attrNameLst>
                                          <p:attrName>style.visibility</p:attrName>
                                        </p:attrNameLst>
                                      </p:cBhvr>
                                      <p:to>
                                        <p:strVal val="visible"/>
                                      </p:to>
                                    </p:set>
                                    <p:anim to="" calcmode="lin" valueType="num">
                                      <p:cBhvr>
                                        <p:cTn id="72" dur="1" fill="hold"/>
                                        <p:tgtEl>
                                          <p:spTgt spid="1843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3" grpId="0"/>
      <p:bldP spid="17413" grpId="0"/>
      <p:bldP spid="12" grpId="0"/>
      <p:bldP spid="11" grpId="0"/>
      <p:bldP spid="18436" grpId="0"/>
      <p:bldP spid="13" grpId="0"/>
      <p:bldP spid="14" grpId="0"/>
      <p:bldP spid="1843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12090" y="262890"/>
            <a:ext cx="11570335" cy="481584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诸彼而已。故推恩足以保四海，不推恩无以保妻子。古之人</a:t>
            </a:r>
            <a:r>
              <a:rPr lang="zh-CN" altLang="en-US" sz="3200">
                <a:solidFill>
                  <a:srgbClr val="FF0000"/>
                </a:solidFill>
                <a:latin typeface="隶书" panose="02010509060101010101" charset="-122"/>
                <a:ea typeface="隶书" panose="02010509060101010101" charset="-122"/>
                <a:cs typeface="隶书" panose="02010509060101010101" charset="-122"/>
              </a:rPr>
              <a:t>所以</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大过人</a:t>
            </a:r>
            <a:r>
              <a:rPr lang="zh-CN" altLang="en-US" sz="3200">
                <a:solidFill>
                  <a:srgbClr val="FF0000"/>
                </a:solidFill>
                <a:latin typeface="隶书" panose="02010509060101010101" charset="-122"/>
                <a:ea typeface="隶书" panose="02010509060101010101" charset="-122"/>
                <a:cs typeface="隶书" panose="02010509060101010101" charset="-122"/>
              </a:rPr>
              <a:t>者</a:t>
            </a:r>
            <a:r>
              <a:rPr lang="zh-CN" altLang="en-US" sz="3200">
                <a:latin typeface="隶书" panose="02010509060101010101" charset="-122"/>
                <a:ea typeface="隶书" panose="02010509060101010101" charset="-122"/>
                <a:cs typeface="隶书" panose="02010509060101010101" charset="-122"/>
              </a:rPr>
              <a:t>，无他焉，善推其所为而已矣！今恩足以及禽兽，而功</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不至于百姓者，独何与？</a:t>
            </a:r>
            <a:r>
              <a:rPr lang="zh-CN" altLang="en-US" sz="3200">
                <a:solidFill>
                  <a:srgbClr val="FF0000"/>
                </a:solidFill>
                <a:latin typeface="隶书" panose="02010509060101010101" charset="-122"/>
                <a:ea typeface="隶书" panose="02010509060101010101" charset="-122"/>
                <a:cs typeface="隶书" panose="02010509060101010101" charset="-122"/>
              </a:rPr>
              <a:t>权</a:t>
            </a:r>
            <a:r>
              <a:rPr lang="zh-CN" altLang="en-US" sz="3200">
                <a:latin typeface="隶书" panose="02010509060101010101" charset="-122"/>
                <a:ea typeface="隶书" panose="02010509060101010101" charset="-122"/>
                <a:cs typeface="隶书" panose="02010509060101010101" charset="-122"/>
              </a:rPr>
              <a:t>，然后知轻重；</a:t>
            </a:r>
            <a:r>
              <a:rPr lang="zh-CN" altLang="en-US" sz="3200">
                <a:solidFill>
                  <a:srgbClr val="FF0000"/>
                </a:solidFill>
                <a:latin typeface="隶书" panose="02010509060101010101" charset="-122"/>
                <a:ea typeface="隶书" panose="02010509060101010101" charset="-122"/>
                <a:cs typeface="隶书" panose="02010509060101010101" charset="-122"/>
              </a:rPr>
              <a:t>度</a:t>
            </a:r>
            <a:r>
              <a:rPr lang="zh-CN" altLang="en-US" sz="3200">
                <a:latin typeface="隶书" panose="02010509060101010101" charset="-122"/>
                <a:ea typeface="隶书" panose="02010509060101010101" charset="-122"/>
                <a:cs typeface="隶书" panose="02010509060101010101" charset="-122"/>
              </a:rPr>
              <a:t>，然后知长短。物</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皆然，心为</a:t>
            </a:r>
            <a:r>
              <a:rPr lang="zh-CN" altLang="en-US" sz="3200">
                <a:solidFill>
                  <a:srgbClr val="FF0000"/>
                </a:solidFill>
                <a:latin typeface="隶书" panose="02010509060101010101" charset="-122"/>
                <a:ea typeface="隶书" panose="02010509060101010101" charset="-122"/>
                <a:cs typeface="隶书" panose="02010509060101010101" charset="-122"/>
              </a:rPr>
              <a:t>甚</a:t>
            </a:r>
            <a:r>
              <a:rPr lang="zh-CN" altLang="en-US" sz="3200">
                <a:latin typeface="隶书" panose="02010509060101010101" charset="-122"/>
                <a:ea typeface="隶书" panose="02010509060101010101" charset="-122"/>
                <a:cs typeface="隶书" panose="02010509060101010101" charset="-122"/>
              </a:rPr>
              <a:t>。王请</a:t>
            </a:r>
            <a:r>
              <a:rPr lang="zh-CN" altLang="en-US" sz="3200">
                <a:solidFill>
                  <a:srgbClr val="FF0000"/>
                </a:solidFill>
                <a:latin typeface="隶书" panose="02010509060101010101" charset="-122"/>
                <a:ea typeface="隶书" panose="02010509060101010101" charset="-122"/>
                <a:cs typeface="隶书" panose="02010509060101010101" charset="-122"/>
              </a:rPr>
              <a:t>度</a:t>
            </a:r>
            <a:r>
              <a:rPr lang="zh-CN" altLang="en-US" sz="3200">
                <a:latin typeface="隶书" panose="02010509060101010101" charset="-122"/>
                <a:ea typeface="隶书" panose="02010509060101010101" charset="-122"/>
                <a:cs typeface="隶书" panose="02010509060101010101" charset="-122"/>
              </a:rPr>
              <a:t>之！</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457200" fontAlgn="auto">
              <a:lnSpc>
                <a:spcPct val="120000"/>
              </a:lnSpc>
            </a:pPr>
            <a:r>
              <a:rPr lang="en-US" altLang="zh-CN"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抑</a:t>
            </a:r>
            <a:r>
              <a:rPr lang="zh-CN" altLang="en-US" sz="3200">
                <a:latin typeface="隶书" panose="02010509060101010101" charset="-122"/>
                <a:ea typeface="隶书" panose="02010509060101010101" charset="-122"/>
                <a:cs typeface="隶书" panose="02010509060101010101" charset="-122"/>
              </a:rPr>
              <a:t>王兴甲兵，</a:t>
            </a:r>
            <a:r>
              <a:rPr lang="zh-CN" altLang="en-US" sz="3200">
                <a:solidFill>
                  <a:srgbClr val="FF0000"/>
                </a:solidFill>
                <a:latin typeface="隶书" panose="02010509060101010101" charset="-122"/>
                <a:ea typeface="隶书" panose="02010509060101010101" charset="-122"/>
                <a:cs typeface="隶书" panose="02010509060101010101" charset="-122"/>
              </a:rPr>
              <a:t>危</a:t>
            </a:r>
            <a:r>
              <a:rPr lang="zh-CN" altLang="en-US" sz="3200">
                <a:latin typeface="隶书" panose="02010509060101010101" charset="-122"/>
                <a:ea typeface="隶书" panose="02010509060101010101" charset="-122"/>
                <a:cs typeface="隶书" panose="02010509060101010101" charset="-122"/>
              </a:rPr>
              <a:t>士臣，</a:t>
            </a:r>
            <a:r>
              <a:rPr lang="zh-CN" altLang="en-US" sz="3200">
                <a:solidFill>
                  <a:srgbClr val="FF0000"/>
                </a:solidFill>
                <a:latin typeface="隶书" panose="02010509060101010101" charset="-122"/>
                <a:ea typeface="隶书" panose="02010509060101010101" charset="-122"/>
                <a:cs typeface="隶书" panose="02010509060101010101" charset="-122"/>
              </a:rPr>
              <a:t>构怨于</a:t>
            </a:r>
            <a:r>
              <a:rPr lang="zh-CN" altLang="en-US" sz="3200">
                <a:latin typeface="隶书" panose="02010509060101010101" charset="-122"/>
                <a:ea typeface="隶书" panose="02010509060101010101" charset="-122"/>
                <a:cs typeface="隶书" panose="02010509060101010101" charset="-122"/>
              </a:rPr>
              <a:t>诸侯，然后快</a:t>
            </a:r>
            <a:r>
              <a:rPr lang="zh-CN" altLang="en-US" sz="3200">
                <a:solidFill>
                  <a:srgbClr val="FF0000"/>
                </a:solidFill>
                <a:latin typeface="隶书" panose="02010509060101010101" charset="-122"/>
                <a:ea typeface="隶书" panose="02010509060101010101" charset="-122"/>
                <a:cs typeface="隶书" panose="02010509060101010101" charset="-122"/>
              </a:rPr>
              <a:t>于</a:t>
            </a:r>
            <a:r>
              <a:rPr lang="zh-CN" altLang="en-US" sz="3200">
                <a:latin typeface="隶书" panose="02010509060101010101" charset="-122"/>
                <a:ea typeface="隶书" panose="02010509060101010101" charset="-122"/>
                <a:cs typeface="隶书" panose="02010509060101010101" charset="-122"/>
              </a:rPr>
              <a:t>心与？”</a:t>
            </a:r>
            <a:endParaRPr lang="zh-CN" altLang="en-US" sz="3200">
              <a:latin typeface="隶书" panose="02010509060101010101" charset="-122"/>
              <a:ea typeface="隶书" panose="02010509060101010101" charset="-122"/>
              <a:cs typeface="隶书" panose="02010509060101010101" charset="-122"/>
            </a:endParaRPr>
          </a:p>
        </p:txBody>
      </p:sp>
      <p:sp>
        <p:nvSpPr>
          <p:cNvPr id="18437" name="文本框 18436"/>
          <p:cNvSpPr txBox="1"/>
          <p:nvPr/>
        </p:nvSpPr>
        <p:spPr>
          <a:xfrm>
            <a:off x="720725" y="1440180"/>
            <a:ext cx="3552825" cy="460375"/>
          </a:xfrm>
          <a:prstGeom prst="rect">
            <a:avLst/>
          </a:prstGeom>
          <a:noFill/>
          <a:ln w="9525">
            <a:noFill/>
          </a:ln>
        </p:spPr>
        <p:txBody>
          <a:bodyPr>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所以....者：...的原因</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600575" y="1729740"/>
            <a:ext cx="417258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名词作动词，用</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秤</a:t>
            </a:r>
            <a:r>
              <a:rPr lang="zh-CN" altLang="en-US" sz="2400" b="1">
                <a:solidFill>
                  <a:srgbClr val="1F2DA8"/>
                </a:solidFill>
                <a:latin typeface="隶书" panose="02010509060101010101" charset="-122"/>
                <a:ea typeface="隶书" panose="02010509060101010101" charset="-122"/>
                <a:cs typeface="隶书" panose="02010509060101010101" charset="-122"/>
              </a:rPr>
              <a:t>称重量</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409815" y="2660650"/>
            <a:ext cx="3552825" cy="460375"/>
          </a:xfrm>
          <a:prstGeom prst="rect">
            <a:avLst/>
          </a:prstGeom>
          <a:noFill/>
          <a:ln w="9525">
            <a:noFill/>
          </a:ln>
        </p:spPr>
        <p:txBody>
          <a:bodyPr>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度：衡量长短</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1680845" y="2808605"/>
            <a:ext cx="200088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厉害，严重</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3856990" y="2808605"/>
            <a:ext cx="229743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考虑，思量</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9464" name="文本框 19463"/>
          <p:cNvSpPr txBox="1"/>
          <p:nvPr/>
        </p:nvSpPr>
        <p:spPr>
          <a:xfrm>
            <a:off x="720725" y="4068445"/>
            <a:ext cx="21209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副词，难道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3254375" y="4068128"/>
            <a:ext cx="3192463" cy="460375"/>
          </a:xfrm>
          <a:prstGeom prst="rect">
            <a:avLst/>
          </a:prstGeom>
          <a:noFill/>
          <a:ln w="9525">
            <a:noFill/>
          </a:ln>
        </p:spPr>
        <p:txBody>
          <a:bodyPr>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使.....受到危害</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4834255" y="5078730"/>
            <a:ext cx="214947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结怨，结仇</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6154420" y="4068445"/>
            <a:ext cx="155638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跟，同</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8942070" y="5078730"/>
            <a:ext cx="48895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在</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to="" calcmode="lin" valueType="num">
                                      <p:cBhvr>
                                        <p:cTn id="7" dur="1" fill="hold"/>
                                        <p:tgtEl>
                                          <p:spTgt spid="1843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9464"/>
                                        </p:tgtEl>
                                        <p:attrNameLst>
                                          <p:attrName>style.visibility</p:attrName>
                                        </p:attrNameLst>
                                      </p:cBhvr>
                                      <p:to>
                                        <p:strVal val="visible"/>
                                      </p:to>
                                    </p:set>
                                    <p:anim to="" calcmode="lin" valueType="num">
                                      <p:cBhvr>
                                        <p:cTn id="32" dur="1" fill="hold"/>
                                        <p:tgtEl>
                                          <p:spTgt spid="19464"/>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to="" calcmode="lin" valueType="num">
                                      <p:cBhvr>
                                        <p:cTn id="37" dur="1" fill="hold"/>
                                        <p:tgtEl>
                                          <p:spTgt spid="7"/>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to="" calcmode="lin" valueType="num">
                                      <p:cBhvr>
                                        <p:cTn id="47" dur="1" fill="hold"/>
                                        <p:tgtEl>
                                          <p:spTgt spid="9"/>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 to="" calcmode="lin" valueType="num">
                                      <p:cBhvr>
                                        <p:cTn id="52"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2" grpId="0"/>
      <p:bldP spid="3" grpId="0"/>
      <p:bldP spid="5" grpId="0"/>
      <p:bldP spid="6" grpId="0"/>
      <p:bldP spid="19464" grpId="0"/>
      <p:bldP spid="7" grpId="0"/>
      <p:bldP spid="8" grpId="0"/>
      <p:bldP spid="9" grpId="0"/>
      <p:bldP spid="10"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王曰：“否，吾何快</a:t>
            </a:r>
            <a:r>
              <a:rPr lang="zh-CN" altLang="en-US" sz="3200">
                <a:solidFill>
                  <a:srgbClr val="FF0000"/>
                </a:solidFill>
                <a:latin typeface="隶书" panose="02010509060101010101" charset="-122"/>
                <a:ea typeface="隶书" panose="02010509060101010101" charset="-122"/>
                <a:cs typeface="隶书" panose="02010509060101010101" charset="-122"/>
              </a:rPr>
              <a:t>于</a:t>
            </a:r>
            <a:r>
              <a:rPr lang="zh-CN" altLang="en-US" sz="3200">
                <a:latin typeface="隶书" panose="02010509060101010101" charset="-122"/>
                <a:ea typeface="隶书" panose="02010509060101010101" charset="-122"/>
                <a:cs typeface="隶书" panose="02010509060101010101" charset="-122"/>
              </a:rPr>
              <a:t>是！将</a:t>
            </a:r>
            <a:r>
              <a:rPr lang="zh-CN" altLang="en-US" sz="3200">
                <a:solidFill>
                  <a:srgbClr val="FF0000"/>
                </a:solidFill>
                <a:latin typeface="隶书" panose="02010509060101010101" charset="-122"/>
                <a:ea typeface="隶书" panose="02010509060101010101" charset="-122"/>
                <a:cs typeface="隶书" panose="02010509060101010101" charset="-122"/>
              </a:rPr>
              <a:t>以</a:t>
            </a:r>
            <a:r>
              <a:rPr lang="zh-CN" altLang="en-US" sz="3200">
                <a:latin typeface="隶书" panose="02010509060101010101" charset="-122"/>
                <a:ea typeface="隶书" panose="02010509060101010101" charset="-122"/>
                <a:cs typeface="隶书" panose="02010509060101010101" charset="-122"/>
              </a:rPr>
              <a:t>求吾所大欲也。”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曰：“王之所大欲，可得</a:t>
            </a:r>
            <a:r>
              <a:rPr lang="zh-CN" altLang="en-US" sz="3200">
                <a:solidFill>
                  <a:srgbClr val="FF0000"/>
                </a:solidFill>
                <a:latin typeface="隶书" panose="02010509060101010101" charset="-122"/>
                <a:ea typeface="隶书" panose="02010509060101010101" charset="-122"/>
                <a:cs typeface="隶书" panose="02010509060101010101" charset="-122"/>
              </a:rPr>
              <a:t>闻</a:t>
            </a:r>
            <a:r>
              <a:rPr lang="zh-CN" altLang="en-US" sz="3200">
                <a:latin typeface="隶书" panose="02010509060101010101" charset="-122"/>
                <a:ea typeface="隶书" panose="02010509060101010101" charset="-122"/>
                <a:cs typeface="隶书" panose="02010509060101010101" charset="-122"/>
              </a:rPr>
              <a:t>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王笑而不言。</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曰：“为</a:t>
            </a:r>
            <a:r>
              <a:rPr lang="zh-CN" altLang="en-US" sz="3200">
                <a:solidFill>
                  <a:srgbClr val="FF0000"/>
                </a:solidFill>
                <a:latin typeface="隶书" panose="02010509060101010101" charset="-122"/>
                <a:ea typeface="隶书" panose="02010509060101010101" charset="-122"/>
                <a:cs typeface="隶书" panose="02010509060101010101" charset="-122"/>
              </a:rPr>
              <a:t>肥甘</a:t>
            </a:r>
            <a:r>
              <a:rPr lang="zh-CN" altLang="en-US" sz="3200">
                <a:latin typeface="隶书" panose="02010509060101010101" charset="-122"/>
                <a:ea typeface="隶书" panose="02010509060101010101" charset="-122"/>
                <a:cs typeface="隶书" panose="02010509060101010101" charset="-122"/>
              </a:rPr>
              <a:t>不足于口与？</a:t>
            </a:r>
            <a:r>
              <a:rPr lang="zh-CN" altLang="en-US" sz="3200">
                <a:solidFill>
                  <a:srgbClr val="FF0000"/>
                </a:solidFill>
                <a:latin typeface="隶书" panose="02010509060101010101" charset="-122"/>
                <a:ea typeface="隶书" panose="02010509060101010101" charset="-122"/>
                <a:cs typeface="隶书" panose="02010509060101010101" charset="-122"/>
              </a:rPr>
              <a:t>轻暖</a:t>
            </a:r>
            <a:r>
              <a:rPr lang="zh-CN" altLang="en-US" sz="3200">
                <a:latin typeface="隶书" panose="02010509060101010101" charset="-122"/>
                <a:ea typeface="隶书" panose="02010509060101010101" charset="-122"/>
                <a:cs typeface="隶书" panose="02010509060101010101" charset="-122"/>
              </a:rPr>
              <a:t>不足于体与？</a:t>
            </a:r>
            <a:r>
              <a:rPr lang="zh-CN" altLang="en-US" sz="3200">
                <a:solidFill>
                  <a:srgbClr val="FF0000"/>
                </a:solidFill>
                <a:latin typeface="隶书" panose="02010509060101010101" charset="-122"/>
                <a:ea typeface="隶书" panose="02010509060101010101" charset="-122"/>
                <a:cs typeface="隶书" panose="02010509060101010101" charset="-122"/>
              </a:rPr>
              <a:t>抑</a:t>
            </a:r>
            <a:r>
              <a:rPr lang="zh-CN" altLang="en-US" sz="3200">
                <a:latin typeface="隶书" panose="02010509060101010101" charset="-122"/>
                <a:ea typeface="隶书" panose="02010509060101010101" charset="-122"/>
                <a:cs typeface="隶书" panose="02010509060101010101" charset="-122"/>
              </a:rPr>
              <a:t>为</a:t>
            </a:r>
            <a:r>
              <a:rPr lang="zh-CN" altLang="en-US" sz="3200">
                <a:solidFill>
                  <a:srgbClr val="FF0000"/>
                </a:solidFill>
                <a:latin typeface="隶书" panose="02010509060101010101" charset="-122"/>
                <a:ea typeface="隶书" panose="02010509060101010101" charset="-122"/>
                <a:cs typeface="隶书" panose="02010509060101010101" charset="-122"/>
              </a:rPr>
              <a:t>采色</a:t>
            </a:r>
            <a:r>
              <a:rPr lang="zh-CN" altLang="en-US" sz="3200">
                <a:latin typeface="隶书" panose="02010509060101010101" charset="-122"/>
                <a:ea typeface="隶书" panose="02010509060101010101" charset="-122"/>
                <a:cs typeface="隶书" panose="02010509060101010101" charset="-122"/>
              </a:rPr>
              <a:t>不足</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视于目与？声音不足听于耳与？</a:t>
            </a:r>
            <a:r>
              <a:rPr lang="zh-CN" altLang="en-US" sz="3200">
                <a:solidFill>
                  <a:srgbClr val="FF0000"/>
                </a:solidFill>
                <a:latin typeface="隶书" panose="02010509060101010101" charset="-122"/>
                <a:ea typeface="隶书" panose="02010509060101010101" charset="-122"/>
                <a:cs typeface="隶书" panose="02010509060101010101" charset="-122"/>
              </a:rPr>
              <a:t>便嬖</a:t>
            </a:r>
            <a:r>
              <a:rPr lang="zh-CN" altLang="en-US" sz="3200">
                <a:latin typeface="隶书" panose="02010509060101010101" charset="-122"/>
                <a:ea typeface="隶书" panose="02010509060101010101" charset="-122"/>
                <a:cs typeface="隶书" panose="02010509060101010101" charset="-122"/>
              </a:rPr>
              <a:t>不足使令于前与？王之诸臣，</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皆足以供之，而王岂为是哉！”</a:t>
            </a:r>
            <a:endParaRPr lang="zh-CN" altLang="en-US" sz="32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9464" name="文本框 19463"/>
          <p:cNvSpPr txBox="1"/>
          <p:nvPr/>
        </p:nvSpPr>
        <p:spPr>
          <a:xfrm>
            <a:off x="4584700" y="808990"/>
            <a:ext cx="93027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对</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6375400" y="80899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凭借</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3" name="文本框 2"/>
          <p:cNvSpPr txBox="1"/>
          <p:nvPr/>
        </p:nvSpPr>
        <p:spPr>
          <a:xfrm>
            <a:off x="5274945" y="2002790"/>
            <a:ext cx="2591435" cy="534035"/>
          </a:xfrm>
          <a:prstGeom prst="rect">
            <a:avLst/>
          </a:prstGeom>
          <a:noFill/>
        </p:spPr>
        <p:txBody>
          <a:bodyPr wrap="square" rtlCol="0">
            <a:spAutoFit/>
          </a:bodyPr>
          <a:lstStyle/>
          <a:p>
            <a:pPr indent="0" algn="l" fontAlgn="auto">
              <a:lnSpc>
                <a:spcPct val="120000"/>
              </a:lnSpc>
            </a:pP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使</a:t>
            </a:r>
            <a:r>
              <a:rPr lang="en-US" altLang="zh-CN" sz="2400" b="1">
                <a:solidFill>
                  <a:srgbClr val="1F2DA8"/>
                </a:solidFill>
                <a:latin typeface="隶书" panose="02010509060101010101" charset="-122"/>
                <a:ea typeface="隶书" panose="02010509060101010101" charset="-122"/>
                <a:cs typeface="隶书" panose="02010509060101010101" charset="-122"/>
                <a:sym typeface="+mn-ea"/>
              </a:rPr>
              <a:t>……</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听到</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9465" name="文本框 19464"/>
          <p:cNvSpPr txBox="1"/>
          <p:nvPr/>
        </p:nvSpPr>
        <p:spPr>
          <a:xfrm>
            <a:off x="5729605" y="4984115"/>
            <a:ext cx="30734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国君左右受宠爱的人</a:t>
            </a:r>
            <a:endParaRPr lang="zh-CN" altLang="en-US" sz="2400" b="1">
              <a:solidFill>
                <a:srgbClr val="1F2DA8"/>
              </a:solidFill>
              <a:latin typeface="隶书" panose="02010509060101010101" charset="-122"/>
              <a:ea typeface="隶书" panose="02010509060101010101" charset="-122"/>
            </a:endParaRPr>
          </a:p>
        </p:txBody>
      </p:sp>
      <p:sp>
        <p:nvSpPr>
          <p:cNvPr id="5" name="文本框 4"/>
          <p:cNvSpPr txBox="1"/>
          <p:nvPr/>
        </p:nvSpPr>
        <p:spPr>
          <a:xfrm>
            <a:off x="5514340" y="3752850"/>
            <a:ext cx="2545715"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形容词做名词，又轻又暖的衣服</a:t>
            </a:r>
            <a:endParaRPr lang="zh-CN" altLang="en-US" sz="2400" b="1">
              <a:solidFill>
                <a:srgbClr val="1F2DA8"/>
              </a:solidFill>
              <a:latin typeface="隶书" panose="02010509060101010101" charset="-122"/>
              <a:ea typeface="隶书" panose="02010509060101010101" charset="-122"/>
            </a:endParaRPr>
          </a:p>
        </p:txBody>
      </p:sp>
      <p:sp>
        <p:nvSpPr>
          <p:cNvPr id="6" name="文本框 5"/>
          <p:cNvSpPr txBox="1"/>
          <p:nvPr/>
        </p:nvSpPr>
        <p:spPr>
          <a:xfrm>
            <a:off x="891540" y="2738120"/>
            <a:ext cx="44678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形容词做名词，肥美甘甜的食物</a:t>
            </a:r>
            <a:endParaRPr lang="zh-CN" altLang="en-US" sz="2400" b="1">
              <a:solidFill>
                <a:srgbClr val="1F2DA8"/>
              </a:solidFill>
              <a:latin typeface="隶书" panose="02010509060101010101" charset="-122"/>
              <a:ea typeface="隶书" panose="02010509060101010101" charset="-122"/>
            </a:endParaRPr>
          </a:p>
        </p:txBody>
      </p:sp>
      <p:sp>
        <p:nvSpPr>
          <p:cNvPr id="7" name="文本框 6"/>
          <p:cNvSpPr txBox="1"/>
          <p:nvPr/>
        </p:nvSpPr>
        <p:spPr>
          <a:xfrm>
            <a:off x="9114155" y="2835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还是</a:t>
            </a:r>
            <a:endParaRPr lang="zh-CN" altLang="en-US" sz="2400" b="1">
              <a:solidFill>
                <a:srgbClr val="1F2DA8"/>
              </a:solidFill>
              <a:latin typeface="隶书" panose="02010509060101010101" charset="-122"/>
              <a:ea typeface="隶书" panose="02010509060101010101" charset="-122"/>
            </a:endParaRPr>
          </a:p>
        </p:txBody>
      </p:sp>
      <p:sp>
        <p:nvSpPr>
          <p:cNvPr id="8" name="文本框 7"/>
          <p:cNvSpPr txBox="1"/>
          <p:nvPr/>
        </p:nvSpPr>
        <p:spPr>
          <a:xfrm>
            <a:off x="9403715" y="3752850"/>
            <a:ext cx="1893570"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衣着陈设的漂亮颜色</a:t>
            </a:r>
            <a:endParaRPr lang="zh-CN" altLang="en-US" sz="2400" b="1">
              <a:solidFill>
                <a:srgbClr val="1F2DA8"/>
              </a:solidFill>
              <a:latin typeface="隶书" panose="02010509060101010101" charset="-122"/>
              <a:ea typeface="隶书" panose="02010509060101010101" charset="-122"/>
            </a:endParaRPr>
          </a:p>
        </p:txBody>
      </p:sp>
      <p:sp>
        <p:nvSpPr>
          <p:cNvPr id="9" name="文本框 8"/>
          <p:cNvSpPr txBox="1"/>
          <p:nvPr/>
        </p:nvSpPr>
        <p:spPr>
          <a:xfrm>
            <a:off x="10344150" y="2553335"/>
            <a:ext cx="1463675"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美色，泛指宫女</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464"/>
                                        </p:tgtEl>
                                        <p:attrNameLst>
                                          <p:attrName>style.visibility</p:attrName>
                                        </p:attrNameLst>
                                      </p:cBhvr>
                                      <p:to>
                                        <p:strVal val="visible"/>
                                      </p:to>
                                    </p:set>
                                    <p:anim to="" calcmode="lin" valueType="num">
                                      <p:cBhvr>
                                        <p:cTn id="7" dur="1" fill="hold"/>
                                        <p:tgtEl>
                                          <p:spTgt spid="1946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9465"/>
                                        </p:tgtEl>
                                        <p:attrNameLst>
                                          <p:attrName>style.visibility</p:attrName>
                                        </p:attrNameLst>
                                      </p:cBhvr>
                                      <p:to>
                                        <p:strVal val="visible"/>
                                      </p:to>
                                    </p:set>
                                    <p:anim to="" calcmode="lin" valueType="num">
                                      <p:cBhvr>
                                        <p:cTn id="47" dur="1" fill="hold"/>
                                        <p:tgtEl>
                                          <p:spTgt spid="1946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2" grpId="0"/>
      <p:bldP spid="3" grpId="0"/>
      <p:bldP spid="6" grpId="0"/>
      <p:bldP spid="5" grpId="0"/>
      <p:bldP spid="7" grpId="0"/>
      <p:bldP spid="8" grpId="0"/>
      <p:bldP spid="9" grpId="0"/>
      <p:bldP spid="1946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一、第一课时</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65874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曰：“否，吾不为是也。”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曰：“然则王之所大欲可知</a:t>
            </a:r>
            <a:r>
              <a:rPr lang="zh-CN" altLang="en-US" sz="3200">
                <a:solidFill>
                  <a:srgbClr val="FF0000"/>
                </a:solidFill>
                <a:latin typeface="隶书" panose="02010509060101010101" charset="-122"/>
                <a:ea typeface="隶书" panose="02010509060101010101" charset="-122"/>
                <a:cs typeface="隶书" panose="02010509060101010101" charset="-122"/>
              </a:rPr>
              <a:t>已</a:t>
            </a:r>
            <a:r>
              <a:rPr lang="zh-CN" altLang="en-US" sz="3200">
                <a:latin typeface="隶书" panose="02010509060101010101" charset="-122"/>
                <a:ea typeface="隶书" panose="02010509060101010101" charset="-122"/>
                <a:cs typeface="隶书" panose="02010509060101010101" charset="-122"/>
              </a:rPr>
              <a:t>：欲</a:t>
            </a:r>
            <a:r>
              <a:rPr lang="zh-CN" altLang="en-US" sz="3200">
                <a:solidFill>
                  <a:srgbClr val="FF0000"/>
                </a:solidFill>
                <a:latin typeface="隶书" panose="02010509060101010101" charset="-122"/>
                <a:ea typeface="隶书" panose="02010509060101010101" charset="-122"/>
                <a:cs typeface="隶书" panose="02010509060101010101" charset="-122"/>
              </a:rPr>
              <a:t>辟</a:t>
            </a:r>
            <a:r>
              <a:rPr lang="zh-CN" altLang="en-US" sz="3200">
                <a:latin typeface="隶书" panose="02010509060101010101" charset="-122"/>
                <a:ea typeface="隶书" panose="02010509060101010101" charset="-122"/>
                <a:cs typeface="隶书" panose="02010509060101010101" charset="-122"/>
              </a:rPr>
              <a:t>土地，</a:t>
            </a:r>
            <a:r>
              <a:rPr lang="zh-CN" altLang="en-US" sz="3200">
                <a:solidFill>
                  <a:srgbClr val="FF0000"/>
                </a:solidFill>
                <a:latin typeface="隶书" panose="02010509060101010101" charset="-122"/>
                <a:ea typeface="隶书" panose="02010509060101010101" charset="-122"/>
                <a:cs typeface="隶书" panose="02010509060101010101" charset="-122"/>
              </a:rPr>
              <a:t>朝</a:t>
            </a:r>
            <a:r>
              <a:rPr lang="zh-CN" altLang="en-US" sz="3200">
                <a:latin typeface="隶书" panose="02010509060101010101" charset="-122"/>
                <a:ea typeface="隶书" panose="02010509060101010101" charset="-122"/>
                <a:cs typeface="隶书" panose="02010509060101010101" charset="-122"/>
              </a:rPr>
              <a:t>秦、楚，</a:t>
            </a:r>
            <a:r>
              <a:rPr lang="zh-CN" altLang="en-US" sz="3200">
                <a:solidFill>
                  <a:srgbClr val="FF0000"/>
                </a:solidFill>
                <a:latin typeface="隶书" panose="02010509060101010101" charset="-122"/>
                <a:ea typeface="隶书" panose="02010509060101010101" charset="-122"/>
                <a:cs typeface="隶书" panose="02010509060101010101" charset="-122"/>
              </a:rPr>
              <a:t>莅中</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solidFill>
                  <a:srgbClr val="FF0000"/>
                </a:solidFill>
                <a:latin typeface="隶书" panose="02010509060101010101" charset="-122"/>
                <a:ea typeface="隶书" panose="02010509060101010101" charset="-122"/>
                <a:cs typeface="隶书" panose="02010509060101010101" charset="-122"/>
              </a:rPr>
              <a:t>国</a:t>
            </a:r>
            <a:r>
              <a:rPr lang="zh-CN" altLang="en-US" sz="3200">
                <a:latin typeface="隶书" panose="02010509060101010101" charset="-122"/>
                <a:ea typeface="隶书" panose="02010509060101010101" charset="-122"/>
                <a:cs typeface="隶书" panose="02010509060101010101" charset="-122"/>
              </a:rPr>
              <a:t>，而抚四夷也。以</a:t>
            </a:r>
            <a:r>
              <a:rPr lang="zh-CN" altLang="en-US" sz="3200">
                <a:solidFill>
                  <a:srgbClr val="FF0000"/>
                </a:solidFill>
                <a:latin typeface="隶书" panose="02010509060101010101" charset="-122"/>
                <a:ea typeface="隶书" panose="02010509060101010101" charset="-122"/>
                <a:cs typeface="隶书" panose="02010509060101010101" charset="-122"/>
              </a:rPr>
              <a:t>若</a:t>
            </a:r>
            <a:r>
              <a:rPr lang="zh-CN" altLang="en-US" sz="3200">
                <a:latin typeface="隶书" panose="02010509060101010101" charset="-122"/>
                <a:ea typeface="隶书" panose="02010509060101010101" charset="-122"/>
                <a:cs typeface="隶书" panose="02010509060101010101" charset="-122"/>
              </a:rPr>
              <a:t>所为，求若所欲，犹缘木而求鱼也。”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a:t>
            </a:r>
            <a:r>
              <a:rPr lang="zh-CN" altLang="en-US" sz="3200">
                <a:solidFill>
                  <a:srgbClr val="FF0000"/>
                </a:solidFill>
                <a:latin typeface="隶书" panose="02010509060101010101" charset="-122"/>
                <a:ea typeface="隶书" panose="02010509060101010101" charset="-122"/>
                <a:cs typeface="隶书" panose="02010509060101010101" charset="-122"/>
              </a:rPr>
              <a:t>若</a:t>
            </a:r>
            <a:r>
              <a:rPr lang="zh-CN" altLang="en-US" sz="3200">
                <a:latin typeface="隶书" panose="02010509060101010101" charset="-122"/>
                <a:ea typeface="隶书" panose="02010509060101010101" charset="-122"/>
                <a:cs typeface="隶书" panose="02010509060101010101" charset="-122"/>
              </a:rPr>
              <a:t>是</a:t>
            </a:r>
            <a:r>
              <a:rPr lang="zh-CN" altLang="en-US" sz="3200">
                <a:solidFill>
                  <a:srgbClr val="FF0000"/>
                </a:solidFill>
                <a:latin typeface="隶书" panose="02010509060101010101" charset="-122"/>
                <a:ea typeface="隶书" panose="02010509060101010101" charset="-122"/>
                <a:cs typeface="隶书" panose="02010509060101010101" charset="-122"/>
              </a:rPr>
              <a:t>其</a:t>
            </a:r>
            <a:r>
              <a:rPr lang="zh-CN" altLang="en-US" sz="3200">
                <a:latin typeface="隶书" panose="02010509060101010101" charset="-122"/>
                <a:ea typeface="隶书" panose="02010509060101010101" charset="-122"/>
                <a:cs typeface="隶书" panose="02010509060101010101" charset="-122"/>
              </a:rPr>
              <a:t>甚与？”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殆</a:t>
            </a:r>
            <a:r>
              <a:rPr lang="zh-CN" altLang="en-US" sz="3200">
                <a:latin typeface="隶书" panose="02010509060101010101" charset="-122"/>
                <a:ea typeface="隶书" panose="02010509060101010101" charset="-122"/>
                <a:cs typeface="隶书" panose="02010509060101010101" charset="-122"/>
              </a:rPr>
              <a:t>有甚焉。</a:t>
            </a:r>
            <a:r>
              <a:rPr lang="zh-CN" altLang="en-US" sz="3200">
                <a:solidFill>
                  <a:srgbClr val="FF0000"/>
                </a:solidFill>
                <a:latin typeface="隶书" panose="02010509060101010101" charset="-122"/>
                <a:ea typeface="隶书" panose="02010509060101010101" charset="-122"/>
                <a:cs typeface="隶书" panose="02010509060101010101" charset="-122"/>
              </a:rPr>
              <a:t>缘木求鱼</a:t>
            </a:r>
            <a:r>
              <a:rPr lang="zh-CN" altLang="en-US" sz="3200">
                <a:latin typeface="隶书" panose="02010509060101010101" charset="-122"/>
                <a:ea typeface="隶书" panose="02010509060101010101" charset="-122"/>
                <a:cs typeface="隶书" panose="02010509060101010101" charset="-122"/>
              </a:rPr>
              <a:t>，虽不得鱼，无后灾；以若所为，</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求若所欲，尽心力</a:t>
            </a:r>
            <a:r>
              <a:rPr lang="zh-CN" altLang="en-US" sz="3200">
                <a:solidFill>
                  <a:srgbClr val="FF0000"/>
                </a:solidFill>
                <a:latin typeface="隶书" panose="02010509060101010101" charset="-122"/>
                <a:ea typeface="隶书" panose="02010509060101010101" charset="-122"/>
                <a:cs typeface="隶书" panose="02010509060101010101" charset="-122"/>
              </a:rPr>
              <a:t>而</a:t>
            </a:r>
            <a:r>
              <a:rPr lang="zh-CN" altLang="en-US" sz="3200">
                <a:latin typeface="隶书" panose="02010509060101010101" charset="-122"/>
                <a:ea typeface="隶书" panose="02010509060101010101" charset="-122"/>
                <a:cs typeface="隶书" panose="02010509060101010101" charset="-122"/>
              </a:rPr>
              <a:t>为之，后必有灾。”</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曰：“可得闻与？”</a:t>
            </a:r>
            <a:endParaRPr lang="zh-CN" altLang="en-US" sz="3200">
              <a:latin typeface="隶书" panose="02010509060101010101" charset="-122"/>
              <a:ea typeface="隶书" panose="02010509060101010101" charset="-122"/>
              <a:cs typeface="隶书" panose="02010509060101010101" charset="-122"/>
            </a:endParaRPr>
          </a:p>
        </p:txBody>
      </p:sp>
      <p:sp>
        <p:nvSpPr>
          <p:cNvPr id="20483" name="文本框 20482"/>
          <p:cNvSpPr txBox="1"/>
          <p:nvPr/>
        </p:nvSpPr>
        <p:spPr>
          <a:xfrm>
            <a:off x="3931920" y="1710055"/>
            <a:ext cx="100139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这样</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6019800" y="520700"/>
            <a:ext cx="41630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通"矣“语气词，相当于”了"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138035" y="142494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开拓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8467090" y="1532255"/>
            <a:ext cx="17157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使....朝见</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10571480" y="1424940"/>
            <a:ext cx="1620520"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临，这里指统治</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242570" y="1794510"/>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指中原地区</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0485" name="文本框 20484"/>
          <p:cNvSpPr txBox="1"/>
          <p:nvPr/>
        </p:nvSpPr>
        <p:spPr>
          <a:xfrm>
            <a:off x="2057400" y="3198495"/>
            <a:ext cx="124015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像，如</a:t>
            </a:r>
            <a:endParaRPr lang="zh-CN" altLang="en-US" sz="2400" b="1">
              <a:solidFill>
                <a:srgbClr val="1F2DA8"/>
              </a:solidFill>
              <a:latin typeface="隶书" panose="02010509060101010101" charset="-122"/>
              <a:ea typeface="隶书" panose="02010509060101010101" charset="-122"/>
            </a:endParaRPr>
          </a:p>
        </p:txBody>
      </p:sp>
      <p:sp>
        <p:nvSpPr>
          <p:cNvPr id="8" name="文本框 7"/>
          <p:cNvSpPr txBox="1"/>
          <p:nvPr/>
        </p:nvSpPr>
        <p:spPr>
          <a:xfrm>
            <a:off x="3297555" y="5542915"/>
            <a:ext cx="15113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表修饰</a:t>
            </a:r>
            <a:endParaRPr lang="zh-CN" altLang="en-US" sz="2400" b="1">
              <a:solidFill>
                <a:srgbClr val="1F2DA8"/>
              </a:solidFill>
              <a:latin typeface="隶书" panose="02010509060101010101" charset="-122"/>
              <a:ea typeface="隶书" panose="02010509060101010101" charset="-122"/>
            </a:endParaRPr>
          </a:p>
        </p:txBody>
      </p:sp>
      <p:sp>
        <p:nvSpPr>
          <p:cNvPr id="9" name="文本框 8"/>
          <p:cNvSpPr txBox="1"/>
          <p:nvPr/>
        </p:nvSpPr>
        <p:spPr>
          <a:xfrm>
            <a:off x="3694430" y="3198495"/>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语气词，表揣测</a:t>
            </a:r>
            <a:endParaRPr lang="zh-CN" altLang="en-US" sz="2400" b="1">
              <a:solidFill>
                <a:srgbClr val="1F2DA8"/>
              </a:solidFill>
              <a:latin typeface="隶书" panose="02010509060101010101" charset="-122"/>
              <a:ea typeface="隶书" panose="02010509060101010101" charset="-122"/>
            </a:endParaRPr>
          </a:p>
        </p:txBody>
      </p:sp>
      <p:sp>
        <p:nvSpPr>
          <p:cNvPr id="10" name="文本框 9"/>
          <p:cNvSpPr txBox="1"/>
          <p:nvPr/>
        </p:nvSpPr>
        <p:spPr>
          <a:xfrm>
            <a:off x="2279650" y="429196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恐怕</a:t>
            </a:r>
            <a:endParaRPr lang="zh-CN" altLang="en-US" sz="2400" b="1">
              <a:solidFill>
                <a:srgbClr val="1F2DA8"/>
              </a:solidFill>
              <a:latin typeface="隶书" panose="02010509060101010101" charset="-122"/>
              <a:ea typeface="隶书" panose="02010509060101010101" charset="-122"/>
            </a:endParaRPr>
          </a:p>
        </p:txBody>
      </p:sp>
      <p:sp>
        <p:nvSpPr>
          <p:cNvPr id="11" name="文本框 10"/>
          <p:cNvSpPr txBox="1"/>
          <p:nvPr/>
        </p:nvSpPr>
        <p:spPr>
          <a:xfrm>
            <a:off x="5662930" y="4402455"/>
            <a:ext cx="4519295"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比喻方向方法不对，一定达不到目的。</a:t>
            </a:r>
            <a:endParaRPr lang="zh-CN" altLang="en-US" sz="2400" b="1">
              <a:solidFill>
                <a:srgbClr val="1F2DA8"/>
              </a:solidFill>
              <a:latin typeface="隶书" panose="02010509060101010101" charset="-122"/>
              <a:ea typeface="隶书" panose="02010509060101010101" charset="-122"/>
            </a:endParaRPr>
          </a:p>
        </p:txBody>
      </p:sp>
      <p:sp>
        <p:nvSpPr>
          <p:cNvPr id="12" name="文本框 11"/>
          <p:cNvSpPr txBox="1"/>
          <p:nvPr/>
        </p:nvSpPr>
        <p:spPr>
          <a:xfrm>
            <a:off x="4460875" y="440245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攀登</a:t>
            </a:r>
            <a:endParaRPr lang="zh-CN" altLang="en-US" sz="2400" b="1">
              <a:solidFill>
                <a:srgbClr val="1F2DA8"/>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0483"/>
                                        </p:tgtEl>
                                        <p:attrNameLst>
                                          <p:attrName>style.visibility</p:attrName>
                                        </p:attrNameLst>
                                      </p:cBhvr>
                                      <p:to>
                                        <p:strVal val="visible"/>
                                      </p:to>
                                    </p:set>
                                    <p:anim to="" calcmode="lin" valueType="num">
                                      <p:cBhvr>
                                        <p:cTn id="32" dur="1" fill="hold"/>
                                        <p:tgtEl>
                                          <p:spTgt spid="20483"/>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0485"/>
                                        </p:tgtEl>
                                        <p:attrNameLst>
                                          <p:attrName>style.visibility</p:attrName>
                                        </p:attrNameLst>
                                      </p:cBhvr>
                                      <p:to>
                                        <p:strVal val="visible"/>
                                      </p:to>
                                    </p:set>
                                    <p:anim to="" calcmode="lin" valueType="num">
                                      <p:cBhvr>
                                        <p:cTn id="37" dur="1" fill="hold"/>
                                        <p:tgtEl>
                                          <p:spTgt spid="20485"/>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to="" calcmode="lin" valueType="num">
                                      <p:cBhvr>
                                        <p:cTn id="57" dur="1" fill="hold"/>
                                        <p:tgtEl>
                                          <p:spTgt spid="11"/>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 to="" calcmode="lin" valueType="num">
                                      <p:cBhvr>
                                        <p:cTn id="6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20483" grpId="0"/>
      <p:bldP spid="20485" grpId="0"/>
      <p:bldP spid="9" grpId="0"/>
      <p:bldP spid="10" grpId="0"/>
      <p:bldP spid="12" grpId="0"/>
      <p:bldP spid="11"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4063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曰：“邹人与楚人战，则王以为孰胜？”</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曰：“楚人胜。”</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曰：“然则</a:t>
            </a:r>
            <a:r>
              <a:rPr lang="zh-CN" altLang="en-US" sz="3200">
                <a:solidFill>
                  <a:srgbClr val="FF0000"/>
                </a:solidFill>
                <a:latin typeface="隶书" panose="02010509060101010101" charset="-122"/>
                <a:ea typeface="隶书" panose="02010509060101010101" charset="-122"/>
                <a:cs typeface="隶书" panose="02010509060101010101" charset="-122"/>
              </a:rPr>
              <a:t>小</a:t>
            </a:r>
            <a:r>
              <a:rPr lang="zh-CN" altLang="en-US" sz="3200">
                <a:latin typeface="隶书" panose="02010509060101010101" charset="-122"/>
                <a:ea typeface="隶书" panose="02010509060101010101" charset="-122"/>
                <a:cs typeface="隶书" panose="02010509060101010101" charset="-122"/>
              </a:rPr>
              <a:t>固不可以敌</a:t>
            </a:r>
            <a:r>
              <a:rPr lang="zh-CN" altLang="en-US" sz="3200">
                <a:solidFill>
                  <a:srgbClr val="FF0000"/>
                </a:solidFill>
                <a:latin typeface="隶书" panose="02010509060101010101" charset="-122"/>
                <a:ea typeface="隶书" panose="02010509060101010101" charset="-122"/>
                <a:cs typeface="隶书" panose="02010509060101010101" charset="-122"/>
              </a:rPr>
              <a:t>大</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寡</a:t>
            </a:r>
            <a:r>
              <a:rPr lang="zh-CN" altLang="en-US" sz="3200">
                <a:latin typeface="隶书" panose="02010509060101010101" charset="-122"/>
                <a:ea typeface="隶书" panose="02010509060101010101" charset="-122"/>
                <a:cs typeface="隶书" panose="02010509060101010101" charset="-122"/>
              </a:rPr>
              <a:t>固不可以敌</a:t>
            </a:r>
            <a:r>
              <a:rPr lang="zh-CN" altLang="en-US" sz="3200">
                <a:solidFill>
                  <a:srgbClr val="FF0000"/>
                </a:solidFill>
                <a:latin typeface="隶书" panose="02010509060101010101" charset="-122"/>
                <a:ea typeface="隶书" panose="02010509060101010101" charset="-122"/>
                <a:cs typeface="隶书" panose="02010509060101010101" charset="-122"/>
              </a:rPr>
              <a:t>众</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弱</a:t>
            </a:r>
            <a:r>
              <a:rPr lang="zh-CN" altLang="en-US" sz="3200">
                <a:latin typeface="隶书" panose="02010509060101010101" charset="-122"/>
                <a:ea typeface="隶书" panose="02010509060101010101" charset="-122"/>
                <a:cs typeface="隶书" panose="02010509060101010101" charset="-122"/>
              </a:rPr>
              <a:t>固不可以</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敌</a:t>
            </a:r>
            <a:r>
              <a:rPr lang="zh-CN" altLang="en-US" sz="3200">
                <a:solidFill>
                  <a:srgbClr val="FF0000"/>
                </a:solidFill>
                <a:latin typeface="隶书" panose="02010509060101010101" charset="-122"/>
                <a:ea typeface="隶书" panose="02010509060101010101" charset="-122"/>
                <a:cs typeface="隶书" panose="02010509060101010101" charset="-122"/>
              </a:rPr>
              <a:t>强</a:t>
            </a:r>
            <a:r>
              <a:rPr lang="zh-CN" altLang="en-US" sz="3200">
                <a:latin typeface="隶书" panose="02010509060101010101" charset="-122"/>
                <a:ea typeface="隶书" panose="02010509060101010101" charset="-122"/>
                <a:cs typeface="隶书" panose="02010509060101010101" charset="-122"/>
              </a:rPr>
              <a:t>。海内之地，</a:t>
            </a:r>
            <a:r>
              <a:rPr lang="zh-CN" altLang="en-US" sz="3200">
                <a:solidFill>
                  <a:srgbClr val="FF0000"/>
                </a:solidFill>
                <a:latin typeface="隶书" panose="02010509060101010101" charset="-122"/>
                <a:ea typeface="隶书" panose="02010509060101010101" charset="-122"/>
                <a:cs typeface="隶书" panose="02010509060101010101" charset="-122"/>
              </a:rPr>
              <a:t>方</a:t>
            </a:r>
            <a:r>
              <a:rPr lang="zh-CN" altLang="en-US" sz="3200">
                <a:latin typeface="隶书" panose="02010509060101010101" charset="-122"/>
                <a:ea typeface="隶书" panose="02010509060101010101" charset="-122"/>
                <a:cs typeface="隶书" panose="02010509060101010101" charset="-122"/>
              </a:rPr>
              <a:t>千里者九，齐</a:t>
            </a:r>
            <a:r>
              <a:rPr lang="zh-CN" altLang="en-US" sz="3200">
                <a:solidFill>
                  <a:srgbClr val="FF0000"/>
                </a:solidFill>
                <a:latin typeface="隶书" panose="02010509060101010101" charset="-122"/>
                <a:ea typeface="隶书" panose="02010509060101010101" charset="-122"/>
                <a:cs typeface="隶书" panose="02010509060101010101" charset="-122"/>
              </a:rPr>
              <a:t>集</a:t>
            </a:r>
            <a:r>
              <a:rPr lang="zh-CN" altLang="en-US" sz="3200">
                <a:latin typeface="隶书" panose="02010509060101010101" charset="-122"/>
                <a:ea typeface="隶书" panose="02010509060101010101" charset="-122"/>
                <a:cs typeface="隶书" panose="02010509060101010101" charset="-122"/>
              </a:rPr>
              <a:t>有其一；以一</a:t>
            </a:r>
            <a:r>
              <a:rPr lang="zh-CN" altLang="en-US" sz="3200">
                <a:solidFill>
                  <a:srgbClr val="FF0000"/>
                </a:solidFill>
                <a:latin typeface="隶书" panose="02010509060101010101" charset="-122"/>
                <a:ea typeface="隶书" panose="02010509060101010101" charset="-122"/>
                <a:cs typeface="隶书" panose="02010509060101010101" charset="-122"/>
              </a:rPr>
              <a:t>服</a:t>
            </a:r>
            <a:r>
              <a:rPr lang="zh-CN" altLang="en-US" sz="3200">
                <a:latin typeface="隶书" panose="02010509060101010101" charset="-122"/>
                <a:ea typeface="隶书" panose="02010509060101010101" charset="-122"/>
                <a:cs typeface="隶书" panose="02010509060101010101" charset="-122"/>
              </a:rPr>
              <a:t>八，何以异</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于邹敌楚哉！</a:t>
            </a:r>
            <a:r>
              <a:rPr lang="zh-CN" altLang="en-US" sz="3200">
                <a:solidFill>
                  <a:srgbClr val="FF0000"/>
                </a:solidFill>
                <a:latin typeface="隶书" panose="02010509060101010101" charset="-122"/>
                <a:ea typeface="隶书" panose="02010509060101010101" charset="-122"/>
                <a:cs typeface="隶书" panose="02010509060101010101" charset="-122"/>
              </a:rPr>
              <a:t>盖</a:t>
            </a:r>
            <a:r>
              <a:rPr lang="zh-CN" altLang="en-US" sz="3200">
                <a:latin typeface="隶书" panose="02010509060101010101" charset="-122"/>
                <a:ea typeface="隶书" panose="02010509060101010101" charset="-122"/>
                <a:cs typeface="隶书" panose="02010509060101010101" charset="-122"/>
              </a:rPr>
              <a:t>亦</a:t>
            </a:r>
            <a:r>
              <a:rPr lang="zh-CN" altLang="en-US" sz="3200">
                <a:solidFill>
                  <a:srgbClr val="FF0000"/>
                </a:solidFill>
                <a:latin typeface="隶书" panose="02010509060101010101" charset="-122"/>
                <a:ea typeface="隶书" panose="02010509060101010101" charset="-122"/>
                <a:cs typeface="隶书" panose="02010509060101010101" charset="-122"/>
              </a:rPr>
              <a:t>反</a:t>
            </a:r>
            <a:r>
              <a:rPr lang="zh-CN" altLang="en-US" sz="3200">
                <a:latin typeface="隶书" panose="02010509060101010101" charset="-122"/>
                <a:ea typeface="隶书" panose="02010509060101010101" charset="-122"/>
                <a:cs typeface="隶书" panose="02010509060101010101" charset="-122"/>
              </a:rPr>
              <a:t>其</a:t>
            </a:r>
            <a:r>
              <a:rPr lang="zh-CN" altLang="en-US" sz="3200">
                <a:solidFill>
                  <a:srgbClr val="FF0000"/>
                </a:solidFill>
                <a:latin typeface="隶书" panose="02010509060101010101" charset="-122"/>
                <a:ea typeface="隶书" panose="02010509060101010101" charset="-122"/>
                <a:cs typeface="隶书" panose="02010509060101010101" charset="-122"/>
              </a:rPr>
              <a:t>本</a:t>
            </a:r>
            <a:r>
              <a:rPr lang="zh-CN" altLang="en-US" sz="3200">
                <a:latin typeface="隶书" panose="02010509060101010101" charset="-122"/>
                <a:ea typeface="隶书" panose="02010509060101010101" charset="-122"/>
                <a:cs typeface="隶书" panose="02010509060101010101" charset="-122"/>
              </a:rPr>
              <a:t>矣！今王发政施仁，使天下仕者皆欲立</a:t>
            </a:r>
            <a:endParaRPr lang="zh-CN" altLang="en-US" sz="3200">
              <a:latin typeface="隶书" panose="02010509060101010101" charset="-122"/>
              <a:ea typeface="隶书" panose="02010509060101010101" charset="-122"/>
              <a:cs typeface="隶书" panose="02010509060101010101" charset="-122"/>
            </a:endParaRPr>
          </a:p>
        </p:txBody>
      </p:sp>
      <p:sp>
        <p:nvSpPr>
          <p:cNvPr id="21510" name="文本框 21509"/>
          <p:cNvSpPr txBox="1"/>
          <p:nvPr/>
        </p:nvSpPr>
        <p:spPr>
          <a:xfrm>
            <a:off x="6300470" y="2108835"/>
            <a:ext cx="2874010" cy="1198880"/>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寡、众：形作名，人少的国家，人多的国家</a:t>
            </a:r>
            <a:endParaRPr lang="en-US" altLang="zh-CN"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868170" y="5511165"/>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同“返”，回到</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4715510" y="551116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根本</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2390140" y="4699000"/>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通“盍”，何不</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9174480" y="3823970"/>
            <a:ext cx="17157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使....战胜</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6098540" y="3823970"/>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会集，总算起来</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3727450" y="382397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方圆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3016885" y="2108835"/>
            <a:ext cx="2493645" cy="82994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小、大：形作名，小国，大国</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9578975" y="2108835"/>
            <a:ext cx="2493645" cy="82994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弱、强：形作名，弱国，强国</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 to="" calcmode="lin" valueType="num">
                                      <p:cBhvr>
                                        <p:cTn id="12" dur="1" fill="hold"/>
                                        <p:tgtEl>
                                          <p:spTgt spid="21510"/>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to="" calcmode="lin" valueType="num">
                                      <p:cBhvr>
                                        <p:cTn id="32" dur="1" fill="hold"/>
                                        <p:tgtEl>
                                          <p:spTgt spid="6"/>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to="" calcmode="lin" valueType="num">
                                      <p:cBhvr>
                                        <p:cTn id="37" dur="1" fill="hold"/>
                                        <p:tgtEl>
                                          <p:spTgt spid="5"/>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to="" calcmode="lin" valueType="num">
                                      <p:cBhvr>
                                        <p:cTn id="42" dur="1" fill="hold"/>
                                        <p:tgtEl>
                                          <p:spTgt spid="2"/>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 to="" calcmode="lin" valueType="num">
                                      <p:cBhvr>
                                        <p:cTn id="4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510" grpId="0"/>
      <p:bldP spid="10" grpId="0"/>
      <p:bldP spid="8" grpId="0"/>
      <p:bldP spid="7" grpId="0"/>
      <p:bldP spid="6" grpId="0"/>
      <p:bldP spid="5" grpId="0"/>
      <p:bldP spid="2" grpId="0"/>
      <p:bldP spid="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186309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于王之朝，耕者皆欲耕于王之野，商贾皆欲藏于王之市，行旅皆欲出于王之途，天下之欲</a:t>
            </a:r>
            <a:r>
              <a:rPr lang="zh-CN" altLang="en-US" sz="3200">
                <a:solidFill>
                  <a:srgbClr val="FF0000"/>
                </a:solidFill>
                <a:latin typeface="隶书" panose="02010509060101010101" charset="-122"/>
                <a:ea typeface="隶书" panose="02010509060101010101" charset="-122"/>
                <a:cs typeface="隶书" panose="02010509060101010101" charset="-122"/>
              </a:rPr>
              <a:t>疾</a:t>
            </a:r>
            <a:r>
              <a:rPr lang="zh-CN" altLang="en-US" sz="3200">
                <a:latin typeface="隶书" panose="02010509060101010101" charset="-122"/>
                <a:ea typeface="隶书" panose="02010509060101010101" charset="-122"/>
                <a:cs typeface="隶书" panose="02010509060101010101" charset="-122"/>
              </a:rPr>
              <a:t>其君者，皆欲赴</a:t>
            </a:r>
            <a:r>
              <a:rPr lang="zh-CN" altLang="en-US" sz="3200">
                <a:solidFill>
                  <a:srgbClr val="FF0000"/>
                </a:solidFill>
                <a:latin typeface="隶书" panose="02010509060101010101" charset="-122"/>
                <a:ea typeface="隶书" panose="02010509060101010101" charset="-122"/>
                <a:cs typeface="隶书" panose="02010509060101010101" charset="-122"/>
              </a:rPr>
              <a:t>诉</a:t>
            </a:r>
            <a:r>
              <a:rPr lang="zh-CN" altLang="en-US" sz="3200">
                <a:latin typeface="隶书" panose="02010509060101010101" charset="-122"/>
                <a:ea typeface="隶书" panose="02010509060101010101" charset="-122"/>
                <a:cs typeface="隶书" panose="02010509060101010101" charset="-122"/>
              </a:rPr>
              <a:t>于王：</a:t>
            </a:r>
            <a:r>
              <a:rPr lang="zh-CN" altLang="en-US" sz="3200">
                <a:solidFill>
                  <a:srgbClr val="FF0000"/>
                </a:solidFill>
                <a:latin typeface="隶书" panose="02010509060101010101" charset="-122"/>
                <a:ea typeface="隶书" panose="02010509060101010101" charset="-122"/>
                <a:cs typeface="隶书" panose="02010509060101010101" charset="-122"/>
              </a:rPr>
              <a:t>其若</a:t>
            </a:r>
            <a:r>
              <a:rPr lang="zh-CN" altLang="en-US" sz="3200">
                <a:latin typeface="隶书" panose="02010509060101010101" charset="-122"/>
                <a:ea typeface="隶书" panose="02010509060101010101" charset="-122"/>
                <a:cs typeface="隶书" panose="02010509060101010101" charset="-122"/>
              </a:rPr>
              <a:t>是，孰能御之？”</a:t>
            </a:r>
            <a:endParaRPr lang="zh-CN" altLang="en-US" sz="3200">
              <a:latin typeface="隶书" panose="02010509060101010101" charset="-122"/>
              <a:ea typeface="隶书" panose="02010509060101010101" charset="-122"/>
              <a:cs typeface="隶书" panose="02010509060101010101" charset="-122"/>
            </a:endParaRPr>
          </a:p>
        </p:txBody>
      </p:sp>
      <p:sp>
        <p:nvSpPr>
          <p:cNvPr id="21511" name="文本框 21510"/>
          <p:cNvSpPr txBox="1"/>
          <p:nvPr/>
        </p:nvSpPr>
        <p:spPr>
          <a:xfrm>
            <a:off x="10277475" y="1466850"/>
            <a:ext cx="92519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这样</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247515" y="1466850"/>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憎恨，怨恨</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8014970" y="14668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申诉</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9482455" y="14668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如果</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1511"/>
                                        </p:tgtEl>
                                        <p:attrNameLst>
                                          <p:attrName>style.visibility</p:attrName>
                                        </p:attrNameLst>
                                      </p:cBhvr>
                                      <p:to>
                                        <p:strVal val="visible"/>
                                      </p:to>
                                    </p:set>
                                    <p:anim to="" calcmode="lin" valueType="num">
                                      <p:cBhvr>
                                        <p:cTn id="22" dur="1" fill="hold"/>
                                        <p:tgtEl>
                                          <p:spTgt spid="215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2151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王曰：“吾</a:t>
            </a:r>
            <a:r>
              <a:rPr lang="zh-CN" altLang="en-US" sz="3200">
                <a:solidFill>
                  <a:srgbClr val="FF0000"/>
                </a:solidFill>
                <a:latin typeface="隶书" panose="02010509060101010101" charset="-122"/>
                <a:ea typeface="隶书" panose="02010509060101010101" charset="-122"/>
                <a:cs typeface="隶书" panose="02010509060101010101" charset="-122"/>
              </a:rPr>
              <a:t>惛</a:t>
            </a:r>
            <a:r>
              <a:rPr lang="zh-CN" altLang="en-US" sz="3200">
                <a:latin typeface="隶书" panose="02010509060101010101" charset="-122"/>
                <a:ea typeface="隶书" panose="02010509060101010101" charset="-122"/>
                <a:cs typeface="隶书" panose="02010509060101010101" charset="-122"/>
              </a:rPr>
              <a:t>，不能进于是矣！愿夫子辅吾志，明以教我。</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我虽不</a:t>
            </a:r>
            <a:r>
              <a:rPr lang="zh-CN" altLang="en-US" sz="3200">
                <a:solidFill>
                  <a:srgbClr val="FF0000"/>
                </a:solidFill>
                <a:latin typeface="隶书" panose="02010509060101010101" charset="-122"/>
                <a:ea typeface="隶书" panose="02010509060101010101" charset="-122"/>
                <a:cs typeface="隶书" panose="02010509060101010101" charset="-122"/>
              </a:rPr>
              <a:t>敏</a:t>
            </a:r>
            <a:r>
              <a:rPr lang="zh-CN" altLang="en-US" sz="3200">
                <a:latin typeface="隶书" panose="02010509060101010101" charset="-122"/>
                <a:ea typeface="隶书" panose="02010509060101010101" charset="-122"/>
                <a:cs typeface="隶书" panose="02010509060101010101" charset="-122"/>
              </a:rPr>
              <a:t>，请尝试之！”</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曰：“无</a:t>
            </a:r>
            <a:r>
              <a:rPr lang="zh-CN" altLang="en-US" sz="3200">
                <a:solidFill>
                  <a:srgbClr val="FF0000"/>
                </a:solidFill>
                <a:latin typeface="隶书" panose="02010509060101010101" charset="-122"/>
                <a:ea typeface="隶书" panose="02010509060101010101" charset="-122"/>
                <a:cs typeface="隶书" panose="02010509060101010101" charset="-122"/>
              </a:rPr>
              <a:t>恒</a:t>
            </a:r>
            <a:r>
              <a:rPr lang="zh-CN" altLang="en-US" sz="3200">
                <a:latin typeface="隶书" panose="02010509060101010101" charset="-122"/>
                <a:ea typeface="隶书" panose="02010509060101010101" charset="-122"/>
                <a:cs typeface="隶书" panose="02010509060101010101" charset="-122"/>
              </a:rPr>
              <a:t>产而有恒心者，</a:t>
            </a:r>
            <a:r>
              <a:rPr lang="zh-CN" altLang="en-US" sz="3200">
                <a:solidFill>
                  <a:srgbClr val="FF0000"/>
                </a:solidFill>
                <a:latin typeface="隶书" panose="02010509060101010101" charset="-122"/>
                <a:ea typeface="隶书" panose="02010509060101010101" charset="-122"/>
                <a:cs typeface="隶书" panose="02010509060101010101" charset="-122"/>
              </a:rPr>
              <a:t>惟士</a:t>
            </a:r>
            <a:r>
              <a:rPr lang="zh-CN" altLang="en-US" sz="3200">
                <a:latin typeface="隶书" panose="02010509060101010101" charset="-122"/>
                <a:ea typeface="隶书" panose="02010509060101010101" charset="-122"/>
                <a:cs typeface="隶书" panose="02010509060101010101" charset="-122"/>
              </a:rPr>
              <a:t>为能。若民，则无恒产，因、</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无恒心。</a:t>
            </a:r>
            <a:r>
              <a:rPr lang="zh-CN" altLang="en-US" sz="3200">
                <a:solidFill>
                  <a:srgbClr val="FF0000"/>
                </a:solidFill>
                <a:latin typeface="隶书" panose="02010509060101010101" charset="-122"/>
                <a:ea typeface="隶书" panose="02010509060101010101" charset="-122"/>
                <a:cs typeface="隶书" panose="02010509060101010101" charset="-122"/>
              </a:rPr>
              <a:t>苟</a:t>
            </a:r>
            <a:r>
              <a:rPr lang="zh-CN" altLang="en-US" sz="3200">
                <a:latin typeface="隶书" panose="02010509060101010101" charset="-122"/>
                <a:ea typeface="隶书" panose="02010509060101010101" charset="-122"/>
                <a:cs typeface="隶书" panose="02010509060101010101" charset="-122"/>
              </a:rPr>
              <a:t>无恒心，</a:t>
            </a:r>
            <a:r>
              <a:rPr lang="zh-CN" altLang="en-US" sz="3200">
                <a:solidFill>
                  <a:srgbClr val="FF0000"/>
                </a:solidFill>
                <a:latin typeface="隶书" panose="02010509060101010101" charset="-122"/>
                <a:ea typeface="隶书" panose="02010509060101010101" charset="-122"/>
                <a:cs typeface="隶书" panose="02010509060101010101" charset="-122"/>
              </a:rPr>
              <a:t>放辟邪侈</a:t>
            </a:r>
            <a:r>
              <a:rPr lang="zh-CN" altLang="en-US" sz="3200">
                <a:latin typeface="隶书" panose="02010509060101010101" charset="-122"/>
                <a:ea typeface="隶书" panose="02010509060101010101" charset="-122"/>
                <a:cs typeface="隶书" panose="02010509060101010101" charset="-122"/>
              </a:rPr>
              <a:t>，无不为</a:t>
            </a:r>
            <a:r>
              <a:rPr lang="zh-CN" altLang="en-US" sz="3200">
                <a:solidFill>
                  <a:srgbClr val="FF0000"/>
                </a:solidFill>
                <a:latin typeface="隶书" panose="02010509060101010101" charset="-122"/>
                <a:ea typeface="隶书" panose="02010509060101010101" charset="-122"/>
                <a:cs typeface="隶书" panose="02010509060101010101" charset="-122"/>
              </a:rPr>
              <a:t>已</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及</a:t>
            </a:r>
            <a:r>
              <a:rPr lang="zh-CN" altLang="en-US" sz="3200">
                <a:latin typeface="隶书" panose="02010509060101010101" charset="-122"/>
                <a:ea typeface="隶书" panose="02010509060101010101" charset="-122"/>
                <a:cs typeface="隶书" panose="02010509060101010101" charset="-122"/>
              </a:rPr>
              <a:t>陷于罪，然后从而</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刑之，是</a:t>
            </a:r>
            <a:r>
              <a:rPr lang="zh-CN" altLang="en-US" sz="3200">
                <a:solidFill>
                  <a:srgbClr val="FF0000"/>
                </a:solidFill>
                <a:latin typeface="隶书" panose="02010509060101010101" charset="-122"/>
                <a:ea typeface="隶书" panose="02010509060101010101" charset="-122"/>
                <a:cs typeface="隶书" panose="02010509060101010101" charset="-122"/>
              </a:rPr>
              <a:t>罔</a:t>
            </a:r>
            <a:r>
              <a:rPr lang="zh-CN" altLang="en-US" sz="3200">
                <a:latin typeface="隶书" panose="02010509060101010101" charset="-122"/>
                <a:ea typeface="隶书" panose="02010509060101010101" charset="-122"/>
                <a:cs typeface="隶书" panose="02010509060101010101" charset="-122"/>
              </a:rPr>
              <a:t>民也。</a:t>
            </a:r>
            <a:r>
              <a:rPr lang="zh-CN" altLang="en-US" sz="3200">
                <a:solidFill>
                  <a:srgbClr val="FF0000"/>
                </a:solidFill>
                <a:latin typeface="隶书" panose="02010509060101010101" charset="-122"/>
                <a:ea typeface="隶书" panose="02010509060101010101" charset="-122"/>
                <a:cs typeface="隶书" panose="02010509060101010101" charset="-122"/>
              </a:rPr>
              <a:t>焉</a:t>
            </a:r>
            <a:r>
              <a:rPr lang="zh-CN" altLang="en-US" sz="3200">
                <a:latin typeface="隶书" panose="02010509060101010101" charset="-122"/>
                <a:ea typeface="隶书" panose="02010509060101010101" charset="-122"/>
                <a:cs typeface="隶书" panose="02010509060101010101" charset="-122"/>
              </a:rPr>
              <a:t>有仁人在位，罔民而可为也！是故明君</a:t>
            </a:r>
            <a:r>
              <a:rPr lang="zh-CN" altLang="en-US" sz="3200">
                <a:solidFill>
                  <a:srgbClr val="FF0000"/>
                </a:solidFill>
                <a:latin typeface="隶书" panose="02010509060101010101" charset="-122"/>
                <a:ea typeface="隶书" panose="02010509060101010101" charset="-122"/>
                <a:cs typeface="隶书" panose="02010509060101010101" charset="-122"/>
              </a:rPr>
              <a:t>制</a:t>
            </a:r>
            <a:r>
              <a:rPr lang="zh-CN" altLang="en-US" sz="3200">
                <a:latin typeface="隶书" panose="02010509060101010101" charset="-122"/>
                <a:ea typeface="隶书" panose="02010509060101010101" charset="-122"/>
                <a:cs typeface="隶书" panose="02010509060101010101" charset="-122"/>
              </a:rPr>
              <a:t>民</a:t>
            </a:r>
            <a:endParaRPr lang="zh-CN" altLang="en-US" sz="3200">
              <a:latin typeface="隶书" panose="02010509060101010101" charset="-122"/>
              <a:ea typeface="隶书" panose="02010509060101010101" charset="-122"/>
              <a:cs typeface="隶书" panose="02010509060101010101" charset="-122"/>
            </a:endParaRPr>
          </a:p>
        </p:txBody>
      </p:sp>
      <p:sp>
        <p:nvSpPr>
          <p:cNvPr id="22532" name="文本框 22531"/>
          <p:cNvSpPr txBox="1"/>
          <p:nvPr/>
        </p:nvSpPr>
        <p:spPr>
          <a:xfrm>
            <a:off x="1882140" y="3543300"/>
            <a:ext cx="109537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假使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694940" y="845820"/>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通“昏”糊涂</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312545" y="10858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聪慧</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2694940" y="224409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长久</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5454015" y="224409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只有</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6249035" y="2244090"/>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有志之士</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8338820" y="2244090"/>
            <a:ext cx="263144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一般人，平民百姓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3831590" y="3400425"/>
            <a:ext cx="263144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放、侈：放纵放荡</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4015105" y="4373880"/>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辟、邪：不正</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1" name="文本框 10"/>
          <p:cNvSpPr txBox="1"/>
          <p:nvPr/>
        </p:nvSpPr>
        <p:spPr>
          <a:xfrm>
            <a:off x="7063105" y="3400425"/>
            <a:ext cx="354965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通“矣”，表示确定语气</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2" name="文本框 11"/>
          <p:cNvSpPr txBox="1"/>
          <p:nvPr/>
        </p:nvSpPr>
        <p:spPr>
          <a:xfrm>
            <a:off x="8094345" y="437388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等到</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3" name="文本框 12"/>
          <p:cNvSpPr txBox="1"/>
          <p:nvPr/>
        </p:nvSpPr>
        <p:spPr>
          <a:xfrm>
            <a:off x="599440" y="4655820"/>
            <a:ext cx="2700020"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罔：通”网“名词作动词，用网捕</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4" name="文本框 13"/>
          <p:cNvSpPr txBox="1"/>
          <p:nvPr/>
        </p:nvSpPr>
        <p:spPr>
          <a:xfrm>
            <a:off x="3591560" y="5121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哪里</a:t>
            </a:r>
            <a:endParaRPr lang="zh-CN" altLang="en-US" sz="2400" b="1">
              <a:solidFill>
                <a:srgbClr val="1F2DA8"/>
              </a:solidFill>
              <a:latin typeface="隶书" panose="02010509060101010101" charset="-122"/>
              <a:ea typeface="隶书" panose="02010509060101010101" charset="-122"/>
            </a:endParaRPr>
          </a:p>
        </p:txBody>
      </p:sp>
      <p:sp>
        <p:nvSpPr>
          <p:cNvPr id="15" name="文本框 14"/>
          <p:cNvSpPr txBox="1"/>
          <p:nvPr/>
        </p:nvSpPr>
        <p:spPr>
          <a:xfrm>
            <a:off x="10774680" y="523049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规定</a:t>
            </a:r>
            <a:endParaRPr lang="zh-CN" altLang="en-US" sz="2400" b="1">
              <a:solidFill>
                <a:srgbClr val="1F2DA8"/>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2532"/>
                                        </p:tgtEl>
                                        <p:attrNameLst>
                                          <p:attrName>style.visibility</p:attrName>
                                        </p:attrNameLst>
                                      </p:cBhvr>
                                      <p:to>
                                        <p:strVal val="visible"/>
                                      </p:to>
                                    </p:set>
                                    <p:anim to="" calcmode="lin" valueType="num">
                                      <p:cBhvr>
                                        <p:cTn id="37" dur="1" fill="hold"/>
                                        <p:tgtEl>
                                          <p:spTgt spid="22532"/>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to="" calcmode="lin" valueType="num">
                                      <p:cBhvr>
                                        <p:cTn id="57" dur="1" fill="hold"/>
                                        <p:tgtEl>
                                          <p:spTgt spid="12"/>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to="" calcmode="lin" valueType="num">
                                      <p:cBhvr>
                                        <p:cTn id="67" dur="1" fill="hold"/>
                                        <p:tgtEl>
                                          <p:spTgt spid="14"/>
                                        </p:tgtEl>
                                      </p:cBhvr>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 to="" calcmode="lin" valueType="num">
                                      <p:cBhvr>
                                        <p:cTn id="72"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22532" grpId="0"/>
      <p:bldP spid="9" grpId="0"/>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1150" y="596900"/>
            <a:ext cx="11570335" cy="481584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之产，必使仰足以</a:t>
            </a:r>
            <a:r>
              <a:rPr lang="zh-CN" altLang="en-US" sz="3200">
                <a:solidFill>
                  <a:srgbClr val="FF0000"/>
                </a:solidFill>
                <a:latin typeface="隶书" panose="02010509060101010101" charset="-122"/>
                <a:ea typeface="隶书" panose="02010509060101010101" charset="-122"/>
                <a:cs typeface="隶书" panose="02010509060101010101" charset="-122"/>
              </a:rPr>
              <a:t>事</a:t>
            </a:r>
            <a:r>
              <a:rPr lang="zh-CN" altLang="en-US" sz="3200">
                <a:latin typeface="隶书" panose="02010509060101010101" charset="-122"/>
                <a:ea typeface="隶书" panose="02010509060101010101" charset="-122"/>
                <a:cs typeface="隶书" panose="02010509060101010101" charset="-122"/>
              </a:rPr>
              <a:t>父母，俯足以</a:t>
            </a:r>
            <a:r>
              <a:rPr lang="zh-CN" altLang="en-US" sz="3200">
                <a:solidFill>
                  <a:srgbClr val="FF0000"/>
                </a:solidFill>
                <a:latin typeface="隶书" panose="02010509060101010101" charset="-122"/>
                <a:ea typeface="隶书" panose="02010509060101010101" charset="-122"/>
                <a:cs typeface="隶书" panose="02010509060101010101" charset="-122"/>
              </a:rPr>
              <a:t>畜妻子</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乐岁</a:t>
            </a:r>
            <a:r>
              <a:rPr lang="zh-CN" altLang="en-US" sz="3200">
                <a:latin typeface="隶书" panose="02010509060101010101" charset="-122"/>
                <a:ea typeface="隶书" panose="02010509060101010101" charset="-122"/>
                <a:cs typeface="隶书" panose="02010509060101010101" charset="-122"/>
              </a:rPr>
              <a:t>终身饱，凶年免</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于死亡；然后驱而</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善，故民</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从</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也轻。今也制民之产，仰不</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足以事父母，俯不足以畜妻子，乐岁终身苦，凶年不免于死亡；</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此惟救死而恐不</a:t>
            </a:r>
            <a:r>
              <a:rPr lang="zh-CN" altLang="en-US" sz="3200">
                <a:solidFill>
                  <a:srgbClr val="FF0000"/>
                </a:solidFill>
                <a:latin typeface="隶书" panose="02010509060101010101" charset="-122"/>
                <a:ea typeface="隶书" panose="02010509060101010101" charset="-122"/>
                <a:cs typeface="隶书" panose="02010509060101010101" charset="-122"/>
              </a:rPr>
              <a:t>赡</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奚暇治</a:t>
            </a:r>
            <a:r>
              <a:rPr lang="zh-CN" altLang="en-US" sz="3200">
                <a:latin typeface="隶书" panose="02010509060101010101" charset="-122"/>
                <a:ea typeface="隶书" panose="02010509060101010101" charset="-122"/>
                <a:cs typeface="隶书" panose="02010509060101010101" charset="-122"/>
              </a:rPr>
              <a:t>礼义哉！王欲行之，则盍</a:t>
            </a:r>
            <a:r>
              <a:rPr lang="zh-CN" altLang="en-US" sz="3200">
                <a:solidFill>
                  <a:srgbClr val="FF0000"/>
                </a:solidFill>
                <a:latin typeface="隶书" panose="02010509060101010101" charset="-122"/>
                <a:ea typeface="隶书" panose="02010509060101010101" charset="-122"/>
                <a:cs typeface="隶书" panose="02010509060101010101" charset="-122"/>
              </a:rPr>
              <a:t>反</a:t>
            </a:r>
            <a:r>
              <a:rPr lang="zh-CN" altLang="en-US" sz="3200">
                <a:latin typeface="隶书" panose="02010509060101010101" charset="-122"/>
                <a:ea typeface="隶书" panose="02010509060101010101" charset="-122"/>
                <a:cs typeface="隶书" panose="02010509060101010101" charset="-122"/>
              </a:rPr>
              <a:t>其</a:t>
            </a:r>
            <a:r>
              <a:rPr lang="zh-CN" altLang="en-US" sz="3200">
                <a:solidFill>
                  <a:srgbClr val="FF0000"/>
                </a:solidFill>
                <a:latin typeface="隶书" panose="02010509060101010101" charset="-122"/>
                <a:ea typeface="隶书" panose="02010509060101010101" charset="-122"/>
                <a:cs typeface="隶书" panose="02010509060101010101" charset="-122"/>
              </a:rPr>
              <a:t>本</a:t>
            </a:r>
            <a:r>
              <a:rPr lang="zh-CN" altLang="en-US" sz="3200">
                <a:latin typeface="隶书" panose="02010509060101010101" charset="-122"/>
                <a:ea typeface="隶书" panose="02010509060101010101" charset="-122"/>
                <a:cs typeface="隶书" panose="02010509060101010101" charset="-122"/>
              </a:rPr>
              <a:t>矣！”</a:t>
            </a:r>
            <a:endParaRPr lang="zh-CN" altLang="en-US" sz="3200">
              <a:latin typeface="隶书" panose="02010509060101010101" charset="-122"/>
              <a:ea typeface="隶书" panose="02010509060101010101" charset="-122"/>
              <a:cs typeface="隶书" panose="02010509060101010101" charset="-122"/>
            </a:endParaRPr>
          </a:p>
        </p:txBody>
      </p:sp>
      <p:sp>
        <p:nvSpPr>
          <p:cNvPr id="23555" name="文本框 23554"/>
          <p:cNvSpPr txBox="1"/>
          <p:nvPr/>
        </p:nvSpPr>
        <p:spPr>
          <a:xfrm>
            <a:off x="3053715" y="1989455"/>
            <a:ext cx="177101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往，走向</a:t>
            </a:r>
            <a:endParaRPr lang="zh-CN" altLang="en-US" sz="2400">
              <a:solidFill>
                <a:srgbClr val="1F2DA8"/>
              </a:solidFill>
              <a:latin typeface="隶书" panose="02010509060101010101" charset="-122"/>
              <a:ea typeface="隶书" panose="02010509060101010101" charset="-122"/>
            </a:endParaRPr>
          </a:p>
        </p:txBody>
      </p:sp>
      <p:sp>
        <p:nvSpPr>
          <p:cNvPr id="2" name="文本框 1"/>
          <p:cNvSpPr txBox="1"/>
          <p:nvPr/>
        </p:nvSpPr>
        <p:spPr>
          <a:xfrm>
            <a:off x="3111500" y="1316355"/>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侍奉，赡养</a:t>
            </a:r>
            <a:endParaRPr lang="zh-CN" altLang="en-US" sz="2400" b="1">
              <a:solidFill>
                <a:srgbClr val="1F2DA8"/>
              </a:solidFill>
              <a:latin typeface="隶书" panose="02010509060101010101" charset="-122"/>
              <a:ea typeface="隶书" panose="02010509060101010101" charset="-122"/>
            </a:endParaRPr>
          </a:p>
        </p:txBody>
      </p:sp>
      <p:sp>
        <p:nvSpPr>
          <p:cNvPr id="3" name="文本框 2"/>
          <p:cNvSpPr txBox="1"/>
          <p:nvPr/>
        </p:nvSpPr>
        <p:spPr>
          <a:xfrm>
            <a:off x="6323330" y="2603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养活</a:t>
            </a:r>
            <a:endParaRPr lang="zh-CN" altLang="en-US" sz="2400" b="1">
              <a:solidFill>
                <a:srgbClr val="1F2DA8"/>
              </a:solidFill>
              <a:latin typeface="隶书" panose="02010509060101010101" charset="-122"/>
              <a:ea typeface="隶书" panose="02010509060101010101" charset="-122"/>
            </a:endParaRPr>
          </a:p>
        </p:txBody>
      </p:sp>
      <p:sp>
        <p:nvSpPr>
          <p:cNvPr id="5" name="文本框 4"/>
          <p:cNvSpPr txBox="1"/>
          <p:nvPr/>
        </p:nvSpPr>
        <p:spPr>
          <a:xfrm>
            <a:off x="6225540" y="1168400"/>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妻子和儿女</a:t>
            </a:r>
            <a:endParaRPr lang="zh-CN" altLang="en-US" sz="2400" b="1">
              <a:solidFill>
                <a:srgbClr val="1F2DA8"/>
              </a:solidFill>
              <a:latin typeface="隶书" panose="02010509060101010101" charset="-122"/>
              <a:ea typeface="隶书" panose="02010509060101010101" charset="-122"/>
            </a:endParaRPr>
          </a:p>
        </p:txBody>
      </p:sp>
      <p:sp>
        <p:nvSpPr>
          <p:cNvPr id="6" name="文本框 5"/>
          <p:cNvSpPr txBox="1"/>
          <p:nvPr/>
        </p:nvSpPr>
        <p:spPr>
          <a:xfrm>
            <a:off x="8168640" y="2603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丰年</a:t>
            </a:r>
            <a:endParaRPr lang="zh-CN" altLang="en-US" sz="2400" b="1">
              <a:solidFill>
                <a:srgbClr val="1F2DA8"/>
              </a:solidFill>
              <a:latin typeface="隶书" panose="02010509060101010101" charset="-122"/>
              <a:ea typeface="隶书" panose="02010509060101010101" charset="-122"/>
            </a:endParaRPr>
          </a:p>
        </p:txBody>
      </p:sp>
      <p:sp>
        <p:nvSpPr>
          <p:cNvPr id="7" name="文本框 6"/>
          <p:cNvSpPr txBox="1"/>
          <p:nvPr/>
        </p:nvSpPr>
        <p:spPr>
          <a:xfrm>
            <a:off x="5001260" y="1989455"/>
            <a:ext cx="416179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主谓间取消句子独立性，不译</a:t>
            </a:r>
            <a:endParaRPr lang="zh-CN" altLang="en-US" sz="2400" b="1">
              <a:solidFill>
                <a:srgbClr val="1F2DA8"/>
              </a:solidFill>
              <a:latin typeface="隶书" panose="02010509060101010101" charset="-122"/>
              <a:ea typeface="隶书" panose="02010509060101010101" charset="-122"/>
            </a:endParaRPr>
          </a:p>
        </p:txBody>
      </p:sp>
      <p:sp>
        <p:nvSpPr>
          <p:cNvPr id="8" name="文本框 7"/>
          <p:cNvSpPr txBox="1"/>
          <p:nvPr/>
        </p:nvSpPr>
        <p:spPr>
          <a:xfrm>
            <a:off x="5711190" y="2918460"/>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代词，指君主</a:t>
            </a:r>
            <a:endParaRPr lang="zh-CN" altLang="en-US" sz="2400" b="1">
              <a:solidFill>
                <a:srgbClr val="1F2DA8"/>
              </a:solidFill>
              <a:latin typeface="隶书" panose="02010509060101010101" charset="-122"/>
              <a:ea typeface="隶书" panose="02010509060101010101" charset="-122"/>
            </a:endParaRPr>
          </a:p>
        </p:txBody>
      </p:sp>
      <p:sp>
        <p:nvSpPr>
          <p:cNvPr id="9" name="文本框 8"/>
          <p:cNvSpPr txBox="1"/>
          <p:nvPr/>
        </p:nvSpPr>
        <p:spPr>
          <a:xfrm>
            <a:off x="2853690" y="4291965"/>
            <a:ext cx="110109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足，够</a:t>
            </a:r>
            <a:endParaRPr lang="zh-CN" altLang="en-US" sz="2400" b="1">
              <a:solidFill>
                <a:srgbClr val="1F2DA8"/>
              </a:solidFill>
              <a:latin typeface="隶书" panose="02010509060101010101" charset="-122"/>
              <a:ea typeface="隶书" panose="02010509060101010101" charset="-122"/>
            </a:endParaRPr>
          </a:p>
        </p:txBody>
      </p:sp>
      <p:sp>
        <p:nvSpPr>
          <p:cNvPr id="10" name="文本框 9"/>
          <p:cNvSpPr txBox="1"/>
          <p:nvPr/>
        </p:nvSpPr>
        <p:spPr>
          <a:xfrm>
            <a:off x="3264535" y="529907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何，哪里</a:t>
            </a:r>
            <a:endParaRPr lang="zh-CN" altLang="en-US" sz="2400" b="1">
              <a:solidFill>
                <a:srgbClr val="1F2DA8"/>
              </a:solidFill>
              <a:latin typeface="隶书" panose="02010509060101010101" charset="-122"/>
              <a:ea typeface="隶书" panose="02010509060101010101" charset="-122"/>
            </a:endParaRPr>
          </a:p>
        </p:txBody>
      </p:sp>
      <p:sp>
        <p:nvSpPr>
          <p:cNvPr id="11" name="文本框 10"/>
          <p:cNvSpPr txBox="1"/>
          <p:nvPr/>
        </p:nvSpPr>
        <p:spPr>
          <a:xfrm>
            <a:off x="4450715" y="448500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空闲</a:t>
            </a:r>
            <a:endParaRPr lang="zh-CN" altLang="en-US" sz="2400" b="1">
              <a:solidFill>
                <a:srgbClr val="1F2DA8"/>
              </a:solidFill>
              <a:latin typeface="隶书" panose="02010509060101010101" charset="-122"/>
              <a:ea typeface="隶书" panose="02010509060101010101" charset="-122"/>
            </a:endParaRPr>
          </a:p>
        </p:txBody>
      </p:sp>
      <p:sp>
        <p:nvSpPr>
          <p:cNvPr id="12" name="文本框 11"/>
          <p:cNvSpPr txBox="1"/>
          <p:nvPr/>
        </p:nvSpPr>
        <p:spPr>
          <a:xfrm>
            <a:off x="4916170" y="529907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讲求</a:t>
            </a:r>
            <a:endParaRPr lang="zh-CN" altLang="en-US" sz="2400" b="1">
              <a:solidFill>
                <a:srgbClr val="1F2DA8"/>
              </a:solidFill>
              <a:latin typeface="隶书" panose="02010509060101010101" charset="-122"/>
              <a:ea typeface="隶书" panose="02010509060101010101" charset="-122"/>
            </a:endParaRPr>
          </a:p>
        </p:txBody>
      </p:sp>
      <p:sp>
        <p:nvSpPr>
          <p:cNvPr id="13" name="文本框 12"/>
          <p:cNvSpPr txBox="1"/>
          <p:nvPr/>
        </p:nvSpPr>
        <p:spPr>
          <a:xfrm>
            <a:off x="9297670" y="4388485"/>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通“返”回来</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4" name="文本框 13"/>
          <p:cNvSpPr txBox="1"/>
          <p:nvPr/>
        </p:nvSpPr>
        <p:spPr>
          <a:xfrm>
            <a:off x="10521950" y="541274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根本</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3555"/>
                                        </p:tgtEl>
                                        <p:attrNameLst>
                                          <p:attrName>style.visibility</p:attrName>
                                        </p:attrNameLst>
                                      </p:cBhvr>
                                      <p:to>
                                        <p:strVal val="visible"/>
                                      </p:to>
                                    </p:set>
                                    <p:anim to="" calcmode="lin" valueType="num">
                                      <p:cBhvr>
                                        <p:cTn id="27" dur="1" fill="hold"/>
                                        <p:tgtEl>
                                          <p:spTgt spid="2355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to="" calcmode="lin" valueType="num">
                                      <p:cBhvr>
                                        <p:cTn id="57" dur="1" fill="hold"/>
                                        <p:tgtEl>
                                          <p:spTgt spid="12"/>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to="" calcmode="lin" valueType="num">
                                      <p:cBhvr>
                                        <p:cTn id="6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23555" grpId="0"/>
      <p:bldP spid="7" grpId="0"/>
      <p:bldP spid="8" grpId="0"/>
      <p:bldP spid="9" grpId="0"/>
      <p:bldP spid="10" grpId="0"/>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0515" y="430530"/>
            <a:ext cx="11570335" cy="481584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五亩之宅，</a:t>
            </a:r>
            <a:r>
              <a:rPr lang="zh-CN" altLang="en-US" sz="3200">
                <a:solidFill>
                  <a:srgbClr val="FF0000"/>
                </a:solidFill>
                <a:latin typeface="隶书" panose="02010509060101010101" charset="-122"/>
                <a:ea typeface="隶书" panose="02010509060101010101" charset="-122"/>
                <a:cs typeface="隶书" panose="02010509060101010101" charset="-122"/>
              </a:rPr>
              <a:t>树</a:t>
            </a:r>
            <a:r>
              <a:rPr lang="zh-CN" altLang="en-US" sz="3200">
                <a:latin typeface="隶书" panose="02010509060101010101" charset="-122"/>
                <a:ea typeface="隶书" panose="02010509060101010101" charset="-122"/>
                <a:cs typeface="隶书" panose="02010509060101010101" charset="-122"/>
              </a:rPr>
              <a:t>之以桑，五十者可以</a:t>
            </a:r>
            <a:r>
              <a:rPr lang="zh-CN" altLang="en-US" sz="3200">
                <a:solidFill>
                  <a:srgbClr val="FF0000"/>
                </a:solidFill>
                <a:latin typeface="隶书" panose="02010509060101010101" charset="-122"/>
                <a:ea typeface="隶书" panose="02010509060101010101" charset="-122"/>
                <a:cs typeface="隶书" panose="02010509060101010101" charset="-122"/>
              </a:rPr>
              <a:t>衣</a:t>
            </a:r>
            <a:r>
              <a:rPr lang="zh-CN" altLang="en-US" sz="3200">
                <a:latin typeface="隶书" panose="02010509060101010101" charset="-122"/>
                <a:ea typeface="隶书" panose="02010509060101010101" charset="-122"/>
                <a:cs typeface="隶书" panose="02010509060101010101" charset="-122"/>
              </a:rPr>
              <a:t>帛矣；鸡</a:t>
            </a:r>
            <a:r>
              <a:rPr lang="zh-CN" altLang="en-US" sz="3200">
                <a:solidFill>
                  <a:srgbClr val="FF0000"/>
                </a:solidFill>
                <a:latin typeface="隶书" panose="02010509060101010101" charset="-122"/>
                <a:ea typeface="隶书" panose="02010509060101010101" charset="-122"/>
                <a:cs typeface="隶书" panose="02010509060101010101" charset="-122"/>
              </a:rPr>
              <a:t>豚</a:t>
            </a:r>
            <a:r>
              <a:rPr lang="zh-CN" altLang="en-US" sz="3200">
                <a:latin typeface="隶书" panose="02010509060101010101" charset="-122"/>
                <a:ea typeface="隶书" panose="02010509060101010101" charset="-122"/>
                <a:cs typeface="隶书" panose="02010509060101010101" charset="-122"/>
              </a:rPr>
              <a:t>狗</a:t>
            </a:r>
            <a:r>
              <a:rPr lang="zh-CN" altLang="en-US" sz="3200">
                <a:solidFill>
                  <a:srgbClr val="FF0000"/>
                </a:solidFill>
                <a:latin typeface="隶书" panose="02010509060101010101" charset="-122"/>
                <a:ea typeface="隶书" panose="02010509060101010101" charset="-122"/>
                <a:cs typeface="隶书" panose="02010509060101010101" charset="-122"/>
              </a:rPr>
              <a:t>彘</a:t>
            </a:r>
            <a:r>
              <a:rPr lang="zh-CN" altLang="en-US" sz="3200">
                <a:latin typeface="隶书" panose="02010509060101010101" charset="-122"/>
                <a:ea typeface="隶书" panose="02010509060101010101" charset="-122"/>
                <a:cs typeface="隶书" panose="02010509060101010101" charset="-122"/>
              </a:rPr>
              <a:t>之畜，无失</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其时，七十者可以食肉矣；百亩之田，勿</a:t>
            </a:r>
            <a:r>
              <a:rPr lang="zh-CN" altLang="en-US" sz="3200">
                <a:solidFill>
                  <a:srgbClr val="FF0000"/>
                </a:solidFill>
                <a:latin typeface="隶书" panose="02010509060101010101" charset="-122"/>
                <a:ea typeface="隶书" panose="02010509060101010101" charset="-122"/>
                <a:cs typeface="隶书" panose="02010509060101010101" charset="-122"/>
              </a:rPr>
              <a:t>夺</a:t>
            </a:r>
            <a:r>
              <a:rPr lang="zh-CN" altLang="en-US" sz="3200">
                <a:latin typeface="隶书" panose="02010509060101010101" charset="-122"/>
                <a:ea typeface="隶书" panose="02010509060101010101" charset="-122"/>
                <a:cs typeface="隶书" panose="02010509060101010101" charset="-122"/>
              </a:rPr>
              <a:t>其时，八口之家，可</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以无饥矣；</a:t>
            </a:r>
            <a:r>
              <a:rPr lang="zh-CN" altLang="en-US" sz="3200">
                <a:solidFill>
                  <a:srgbClr val="FF0000"/>
                </a:solidFill>
                <a:latin typeface="隶书" panose="02010509060101010101" charset="-122"/>
                <a:ea typeface="隶书" panose="02010509060101010101" charset="-122"/>
                <a:cs typeface="隶书" panose="02010509060101010101" charset="-122"/>
              </a:rPr>
              <a:t>谨庠序</a:t>
            </a:r>
            <a:r>
              <a:rPr lang="zh-CN" altLang="en-US" sz="3200">
                <a:latin typeface="隶书" panose="02010509060101010101" charset="-122"/>
                <a:ea typeface="隶书" panose="02010509060101010101" charset="-122"/>
                <a:cs typeface="隶书" panose="02010509060101010101" charset="-122"/>
              </a:rPr>
              <a:t>之教，</a:t>
            </a:r>
            <a:r>
              <a:rPr lang="zh-CN" altLang="en-US" sz="3200">
                <a:solidFill>
                  <a:srgbClr val="FF0000"/>
                </a:solidFill>
                <a:latin typeface="隶书" panose="02010509060101010101" charset="-122"/>
                <a:ea typeface="隶书" panose="02010509060101010101" charset="-122"/>
                <a:cs typeface="隶书" panose="02010509060101010101" charset="-122"/>
              </a:rPr>
              <a:t>申</a:t>
            </a:r>
            <a:r>
              <a:rPr lang="zh-CN" altLang="en-US" sz="3200">
                <a:latin typeface="隶书" panose="02010509060101010101" charset="-122"/>
                <a:ea typeface="隶书" panose="02010509060101010101" charset="-122"/>
                <a:cs typeface="隶书" panose="02010509060101010101" charset="-122"/>
              </a:rPr>
              <a:t>之以孝</a:t>
            </a:r>
            <a:r>
              <a:rPr lang="zh-CN" altLang="en-US" sz="3200">
                <a:solidFill>
                  <a:srgbClr val="FF0000"/>
                </a:solidFill>
                <a:latin typeface="隶书" panose="02010509060101010101" charset="-122"/>
                <a:ea typeface="隶书" panose="02010509060101010101" charset="-122"/>
                <a:cs typeface="隶书" panose="02010509060101010101" charset="-122"/>
              </a:rPr>
              <a:t>悌</a:t>
            </a:r>
            <a:r>
              <a:rPr lang="zh-CN" altLang="en-US" sz="3200">
                <a:latin typeface="隶书" panose="02010509060101010101" charset="-122"/>
                <a:ea typeface="隶书" panose="02010509060101010101" charset="-122"/>
                <a:cs typeface="隶书" panose="02010509060101010101" charset="-122"/>
              </a:rPr>
              <a:t>之义，</a:t>
            </a:r>
            <a:r>
              <a:rPr lang="zh-CN" altLang="en-US" sz="3200">
                <a:solidFill>
                  <a:srgbClr val="FF0000"/>
                </a:solidFill>
                <a:latin typeface="隶书" panose="02010509060101010101" charset="-122"/>
                <a:ea typeface="隶书" panose="02010509060101010101" charset="-122"/>
                <a:cs typeface="隶书" panose="02010509060101010101" charset="-122"/>
              </a:rPr>
              <a:t>颁白</a:t>
            </a:r>
            <a:r>
              <a:rPr lang="zh-CN" altLang="en-US" sz="3200">
                <a:latin typeface="隶书" panose="02010509060101010101" charset="-122"/>
                <a:ea typeface="隶书" panose="02010509060101010101" charset="-122"/>
                <a:cs typeface="隶书" panose="02010509060101010101" charset="-122"/>
              </a:rPr>
              <a:t>者不</a:t>
            </a:r>
            <a:r>
              <a:rPr lang="zh-CN" altLang="en-US" sz="3200">
                <a:solidFill>
                  <a:srgbClr val="FF0000"/>
                </a:solidFill>
                <a:latin typeface="隶书" panose="02010509060101010101" charset="-122"/>
                <a:ea typeface="隶书" panose="02010509060101010101" charset="-122"/>
                <a:cs typeface="隶书" panose="02010509060101010101" charset="-122"/>
              </a:rPr>
              <a:t>负戴</a:t>
            </a:r>
            <a:r>
              <a:rPr lang="zh-CN" altLang="en-US" sz="3200">
                <a:latin typeface="隶书" panose="02010509060101010101" charset="-122"/>
                <a:ea typeface="隶书" panose="02010509060101010101" charset="-122"/>
                <a:cs typeface="隶书" panose="02010509060101010101" charset="-122"/>
              </a:rPr>
              <a:t>于道路</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矣。七十者衣帛食肉，黎民不饥不寒，然而不王者，未之有也。”</a:t>
            </a:r>
            <a:endParaRPr lang="zh-CN" altLang="en-US" sz="3200">
              <a:latin typeface="隶书" panose="02010509060101010101" charset="-122"/>
              <a:ea typeface="隶书" panose="02010509060101010101" charset="-122"/>
              <a:cs typeface="隶书" panose="02010509060101010101" charset="-122"/>
            </a:endParaRPr>
          </a:p>
        </p:txBody>
      </p:sp>
      <p:sp>
        <p:nvSpPr>
          <p:cNvPr id="24580" name="文本框 24579"/>
          <p:cNvSpPr txBox="1"/>
          <p:nvPr/>
        </p:nvSpPr>
        <p:spPr>
          <a:xfrm>
            <a:off x="7200265" y="1320165"/>
            <a:ext cx="176212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耽误，失</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226945" y="168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种植</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5528945" y="168910"/>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名词作动词，穿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8322945" y="168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小猪</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9381490" y="1086485"/>
            <a:ext cx="48895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猪</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4581" name="文本框 24580"/>
          <p:cNvSpPr txBox="1"/>
          <p:nvPr/>
        </p:nvSpPr>
        <p:spPr>
          <a:xfrm>
            <a:off x="9202420" y="2384425"/>
            <a:ext cx="172974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头顶东西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2226945" y="238442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重视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2776855" y="3386455"/>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古代的学校</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4490085" y="238442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反复说明</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6163945" y="338645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尊敬兄长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1" name="文本框 10"/>
          <p:cNvSpPr txBox="1"/>
          <p:nvPr/>
        </p:nvSpPr>
        <p:spPr>
          <a:xfrm>
            <a:off x="7854950" y="3386455"/>
            <a:ext cx="1661795" cy="1198880"/>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须发花白。颁，通“斑”。</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2" name="文本框 11"/>
          <p:cNvSpPr txBox="1"/>
          <p:nvPr/>
        </p:nvSpPr>
        <p:spPr>
          <a:xfrm>
            <a:off x="10002520" y="354139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背负东西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4580"/>
                                        </p:tgtEl>
                                        <p:attrNameLst>
                                          <p:attrName>style.visibility</p:attrName>
                                        </p:attrNameLst>
                                      </p:cBhvr>
                                      <p:to>
                                        <p:strVal val="visible"/>
                                      </p:to>
                                    </p:set>
                                    <p:anim to="" calcmode="lin" valueType="num">
                                      <p:cBhvr>
                                        <p:cTn id="27" dur="1" fill="hold"/>
                                        <p:tgtEl>
                                          <p:spTgt spid="24580"/>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4581"/>
                                        </p:tgtEl>
                                        <p:attrNameLst>
                                          <p:attrName>style.visibility</p:attrName>
                                        </p:attrNameLst>
                                      </p:cBhvr>
                                      <p:to>
                                        <p:strVal val="visible"/>
                                      </p:to>
                                    </p:set>
                                    <p:anim to="" calcmode="lin" valueType="num">
                                      <p:cBhvr>
                                        <p:cTn id="57" dur="1" fill="hold"/>
                                        <p:tgtEl>
                                          <p:spTgt spid="24581"/>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 to="" calcmode="lin" valueType="num">
                                      <p:cBhvr>
                                        <p:cTn id="62"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24580" grpId="0"/>
      <p:bldP spid="7" grpId="0"/>
      <p:bldP spid="9" grpId="0"/>
      <p:bldP spid="8" grpId="0"/>
      <p:bldP spid="10" grpId="0"/>
      <p:bldP spid="11" grpId="0"/>
      <p:bldP spid="24581" grpId="0"/>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255645" y="2015490"/>
            <a:ext cx="10515600" cy="4351338"/>
          </a:xfrm>
        </p:spPr>
        <p:txBody>
          <a:bodyPr/>
          <a:lstStyle/>
          <a:p>
            <a:r>
              <a:rPr lang="zh-CN" altLang="en-US" sz="8000">
                <a:latin typeface="华文隶书" panose="02010800040101010101" charset="-122"/>
                <a:ea typeface="华文隶书" panose="02010800040101010101" charset="-122"/>
              </a:rPr>
              <a:t>第二课时</a:t>
            </a:r>
            <a:endParaRPr lang="zh-CN" altLang="en-US" sz="8000">
              <a:latin typeface="华文隶书" panose="02010800040101010101" charset="-122"/>
              <a:ea typeface="华文隶书" panose="02010800040101010101"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一、文本分析</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249745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孟子劝说齐宣王放弃霸道，施行王道，“保民而王”。</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1、孟子在本文中的基本政治主张是什么? </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967865"/>
            <a:ext cx="10280015" cy="391160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600" b="1">
                <a:solidFill>
                  <a:srgbClr val="F43308"/>
                </a:solidFill>
                <a:latin typeface="隶书" panose="02010509060101010101" charset="-122"/>
                <a:ea typeface="隶书" panose="02010509060101010101" charset="-122"/>
                <a:cs typeface="隶书" panose="02010509060101010101" charset="-122"/>
              </a:rPr>
              <a:t>第一部分(</a:t>
            </a:r>
            <a:r>
              <a:rPr lang="en-US" sz="3600" b="1">
                <a:solidFill>
                  <a:srgbClr val="F43308"/>
                </a:solidFill>
                <a:latin typeface="隶书" panose="02010509060101010101" charset="-122"/>
                <a:ea typeface="隶书" panose="02010509060101010101" charset="-122"/>
                <a:cs typeface="隶书" panose="02010509060101010101" charset="-122"/>
              </a:rPr>
              <a:t>1—20</a:t>
            </a:r>
            <a:r>
              <a:rPr altLang="zh-CN" sz="3600" b="1">
                <a:solidFill>
                  <a:srgbClr val="F43308"/>
                </a:solidFill>
                <a:latin typeface="隶书" panose="02010509060101010101" charset="-122"/>
                <a:ea typeface="隶书" panose="02010509060101010101" charset="-122"/>
                <a:cs typeface="隶书" panose="02010509060101010101" charset="-122"/>
              </a:rPr>
              <a:t>)，主要说齐宣王未实行王道，不是不能，而是不为。</a:t>
            </a:r>
            <a:endParaRPr altLang="zh-CN" sz="3600" b="1">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600" b="1">
                <a:solidFill>
                  <a:srgbClr val="F43308"/>
                </a:solidFill>
                <a:latin typeface="隶书" panose="02010509060101010101" charset="-122"/>
                <a:ea typeface="隶书" panose="02010509060101010101" charset="-122"/>
                <a:cs typeface="隶书" panose="02010509060101010101" charset="-122"/>
              </a:rPr>
              <a:t>第二部分</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lang="en-US" sz="3600" b="1">
                <a:solidFill>
                  <a:srgbClr val="F43308"/>
                </a:solidFill>
                <a:latin typeface="隶书" panose="02010509060101010101" charset="-122"/>
                <a:ea typeface="隶书" panose="02010509060101010101" charset="-122"/>
                <a:cs typeface="隶书" panose="02010509060101010101" charset="-122"/>
                <a:sym typeface="+mn-ea"/>
              </a:rPr>
              <a:t>21—33</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altLang="zh-CN" sz="3600" b="1">
                <a:solidFill>
                  <a:srgbClr val="F43308"/>
                </a:solidFill>
                <a:latin typeface="隶书" panose="02010509060101010101" charset="-122"/>
                <a:ea typeface="隶书" panose="02010509060101010101" charset="-122"/>
                <a:cs typeface="隶书" panose="02010509060101010101" charset="-122"/>
              </a:rPr>
              <a:t>，从反面论述“霸道”的危害，敦促齐宣王彻底改弦易辙，放弃霸道，实行王道。</a:t>
            </a:r>
            <a:endParaRPr altLang="zh-CN" sz="3600" b="1">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600" b="1">
                <a:solidFill>
                  <a:srgbClr val="F43308"/>
                </a:solidFill>
                <a:latin typeface="隶书" panose="02010509060101010101" charset="-122"/>
                <a:ea typeface="隶书" panose="02010509060101010101" charset="-122"/>
                <a:cs typeface="隶书" panose="02010509060101010101" charset="-122"/>
              </a:rPr>
              <a:t>第三部分</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lang="en-US" sz="3600" b="1">
                <a:solidFill>
                  <a:srgbClr val="F43308"/>
                </a:solidFill>
                <a:latin typeface="隶书" panose="02010509060101010101" charset="-122"/>
                <a:ea typeface="隶书" panose="02010509060101010101" charset="-122"/>
                <a:cs typeface="隶书" panose="02010509060101010101" charset="-122"/>
                <a:sym typeface="+mn-ea"/>
              </a:rPr>
              <a:t>34—35</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altLang="zh-CN" sz="3600" b="1">
                <a:solidFill>
                  <a:srgbClr val="F43308"/>
                </a:solidFill>
                <a:latin typeface="隶书" panose="02010509060101010101" charset="-122"/>
                <a:ea typeface="隶书" panose="02010509060101010101" charset="-122"/>
                <a:cs typeface="隶书" panose="02010509060101010101" charset="-122"/>
              </a:rPr>
              <a:t>，阐述施行王道的具体措施。</a:t>
            </a:r>
            <a:endParaRPr altLang="zh-CN" sz="3600" b="1">
              <a:solidFill>
                <a:srgbClr val="F433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2</a:t>
            </a:r>
            <a:r>
              <a:rPr lang="zh-CN" altLang="en-US" sz="4000">
                <a:solidFill>
                  <a:srgbClr val="4F0FBD"/>
                </a:solidFill>
                <a:latin typeface="隶书" panose="02010509060101010101" charset="-122"/>
                <a:ea typeface="隶书" panose="02010509060101010101" charset="-122"/>
                <a:sym typeface="+mn-ea"/>
              </a:rPr>
              <a:t>、根据孟子劝说的思路划分文章结构层次。</a:t>
            </a:r>
            <a:r>
              <a:rPr lang="zh-CN" altLang="zh-CN" sz="4000">
                <a:solidFill>
                  <a:srgbClr val="4F0FBD"/>
                </a:solidFill>
                <a:latin typeface="隶书" panose="02010509060101010101" charset="-122"/>
                <a:ea typeface="隶书" panose="02010509060101010101" charset="-122"/>
                <a:sym typeface="+mn-ea"/>
              </a:rPr>
              <a:t> </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4800">
                <a:latin typeface="华文隶书" panose="02010800040101010101" charset="-122"/>
                <a:ea typeface="华文隶书" panose="02010800040101010101" charset="-122"/>
              </a:rPr>
              <a:t>一，猜猜他是谁？</a:t>
            </a:r>
            <a:endParaRPr lang="zh-CN" altLang="en-US" sz="4800">
              <a:latin typeface="华文隶书" panose="02010800040101010101" charset="-122"/>
              <a:ea typeface="华文隶书" panose="02010800040101010101" charset="-122"/>
            </a:endParaRPr>
          </a:p>
        </p:txBody>
      </p:sp>
      <p:sp>
        <p:nvSpPr>
          <p:cNvPr id="3" name="内容占位符 2"/>
          <p:cNvSpPr>
            <a:spLocks noGrp="1"/>
          </p:cNvSpPr>
          <p:nvPr>
            <p:ph idx="1"/>
          </p:nvPr>
        </p:nvSpPr>
        <p:spPr>
          <a:xfrm>
            <a:off x="838200" y="1825625"/>
            <a:ext cx="7746365" cy="4351655"/>
          </a:xfrm>
        </p:spPr>
        <p:txBody>
          <a:bodyPr/>
          <a:lstStyle/>
          <a:p>
            <a:r>
              <a:rPr lang="zh-CN" altLang="en-US"/>
              <a:t>故天将降大任于斯人也……曾益其所不能。</a:t>
            </a:r>
            <a:endParaRPr lang="zh-CN" altLang="en-US"/>
          </a:p>
          <a:p>
            <a:r>
              <a:rPr lang="zh-CN" altLang="en-US"/>
              <a:t>富贵不能淫,贫贱不能移,威武不能屈,此之谓大丈夫。</a:t>
            </a:r>
            <a:endParaRPr lang="zh-CN" altLang="en-US"/>
          </a:p>
          <a:p>
            <a:r>
              <a:rPr lang="zh-CN" altLang="en-US"/>
              <a:t>生,我所欲也;义亦我所欲也。二者不可得兼,舍生而取义者也。</a:t>
            </a:r>
            <a:endParaRPr lang="zh-CN" altLang="en-US"/>
          </a:p>
          <a:p>
            <a:r>
              <a:rPr lang="zh-CN" altLang="en-US"/>
              <a:t>爱人者,人恒爱之;敬人者,人恒敬之。</a:t>
            </a:r>
            <a:endParaRPr lang="zh-CN" altLang="en-US"/>
          </a:p>
          <a:p>
            <a:r>
              <a:rPr lang="zh-CN" altLang="en-US"/>
              <a:t>老吾老以及人之老,幼吾幼以及人之幼。</a:t>
            </a:r>
            <a:endParaRPr lang="zh-CN" altLang="en-US"/>
          </a:p>
          <a:p>
            <a:r>
              <a:rPr lang="zh-CN" altLang="en-US"/>
              <a:t>乐民之乐者,民亦乐其乐;忧民之忧者,民亦忧其忧。</a:t>
            </a:r>
            <a:endParaRPr lang="zh-CN" altLang="en-US"/>
          </a:p>
        </p:txBody>
      </p:sp>
      <p:pic>
        <p:nvPicPr>
          <p:cNvPr id="4" name="图片 3"/>
          <p:cNvPicPr>
            <a:picLocks noChangeAspect="1"/>
          </p:cNvPicPr>
          <p:nvPr/>
        </p:nvPicPr>
        <p:blipFill>
          <a:blip r:embed="rId2"/>
          <a:stretch>
            <a:fillRect/>
          </a:stretch>
        </p:blipFill>
        <p:spPr>
          <a:xfrm>
            <a:off x="8584565" y="1825625"/>
            <a:ext cx="2524125" cy="3619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23620" y="1679575"/>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3</a:t>
            </a:r>
            <a:r>
              <a:rPr lang="zh-CN" altLang="zh-CN" sz="4000">
                <a:solidFill>
                  <a:srgbClr val="4F0FBD"/>
                </a:solidFill>
                <a:latin typeface="隶书" panose="02010509060101010101" charset="-122"/>
                <a:ea typeface="隶书" panose="02010509060101010101" charset="-122"/>
                <a:sym typeface="+mn-ea"/>
              </a:rPr>
              <a:t>、研读第一部分，总结孟子的论辩思路。</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文本占位符 10241"/>
          <p:cNvSpPr>
            <a:spLocks noGrp="1" noRot="1"/>
          </p:cNvSpPr>
          <p:nvPr>
            <p:ph type="body" idx="1"/>
          </p:nvPr>
        </p:nvSpPr>
        <p:spPr>
          <a:xfrm>
            <a:off x="814070" y="3504565"/>
            <a:ext cx="10895965" cy="1075055"/>
          </a:xfrm>
        </p:spPr>
        <p:txBody>
          <a:bodyPr>
            <a:noAutofit/>
          </a:bodyPr>
          <a:lstStyle/>
          <a:p>
            <a:pPr marL="0" indent="720090" fontAlgn="auto">
              <a:lnSpc>
                <a:spcPct val="100000"/>
              </a:lnSpc>
              <a:buNone/>
            </a:pPr>
            <a:r>
              <a:rPr altLang="zh-CN">
                <a:latin typeface="隶书" panose="02010509060101010101" charset="-122"/>
                <a:ea typeface="隶书" panose="02010509060101010101" charset="-122"/>
                <a:cs typeface="隶书" panose="02010509060101010101" charset="-122"/>
                <a:sym typeface="+mn-ea"/>
              </a:rPr>
              <a:t>齐宣王一见孟子，就迫不及待地问齐桓晋文称霸的事，正说明他有称霸的企图。齐桓公、晋文公是春秋五霸中的二霸。前者九合诸侯，一匡天下；后者曾定乱扶周，破楚救宋，都是当时的霸主。因为他们的行事不是靠仁政，而是凭武力，因此被儒家称为“霸道”，与“王道”相对立。</a:t>
            </a:r>
            <a:r>
              <a:rPr lang="zh-CN" altLang="en-US" b="1">
                <a:solidFill>
                  <a:srgbClr val="F43308"/>
                </a:solidFill>
                <a:latin typeface="隶书" panose="02010509060101010101" charset="-122"/>
                <a:ea typeface="隶书" panose="02010509060101010101" charset="-122"/>
                <a:cs typeface="隶书" panose="02010509060101010101" charset="-122"/>
              </a:rPr>
              <a:t>孟子所处的时代是沿着霸道的方向前进的，凡是行法家主张，讲求耕战，富国强兵，便取得胜利。</a:t>
            </a:r>
            <a:endParaRPr lang="zh-CN" altLang="en-US" b="1">
              <a:solidFill>
                <a:srgbClr val="F433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30505" y="1587500"/>
            <a:ext cx="10515600" cy="829945"/>
          </a:xfrm>
          <a:prstGeom prst="rect">
            <a:avLst/>
          </a:prstGeom>
          <a:noFill/>
        </p:spPr>
        <p:txBody>
          <a:bodyPr wrap="square" rtlCol="0" anchor="t">
            <a:spAutoFit/>
          </a:bodyPr>
          <a:lstStyle/>
          <a:p>
            <a:pPr algn="ctr"/>
            <a:r>
              <a:rPr lang="en-US" altLang="zh-CN" sz="4800">
                <a:solidFill>
                  <a:srgbClr val="F00FDE"/>
                </a:solidFill>
                <a:latin typeface="隶书" panose="02010509060101010101" charset="-122"/>
                <a:ea typeface="隶书" panose="02010509060101010101" charset="-122"/>
                <a:sym typeface="+mn-ea"/>
              </a:rPr>
              <a:t>“</a:t>
            </a:r>
            <a:r>
              <a:rPr lang="zh-CN" altLang="en-US" sz="4800">
                <a:solidFill>
                  <a:srgbClr val="F00FDE"/>
                </a:solidFill>
                <a:latin typeface="隶书" panose="02010509060101010101" charset="-122"/>
                <a:ea typeface="隶书" panose="02010509060101010101" charset="-122"/>
                <a:sym typeface="+mn-ea"/>
              </a:rPr>
              <a:t>王道</a:t>
            </a:r>
            <a:r>
              <a:rPr lang="en-US" altLang="zh-CN" sz="4800">
                <a:solidFill>
                  <a:srgbClr val="F00FDE"/>
                </a:solidFill>
                <a:latin typeface="隶书" panose="02010509060101010101" charset="-122"/>
                <a:ea typeface="隶书" panose="02010509060101010101" charset="-122"/>
                <a:sym typeface="+mn-ea"/>
              </a:rPr>
              <a:t>”</a:t>
            </a:r>
            <a:r>
              <a:rPr lang="zh-CN" altLang="en-US" sz="4800">
                <a:solidFill>
                  <a:srgbClr val="F00FDE"/>
                </a:solidFill>
                <a:latin typeface="隶书" panose="02010509060101010101" charset="-122"/>
                <a:ea typeface="隶书" panose="02010509060101010101" charset="-122"/>
                <a:sym typeface="+mn-ea"/>
              </a:rPr>
              <a:t>           </a:t>
            </a:r>
            <a:r>
              <a:rPr lang="en-US" altLang="zh-CN" sz="4800">
                <a:solidFill>
                  <a:srgbClr val="F00FDE"/>
                </a:solidFill>
                <a:latin typeface="隶书" panose="02010509060101010101" charset="-122"/>
                <a:ea typeface="隶书" panose="02010509060101010101" charset="-122"/>
                <a:sym typeface="+mn-ea"/>
              </a:rPr>
              <a:t>“</a:t>
            </a:r>
            <a:r>
              <a:rPr lang="zh-CN" altLang="en-US" sz="4800">
                <a:solidFill>
                  <a:srgbClr val="F00FDE"/>
                </a:solidFill>
                <a:latin typeface="隶书" panose="02010509060101010101" charset="-122"/>
                <a:ea typeface="隶书" panose="02010509060101010101" charset="-122"/>
                <a:sym typeface="+mn-ea"/>
              </a:rPr>
              <a:t>霸道</a:t>
            </a:r>
            <a:r>
              <a:rPr lang="en-US" altLang="zh-CN" sz="4800">
                <a:solidFill>
                  <a:srgbClr val="F00FDE"/>
                </a:solidFill>
                <a:latin typeface="隶书" panose="02010509060101010101" charset="-122"/>
                <a:ea typeface="隶书" panose="02010509060101010101" charset="-122"/>
                <a:sym typeface="+mn-ea"/>
              </a:rPr>
              <a:t>”</a:t>
            </a:r>
            <a:endParaRPr lang="en-US" altLang="zh-CN" sz="4800">
              <a:solidFill>
                <a:srgbClr val="F00FDE"/>
              </a:solidFill>
              <a:latin typeface="隶书" panose="02010509060101010101" charset="-122"/>
              <a:ea typeface="隶书" panose="02010509060101010101" charset="-122"/>
              <a:sym typeface="+mn-ea"/>
            </a:endParaRPr>
          </a:p>
        </p:txBody>
      </p:sp>
      <p:sp>
        <p:nvSpPr>
          <p:cNvPr id="3" name="文本框 2"/>
          <p:cNvSpPr txBox="1"/>
          <p:nvPr/>
        </p:nvSpPr>
        <p:spPr>
          <a:xfrm>
            <a:off x="230505" y="2263775"/>
            <a:ext cx="2316480" cy="521970"/>
          </a:xfrm>
          <a:prstGeom prst="rect">
            <a:avLst/>
          </a:prstGeom>
          <a:noFill/>
        </p:spPr>
        <p:txBody>
          <a:bodyPr wrap="none" rtlCol="0">
            <a:spAutoFit/>
          </a:bodyPr>
          <a:lstStyle/>
          <a:p>
            <a:pPr algn="l"/>
            <a:r>
              <a:rPr lang="zh-CN" altLang="en-US" sz="2800" b="1">
                <a:solidFill>
                  <a:srgbClr val="FF0000"/>
                </a:solidFill>
                <a:sym typeface="+mn-ea"/>
              </a:rPr>
              <a:t>以仁义治天下</a:t>
            </a:r>
            <a:endParaRPr lang="zh-CN" altLang="en-US" sz="2800" b="1">
              <a:solidFill>
                <a:srgbClr val="FF0000"/>
              </a:solidFill>
              <a:sym typeface="+mn-ea"/>
            </a:endParaRPr>
          </a:p>
        </p:txBody>
      </p:sp>
      <p:sp>
        <p:nvSpPr>
          <p:cNvPr id="4" name="文本框 3"/>
          <p:cNvSpPr txBox="1"/>
          <p:nvPr/>
        </p:nvSpPr>
        <p:spPr>
          <a:xfrm>
            <a:off x="7184390" y="2263775"/>
            <a:ext cx="4150360" cy="953135"/>
          </a:xfrm>
          <a:prstGeom prst="rect">
            <a:avLst/>
          </a:prstGeom>
          <a:noFill/>
        </p:spPr>
        <p:txBody>
          <a:bodyPr wrap="square" rtlCol="0">
            <a:spAutoFit/>
          </a:bodyPr>
          <a:lstStyle/>
          <a:p>
            <a:pPr algn="l"/>
            <a:r>
              <a:rPr lang="zh-CN" altLang="en-US" sz="2800" b="1">
                <a:solidFill>
                  <a:srgbClr val="FF0000"/>
                </a:solidFill>
                <a:sym typeface="+mn-ea"/>
              </a:rPr>
              <a:t>指君主凭借武力、刑法、权势等进行统治</a:t>
            </a:r>
            <a:endParaRPr lang="zh-CN" altLang="en-US" sz="2800" b="1">
              <a:solidFill>
                <a:srgbClr val="FF0000"/>
              </a:solidFill>
              <a:sym typeface="+mn-ea"/>
            </a:endParaRPr>
          </a:p>
        </p:txBody>
      </p:sp>
      <p:sp>
        <p:nvSpPr>
          <p:cNvPr id="5" name="文本框 4"/>
          <p:cNvSpPr txBox="1"/>
          <p:nvPr/>
        </p:nvSpPr>
        <p:spPr>
          <a:xfrm>
            <a:off x="2956560" y="2263775"/>
            <a:ext cx="1605280" cy="521970"/>
          </a:xfrm>
          <a:prstGeom prst="rect">
            <a:avLst/>
          </a:prstGeom>
          <a:noFill/>
        </p:spPr>
        <p:txBody>
          <a:bodyPr wrap="none" rtlCol="0">
            <a:spAutoFit/>
          </a:bodyPr>
          <a:lstStyle/>
          <a:p>
            <a:pPr algn="l"/>
            <a:r>
              <a:rPr lang="zh-CN" altLang="en-US" sz="2800" b="1">
                <a:solidFill>
                  <a:srgbClr val="FF0000"/>
                </a:solidFill>
                <a:sym typeface="+mn-ea"/>
              </a:rPr>
              <a:t>以德服人</a:t>
            </a:r>
            <a:endParaRPr lang="zh-CN" altLang="en-US" sz="2800" b="1">
              <a:solidFill>
                <a:srgbClr val="FF0000"/>
              </a:solidFill>
              <a:sym typeface="+mn-ea"/>
            </a:endParaRPr>
          </a:p>
        </p:txBody>
      </p:sp>
      <p:sp>
        <p:nvSpPr>
          <p:cNvPr id="7" name="文本框 6"/>
          <p:cNvSpPr txBox="1"/>
          <p:nvPr/>
        </p:nvSpPr>
        <p:spPr>
          <a:xfrm>
            <a:off x="10105390" y="1741805"/>
            <a:ext cx="1605280" cy="521970"/>
          </a:xfrm>
          <a:prstGeom prst="rect">
            <a:avLst/>
          </a:prstGeom>
          <a:noFill/>
        </p:spPr>
        <p:txBody>
          <a:bodyPr wrap="none" rtlCol="0">
            <a:spAutoFit/>
          </a:bodyPr>
          <a:lstStyle/>
          <a:p>
            <a:pPr algn="l"/>
            <a:r>
              <a:rPr lang="zh-CN" altLang="en-US" sz="2800" b="1">
                <a:solidFill>
                  <a:srgbClr val="FF0000"/>
                </a:solidFill>
                <a:sym typeface="+mn-ea"/>
              </a:rPr>
              <a:t>以力服人</a:t>
            </a:r>
            <a:endParaRPr lang="zh-CN" altLang="en-US" sz="2800" b="1">
              <a:solidFill>
                <a:srgbClr val="FF0000"/>
              </a:solidFill>
              <a:sym typeface="+mn-ea"/>
            </a:endParaRPr>
          </a:p>
        </p:txBody>
      </p:sp>
      <p:sp>
        <p:nvSpPr>
          <p:cNvPr id="8" name="文本框 7"/>
          <p:cNvSpPr txBox="1"/>
          <p:nvPr/>
        </p:nvSpPr>
        <p:spPr>
          <a:xfrm>
            <a:off x="1315720" y="373380"/>
            <a:ext cx="9559925" cy="953135"/>
          </a:xfrm>
          <a:prstGeom prst="rect">
            <a:avLst/>
          </a:prstGeom>
          <a:noFill/>
        </p:spPr>
        <p:txBody>
          <a:bodyPr wrap="square" rtlCol="0" anchor="t">
            <a:spAutoFit/>
          </a:bodyPr>
          <a:lstStyle/>
          <a:p>
            <a:pPr algn="l"/>
            <a:r>
              <a:rPr altLang="zh-CN" sz="2800">
                <a:solidFill>
                  <a:srgbClr val="1F2DA8"/>
                </a:solidFill>
                <a:latin typeface="隶书" panose="02010509060101010101" charset="-122"/>
                <a:ea typeface="隶书" panose="02010509060101010101" charset="-122"/>
                <a:cs typeface="隶书" panose="02010509060101010101" charset="-122"/>
                <a:sym typeface="+mn-ea"/>
              </a:rPr>
              <a:t>第一层(</a:t>
            </a:r>
            <a:r>
              <a:rPr lang="en-US" sz="2800">
                <a:solidFill>
                  <a:srgbClr val="1F2DA8"/>
                </a:solidFill>
                <a:latin typeface="隶书" panose="02010509060101010101" charset="-122"/>
                <a:ea typeface="隶书" panose="02010509060101010101" charset="-122"/>
                <a:cs typeface="隶书" panose="02010509060101010101" charset="-122"/>
                <a:sym typeface="+mn-ea"/>
              </a:rPr>
              <a:t>1—2</a:t>
            </a:r>
            <a:r>
              <a:rPr altLang="zh-CN" sz="2800">
                <a:solidFill>
                  <a:srgbClr val="1F2DA8"/>
                </a:solidFill>
                <a:latin typeface="隶书" panose="02010509060101010101" charset="-122"/>
                <a:ea typeface="隶书" panose="02010509060101010101" charset="-122"/>
                <a:cs typeface="隶书" panose="02010509060101010101" charset="-122"/>
                <a:sym typeface="+mn-ea"/>
              </a:rPr>
              <a:t>)，内容要点：“无以，则王乎？”“保民，而王莫之能御也。”引导方法：抓住宣王想统治天下的心理。</a:t>
            </a:r>
            <a:r>
              <a:rPr altLang="zh-CN">
                <a:solidFill>
                  <a:srgbClr val="1F2DA8"/>
                </a:solidFill>
                <a:latin typeface="隶书" panose="02010509060101010101" charset="-122"/>
                <a:ea typeface="隶书" panose="02010509060101010101" charset="-122"/>
                <a:cs typeface="隶书" panose="02010509060101010101" charset="-122"/>
                <a:sym typeface="+mn-ea"/>
              </a:rPr>
              <a:t>。</a:t>
            </a:r>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331470" y="538480"/>
            <a:ext cx="11576685" cy="462089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sz="3200">
                <a:solidFill>
                  <a:srgbClr val="F43308"/>
                </a:solidFill>
                <a:latin typeface="隶书" panose="02010509060101010101" charset="-122"/>
                <a:ea typeface="隶书" panose="02010509060101010101" charset="-122"/>
                <a:cs typeface="隶书" panose="02010509060101010101" charset="-122"/>
              </a:rPr>
              <a:t>第二层(</a:t>
            </a:r>
            <a:r>
              <a:rPr lang="en-US" sz="3200">
                <a:solidFill>
                  <a:srgbClr val="F43308"/>
                </a:solidFill>
                <a:latin typeface="隶书" panose="02010509060101010101" charset="-122"/>
                <a:ea typeface="隶书" panose="02010509060101010101" charset="-122"/>
                <a:cs typeface="隶书" panose="02010509060101010101" charset="-122"/>
              </a:rPr>
              <a:t>3—14</a:t>
            </a:r>
            <a:r>
              <a:rPr sz="3200">
                <a:solidFill>
                  <a:srgbClr val="F43308"/>
                </a:solidFill>
                <a:latin typeface="隶书" panose="02010509060101010101" charset="-122"/>
                <a:ea typeface="隶书" panose="02010509060101010101" charset="-122"/>
                <a:cs typeface="隶书" panose="02010509060101010101" charset="-122"/>
              </a:rPr>
              <a:t>)，提出“保民而王”的中心论点，肯定齐宣王</a:t>
            </a:r>
            <a:r>
              <a:rPr lang="zh-CN" sz="3200">
                <a:solidFill>
                  <a:srgbClr val="F43308"/>
                </a:solidFill>
                <a:latin typeface="隶书" panose="02010509060101010101" charset="-122"/>
                <a:ea typeface="隶书" panose="02010509060101010101" charset="-122"/>
                <a:cs typeface="隶书" panose="02010509060101010101" charset="-122"/>
              </a:rPr>
              <a:t>有</a:t>
            </a:r>
            <a:r>
              <a:rPr sz="3200">
                <a:solidFill>
                  <a:srgbClr val="F43308"/>
                </a:solidFill>
                <a:latin typeface="隶书" panose="02010509060101010101" charset="-122"/>
                <a:ea typeface="隶书" panose="02010509060101010101" charset="-122"/>
                <a:cs typeface="隶书" panose="02010509060101010101" charset="-122"/>
              </a:rPr>
              <a:t>保民而王</a:t>
            </a:r>
            <a:r>
              <a:rPr lang="zh-CN" sz="3200">
                <a:solidFill>
                  <a:srgbClr val="F43308"/>
                </a:solidFill>
                <a:latin typeface="隶书" panose="02010509060101010101" charset="-122"/>
                <a:ea typeface="隶书" panose="02010509060101010101" charset="-122"/>
                <a:cs typeface="隶书" panose="02010509060101010101" charset="-122"/>
              </a:rPr>
              <a:t>的条件</a:t>
            </a:r>
            <a:r>
              <a:rPr altLang="zh-CN" sz="3200">
                <a:solidFill>
                  <a:srgbClr val="F43308"/>
                </a:solidFill>
                <a:latin typeface="隶书" panose="02010509060101010101" charset="-122"/>
                <a:ea typeface="隶书" panose="02010509060101010101" charset="-122"/>
                <a:cs typeface="隶书" panose="02010509060101010101" charset="-122"/>
              </a:rPr>
              <a:t>。</a:t>
            </a:r>
            <a:endParaRPr altLang="zh-CN" sz="3200">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楷体" panose="02010609060101010101" charset="-122"/>
                <a:ea typeface="楷体" panose="02010609060101010101" charset="-122"/>
                <a:cs typeface="楷体" panose="02010609060101010101" charset="-122"/>
              </a:rPr>
              <a:t>在孟子看来，王天下的关键在于行仁政，</a:t>
            </a:r>
            <a:endParaRPr altLang="zh-CN" sz="3200">
              <a:latin typeface="楷体" panose="02010609060101010101" charset="-122"/>
              <a:ea typeface="楷体" panose="02010609060101010101" charset="-122"/>
              <a:cs typeface="楷体" panose="02010609060101010101" charset="-122"/>
            </a:endParaRPr>
          </a:p>
          <a:p>
            <a:pPr indent="720090" fontAlgn="auto">
              <a:lnSpc>
                <a:spcPct val="115000"/>
              </a:lnSpc>
              <a:spcAft>
                <a:spcPct val="0"/>
              </a:spcAft>
              <a:tabLst>
                <a:tab pos="1029335"/>
                <a:tab pos="1850390"/>
                <a:tab pos="2538095"/>
                <a:tab pos="3221990"/>
              </a:tabLst>
            </a:pPr>
            <a:r>
              <a:rPr altLang="zh-CN" sz="3200">
                <a:latin typeface="楷体" panose="02010609060101010101" charset="-122"/>
                <a:ea typeface="楷体" panose="02010609060101010101" charset="-122"/>
                <a:cs typeface="楷体" panose="02010609060101010101" charset="-122"/>
              </a:rPr>
              <a:t>孟子</a:t>
            </a:r>
            <a:r>
              <a:rPr altLang="zh-CN" sz="3200">
                <a:solidFill>
                  <a:srgbClr val="FF0000"/>
                </a:solidFill>
                <a:latin typeface="楷体" panose="02010609060101010101" charset="-122"/>
                <a:ea typeface="楷体" panose="02010609060101010101" charset="-122"/>
                <a:cs typeface="楷体" panose="02010609060101010101" charset="-122"/>
              </a:rPr>
              <a:t>首先</a:t>
            </a:r>
            <a:r>
              <a:rPr altLang="zh-CN" sz="3200">
                <a:latin typeface="楷体" panose="02010609060101010101" charset="-122"/>
                <a:ea typeface="楷体" panose="02010609060101010101" charset="-122"/>
                <a:cs typeface="楷体" panose="02010609060101010101" charset="-122"/>
              </a:rPr>
              <a:t>提出“保民而王”的政治主张。</a:t>
            </a:r>
            <a:endParaRPr altLang="zh-CN" sz="3200">
              <a:latin typeface="楷体" panose="02010609060101010101" charset="-122"/>
              <a:ea typeface="楷体" panose="02010609060101010101" charset="-122"/>
              <a:cs typeface="楷体" panose="02010609060101010101" charset="-122"/>
            </a:endParaRPr>
          </a:p>
          <a:p>
            <a:pPr indent="720090" fontAlgn="auto">
              <a:lnSpc>
                <a:spcPct val="115000"/>
              </a:lnSpc>
              <a:spcAft>
                <a:spcPct val="0"/>
              </a:spcAft>
              <a:tabLst>
                <a:tab pos="1029335"/>
                <a:tab pos="1850390"/>
                <a:tab pos="2538095"/>
                <a:tab pos="3221990"/>
              </a:tabLst>
            </a:pPr>
            <a:r>
              <a:rPr lang="zh-CN" sz="3200">
                <a:latin typeface="楷体" panose="02010609060101010101" charset="-122"/>
                <a:ea typeface="楷体" panose="02010609060101010101" charset="-122"/>
                <a:cs typeface="楷体" panose="02010609060101010101" charset="-122"/>
              </a:rPr>
              <a:t>列举</a:t>
            </a:r>
            <a:r>
              <a:rPr altLang="zh-CN" sz="3200">
                <a:latin typeface="楷体" panose="02010609060101010101" charset="-122"/>
                <a:ea typeface="楷体" panose="02010609060101010101" charset="-122"/>
                <a:cs typeface="楷体" panose="02010609060101010101" charset="-122"/>
              </a:rPr>
              <a:t>齐宣王“以羊易牛”的事例加以阐发。</a:t>
            </a:r>
            <a:endParaRPr altLang="zh-CN" sz="3200">
              <a:latin typeface="楷体" panose="02010609060101010101" charset="-122"/>
              <a:ea typeface="楷体" panose="02010609060101010101" charset="-122"/>
              <a:cs typeface="楷体" panose="02010609060101010101" charset="-122"/>
            </a:endParaRPr>
          </a:p>
          <a:p>
            <a:pPr indent="720090" fontAlgn="auto">
              <a:lnSpc>
                <a:spcPct val="115000"/>
              </a:lnSpc>
              <a:spcAft>
                <a:spcPct val="0"/>
              </a:spcAft>
              <a:tabLst>
                <a:tab pos="1029335"/>
                <a:tab pos="1850390"/>
                <a:tab pos="2538095"/>
                <a:tab pos="3221990"/>
              </a:tabLst>
            </a:pPr>
            <a:r>
              <a:rPr altLang="zh-CN" sz="3200">
                <a:latin typeface="楷体" panose="02010609060101010101" charset="-122"/>
                <a:ea typeface="楷体" panose="02010609060101010101" charset="-122"/>
                <a:cs typeface="楷体" panose="02010609060101010101" charset="-122"/>
              </a:rPr>
              <a:t>这</a:t>
            </a:r>
            <a:r>
              <a:rPr altLang="zh-CN" sz="3200">
                <a:solidFill>
                  <a:srgbClr val="FF0000"/>
                </a:solidFill>
                <a:latin typeface="楷体" panose="02010609060101010101" charset="-122"/>
                <a:ea typeface="楷体" panose="02010609060101010101" charset="-122"/>
                <a:cs typeface="楷体" panose="02010609060101010101" charset="-122"/>
              </a:rPr>
              <a:t>说明齐宣王已经有了“保民”的基本条件，具备施行王道的基础。同时也为下文论说宣王没有实行“王道”，</a:t>
            </a:r>
            <a:r>
              <a:rPr altLang="zh-CN" sz="3200">
                <a:latin typeface="楷体" panose="02010609060101010101" charset="-122"/>
                <a:ea typeface="楷体" panose="02010609060101010101" charset="-122"/>
                <a:cs typeface="楷体" panose="02010609060101010101" charset="-122"/>
              </a:rPr>
              <a:t>“是不为”而“非不能”埋下了伏笔。</a:t>
            </a:r>
            <a:endParaRPr altLang="zh-CN" sz="3200">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to="" calcmode="lin" valueType="num">
                                      <p:cBhvr>
                                        <p:cTn id="12" dur="1" fill="hold"/>
                                        <p:tgtEl>
                                          <p:spTgt spid="4">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to="" calcmode="lin" valueType="num">
                                      <p:cBhvr>
                                        <p:cTn id="17" dur="1" fill="hold"/>
                                        <p:tgtEl>
                                          <p:spTgt spid="4">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to="" calcmode="lin" valueType="num">
                                      <p:cBhvr>
                                        <p:cTn id="22" dur="1" fill="hold"/>
                                        <p:tgtEl>
                                          <p:spTgt spid="4">
                                            <p:txEl>
                                              <p:pRg st="3" end="3"/>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 to="" calcmode="lin" valueType="num">
                                      <p:cBhvr>
                                        <p:cTn id="27" dur="1" fill="hold"/>
                                        <p:tgtEl>
                                          <p:spTgt spid="4">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 name="Picture 3" descr="C:\Users\Thinkpad\Desktop\PNG\1_0002_图层-5-副本.png"/>
          <p:cNvPicPr>
            <a:picLocks noChangeAspect="1" noChangeArrowheads="1"/>
          </p:cNvPicPr>
          <p:nvPr/>
        </p:nvPicPr>
        <p:blipFill>
          <a:blip r:embed="rId3">
            <a:duotone>
              <a:schemeClr val="accent3">
                <a:shade val="45000"/>
                <a:satMod val="135000"/>
              </a:schemeClr>
              <a:prstClr val="white"/>
            </a:duotone>
          </a:blip>
          <a:stretch>
            <a:fillRect/>
          </a:stretch>
        </p:blipFill>
        <p:spPr bwMode="auto">
          <a:xfrm>
            <a:off x="412750" y="1623695"/>
            <a:ext cx="3509645" cy="324612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763905" y="2136775"/>
            <a:ext cx="2507615" cy="2213610"/>
          </a:xfrm>
          <a:prstGeom prst="rect">
            <a:avLst/>
          </a:prstGeom>
          <a:noFill/>
        </p:spPr>
        <p:txBody>
          <a:bodyPr vert="horz" wrap="square" rtlCol="0">
            <a:spAutoFit/>
          </a:bodyPr>
          <a:lstStyle>
            <a:defPPr>
              <a:defRPr lang="zh-CN"/>
            </a:defPPr>
            <a:lvl1pPr algn="dist">
              <a:defRPr sz="2000">
                <a:latin typeface="方正宋刻本秀楷简体" panose="02000000000000000000" pitchFamily="2" charset="-122"/>
                <a:ea typeface="方正宋刻本秀楷简体" panose="02000000000000000000" pitchFamily="2" charset="-122"/>
              </a:defRPr>
            </a:lvl1pPr>
          </a:lstStyle>
          <a:p>
            <a:pPr indent="720090" fontAlgn="auto">
              <a:lnSpc>
                <a:spcPct val="115000"/>
              </a:lnSpc>
              <a:spcAft>
                <a:spcPct val="0"/>
              </a:spcAft>
              <a:tabLst>
                <a:tab pos="1029335"/>
                <a:tab pos="1850390"/>
                <a:tab pos="2538095"/>
                <a:tab pos="3221990"/>
              </a:tabLst>
            </a:pPr>
            <a:r>
              <a:rPr altLang="zh-CN" sz="2400">
                <a:latin typeface="楷体" panose="02010609060101010101" charset="-122"/>
                <a:ea typeface="楷体" panose="02010609060101010101" charset="-122"/>
                <a:cs typeface="楷体" panose="02010609060101010101" charset="-122"/>
                <a:sym typeface="+mn-ea"/>
              </a:rPr>
              <a:t>孟子以一组巧妙的比喻，正面引出“王之不王，不为也，非不能也”的结论。</a:t>
            </a:r>
            <a:endParaRPr lang="zh-CN" altLang="zh-CN" sz="2400">
              <a:latin typeface="楷体" panose="02010609060101010101" charset="-122"/>
              <a:ea typeface="楷体" panose="02010609060101010101" charset="-122"/>
              <a:cs typeface="楷体" panose="02010609060101010101" charset="-122"/>
              <a:sym typeface="+mn-ea"/>
            </a:endParaRPr>
          </a:p>
        </p:txBody>
      </p:sp>
      <p:sp>
        <p:nvSpPr>
          <p:cNvPr id="21" name="矩形 20"/>
          <p:cNvSpPr/>
          <p:nvPr/>
        </p:nvSpPr>
        <p:spPr>
          <a:xfrm>
            <a:off x="1643482" y="1334858"/>
            <a:ext cx="748923" cy="769441"/>
          </a:xfrm>
          <a:prstGeom prst="rect">
            <a:avLst/>
          </a:prstGeom>
          <a:noFill/>
        </p:spPr>
        <p:txBody>
          <a:bodyPr vert="horz" wrap="none" rtlCol="0">
            <a:spAutoFit/>
          </a:bodyPr>
          <a:lstStyle/>
          <a:p>
            <a:r>
              <a:rPr lang="zh-CN" altLang="en-US" sz="4400">
                <a:latin typeface="Arial" panose="020b0604020202020204" pitchFamily="34" charset="0"/>
                <a:ea typeface="汉仪程行简" panose="00020600040101010101" pitchFamily="18" charset="-122"/>
                <a:sym typeface="Arial" panose="020b0604020202020204" pitchFamily="34" charset="0"/>
              </a:rPr>
              <a:t>壹</a:t>
            </a:r>
            <a:endParaRPr lang="zh-CN" altLang="en-US" sz="4400">
              <a:latin typeface="Arial" panose="020b0604020202020204" pitchFamily="34" charset="0"/>
              <a:ea typeface="汉仪程行简" panose="00020600040101010101" pitchFamily="18" charset="-122"/>
              <a:sym typeface="Arial" panose="020b0604020202020204" pitchFamily="34" charset="0"/>
            </a:endParaRPr>
          </a:p>
        </p:txBody>
      </p:sp>
      <p:pic>
        <p:nvPicPr>
          <p:cNvPr id="22" name="Picture 3" descr="C:\Users\Thinkpad\Desktop\PNG\1_0002_图层-5-副本.png"/>
          <p:cNvPicPr>
            <a:picLocks noChangeAspect="1" noChangeArrowheads="1"/>
          </p:cNvPicPr>
          <p:nvPr/>
        </p:nvPicPr>
        <p:blipFill>
          <a:blip r:embed="rId3">
            <a:duotone>
              <a:schemeClr val="accent3">
                <a:shade val="45000"/>
                <a:satMod val="135000"/>
              </a:schemeClr>
              <a:prstClr val="white"/>
            </a:duotone>
          </a:blip>
          <a:stretch>
            <a:fillRect/>
          </a:stretch>
        </p:blipFill>
        <p:spPr bwMode="auto">
          <a:xfrm>
            <a:off x="4337685" y="1617345"/>
            <a:ext cx="3516630" cy="325247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850765" y="2275840"/>
            <a:ext cx="2490470" cy="2306955"/>
          </a:xfrm>
          <a:prstGeom prst="rect">
            <a:avLst/>
          </a:prstGeom>
          <a:noFill/>
        </p:spPr>
        <p:txBody>
          <a:bodyPr vert="horz" wrap="square" rtlCol="0">
            <a:spAutoFit/>
          </a:bodyPr>
          <a:lstStyle>
            <a:defPPr>
              <a:defRPr lang="zh-CN"/>
            </a:defPPr>
            <a:lvl1pPr algn="dist">
              <a:defRPr sz="1600">
                <a:latin typeface="方正宋刻本秀楷简体" panose="02000000000000000000" pitchFamily="2" charset="-122"/>
                <a:ea typeface="方正宋刻本秀楷简体" panose="02000000000000000000" pitchFamily="2" charset="-122"/>
              </a:defRPr>
            </a:lvl1pPr>
          </a:lstStyle>
          <a:p>
            <a:r>
              <a:rPr altLang="zh-CN" sz="2400">
                <a:latin typeface="楷体" panose="02010609060101010101" charset="-122"/>
                <a:ea typeface="楷体" panose="02010609060101010101" charset="-122"/>
                <a:cs typeface="楷体" panose="02010609060101010101" charset="-122"/>
                <a:sym typeface="+mn-ea"/>
              </a:rPr>
              <a:t>以“</a:t>
            </a:r>
            <a:r>
              <a:rPr altLang="zh-CN" sz="2400">
                <a:solidFill>
                  <a:srgbClr val="FF0000"/>
                </a:solidFill>
                <a:latin typeface="楷体" panose="02010609060101010101" charset="-122"/>
                <a:ea typeface="楷体" panose="02010609060101010101" charset="-122"/>
                <a:cs typeface="楷体" panose="02010609060101010101" charset="-122"/>
                <a:sym typeface="+mn-ea"/>
              </a:rPr>
              <a:t>挟太山以超北海</a:t>
            </a:r>
            <a:r>
              <a:rPr altLang="zh-CN" sz="2400">
                <a:latin typeface="楷体" panose="02010609060101010101" charset="-122"/>
                <a:ea typeface="楷体" panose="02010609060101010101" charset="-122"/>
                <a:cs typeface="楷体" panose="02010609060101010101" charset="-122"/>
                <a:sym typeface="+mn-ea"/>
              </a:rPr>
              <a:t>”和“</a:t>
            </a:r>
            <a:r>
              <a:rPr altLang="zh-CN" sz="2400">
                <a:solidFill>
                  <a:srgbClr val="FF0000"/>
                </a:solidFill>
                <a:latin typeface="楷体" panose="02010609060101010101" charset="-122"/>
                <a:ea typeface="楷体" panose="02010609060101010101" charset="-122"/>
                <a:cs typeface="楷体" panose="02010609060101010101" charset="-122"/>
                <a:sym typeface="+mn-ea"/>
              </a:rPr>
              <a:t>为长者折枝</a:t>
            </a:r>
            <a:r>
              <a:rPr altLang="zh-CN" sz="2400">
                <a:latin typeface="楷体" panose="02010609060101010101" charset="-122"/>
                <a:ea typeface="楷体" panose="02010609060101010101" charset="-122"/>
                <a:cs typeface="楷体" panose="02010609060101010101" charset="-122"/>
                <a:sym typeface="+mn-ea"/>
              </a:rPr>
              <a:t>”对照性比喻，阐明“不为”和“不能”的区别</a:t>
            </a:r>
            <a:endParaRPr lang="zh-CN" altLang="zh-CN" sz="2400">
              <a:latin typeface="楷体" panose="02010609060101010101" charset="-122"/>
              <a:ea typeface="楷体" panose="02010609060101010101" charset="-122"/>
              <a:cs typeface="楷体" panose="02010609060101010101" charset="-122"/>
              <a:sym typeface="+mn-ea"/>
            </a:endParaRPr>
          </a:p>
        </p:txBody>
      </p:sp>
      <p:sp>
        <p:nvSpPr>
          <p:cNvPr id="24" name="矩形 23"/>
          <p:cNvSpPr/>
          <p:nvPr/>
        </p:nvSpPr>
        <p:spPr>
          <a:xfrm>
            <a:off x="5641085" y="1334660"/>
            <a:ext cx="748923" cy="769441"/>
          </a:xfrm>
          <a:prstGeom prst="rect">
            <a:avLst/>
          </a:prstGeom>
          <a:noFill/>
        </p:spPr>
        <p:txBody>
          <a:bodyPr vert="horz" wrap="none" rtlCol="0">
            <a:spAutoFit/>
          </a:bodyPr>
          <a:lstStyle/>
          <a:p>
            <a:r>
              <a:rPr lang="zh-CN" altLang="en-US" sz="4400">
                <a:latin typeface="Arial" panose="020b0604020202020204" pitchFamily="34" charset="0"/>
                <a:ea typeface="汉仪程行简" panose="00020600040101010101" pitchFamily="18" charset="-122"/>
                <a:sym typeface="Arial" panose="020b0604020202020204" pitchFamily="34" charset="0"/>
              </a:rPr>
              <a:t>贰</a:t>
            </a:r>
            <a:endParaRPr lang="zh-CN" altLang="en-US" sz="4400">
              <a:latin typeface="Arial" panose="020b0604020202020204" pitchFamily="34" charset="0"/>
              <a:ea typeface="汉仪程行简" panose="00020600040101010101" pitchFamily="18" charset="-122"/>
              <a:sym typeface="Arial" panose="020b0604020202020204" pitchFamily="34" charset="0"/>
            </a:endParaRPr>
          </a:p>
        </p:txBody>
      </p:sp>
      <p:pic>
        <p:nvPicPr>
          <p:cNvPr id="25" name="Picture 3" descr="C:\Users\Thinkpad\Desktop\PNG\1_0002_图层-5-副本.png"/>
          <p:cNvPicPr>
            <a:picLocks noChangeAspect="1" noChangeArrowheads="1"/>
          </p:cNvPicPr>
          <p:nvPr/>
        </p:nvPicPr>
        <p:blipFill>
          <a:blip r:embed="rId3">
            <a:duotone>
              <a:schemeClr val="accent3">
                <a:shade val="45000"/>
                <a:satMod val="135000"/>
              </a:schemeClr>
              <a:prstClr val="white"/>
            </a:duotone>
          </a:blip>
          <a:stretch>
            <a:fillRect/>
          </a:stretch>
        </p:blipFill>
        <p:spPr bwMode="auto">
          <a:xfrm>
            <a:off x="8225155" y="1623695"/>
            <a:ext cx="3347720" cy="309626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9048115" y="2212975"/>
            <a:ext cx="1702435" cy="1814830"/>
          </a:xfrm>
          <a:prstGeom prst="rect">
            <a:avLst/>
          </a:prstGeom>
          <a:noFill/>
        </p:spPr>
        <p:txBody>
          <a:bodyPr vert="horz" wrap="square" rtlCol="0">
            <a:spAutoFit/>
          </a:bodyPr>
          <a:lstStyle>
            <a:defPPr>
              <a:defRPr lang="zh-CN"/>
            </a:defPPr>
            <a:lvl1pPr algn="dist">
              <a:defRPr sz="1600">
                <a:latin typeface="方正宋刻本秀楷简体" panose="02000000000000000000" pitchFamily="2" charset="-122"/>
                <a:ea typeface="方正宋刻本秀楷简体" panose="02000000000000000000" pitchFamily="2" charset="-122"/>
              </a:defRPr>
            </a:lvl1pPr>
          </a:lstStyle>
          <a:p>
            <a:r>
              <a:rPr altLang="zh-CN" sz="2800">
                <a:solidFill>
                  <a:srgbClr val="FF0000"/>
                </a:solidFill>
                <a:latin typeface="楷体" panose="02010609060101010101" charset="-122"/>
                <a:ea typeface="楷体" panose="02010609060101010101" charset="-122"/>
                <a:cs typeface="楷体" panose="02010609060101010101" charset="-122"/>
                <a:sym typeface="+mn-ea"/>
              </a:rPr>
              <a:t>顺其理势，引经据典，加以正面晓喻</a:t>
            </a:r>
            <a:endParaRPr lang="zh-CN" altLang="zh-CN" sz="2800">
              <a:solidFill>
                <a:srgbClr val="FF0000"/>
              </a:solidFill>
              <a:latin typeface="楷体" panose="02010609060101010101" charset="-122"/>
              <a:ea typeface="楷体" panose="02010609060101010101" charset="-122"/>
              <a:cs typeface="楷体" panose="02010609060101010101" charset="-122"/>
              <a:sym typeface="+mn-ea"/>
            </a:endParaRPr>
          </a:p>
        </p:txBody>
      </p:sp>
      <p:sp>
        <p:nvSpPr>
          <p:cNvPr id="27" name="矩形 26"/>
          <p:cNvSpPr/>
          <p:nvPr/>
        </p:nvSpPr>
        <p:spPr>
          <a:xfrm>
            <a:off x="9293883" y="1334568"/>
            <a:ext cx="748923" cy="769441"/>
          </a:xfrm>
          <a:prstGeom prst="rect">
            <a:avLst/>
          </a:prstGeom>
          <a:noFill/>
        </p:spPr>
        <p:txBody>
          <a:bodyPr vert="horz" wrap="none" rtlCol="0">
            <a:spAutoFit/>
          </a:bodyPr>
          <a:lstStyle/>
          <a:p>
            <a:r>
              <a:rPr lang="zh-CN" altLang="en-US" sz="4400">
                <a:latin typeface="Arial" panose="020b0604020202020204" pitchFamily="34" charset="0"/>
                <a:ea typeface="汉仪程行简" panose="00020600040101010101" pitchFamily="18" charset="-122"/>
                <a:sym typeface="Arial" panose="020b0604020202020204" pitchFamily="34" charset="0"/>
              </a:rPr>
              <a:t>叁</a:t>
            </a:r>
            <a:endParaRPr lang="zh-CN" altLang="en-US" sz="4400">
              <a:latin typeface="Arial" panose="020b0604020202020204" pitchFamily="34" charset="0"/>
              <a:ea typeface="汉仪程行简" panose="00020600040101010101" pitchFamily="18" charset="-122"/>
              <a:sym typeface="Arial" panose="020b0604020202020204" pitchFamily="34" charset="0"/>
            </a:endParaRPr>
          </a:p>
        </p:txBody>
      </p:sp>
      <p:grpSp>
        <p:nvGrpSpPr>
          <p:cNvPr id="35" name="组合 34"/>
          <p:cNvGrpSpPr/>
          <p:nvPr/>
        </p:nvGrpSpPr>
        <p:grpSpPr>
          <a:xfrm>
            <a:off x="5003552" y="780307"/>
            <a:ext cx="2312810" cy="398780"/>
            <a:chOff x="4926448" y="663753"/>
            <a:chExt cx="2312810" cy="398780"/>
          </a:xfrm>
        </p:grpSpPr>
        <p:sp>
          <p:nvSpPr>
            <p:cNvPr id="36" name="文本框 35"/>
            <p:cNvSpPr txBox="1"/>
            <p:nvPr/>
          </p:nvSpPr>
          <p:spPr>
            <a:xfrm>
              <a:off x="4926448" y="663753"/>
              <a:ext cx="2312809" cy="398780"/>
            </a:xfrm>
            <a:prstGeom prst="rect">
              <a:avLst/>
            </a:prstGeom>
            <a:noFill/>
          </p:spPr>
          <p:txBody>
            <a:bodyPr vert="horz" wrap="square" rtlCol="0">
              <a:spAutoFit/>
            </a:bodyPr>
            <a:lstStyle>
              <a:defPPr>
                <a:defRPr lang="zh-CN"/>
              </a:defPPr>
              <a:lvl1pPr>
                <a:defRPr sz="2000">
                  <a:latin typeface="方正宋刻本秀楷简体" panose="02000000000000000000" pitchFamily="2" charset="-122"/>
                  <a:ea typeface="方正宋刻本秀楷简体" panose="02000000000000000000" pitchFamily="2" charset="-122"/>
                </a:defRPr>
              </a:lvl1pPr>
            </a:lstStyle>
            <a:p>
              <a:pPr algn="dist"/>
              <a:endParaRPr lang="zh-CN" altLang="en-US">
                <a:latin typeface="Arial" panose="020b0604020202020204" pitchFamily="34" charset="0"/>
                <a:ea typeface="汉仪程行简" panose="00020600040101010101" pitchFamily="18" charset="-122"/>
                <a:sym typeface="Arial" panose="020b0604020202020204" pitchFamily="34" charset="0"/>
              </a:endParaRPr>
            </a:p>
          </p:txBody>
        </p:sp>
        <p:cxnSp>
          <p:nvCxnSpPr>
            <p:cNvPr id="37" name="直接连接符 36"/>
            <p:cNvCxnSpPr/>
            <p:nvPr/>
          </p:nvCxnSpPr>
          <p:spPr>
            <a:xfrm>
              <a:off x="4952742" y="700947"/>
              <a:ext cx="2286516"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763905" y="4792345"/>
            <a:ext cx="10504170" cy="1364615"/>
          </a:xfrm>
          <a:prstGeom prst="rect">
            <a:avLst/>
          </a:prstGeom>
          <a:noFill/>
        </p:spPr>
        <p:txBody>
          <a:bodyPr wrap="none" rtlCol="0" anchor="t">
            <a:spAutoFit/>
          </a:bodyPr>
          <a:lstStyle/>
          <a:p>
            <a:pPr indent="720090" fontAlgn="auto">
              <a:lnSpc>
                <a:spcPct val="115000"/>
              </a:lnSpc>
              <a:spcAft>
                <a:spcPct val="0"/>
              </a:spcAft>
              <a:tabLst>
                <a:tab pos="1029335"/>
                <a:tab pos="1850390"/>
                <a:tab pos="2538095"/>
                <a:tab pos="3221990"/>
              </a:tabLst>
            </a:pPr>
            <a:r>
              <a:rPr sz="3600">
                <a:solidFill>
                  <a:srgbClr val="F43308"/>
                </a:solidFill>
                <a:latin typeface="隶书" panose="02010509060101010101" charset="-122"/>
                <a:ea typeface="隶书" panose="02010509060101010101" charset="-122"/>
                <a:cs typeface="隶书" panose="02010509060101010101" charset="-122"/>
                <a:sym typeface="+mn-ea"/>
              </a:rPr>
              <a:t>第三层(</a:t>
            </a:r>
            <a:r>
              <a:rPr lang="en-US" sz="3600">
                <a:solidFill>
                  <a:srgbClr val="F43308"/>
                </a:solidFill>
                <a:latin typeface="隶书" panose="02010509060101010101" charset="-122"/>
                <a:ea typeface="隶书" panose="02010509060101010101" charset="-122"/>
                <a:cs typeface="隶书" panose="02010509060101010101" charset="-122"/>
                <a:sym typeface="+mn-ea"/>
              </a:rPr>
              <a:t>15—20</a:t>
            </a:r>
            <a:r>
              <a:rPr sz="3600">
                <a:solidFill>
                  <a:srgbClr val="F43308"/>
                </a:solidFill>
                <a:latin typeface="隶书" panose="02010509060101010101" charset="-122"/>
                <a:ea typeface="隶书" panose="02010509060101010101" charset="-122"/>
                <a:cs typeface="隶书" panose="02010509060101010101" charset="-122"/>
                <a:sym typeface="+mn-ea"/>
              </a:rPr>
              <a:t>)，剖析齐宣王的仁心未及于民，</a:t>
            </a:r>
            <a:endParaRPr sz="3600">
              <a:solidFill>
                <a:srgbClr val="F43308"/>
              </a:solidFill>
              <a:latin typeface="隶书" panose="02010509060101010101" charset="-122"/>
              <a:ea typeface="隶书" panose="02010509060101010101" charset="-122"/>
              <a:cs typeface="隶书" panose="02010509060101010101" charset="-122"/>
              <a:sym typeface="+mn-ea"/>
            </a:endParaRPr>
          </a:p>
          <a:p>
            <a:pPr indent="720090" fontAlgn="auto">
              <a:lnSpc>
                <a:spcPct val="115000"/>
              </a:lnSpc>
              <a:spcAft>
                <a:spcPct val="0"/>
              </a:spcAft>
              <a:tabLst>
                <a:tab pos="1029335"/>
                <a:tab pos="1850390"/>
                <a:tab pos="2538095"/>
                <a:tab pos="3221990"/>
              </a:tabLst>
            </a:pPr>
            <a:r>
              <a:rPr sz="3600">
                <a:solidFill>
                  <a:srgbClr val="F43308"/>
                </a:solidFill>
                <a:latin typeface="隶书" panose="02010509060101010101" charset="-122"/>
                <a:ea typeface="隶书" panose="02010509060101010101" charset="-122"/>
                <a:cs typeface="隶书" panose="02010509060101010101" charset="-122"/>
                <a:sym typeface="+mn-ea"/>
              </a:rPr>
              <a:t>未成王道，不是“不能”，而是“不为”</a:t>
            </a:r>
            <a:r>
              <a:rPr altLang="zh-CN" sz="3600">
                <a:solidFill>
                  <a:srgbClr val="F43308"/>
                </a:solidFill>
                <a:latin typeface="隶书" panose="02010509060101010101" charset="-122"/>
                <a:ea typeface="隶书" panose="02010509060101010101" charset="-122"/>
                <a:cs typeface="隶书" panose="02010509060101010101" charset="-122"/>
                <a:sym typeface="+mn-ea"/>
              </a:rPr>
              <a:t>。</a:t>
            </a:r>
            <a:endParaRPr lang="zh-CN" altLang="zh-CN" sz="3600">
              <a:solidFill>
                <a:srgbClr val="F43308"/>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par>
                          <p:cTn id="11" fill="hold" nodeType="afterGroup">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3000"/>
                            </p:stCondLst>
                            <p:childTnLst>
                              <p:par>
                                <p:cTn id="24" presetID="42"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5000"/>
                            </p:stCondLst>
                            <p:childTnLst>
                              <p:par>
                                <p:cTn id="36" presetID="42"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6000"/>
                            </p:stCondLst>
                            <p:childTnLst>
                              <p:par>
                                <p:cTn id="42" presetID="42" presetClass="entr" presetSubtype="0"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70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8000"/>
                            </p:stCondLst>
                            <p:childTnLst>
                              <p:par>
                                <p:cTn id="54" presetID="42"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1000"/>
                                        <p:tgtEl>
                                          <p:spTgt spid="26"/>
                                        </p:tgtEl>
                                      </p:cBhvr>
                                    </p:animEffect>
                                    <p:anim calcmode="lin" valueType="num">
                                      <p:cBhvr>
                                        <p:cTn id="57" dur="1000" fill="hold"/>
                                        <p:tgtEl>
                                          <p:spTgt spid="26"/>
                                        </p:tgtEl>
                                        <p:attrNameLst>
                                          <p:attrName>ppt_x</p:attrName>
                                        </p:attrNameLst>
                                      </p:cBhvr>
                                      <p:tavLst>
                                        <p:tav tm="0">
                                          <p:val>
                                            <p:strVal val="#ppt_x"/>
                                          </p:val>
                                        </p:tav>
                                        <p:tav tm="100000">
                                          <p:val>
                                            <p:strVal val="#ppt_x"/>
                                          </p:val>
                                        </p:tav>
                                      </p:tavLst>
                                    </p:anim>
                                    <p:anim calcmode="lin" valueType="num">
                                      <p:cBhvr>
                                        <p:cTn id="5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4" grpId="0"/>
      <p:bldP spid="26" grpId="0"/>
      <p:bldP spid="2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788670" y="1537970"/>
            <a:ext cx="5022215" cy="4688205"/>
            <a:chOff x="891471" y="1719625"/>
            <a:chExt cx="4349424" cy="3400435"/>
          </a:xfrm>
          <a:solidFill>
            <a:srgbClr val="FFFFFF"/>
          </a:solidFill>
        </p:grpSpPr>
        <p:sp>
          <p:nvSpPr>
            <p:cNvPr id="13" name="椭圆 12"/>
            <p:cNvSpPr/>
            <p:nvPr/>
          </p:nvSpPr>
          <p:spPr>
            <a:xfrm>
              <a:off x="1532467" y="1719625"/>
              <a:ext cx="3067432" cy="3067432"/>
            </a:xfrm>
            <a:prstGeom prst="ellipse">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汉仪程行简" panose="00020600040101010101" pitchFamily="18" charset="-122"/>
                <a:sym typeface="Arial" panose="020b0604020202020204" pitchFamily="34" charset="0"/>
              </a:endParaRPr>
            </a:p>
          </p:txBody>
        </p:sp>
        <p:pic>
          <p:nvPicPr>
            <p:cNvPr id="14" name="图片 13"/>
            <p:cNvPicPr>
              <a:picLocks noChangeAspect="1"/>
            </p:cNvPicPr>
            <p:nvPr/>
          </p:nvPicPr>
          <p:blipFill>
            <a:blip r:embed="rId3"/>
            <a:stretch>
              <a:fillRect/>
            </a:stretch>
          </p:blipFill>
          <p:spPr>
            <a:xfrm>
              <a:off x="1797937" y="2980803"/>
              <a:ext cx="3067432" cy="2139257"/>
            </a:xfrm>
            <a:prstGeom prst="rect">
              <a:avLst/>
            </a:prstGeom>
            <a:noFill/>
            <a:ln>
              <a:noFill/>
            </a:ln>
          </p:spPr>
          <p:style>
            <a:lnRef idx="0">
              <a:scrgbClr r="0" g="0" b="0"/>
            </a:lnRef>
            <a:fillRef idx="0">
              <a:scrgbClr r="0" g="0" b="0"/>
            </a:fillRef>
            <a:effectRef idx="0">
              <a:scrgbClr r="0" g="0" b="0"/>
            </a:effectRef>
            <a:fontRef idx="minor">
              <a:schemeClr val="dk1"/>
            </a:fontRef>
          </p:style>
        </p:pic>
        <p:pic>
          <p:nvPicPr>
            <p:cNvPr id="16" name="图片 15"/>
            <p:cNvPicPr>
              <a:picLocks noChangeAspect="1"/>
            </p:cNvPicPr>
            <p:nvPr/>
          </p:nvPicPr>
          <p:blipFill>
            <a:blip r:embed="rId4"/>
            <a:stretch>
              <a:fillRect/>
            </a:stretch>
          </p:blipFill>
          <p:spPr>
            <a:xfrm>
              <a:off x="891471" y="3401490"/>
              <a:ext cx="1350276" cy="471572"/>
            </a:xfrm>
            <a:prstGeom prst="rect">
              <a:avLst/>
            </a:prstGeom>
            <a:grpFill/>
          </p:spPr>
        </p:pic>
        <p:pic>
          <p:nvPicPr>
            <p:cNvPr id="17" name="图片 16"/>
            <p:cNvPicPr>
              <a:picLocks noChangeAspect="1"/>
            </p:cNvPicPr>
            <p:nvPr/>
          </p:nvPicPr>
          <p:blipFill>
            <a:blip r:embed="rId5"/>
            <a:stretch>
              <a:fillRect/>
            </a:stretch>
          </p:blipFill>
          <p:spPr>
            <a:xfrm>
              <a:off x="3792843" y="2097355"/>
              <a:ext cx="1448052" cy="505719"/>
            </a:xfrm>
            <a:prstGeom prst="rect">
              <a:avLst/>
            </a:prstGeom>
            <a:grpFill/>
          </p:spPr>
        </p:pic>
      </p:grpSp>
      <p:sp>
        <p:nvSpPr>
          <p:cNvPr id="3" name="矩形 2"/>
          <p:cNvSpPr>
            <a:spLocks noChangeAspect="1"/>
          </p:cNvSpPr>
          <p:nvPr/>
        </p:nvSpPr>
        <p:spPr>
          <a:xfrm>
            <a:off x="5371465" y="181419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1</a:t>
            </a:r>
            <a:r>
              <a:rPr lang="zh-CN" altLang="en-US" sz="3200">
                <a:solidFill>
                  <a:srgbClr val="E40D08"/>
                </a:solidFill>
                <a:latin typeface="隶书" panose="02010509060101010101" charset="-122"/>
                <a:ea typeface="隶书" panose="02010509060101010101" charset="-122"/>
                <a:cs typeface="隶书" panose="02010509060101010101" charset="-122"/>
              </a:rPr>
              <a:t>、</a:t>
            </a:r>
            <a:r>
              <a:rPr altLang="zh-CN" sz="3200">
                <a:solidFill>
                  <a:srgbClr val="E40D08"/>
                </a:solidFill>
                <a:latin typeface="隶书" panose="02010509060101010101" charset="-122"/>
                <a:ea typeface="隶书" panose="02010509060101010101" charset="-122"/>
                <a:cs typeface="隶书" panose="02010509060101010101" charset="-122"/>
              </a:rPr>
              <a:t>掌握对方心理，进而因势利导。</a:t>
            </a:r>
            <a:endParaRPr altLang="zh-CN" sz="3200">
              <a:solidFill>
                <a:srgbClr val="E40D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291330" y="376555"/>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论辩技巧总结</a:t>
            </a:r>
            <a:endParaRPr lang="zh-CN" altLang="zh-CN" sz="4000">
              <a:solidFill>
                <a:srgbClr val="4F0FBD"/>
              </a:solidFill>
              <a:latin typeface="隶书" panose="02010509060101010101" charset="-122"/>
              <a:ea typeface="隶书" panose="02010509060101010101" charset="-122"/>
              <a:sym typeface="+mn-ea"/>
            </a:endParaRPr>
          </a:p>
        </p:txBody>
      </p:sp>
      <p:sp>
        <p:nvSpPr>
          <p:cNvPr id="4" name="矩形 3"/>
          <p:cNvSpPr>
            <a:spLocks noChangeAspect="1"/>
          </p:cNvSpPr>
          <p:nvPr/>
        </p:nvSpPr>
        <p:spPr>
          <a:xfrm>
            <a:off x="5377815" y="261937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2</a:t>
            </a:r>
            <a:r>
              <a:rPr lang="zh-CN" altLang="en-US" sz="3200">
                <a:solidFill>
                  <a:srgbClr val="E40D08"/>
                </a:solidFill>
                <a:latin typeface="隶书" panose="02010509060101010101" charset="-122"/>
                <a:ea typeface="隶书" panose="02010509060101010101" charset="-122"/>
                <a:cs typeface="隶书" panose="02010509060101010101" charset="-122"/>
              </a:rPr>
              <a:t>、</a:t>
            </a:r>
            <a:r>
              <a:rPr altLang="zh-CN" sz="3200">
                <a:solidFill>
                  <a:srgbClr val="E40D08"/>
                </a:solidFill>
                <a:latin typeface="隶书" panose="02010509060101010101" charset="-122"/>
                <a:ea typeface="隶书" panose="02010509060101010101" charset="-122"/>
                <a:cs typeface="隶书" panose="02010509060101010101" charset="-122"/>
              </a:rPr>
              <a:t>把握对方的漏洞</a:t>
            </a:r>
            <a:endParaRPr altLang="zh-CN" sz="3200">
              <a:solidFill>
                <a:srgbClr val="E40D08"/>
              </a:solidFill>
              <a:latin typeface="隶书" panose="02010509060101010101" charset="-122"/>
              <a:ea typeface="隶书" panose="02010509060101010101" charset="-122"/>
              <a:cs typeface="隶书" panose="02010509060101010101" charset="-122"/>
            </a:endParaRPr>
          </a:p>
        </p:txBody>
      </p:sp>
      <p:sp>
        <p:nvSpPr>
          <p:cNvPr id="5" name="矩形 4"/>
          <p:cNvSpPr>
            <a:spLocks noChangeAspect="1"/>
          </p:cNvSpPr>
          <p:nvPr/>
        </p:nvSpPr>
        <p:spPr>
          <a:xfrm>
            <a:off x="5371465" y="352107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3</a:t>
            </a:r>
            <a:r>
              <a:rPr lang="zh-CN" altLang="en-US" sz="3200">
                <a:solidFill>
                  <a:srgbClr val="E40D08"/>
                </a:solidFill>
                <a:latin typeface="隶书" panose="02010509060101010101" charset="-122"/>
                <a:ea typeface="隶书" panose="02010509060101010101" charset="-122"/>
                <a:cs typeface="隶书" panose="02010509060101010101" charset="-122"/>
              </a:rPr>
              <a:t>、运用</a:t>
            </a:r>
            <a:r>
              <a:rPr sz="3200">
                <a:solidFill>
                  <a:srgbClr val="E40D08"/>
                </a:solidFill>
                <a:latin typeface="隶书" panose="02010509060101010101" charset="-122"/>
                <a:ea typeface="隶书" panose="02010509060101010101" charset="-122"/>
                <a:cs typeface="隶书" panose="02010509060101010101" charset="-122"/>
              </a:rPr>
              <a:t>比喻</a:t>
            </a:r>
            <a:r>
              <a:rPr lang="zh-CN" sz="3200">
                <a:solidFill>
                  <a:srgbClr val="E40D08"/>
                </a:solidFill>
                <a:latin typeface="隶书" panose="02010509060101010101" charset="-122"/>
                <a:ea typeface="隶书" panose="02010509060101010101" charset="-122"/>
                <a:cs typeface="隶书" panose="02010509060101010101" charset="-122"/>
              </a:rPr>
              <a:t>，阐述浅显道理。</a:t>
            </a:r>
            <a:endParaRPr lang="zh-CN" sz="3200">
              <a:solidFill>
                <a:srgbClr val="E40D08"/>
              </a:solidFill>
              <a:latin typeface="隶书" panose="02010509060101010101" charset="-122"/>
              <a:ea typeface="隶书" panose="02010509060101010101" charset="-122"/>
              <a:cs typeface="隶书" panose="02010509060101010101" charset="-122"/>
            </a:endParaRPr>
          </a:p>
        </p:txBody>
      </p:sp>
      <p:sp>
        <p:nvSpPr>
          <p:cNvPr id="6" name="矩形 5"/>
          <p:cNvSpPr>
            <a:spLocks noChangeAspect="1"/>
          </p:cNvSpPr>
          <p:nvPr/>
        </p:nvSpPr>
        <p:spPr>
          <a:xfrm>
            <a:off x="5377815" y="442277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4</a:t>
            </a:r>
            <a:r>
              <a:rPr lang="zh-CN" altLang="en-US" sz="3200">
                <a:solidFill>
                  <a:srgbClr val="E40D08"/>
                </a:solidFill>
                <a:latin typeface="隶书" panose="02010509060101010101" charset="-122"/>
                <a:ea typeface="隶书" panose="02010509060101010101" charset="-122"/>
                <a:cs typeface="隶书" panose="02010509060101010101" charset="-122"/>
              </a:rPr>
              <a:t>、</a:t>
            </a:r>
            <a:r>
              <a:rPr sz="3200">
                <a:solidFill>
                  <a:srgbClr val="E40D08"/>
                </a:solidFill>
                <a:latin typeface="隶书" panose="02010509060101010101" charset="-122"/>
                <a:ea typeface="隶书" panose="02010509060101010101" charset="-122"/>
                <a:cs typeface="隶书" panose="02010509060101010101" charset="-122"/>
              </a:rPr>
              <a:t>正反对比</a:t>
            </a:r>
            <a:r>
              <a:rPr lang="zh-CN" sz="3200">
                <a:solidFill>
                  <a:srgbClr val="E40D08"/>
                </a:solidFill>
                <a:latin typeface="隶书" panose="02010509060101010101" charset="-122"/>
                <a:ea typeface="隶书" panose="02010509060101010101" charset="-122"/>
                <a:cs typeface="隶书" panose="02010509060101010101" charset="-122"/>
              </a:rPr>
              <a:t>，突出后果。</a:t>
            </a:r>
            <a:endParaRPr lang="zh-CN" sz="3200">
              <a:solidFill>
                <a:srgbClr val="E40D08"/>
              </a:solidFill>
              <a:latin typeface="隶书" panose="02010509060101010101" charset="-122"/>
              <a:ea typeface="隶书" panose="02010509060101010101" charset="-122"/>
              <a:cs typeface="隶书" panose="02010509060101010101" charset="-122"/>
            </a:endParaRPr>
          </a:p>
        </p:txBody>
      </p:sp>
      <p:sp>
        <p:nvSpPr>
          <p:cNvPr id="7" name="矩形 6"/>
          <p:cNvSpPr>
            <a:spLocks noChangeAspect="1"/>
          </p:cNvSpPr>
          <p:nvPr/>
        </p:nvSpPr>
        <p:spPr>
          <a:xfrm>
            <a:off x="5371465" y="530923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5</a:t>
            </a:r>
            <a:r>
              <a:rPr lang="zh-CN" altLang="en-US" sz="3200">
                <a:solidFill>
                  <a:srgbClr val="E40D08"/>
                </a:solidFill>
                <a:latin typeface="隶书" panose="02010509060101010101" charset="-122"/>
                <a:ea typeface="隶书" panose="02010509060101010101" charset="-122"/>
                <a:cs typeface="隶书" panose="02010509060101010101" charset="-122"/>
              </a:rPr>
              <a:t>、</a:t>
            </a:r>
            <a:r>
              <a:rPr sz="3200">
                <a:solidFill>
                  <a:srgbClr val="E40D08"/>
                </a:solidFill>
                <a:latin typeface="隶书" panose="02010509060101010101" charset="-122"/>
                <a:ea typeface="隶书" panose="02010509060101010101" charset="-122"/>
                <a:cs typeface="隶书" panose="02010509060101010101" charset="-122"/>
              </a:rPr>
              <a:t>排比句式，增强语势</a:t>
            </a:r>
            <a:r>
              <a:rPr lang="zh-CN" sz="3200">
                <a:solidFill>
                  <a:srgbClr val="E40D08"/>
                </a:solidFill>
                <a:latin typeface="隶书" panose="02010509060101010101" charset="-122"/>
                <a:ea typeface="隶书" panose="02010509060101010101" charset="-122"/>
                <a:cs typeface="隶书" panose="02010509060101010101" charset="-122"/>
              </a:rPr>
              <a:t>。</a:t>
            </a:r>
            <a:endParaRPr lang="zh-CN" sz="3200">
              <a:solidFill>
                <a:srgbClr val="E40D08"/>
              </a:solidFill>
              <a:latin typeface="隶书" panose="02010509060101010101" charset="-122"/>
              <a:ea typeface="隶书" panose="02010509060101010101" charset="-122"/>
              <a:cs typeface="隶书" panose="02010509060101010101" charset="-122"/>
            </a:endParaRPr>
          </a:p>
        </p:txBody>
      </p:sp>
      <p:sp>
        <p:nvSpPr>
          <p:cNvPr id="10" name="Line 4"/>
          <p:cNvSpPr>
            <a:spLocks noChangeShapeType="1"/>
          </p:cNvSpPr>
          <p:nvPr/>
        </p:nvSpPr>
        <p:spPr bwMode="auto">
          <a:xfrm flipH="1">
            <a:off x="5371698" y="2471251"/>
            <a:ext cx="6351" cy="3754604"/>
          </a:xfrm>
          <a:prstGeom prst="line">
            <a:avLst/>
          </a:prstGeom>
          <a:noFill/>
          <a:ln w="25400">
            <a:solidFill>
              <a:schemeClr val="tx1"/>
            </a:solidFill>
            <a:prstDash val="sysDash"/>
            <a:round/>
          </a:ln>
        </p:spPr>
        <p:txBody>
          <a:bodyPr wrap="none" anchor="ctr"/>
          <a:lstStyle/>
          <a:p>
            <a:endParaRPr lang="zh-CN" altLang="en-US" sz="2400">
              <a:latin typeface="Arial" panose="020b0604020202020204" pitchFamily="34" charset="0"/>
              <a:ea typeface="汉仪程行简" panose="00020600040101010101" pitchFamily="18"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par>
                          <p:cTn id="33" fill="hold" nodeType="afterGroup">
                            <p:stCondLst>
                              <p:cond delay="5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23620" y="1520825"/>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4</a:t>
            </a:r>
            <a:r>
              <a:rPr lang="zh-CN" altLang="zh-CN" sz="4000">
                <a:solidFill>
                  <a:srgbClr val="4F0FBD"/>
                </a:solidFill>
                <a:latin typeface="隶书" panose="02010509060101010101" charset="-122"/>
                <a:ea typeface="隶书" panose="02010509060101010101" charset="-122"/>
                <a:sym typeface="+mn-ea"/>
              </a:rPr>
              <a:t>、研读第二部分，总结孟子的论辩思路。</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955675" y="612775"/>
            <a:ext cx="10611485" cy="348805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altLang="en-US"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1</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孟子先以“兴甲兵”几句，列举了霸道的种种害处，使齐宣王不得不说出“吾何快于是”，从而引导他说出“</a:t>
            </a:r>
            <a:r>
              <a:rPr altLang="zh-CN" sz="3200">
                <a:solidFill>
                  <a:srgbClr val="FF0000"/>
                </a:solidFill>
                <a:latin typeface="隶书" panose="02010509060101010101" charset="-122"/>
                <a:ea typeface="隶书" panose="02010509060101010101" charset="-122"/>
                <a:cs typeface="隶书" panose="02010509060101010101" charset="-122"/>
              </a:rPr>
              <a:t>大欲</a:t>
            </a:r>
            <a:r>
              <a:rPr altLang="zh-CN" sz="3200">
                <a:latin typeface="隶书" panose="02010509060101010101" charset="-122"/>
                <a:ea typeface="隶书" panose="02010509060101010101" charset="-122"/>
                <a:cs typeface="隶书" panose="02010509060101010101" charset="-122"/>
              </a:rPr>
              <a:t>”。</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lang="zh-CN"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2</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孟子明知齐宣王的“大欲”仍是霸业，却故意以口腹声色之娱来揣度，</a:t>
            </a:r>
            <a:r>
              <a:rPr altLang="zh-CN" sz="3200">
                <a:solidFill>
                  <a:srgbClr val="FF0000"/>
                </a:solidFill>
                <a:latin typeface="隶书" panose="02010509060101010101" charset="-122"/>
                <a:ea typeface="隶书" panose="02010509060101010101" charset="-122"/>
                <a:cs typeface="隶书" panose="02010509060101010101" charset="-122"/>
              </a:rPr>
              <a:t>形成文章的顿挫，然后道破其“大欲”乃是以力争霸天下</a:t>
            </a:r>
            <a:r>
              <a:rPr lang="zh-CN" sz="3200">
                <a:solidFill>
                  <a:srgbClr val="FF0000"/>
                </a:solidFill>
                <a:latin typeface="隶书" panose="02010509060101010101" charset="-122"/>
                <a:ea typeface="隶书" panose="02010509060101010101" charset="-122"/>
                <a:cs typeface="隶书" panose="02010509060101010101" charset="-122"/>
              </a:rPr>
              <a:t>。</a:t>
            </a:r>
            <a:endParaRPr lang="zh-CN" altLang="zh-CN" sz="3200">
              <a:solidFill>
                <a:srgbClr val="FF0000"/>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955675" y="612775"/>
            <a:ext cx="10611485" cy="462089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3</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以</a:t>
            </a:r>
            <a:r>
              <a:rPr altLang="zh-CN" sz="3200">
                <a:solidFill>
                  <a:srgbClr val="FF0000"/>
                </a:solidFill>
                <a:latin typeface="隶书" panose="02010509060101010101" charset="-122"/>
                <a:ea typeface="隶书" panose="02010509060101010101" charset="-122"/>
                <a:cs typeface="隶书" panose="02010509060101010101" charset="-122"/>
              </a:rPr>
              <a:t>“缘木求鱼</a:t>
            </a:r>
            <a:r>
              <a:rPr altLang="zh-CN" sz="3200">
                <a:latin typeface="隶书" panose="02010509060101010101" charset="-122"/>
                <a:ea typeface="隶书" panose="02010509060101010101" charset="-122"/>
                <a:cs typeface="隶书" panose="02010509060101010101" charset="-122"/>
              </a:rPr>
              <a:t>”这个生动的比喻，彻底打碎了他的幻想，犹如当头棒喝，使文势如悬崖坠石，有千钧之力。宣王不禁惊言：有这么严重吗?</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lang="zh-CN"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4</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孟子再步步进逼，</a:t>
            </a:r>
            <a:r>
              <a:rPr altLang="zh-CN" sz="3200">
                <a:solidFill>
                  <a:srgbClr val="FF0000"/>
                </a:solidFill>
                <a:latin typeface="隶书" panose="02010509060101010101" charset="-122"/>
                <a:ea typeface="隶书" panose="02010509060101010101" charset="-122"/>
                <a:cs typeface="隶书" panose="02010509060101010101" charset="-122"/>
              </a:rPr>
              <a:t>以邹与楚战为喻</a:t>
            </a:r>
            <a:r>
              <a:rPr altLang="zh-CN" sz="3200">
                <a:latin typeface="隶书" panose="02010509060101010101" charset="-122"/>
                <a:ea typeface="隶书" panose="02010509060101010101" charset="-122"/>
                <a:cs typeface="隶书" panose="02010509060101010101" charset="-122"/>
              </a:rPr>
              <a:t>，说明齐若与天下对抗，强弱不均之势显而易见，从而导出小不敌大、寡不敌众、弱不敌强的结论，以使齐宣王彻底放弃“霸道”。</a:t>
            </a:r>
            <a:r>
              <a:rPr altLang="zh-CN" sz="3200">
                <a:solidFill>
                  <a:srgbClr val="FF0000"/>
                </a:solidFill>
                <a:latin typeface="隶书" panose="02010509060101010101" charset="-122"/>
                <a:ea typeface="隶书" panose="02010509060101010101" charset="-122"/>
                <a:cs typeface="隶书" panose="02010509060101010101" charset="-122"/>
              </a:rPr>
              <a:t>霸道的危害既已讲清，孟子再正面铺写行仁政王道的威力，就不能不令齐宣王怦然心动了。</a:t>
            </a:r>
            <a:r>
              <a:rPr altLang="zh-CN" sz="3200">
                <a:latin typeface="隶书" panose="02010509060101010101" charset="-122"/>
                <a:ea typeface="隶书" panose="02010509060101010101" charset="-122"/>
                <a:cs typeface="隶书" panose="02010509060101010101" charset="-122"/>
              </a:rPr>
              <a:t>    </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788670" y="2767965"/>
            <a:ext cx="3059430" cy="3458210"/>
            <a:chOff x="891471" y="1719625"/>
            <a:chExt cx="4349424" cy="3400435"/>
          </a:xfrm>
          <a:solidFill>
            <a:srgbClr val="FFFFFF"/>
          </a:solidFill>
        </p:grpSpPr>
        <p:sp>
          <p:nvSpPr>
            <p:cNvPr id="13" name="椭圆 12"/>
            <p:cNvSpPr/>
            <p:nvPr/>
          </p:nvSpPr>
          <p:spPr>
            <a:xfrm>
              <a:off x="1532467" y="1719625"/>
              <a:ext cx="3067432" cy="3067432"/>
            </a:xfrm>
            <a:prstGeom prst="ellipse">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汉仪程行简" panose="00020600040101010101" pitchFamily="18" charset="-122"/>
                <a:sym typeface="Arial" panose="020b0604020202020204" pitchFamily="34" charset="0"/>
              </a:endParaRPr>
            </a:p>
          </p:txBody>
        </p:sp>
        <p:pic>
          <p:nvPicPr>
            <p:cNvPr id="14" name="图片 13"/>
            <p:cNvPicPr>
              <a:picLocks noChangeAspect="1"/>
            </p:cNvPicPr>
            <p:nvPr/>
          </p:nvPicPr>
          <p:blipFill>
            <a:blip r:embed="rId3"/>
            <a:stretch>
              <a:fillRect/>
            </a:stretch>
          </p:blipFill>
          <p:spPr>
            <a:xfrm>
              <a:off x="1797937" y="2980803"/>
              <a:ext cx="3067432" cy="2139257"/>
            </a:xfrm>
            <a:prstGeom prst="rect">
              <a:avLst/>
            </a:prstGeom>
            <a:noFill/>
            <a:ln>
              <a:noFill/>
            </a:ln>
          </p:spPr>
          <p:style>
            <a:lnRef idx="0">
              <a:scrgbClr r="0" g="0" b="0"/>
            </a:lnRef>
            <a:fillRef idx="0">
              <a:scrgbClr r="0" g="0" b="0"/>
            </a:fillRef>
            <a:effectRef idx="0">
              <a:scrgbClr r="0" g="0" b="0"/>
            </a:effectRef>
            <a:fontRef idx="minor">
              <a:schemeClr val="dk1"/>
            </a:fontRef>
          </p:style>
        </p:pic>
        <p:pic>
          <p:nvPicPr>
            <p:cNvPr id="16" name="图片 15"/>
            <p:cNvPicPr>
              <a:picLocks noChangeAspect="1"/>
            </p:cNvPicPr>
            <p:nvPr/>
          </p:nvPicPr>
          <p:blipFill>
            <a:blip r:embed="rId4"/>
            <a:stretch>
              <a:fillRect/>
            </a:stretch>
          </p:blipFill>
          <p:spPr>
            <a:xfrm>
              <a:off x="891471" y="3401490"/>
              <a:ext cx="1350276" cy="471572"/>
            </a:xfrm>
            <a:prstGeom prst="rect">
              <a:avLst/>
            </a:prstGeom>
            <a:grpFill/>
          </p:spPr>
        </p:pic>
        <p:pic>
          <p:nvPicPr>
            <p:cNvPr id="17" name="图片 16"/>
            <p:cNvPicPr>
              <a:picLocks noChangeAspect="1"/>
            </p:cNvPicPr>
            <p:nvPr/>
          </p:nvPicPr>
          <p:blipFill>
            <a:blip r:embed="rId5"/>
            <a:stretch>
              <a:fillRect/>
            </a:stretch>
          </p:blipFill>
          <p:spPr>
            <a:xfrm>
              <a:off x="3792843" y="2097355"/>
              <a:ext cx="1448052" cy="505719"/>
            </a:xfrm>
            <a:prstGeom prst="rect">
              <a:avLst/>
            </a:prstGeom>
            <a:grpFill/>
          </p:spPr>
        </p:pic>
      </p:grpSp>
      <p:sp>
        <p:nvSpPr>
          <p:cNvPr id="3" name="矩形 2"/>
          <p:cNvSpPr>
            <a:spLocks noChangeAspect="1"/>
          </p:cNvSpPr>
          <p:nvPr/>
        </p:nvSpPr>
        <p:spPr>
          <a:xfrm>
            <a:off x="4053205" y="1143635"/>
            <a:ext cx="7559040" cy="178943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85208"/>
                </a:solidFill>
                <a:latin typeface="隶书" panose="02010509060101010101" charset="-122"/>
                <a:ea typeface="隶书" panose="02010509060101010101" charset="-122"/>
                <a:cs typeface="隶书" panose="02010509060101010101" charset="-122"/>
              </a:rPr>
              <a:t>1.铺陈排比，迂回包围迫使齐王说出“吾不为是也”，直言道出齐王“莅中国而抚四夷”的“大欲”； </a:t>
            </a:r>
            <a:endParaRPr altLang="zh-CN" sz="3200">
              <a:solidFill>
                <a:srgbClr val="F852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239520" y="33274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论辩技巧总结</a:t>
            </a:r>
            <a:endParaRPr lang="zh-CN" altLang="zh-CN" sz="4000">
              <a:solidFill>
                <a:srgbClr val="4F0FBD"/>
              </a:solidFill>
              <a:latin typeface="隶书" panose="02010509060101010101" charset="-122"/>
              <a:ea typeface="隶书" panose="02010509060101010101" charset="-122"/>
              <a:sym typeface="+mn-ea"/>
            </a:endParaRPr>
          </a:p>
        </p:txBody>
      </p:sp>
      <p:sp>
        <p:nvSpPr>
          <p:cNvPr id="4" name="矩形 3"/>
          <p:cNvSpPr>
            <a:spLocks noChangeAspect="1"/>
          </p:cNvSpPr>
          <p:nvPr/>
        </p:nvSpPr>
        <p:spPr>
          <a:xfrm>
            <a:off x="4175760" y="3152140"/>
            <a:ext cx="7442835" cy="122364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85208"/>
                </a:solidFill>
                <a:latin typeface="隶书" panose="02010509060101010101" charset="-122"/>
                <a:ea typeface="隶书" panose="02010509060101010101" charset="-122"/>
                <a:cs typeface="隶书" panose="02010509060101010101" charset="-122"/>
              </a:rPr>
              <a:t>2.比喻手法：“缘木求鱼”比喻“霸道”不可行； </a:t>
            </a:r>
            <a:endParaRPr altLang="zh-CN" sz="3200">
              <a:solidFill>
                <a:srgbClr val="F85208"/>
              </a:solidFill>
              <a:latin typeface="隶书" panose="02010509060101010101" charset="-122"/>
              <a:ea typeface="隶书" panose="02010509060101010101" charset="-122"/>
              <a:cs typeface="隶书" panose="02010509060101010101" charset="-122"/>
            </a:endParaRPr>
          </a:p>
        </p:txBody>
      </p:sp>
      <p:sp>
        <p:nvSpPr>
          <p:cNvPr id="5" name="矩形 4"/>
          <p:cNvSpPr>
            <a:spLocks noChangeAspect="1"/>
          </p:cNvSpPr>
          <p:nvPr/>
        </p:nvSpPr>
        <p:spPr>
          <a:xfrm>
            <a:off x="4175760" y="4526915"/>
            <a:ext cx="7436485" cy="122364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85208"/>
                </a:solidFill>
                <a:latin typeface="隶书" panose="02010509060101010101" charset="-122"/>
                <a:ea typeface="隶书" panose="02010509060101010101" charset="-122"/>
                <a:cs typeface="隶书" panose="02010509060101010101" charset="-122"/>
              </a:rPr>
              <a:t>3.类比说理：以邹与楚战说明霸道不可得天下。</a:t>
            </a:r>
            <a:endParaRPr altLang="zh-CN" sz="3200">
              <a:solidFill>
                <a:srgbClr val="F85208"/>
              </a:solidFill>
              <a:latin typeface="隶书" panose="02010509060101010101" charset="-122"/>
              <a:ea typeface="隶书" panose="02010509060101010101" charset="-122"/>
              <a:cs typeface="隶书" panose="02010509060101010101" charset="-122"/>
            </a:endParaRPr>
          </a:p>
        </p:txBody>
      </p:sp>
      <p:sp>
        <p:nvSpPr>
          <p:cNvPr id="10" name="Line 4"/>
          <p:cNvSpPr>
            <a:spLocks noChangeShapeType="1"/>
          </p:cNvSpPr>
          <p:nvPr/>
        </p:nvSpPr>
        <p:spPr bwMode="auto">
          <a:xfrm flipH="1">
            <a:off x="4169643" y="2767796"/>
            <a:ext cx="6351" cy="3754604"/>
          </a:xfrm>
          <a:prstGeom prst="line">
            <a:avLst/>
          </a:prstGeom>
          <a:noFill/>
          <a:ln w="25400">
            <a:solidFill>
              <a:schemeClr val="tx1"/>
            </a:solidFill>
            <a:prstDash val="sysDash"/>
            <a:round/>
          </a:ln>
        </p:spPr>
        <p:txBody>
          <a:bodyPr wrap="none" anchor="ctr"/>
          <a:lstStyle/>
          <a:p>
            <a:endParaRPr lang="zh-CN" altLang="en-US" sz="2400">
              <a:latin typeface="Arial" panose="020b0604020202020204" pitchFamily="34" charset="0"/>
              <a:ea typeface="汉仪程行简" panose="00020600040101010101" pitchFamily="18"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par>
                          <p:cTn id="23" fill="hold" nodeType="afterGroup">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229995"/>
            <a:ext cx="10280015" cy="122364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经过上文对王霸利弊的说明，齐宣王表示愿意就教，孟子这才水到渠成地拿出了他的</a:t>
            </a:r>
            <a:r>
              <a:rPr altLang="zh-CN" sz="3200">
                <a:solidFill>
                  <a:srgbClr val="FF0000"/>
                </a:solidFill>
                <a:latin typeface="隶书" panose="02010509060101010101" charset="-122"/>
                <a:ea typeface="隶书" panose="02010509060101010101" charset="-122"/>
                <a:cs typeface="隶书" panose="02010509060101010101" charset="-122"/>
              </a:rPr>
              <a:t>仁政</a:t>
            </a:r>
            <a:r>
              <a:rPr altLang="zh-CN" sz="3200">
                <a:latin typeface="隶书" panose="02010509060101010101" charset="-122"/>
                <a:ea typeface="隶书" panose="02010509060101010101" charset="-122"/>
                <a:cs typeface="隶书" panose="02010509060101010101" charset="-122"/>
              </a:rPr>
              <a:t>主张：</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3</a:t>
            </a:r>
            <a:r>
              <a:rPr lang="zh-CN" altLang="zh-CN" sz="4000">
                <a:solidFill>
                  <a:srgbClr val="4F0FBD"/>
                </a:solidFill>
                <a:latin typeface="隶书" panose="02010509060101010101" charset="-122"/>
                <a:ea typeface="隶书" panose="02010509060101010101" charset="-122"/>
                <a:sym typeface="+mn-ea"/>
              </a:rPr>
              <a:t>、研读第三部分，总结孟子的论辩思路。</a:t>
            </a:r>
            <a:endParaRPr lang="zh-CN" altLang="zh-CN" sz="4000">
              <a:solidFill>
                <a:srgbClr val="4F0FBD"/>
              </a:solidFill>
              <a:latin typeface="隶书" panose="02010509060101010101" charset="-122"/>
              <a:ea typeface="隶书" panose="02010509060101010101" charset="-122"/>
              <a:sym typeface="+mn-ea"/>
            </a:endParaRPr>
          </a:p>
        </p:txBody>
      </p:sp>
      <p:sp>
        <p:nvSpPr>
          <p:cNvPr id="4" name="文本框 3"/>
          <p:cNvSpPr txBox="1"/>
          <p:nvPr/>
        </p:nvSpPr>
        <p:spPr>
          <a:xfrm>
            <a:off x="722630" y="3137535"/>
            <a:ext cx="2621280" cy="583565"/>
          </a:xfrm>
          <a:prstGeom prst="rect">
            <a:avLst/>
          </a:prstGeom>
          <a:noFill/>
        </p:spPr>
        <p:txBody>
          <a:bodyPr wrap="none" rtlCol="0" anchor="t">
            <a:spAutoFit/>
          </a:bodyPr>
          <a:lstStyle/>
          <a:p>
            <a:r>
              <a:rPr altLang="zh-CN" sz="3200">
                <a:solidFill>
                  <a:srgbClr val="F43308"/>
                </a:solidFill>
                <a:latin typeface="隶书" panose="02010509060101010101" charset="-122"/>
                <a:ea typeface="隶书" panose="02010509060101010101" charset="-122"/>
                <a:cs typeface="隶书" panose="02010509060101010101" charset="-122"/>
                <a:sym typeface="+mn-ea"/>
              </a:rPr>
              <a:t>“制民之产”</a:t>
            </a:r>
            <a:endParaRPr lang="zh-CN" altLang="zh-CN" sz="32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617220" y="4780280"/>
            <a:ext cx="3027680" cy="583565"/>
          </a:xfrm>
          <a:prstGeom prst="rect">
            <a:avLst/>
          </a:prstGeom>
          <a:noFill/>
        </p:spPr>
        <p:txBody>
          <a:bodyPr wrap="none" rtlCol="0" anchor="t">
            <a:spAutoFit/>
          </a:bodyPr>
          <a:lstStyle/>
          <a:p>
            <a:r>
              <a:rPr altLang="zh-CN" sz="3200">
                <a:solidFill>
                  <a:srgbClr val="F43308"/>
                </a:solidFill>
                <a:latin typeface="隶书" panose="02010509060101010101" charset="-122"/>
                <a:ea typeface="隶书" panose="02010509060101010101" charset="-122"/>
                <a:cs typeface="隶书" panose="02010509060101010101" charset="-122"/>
                <a:sym typeface="+mn-ea"/>
              </a:rPr>
              <a:t>“谨庠序之教”</a:t>
            </a:r>
            <a:endParaRPr lang="zh-CN" altLang="zh-CN" sz="32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5009515" y="2891155"/>
            <a:ext cx="2980055" cy="1076325"/>
          </a:xfrm>
          <a:prstGeom prst="rect">
            <a:avLst/>
          </a:prstGeom>
          <a:noFill/>
        </p:spPr>
        <p:txBody>
          <a:bodyPr wrap="square" rtlCol="0" anchor="t">
            <a:spAutoFit/>
          </a:bodyPr>
          <a:lstStyle/>
          <a:p>
            <a:r>
              <a:rPr altLang="zh-CN" sz="3200">
                <a:latin typeface="隶书" panose="02010509060101010101" charset="-122"/>
                <a:ea typeface="隶书" panose="02010509060101010101" charset="-122"/>
                <a:cs typeface="隶书" panose="02010509060101010101" charset="-122"/>
                <a:sym typeface="+mn-ea"/>
              </a:rPr>
              <a:t>使百姓有恒产，足以饱身养家</a:t>
            </a:r>
            <a:endParaRPr lang="zh-CN" altLang="zh-CN" sz="3200">
              <a:latin typeface="隶书" panose="02010509060101010101" charset="-122"/>
              <a:ea typeface="隶书" panose="02010509060101010101" charset="-122"/>
              <a:cs typeface="隶书" panose="02010509060101010101" charset="-122"/>
              <a:sym typeface="+mn-ea"/>
            </a:endParaRPr>
          </a:p>
        </p:txBody>
      </p:sp>
      <p:sp>
        <p:nvSpPr>
          <p:cNvPr id="7" name="右箭头 6"/>
          <p:cNvSpPr/>
          <p:nvPr/>
        </p:nvSpPr>
        <p:spPr>
          <a:xfrm>
            <a:off x="3644900" y="3235325"/>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8147685" y="3235325"/>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8147685" y="4878070"/>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3756025" y="4878070"/>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009515" y="4582795"/>
            <a:ext cx="2875280" cy="1076325"/>
          </a:xfrm>
          <a:prstGeom prst="rect">
            <a:avLst/>
          </a:prstGeom>
          <a:noFill/>
        </p:spPr>
        <p:txBody>
          <a:bodyPr wrap="square" rtlCol="0" anchor="t">
            <a:spAutoFit/>
          </a:bodyPr>
          <a:lstStyle/>
          <a:p>
            <a:r>
              <a:rPr altLang="zh-CN" sz="3200">
                <a:latin typeface="隶书" panose="02010509060101010101" charset="-122"/>
                <a:ea typeface="隶书" panose="02010509060101010101" charset="-122"/>
                <a:cs typeface="隶书" panose="02010509060101010101" charset="-122"/>
                <a:sym typeface="+mn-ea"/>
              </a:rPr>
              <a:t>对他们施以礼义道德的教育</a:t>
            </a:r>
            <a:endParaRPr lang="zh-CN" altLang="zh-CN" sz="3200">
              <a:latin typeface="隶书" panose="02010509060101010101" charset="-122"/>
              <a:ea typeface="隶书" panose="02010509060101010101" charset="-122"/>
              <a:cs typeface="隶书" panose="02010509060101010101" charset="-122"/>
              <a:sym typeface="+mn-ea"/>
            </a:endParaRPr>
          </a:p>
        </p:txBody>
      </p:sp>
      <p:sp>
        <p:nvSpPr>
          <p:cNvPr id="14" name="文本框 13"/>
          <p:cNvSpPr txBox="1"/>
          <p:nvPr/>
        </p:nvSpPr>
        <p:spPr>
          <a:xfrm>
            <a:off x="9297035" y="3137535"/>
            <a:ext cx="1482725" cy="706755"/>
          </a:xfrm>
          <a:prstGeom prst="rect">
            <a:avLst/>
          </a:prstGeom>
          <a:noFill/>
        </p:spPr>
        <p:txBody>
          <a:bodyPr wrap="square" rtlCol="0" anchor="t">
            <a:spAutoFit/>
          </a:bodyPr>
          <a:lstStyle/>
          <a:p>
            <a:r>
              <a:rPr lang="zh-CN" sz="4000">
                <a:solidFill>
                  <a:srgbClr val="F43308"/>
                </a:solidFill>
                <a:latin typeface="隶书" panose="02010509060101010101" charset="-122"/>
                <a:ea typeface="隶书" panose="02010509060101010101" charset="-122"/>
                <a:cs typeface="隶书" panose="02010509060101010101" charset="-122"/>
                <a:sym typeface="+mn-ea"/>
              </a:rPr>
              <a:t>物质</a:t>
            </a:r>
            <a:endParaRPr lang="zh-CN" sz="40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15" name="文本框 14"/>
          <p:cNvSpPr txBox="1"/>
          <p:nvPr/>
        </p:nvSpPr>
        <p:spPr>
          <a:xfrm>
            <a:off x="9297035" y="4718685"/>
            <a:ext cx="1482725" cy="706755"/>
          </a:xfrm>
          <a:prstGeom prst="rect">
            <a:avLst/>
          </a:prstGeom>
          <a:noFill/>
        </p:spPr>
        <p:txBody>
          <a:bodyPr wrap="square" rtlCol="0" anchor="t">
            <a:spAutoFit/>
          </a:bodyPr>
          <a:lstStyle/>
          <a:p>
            <a:r>
              <a:rPr lang="zh-CN" sz="4000">
                <a:solidFill>
                  <a:srgbClr val="F43308"/>
                </a:solidFill>
                <a:latin typeface="隶书" panose="02010509060101010101" charset="-122"/>
                <a:ea typeface="隶书" panose="02010509060101010101" charset="-122"/>
                <a:cs typeface="隶书" panose="02010509060101010101" charset="-122"/>
                <a:sym typeface="+mn-ea"/>
              </a:rPr>
              <a:t>精神</a:t>
            </a:r>
            <a:endParaRPr lang="zh-CN" sz="40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16" name="右弧形箭头 15"/>
          <p:cNvSpPr/>
          <p:nvPr/>
        </p:nvSpPr>
        <p:spPr>
          <a:xfrm>
            <a:off x="10924540" y="3491865"/>
            <a:ext cx="1013460" cy="1598930"/>
          </a:xfrm>
          <a:prstGeom prst="curvedLeftArrow">
            <a:avLst/>
          </a:prstGeom>
          <a:noFill/>
          <a:ln w="38100">
            <a:solidFill>
              <a:srgbClr val="1CE64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a:spLocks noChangeAspect="1"/>
          </p:cNvSpPr>
          <p:nvPr/>
        </p:nvSpPr>
        <p:spPr>
          <a:xfrm>
            <a:off x="223520" y="5659120"/>
            <a:ext cx="11609070" cy="1076325"/>
          </a:xfrm>
          <a:prstGeom prst="rect">
            <a:avLst/>
          </a:prstGeom>
        </p:spPr>
        <p:txBody>
          <a:bodyPr wrap="square">
            <a:spAutoFit/>
          </a:bodyPr>
          <a:lstStyle/>
          <a:p>
            <a:pPr indent="720090" fontAlgn="auto">
              <a:lnSpc>
                <a:spcPct val="100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做到这一点，老百姓归附，犹如万条江河归大海，形成“孰能御之”之势。全篇以一幅王道乐土的美好画卷作结。 </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 to="" calcmode="lin" valueType="num">
                                      <p:cBhvr>
                                        <p:cTn id="37" dur="1" fill="hold"/>
                                        <p:tgtEl>
                                          <p:spTgt spid="12">
                                            <p:txEl>
                                              <p:pRg st="0" end="0"/>
                                            </p:txEl>
                                          </p:spTgt>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to="" calcmode="lin" valueType="num">
                                      <p:cBhvr>
                                        <p:cTn id="47" dur="1" fill="hold"/>
                                        <p:tgtEl>
                                          <p:spTgt spid="14"/>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to="" calcmode="lin" valueType="num">
                                      <p:cBhvr>
                                        <p:cTn id="52" dur="1" fill="hold"/>
                                        <p:tgtEl>
                                          <p:spTgt spid="9"/>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to="" calcmode="lin" valueType="num">
                                      <p:cBhvr>
                                        <p:cTn id="57" dur="1" fill="hold"/>
                                        <p:tgtEl>
                                          <p:spTgt spid="15"/>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 to="" calcmode="lin" valueType="num">
                                      <p:cBhvr>
                                        <p:cTn id="62" dur="1" fill="hold"/>
                                        <p:tgtEl>
                                          <p:spTgt spid="16"/>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to="" calcmode="lin" valueType="num">
                                      <p:cBhvr>
                                        <p:cTn id="67" dur="1" fill="hold"/>
                                        <p:tgtEl>
                                          <p:spTgt spid="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6" grpId="0"/>
      <p:bldP spid="5" grpId="0"/>
      <p:bldP spid="10" grpId="0"/>
      <p:bldP spid="8" grpId="0"/>
      <p:bldP spid="14" grpId="0"/>
      <p:bldP spid="9" grpId="0"/>
      <p:bldP spid="15" grpId="0"/>
      <p:bldP spid="16" grpId="0"/>
      <p:bldP spid="1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99695" y="208280"/>
            <a:ext cx="7796530" cy="582168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altLang="zh-CN" sz="3600">
                <a:solidFill>
                  <a:srgbClr val="000000"/>
                </a:solidFill>
                <a:latin typeface="隶书" panose="02010509060101010101" charset="-122"/>
                <a:ea typeface="隶书" panose="02010509060101010101" charset="-122"/>
                <a:cs typeface="隶书" panose="02010509060101010101" charset="-122"/>
              </a:rPr>
              <a:t>孟子</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约前</a:t>
            </a:r>
            <a:r>
              <a:rPr lang="en-US" altLang="zh-CN" sz="3600">
                <a:solidFill>
                  <a:srgbClr val="000000"/>
                </a:solidFill>
                <a:latin typeface="隶书" panose="02010509060101010101" charset="-122"/>
                <a:ea typeface="隶书" panose="02010509060101010101" charset="-122"/>
                <a:cs typeface="隶书" panose="02010509060101010101" charset="-122"/>
              </a:rPr>
              <a:t>372—</a:t>
            </a:r>
            <a:r>
              <a:rPr lang="zh-CN" altLang="zh-CN" sz="3600">
                <a:solidFill>
                  <a:srgbClr val="000000"/>
                </a:solidFill>
                <a:latin typeface="隶书" panose="02010509060101010101" charset="-122"/>
                <a:ea typeface="隶书" panose="02010509060101010101" charset="-122"/>
                <a:cs typeface="隶书" panose="02010509060101010101" charset="-122"/>
              </a:rPr>
              <a:t>前</a:t>
            </a:r>
            <a:r>
              <a:rPr lang="en-US" altLang="zh-CN" sz="3600">
                <a:solidFill>
                  <a:srgbClr val="000000"/>
                </a:solidFill>
                <a:latin typeface="隶书" panose="02010509060101010101" charset="-122"/>
                <a:ea typeface="隶书" panose="02010509060101010101" charset="-122"/>
                <a:cs typeface="隶书" panose="02010509060101010101" charset="-122"/>
              </a:rPr>
              <a:t>289),</a:t>
            </a:r>
            <a:r>
              <a:rPr lang="zh-CN" altLang="zh-CN" sz="3600">
                <a:solidFill>
                  <a:srgbClr val="000000"/>
                </a:solidFill>
                <a:latin typeface="隶书" panose="02010509060101010101" charset="-122"/>
                <a:ea typeface="隶书" panose="02010509060101010101" charset="-122"/>
                <a:cs typeface="隶书" panose="02010509060101010101" charset="-122"/>
              </a:rPr>
              <a:t>名轲</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字子舆</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战国中期鲁国邹</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今山东邹城</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人。</a:t>
            </a:r>
            <a:r>
              <a:rPr lang="zh-CN" altLang="zh-CN" sz="3600">
                <a:solidFill>
                  <a:srgbClr val="FF0000"/>
                </a:solidFill>
                <a:uFill>
                  <a:solidFill>
                    <a:srgbClr val="000000"/>
                  </a:solidFill>
                </a:uFill>
                <a:latin typeface="隶书" panose="02010509060101010101" charset="-122"/>
                <a:ea typeface="隶书" panose="02010509060101010101" charset="-122"/>
                <a:cs typeface="隶书" panose="02010509060101010101" charset="-122"/>
              </a:rPr>
              <a:t>思想家、教育家</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FF0000"/>
                </a:solidFill>
                <a:uFill>
                  <a:solidFill>
                    <a:srgbClr val="000000"/>
                  </a:solidFill>
                </a:uFill>
                <a:latin typeface="隶书" panose="02010509060101010101" charset="-122"/>
                <a:ea typeface="隶书" panose="02010509060101010101" charset="-122"/>
                <a:cs typeface="隶书" panose="02010509060101010101" charset="-122"/>
              </a:rPr>
              <a:t>儒家思想代表人物</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之一</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与孔子并称</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孔孟</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他继承孔子的学说</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提出</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仁政</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口号</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兼言仁与义。孟子认为</a:t>
            </a:r>
            <a:r>
              <a:rPr lang="zh-CN" altLang="zh-CN" sz="3600">
                <a:solidFill>
                  <a:srgbClr val="FF0000"/>
                </a:solidFill>
                <a:uFill>
                  <a:solidFill>
                    <a:srgbClr val="000000"/>
                  </a:solidFill>
                </a:uFill>
                <a:latin typeface="隶书" panose="02010509060101010101" charset="-122"/>
                <a:ea typeface="隶书" panose="02010509060101010101" charset="-122"/>
                <a:cs typeface="隶书" panose="02010509060101010101" charset="-122"/>
              </a:rPr>
              <a:t>人性本善</a:t>
            </a:r>
            <a:r>
              <a:rPr lang="en-US" altLang="zh-CN" sz="3600">
                <a:solidFill>
                  <a:srgbClr val="FF0000"/>
                </a:solidFill>
                <a:latin typeface="隶书" panose="02010509060101010101" charset="-122"/>
                <a:ea typeface="隶书" panose="02010509060101010101" charset="-122"/>
                <a:cs typeface="隶书" panose="02010509060101010101" charset="-122"/>
              </a:rPr>
              <a:t>,</a:t>
            </a:r>
            <a:r>
              <a:rPr lang="zh-CN" altLang="zh-CN" sz="3600">
                <a:solidFill>
                  <a:srgbClr val="FF0000"/>
                </a:solidFill>
                <a:latin typeface="隶书" panose="02010509060101010101" charset="-122"/>
                <a:ea typeface="隶书" panose="02010509060101010101" charset="-122"/>
                <a:cs typeface="隶书" panose="02010509060101010101" charset="-122"/>
              </a:rPr>
              <a:t>强调养心、存心等内心修养的工夫</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成为宋代理学心性说之本。在儒家学派中其</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地位仅次于孔子</a:t>
            </a:r>
            <a:r>
              <a:rPr lang="zh-CN" altLang="zh-CN" sz="3600">
                <a:solidFill>
                  <a:srgbClr val="000000"/>
                </a:solidFill>
                <a:latin typeface="隶书" panose="02010509060101010101" charset="-122"/>
                <a:ea typeface="隶书" panose="02010509060101010101" charset="-122"/>
                <a:cs typeface="隶书" panose="02010509060101010101" charset="-122"/>
              </a:rPr>
              <a:t>。</a:t>
            </a:r>
            <a:endParaRPr lang="zh-CN" altLang="zh-CN" sz="3600">
              <a:solidFill>
                <a:srgbClr val="000000"/>
              </a:solidFill>
              <a:effectLst/>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7713345" y="5391785"/>
            <a:ext cx="4120515" cy="1014730"/>
          </a:xfrm>
          <a:prstGeom prst="rect">
            <a:avLst/>
          </a:prstGeom>
          <a:noFill/>
        </p:spPr>
        <p:txBody>
          <a:bodyPr wrap="square" rtlCol="0" anchor="t">
            <a:spAutoFit/>
          </a:bodyPr>
          <a:lstStyle/>
          <a:p>
            <a:pPr algn="l"/>
            <a:r>
              <a:rPr lang="en-US" altLang="zh-CN" sz="6000">
                <a:solidFill>
                  <a:srgbClr val="4F0FBD"/>
                </a:solidFill>
                <a:latin typeface="隶书" panose="02010509060101010101" charset="-122"/>
                <a:ea typeface="隶书" panose="02010509060101010101" charset="-122"/>
                <a:sym typeface="+mn-ea"/>
              </a:rPr>
              <a:t>   </a:t>
            </a:r>
            <a:r>
              <a:rPr lang="zh-CN" altLang="zh-CN" sz="6000">
                <a:solidFill>
                  <a:srgbClr val="4F0FBD"/>
                </a:solidFill>
                <a:latin typeface="隶书" panose="02010509060101010101" charset="-122"/>
                <a:ea typeface="隶书" panose="02010509060101010101" charset="-122"/>
                <a:sym typeface="+mn-ea"/>
              </a:rPr>
              <a:t>孟子</a:t>
            </a:r>
            <a:endParaRPr lang="zh-CN" altLang="zh-CN" sz="6000">
              <a:solidFill>
                <a:srgbClr val="4F0FBD"/>
              </a:solidFill>
              <a:latin typeface="隶书" panose="02010509060101010101" charset="-122"/>
              <a:ea typeface="隶书" panose="02010509060101010101" charset="-122"/>
              <a:sym typeface="+mn-ea"/>
            </a:endParaRPr>
          </a:p>
        </p:txBody>
      </p:sp>
      <p:pic>
        <p:nvPicPr>
          <p:cNvPr id="4" name="图片 3" descr="u=1238372492,465900910&amp;fm=26&amp;gp=0"/>
          <p:cNvPicPr>
            <a:picLocks noChangeAspect="1"/>
          </p:cNvPicPr>
          <p:nvPr/>
        </p:nvPicPr>
        <p:blipFill>
          <a:blip r:embed="rId3"/>
          <a:stretch>
            <a:fillRect/>
          </a:stretch>
        </p:blipFill>
        <p:spPr>
          <a:xfrm>
            <a:off x="8119110" y="310515"/>
            <a:ext cx="3714750" cy="4572000"/>
          </a:xfrm>
          <a:prstGeom prst="rect">
            <a:avLst/>
          </a:prstGeom>
        </p:spPr>
      </p:pic>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788670" y="2767965"/>
            <a:ext cx="3059430" cy="3458210"/>
            <a:chOff x="891471" y="1719625"/>
            <a:chExt cx="4349424" cy="3400435"/>
          </a:xfrm>
          <a:solidFill>
            <a:srgbClr val="FFFFFF"/>
          </a:solidFill>
        </p:grpSpPr>
        <p:sp>
          <p:nvSpPr>
            <p:cNvPr id="13" name="椭圆 12"/>
            <p:cNvSpPr/>
            <p:nvPr/>
          </p:nvSpPr>
          <p:spPr>
            <a:xfrm>
              <a:off x="1532467" y="1719625"/>
              <a:ext cx="3067432" cy="3067432"/>
            </a:xfrm>
            <a:prstGeom prst="ellipse">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汉仪程行简" panose="00020600040101010101" pitchFamily="18" charset="-122"/>
                <a:sym typeface="Arial" panose="020b0604020202020204" pitchFamily="34" charset="0"/>
              </a:endParaRPr>
            </a:p>
          </p:txBody>
        </p:sp>
        <p:pic>
          <p:nvPicPr>
            <p:cNvPr id="14" name="图片 13"/>
            <p:cNvPicPr>
              <a:picLocks noChangeAspect="1"/>
            </p:cNvPicPr>
            <p:nvPr/>
          </p:nvPicPr>
          <p:blipFill>
            <a:blip r:embed="rId3"/>
            <a:stretch>
              <a:fillRect/>
            </a:stretch>
          </p:blipFill>
          <p:spPr>
            <a:xfrm>
              <a:off x="1797937" y="2980803"/>
              <a:ext cx="3067432" cy="2139257"/>
            </a:xfrm>
            <a:prstGeom prst="rect">
              <a:avLst/>
            </a:prstGeom>
            <a:noFill/>
            <a:ln>
              <a:noFill/>
            </a:ln>
          </p:spPr>
          <p:style>
            <a:lnRef idx="0">
              <a:scrgbClr r="0" g="0" b="0"/>
            </a:lnRef>
            <a:fillRef idx="0">
              <a:scrgbClr r="0" g="0" b="0"/>
            </a:fillRef>
            <a:effectRef idx="0">
              <a:scrgbClr r="0" g="0" b="0"/>
            </a:effectRef>
            <a:fontRef idx="minor">
              <a:schemeClr val="dk1"/>
            </a:fontRef>
          </p:style>
        </p:pic>
        <p:pic>
          <p:nvPicPr>
            <p:cNvPr id="16" name="图片 15"/>
            <p:cNvPicPr>
              <a:picLocks noChangeAspect="1"/>
            </p:cNvPicPr>
            <p:nvPr/>
          </p:nvPicPr>
          <p:blipFill>
            <a:blip r:embed="rId4"/>
            <a:stretch>
              <a:fillRect/>
            </a:stretch>
          </p:blipFill>
          <p:spPr>
            <a:xfrm>
              <a:off x="891471" y="3401490"/>
              <a:ext cx="1350276" cy="471572"/>
            </a:xfrm>
            <a:prstGeom prst="rect">
              <a:avLst/>
            </a:prstGeom>
            <a:grpFill/>
          </p:spPr>
        </p:pic>
        <p:pic>
          <p:nvPicPr>
            <p:cNvPr id="17" name="图片 16"/>
            <p:cNvPicPr>
              <a:picLocks noChangeAspect="1"/>
            </p:cNvPicPr>
            <p:nvPr/>
          </p:nvPicPr>
          <p:blipFill>
            <a:blip r:embed="rId5"/>
            <a:stretch>
              <a:fillRect/>
            </a:stretch>
          </p:blipFill>
          <p:spPr>
            <a:xfrm>
              <a:off x="3792843" y="2097355"/>
              <a:ext cx="1448052" cy="505719"/>
            </a:xfrm>
            <a:prstGeom prst="rect">
              <a:avLst/>
            </a:prstGeom>
            <a:grpFill/>
          </p:spPr>
        </p:pic>
      </p:grpSp>
      <p:sp>
        <p:nvSpPr>
          <p:cNvPr id="3" name="矩形 2"/>
          <p:cNvSpPr>
            <a:spLocks noChangeAspect="1"/>
          </p:cNvSpPr>
          <p:nvPr/>
        </p:nvSpPr>
        <p:spPr>
          <a:xfrm>
            <a:off x="5370830" y="1946910"/>
            <a:ext cx="6240145" cy="292227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C00000"/>
                </a:solidFill>
                <a:latin typeface="隶书" panose="02010509060101010101" charset="-122"/>
                <a:ea typeface="隶书" panose="02010509060101010101" charset="-122"/>
                <a:cs typeface="隶书" panose="02010509060101010101" charset="-122"/>
              </a:rPr>
              <a:t>以两组排比句对比说出古之明君与今之昏君在生产和教化两方面的不同做法，进而又以排比句展示“王道乐土”的美好图景，且又一一对应，整齐严密。</a:t>
            </a:r>
            <a:endParaRPr altLang="zh-CN" sz="3200">
              <a:solidFill>
                <a:srgbClr val="C00000"/>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239520" y="74295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论辩技巧总结</a:t>
            </a:r>
            <a:endParaRPr lang="zh-CN" altLang="zh-CN" sz="4000">
              <a:solidFill>
                <a:srgbClr val="4F0FBD"/>
              </a:solidFill>
              <a:latin typeface="隶书" panose="02010509060101010101" charset="-122"/>
              <a:ea typeface="隶书" panose="02010509060101010101" charset="-122"/>
              <a:sym typeface="+mn-ea"/>
            </a:endParaRPr>
          </a:p>
        </p:txBody>
      </p:sp>
      <p:sp>
        <p:nvSpPr>
          <p:cNvPr id="10" name="Line 4"/>
          <p:cNvSpPr>
            <a:spLocks noChangeShapeType="1"/>
          </p:cNvSpPr>
          <p:nvPr/>
        </p:nvSpPr>
        <p:spPr bwMode="auto">
          <a:xfrm flipH="1">
            <a:off x="4931643" y="2450296"/>
            <a:ext cx="6351" cy="3754604"/>
          </a:xfrm>
          <a:prstGeom prst="line">
            <a:avLst/>
          </a:prstGeom>
          <a:noFill/>
          <a:ln w="25400">
            <a:solidFill>
              <a:schemeClr val="tx1"/>
            </a:solidFill>
            <a:prstDash val="sysDash"/>
            <a:round/>
          </a:ln>
        </p:spPr>
        <p:txBody>
          <a:bodyPr wrap="none" anchor="ctr"/>
          <a:lstStyle/>
          <a:p>
            <a:endParaRPr lang="zh-CN" altLang="en-US" sz="2400">
              <a:latin typeface="Arial" panose="020b0604020202020204" pitchFamily="34" charset="0"/>
              <a:ea typeface="汉仪程行简" panose="00020600040101010101" pitchFamily="18"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par>
                          <p:cTn id="8" fill="hold" nodeType="afterGroup">
                            <p:stCondLst>
                              <p:cond delay="1"/>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graphicFrame>
        <p:nvGraphicFramePr>
          <p:cNvPr id="8" name="内容占位符 7"/>
          <p:cNvGraphicFramePr>
            <a:graphicFrameLocks noGrp="1"/>
          </p:cNvGraphicFramePr>
          <p:nvPr>
            <p:ph idx="1"/>
            <p:custDataLst>
              <p:tags r:id="rId2"/>
            </p:custDataLst>
          </p:nvPr>
        </p:nvGraphicFramePr>
        <p:xfrm>
          <a:off x="412115" y="362585"/>
          <a:ext cx="11203940" cy="6341110"/>
        </p:xfrm>
        <a:graphic>
          <a:graphicData uri="http://schemas.openxmlformats.org/drawingml/2006/table">
            <a:tbl>
              <a:tblPr firstRow="1" bandRow="1">
                <a:tableStyleId>{5C22544A-7EE6-4342-B048-85BDC9FD1C3A}</a:tableStyleId>
              </a:tblPr>
              <a:tblGrid>
                <a:gridCol w="2800985"/>
                <a:gridCol w="2800985"/>
                <a:gridCol w="2800985"/>
                <a:gridCol w="2800985"/>
              </a:tblGrid>
              <a:tr h="1566545">
                <a:tc>
                  <a:txBody>
                    <a:bodyPr vert="horz" wrap="square"/>
                    <a:lstStyle/>
                    <a:p>
                      <a:pPr>
                        <a:buNone/>
                      </a:pPr>
                      <a:r>
                        <a:rPr lang="zh-CN" altLang="en-US" sz="3600"/>
                        <a:t>内容</a:t>
                      </a:r>
                      <a:endParaRPr lang="zh-CN" altLang="en-US" sz="3600"/>
                    </a:p>
                  </a:txBody>
                  <a:tcPr/>
                </a:tc>
                <a:tc>
                  <a:txBody>
                    <a:bodyPr vert="horz" wrap="square"/>
                    <a:lstStyle/>
                    <a:p>
                      <a:pPr>
                        <a:buNone/>
                      </a:pPr>
                      <a:r>
                        <a:rPr lang="zh-CN" altLang="en-US" sz="3600"/>
                        <a:t>齐宣王</a:t>
                      </a:r>
                      <a:endParaRPr lang="zh-CN" altLang="en-US" sz="3600"/>
                    </a:p>
                  </a:txBody>
                  <a:tcPr/>
                </a:tc>
                <a:tc>
                  <a:txBody>
                    <a:bodyPr vert="horz" wrap="square"/>
                    <a:lstStyle/>
                    <a:p>
                      <a:pPr>
                        <a:buNone/>
                      </a:pPr>
                      <a:r>
                        <a:rPr lang="zh-CN" altLang="en-US" sz="3600"/>
                        <a:t>孟子</a:t>
                      </a:r>
                      <a:endParaRPr lang="zh-CN" altLang="en-US" sz="3600"/>
                    </a:p>
                  </a:txBody>
                  <a:tcPr/>
                </a:tc>
                <a:tc>
                  <a:txBody>
                    <a:bodyPr vert="horz" wrap="square"/>
                    <a:lstStyle/>
                    <a:p>
                      <a:pPr>
                        <a:buNone/>
                      </a:pPr>
                      <a:r>
                        <a:rPr lang="zh-CN" altLang="en-US" sz="3600"/>
                        <a:t>结果</a:t>
                      </a:r>
                      <a:endParaRPr lang="zh-CN" altLang="en-US" sz="3600"/>
                    </a:p>
                  </a:txBody>
                  <a:tcPr/>
                </a:tc>
              </a:tr>
              <a:tr h="1642110">
                <a:tc>
                  <a:txBody>
                    <a:bodyPr vert="horz" wrap="square"/>
                    <a:lstStyle/>
                    <a:p>
                      <a:pPr>
                        <a:buNone/>
                      </a:pPr>
                      <a:r>
                        <a:rPr lang="zh-CN" altLang="en-US" sz="3600"/>
                        <a:t>第一回合</a:t>
                      </a:r>
                      <a:endParaRPr lang="zh-CN" altLang="en-US" sz="3600"/>
                    </a:p>
                  </a:txBody>
                  <a:tcPr/>
                </a:tc>
                <a:tc>
                  <a:txBody>
                    <a:bodyPr vert="horz" wrap="square"/>
                    <a:lstStyle/>
                    <a:p>
                      <a:pPr>
                        <a:buNone/>
                      </a:pPr>
                      <a:r>
                        <a:rPr lang="zh-CN" altLang="en-US" sz="2400">
                          <a:solidFill>
                            <a:srgbClr val="FF0000"/>
                          </a:solidFill>
                        </a:rPr>
                        <a:t>畏难</a:t>
                      </a:r>
                      <a:r>
                        <a:rPr lang="zh-CN" altLang="en-US" sz="2400"/>
                        <a:t>：德何如则可以王矣？若寡人者，可以保民乎哉？</a:t>
                      </a:r>
                      <a:endParaRPr lang="zh-CN" altLang="en-US" sz="2400"/>
                    </a:p>
                  </a:txBody>
                  <a:tcPr/>
                </a:tc>
                <a:tc>
                  <a:txBody>
                    <a:bodyPr vert="horz" wrap="square"/>
                    <a:lstStyle/>
                    <a:p>
                      <a:pPr>
                        <a:buNone/>
                      </a:pPr>
                      <a:endParaRPr lang="zh-CN" altLang="en-US" sz="2400">
                        <a:solidFill>
                          <a:srgbClr val="FF0000"/>
                        </a:solidFill>
                      </a:endParaRPr>
                    </a:p>
                  </a:txBody>
                  <a:tcPr/>
                </a:tc>
                <a:tc>
                  <a:txBody>
                    <a:bodyPr vert="horz" wrap="square"/>
                    <a:lstStyle/>
                    <a:p>
                      <a:pPr>
                        <a:buNone/>
                      </a:pPr>
                      <a:endParaRPr lang="zh-CN" altLang="en-US" sz="3600"/>
                    </a:p>
                  </a:txBody>
                  <a:tcPr/>
                </a:tc>
              </a:tr>
              <a:tr h="1565910">
                <a:tc>
                  <a:txBody>
                    <a:bodyPr vert="horz" wrap="square"/>
                    <a:lstStyle/>
                    <a:p>
                      <a:pPr>
                        <a:buNone/>
                      </a:pPr>
                      <a:r>
                        <a:rPr lang="zh-CN" altLang="en-US" sz="3600"/>
                        <a:t>第二回合</a:t>
                      </a:r>
                      <a:endParaRPr lang="zh-CN" altLang="en-US" sz="3600"/>
                    </a:p>
                  </a:txBody>
                  <a:tcPr/>
                </a:tc>
                <a:tc>
                  <a:txBody>
                    <a:bodyPr vert="horz" wrap="square"/>
                    <a:lstStyle/>
                    <a:p>
                      <a:pPr>
                        <a:buNone/>
                      </a:pPr>
                      <a:endParaRPr lang="zh-CN" altLang="en-US" sz="3600"/>
                    </a:p>
                  </a:txBody>
                  <a:tcPr/>
                </a:tc>
                <a:tc>
                  <a:txBody>
                    <a:bodyPr vert="horz" wrap="square"/>
                    <a:lstStyle/>
                    <a:p>
                      <a:pPr>
                        <a:buNone/>
                      </a:pPr>
                      <a:endParaRPr lang="zh-CN" altLang="en-US" sz="3600"/>
                    </a:p>
                  </a:txBody>
                  <a:tcPr/>
                </a:tc>
                <a:tc>
                  <a:txBody>
                    <a:bodyPr vert="horz" wrap="square"/>
                    <a:lstStyle/>
                    <a:p>
                      <a:pPr>
                        <a:buNone/>
                      </a:pPr>
                      <a:endParaRPr lang="zh-CN" altLang="en-US" sz="3600"/>
                    </a:p>
                  </a:txBody>
                  <a:tcPr/>
                </a:tc>
              </a:tr>
              <a:tr h="1566545">
                <a:tc>
                  <a:txBody>
                    <a:bodyPr vert="horz" wrap="square"/>
                    <a:lstStyle/>
                    <a:p>
                      <a:pPr>
                        <a:buNone/>
                      </a:pPr>
                      <a:r>
                        <a:rPr lang="zh-CN" altLang="en-US" sz="3600"/>
                        <a:t>第三回合</a:t>
                      </a:r>
                      <a:endParaRPr lang="zh-CN" altLang="en-US" sz="3600"/>
                    </a:p>
                  </a:txBody>
                  <a:tcPr/>
                </a:tc>
                <a:tc>
                  <a:txBody>
                    <a:bodyPr vert="horz" wrap="square"/>
                    <a:lstStyle/>
                    <a:p>
                      <a:pPr>
                        <a:buNone/>
                      </a:pPr>
                      <a:endParaRPr lang="zh-CN" altLang="en-US" sz="3600"/>
                    </a:p>
                  </a:txBody>
                  <a:tcPr/>
                </a:tc>
                <a:tc>
                  <a:txBody>
                    <a:bodyPr vert="horz" wrap="square"/>
                    <a:lstStyle/>
                    <a:p>
                      <a:pPr>
                        <a:buNone/>
                      </a:pPr>
                      <a:endParaRPr lang="zh-CN" altLang="en-US" sz="3600"/>
                    </a:p>
                  </a:txBody>
                  <a:tcPr/>
                </a:tc>
                <a:tc>
                  <a:txBody>
                    <a:bodyPr vert="horz" wrap="square"/>
                    <a:lstStyle/>
                    <a:p>
                      <a:pPr>
                        <a:buNone/>
                      </a:pPr>
                      <a:endParaRPr lang="zh-CN" altLang="en-US" sz="3600"/>
                    </a:p>
                  </a:txBody>
                  <a:tcPr/>
                </a:tc>
              </a:tr>
            </a:tbl>
          </a:graphicData>
        </a:graphic>
      </p:graphicFrame>
      <p:sp>
        <p:nvSpPr>
          <p:cNvPr id="9" name="文本框 8"/>
          <p:cNvSpPr txBox="1"/>
          <p:nvPr/>
        </p:nvSpPr>
        <p:spPr>
          <a:xfrm>
            <a:off x="5978525" y="1941195"/>
            <a:ext cx="2930525" cy="1938020"/>
          </a:xfrm>
          <a:prstGeom prst="rect">
            <a:avLst/>
          </a:prstGeom>
          <a:noFill/>
        </p:spPr>
        <p:txBody>
          <a:bodyPr wrap="square" rtlCol="0">
            <a:spAutoFit/>
          </a:bodyPr>
          <a:lstStyle/>
          <a:p>
            <a:r>
              <a:rPr lang="zh-CN" altLang="en-US" sz="2400">
                <a:sym typeface="+mn-ea"/>
              </a:rPr>
              <a:t>从齐宣王日常生活入手，巧妙分析以羊易牛</a:t>
            </a:r>
            <a:r>
              <a:rPr lang="en-US" altLang="zh-CN" sz="2400">
                <a:sym typeface="+mn-ea"/>
              </a:rPr>
              <a:t>——</a:t>
            </a:r>
            <a:r>
              <a:rPr lang="zh-CN" altLang="en-US" sz="2400">
                <a:solidFill>
                  <a:srgbClr val="FF0000"/>
                </a:solidFill>
                <a:sym typeface="+mn-ea"/>
              </a:rPr>
              <a:t>不忍之心，王道基础</a:t>
            </a:r>
            <a:endParaRPr lang="zh-CN" altLang="en-US" sz="2400">
              <a:solidFill>
                <a:srgbClr val="FF0000"/>
              </a:solidFill>
            </a:endParaRPr>
          </a:p>
          <a:p>
            <a:endParaRPr lang="zh-CN" altLang="en-US" sz="2400">
              <a:solidFill>
                <a:srgbClr val="FF0000"/>
              </a:solidFill>
            </a:endParaRPr>
          </a:p>
        </p:txBody>
      </p:sp>
      <p:sp>
        <p:nvSpPr>
          <p:cNvPr id="10" name="文本框 9"/>
          <p:cNvSpPr txBox="1"/>
          <p:nvPr/>
        </p:nvSpPr>
        <p:spPr>
          <a:xfrm>
            <a:off x="9451340" y="1970405"/>
            <a:ext cx="1626235" cy="953135"/>
          </a:xfrm>
          <a:prstGeom prst="rect">
            <a:avLst/>
          </a:prstGeom>
          <a:noFill/>
        </p:spPr>
        <p:txBody>
          <a:bodyPr wrap="square" rtlCol="0">
            <a:spAutoFit/>
          </a:bodyPr>
          <a:lstStyle/>
          <a:p>
            <a:r>
              <a:rPr lang="zh-CN" altLang="en-US" sz="2800">
                <a:sym typeface="+mn-ea"/>
              </a:rPr>
              <a:t>心悦诚服</a:t>
            </a:r>
            <a:endParaRPr lang="zh-CN" altLang="en-US" sz="2800"/>
          </a:p>
          <a:p>
            <a:endParaRPr lang="zh-CN" altLang="en-US" sz="2800"/>
          </a:p>
        </p:txBody>
      </p:sp>
      <p:sp>
        <p:nvSpPr>
          <p:cNvPr id="11" name="文本框 10"/>
          <p:cNvSpPr txBox="1"/>
          <p:nvPr/>
        </p:nvSpPr>
        <p:spPr>
          <a:xfrm>
            <a:off x="3166110" y="3509010"/>
            <a:ext cx="2738755" cy="1568450"/>
          </a:xfrm>
          <a:prstGeom prst="rect">
            <a:avLst/>
          </a:prstGeom>
          <a:noFill/>
        </p:spPr>
        <p:txBody>
          <a:bodyPr wrap="square" rtlCol="0">
            <a:spAutoFit/>
          </a:bodyPr>
          <a:lstStyle/>
          <a:p>
            <a:r>
              <a:rPr lang="zh-CN" altLang="en-US" sz="2400">
                <a:solidFill>
                  <a:srgbClr val="FF0000"/>
                </a:solidFill>
              </a:rPr>
              <a:t>信心不足</a:t>
            </a:r>
            <a:r>
              <a:rPr lang="zh-CN" altLang="en-US" sz="2400"/>
              <a:t>：他人之心，予忖度之。</a:t>
            </a:r>
            <a:r>
              <a:rPr lang="zh-CN" altLang="en-US" sz="2400">
                <a:latin typeface="楷体" panose="02010609060101010101" charset="-122"/>
                <a:ea typeface="楷体" panose="02010609060101010101" charset="-122"/>
                <a:cs typeface="隶书" panose="02010509060101010101" charset="-122"/>
                <a:sym typeface="+mn-ea"/>
              </a:rPr>
              <a:t>此心之</a:t>
            </a:r>
            <a:r>
              <a:rPr lang="zh-CN" altLang="en-US" sz="2400">
                <a:solidFill>
                  <a:srgbClr val="FF0000"/>
                </a:solidFill>
                <a:latin typeface="楷体" panose="02010609060101010101" charset="-122"/>
                <a:ea typeface="楷体" panose="02010609060101010101" charset="-122"/>
                <a:cs typeface="隶书" panose="02010509060101010101" charset="-122"/>
                <a:sym typeface="+mn-ea"/>
              </a:rPr>
              <a:t>所以</a:t>
            </a:r>
            <a:r>
              <a:rPr lang="zh-CN" altLang="en-US" sz="2400">
                <a:latin typeface="楷体" panose="02010609060101010101" charset="-122"/>
                <a:ea typeface="楷体" panose="02010609060101010101" charset="-122"/>
                <a:cs typeface="隶书" panose="02010509060101010101" charset="-122"/>
                <a:sym typeface="+mn-ea"/>
              </a:rPr>
              <a:t>合于王</a:t>
            </a:r>
            <a:r>
              <a:rPr lang="zh-CN" altLang="en-US" sz="2400">
                <a:solidFill>
                  <a:srgbClr val="FF0000"/>
                </a:solidFill>
                <a:latin typeface="楷体" panose="02010609060101010101" charset="-122"/>
                <a:ea typeface="楷体" panose="02010609060101010101" charset="-122"/>
                <a:cs typeface="隶书" panose="02010509060101010101" charset="-122"/>
                <a:sym typeface="+mn-ea"/>
              </a:rPr>
              <a:t>者</a:t>
            </a:r>
            <a:r>
              <a:rPr lang="zh-CN" altLang="en-US" sz="2400">
                <a:latin typeface="楷体" panose="02010609060101010101" charset="-122"/>
                <a:ea typeface="楷体" panose="02010609060101010101" charset="-122"/>
                <a:cs typeface="隶书" panose="02010509060101010101" charset="-122"/>
                <a:sym typeface="+mn-ea"/>
              </a:rPr>
              <a:t>何也？</a:t>
            </a:r>
            <a:endParaRPr lang="zh-CN" altLang="en-US" sz="2400">
              <a:latin typeface="楷体" panose="02010609060101010101" charset="-122"/>
              <a:ea typeface="楷体" panose="02010609060101010101" charset="-122"/>
              <a:cs typeface="隶书" panose="02010509060101010101" charset="-122"/>
              <a:sym typeface="+mn-ea"/>
            </a:endParaRPr>
          </a:p>
        </p:txBody>
      </p:sp>
      <p:sp>
        <p:nvSpPr>
          <p:cNvPr id="12" name="文本框 11"/>
          <p:cNvSpPr txBox="1"/>
          <p:nvPr/>
        </p:nvSpPr>
        <p:spPr>
          <a:xfrm>
            <a:off x="6036945" y="3552825"/>
            <a:ext cx="2652395" cy="1568450"/>
          </a:xfrm>
          <a:prstGeom prst="rect">
            <a:avLst/>
          </a:prstGeom>
          <a:noFill/>
        </p:spPr>
        <p:txBody>
          <a:bodyPr wrap="square" rtlCol="0">
            <a:spAutoFit/>
          </a:bodyPr>
          <a:lstStyle/>
          <a:p>
            <a:r>
              <a:rPr lang="zh-CN" altLang="en-US" sz="2400">
                <a:solidFill>
                  <a:srgbClr val="FF0000"/>
                </a:solidFill>
              </a:rPr>
              <a:t>比喻说理</a:t>
            </a:r>
            <a:r>
              <a:rPr lang="zh-CN" altLang="en-US" sz="2400"/>
              <a:t>：拜钧、舆薪、挟太山以超北海。王之不王，不为也，非不能也</a:t>
            </a:r>
            <a:endParaRPr lang="zh-CN" altLang="en-US" sz="2400"/>
          </a:p>
        </p:txBody>
      </p:sp>
      <p:sp>
        <p:nvSpPr>
          <p:cNvPr id="13" name="文本框 12"/>
          <p:cNvSpPr txBox="1"/>
          <p:nvPr/>
        </p:nvSpPr>
        <p:spPr>
          <a:xfrm>
            <a:off x="9070340" y="3714115"/>
            <a:ext cx="1714500" cy="521970"/>
          </a:xfrm>
          <a:prstGeom prst="rect">
            <a:avLst/>
          </a:prstGeom>
          <a:noFill/>
        </p:spPr>
        <p:txBody>
          <a:bodyPr wrap="square" rtlCol="0">
            <a:spAutoFit/>
          </a:bodyPr>
          <a:lstStyle/>
          <a:p>
            <a:r>
              <a:rPr lang="zh-CN" altLang="en-US" sz="2800"/>
              <a:t>跃跃欲试</a:t>
            </a:r>
            <a:endParaRPr lang="zh-CN" altLang="en-US" sz="2800"/>
          </a:p>
        </p:txBody>
      </p:sp>
      <p:sp>
        <p:nvSpPr>
          <p:cNvPr id="14" name="文本框 13"/>
          <p:cNvSpPr txBox="1"/>
          <p:nvPr/>
        </p:nvSpPr>
        <p:spPr>
          <a:xfrm>
            <a:off x="3472815" y="5120640"/>
            <a:ext cx="2534920" cy="1198880"/>
          </a:xfrm>
          <a:prstGeom prst="rect">
            <a:avLst/>
          </a:prstGeom>
          <a:noFill/>
        </p:spPr>
        <p:txBody>
          <a:bodyPr wrap="square" rtlCol="0">
            <a:spAutoFit/>
          </a:bodyPr>
          <a:lstStyle/>
          <a:p>
            <a:r>
              <a:rPr lang="zh-CN" altLang="en-US" sz="2400">
                <a:solidFill>
                  <a:srgbClr val="FF0000"/>
                </a:solidFill>
              </a:rPr>
              <a:t>大欲</a:t>
            </a:r>
            <a:r>
              <a:rPr lang="zh-CN" altLang="en-US" sz="2400"/>
              <a:t>：欲辟土地，朝秦、楚，莅中</a:t>
            </a:r>
            <a:endParaRPr lang="zh-CN" altLang="en-US" sz="2400"/>
          </a:p>
          <a:p>
            <a:r>
              <a:rPr lang="zh-CN" altLang="en-US" sz="2400"/>
              <a:t>国，而抚四夷也</a:t>
            </a:r>
            <a:endParaRPr lang="zh-CN" altLang="en-US" sz="2400"/>
          </a:p>
        </p:txBody>
      </p:sp>
      <p:sp>
        <p:nvSpPr>
          <p:cNvPr id="15" name="文本框 14"/>
          <p:cNvSpPr txBox="1"/>
          <p:nvPr/>
        </p:nvSpPr>
        <p:spPr>
          <a:xfrm>
            <a:off x="6080760" y="5135245"/>
            <a:ext cx="2990215" cy="1568450"/>
          </a:xfrm>
          <a:prstGeom prst="rect">
            <a:avLst/>
          </a:prstGeom>
          <a:noFill/>
        </p:spPr>
        <p:txBody>
          <a:bodyPr wrap="square" rtlCol="0">
            <a:spAutoFit/>
          </a:bodyPr>
          <a:lstStyle/>
          <a:p>
            <a:r>
              <a:rPr lang="zh-CN" altLang="en-US" sz="2400">
                <a:solidFill>
                  <a:srgbClr val="FF0000"/>
                </a:solidFill>
              </a:rPr>
              <a:t>激，</a:t>
            </a:r>
            <a:r>
              <a:rPr lang="zh-CN" altLang="en-US" sz="2400"/>
              <a:t>连续反问：然后快于心与，肥甘轻暖采色声音，然后缘木求鱼的比喻</a:t>
            </a:r>
            <a:endParaRPr lang="zh-CN" altLang="en-US" sz="2400"/>
          </a:p>
        </p:txBody>
      </p:sp>
      <p:sp>
        <p:nvSpPr>
          <p:cNvPr id="16" name="文本框 15"/>
          <p:cNvSpPr txBox="1"/>
          <p:nvPr/>
        </p:nvSpPr>
        <p:spPr>
          <a:xfrm>
            <a:off x="9319260" y="5135245"/>
            <a:ext cx="2034540" cy="829945"/>
          </a:xfrm>
          <a:prstGeom prst="rect">
            <a:avLst/>
          </a:prstGeom>
          <a:noFill/>
        </p:spPr>
        <p:txBody>
          <a:bodyPr wrap="square" rtlCol="0">
            <a:spAutoFit/>
          </a:bodyPr>
          <a:lstStyle/>
          <a:p>
            <a:r>
              <a:rPr lang="zh-CN" altLang="en-US" sz="2400"/>
              <a:t>恍然大悟，请求方法帮助</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amond(in)">
                                      <p:cBhvr>
                                        <p:cTn id="13" dur="2000"/>
                                        <p:tgtEl>
                                          <p:spTgt spid="1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heel(1)">
                                      <p:cBhvr>
                                        <p:cTn id="24" dur="2000"/>
                                        <p:tgtEl>
                                          <p:spTgt spid="12"/>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amond(in)">
                                      <p:cBhvr>
                                        <p:cTn id="29" dur="2000"/>
                                        <p:tgtEl>
                                          <p:spTgt spid="13"/>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4" grpId="0"/>
      <p:bldP spid="15" grpId="0"/>
      <p:bldP spid="1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二、艺术手法</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788670" y="2767965"/>
            <a:ext cx="3059430" cy="3458210"/>
            <a:chOff x="891471" y="1719625"/>
            <a:chExt cx="4349424" cy="3400435"/>
          </a:xfrm>
          <a:solidFill>
            <a:srgbClr val="FFFFFF"/>
          </a:solidFill>
        </p:grpSpPr>
        <p:sp>
          <p:nvSpPr>
            <p:cNvPr id="13" name="椭圆 12"/>
            <p:cNvSpPr/>
            <p:nvPr/>
          </p:nvSpPr>
          <p:spPr>
            <a:xfrm>
              <a:off x="1532467" y="1719625"/>
              <a:ext cx="3067432" cy="3067432"/>
            </a:xfrm>
            <a:prstGeom prst="ellipse">
              <a:avLst/>
            </a:prstGeom>
            <a:solidFill>
              <a:srgbClr val="FC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汉仪程行简" panose="00020600040101010101" pitchFamily="18" charset="-122"/>
                <a:sym typeface="Arial" panose="020b0604020202020204" pitchFamily="34" charset="0"/>
              </a:endParaRPr>
            </a:p>
          </p:txBody>
        </p:sp>
        <p:pic>
          <p:nvPicPr>
            <p:cNvPr id="14" name="图片 13"/>
            <p:cNvPicPr>
              <a:picLocks noChangeAspect="1"/>
            </p:cNvPicPr>
            <p:nvPr/>
          </p:nvPicPr>
          <p:blipFill>
            <a:blip r:embed="rId3"/>
            <a:stretch>
              <a:fillRect/>
            </a:stretch>
          </p:blipFill>
          <p:spPr>
            <a:xfrm>
              <a:off x="1797937" y="2980803"/>
              <a:ext cx="3067432" cy="2139257"/>
            </a:xfrm>
            <a:prstGeom prst="rect">
              <a:avLst/>
            </a:prstGeom>
            <a:noFill/>
            <a:ln>
              <a:noFill/>
            </a:ln>
          </p:spPr>
          <p:style>
            <a:lnRef idx="0">
              <a:scrgbClr r="0" g="0" b="0"/>
            </a:lnRef>
            <a:fillRef idx="0">
              <a:scrgbClr r="0" g="0" b="0"/>
            </a:fillRef>
            <a:effectRef idx="0">
              <a:scrgbClr r="0" g="0" b="0"/>
            </a:effectRef>
            <a:fontRef idx="minor">
              <a:schemeClr val="dk1"/>
            </a:fontRef>
          </p:style>
        </p:pic>
        <p:pic>
          <p:nvPicPr>
            <p:cNvPr id="16" name="图片 15"/>
            <p:cNvPicPr>
              <a:picLocks noChangeAspect="1"/>
            </p:cNvPicPr>
            <p:nvPr/>
          </p:nvPicPr>
          <p:blipFill>
            <a:blip r:embed="rId4"/>
            <a:stretch>
              <a:fillRect/>
            </a:stretch>
          </p:blipFill>
          <p:spPr>
            <a:xfrm>
              <a:off x="891471" y="3401490"/>
              <a:ext cx="1350276" cy="471572"/>
            </a:xfrm>
            <a:prstGeom prst="rect">
              <a:avLst/>
            </a:prstGeom>
            <a:grpFill/>
          </p:spPr>
        </p:pic>
        <p:pic>
          <p:nvPicPr>
            <p:cNvPr id="17" name="图片 16"/>
            <p:cNvPicPr>
              <a:picLocks noChangeAspect="1"/>
            </p:cNvPicPr>
            <p:nvPr/>
          </p:nvPicPr>
          <p:blipFill>
            <a:blip r:embed="rId5"/>
            <a:stretch>
              <a:fillRect/>
            </a:stretch>
          </p:blipFill>
          <p:spPr>
            <a:xfrm>
              <a:off x="3792843" y="2097355"/>
              <a:ext cx="1448052" cy="505719"/>
            </a:xfrm>
            <a:prstGeom prst="rect">
              <a:avLst/>
            </a:prstGeom>
            <a:grpFill/>
          </p:spPr>
        </p:pic>
      </p:grpSp>
      <p:sp>
        <p:nvSpPr>
          <p:cNvPr id="3" name="矩形 2"/>
          <p:cNvSpPr>
            <a:spLocks noChangeAspect="1"/>
          </p:cNvSpPr>
          <p:nvPr/>
        </p:nvSpPr>
        <p:spPr>
          <a:xfrm>
            <a:off x="4235450" y="196913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1</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论辩善设机巧，跌宕起伏</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047240" y="508635"/>
            <a:ext cx="10144760" cy="706755"/>
          </a:xfrm>
          <a:prstGeom prst="rect">
            <a:avLst/>
          </a:prstGeom>
          <a:noFill/>
        </p:spPr>
        <p:txBody>
          <a:bodyPr wrap="square" rtlCol="0" anchor="t">
            <a:spAutoFit/>
          </a:bodyPr>
          <a:lstStyle/>
          <a:p>
            <a:pPr algn="l"/>
            <a:r>
              <a:rPr lang="zh-CN" sz="4000">
                <a:solidFill>
                  <a:srgbClr val="4F0FBD"/>
                </a:solidFill>
                <a:latin typeface="隶书" panose="02010509060101010101" charset="-122"/>
                <a:ea typeface="隶书" panose="02010509060101010101" charset="-122"/>
                <a:sym typeface="+mn-ea"/>
              </a:rPr>
              <a:t>总结艺术手法</a:t>
            </a:r>
            <a:endParaRPr lang="zh-CN" sz="4000">
              <a:solidFill>
                <a:srgbClr val="4F0FBD"/>
              </a:solidFill>
              <a:latin typeface="隶书" panose="02010509060101010101" charset="-122"/>
              <a:ea typeface="隶书" panose="02010509060101010101" charset="-122"/>
              <a:sym typeface="+mn-ea"/>
            </a:endParaRPr>
          </a:p>
        </p:txBody>
      </p:sp>
      <p:sp>
        <p:nvSpPr>
          <p:cNvPr id="4" name="矩形 3"/>
          <p:cNvSpPr>
            <a:spLocks noChangeAspect="1"/>
          </p:cNvSpPr>
          <p:nvPr/>
        </p:nvSpPr>
        <p:spPr>
          <a:xfrm>
            <a:off x="4235450" y="262255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2</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行文铺张扬厉，逻辑严密</a:t>
            </a:r>
            <a:endParaRPr altLang="zh-CN" sz="3200">
              <a:latin typeface="隶书" panose="02010509060101010101" charset="-122"/>
              <a:ea typeface="隶书" panose="02010509060101010101" charset="-122"/>
              <a:cs typeface="隶书" panose="02010509060101010101" charset="-122"/>
            </a:endParaRPr>
          </a:p>
        </p:txBody>
      </p:sp>
      <p:sp>
        <p:nvSpPr>
          <p:cNvPr id="5" name="矩形 4"/>
          <p:cNvSpPr>
            <a:spLocks noChangeAspect="1"/>
          </p:cNvSpPr>
          <p:nvPr/>
        </p:nvSpPr>
        <p:spPr>
          <a:xfrm>
            <a:off x="4229100" y="339344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3</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说理取譬设喻，生动形象</a:t>
            </a:r>
            <a:endParaRPr altLang="zh-CN" sz="3200">
              <a:latin typeface="隶书" panose="02010509060101010101" charset="-122"/>
              <a:ea typeface="隶书" panose="02010509060101010101" charset="-122"/>
              <a:cs typeface="隶书" panose="02010509060101010101" charset="-122"/>
            </a:endParaRPr>
          </a:p>
        </p:txBody>
      </p:sp>
      <p:sp>
        <p:nvSpPr>
          <p:cNvPr id="6" name="矩形 5"/>
          <p:cNvSpPr>
            <a:spLocks noChangeAspect="1"/>
          </p:cNvSpPr>
          <p:nvPr/>
        </p:nvSpPr>
        <p:spPr>
          <a:xfrm>
            <a:off x="4235450" y="430085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4</a:t>
            </a:r>
            <a:r>
              <a:rPr lang="zh-CN" altLang="en-US" sz="3200">
                <a:latin typeface="隶书" panose="02010509060101010101" charset="-122"/>
                <a:ea typeface="隶书" panose="02010509060101010101" charset="-122"/>
                <a:cs typeface="隶书" panose="02010509060101010101" charset="-122"/>
              </a:rPr>
              <a:t>、</a:t>
            </a:r>
            <a:r>
              <a:rPr lang="zh-CN" sz="3200">
                <a:latin typeface="隶书" panose="02010509060101010101" charset="-122"/>
                <a:ea typeface="隶书" panose="02010509060101010101" charset="-122"/>
                <a:cs typeface="隶书" panose="02010509060101010101" charset="-122"/>
              </a:rPr>
              <a:t>语言长短结合</a:t>
            </a:r>
            <a:r>
              <a:rPr altLang="zh-CN" sz="3200">
                <a:latin typeface="隶书" panose="02010509060101010101" charset="-122"/>
                <a:ea typeface="隶书" panose="02010509060101010101" charset="-122"/>
                <a:cs typeface="隶书" panose="02010509060101010101" charset="-122"/>
              </a:rPr>
              <a:t>，</a:t>
            </a:r>
            <a:r>
              <a:rPr lang="zh-CN" sz="3200">
                <a:latin typeface="隶书" panose="02010509060101010101" charset="-122"/>
                <a:ea typeface="隶书" panose="02010509060101010101" charset="-122"/>
                <a:cs typeface="隶书" panose="02010509060101010101" charset="-122"/>
              </a:rPr>
              <a:t>风格多样</a:t>
            </a:r>
            <a:endParaRPr lang="zh-CN" sz="3200">
              <a:latin typeface="隶书" panose="02010509060101010101" charset="-122"/>
              <a:ea typeface="隶书" panose="02010509060101010101" charset="-122"/>
              <a:cs typeface="隶书" panose="02010509060101010101" charset="-122"/>
            </a:endParaRPr>
          </a:p>
        </p:txBody>
      </p:sp>
      <p:pic>
        <p:nvPicPr>
          <p:cNvPr id="7" name="New picture"/>
          <p:cNvPicPr/>
          <p:nvPr/>
        </p:nvPicPr>
        <p:blipFill>
          <a:blip r:embed="rId6"/>
          <a:stretch>
            <a:fillRect/>
          </a:stretch>
        </p:blipFill>
        <p:spPr>
          <a:xfrm>
            <a:off x="12484100" y="12598400"/>
            <a:ext cx="317500" cy="228600"/>
          </a:xfrm>
          <a:prstGeom prst="cube">
            <a:avLst/>
          </a:prstGeom>
        </p:spPr>
      </p:pic>
      <p:sp>
        <p:nvSpPr>
          <p:cNvPr id="10" name="Line 4"/>
          <p:cNvSpPr>
            <a:spLocks noChangeShapeType="1"/>
          </p:cNvSpPr>
          <p:nvPr/>
        </p:nvSpPr>
        <p:spPr bwMode="auto">
          <a:xfrm flipH="1">
            <a:off x="4229333" y="2626191"/>
            <a:ext cx="6351" cy="3754604"/>
          </a:xfrm>
          <a:prstGeom prst="line">
            <a:avLst/>
          </a:prstGeom>
          <a:noFill/>
          <a:ln w="25400">
            <a:solidFill>
              <a:schemeClr val="tx1"/>
            </a:solidFill>
            <a:prstDash val="sysDash"/>
            <a:round/>
          </a:ln>
        </p:spPr>
        <p:txBody>
          <a:bodyPr wrap="none" anchor="ctr"/>
          <a:lstStyle/>
          <a:p>
            <a:endParaRPr lang="zh-CN" altLang="en-US" sz="2400">
              <a:latin typeface="Arial" panose="020b0604020202020204" pitchFamily="34" charset="0"/>
              <a:ea typeface="汉仪程行简" panose="00020600040101010101" pitchFamily="18"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par>
                          <p:cTn id="28" fill="hold" nodeType="afterGroup">
                            <p:stCondLst>
                              <p:cond delay="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0"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116965" y="2118995"/>
            <a:ext cx="10515600" cy="4351338"/>
          </a:xfrm>
        </p:spPr>
        <p:txBody>
          <a:bodyPr/>
          <a:lstStyle/>
          <a:p>
            <a:r>
              <a:rPr lang="zh-CN" altLang="en-US" sz="8800">
                <a:latin typeface="华文隶书" panose="02010800040101010101" charset="-122"/>
                <a:ea typeface="华文隶书" panose="02010800040101010101" charset="-122"/>
              </a:rPr>
              <a:t>三、拓展思考</a:t>
            </a:r>
            <a:endParaRPr lang="zh-CN" altLang="en-US" sz="8800">
              <a:latin typeface="华文隶书" panose="02010800040101010101" charset="-122"/>
              <a:ea typeface="华文隶书" panose="02010800040101010101"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1.孟子精心劝导齐宣王“推恩”于民，那么能否依据孟子的论述谈一下你对“推恩”的认识?</a:t>
            </a:r>
            <a:endParaRPr lang="zh-CN" altLang="en-US"/>
          </a:p>
        </p:txBody>
      </p:sp>
      <p:sp>
        <p:nvSpPr>
          <p:cNvPr id="3" name="内容占位符 2"/>
          <p:cNvSpPr>
            <a:spLocks noGrp="1"/>
          </p:cNvSpPr>
          <p:nvPr>
            <p:ph idx="1"/>
          </p:nvPr>
        </p:nvSpPr>
        <p:spPr/>
        <p:txBody>
          <a:bodyPr/>
          <a:lstStyle/>
          <a:p>
            <a:r>
              <a:rPr lang="en-US" altLang="zh-CN"/>
              <a:t>     </a:t>
            </a:r>
            <a:r>
              <a:rPr lang="zh-CN" altLang="en-US"/>
              <a:t>明确：“恩”即恩情，“推”就是推广，所谓“推恩”就是推广自己的恩情。按照孟子前面的论述，</a:t>
            </a:r>
            <a:r>
              <a:rPr lang="zh-CN" altLang="en-US">
                <a:solidFill>
                  <a:srgbClr val="C00000"/>
                </a:solidFill>
              </a:rPr>
              <a:t>“推恩”的基础是国君具有“不忍之心”；“推恩”的做法就是以国君的“仁心”为起点，使其发扬、推广；“</a:t>
            </a:r>
            <a:r>
              <a:rPr lang="zh-CN" altLang="en-US">
                <a:solidFill>
                  <a:schemeClr val="tx1"/>
                </a:solidFill>
              </a:rPr>
              <a:t>老吾老，以及人之老；幼吾幼</a:t>
            </a:r>
            <a:r>
              <a:rPr lang="zh-CN" altLang="en-US"/>
              <a:t>，以及人之幼”，“刑于寡妻，至于兄弟，以御于家邦”，这两句表明“推恩”的方式是由小及大，由近及远，推己及人；而“推恩”的最</a:t>
            </a:r>
            <a:r>
              <a:rPr lang="zh-CN" altLang="en-US">
                <a:solidFill>
                  <a:srgbClr val="FF0000"/>
                </a:solidFill>
              </a:rPr>
              <a:t>终目的是团结自己的民众，进而“王天下”。</a:t>
            </a:r>
            <a:r>
              <a:rPr lang="zh-CN" altLang="en-US"/>
              <a:t> </a:t>
            </a:r>
            <a:endParaRPr lang="zh-CN" altLang="en-US"/>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2.孟子政治理论里面的理想社会是什么样的?你认为这种理想在当时能实现吗?为什么? </a:t>
            </a:r>
            <a:endParaRPr lang="zh-CN" altLang="en-US"/>
          </a:p>
        </p:txBody>
      </p:sp>
      <p:sp>
        <p:nvSpPr>
          <p:cNvPr id="3" name="内容占位符 2"/>
          <p:cNvSpPr>
            <a:spLocks noGrp="1"/>
          </p:cNvSpPr>
          <p:nvPr>
            <p:ph idx="1"/>
          </p:nvPr>
        </p:nvSpPr>
        <p:spPr>
          <a:xfrm>
            <a:off x="838200" y="1825625"/>
            <a:ext cx="10515600" cy="2900680"/>
          </a:xfrm>
        </p:spPr>
        <p:txBody>
          <a:bodyPr/>
          <a:lstStyle/>
          <a:p>
            <a:r>
              <a:rPr lang="zh-CN" altLang="en-US"/>
              <a:t>孟子描绘了一个人民安居乐业，社会道德高尚，既恬静又和谐，带有浪漫色彩的小农经济社会。首先这个社会的核心人物——国君有仁爱之心，且能“推恩”于百姓；其次，国家有凝聚力，有吸引力，仕者、耕者欲至，商者、行者欲来，天下“疾其君者”欲归附于之；再次，国家人民生活富足，百姓有恒产，足温饱，知孝悌，懂礼节，不仅自己的家中安乐和睦，而且所有的人充满爱心，整个社会不再有受难之人。总之，是国泰民安，天下太平。 </a:t>
            </a:r>
            <a:endParaRPr lang="zh-CN" altLang="en-US"/>
          </a:p>
        </p:txBody>
      </p:sp>
      <p:sp>
        <p:nvSpPr>
          <p:cNvPr id="4" name="文本框 3"/>
          <p:cNvSpPr txBox="1"/>
          <p:nvPr/>
        </p:nvSpPr>
        <p:spPr>
          <a:xfrm>
            <a:off x="1932940" y="5018405"/>
            <a:ext cx="7898130" cy="645160"/>
          </a:xfrm>
          <a:prstGeom prst="rect">
            <a:avLst/>
          </a:prstGeom>
          <a:noFill/>
        </p:spPr>
        <p:txBody>
          <a:bodyPr wrap="square" rtlCol="0">
            <a:spAutoFit/>
          </a:bodyPr>
          <a:lstStyle/>
          <a:p>
            <a:r>
              <a:rPr lang="zh-CN" altLang="en-US" sz="3600">
                <a:solidFill>
                  <a:srgbClr val="FF0000"/>
                </a:solidFill>
              </a:rPr>
              <a:t>回忆《礼记》中 的大同社会的描写</a:t>
            </a:r>
            <a:endParaRPr lang="zh-CN" altLang="en-US" sz="3600">
              <a:solidFill>
                <a:srgbClr val="FF0000"/>
              </a:solidFill>
            </a:endParaRP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4800">
                <a:latin typeface="华文隶书" panose="02010800040101010101" charset="-122"/>
                <a:ea typeface="华文隶书" panose="02010800040101010101" charset="-122"/>
                <a:cs typeface="华文隶书" panose="02010800040101010101" charset="-122"/>
                <a:sym typeface="+mn-ea"/>
              </a:rPr>
              <a:t>3.</a:t>
            </a:r>
            <a:r>
              <a:rPr lang="zh-CN" altLang="en-US" sz="4800">
                <a:latin typeface="华文隶书" panose="02010800040101010101" charset="-122"/>
                <a:ea typeface="华文隶书" panose="02010800040101010101" charset="-122"/>
                <a:cs typeface="华文隶书" panose="02010800040101010101" charset="-122"/>
                <a:sym typeface="+mn-ea"/>
              </a:rPr>
              <a:t>《孟子》的时代意义 </a:t>
            </a:r>
            <a:br>
              <a:rPr lang="zh-CN" altLang="en-US" sz="4800">
                <a:latin typeface="华文隶书" panose="02010800040101010101" charset="-122"/>
                <a:ea typeface="华文隶书" panose="02010800040101010101" charset="-122"/>
                <a:cs typeface="华文隶书" panose="02010800040101010101" charset="-122"/>
              </a:rPr>
            </a:br>
            <a:endParaRPr lang="zh-CN" altLang="en-US" sz="4800">
              <a:latin typeface="华文隶书" panose="02010800040101010101" charset="-122"/>
              <a:ea typeface="华文隶书" panose="02010800040101010101" charset="-122"/>
              <a:cs typeface="华文隶书" panose="02010800040101010101" charset="-122"/>
            </a:endParaRPr>
          </a:p>
        </p:txBody>
      </p:sp>
      <p:sp>
        <p:nvSpPr>
          <p:cNvPr id="3" name="内容占位符 2"/>
          <p:cNvSpPr>
            <a:spLocks noGrp="1"/>
          </p:cNvSpPr>
          <p:nvPr>
            <p:ph idx="1"/>
          </p:nvPr>
        </p:nvSpPr>
        <p:spPr/>
        <p:txBody>
          <a:bodyPr/>
          <a:lstStyle/>
          <a:p>
            <a:r>
              <a:rPr lang="zh-CN" altLang="en-US"/>
              <a:t>当时的社会背景：</a:t>
            </a:r>
            <a:r>
              <a:rPr lang="zh-CN" altLang="en-US">
                <a:solidFill>
                  <a:srgbClr val="FF0000"/>
                </a:solidFill>
              </a:rPr>
              <a:t>①争地以战，杀人盈野；争城以战，杀人盈城；②庖有肥肉，厩有肥马；民有饥色，野有饿莩。 </a:t>
            </a:r>
            <a:endParaRPr lang="zh-CN" altLang="en-US"/>
          </a:p>
          <a:p>
            <a:r>
              <a:rPr lang="zh-CN" altLang="en-US"/>
              <a:t>时代意义：</a:t>
            </a:r>
            <a:r>
              <a:rPr lang="zh-CN" altLang="en-US" sz="3200"/>
              <a:t>孟子的思想具有着明显的进步性。其思想核心就是“民本思想”。民贵君轻，在今天看来，它至少包括</a:t>
            </a:r>
            <a:r>
              <a:rPr lang="zh-CN" altLang="en-US" sz="3200">
                <a:solidFill>
                  <a:srgbClr val="FF0000"/>
                </a:solidFill>
              </a:rPr>
              <a:t>重视国家利益，反对特权意识、保护人民</a:t>
            </a:r>
            <a:r>
              <a:rPr lang="zh-CN" altLang="en-US" sz="3200"/>
              <a:t>等多方面的含义。这种社会变革时期的新观念，正符合人民的愿望，具有一定的</a:t>
            </a:r>
            <a:r>
              <a:rPr lang="zh-CN" altLang="en-US" sz="3200">
                <a:solidFill>
                  <a:srgbClr val="FF0000"/>
                </a:solidFill>
              </a:rPr>
              <a:t>人道主义精神</a:t>
            </a:r>
            <a:r>
              <a:rPr lang="zh-CN" altLang="en-US" sz="3200"/>
              <a:t>，至今在我们的思想领域里有着重大影响。孟子的追求是一种对社会出路的探索，他的求真的追求精神也是值得今天我们学习的。</a:t>
            </a:r>
            <a:endParaRPr lang="zh-CN" altLang="en-US" sz="3200"/>
          </a:p>
        </p:txBody>
      </p:sp>
      <p:pic>
        <p:nvPicPr>
          <p:cNvPr id="4" name="New picture"/>
          <p:cNvPicPr/>
          <p:nvPr/>
        </p:nvPicPr>
        <p:blipFill>
          <a:blip r:embed="rId2"/>
          <a:stretch>
            <a:fillRect/>
          </a:stretch>
        </p:blipFill>
        <p:spPr>
          <a:xfrm>
            <a:off x="12306300" y="115189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ox(in)">
                                      <p:cBhvr>
                                        <p:cTn id="11"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4331970" y="335915"/>
            <a:ext cx="7726045" cy="5631180"/>
          </a:xfrm>
          <a:prstGeom prst="rect">
            <a:avLst/>
          </a:prstGeom>
        </p:spPr>
        <p:txBody>
          <a:bodyPr wrap="square">
            <a:spAutoFit/>
          </a:bodyPr>
          <a:lstStyle/>
          <a:p>
            <a:pPr indent="720090" fontAlgn="auto">
              <a:lnSpc>
                <a:spcPct val="100000"/>
              </a:lnSpc>
              <a:spcAft>
                <a:spcPct val="0"/>
              </a:spcAft>
              <a:tabLst>
                <a:tab pos="1029335"/>
                <a:tab pos="1850390"/>
                <a:tab pos="2538095"/>
                <a:tab pos="3221990"/>
              </a:tabLst>
            </a:pPr>
            <a:r>
              <a:rPr altLang="zh-CN" sz="3600">
                <a:latin typeface="隶书" panose="02010509060101010101" charset="-122"/>
                <a:ea typeface="隶书" panose="02010509060101010101" charset="-122"/>
                <a:cs typeface="隶书" panose="02010509060101010101" charset="-122"/>
              </a:rPr>
              <a:t>《孟子》共七篇,分别为《梁惠王》《公孙丑》《滕文公》《离娄》《万章》《告子》《尽心》。各篇又都分为上、下。</a:t>
            </a:r>
            <a:r>
              <a:rPr altLang="zh-CN" sz="3600">
                <a:solidFill>
                  <a:srgbClr val="FF0000"/>
                </a:solidFill>
                <a:latin typeface="隶书" panose="02010509060101010101" charset="-122"/>
                <a:ea typeface="隶书" panose="02010509060101010101" charset="-122"/>
                <a:cs typeface="隶书" panose="02010509060101010101" charset="-122"/>
              </a:rPr>
              <a:t>作为一部语录体著作,它记录的是有关孟子重要思想的一些言论。到南宋时,朱熹把它与《礼记》中的《大学》《中庸》以及《论语》合称为“四书”。</a:t>
            </a:r>
            <a:r>
              <a:rPr altLang="zh-CN" sz="3600">
                <a:latin typeface="隶书" panose="02010509060101010101" charset="-122"/>
                <a:ea typeface="隶书" panose="02010509060101010101" charset="-122"/>
                <a:cs typeface="隶书" panose="02010509060101010101" charset="-122"/>
              </a:rPr>
              <a:t>“四书”成为后世(如明、清两代)科举考试八股文的重要取材依据。</a:t>
            </a:r>
            <a:endParaRPr altLang="zh-CN" sz="36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13030" y="5490210"/>
            <a:ext cx="4120515" cy="768350"/>
          </a:xfrm>
          <a:prstGeom prst="rect">
            <a:avLst/>
          </a:prstGeom>
          <a:noFill/>
        </p:spPr>
        <p:txBody>
          <a:bodyPr wrap="square" rtlCol="0" anchor="t">
            <a:spAutoFit/>
          </a:bodyPr>
          <a:lstStyle/>
          <a:p>
            <a:pPr algn="l"/>
            <a:r>
              <a:rPr lang="en-US" altLang="zh-CN" sz="4400">
                <a:solidFill>
                  <a:srgbClr val="FF0000"/>
                </a:solidFill>
                <a:latin typeface="隶书" panose="02010509060101010101" charset="-122"/>
                <a:ea typeface="隶书" panose="02010509060101010101" charset="-122"/>
                <a:sym typeface="+mn-ea"/>
              </a:rPr>
              <a:t>   </a:t>
            </a:r>
            <a:r>
              <a:rPr lang="zh-CN" altLang="zh-CN" sz="4400">
                <a:solidFill>
                  <a:srgbClr val="FF0000"/>
                </a:solidFill>
                <a:latin typeface="隶书" panose="02010509060101010101" charset="-122"/>
                <a:ea typeface="隶书" panose="02010509060101010101" charset="-122"/>
                <a:sym typeface="+mn-ea"/>
              </a:rPr>
              <a:t>《孟子》</a:t>
            </a:r>
            <a:endParaRPr lang="zh-CN" altLang="zh-CN" sz="4400">
              <a:solidFill>
                <a:srgbClr val="FF0000"/>
              </a:solidFill>
              <a:latin typeface="隶书" panose="02010509060101010101" charset="-122"/>
              <a:ea typeface="隶书" panose="02010509060101010101" charset="-122"/>
              <a:sym typeface="+mn-ea"/>
            </a:endParaRPr>
          </a:p>
        </p:txBody>
      </p:sp>
      <p:pic>
        <p:nvPicPr>
          <p:cNvPr id="4" name="图片 3"/>
          <p:cNvPicPr>
            <a:picLocks noChangeAspect="1"/>
          </p:cNvPicPr>
          <p:nvPr/>
        </p:nvPicPr>
        <p:blipFill>
          <a:blip r:embed="rId3"/>
          <a:stretch>
            <a:fillRect/>
          </a:stretch>
        </p:blipFill>
        <p:spPr>
          <a:xfrm>
            <a:off x="403225" y="335915"/>
            <a:ext cx="3540125" cy="512762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4107815" y="1452880"/>
            <a:ext cx="7796530" cy="462089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①性本善。</a:t>
            </a:r>
            <a:r>
              <a:rPr altLang="zh-CN" sz="3200">
                <a:solidFill>
                  <a:srgbClr val="FF0000"/>
                </a:solidFill>
                <a:latin typeface="隶书" panose="02010509060101010101" charset="-122"/>
                <a:ea typeface="隶书" panose="02010509060101010101" charset="-122"/>
                <a:cs typeface="隶书" panose="02010509060101010101" charset="-122"/>
              </a:rPr>
              <a:t>(凡人都可以为尧舜) </a:t>
            </a:r>
            <a:endParaRPr altLang="zh-CN" sz="3200">
              <a:solidFill>
                <a:srgbClr val="FF0000"/>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②民为贵，社稷次之，君为轻。</a:t>
            </a:r>
            <a:r>
              <a:rPr altLang="zh-CN" sz="3200">
                <a:solidFill>
                  <a:srgbClr val="FF0000"/>
                </a:solidFill>
                <a:latin typeface="隶书" panose="02010509060101010101" charset="-122"/>
                <a:ea typeface="隶书" panose="02010509060101010101" charset="-122"/>
                <a:cs typeface="隶书" panose="02010509060101010101" charset="-122"/>
              </a:rPr>
              <a:t>(民本)</a:t>
            </a:r>
            <a:r>
              <a:rPr altLang="zh-CN" sz="3200">
                <a:latin typeface="隶书" panose="02010509060101010101" charset="-122"/>
                <a:ea typeface="隶书" panose="02010509060101010101" charset="-122"/>
                <a:cs typeface="隶书" panose="02010509060101010101" charset="-122"/>
              </a:rPr>
              <a:t> </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③穷则独善其身，达则兼济天下。</a:t>
            </a:r>
            <a:r>
              <a:rPr altLang="zh-CN" sz="3200">
                <a:solidFill>
                  <a:srgbClr val="FF0000"/>
                </a:solidFill>
                <a:latin typeface="隶书" panose="02010509060101010101" charset="-122"/>
                <a:ea typeface="隶书" panose="02010509060101010101" charset="-122"/>
                <a:cs typeface="隶书" panose="02010509060101010101" charset="-122"/>
              </a:rPr>
              <a:t>(封建时代士大夫出世进退的准则) </a:t>
            </a:r>
            <a:endParaRPr altLang="zh-CN" sz="3200">
              <a:solidFill>
                <a:srgbClr val="FF0000"/>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④富贵不能淫，贫贱不能移，威武不能屈。</a:t>
            </a:r>
            <a:r>
              <a:rPr altLang="zh-CN" sz="3200">
                <a:solidFill>
                  <a:srgbClr val="FF0000"/>
                </a:solidFill>
                <a:latin typeface="隶书" panose="02010509060101010101" charset="-122"/>
                <a:ea typeface="隶书" panose="02010509060101010101" charset="-122"/>
                <a:cs typeface="隶书" panose="02010509060101010101" charset="-122"/>
              </a:rPr>
              <a:t>(对国君傲然视之) </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⑤劳心者治人，劳力者治于人。治于人者食于人，治人者食人，天下之通义也。</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947920" y="438150"/>
            <a:ext cx="6476365" cy="1014730"/>
          </a:xfrm>
          <a:prstGeom prst="rect">
            <a:avLst/>
          </a:prstGeom>
          <a:noFill/>
        </p:spPr>
        <p:txBody>
          <a:bodyPr wrap="square" rtlCol="0" anchor="t">
            <a:spAutoFit/>
          </a:bodyPr>
          <a:lstStyle/>
          <a:p>
            <a:pPr algn="l"/>
            <a:r>
              <a:rPr lang="zh-CN" altLang="zh-CN" sz="6000">
                <a:solidFill>
                  <a:srgbClr val="4F0FBD"/>
                </a:solidFill>
                <a:latin typeface="隶书" panose="02010509060101010101" charset="-122"/>
                <a:ea typeface="隶书" panose="02010509060101010101" charset="-122"/>
                <a:sym typeface="+mn-ea"/>
              </a:rPr>
              <a:t>（三）孟子思想</a:t>
            </a:r>
            <a:endParaRPr lang="zh-CN" altLang="zh-CN" sz="6000">
              <a:solidFill>
                <a:srgbClr val="4F0FBD"/>
              </a:solidFill>
              <a:latin typeface="隶书" panose="02010509060101010101" charset="-122"/>
              <a:ea typeface="隶书" panose="02010509060101010101" charset="-122"/>
              <a:sym typeface="+mn-ea"/>
            </a:endParaRPr>
          </a:p>
        </p:txBody>
      </p:sp>
      <p:pic>
        <p:nvPicPr>
          <p:cNvPr id="5" name="图片 4"/>
          <p:cNvPicPr>
            <a:picLocks noChangeAspect="1"/>
          </p:cNvPicPr>
          <p:nvPr/>
        </p:nvPicPr>
        <p:blipFill>
          <a:blip r:embed="rId3"/>
          <a:stretch>
            <a:fillRect/>
          </a:stretch>
        </p:blipFill>
        <p:spPr>
          <a:xfrm>
            <a:off x="184785" y="1290320"/>
            <a:ext cx="3810000" cy="4276725"/>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latin typeface="华文隶书" panose="02010800040101010101" charset="-122"/>
                <a:ea typeface="华文隶书" panose="02010800040101010101" charset="-122"/>
              </a:rPr>
              <a:t>思考：为什么孟子的思想会被后世接受呢？</a:t>
            </a:r>
            <a:endParaRPr lang="zh-CN" altLang="en-US">
              <a:latin typeface="华文隶书" panose="02010800040101010101" charset="-122"/>
              <a:ea typeface="华文隶书" panose="02010800040101010101" charset="-122"/>
            </a:endParaRPr>
          </a:p>
        </p:txBody>
      </p:sp>
      <p:sp>
        <p:nvSpPr>
          <p:cNvPr id="3" name="内容占位符 2"/>
          <p:cNvSpPr>
            <a:spLocks noGrp="1"/>
          </p:cNvSpPr>
          <p:nvPr>
            <p:ph idx="1"/>
          </p:nvPr>
        </p:nvSpPr>
        <p:spPr/>
        <p:txBody>
          <a:bodyPr>
            <a:normAutofit lnSpcReduction="10000"/>
          </a:bodyPr>
          <a:lstStyle/>
          <a:p>
            <a:r>
              <a:rPr lang="zh-CN" altLang="en-US">
                <a:latin typeface="楷体" panose="02010609060101010101" charset="-122"/>
                <a:ea typeface="楷体" panose="02010609060101010101" charset="-122"/>
                <a:cs typeface="楷体" panose="02010609060101010101" charset="-122"/>
              </a:rPr>
              <a:t>孟子生于战国诸侯混战最激烈的时期，他提出“民贵君轻”、对人民作一定的让步、反对掠夺性战争等主张。为此，他到各国去游说诸侯，反对“霸道”，提倡以“仁”“义”为中心的“仁政”、“王道”。由于他的这些主张与当时激烈混战的社会状况不符，所以均未被统治者所采纳。孟子退而与弟子著书，遂成《孟子》。</a:t>
            </a:r>
            <a:r>
              <a:rPr lang="zh-CN" altLang="en-US">
                <a:solidFill>
                  <a:srgbClr val="FF0000"/>
                </a:solidFill>
                <a:latin typeface="楷体" panose="02010609060101010101" charset="-122"/>
                <a:ea typeface="楷体" panose="02010609060101010101" charset="-122"/>
                <a:cs typeface="楷体" panose="02010609060101010101" charset="-122"/>
              </a:rPr>
              <a:t>他思想中的民主精神，民本思想等都符合人民的愿望，具有进步意义。</a:t>
            </a:r>
            <a:r>
              <a:rPr lang="zh-CN" altLang="en-US">
                <a:latin typeface="楷体" panose="02010609060101010101" charset="-122"/>
                <a:ea typeface="楷体" panose="02010609060101010101" charset="-122"/>
                <a:cs typeface="楷体" panose="02010609060101010101" charset="-122"/>
              </a:rPr>
              <a:t>任何一种哲学，都会创立自己的理想世界。比起道家的小国寡民、佛家的因果报应来说，儒家的集大成思想家孟子的理想世界则诱人得多。</a:t>
            </a:r>
            <a:r>
              <a:rPr lang="zh-CN" altLang="en-US">
                <a:solidFill>
                  <a:srgbClr val="FF0000"/>
                </a:solidFill>
                <a:latin typeface="楷体" panose="02010609060101010101" charset="-122"/>
                <a:ea typeface="楷体" panose="02010609060101010101" charset="-122"/>
                <a:cs typeface="楷体" panose="02010609060101010101" charset="-122"/>
              </a:rPr>
              <a:t>孟子提出了一幅君民同乐、仁义并施的王道乐土和太平盛世的理想图景。</a:t>
            </a:r>
            <a:r>
              <a:rPr lang="zh-CN" altLang="en-US">
                <a:latin typeface="楷体" panose="02010609060101010101" charset="-122"/>
                <a:ea typeface="楷体" panose="02010609060101010101" charset="-122"/>
                <a:cs typeface="楷体" panose="02010609060101010101" charset="-122"/>
              </a:rPr>
              <a:t>这对于王者来说，自然是最好不过了，有什么比百姓归附，国力强盛更令他们满意的呢？对于老百姓来说，也是如此，有谁不乐意做太平盛世的人呢？ </a:t>
            </a:r>
            <a:endParaRPr lang="zh-CN" altLang="en-US">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二、整体感知</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3845" y="267970"/>
            <a:ext cx="8347075" cy="1014730"/>
          </a:xfrm>
          <a:prstGeom prst="rect">
            <a:avLst/>
          </a:prstGeom>
          <a:noFill/>
        </p:spPr>
        <p:txBody>
          <a:bodyPr wrap="square" rtlCol="0" anchor="t">
            <a:spAutoFit/>
          </a:bodyPr>
          <a:lstStyle/>
          <a:p>
            <a:pPr algn="l"/>
            <a:r>
              <a:rPr lang="zh-CN" altLang="zh-CN" sz="6000">
                <a:solidFill>
                  <a:srgbClr val="4F0FBD"/>
                </a:solidFill>
                <a:latin typeface="隶书" panose="02010509060101010101" charset="-122"/>
                <a:ea typeface="隶书" panose="02010509060101010101" charset="-122"/>
                <a:sym typeface="+mn-ea"/>
              </a:rPr>
              <a:t>读文本，正字音</a:t>
            </a:r>
            <a:endParaRPr lang="zh-CN" altLang="zh-CN" sz="6000">
              <a:solidFill>
                <a:srgbClr val="4F0FBD"/>
              </a:solidFill>
              <a:latin typeface="隶书" panose="02010509060101010101" charset="-122"/>
              <a:ea typeface="隶书" panose="02010509060101010101" charset="-122"/>
              <a:sym typeface="+mn-ea"/>
            </a:endParaRPr>
          </a:p>
        </p:txBody>
      </p:sp>
      <p:sp>
        <p:nvSpPr>
          <p:cNvPr id="7191" name="文本框 7190"/>
          <p:cNvSpPr txBox="1"/>
          <p:nvPr/>
        </p:nvSpPr>
        <p:spPr>
          <a:xfrm>
            <a:off x="570865" y="1610360"/>
            <a:ext cx="1348740" cy="706755"/>
          </a:xfrm>
          <a:prstGeom prst="rect">
            <a:avLst/>
          </a:prstGeom>
          <a:noFill/>
          <a:ln w="9525">
            <a:noFill/>
          </a:ln>
        </p:spPr>
        <p:txBody>
          <a:bodyPr wrap="square" anchor="t">
            <a:spAutoFit/>
          </a:bodyPr>
          <a:lstStyle/>
          <a:p>
            <a:r>
              <a:rPr lang="zh-CN" altLang="en-US" sz="4000">
                <a:solidFill>
                  <a:schemeClr val="tx1"/>
                </a:solidFill>
                <a:latin typeface="隶书" panose="02010509060101010101" charset="-122"/>
                <a:ea typeface="隶书" panose="02010509060101010101" charset="-122"/>
              </a:rPr>
              <a:t>胡</a:t>
            </a:r>
            <a:r>
              <a:rPr lang="zh-CN" altLang="en-US" sz="4000">
                <a:solidFill>
                  <a:srgbClr val="FF0000"/>
                </a:solidFill>
                <a:latin typeface="隶书" panose="02010509060101010101" charset="-122"/>
                <a:ea typeface="隶书" panose="02010509060101010101" charset="-122"/>
              </a:rPr>
              <a:t>龁</a:t>
            </a:r>
            <a:endParaRPr lang="zh-CN" altLang="en-US" sz="4000">
              <a:solidFill>
                <a:srgbClr val="FF0000"/>
              </a:solidFill>
              <a:latin typeface="隶书" panose="02010509060101010101" charset="-122"/>
              <a:ea typeface="隶书" panose="02010509060101010101" charset="-122"/>
            </a:endParaRPr>
          </a:p>
        </p:txBody>
      </p:sp>
      <p:sp>
        <p:nvSpPr>
          <p:cNvPr id="7180" name="文本框 7179"/>
          <p:cNvSpPr txBox="1"/>
          <p:nvPr/>
        </p:nvSpPr>
        <p:spPr>
          <a:xfrm>
            <a:off x="570548" y="1088390"/>
            <a:ext cx="643890" cy="645160"/>
          </a:xfrm>
          <a:prstGeom prst="rect">
            <a:avLst/>
          </a:prstGeom>
          <a:noFill/>
          <a:ln w="9525">
            <a:noFill/>
          </a:ln>
        </p:spPr>
        <p:txBody>
          <a:bodyPr wrap="none" anchor="t">
            <a:spAutoFit/>
          </a:bodyPr>
          <a:lstStyle/>
          <a:p>
            <a:r>
              <a:rPr lang="en-US" altLang="zh-CN" sz="3600" b="1">
                <a:latin typeface="隶书" panose="02010509060101010101" charset="-122"/>
                <a:ea typeface="隶书" panose="02010509060101010101" charset="-122"/>
                <a:cs typeface="Bahnschrift Light" panose="020b0502040204020203" charset="0"/>
              </a:rPr>
              <a:t>hé</a:t>
            </a:r>
            <a:endParaRPr lang="en-US" altLang="zh-CN" sz="3600" b="1">
              <a:latin typeface="隶书" panose="02010509060101010101" charset="-122"/>
              <a:ea typeface="隶书" panose="02010509060101010101" charset="-122"/>
              <a:cs typeface="Bahnschrift Light" panose="020b0502040204020203" charset="0"/>
            </a:endParaRPr>
          </a:p>
        </p:txBody>
      </p:sp>
      <p:sp>
        <p:nvSpPr>
          <p:cNvPr id="3" name="文本框 2"/>
          <p:cNvSpPr txBox="1"/>
          <p:nvPr/>
        </p:nvSpPr>
        <p:spPr>
          <a:xfrm>
            <a:off x="570865" y="2962275"/>
            <a:ext cx="1198880" cy="706755"/>
          </a:xfrm>
          <a:prstGeom prst="rect">
            <a:avLst/>
          </a:prstGeom>
          <a:noFill/>
        </p:spPr>
        <p:txBody>
          <a:bodyPr wrap="none" rtlCol="0" anchor="t">
            <a:spAutoFit/>
          </a:bodyPr>
          <a:lstStyle/>
          <a:p>
            <a:pPr>
              <a:spcBef>
                <a:spcPct val="50000"/>
              </a:spcBef>
            </a:pPr>
            <a:r>
              <a:rPr lang="zh-CN" altLang="en-US" sz="4000">
                <a:solidFill>
                  <a:srgbClr val="FF0000"/>
                </a:solidFill>
                <a:latin typeface="隶书" panose="02010509060101010101" charset="-122"/>
                <a:ea typeface="隶书" panose="02010509060101010101" charset="-122"/>
                <a:sym typeface="+mn-ea"/>
              </a:rPr>
              <a:t>觳觫</a:t>
            </a:r>
            <a:endParaRPr lang="zh-CN" altLang="en-US" sz="4000">
              <a:solidFill>
                <a:srgbClr val="FF0000"/>
              </a:solidFill>
              <a:latin typeface="隶书" panose="02010509060101010101" charset="-122"/>
              <a:ea typeface="隶书" panose="02010509060101010101" charset="-122"/>
              <a:sym typeface="+mn-ea"/>
            </a:endParaRPr>
          </a:p>
        </p:txBody>
      </p:sp>
      <p:sp>
        <p:nvSpPr>
          <p:cNvPr id="7171" name="文本框 7170"/>
          <p:cNvSpPr txBox="1"/>
          <p:nvPr/>
        </p:nvSpPr>
        <p:spPr>
          <a:xfrm>
            <a:off x="521335" y="2317115"/>
            <a:ext cx="1447800" cy="645160"/>
          </a:xfrm>
          <a:prstGeom prst="rect">
            <a:avLst/>
          </a:prstGeom>
          <a:noFill/>
          <a:ln w="9525">
            <a:noFill/>
          </a:ln>
        </p:spPr>
        <p:txBody>
          <a:bodyPr>
            <a:spAutoFit/>
          </a:bodyPr>
          <a:lstStyle/>
          <a:p>
            <a:pPr>
              <a:spcBef>
                <a:spcPct val="50000"/>
              </a:spcBef>
            </a:pPr>
            <a:r>
              <a:rPr lang="en-US" altLang="zh-CN" sz="3600" b="1">
                <a:latin typeface="隶书" panose="02010509060101010101" charset="-122"/>
                <a:ea typeface="隶书" panose="02010509060101010101" charset="-122"/>
                <a:cs typeface="Times New Roman" panose="02020603050405020304" pitchFamily="18" charset="0"/>
              </a:rPr>
              <a:t>hú sù</a:t>
            </a:r>
            <a:endParaRPr lang="en-US" altLang="zh-CN" sz="3600" b="1">
              <a:latin typeface="隶书" panose="02010509060101010101" charset="-122"/>
              <a:ea typeface="隶书" panose="02010509060101010101" charset="-122"/>
              <a:cs typeface="Times New Roman" panose="02020603050405020304" pitchFamily="18" charset="0"/>
            </a:endParaRPr>
          </a:p>
        </p:txBody>
      </p:sp>
      <p:sp>
        <p:nvSpPr>
          <p:cNvPr id="7182" name="文本框 7181"/>
          <p:cNvSpPr txBox="1"/>
          <p:nvPr/>
        </p:nvSpPr>
        <p:spPr>
          <a:xfrm>
            <a:off x="570865" y="4224655"/>
            <a:ext cx="1198880" cy="706755"/>
          </a:xfrm>
          <a:prstGeom prst="rect">
            <a:avLst/>
          </a:prstGeom>
          <a:noFill/>
          <a:ln w="9525">
            <a:noFill/>
          </a:ln>
        </p:spPr>
        <p:txBody>
          <a:bodyPr wrap="none" anchor="t">
            <a:spAutoFit/>
          </a:bodyPr>
          <a:lstStyle/>
          <a:p>
            <a:r>
              <a:rPr lang="zh-CN" altLang="en-US" sz="4000">
                <a:solidFill>
                  <a:srgbClr val="FF0000"/>
                </a:solidFill>
                <a:latin typeface="隶书" panose="02010509060101010101" charset="-122"/>
                <a:ea typeface="隶书" panose="02010509060101010101" charset="-122"/>
              </a:rPr>
              <a:t>褊</a:t>
            </a:r>
            <a:r>
              <a:rPr lang="zh-CN" altLang="en-US" sz="4000">
                <a:solidFill>
                  <a:schemeClr val="tx1"/>
                </a:solidFill>
                <a:latin typeface="隶书" panose="02010509060101010101" charset="-122"/>
                <a:ea typeface="隶书" panose="02010509060101010101" charset="-122"/>
              </a:rPr>
              <a:t>小</a:t>
            </a:r>
            <a:endParaRPr lang="zh-CN" altLang="en-US" sz="4000">
              <a:solidFill>
                <a:schemeClr val="tx1"/>
              </a:solidFill>
              <a:latin typeface="隶书" panose="02010509060101010101" charset="-122"/>
              <a:ea typeface="隶书" panose="02010509060101010101" charset="-122"/>
            </a:endParaRPr>
          </a:p>
        </p:txBody>
      </p:sp>
      <p:sp>
        <p:nvSpPr>
          <p:cNvPr id="4" name="文本框 3"/>
          <p:cNvSpPr txBox="1"/>
          <p:nvPr/>
        </p:nvSpPr>
        <p:spPr>
          <a:xfrm>
            <a:off x="411480" y="3668713"/>
            <a:ext cx="1463675" cy="645160"/>
          </a:xfrm>
          <a:prstGeom prst="rect">
            <a:avLst/>
          </a:prstGeom>
          <a:noFill/>
          <a:ln w="9525">
            <a:noFill/>
          </a:ln>
        </p:spPr>
        <p:txBody>
          <a:bodyPr>
            <a:spAutoFit/>
          </a:bodyPr>
          <a:lstStyle/>
          <a:p>
            <a:r>
              <a:rPr lang="en-US" altLang="zh-CN" sz="3600" b="1">
                <a:latin typeface="隶书" panose="02010509060101010101" charset="-122"/>
                <a:ea typeface="隶书" panose="02010509060101010101" charset="-122"/>
                <a:cs typeface="Times New Roman" panose="02020603050405020304" pitchFamily="18" charset="0"/>
              </a:rPr>
              <a:t>biǎn</a:t>
            </a:r>
            <a:endParaRPr lang="en-US" altLang="zh-CN" sz="3600" b="1">
              <a:latin typeface="隶书" panose="02010509060101010101" charset="-122"/>
              <a:ea typeface="隶书" panose="02010509060101010101" charset="-122"/>
              <a:cs typeface="Times New Roman" panose="02020603050405020304" pitchFamily="18" charset="0"/>
            </a:endParaRPr>
          </a:p>
        </p:txBody>
      </p:sp>
      <p:sp>
        <p:nvSpPr>
          <p:cNvPr id="7179" name="文本框 7178"/>
          <p:cNvSpPr txBox="1"/>
          <p:nvPr/>
        </p:nvSpPr>
        <p:spPr>
          <a:xfrm>
            <a:off x="570865" y="5589270"/>
            <a:ext cx="1304290" cy="706755"/>
          </a:xfrm>
          <a:prstGeom prst="rect">
            <a:avLst/>
          </a:prstGeom>
          <a:noFill/>
          <a:ln w="9525">
            <a:noFill/>
          </a:ln>
        </p:spPr>
        <p:txBody>
          <a:bodyPr wrap="square">
            <a:spAutoFit/>
          </a:bodyPr>
          <a:lstStyle/>
          <a:p>
            <a:pPr>
              <a:spcBef>
                <a:spcPct val="50000"/>
              </a:spcBef>
            </a:pPr>
            <a:r>
              <a:rPr lang="zh-CN" altLang="en-US" sz="4000">
                <a:solidFill>
                  <a:srgbClr val="FF0000"/>
                </a:solidFill>
                <a:latin typeface="隶书" panose="02010509060101010101" charset="-122"/>
                <a:ea typeface="隶书" panose="02010509060101010101" charset="-122"/>
              </a:rPr>
              <a:t>忖度</a:t>
            </a:r>
            <a:endParaRPr lang="zh-CN" altLang="en-US" sz="4000">
              <a:solidFill>
                <a:srgbClr val="FF0000"/>
              </a:solidFill>
              <a:latin typeface="隶书" panose="02010509060101010101" charset="-122"/>
              <a:ea typeface="隶书" panose="02010509060101010101" charset="-122"/>
            </a:endParaRPr>
          </a:p>
        </p:txBody>
      </p:sp>
      <p:sp>
        <p:nvSpPr>
          <p:cNvPr id="7186" name="文本框 7185"/>
          <p:cNvSpPr txBox="1"/>
          <p:nvPr/>
        </p:nvSpPr>
        <p:spPr>
          <a:xfrm>
            <a:off x="411480" y="4944110"/>
            <a:ext cx="1796415" cy="645160"/>
          </a:xfrm>
          <a:prstGeom prst="rect">
            <a:avLst/>
          </a:prstGeom>
          <a:noFill/>
          <a:ln w="9525">
            <a:noFill/>
          </a:ln>
        </p:spPr>
        <p:txBody>
          <a:bodyPr wrap="square" anchor="t">
            <a:spAutoFit/>
          </a:bodyPr>
          <a:lstStyle/>
          <a:p>
            <a:r>
              <a:rPr lang="en-US" altLang="zh-CN" sz="3600" b="1">
                <a:latin typeface="隶书" panose="02010509060101010101" charset="-122"/>
                <a:ea typeface="隶书" panose="02010509060101010101" charset="-122"/>
              </a:rPr>
              <a:t>cǔn duó</a:t>
            </a:r>
            <a:endParaRPr lang="en-US" altLang="zh-CN" sz="3600" b="1">
              <a:latin typeface="隶书" panose="02010509060101010101" charset="-122"/>
              <a:ea typeface="隶书" panose="02010509060101010101" charset="-122"/>
            </a:endParaRPr>
          </a:p>
        </p:txBody>
      </p:sp>
      <p:sp>
        <p:nvSpPr>
          <p:cNvPr id="7181" name="文本框 7180"/>
          <p:cNvSpPr txBox="1"/>
          <p:nvPr/>
        </p:nvSpPr>
        <p:spPr>
          <a:xfrm>
            <a:off x="3710623" y="1610360"/>
            <a:ext cx="1198880" cy="706755"/>
          </a:xfrm>
          <a:prstGeom prst="rect">
            <a:avLst/>
          </a:prstGeom>
          <a:noFill/>
          <a:ln w="9525">
            <a:noFill/>
          </a:ln>
        </p:spPr>
        <p:txBody>
          <a:bodyPr wrap="none" anchor="t">
            <a:spAutoFit/>
          </a:bodyPr>
          <a:lstStyle/>
          <a:p>
            <a:r>
              <a:rPr lang="zh-CN" altLang="en-US" sz="4000">
                <a:solidFill>
                  <a:srgbClr val="FF0000"/>
                </a:solidFill>
                <a:latin typeface="隶书" panose="02010509060101010101" charset="-122"/>
                <a:ea typeface="隶书" panose="02010509060101010101" charset="-122"/>
              </a:rPr>
              <a:t>便嬖</a:t>
            </a:r>
            <a:endParaRPr lang="zh-CN" altLang="en-US" sz="4000">
              <a:solidFill>
                <a:srgbClr val="FF0000"/>
              </a:solidFill>
              <a:latin typeface="隶书" panose="02010509060101010101" charset="-122"/>
              <a:ea typeface="隶书" panose="02010509060101010101" charset="-122"/>
            </a:endParaRPr>
          </a:p>
        </p:txBody>
      </p:sp>
      <p:sp>
        <p:nvSpPr>
          <p:cNvPr id="7172" name="文本框 7171"/>
          <p:cNvSpPr txBox="1"/>
          <p:nvPr/>
        </p:nvSpPr>
        <p:spPr>
          <a:xfrm>
            <a:off x="3548063" y="1149985"/>
            <a:ext cx="15240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pián bì</a:t>
            </a:r>
            <a:endParaRPr lang="en-US" altLang="zh-CN" sz="3200" b="1">
              <a:latin typeface="Times New Roman" panose="02020603050405020304" pitchFamily="18" charset="0"/>
              <a:ea typeface="Times New Roman" panose="02020603050405020304" pitchFamily="18" charset="0"/>
            </a:endParaRPr>
          </a:p>
        </p:txBody>
      </p:sp>
      <p:sp>
        <p:nvSpPr>
          <p:cNvPr id="7187" name="文本框 7186"/>
          <p:cNvSpPr txBox="1"/>
          <p:nvPr/>
        </p:nvSpPr>
        <p:spPr>
          <a:xfrm>
            <a:off x="3710940" y="2961958"/>
            <a:ext cx="1198880" cy="706755"/>
          </a:xfrm>
          <a:prstGeom prst="rect">
            <a:avLst/>
          </a:prstGeom>
          <a:noFill/>
          <a:ln w="9525">
            <a:noFill/>
          </a:ln>
        </p:spPr>
        <p:txBody>
          <a:bodyPr wrap="none" anchor="t">
            <a:spAutoFit/>
          </a:bodyPr>
          <a:lstStyle/>
          <a:p>
            <a:r>
              <a:rPr lang="zh-CN" altLang="en-US" sz="4000">
                <a:solidFill>
                  <a:schemeClr val="tx1"/>
                </a:solidFill>
                <a:latin typeface="隶书" panose="02010509060101010101" charset="-122"/>
                <a:ea typeface="隶书" panose="02010509060101010101" charset="-122"/>
              </a:rPr>
              <a:t>吾</a:t>
            </a:r>
            <a:r>
              <a:rPr lang="zh-CN" altLang="en-US" sz="4000">
                <a:solidFill>
                  <a:srgbClr val="FF0000"/>
                </a:solidFill>
                <a:latin typeface="隶书" panose="02010509060101010101" charset="-122"/>
                <a:ea typeface="隶书" panose="02010509060101010101" charset="-122"/>
              </a:rPr>
              <a:t>惛</a:t>
            </a:r>
            <a:endParaRPr lang="zh-CN" altLang="en-US" sz="4000">
              <a:solidFill>
                <a:srgbClr val="FF0000"/>
              </a:solidFill>
              <a:latin typeface="隶书" panose="02010509060101010101" charset="-122"/>
              <a:ea typeface="隶书" panose="02010509060101010101" charset="-122"/>
            </a:endParaRPr>
          </a:p>
        </p:txBody>
      </p:sp>
      <p:sp>
        <p:nvSpPr>
          <p:cNvPr id="7188" name="文本框 7187"/>
          <p:cNvSpPr txBox="1"/>
          <p:nvPr/>
        </p:nvSpPr>
        <p:spPr>
          <a:xfrm>
            <a:off x="4144328" y="2348230"/>
            <a:ext cx="927735" cy="583565"/>
          </a:xfrm>
          <a:prstGeom prst="rect">
            <a:avLst/>
          </a:prstGeom>
          <a:noFill/>
          <a:ln w="9525">
            <a:noFill/>
          </a:ln>
        </p:spPr>
        <p:txBody>
          <a:bodyPr wrap="none" anchor="t">
            <a:spAutoFit/>
          </a:bodyPr>
          <a:lstStyle/>
          <a:p>
            <a:r>
              <a:rPr lang="en-US" altLang="zh-CN" sz="3200" b="1">
                <a:latin typeface="Arial" panose="020b0604020202020204" pitchFamily="34" charset="0"/>
              </a:rPr>
              <a:t>hūn</a:t>
            </a:r>
            <a:endParaRPr lang="en-US" altLang="zh-CN" sz="3200" b="1">
              <a:latin typeface="Arial" panose="020b0604020202020204" pitchFamily="34" charset="0"/>
            </a:endParaRPr>
          </a:p>
        </p:txBody>
      </p:sp>
      <p:sp>
        <p:nvSpPr>
          <p:cNvPr id="5" name="文本框 4"/>
          <p:cNvSpPr txBox="1"/>
          <p:nvPr/>
        </p:nvSpPr>
        <p:spPr>
          <a:xfrm>
            <a:off x="3857625" y="4237355"/>
            <a:ext cx="1198880" cy="706755"/>
          </a:xfrm>
          <a:prstGeom prst="rect">
            <a:avLst/>
          </a:prstGeom>
          <a:noFill/>
        </p:spPr>
        <p:txBody>
          <a:bodyPr wrap="none" rtlCol="0" anchor="t">
            <a:spAutoFit/>
          </a:bodyPr>
          <a:lstStyle/>
          <a:p>
            <a:r>
              <a:rPr lang="zh-CN" altLang="en-US" sz="4000">
                <a:solidFill>
                  <a:schemeClr val="tx1"/>
                </a:solidFill>
                <a:latin typeface="隶书" panose="02010509060101010101" charset="-122"/>
                <a:ea typeface="隶书" panose="02010509060101010101" charset="-122"/>
                <a:sym typeface="+mn-ea"/>
              </a:rPr>
              <a:t>放</a:t>
            </a:r>
            <a:r>
              <a:rPr lang="zh-CN" altLang="en-US" sz="4000">
                <a:solidFill>
                  <a:srgbClr val="FF0000"/>
                </a:solidFill>
                <a:latin typeface="隶书" panose="02010509060101010101" charset="-122"/>
                <a:ea typeface="隶书" panose="02010509060101010101" charset="-122"/>
                <a:sym typeface="+mn-ea"/>
              </a:rPr>
              <a:t>辟</a:t>
            </a:r>
            <a:endParaRPr lang="zh-CN" altLang="en-US" sz="4000">
              <a:solidFill>
                <a:srgbClr val="FF0000"/>
              </a:solidFill>
              <a:latin typeface="隶书" panose="02010509060101010101" charset="-122"/>
              <a:ea typeface="隶书" panose="02010509060101010101" charset="-122"/>
              <a:sym typeface="+mn-ea"/>
            </a:endParaRPr>
          </a:p>
        </p:txBody>
      </p:sp>
      <p:sp>
        <p:nvSpPr>
          <p:cNvPr id="7173" name="文本框 7172"/>
          <p:cNvSpPr txBox="1"/>
          <p:nvPr/>
        </p:nvSpPr>
        <p:spPr>
          <a:xfrm>
            <a:off x="4222115" y="3730625"/>
            <a:ext cx="773430" cy="583565"/>
          </a:xfrm>
          <a:prstGeom prst="rect">
            <a:avLst/>
          </a:prstGeom>
          <a:noFill/>
          <a:ln w="9525">
            <a:noFill/>
          </a:ln>
        </p:spPr>
        <p:txBody>
          <a:bodyPr wrap="square">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 pì</a:t>
            </a:r>
            <a:endParaRPr lang="en-US" altLang="zh-CN" sz="3200" b="1">
              <a:latin typeface="Times New Roman" panose="02020603050405020304" pitchFamily="18" charset="0"/>
              <a:ea typeface="Times New Roman" panose="02020603050405020304" pitchFamily="18" charset="0"/>
            </a:endParaRPr>
          </a:p>
        </p:txBody>
      </p:sp>
      <p:sp>
        <p:nvSpPr>
          <p:cNvPr id="7183" name="文本框 7182"/>
          <p:cNvSpPr txBox="1"/>
          <p:nvPr/>
        </p:nvSpPr>
        <p:spPr>
          <a:xfrm>
            <a:off x="3857308" y="5650865"/>
            <a:ext cx="1706880" cy="706755"/>
          </a:xfrm>
          <a:prstGeom prst="rect">
            <a:avLst/>
          </a:prstGeom>
          <a:noFill/>
          <a:ln w="9525">
            <a:noFill/>
          </a:ln>
        </p:spPr>
        <p:txBody>
          <a:bodyPr wrap="none" anchor="t">
            <a:spAutoFit/>
          </a:bodyPr>
          <a:lstStyle/>
          <a:p>
            <a:r>
              <a:rPr lang="zh-CN" altLang="en-US" sz="4000">
                <a:solidFill>
                  <a:srgbClr val="FF0000"/>
                </a:solidFill>
                <a:latin typeface="隶书" panose="02010509060101010101" charset="-122"/>
                <a:ea typeface="隶书" panose="02010509060101010101" charset="-122"/>
              </a:rPr>
              <a:t>畜</a:t>
            </a:r>
            <a:r>
              <a:rPr lang="zh-CN" altLang="en-US" sz="4000">
                <a:solidFill>
                  <a:schemeClr val="tx1"/>
                </a:solidFill>
                <a:latin typeface="隶书" panose="02010509060101010101" charset="-122"/>
                <a:ea typeface="隶书" panose="02010509060101010101" charset="-122"/>
              </a:rPr>
              <a:t>妻子</a:t>
            </a:r>
            <a:endParaRPr lang="zh-CN" altLang="en-US" sz="4000">
              <a:solidFill>
                <a:schemeClr val="tx1"/>
              </a:solidFill>
              <a:latin typeface="隶书" panose="02010509060101010101" charset="-122"/>
              <a:ea typeface="隶书" panose="02010509060101010101" charset="-122"/>
            </a:endParaRPr>
          </a:p>
        </p:txBody>
      </p:sp>
      <p:sp>
        <p:nvSpPr>
          <p:cNvPr id="7174" name="文本框 7173"/>
          <p:cNvSpPr txBox="1"/>
          <p:nvPr/>
        </p:nvSpPr>
        <p:spPr>
          <a:xfrm>
            <a:off x="3852863" y="5159375"/>
            <a:ext cx="9144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xù</a:t>
            </a:r>
            <a:endParaRPr lang="en-US" altLang="zh-CN" sz="3200" b="1">
              <a:latin typeface="Times New Roman" panose="02020603050405020304" pitchFamily="18" charset="0"/>
              <a:ea typeface="Times New Roman" panose="02020603050405020304" pitchFamily="18" charset="0"/>
            </a:endParaRPr>
          </a:p>
        </p:txBody>
      </p:sp>
      <p:sp>
        <p:nvSpPr>
          <p:cNvPr id="7192" name="文本框 7191"/>
          <p:cNvSpPr txBox="1"/>
          <p:nvPr/>
        </p:nvSpPr>
        <p:spPr>
          <a:xfrm>
            <a:off x="6986588" y="1610360"/>
            <a:ext cx="687387" cy="706755"/>
          </a:xfrm>
          <a:prstGeom prst="rect">
            <a:avLst/>
          </a:prstGeom>
          <a:noFill/>
          <a:ln w="9525">
            <a:noFill/>
          </a:ln>
        </p:spPr>
        <p:txBody>
          <a:bodyPr wrap="square">
            <a:spAutoFit/>
          </a:bodyPr>
          <a:lstStyle/>
          <a:p>
            <a:r>
              <a:rPr lang="zh-CN" altLang="en-US" sz="4000">
                <a:solidFill>
                  <a:srgbClr val="FF0000"/>
                </a:solidFill>
                <a:latin typeface="隶书" panose="02010509060101010101" charset="-122"/>
                <a:ea typeface="隶书" panose="02010509060101010101" charset="-122"/>
              </a:rPr>
              <a:t>彘</a:t>
            </a:r>
            <a:endParaRPr lang="zh-CN" altLang="en-US" sz="4000">
              <a:solidFill>
                <a:srgbClr val="FF0000"/>
              </a:solidFill>
              <a:latin typeface="隶书" panose="02010509060101010101" charset="-122"/>
              <a:ea typeface="隶书" panose="02010509060101010101" charset="-122"/>
            </a:endParaRPr>
          </a:p>
        </p:txBody>
      </p:sp>
      <p:sp>
        <p:nvSpPr>
          <p:cNvPr id="7193" name="文本框 7192"/>
          <p:cNvSpPr txBox="1"/>
          <p:nvPr/>
        </p:nvSpPr>
        <p:spPr>
          <a:xfrm>
            <a:off x="6910388" y="1149985"/>
            <a:ext cx="839787" cy="583565"/>
          </a:xfrm>
          <a:prstGeom prst="rect">
            <a:avLst/>
          </a:prstGeom>
          <a:noFill/>
          <a:ln w="9525">
            <a:noFill/>
          </a:ln>
        </p:spPr>
        <p:txBody>
          <a:bodyPr wrap="square" anchor="t">
            <a:spAutoFit/>
          </a:bodyPr>
          <a:lstStyle/>
          <a:p>
            <a:r>
              <a:rPr lang="en-US" altLang="zh-CN" sz="3200" b="1">
                <a:latin typeface="Arial" panose="020b0604020202020204" pitchFamily="34" charset="0"/>
              </a:rPr>
              <a:t>zhì</a:t>
            </a:r>
            <a:endParaRPr lang="en-US" altLang="zh-CN" sz="3200" b="1">
              <a:latin typeface="Arial" panose="020b0604020202020204" pitchFamily="34" charset="0"/>
            </a:endParaRPr>
          </a:p>
        </p:txBody>
      </p:sp>
      <p:sp>
        <p:nvSpPr>
          <p:cNvPr id="6" name="文本框 5"/>
          <p:cNvSpPr txBox="1"/>
          <p:nvPr/>
        </p:nvSpPr>
        <p:spPr>
          <a:xfrm>
            <a:off x="7108825" y="2962275"/>
            <a:ext cx="1203960" cy="706755"/>
          </a:xfrm>
          <a:prstGeom prst="rect">
            <a:avLst/>
          </a:prstGeom>
          <a:noFill/>
        </p:spPr>
        <p:txBody>
          <a:bodyPr wrap="none" rtlCol="0" anchor="t">
            <a:spAutoFit/>
          </a:bodyPr>
          <a:lstStyle/>
          <a:p>
            <a:r>
              <a:rPr lang="zh-CN" altLang="en-US" sz="4000" b="1">
                <a:solidFill>
                  <a:srgbClr val="FF0000"/>
                </a:solidFill>
                <a:latin typeface="隶书" panose="02010509060101010101" charset="-122"/>
                <a:ea typeface="隶书" panose="02010509060101010101" charset="-122"/>
                <a:sym typeface="+mn-ea"/>
              </a:rPr>
              <a:t>庠</a:t>
            </a:r>
            <a:r>
              <a:rPr lang="zh-CN" altLang="en-US" sz="4000" b="1">
                <a:solidFill>
                  <a:schemeClr val="tx1"/>
                </a:solidFill>
                <a:latin typeface="隶书" panose="02010509060101010101" charset="-122"/>
                <a:ea typeface="隶书" panose="02010509060101010101" charset="-122"/>
                <a:sym typeface="+mn-ea"/>
              </a:rPr>
              <a:t>序</a:t>
            </a:r>
            <a:endParaRPr lang="zh-CN" altLang="en-US" sz="4000" b="1">
              <a:solidFill>
                <a:schemeClr val="tx1"/>
              </a:solidFill>
              <a:latin typeface="隶书" panose="02010509060101010101" charset="-122"/>
              <a:ea typeface="隶书" panose="02010509060101010101" charset="-122"/>
              <a:sym typeface="+mn-ea"/>
            </a:endParaRPr>
          </a:p>
        </p:txBody>
      </p:sp>
      <p:sp>
        <p:nvSpPr>
          <p:cNvPr id="7175" name="文本框 7174"/>
          <p:cNvSpPr txBox="1"/>
          <p:nvPr/>
        </p:nvSpPr>
        <p:spPr>
          <a:xfrm>
            <a:off x="6910705" y="2378710"/>
            <a:ext cx="16002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xiáng</a:t>
            </a:r>
            <a:endParaRPr lang="en-US" altLang="zh-CN" sz="3200" b="1">
              <a:latin typeface="Times New Roman" panose="02020603050405020304" pitchFamily="18" charset="0"/>
              <a:ea typeface="Times New Roman" panose="02020603050405020304" pitchFamily="18" charset="0"/>
            </a:endParaRPr>
          </a:p>
        </p:txBody>
      </p:sp>
      <p:sp>
        <p:nvSpPr>
          <p:cNvPr id="7184" name="文本框 7183"/>
          <p:cNvSpPr txBox="1"/>
          <p:nvPr/>
        </p:nvSpPr>
        <p:spPr>
          <a:xfrm>
            <a:off x="6986588" y="4286250"/>
            <a:ext cx="1198880" cy="706755"/>
          </a:xfrm>
          <a:prstGeom prst="rect">
            <a:avLst/>
          </a:prstGeom>
          <a:noFill/>
          <a:ln w="9525">
            <a:noFill/>
          </a:ln>
        </p:spPr>
        <p:txBody>
          <a:bodyPr wrap="none" anchor="t">
            <a:spAutoFit/>
          </a:bodyPr>
          <a:lstStyle/>
          <a:p>
            <a:r>
              <a:rPr lang="zh-CN" altLang="en-US" sz="4000">
                <a:solidFill>
                  <a:schemeClr val="tx1"/>
                </a:solidFill>
                <a:latin typeface="隶书" panose="02010509060101010101" charset="-122"/>
                <a:ea typeface="隶书" panose="02010509060101010101" charset="-122"/>
                <a:cs typeface="隶书" panose="02010509060101010101" charset="-122"/>
              </a:rPr>
              <a:t>孝</a:t>
            </a:r>
            <a:r>
              <a:rPr lang="zh-CN" altLang="en-US" sz="4000">
                <a:solidFill>
                  <a:srgbClr val="FF0000"/>
                </a:solidFill>
                <a:latin typeface="隶书" panose="02010509060101010101" charset="-122"/>
                <a:ea typeface="隶书" panose="02010509060101010101" charset="-122"/>
                <a:cs typeface="隶书" panose="02010509060101010101" charset="-122"/>
              </a:rPr>
              <a:t>悌</a:t>
            </a:r>
            <a:r>
              <a:rPr lang="zh-CN" altLang="en-US" sz="4000">
                <a:solidFill>
                  <a:srgbClr val="006600"/>
                </a:solidFill>
                <a:latin typeface="隶书" panose="02010509060101010101" charset="-122"/>
                <a:ea typeface="隶书" panose="02010509060101010101" charset="-122"/>
                <a:cs typeface="隶书" panose="02010509060101010101" charset="-122"/>
              </a:rPr>
              <a:t> </a:t>
            </a:r>
            <a:endParaRPr lang="zh-CN" altLang="en-US" sz="4000">
              <a:solidFill>
                <a:srgbClr val="006600"/>
              </a:solidFill>
              <a:latin typeface="隶书" panose="02010509060101010101" charset="-122"/>
              <a:ea typeface="隶书" panose="02010509060101010101" charset="-122"/>
              <a:cs typeface="隶书" panose="02010509060101010101" charset="-122"/>
            </a:endParaRPr>
          </a:p>
        </p:txBody>
      </p:sp>
      <p:sp>
        <p:nvSpPr>
          <p:cNvPr id="7176" name="文本框 7175"/>
          <p:cNvSpPr txBox="1"/>
          <p:nvPr/>
        </p:nvSpPr>
        <p:spPr>
          <a:xfrm>
            <a:off x="7519988" y="3653790"/>
            <a:ext cx="9906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tì</a:t>
            </a:r>
            <a:endParaRPr lang="en-US" altLang="zh-CN" sz="3200" b="1">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80"/>
                                        </p:tgtEl>
                                        <p:attrNameLst>
                                          <p:attrName>style.visibility</p:attrName>
                                        </p:attrNameLst>
                                      </p:cBhvr>
                                      <p:to>
                                        <p:strVal val="visible"/>
                                      </p:to>
                                    </p:set>
                                    <p:anim to="" calcmode="lin" valueType="num">
                                      <p:cBhvr>
                                        <p:cTn id="7" dur="1" fill="hold"/>
                                        <p:tgtEl>
                                          <p:spTgt spid="718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 to="" calcmode="lin" valueType="num">
                                      <p:cBhvr>
                                        <p:cTn id="12" dur="1" fill="hold"/>
                                        <p:tgtEl>
                                          <p:spTgt spid="7171"/>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186"/>
                                        </p:tgtEl>
                                        <p:attrNameLst>
                                          <p:attrName>style.visibility</p:attrName>
                                        </p:attrNameLst>
                                      </p:cBhvr>
                                      <p:to>
                                        <p:strVal val="visible"/>
                                      </p:to>
                                    </p:set>
                                    <p:anim to="" calcmode="lin" valueType="num">
                                      <p:cBhvr>
                                        <p:cTn id="22" dur="1" fill="hold"/>
                                        <p:tgtEl>
                                          <p:spTgt spid="718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172"/>
                                        </p:tgtEl>
                                        <p:attrNameLst>
                                          <p:attrName>style.visibility</p:attrName>
                                        </p:attrNameLst>
                                      </p:cBhvr>
                                      <p:to>
                                        <p:strVal val="visible"/>
                                      </p:to>
                                    </p:set>
                                    <p:anim to="" calcmode="lin" valueType="num">
                                      <p:cBhvr>
                                        <p:cTn id="27" dur="1" fill="hold"/>
                                        <p:tgtEl>
                                          <p:spTgt spid="7172"/>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188"/>
                                        </p:tgtEl>
                                        <p:attrNameLst>
                                          <p:attrName>style.visibility</p:attrName>
                                        </p:attrNameLst>
                                      </p:cBhvr>
                                      <p:to>
                                        <p:strVal val="visible"/>
                                      </p:to>
                                    </p:set>
                                    <p:anim to="" calcmode="lin" valueType="num">
                                      <p:cBhvr>
                                        <p:cTn id="32" dur="1" fill="hold"/>
                                        <p:tgtEl>
                                          <p:spTgt spid="718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173"/>
                                        </p:tgtEl>
                                        <p:attrNameLst>
                                          <p:attrName>style.visibility</p:attrName>
                                        </p:attrNameLst>
                                      </p:cBhvr>
                                      <p:to>
                                        <p:strVal val="visible"/>
                                      </p:to>
                                    </p:set>
                                    <p:anim to="" calcmode="lin" valueType="num">
                                      <p:cBhvr>
                                        <p:cTn id="37" dur="1" fill="hold"/>
                                        <p:tgtEl>
                                          <p:spTgt spid="7173"/>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7174"/>
                                        </p:tgtEl>
                                        <p:attrNameLst>
                                          <p:attrName>style.visibility</p:attrName>
                                        </p:attrNameLst>
                                      </p:cBhvr>
                                      <p:to>
                                        <p:strVal val="visible"/>
                                      </p:to>
                                    </p:set>
                                    <p:anim to="" calcmode="lin" valueType="num">
                                      <p:cBhvr>
                                        <p:cTn id="42" dur="1" fill="hold"/>
                                        <p:tgtEl>
                                          <p:spTgt spid="7174"/>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7193"/>
                                        </p:tgtEl>
                                        <p:attrNameLst>
                                          <p:attrName>style.visibility</p:attrName>
                                        </p:attrNameLst>
                                      </p:cBhvr>
                                      <p:to>
                                        <p:strVal val="visible"/>
                                      </p:to>
                                    </p:set>
                                    <p:anim to="" calcmode="lin" valueType="num">
                                      <p:cBhvr>
                                        <p:cTn id="47" dur="1" fill="hold"/>
                                        <p:tgtEl>
                                          <p:spTgt spid="7193"/>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7175"/>
                                        </p:tgtEl>
                                        <p:attrNameLst>
                                          <p:attrName>style.visibility</p:attrName>
                                        </p:attrNameLst>
                                      </p:cBhvr>
                                      <p:to>
                                        <p:strVal val="visible"/>
                                      </p:to>
                                    </p:set>
                                    <p:anim to="" calcmode="lin" valueType="num">
                                      <p:cBhvr>
                                        <p:cTn id="52" dur="1" fill="hold"/>
                                        <p:tgtEl>
                                          <p:spTgt spid="7175"/>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7176"/>
                                        </p:tgtEl>
                                        <p:attrNameLst>
                                          <p:attrName>style.visibility</p:attrName>
                                        </p:attrNameLst>
                                      </p:cBhvr>
                                      <p:to>
                                        <p:strVal val="visible"/>
                                      </p:to>
                                    </p:set>
                                    <p:anim to="" calcmode="lin" valueType="num">
                                      <p:cBhvr>
                                        <p:cTn id="57" dur="1" fill="hold"/>
                                        <p:tgtEl>
                                          <p:spTgt spid="717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p:bldP spid="7171" grpId="0"/>
      <p:bldP spid="4" grpId="0"/>
      <p:bldP spid="7186" grpId="0"/>
      <p:bldP spid="7172" grpId="0"/>
      <p:bldP spid="7188" grpId="0"/>
      <p:bldP spid="7173" grpId="0"/>
      <p:bldP spid="7174" grpId="0"/>
      <p:bldP spid="7193" grpId="0"/>
      <p:bldP spid="7175" grpId="0"/>
      <p:bldP spid="7176" grpId="0"/>
    </p:bldLst>
  </p:timing>
</p:sld>
</file>

<file path=ppt/tags/tag1.xml><?xml version="1.0" encoding="utf-8"?>
<p:tagLst xmlns:p="http://schemas.openxmlformats.org/presentationml/2006/main">
  <p:tag name="KSO_WM_UNIT_TABLE_BEAUTIFY" val="smartTable{9b9074c4-63fe-48f7-aa78-233f1eb3eaea}"/>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351</Paragraphs>
  <Slides>47</Slides>
  <Notes>18</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47</vt:i4>
      </vt:variant>
    </vt:vector>
  </HeadingPairs>
  <TitlesOfParts>
    <vt:vector baseType="lpstr" size="59">
      <vt:lpstr>Arial</vt:lpstr>
      <vt:lpstr>Calibri</vt:lpstr>
      <vt:lpstr>黑体</vt:lpstr>
      <vt:lpstr>Calibri Light</vt:lpstr>
      <vt:lpstr>隶书</vt:lpstr>
      <vt:lpstr>华文隶书</vt:lpstr>
      <vt:lpstr>楷体</vt:lpstr>
      <vt:lpstr>Bahnschrift Light</vt:lpstr>
      <vt:lpstr>Times New Roman</vt:lpstr>
      <vt:lpstr>方正宋刻本秀楷简体</vt:lpstr>
      <vt:lpstr>汉仪程行简</vt:lpstr>
      <vt:lpstr>Office 主题</vt:lpstr>
      <vt:lpstr>PowerPoint Presentation</vt:lpstr>
      <vt:lpstr>PowerPoint Presentation</vt:lpstr>
      <vt:lpstr>一，猜猜他是谁？</vt:lpstr>
      <vt:lpstr>PowerPoint Presentation</vt:lpstr>
      <vt:lpstr>PowerPoint Presentation</vt:lpstr>
      <vt:lpstr>PowerPoint Presentation</vt:lpstr>
      <vt:lpstr>思考：为什么孟子的思想会被后世接受呢？</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1.孟子精心劝导齐宣王“推恩”于民，那么能否依据孟子的论述谈一下你对“推恩”的认识?</vt:lpstr>
      <vt:lpstr>2.孟子政治理论里面的理想社会是什么样的?你认为这种理想在当时能实现吗?为什么? </vt:lpstr>
      <vt:lpstr>3.《孟子》的时代意义 </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2021-01-26T19:11:58.998</cp:lastPrinted>
  <dcterms:created xsi:type="dcterms:W3CDTF">2021-01-26T19:11:58Z</dcterms:created>
  <dcterms:modified xsi:type="dcterms:W3CDTF">2021-01-26T11:12:00Z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