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7" r:id="rId4"/>
    <p:sldMasterId id="2147483711" r:id="rId5"/>
  </p:sldMasterIdLst>
  <p:sldIdLst>
    <p:sldId id="297" r:id="rId6"/>
    <p:sldId id="306" r:id="rId7"/>
    <p:sldId id="308" r:id="rId8"/>
    <p:sldId id="327" r:id="rId9"/>
    <p:sldId id="263" r:id="rId10"/>
    <p:sldId id="276" r:id="rId11"/>
    <p:sldId id="281" r:id="rId12"/>
    <p:sldId id="268" r:id="rId13"/>
    <p:sldId id="269" r:id="rId14"/>
    <p:sldId id="345" r:id="rId15"/>
    <p:sldId id="346" r:id="rId16"/>
    <p:sldId id="347" r:id="rId17"/>
    <p:sldId id="348" r:id="rId18"/>
    <p:sldId id="271" r:id="rId19"/>
    <p:sldId id="309" r:id="rId20"/>
    <p:sldId id="264" r:id="rId21"/>
    <p:sldId id="266" r:id="rId22"/>
    <p:sldId id="298" r:id="rId23"/>
    <p:sldId id="349" r:id="rId24"/>
    <p:sldId id="350" r:id="rId25"/>
    <p:sldId id="351" r:id="rId26"/>
    <p:sldId id="310" r:id="rId27"/>
    <p:sldId id="311" r:id="rId28"/>
    <p:sldId id="312" r:id="rId29"/>
    <p:sldId id="314" r:id="rId30"/>
    <p:sldId id="313" r:id="rId31"/>
    <p:sldId id="315" r:id="rId32"/>
    <p:sldId id="316" r:id="rId33"/>
    <p:sldId id="317" r:id="rId34"/>
    <p:sldId id="305" r:id="rId35"/>
    <p:sldId id="270" r:id="rId36"/>
    <p:sldId id="296" r:id="rId37"/>
    <p:sldId id="295" r:id="rId38"/>
    <p:sldId id="294" r:id="rId39"/>
    <p:sldId id="307" r:id="rId40"/>
    <p:sldId id="282" r:id="rId41"/>
    <p:sldId id="318" r:id="rId42"/>
    <p:sldId id="326" r:id="rId43"/>
    <p:sldId id="319" r:id="rId44"/>
    <p:sldId id="320" r:id="rId45"/>
    <p:sldId id="323" r:id="rId46"/>
    <p:sldId id="324" r:id="rId47"/>
    <p:sldId id="322" r:id="rId48"/>
    <p:sldId id="325" r:id="rId49"/>
    <p:sldId id="321" r:id="rId50"/>
    <p:sldId id="332" r:id="rId51"/>
    <p:sldId id="333" r:id="rId52"/>
    <p:sldId id="334" r:id="rId53"/>
    <p:sldId id="335" r:id="rId54"/>
    <p:sldId id="336" r:id="rId55"/>
    <p:sldId id="337" r:id="rId56"/>
    <p:sldId id="338" r:id="rId57"/>
    <p:sldId id="339" r:id="rId58"/>
    <p:sldId id="340" r:id="rId59"/>
    <p:sldId id="341" r:id="rId6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45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3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5" Type="http://schemas.openxmlformats.org/officeDocument/2006/relationships/slideMaster" Target="slideMasters/slideMaster5.xml"/><Relationship Id="rId61" Type="http://schemas.openxmlformats.org/officeDocument/2006/relationships/presProps" Target="presProps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A038-8D38-45C5-B310-6576F75180BC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8BA0-D108-415A-9560-7CEEABEF5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363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A038-8D38-45C5-B310-6576F75180BC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8BA0-D108-415A-9560-7CEEABEF5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136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A038-8D38-45C5-B310-6576F75180BC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8BA0-D108-415A-9560-7CEEABEF5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874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4950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4950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4950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4951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8FA201E7-CF6F-45AA-A810-629E1BD2E3C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4751521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7609B4-9CA9-4DEF-8B21-104FA049EB1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4528819"/>
      </p:ext>
    </p:extLst>
  </p:cSld>
  <p:clrMapOvr>
    <a:masterClrMapping/>
  </p:clrMapOvr>
  <p:transition spd="slow">
    <p:pull dir="r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F984F6-E175-4474-87DD-F393C690095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0858037"/>
      </p:ext>
    </p:extLst>
  </p:cSld>
  <p:clrMapOvr>
    <a:masterClrMapping/>
  </p:clrMapOvr>
  <p:transition spd="slow">
    <p:pull dir="r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3AFDF-B79A-4BD5-A607-A99CB3EC709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10421512"/>
      </p:ext>
    </p:extLst>
  </p:cSld>
  <p:clrMapOvr>
    <a:masterClrMapping/>
  </p:clrMapOvr>
  <p:transition spd="slow">
    <p:pull dir="r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30C56-1FFC-4243-AEE2-B68404A3918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5466460"/>
      </p:ext>
    </p:extLst>
  </p:cSld>
  <p:clrMapOvr>
    <a:masterClrMapping/>
  </p:clrMapOvr>
  <p:transition spd="slow">
    <p:pull dir="r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8225A-35D4-4825-96F4-474AC73FB1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54071168"/>
      </p:ext>
    </p:extLst>
  </p:cSld>
  <p:clrMapOvr>
    <a:masterClrMapping/>
  </p:clrMapOvr>
  <p:transition spd="slow">
    <p:pull dir="r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6F1B53-FED3-41B6-A324-5CBB6A16C0B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225556"/>
      </p:ext>
    </p:extLst>
  </p:cSld>
  <p:clrMapOvr>
    <a:masterClrMapping/>
  </p:clrMapOvr>
  <p:transition spd="slow">
    <p:pull dir="r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A57D2E-D5D0-48BF-BA12-2C06B85D713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9241174"/>
      </p:ext>
    </p:extLst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A038-8D38-45C5-B310-6576F75180BC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8BA0-D108-415A-9560-7CEEABEF5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6365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7338E1-D33D-47D0-9FEF-C15DCB080E5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0579948"/>
      </p:ext>
    </p:extLst>
  </p:cSld>
  <p:clrMapOvr>
    <a:masterClrMapping/>
  </p:clrMapOvr>
  <p:transition spd="slow">
    <p:pull dir="r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21B81-5C30-41F6-AEB3-767A2263EB5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114686"/>
      </p:ext>
    </p:extLst>
  </p:cSld>
  <p:clrMapOvr>
    <a:masterClrMapping/>
  </p:clrMapOvr>
  <p:transition spd="slow">
    <p:pull dir="r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17A7B2-7CF5-42D3-95F4-6EEB017B57D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4933737"/>
      </p:ext>
    </p:extLst>
  </p:cSld>
  <p:clrMapOvr>
    <a:masterClrMapping/>
  </p:clrMapOvr>
  <p:transition spd="slow">
    <p:pull dir="r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4314D7-7539-42F9-9371-A050DACF209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998913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098599-7B74-4102-A9B4-23064FF181D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41884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311E28-5249-4769-850B-E761E6A2A75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93222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1E3FDD-CFE0-4287-B7BC-CA0374B150E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16602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C6005A-D891-4E21-966C-31074593E02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7966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487B69-0BE7-4E0D-9E51-F40805FAC7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44320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E9B3F6-74A7-42A0-BAA4-E161C0971E4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4268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A038-8D38-45C5-B310-6576F75180BC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8BA0-D108-415A-9560-7CEEABEF5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7137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75E1F6-8ECA-42F8-A9D2-586C89FCE2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45380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A26C4A-5050-4D86-BCCD-83005D5B66D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42290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4EAE67-0EF3-4429-AE0B-F9EF450EAB2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40459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93D85D-9F8B-4E90-96D4-56F0C834AF9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13691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5BFE0D-4BB9-4065-B8CD-F0EB5CDD217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17756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8307BA-C1CA-4D01-BF0B-31D29BE1C03B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4822605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6ABD4C-7E22-4AD2-BBB4-6EB4178C1354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1159642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F207CD-25E5-4EFE-A1D0-699F8E9C0BD8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1264744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707260-582F-4E99-B716-DD7802DB7286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8803653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1CE36B-358B-43D9-B60E-6D1ED829E1E6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006490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A038-8D38-45C5-B310-6576F75180BC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8BA0-D108-415A-9560-7CEEABEF5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0444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CEE82B-11B6-41E8-A1DE-309E7AAA7774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80341339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6A78D7-CD0E-4A9D-B9E4-4B4C4FB1EF0F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068259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5F0A75-FE79-49EE-9B3F-47256375829F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9715335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016585-E1D3-43D5-A29E-C14A771E01EC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9668290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A25E37-F8C8-4761-AD53-D6E8EF066746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021532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17F957-1F60-47DF-97D1-121341D15291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37441187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BA7CFF-ADB2-4BEA-959C-029E149D91E1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60355755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4D10D2-0D7A-412B-9049-1456CE4FEF45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03093826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标题 65537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65539" name="副标题 65538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65539"/>
          <p:cNvSpPr>
            <a:spLocks noGrp="1"/>
          </p:cNvSpPr>
          <p:nvPr>
            <p:ph type="dt" sz="half" idx="10"/>
          </p:nvPr>
        </p:nvSpPr>
        <p:spPr>
          <a:xfrm>
            <a:off x="301625" y="6076950"/>
            <a:ext cx="2289175" cy="476250"/>
          </a:xfrm>
        </p:spPr>
        <p:txBody>
          <a:bodyPr anchor="t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65540"/>
          <p:cNvSpPr>
            <a:spLocks noGrp="1"/>
          </p:cNvSpPr>
          <p:nvPr>
            <p:ph type="ftr" sz="quarter" idx="11"/>
          </p:nvPr>
        </p:nvSpPr>
        <p:spPr>
          <a:xfrm>
            <a:off x="3124200" y="6076950"/>
            <a:ext cx="2895600" cy="476250"/>
          </a:xfrm>
        </p:spPr>
        <p:txBody>
          <a:bodyPr anchor="t"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65541"/>
          <p:cNvSpPr>
            <a:spLocks noGrp="1"/>
          </p:cNvSpPr>
          <p:nvPr>
            <p:ph type="sldNum" sz="quarter" idx="12"/>
          </p:nvPr>
        </p:nvSpPr>
        <p:spPr>
          <a:xfrm>
            <a:off x="6553200" y="6076950"/>
            <a:ext cx="2289175" cy="476250"/>
          </a:xfrm>
        </p:spPr>
        <p:txBody>
          <a:bodyPr anchor="t"/>
          <a:lstStyle>
            <a:lvl1pPr>
              <a:defRPr/>
            </a:lvl1pPr>
          </a:lstStyle>
          <a:p>
            <a:fld id="{9A57C926-9A00-4F10-AC13-E230D457B5D2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1733350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451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6451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6451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0E003B-4365-49A4-8177-817551423435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306661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A038-8D38-45C5-B310-6576F75180BC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8BA0-D108-415A-9560-7CEEABEF5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75851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6451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6451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6451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467E87-1D03-4A66-A0E2-71079E71F892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6593433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6451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6451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6451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A89E32-CE9A-4382-877B-1C9EDFA52C31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7727952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451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6451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6451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17DE28-125D-42A9-809B-EEC8FBE2B4A4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35486116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6451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6451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6451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8C1379-97B4-4677-8B55-88D54B85F10B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01600715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451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6451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6451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D8442F-48E5-4765-988D-6D7B2ED438DC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5447615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6451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6451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6451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364C66-7D4E-4279-88D9-18F35CAD0016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60185452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6451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6451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6451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E5D8FF-85D5-4412-87F0-D25353E0BAF2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85261234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451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6451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6451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E0C850-915C-439E-B481-E7201DE4FCC5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77181816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4515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64516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64517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2DAF72-AB18-4ECE-921A-5D9D55694937}" type="slidenum">
              <a:rPr lang="en-US" altLang="zh-CN"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882391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A038-8D38-45C5-B310-6576F75180BC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8BA0-D108-415A-9560-7CEEABEF5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356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A038-8D38-45C5-B310-6576F75180BC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8BA0-D108-415A-9560-7CEEABEF5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384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A038-8D38-45C5-B310-6576F75180BC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8BA0-D108-415A-9560-7CEEABEF5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817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1A038-8D38-45C5-B310-6576F75180BC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E8BA0-D108-415A-9560-7CEEABEF5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45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1A038-8D38-45C5-B310-6576F75180BC}" type="datetimeFigureOut">
              <a:rPr lang="zh-CN" altLang="en-US" smtClean="0"/>
              <a:t>2019/11/23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E8BA0-D108-415A-9560-7CEEABEF5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16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848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48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</a:defRPr>
            </a:lvl1pPr>
          </a:lstStyle>
          <a:p>
            <a:endParaRPr lang="en-US" altLang="zh-CN"/>
          </a:p>
        </p:txBody>
      </p:sp>
      <p:sp>
        <p:nvSpPr>
          <p:cNvPr id="148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</a:defRPr>
            </a:lvl1pPr>
          </a:lstStyle>
          <a:p>
            <a:endParaRPr lang="en-US" altLang="zh-CN"/>
          </a:p>
        </p:txBody>
      </p:sp>
      <p:sp>
        <p:nvSpPr>
          <p:cNvPr id="148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</a:defRPr>
            </a:lvl1pPr>
          </a:lstStyle>
          <a:p>
            <a:fld id="{914B9FD0-70CB-4451-A669-BBA24531D23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7738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ll dir="ru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0D20670-AD77-48E9-9508-18C6C82C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7027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 noProof="1" dirty="0"/>
            </a:lvl1pPr>
          </a:lstStyle>
          <a:p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 noProof="1" dirty="0">
                <a:cs typeface="+mn-ea"/>
              </a:defRPr>
            </a:lvl1pPr>
          </a:lstStyle>
          <a:p>
            <a:fld id="{8EDCA6D6-0ECC-4C13-8BB6-499EEE0F147D}" type="slidenum">
              <a:rPr lang="en-US" altLang="zh-CN"/>
              <a:pPr/>
              <a:t>‹#›</a:t>
            </a:fld>
            <a:endParaRPr lang="zh-CN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95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sng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sng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sng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sng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sng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sng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sng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sng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64513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64514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4516" name="日期占位符 64515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64517" name="页脚占位符 64516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/>
          </a:p>
        </p:txBody>
      </p:sp>
      <p:sp>
        <p:nvSpPr>
          <p:cNvPr id="64518" name="灯片编号占位符 64517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 noProof="1" dirty="0">
                <a:cs typeface="+mn-ea"/>
              </a:defRPr>
            </a:lvl1pPr>
          </a:lstStyle>
          <a:p>
            <a:fld id="{06BA7A89-2386-4ED4-9C19-009C70678D9E}" type="slidenum">
              <a:rPr lang="en-US" altLang="zh-CN"/>
              <a:pPr/>
              <a:t>‹#›</a:t>
            </a:fld>
            <a:endParaRPr lang="zh-CN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442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5%AD%9F%E5%98%89" TargetMode="External"/><Relationship Id="rId2" Type="http://schemas.openxmlformats.org/officeDocument/2006/relationships/hyperlink" Target="https://baike.baidu.com/item/%E9%99%B6%E4%BE%83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baike.baidu.com/item/%E9%99%B6%E6%B8%8A%E6%98%8E%E9%9B%86" TargetMode="External"/><Relationship Id="rId4" Type="http://schemas.openxmlformats.org/officeDocument/2006/relationships/hyperlink" Target="https://baike.baidu.com/item/%E7%94%B0%E5%9B%AD%E8%AF%97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847252.htm" TargetMode="External"/><Relationship Id="rId2" Type="http://schemas.openxmlformats.org/officeDocument/2006/relationships/hyperlink" Target="http://baike.baidu.com/view/1864380.htm" TargetMode="External"/><Relationship Id="rId1" Type="http://schemas.openxmlformats.org/officeDocument/2006/relationships/slideLayout" Target="../slideLayouts/slideLayout4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85750"/>
            <a:ext cx="9963150" cy="742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05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文本占位符 73730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476250"/>
            <a:ext cx="8839200" cy="6121400"/>
          </a:xfrm>
        </p:spPr>
        <p:txBody>
          <a:bodyPr/>
          <a:lstStyle/>
          <a:p>
            <a:r>
              <a:rPr lang="zh-CN" altLang="en-US" b="1" smtClean="0"/>
              <a:t>仕隐经历</a:t>
            </a:r>
          </a:p>
          <a:p>
            <a:r>
              <a:rPr lang="zh-CN" altLang="en-US" sz="2800" b="1" smtClean="0">
                <a:solidFill>
                  <a:srgbClr val="FF3300"/>
                </a:solidFill>
                <a:ea typeface="黑体" panose="02010609060101010101" pitchFamily="49" charset="-122"/>
              </a:rPr>
              <a:t>一起一落：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29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岁江州祭酒，因</a:t>
            </a:r>
            <a:r>
              <a:rPr lang="zh-CN" altLang="en-US" sz="2400" b="1" u="sng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厌恶官场污浊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而辞职归家，后被召为江州主簿，不就。</a:t>
            </a:r>
          </a:p>
          <a:p>
            <a:r>
              <a:rPr lang="zh-CN" altLang="en-US" sz="2800" b="1" smtClean="0">
                <a:solidFill>
                  <a:srgbClr val="FF3300"/>
                </a:solidFill>
                <a:ea typeface="黑体" panose="02010609060101010101" pitchFamily="49" charset="-122"/>
              </a:rPr>
              <a:t>二起二落：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36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岁江陵，任荆州刺史桓玄的幕僚，但桓玄阴谋篡权，陶</a:t>
            </a:r>
            <a:r>
              <a:rPr lang="zh-CN" altLang="en-US" sz="2400" b="1" u="sng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再度失望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，次年，借陶母去世，</a:t>
            </a:r>
            <a:r>
              <a:rPr lang="zh-CN" altLang="en-US" sz="24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丁忧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归家，闲居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年，田园避世。</a:t>
            </a:r>
          </a:p>
          <a:p>
            <a:r>
              <a:rPr lang="zh-CN" altLang="en-US" sz="2800" b="1" smtClean="0">
                <a:solidFill>
                  <a:srgbClr val="FF3300"/>
                </a:solidFill>
                <a:ea typeface="黑体" panose="02010609060101010101" pitchFamily="49" charset="-122"/>
              </a:rPr>
              <a:t>三起三落：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39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岁任镇军将军刘裕的参军，又改任建威将军刘敬宜的参军。但因时局动荡，再度辞官。</a:t>
            </a:r>
          </a:p>
          <a:p>
            <a:r>
              <a:rPr lang="zh-CN" altLang="en-US" sz="2800" b="1" smtClean="0">
                <a:solidFill>
                  <a:srgbClr val="FF3300"/>
                </a:solidFill>
                <a:ea typeface="黑体" panose="02010609060101010101" pitchFamily="49" charset="-122"/>
              </a:rPr>
              <a:t>四起四落：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40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岁（公元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405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月）为彭泽令，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月弃官归隐，只做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80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天县令。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归去来兮辞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宋书</a:t>
            </a:r>
            <a:r>
              <a:rPr lang="zh-CN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陶渊明传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r>
              <a:rPr lang="zh-CN" altLang="en-US" sz="2800" b="1" smtClean="0">
                <a:solidFill>
                  <a:srgbClr val="FF3300"/>
                </a:solidFill>
                <a:ea typeface="黑体" panose="02010609060101010101" pitchFamily="49" charset="-122"/>
              </a:rPr>
              <a:t>躬耕生涯：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共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多年，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44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岁时家遭火灾，急剧贫困，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427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年秋，深感不久于人世，写三首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挽歌诗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，一篇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自祭文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。“夏日抱长饥，寒夜无被眠”乃窘迫之写照。</a:t>
            </a:r>
          </a:p>
        </p:txBody>
      </p:sp>
    </p:spTree>
    <p:extLst>
      <p:ext uri="{BB962C8B-B14F-4D97-AF65-F5344CB8AC3E}">
        <p14:creationId xmlns:p14="http://schemas.microsoft.com/office/powerpoint/2010/main" val="339466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uild="p"/>
      <p:bldP spid="73731" grpI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文本占位符 93185"/>
          <p:cNvSpPr>
            <a:spLocks noGrp="1" noRot="1"/>
          </p:cNvSpPr>
          <p:nvPr>
            <p:ph type="body" idx="1"/>
          </p:nvPr>
        </p:nvSpPr>
        <p:spPr>
          <a:xfrm>
            <a:off x="0" y="692150"/>
            <a:ext cx="8964613" cy="6165850"/>
          </a:xfrm>
          <a:ln>
            <a:miter/>
          </a:ln>
        </p:spPr>
        <p:txBody>
          <a:bodyPr/>
          <a:lstStyle/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200" b="1" smtClean="0">
                <a:solidFill>
                  <a:srgbClr val="FF3300"/>
                </a:solidFill>
              </a:rPr>
              <a:t>三个阶段：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b="1" smtClean="0">
                <a:solidFill>
                  <a:srgbClr val="000000"/>
                </a:solidFill>
              </a:rPr>
              <a:t>1</a:t>
            </a:r>
            <a:r>
              <a:rPr lang="zh-CN" altLang="en-US" b="1" smtClean="0">
                <a:solidFill>
                  <a:srgbClr val="000000"/>
                </a:solidFill>
              </a:rPr>
              <a:t>、少年、青年的闲居阶段（</a:t>
            </a:r>
            <a:r>
              <a:rPr lang="en-US" altLang="zh-CN" b="1" smtClean="0">
                <a:solidFill>
                  <a:srgbClr val="000000"/>
                </a:solidFill>
              </a:rPr>
              <a:t>29</a:t>
            </a:r>
            <a:r>
              <a:rPr lang="zh-CN" altLang="en-US" b="1" smtClean="0">
                <a:solidFill>
                  <a:srgbClr val="000000"/>
                </a:solidFill>
              </a:rPr>
              <a:t>岁前）：少无适俗韵，性本爱丘山。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000" smtClean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“出身望族，少有壮志。” “闲静少言，不慕荣利。” “猛志逸四海，骞翮思远翥。”（</a:t>
            </a:r>
            <a:r>
              <a:rPr lang="zh-CN" altLang="en-US" sz="2400" b="1" smtClean="0">
                <a:solidFill>
                  <a:srgbClr val="001E30"/>
                </a:solidFill>
                <a:latin typeface="楷体_GB2312" pitchFamily="49" charset="-122"/>
                <a:ea typeface="楷体_GB2312" pitchFamily="49" charset="-122"/>
              </a:rPr>
              <a:t>志，主要是指政治上的志向。“猛志”，突出此志向之奋发、凌厉。“逸”，突出此志向之远大、超越。“骞翮”即展翅，“翥”者、飞也。猛志所向，超越四海，有如大鹏展翅，志在高飞远举。</a:t>
            </a:r>
            <a:r>
              <a:rPr lang="zh-CN" altLang="en-US" b="1" smtClean="0">
                <a:solidFill>
                  <a:srgbClr val="001E3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）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b="1" smtClean="0">
                <a:solidFill>
                  <a:srgbClr val="000000"/>
                </a:solidFill>
              </a:rPr>
              <a:t>2</a:t>
            </a:r>
            <a:r>
              <a:rPr lang="zh-CN" altLang="en-US" b="1" smtClean="0">
                <a:solidFill>
                  <a:srgbClr val="000000"/>
                </a:solidFill>
              </a:rPr>
              <a:t>、壮年的辗转出仕阶段（</a:t>
            </a:r>
            <a:r>
              <a:rPr lang="en-US" altLang="zh-CN" b="1" smtClean="0">
                <a:solidFill>
                  <a:srgbClr val="000000"/>
                </a:solidFill>
              </a:rPr>
              <a:t>29-41</a:t>
            </a:r>
            <a:r>
              <a:rPr lang="zh-CN" altLang="en-US" b="1" smtClean="0">
                <a:solidFill>
                  <a:srgbClr val="000000"/>
                </a:solidFill>
              </a:rPr>
              <a:t>岁）。误落尘网中，一去十三年。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b="1" smtClean="0">
                <a:solidFill>
                  <a:srgbClr val="000000"/>
                </a:solidFill>
              </a:rPr>
              <a:t>3</a:t>
            </a:r>
            <a:r>
              <a:rPr lang="zh-CN" altLang="en-US" b="1" smtClean="0">
                <a:solidFill>
                  <a:srgbClr val="000000"/>
                </a:solidFill>
              </a:rPr>
              <a:t>、中晚年的隐居终老阶段（</a:t>
            </a:r>
            <a:r>
              <a:rPr lang="en-US" altLang="zh-CN" b="1" smtClean="0">
                <a:solidFill>
                  <a:srgbClr val="000000"/>
                </a:solidFill>
              </a:rPr>
              <a:t>41-62</a:t>
            </a:r>
            <a:r>
              <a:rPr lang="zh-CN" altLang="en-US" b="1" smtClean="0">
                <a:solidFill>
                  <a:srgbClr val="000000"/>
                </a:solidFill>
              </a:rPr>
              <a:t>岁）。久在樊笼里，复得返自然。</a:t>
            </a:r>
            <a:endParaRPr lang="zh-CN" altLang="en-US" b="1" smtClean="0">
              <a:latin typeface="楷体_GB2312" pitchFamily="49" charset="-122"/>
              <a:ea typeface="楷体_GB2312" pitchFamily="49" charset="-122"/>
            </a:endParaRP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抱朴含真，任情自得。最真诚的诗人；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诗酒自娱，纵浪大化。最艺术化的人生。</a:t>
            </a:r>
          </a:p>
        </p:txBody>
      </p:sp>
      <p:sp>
        <p:nvSpPr>
          <p:cNvPr id="93187" name="标题 93186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8540750" cy="515938"/>
          </a:xfrm>
        </p:spPr>
        <p:txBody>
          <a:bodyPr/>
          <a:lstStyle/>
          <a:p>
            <a:r>
              <a:rPr lang="zh-CN" altLang="en-US" sz="2800" b="1" smtClean="0">
                <a:solidFill>
                  <a:srgbClr val="FF3300"/>
                </a:solidFill>
                <a:ea typeface="黑体" panose="02010609060101010101" pitchFamily="49" charset="-122"/>
              </a:rPr>
              <a:t>三个阶段两个分期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70091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3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3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93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93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93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7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93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93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7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931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931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7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931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931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build="p"/>
      <p:bldP spid="93186" grpId="1" build="p"/>
      <p:bldP spid="93186" grpId="2" build="p"/>
      <p:bldP spid="93186" grpId="3" build="p"/>
      <p:bldP spid="931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文本占位符 96258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404813"/>
            <a:ext cx="8820150" cy="6121400"/>
          </a:xfrm>
        </p:spPr>
        <p:txBody>
          <a:bodyPr/>
          <a:lstStyle/>
          <a:p>
            <a:pPr lv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 smtClean="0">
                <a:solidFill>
                  <a:srgbClr val="FF3300"/>
                </a:solidFill>
              </a:rPr>
              <a:t>两个分期：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000000"/>
                </a:solidFill>
              </a:rPr>
              <a:t>1</a:t>
            </a:r>
            <a:r>
              <a:rPr lang="zh-CN" altLang="en-US" sz="2400" b="1" smtClean="0">
                <a:solidFill>
                  <a:srgbClr val="000000"/>
                </a:solidFill>
              </a:rPr>
              <a:t>、前期（</a:t>
            </a:r>
            <a:r>
              <a:rPr lang="en-US" altLang="zh-CN" sz="2400" b="1" smtClean="0">
                <a:solidFill>
                  <a:srgbClr val="000000"/>
                </a:solidFill>
              </a:rPr>
              <a:t>41</a:t>
            </a:r>
            <a:r>
              <a:rPr lang="zh-CN" altLang="en-US" sz="2400" b="1" smtClean="0">
                <a:solidFill>
                  <a:srgbClr val="000000"/>
                </a:solidFill>
              </a:rPr>
              <a:t>岁以前）渴望进取。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    渴望干一番事业，起主导作用的是儒家精神；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    但由于儒道思想的矛盾性，又时官时隐，举棋不定。隐居时想出仕，出仕时要归隐，心情很矛盾。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sz="2400" b="1" smtClean="0">
              <a:latin typeface="楷体_GB2312" pitchFamily="49" charset="-122"/>
              <a:ea typeface="楷体_GB2312" pitchFamily="49" charset="-122"/>
            </a:endParaRPr>
          </a:p>
          <a:p>
            <a:pPr lv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2400" b="1" smtClean="0">
                <a:solidFill>
                  <a:srgbClr val="000000"/>
                </a:solidFill>
              </a:rPr>
              <a:t>2</a:t>
            </a:r>
            <a:r>
              <a:rPr lang="zh-CN" altLang="en-US" sz="2400" b="1" smtClean="0">
                <a:solidFill>
                  <a:srgbClr val="000000"/>
                </a:solidFill>
              </a:rPr>
              <a:t>、后期（</a:t>
            </a:r>
            <a:r>
              <a:rPr lang="en-US" altLang="zh-CN" sz="2400" b="1" smtClean="0">
                <a:solidFill>
                  <a:srgbClr val="000000"/>
                </a:solidFill>
              </a:rPr>
              <a:t>41</a:t>
            </a:r>
            <a:r>
              <a:rPr lang="zh-CN" altLang="en-US" sz="2400" b="1" smtClean="0">
                <a:solidFill>
                  <a:srgbClr val="000000"/>
                </a:solidFill>
              </a:rPr>
              <a:t>岁以后）辞官归隐。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因时局动荡，仕途险恶，官场政治腐败，门阀制度森严而对现实极端不满，辞官归隐。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sz="2400" b="1" smtClean="0">
              <a:latin typeface="楷体_GB2312" pitchFamily="49" charset="-122"/>
              <a:ea typeface="楷体_GB2312" pitchFamily="49" charset="-122"/>
            </a:endParaRPr>
          </a:p>
          <a:p>
            <a:pPr lv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义熙四年（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408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），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他家乡遭焚，生活陷入极端贫困，但他</a:t>
            </a:r>
            <a:r>
              <a:rPr lang="zh-CN" altLang="en-US" sz="24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安贫乐道。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义熙末年（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418 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），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朝廷再次征召，他坚定了隐居的决心，一直过着隐居躬耕的生活，但</a:t>
            </a:r>
            <a:r>
              <a:rPr lang="zh-CN" altLang="en-US" sz="24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心情仍不平静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，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元嘉三年（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426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），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江州刺史檀道济劝他出山，他守节不仕。这个时期起主导作用的显然是道家思想。他</a:t>
            </a:r>
            <a:r>
              <a:rPr lang="zh-CN" altLang="en-US" sz="24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坚定了隐居的决心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，一直过着隐居躬耕的生活。</a:t>
            </a:r>
          </a:p>
          <a:p>
            <a:pPr>
              <a:lnSpc>
                <a:spcPct val="80000"/>
              </a:lnSpc>
            </a:pPr>
            <a:endParaRPr lang="zh-CN" altLang="en-US" sz="2000" smtClean="0"/>
          </a:p>
        </p:txBody>
      </p:sp>
    </p:spTree>
    <p:extLst>
      <p:ext uri="{BB962C8B-B14F-4D97-AF65-F5344CB8AC3E}">
        <p14:creationId xmlns:p14="http://schemas.microsoft.com/office/powerpoint/2010/main" val="180832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62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962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962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文本占位符 72706"/>
          <p:cNvSpPr>
            <a:spLocks noGrp="1" noRot="1"/>
          </p:cNvSpPr>
          <p:nvPr>
            <p:ph type="body" idx="1"/>
          </p:nvPr>
        </p:nvSpPr>
        <p:spPr>
          <a:xfrm>
            <a:off x="250825" y="476250"/>
            <a:ext cx="8893175" cy="5545138"/>
          </a:xfrm>
          <a:ln>
            <a:miter/>
          </a:ln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800" b="1" noProof="1"/>
              <a:t> </a:t>
            </a:r>
            <a:r>
              <a:rPr lang="zh-CN" altLang="en-US" b="1" noProof="1"/>
              <a:t>陶渊明思想</a:t>
            </a:r>
            <a:r>
              <a:rPr lang="zh-CN" altLang="en-US" sz="2400" b="1" noProof="1">
                <a:solidFill>
                  <a:srgbClr val="FF3300"/>
                </a:solidFill>
              </a:rPr>
              <a:t>（以辞官彭泽令为界分两期）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noProof="1"/>
              <a:t>     前期：</a:t>
            </a:r>
            <a:r>
              <a:rPr lang="zh-CN" altLang="en-US" sz="2400" b="1" noProof="1">
                <a:solidFill>
                  <a:srgbClr val="000000"/>
                </a:solidFill>
              </a:rPr>
              <a:t>积极谋仕，有“大济天下苍生”的雄心壮志，又依顺       自然，有“遁世以独善其身”的随事行藏。         </a:t>
            </a:r>
            <a:r>
              <a:rPr lang="zh-CN" altLang="en-US" sz="2400" b="1" noProof="1"/>
              <a:t>（以儒为主）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0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“忆我少壮时，无乐自欣豫。猛志逸四海，骞翮思远翥” </a:t>
            </a:r>
            <a:r>
              <a:rPr lang="en-US" altLang="zh-CN" sz="20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杂诗其五</a:t>
            </a:r>
            <a:r>
              <a:rPr lang="en-US" altLang="zh-CN" sz="20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zh-CN" sz="2000" b="1" noProof="1">
              <a:solidFill>
                <a:srgbClr val="FF33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0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2400" b="1" noProof="1"/>
              <a:t>  </a:t>
            </a:r>
            <a:r>
              <a:rPr lang="zh-CN" altLang="en-US" sz="2400" b="1" noProof="1"/>
              <a:t>后期：</a:t>
            </a:r>
            <a:r>
              <a:rPr lang="zh-CN" altLang="en-US" sz="2400" b="1" noProof="1">
                <a:solidFill>
                  <a:srgbClr val="000000"/>
                </a:solidFill>
              </a:rPr>
              <a:t>一方面以儒家“安贫乐道、君子固穷”为精神支柱。      一方面以道家“清静无为、顺应自然、否定现实”为行动指导。</a:t>
            </a:r>
          </a:p>
          <a:p>
            <a:pPr algn="ctr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noProof="1">
                <a:solidFill>
                  <a:srgbClr val="000000"/>
                </a:solidFill>
              </a:rPr>
              <a:t>                                                                            </a:t>
            </a:r>
            <a:r>
              <a:rPr lang="zh-CN" altLang="en-US" sz="2400" b="1" noProof="1"/>
              <a:t>（以道为主）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0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“日月掷人去，有志不获骋， 念此怀悲凄，终晓不能静”</a:t>
            </a:r>
            <a:r>
              <a:rPr lang="en-US" altLang="zh-CN" sz="20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杂诗其二</a:t>
            </a:r>
            <a:r>
              <a:rPr lang="en-US" altLang="zh-CN" sz="20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0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“</a:t>
            </a:r>
            <a:r>
              <a:rPr lang="zh-CN" altLang="en-US" sz="20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刑天舞干戚，猛志固常在”</a:t>
            </a:r>
            <a:r>
              <a:rPr lang="en-US" altLang="zh-CN" sz="20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——《</a:t>
            </a:r>
            <a:r>
              <a:rPr lang="zh-CN" altLang="en-US" sz="20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读山海经其十</a:t>
            </a:r>
            <a:r>
              <a:rPr lang="en-US" altLang="zh-CN" sz="20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b="1" noProof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400" b="1" noProof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总之，后期诗歌往往儒道调和，将儒家虚构的淳朴“上古   之世”与道家宣扬的“小国寡民”社会，合二为一成理想世界</a:t>
            </a:r>
            <a:r>
              <a:rPr lang="en-US" altLang="zh-CN" sz="2400" b="1" noProof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noProof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桃花源记</a:t>
            </a:r>
            <a:r>
              <a:rPr lang="en-US" altLang="zh-CN" sz="2400" b="1" noProof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pPr algn="ctr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b="1" noProof="1">
                <a:solidFill>
                  <a:schemeClr val="accent5">
                    <a:lumMod val="10000"/>
                  </a:schemeClr>
                </a:solidFill>
                <a:latin typeface="黑体" pitchFamily="2" charset="-122"/>
                <a:ea typeface="黑体" pitchFamily="2" charset="-122"/>
                <a:sym typeface="+mn-ea"/>
              </a:rPr>
              <a:t>安贫乐道</a:t>
            </a:r>
            <a:r>
              <a:rPr lang="en-US" altLang="zh-CN" b="1" noProof="1">
                <a:solidFill>
                  <a:schemeClr val="accent5">
                    <a:lumMod val="10000"/>
                  </a:schemeClr>
                </a:solidFill>
                <a:latin typeface="黑体" pitchFamily="2" charset="-122"/>
                <a:ea typeface="黑体" pitchFamily="2" charset="-122"/>
                <a:sym typeface="+mn-ea"/>
              </a:rPr>
              <a:t>+</a:t>
            </a:r>
            <a:r>
              <a:rPr lang="zh-CN" altLang="en-US" b="1" noProof="1">
                <a:solidFill>
                  <a:schemeClr val="accent5">
                    <a:lumMod val="10000"/>
                  </a:schemeClr>
                </a:solidFill>
                <a:latin typeface="黑体" pitchFamily="2" charset="-122"/>
                <a:ea typeface="黑体" pitchFamily="2" charset="-122"/>
                <a:sym typeface="+mn-ea"/>
              </a:rPr>
              <a:t>崇尚“自然”</a:t>
            </a:r>
          </a:p>
        </p:txBody>
      </p:sp>
      <p:sp>
        <p:nvSpPr>
          <p:cNvPr id="9218" name="文本框 72707"/>
          <p:cNvSpPr txBox="1">
            <a:spLocks noChangeArrowheads="1"/>
          </p:cNvSpPr>
          <p:nvPr/>
        </p:nvSpPr>
        <p:spPr bwMode="auto">
          <a:xfrm>
            <a:off x="0" y="2205038"/>
            <a:ext cx="549275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儒道双修</a:t>
            </a:r>
          </a:p>
        </p:txBody>
      </p:sp>
      <p:sp>
        <p:nvSpPr>
          <p:cNvPr id="9219" name="左大括号 72708"/>
          <p:cNvSpPr>
            <a:spLocks/>
          </p:cNvSpPr>
          <p:nvPr/>
        </p:nvSpPr>
        <p:spPr bwMode="auto">
          <a:xfrm>
            <a:off x="395288" y="1052513"/>
            <a:ext cx="360362" cy="3455987"/>
          </a:xfrm>
          <a:prstGeom prst="leftBrace">
            <a:avLst>
              <a:gd name="adj1" fmla="val 79875"/>
              <a:gd name="adj2" fmla="val 5040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zh-CN" sz="1800" b="0" i="0" u="none" strike="noStrike" kern="1200" cap="none" spc="0" normalizeH="0" baseline="200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271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2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2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727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727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222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981200"/>
            <a:ext cx="9296400" cy="3886200"/>
          </a:xfrm>
        </p:spPr>
        <p:txBody>
          <a:bodyPr/>
          <a:lstStyle/>
          <a:p>
            <a:r>
              <a:rPr lang="en-US" altLang="zh-CN" sz="6000" b="1" dirty="0">
                <a:ea typeface="隶书" panose="02010509060101010101" pitchFamily="49" charset="-122"/>
              </a:rPr>
              <a:t>“</a:t>
            </a:r>
            <a:r>
              <a:rPr lang="zh-CN" altLang="en-US" sz="6000" b="1" dirty="0">
                <a:latin typeface="隶书" panose="02010509060101010101" pitchFamily="49" charset="-122"/>
                <a:ea typeface="隶书" panose="02010509060101010101" pitchFamily="49" charset="-122"/>
              </a:rPr>
              <a:t>吾不能为五斗米折腰，拳拳事乡里小人邪。</a:t>
            </a:r>
            <a:r>
              <a:rPr lang="zh-CN" altLang="en-US" sz="6000" b="1" dirty="0">
                <a:ea typeface="隶书" panose="02010509060101010101" pitchFamily="49" charset="-122"/>
              </a:rPr>
              <a:t>”</a:t>
            </a:r>
            <a:r>
              <a:rPr lang="zh-CN" altLang="en-US" sz="6600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  <a:p>
            <a:pPr algn="r"/>
            <a:endParaRPr lang="zh-CN" altLang="en-US" dirty="0"/>
          </a:p>
          <a:p>
            <a:pPr algn="r"/>
            <a:r>
              <a:rPr lang="en-US" altLang="zh-CN" dirty="0"/>
              <a:t>——</a:t>
            </a:r>
            <a:r>
              <a:rPr lang="en-US" altLang="zh-CN" b="1" dirty="0"/>
              <a:t>《</a:t>
            </a:r>
            <a:r>
              <a:rPr lang="zh-CN" altLang="en-US" b="1" dirty="0"/>
              <a:t>晋书陶潜传</a:t>
            </a:r>
            <a:r>
              <a:rPr lang="en-US" altLang="zh-CN" b="1" dirty="0" smtClean="0"/>
              <a:t>》</a:t>
            </a:r>
          </a:p>
        </p:txBody>
      </p:sp>
      <p:sp>
        <p:nvSpPr>
          <p:cNvPr id="2" name="矩形 1"/>
          <p:cNvSpPr/>
          <p:nvPr/>
        </p:nvSpPr>
        <p:spPr>
          <a:xfrm>
            <a:off x="864128" y="5941352"/>
            <a:ext cx="42338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拳拳</a:t>
            </a:r>
            <a:r>
              <a:rPr lang="en-US" altLang="zh-CN" sz="2800" dirty="0" smtClean="0">
                <a:solidFill>
                  <a:srgbClr val="FF0000"/>
                </a:solidFill>
              </a:rPr>
              <a:t>:</a:t>
            </a:r>
            <a:r>
              <a:rPr lang="zh-CN" altLang="en-US" sz="2800" dirty="0" smtClean="0">
                <a:solidFill>
                  <a:srgbClr val="FF0000"/>
                </a:solidFill>
              </a:rPr>
              <a:t>奉承、巴结的样子。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672284"/>
      </p:ext>
    </p:extLst>
  </p:cSld>
  <p:clrMapOvr>
    <a:masterClrMapping/>
  </p:clrMapOvr>
  <p:transition spd="slow">
    <p:pull dir="r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877291"/>
            <a:ext cx="8540750" cy="1143000"/>
          </a:xfrm>
        </p:spPr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、文学造诣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552846"/>
      </p:ext>
    </p:extLst>
  </p:cSld>
  <p:clrMapOvr>
    <a:masterClrMapping/>
  </p:clrMapOvr>
  <p:transition spd="slow">
    <p:pull dir="r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599" y="332509"/>
            <a:ext cx="8709891" cy="628996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陶渊明之前，中国一等一的大诗人是“三曹”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曹操、曹丕和曹植父子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，他们是汉末曹魏时期的人物，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与陶渊明相隔一二百年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；在陶渊明之后，中国一等一的大诗人是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盛唐的李白、杜甫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与陶渊明相隔三百多年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陶渊明所处的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两晋南北朝时期，是中国历史上有名的大乱世。那个时代，出现了不少优秀的诗人和文人，但总的来说，可以说是中国文学的低谷。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中国古典文学的再次大爆发，要等到唐朝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83318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3891"/>
            <a:ext cx="8940800" cy="665941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其实陶渊明留下来的诗不多，只有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一百多首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，跟中国的那些大诗人不能相比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乐天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的诗有多少首？人家说“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乐天长短三千首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，不及韦郎五字诗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 ；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陆游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自己说“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六十年间万首诗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”；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杜甫、李白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也都有八九百首诗流传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下来。</a:t>
            </a:r>
            <a:endParaRPr lang="en-US" altLang="zh-CN" sz="32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陶渊明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不过一百多首诗而已，所以比起那些个大家来，陶渊明写的诗真是太少了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68962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3891"/>
            <a:ext cx="8940800" cy="665941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陶渊明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被后代很多人赞美称述，最重要的一点，就是陶渊明的“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苏东坡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曾经说过这样的两句话，他说陶渊明这个人，“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欲仕则仕，不以求之为嫌；欲隐则隐，不以去之为高；饥则扣门而乞食，饱则鸡黍以迎客：古今贤之，贵其真也。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赞美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陶渊明“真”的不止是苏东坡，辛弃疾也写过一首词来赞美他，他说陶渊明“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千载下，百篇存，更无一字不清真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 没有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一个字不是出自内心的、真淳地写下来的。</a:t>
            </a:r>
          </a:p>
        </p:txBody>
      </p:sp>
    </p:spTree>
    <p:extLst>
      <p:ext uri="{BB962C8B-B14F-4D97-AF65-F5344CB8AC3E}">
        <p14:creationId xmlns:p14="http://schemas.microsoft.com/office/powerpoint/2010/main" val="31886306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71681"/>
          <p:cNvSpPr>
            <a:spLocks noGrp="1" noRot="1" noChangeArrowheads="1"/>
          </p:cNvSpPr>
          <p:nvPr>
            <p:ph type="title"/>
          </p:nvPr>
        </p:nvSpPr>
        <p:spPr>
          <a:xfrm>
            <a:off x="250825" y="188913"/>
            <a:ext cx="8540750" cy="719137"/>
          </a:xfrm>
        </p:spPr>
        <p:txBody>
          <a:bodyPr/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陶渊明地位与影响</a:t>
            </a:r>
          </a:p>
        </p:txBody>
      </p:sp>
      <p:sp>
        <p:nvSpPr>
          <p:cNvPr id="20482" name="动作按钮: 第一张 71683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667625" y="5876925"/>
            <a:ext cx="720725" cy="720725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483" name="文本占位符 71684" descr="4400835_231916563000_2[1]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9338" y="1125538"/>
            <a:ext cx="3816350" cy="4741862"/>
          </a:xfrm>
        </p:spPr>
      </p:pic>
      <p:sp>
        <p:nvSpPr>
          <p:cNvPr id="71686" name="文本框 71685"/>
          <p:cNvSpPr txBox="1">
            <a:spLocks noChangeArrowheads="1"/>
          </p:cNvSpPr>
          <p:nvPr/>
        </p:nvSpPr>
        <p:spPr bwMode="auto">
          <a:xfrm>
            <a:off x="323850" y="908050"/>
            <a:ext cx="4032250" cy="393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地位：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晋宋诗风，渐趋浮靡陶诗价值未受重视，故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文心雕龙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不论及陶诗，钟嵘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诗品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也将其归为中品，“隐逸诗人之宗”。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唐代以后陶诗才逐渐受到重视，苏轼、朱熹力推之。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影响：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开创了田园诗派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      成为后世文人的典范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626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514600"/>
            <a:ext cx="854075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知人论世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190543"/>
      </p:ext>
    </p:extLst>
  </p:cSld>
  <p:clrMapOvr>
    <a:masterClrMapping/>
  </p:clrMapOvr>
  <p:transition spd="slow">
    <p:pull dir="r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标题 159745"/>
          <p:cNvSpPr>
            <a:spLocks noGrp="1" noRot="1" noChangeArrowheads="1"/>
          </p:cNvSpPr>
          <p:nvPr>
            <p:ph type="title"/>
          </p:nvPr>
        </p:nvSpPr>
        <p:spPr>
          <a:xfrm>
            <a:off x="301625" y="685800"/>
            <a:ext cx="8540750" cy="658813"/>
          </a:xfrm>
        </p:spPr>
        <p:txBody>
          <a:bodyPr/>
          <a:lstStyle/>
          <a:p>
            <a:pPr algn="l"/>
            <a:r>
              <a:rPr lang="zh-CN" altLang="en-US" sz="4000" b="1" smtClean="0">
                <a:solidFill>
                  <a:srgbClr val="000000"/>
                </a:solidFill>
              </a:rPr>
              <a:t>诗人陶渊明的被发现</a:t>
            </a:r>
            <a:r>
              <a:rPr lang="zh-CN" altLang="en-US" sz="4000" b="1" smtClean="0"/>
              <a:t>  </a:t>
            </a:r>
            <a:endParaRPr lang="en-US" altLang="zh-CN" sz="2000" b="1" smtClean="0">
              <a:solidFill>
                <a:schemeClr val="tx1"/>
              </a:solidFill>
            </a:endParaRPr>
          </a:p>
        </p:txBody>
      </p:sp>
      <p:sp>
        <p:nvSpPr>
          <p:cNvPr id="159747" name="文本占位符 159746"/>
          <p:cNvSpPr>
            <a:spLocks noGrp="1" noRot="1" noChangeArrowheads="1"/>
          </p:cNvSpPr>
          <p:nvPr>
            <p:ph type="body" idx="1"/>
          </p:nvPr>
        </p:nvSpPr>
        <p:spPr>
          <a:xfrm>
            <a:off x="323850" y="1628775"/>
            <a:ext cx="8540750" cy="4398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 smtClean="0">
                <a:ea typeface="楷体_GB2312" pitchFamily="49" charset="-122"/>
              </a:rPr>
              <a:t>陶渊明在当时只以隐士著称，他的文学创作没有得到高度的评价，这是因为他平淡自然的风格与当时崇尚的华丽文风不合。</a:t>
            </a:r>
          </a:p>
          <a:p>
            <a:pPr>
              <a:lnSpc>
                <a:spcPct val="90000"/>
              </a:lnSpc>
            </a:pPr>
            <a:r>
              <a:rPr lang="zh-CN" altLang="en-US" b="1" smtClean="0">
                <a:ea typeface="楷体_GB2312" pitchFamily="49" charset="-122"/>
              </a:rPr>
              <a:t>萧统是第一位发现陶诗文学价值的人，既推崇其人格也推崇其文学。到了宋朝，特别是经过苏轼、朱熹的弘扬，以及汤汉对其作品的诠释，陶渊明才真正确立了他在文学史上的崇高地位，这地位一直保持到今天，并获得了世界的声誉。</a:t>
            </a:r>
          </a:p>
        </p:txBody>
      </p:sp>
    </p:spTree>
    <p:extLst>
      <p:ext uri="{BB962C8B-B14F-4D97-AF65-F5344CB8AC3E}">
        <p14:creationId xmlns:p14="http://schemas.microsoft.com/office/powerpoint/2010/main" val="15920122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6" grpId="0"/>
      <p:bldP spid="15974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58721"/>
          <p:cNvSpPr>
            <a:spLocks noGrp="1" noRot="1" noChangeArrowheads="1"/>
          </p:cNvSpPr>
          <p:nvPr>
            <p:ph type="title"/>
          </p:nvPr>
        </p:nvSpPr>
        <p:spPr>
          <a:xfrm>
            <a:off x="539750" y="260350"/>
            <a:ext cx="8382000" cy="1139825"/>
          </a:xfrm>
        </p:spPr>
        <p:txBody>
          <a:bodyPr/>
          <a:lstStyle/>
          <a:p>
            <a:r>
              <a:rPr lang="zh-CN" altLang="en-US" sz="4000" b="1" smtClean="0">
                <a:solidFill>
                  <a:srgbClr val="000000"/>
                </a:solidFill>
              </a:rPr>
              <a:t>陶渊明对后世文学及文人的典型意义</a:t>
            </a:r>
          </a:p>
        </p:txBody>
      </p:sp>
      <p:sp>
        <p:nvSpPr>
          <p:cNvPr id="158723" name="文本占位符 158722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773238"/>
            <a:ext cx="5059363" cy="4392612"/>
          </a:xfrm>
        </p:spPr>
        <p:txBody>
          <a:bodyPr/>
          <a:lstStyle/>
          <a:p>
            <a:r>
              <a:rPr lang="zh-CN" altLang="en-US" b="1" smtClean="0">
                <a:ea typeface="楷体_GB2312" pitchFamily="49" charset="-122"/>
              </a:rPr>
              <a:t>士大夫的精神家园；</a:t>
            </a:r>
          </a:p>
          <a:p>
            <a:r>
              <a:rPr lang="zh-CN" altLang="en-US" b="1" smtClean="0">
                <a:ea typeface="楷体_GB2312" pitchFamily="49" charset="-122"/>
              </a:rPr>
              <a:t>不为五斗米折腰的精神；</a:t>
            </a:r>
          </a:p>
          <a:p>
            <a:r>
              <a:rPr lang="zh-CN" altLang="en-US" b="1" smtClean="0">
                <a:ea typeface="楷体_GB2312" pitchFamily="49" charset="-122"/>
              </a:rPr>
              <a:t>酒与菊的象征：酒助成物我两忘；菊象征高情远致。</a:t>
            </a:r>
          </a:p>
        </p:txBody>
      </p:sp>
      <p:pic>
        <p:nvPicPr>
          <p:cNvPr id="22531" name="图片 158723" descr="陶渊明2"/>
          <p:cNvPicPr>
            <a:picLocks noChangeAspect="1" noChangeArrowheads="1"/>
          </p:cNvPicPr>
          <p:nvPr/>
        </p:nvPicPr>
        <p:blipFill>
          <a:blip r:embed="rId2">
            <a:lum bright="-12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213" y="1773238"/>
            <a:ext cx="3584575" cy="385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82625" y="5661025"/>
            <a:ext cx="77073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非淡泊无以明志 非宁静无以致远</a:t>
            </a:r>
          </a:p>
        </p:txBody>
      </p:sp>
    </p:spTree>
    <p:extLst>
      <p:ext uri="{BB962C8B-B14F-4D97-AF65-F5344CB8AC3E}">
        <p14:creationId xmlns:p14="http://schemas.microsoft.com/office/powerpoint/2010/main" val="2050395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 build="p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877291"/>
            <a:ext cx="8540750" cy="1143000"/>
          </a:xfrm>
        </p:spPr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、后世影响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498148"/>
      </p:ext>
    </p:extLst>
  </p:cSld>
  <p:clrMapOvr>
    <a:masterClrMapping/>
  </p:clrMapOvr>
  <p:transition spd="slow">
    <p:pull dir="r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526473"/>
            <a:ext cx="9347446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22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0800" y="0"/>
            <a:ext cx="96560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95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3200" y="0"/>
            <a:ext cx="8756073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南朝梁昭明太子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萧统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，对陶渊明的诗文相当推崇，几乎到了爱不释手地步。萧统亲自为陶渊明编集、作序。他编的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陶渊明集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是中国文学史上的第一部文人专集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。此外，他还写了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陶渊明传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，创作了摹写陶渊明精神气质的诗歌作品，他所编辑的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文选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收录了陶渊明的诗歌作品八首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。萧统做粉丝做到如此敬业的地步，早已超越了一般的“追星”行为而有了别样的意义。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山水田园诗人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孟浩然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对陶渊明非常崇拜，他在诗中说：“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赏读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高士传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，最佳陶征君，目耽田园趣，自谓羲皇人。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”这是不是等于说，虽然星空灿烂，但你是我的唯一。诗歌创作方面，孟浩然在题材内容、表现手法上，对陶渊明诗作多有传承。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8199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7090" y="329185"/>
            <a:ext cx="8756073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李白还是陶渊明的粉丝呢！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很明显，李白的“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安能摧眉折腰事权贵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”和陶渊明的“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不为五斗米折腰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”是一脉相承的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李白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在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戏赠郑溧阳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中写道：“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陶令日日醉，不知五柳春。素琴本无弦，漉酒用葛巾。清风北窗下，自谓羲皇人。何时到栗里，一见平生亲。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”字里行间洋溢着粉丝对偶像的仰慕之情。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说起来，陶渊明的粉丝还真不少，除李白外，还有很多“重量级”、“大腕级”的人物。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20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2508" y="-114160"/>
            <a:ext cx="8506691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杜甫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也是陶渊明的粉丝。杜甫在安史之乱之后，过着颠沛流离的生活，把陶渊明引为隔世的知己，他咏诗道：“宽心应是酒，谴兴莫过诗。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此意陶潜解，吾生后汝期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。”杜甫不但认同陶渊明的儒家政治精神、独立自由人格，而且以自己独特的方式吸纳、发挥陶渊明思想和诗艺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白居易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也把陶渊明作为自己的偶像。江州离陶渊明的故乡浔阳很近，白居易任江州司马的时候，曾去拜访陶渊明的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故居。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白居易自称是“异世陶元亮”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，也就是另一个时空的陶渊明，陶渊明的隐逸情怀和生活情趣，被他引入到了自己的生存方式之中。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92647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5563" y="471056"/>
            <a:ext cx="8432800" cy="6454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“唐宋八大家”中，至少有两个是陶渊明的粉丝：欧阳修和苏轼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欧阳修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盛赞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归去来兮辞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说：“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晋无文章，唯陶渊明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归去来兮辞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。”他还说：“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吾爱陶渊明，爱酒又爱闲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苏轼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呢，不但自己喜欢陶渊明，还拉上儿子一起“追星”，读陶诗、和陶诗曾是他们父子谪居生活中的一大乐事。苏轼晚年在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与苏辙书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中说自己“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无所甚好，独好渊明之诗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”，又说：“深愧渊明，欲以晚节师范其万一”。</a:t>
            </a:r>
          </a:p>
        </p:txBody>
      </p:sp>
    </p:spTree>
    <p:extLst>
      <p:ext uri="{BB962C8B-B14F-4D97-AF65-F5344CB8AC3E}">
        <p14:creationId xmlns:p14="http://schemas.microsoft.com/office/powerpoint/2010/main" val="3718537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" y="323273"/>
            <a:ext cx="852516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南宋爱国词人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辛弃疾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也把陶渊明引为知己。他留下词作六百多首，其中吟咏、提及、明引、暗引陶渊明诗文的就六十首，也就是说，他差不多每十首词中就有一首与陶渊明有关。从这个角度来说，辛弃疾堪称陶渊明的“超级粉丝”。</a:t>
            </a:r>
          </a:p>
        </p:txBody>
      </p:sp>
    </p:spTree>
    <p:extLst>
      <p:ext uri="{BB962C8B-B14F-4D97-AF65-F5344CB8AC3E}">
        <p14:creationId xmlns:p14="http://schemas.microsoft.com/office/powerpoint/2010/main" val="3874537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877291"/>
            <a:ext cx="8540750" cy="1143000"/>
          </a:xfrm>
        </p:spPr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、家世背景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556090"/>
      </p:ext>
    </p:extLst>
  </p:cSld>
  <p:clrMapOvr>
    <a:masterClrMapping/>
  </p:clrMapOvr>
  <p:transition spd="slow">
    <p:pull dir="r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514600"/>
            <a:ext cx="854075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手法赏析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086527"/>
      </p:ext>
    </p:extLst>
  </p:cSld>
  <p:clrMapOvr>
    <a:masterClrMapping/>
  </p:clrMapOvr>
  <p:transition spd="slow">
    <p:pull dir="r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1709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5400" b="1">
                <a:ea typeface="华文新魏" panose="02010800040101010101" pitchFamily="2" charset="-122"/>
              </a:rPr>
              <a:t>苏轼对“暧暧远人村”四句非常赞赏，评价道：</a:t>
            </a:r>
          </a:p>
          <a:p>
            <a:r>
              <a:rPr lang="zh-CN" altLang="en-US" sz="6000" b="1">
                <a:solidFill>
                  <a:schemeClr val="hlink"/>
                </a:solidFill>
                <a:ea typeface="华文新魏" panose="02010800040101010101" pitchFamily="2" charset="-122"/>
              </a:rPr>
              <a:t>“如大匠运斤，无斧凿痕”。</a:t>
            </a:r>
            <a:r>
              <a:rPr lang="zh-CN" altLang="en-US" sz="6000" u="sng">
                <a:solidFill>
                  <a:schemeClr val="hlink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1810153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935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3783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0654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194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060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22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514600"/>
            <a:ext cx="854075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拓展阅读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874949"/>
      </p:ext>
    </p:extLst>
  </p:cSld>
  <p:clrMapOvr>
    <a:masterClrMapping/>
  </p:clrMapOvr>
  <p:transition spd="slow">
    <p:pull dir="r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914400" y="1401763"/>
            <a:ext cx="6858000" cy="6924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</a:t>
            </a:r>
            <a:r>
              <a:rPr kumimoji="1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饮酒</a:t>
            </a:r>
            <a:endParaRPr kumimoji="1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ea typeface="楷体_GB2312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  结庐在人境，而无车马喧。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  问君何能尔？心远地自偏。　　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 采菊东篱下，悠然见南山。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  山气日夕佳，飞鸟相与还。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   此中有真意，欲辨已忘言。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 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 </a:t>
            </a:r>
            <a:endParaRPr kumimoji="1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-228600" y="685800"/>
            <a:ext cx="3352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拓展阅读：</a:t>
            </a:r>
          </a:p>
        </p:txBody>
      </p:sp>
    </p:spTree>
    <p:extLst>
      <p:ext uri="{BB962C8B-B14F-4D97-AF65-F5344CB8AC3E}">
        <p14:creationId xmlns:p14="http://schemas.microsoft.com/office/powerpoint/2010/main" val="179549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1599" y="0"/>
            <a:ext cx="8608291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陶渊明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365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427</a:t>
            </a:r>
            <a:r>
              <a:rPr lang="zh-CN" altLang="en-US" sz="2800" b="1" dirty="0" smtClean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）出生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于一个没落的仕宦家庭。曾祖</a:t>
            </a:r>
            <a:r>
              <a:rPr lang="zh-CN" altLang="en-US" sz="2800" b="1" dirty="0">
                <a:solidFill>
                  <a:srgbClr val="136EC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/>
              </a:rPr>
              <a:t>陶侃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是东晋开国元勋，祖父作过太守，父亲早死，母亲是东晋名士</a:t>
            </a:r>
            <a:r>
              <a:rPr lang="zh-CN" altLang="en-US" sz="2800" b="1" dirty="0">
                <a:solidFill>
                  <a:srgbClr val="136EC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/>
              </a:rPr>
              <a:t>孟嘉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的女儿</a:t>
            </a:r>
            <a:r>
              <a:rPr lang="zh-CN" altLang="en-US" sz="2800" b="1" dirty="0" smtClean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陶渊明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一生大略可分为三个时期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时期，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岁以前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，由于父亲早死，他从少年时代就处于生活贫困之中</a:t>
            </a:r>
            <a:r>
              <a:rPr lang="zh-CN" altLang="en-US" sz="2800" b="1" dirty="0" smtClean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时期，学仕时期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，从晋孝武帝太元十八年（</a:t>
            </a:r>
            <a:r>
              <a:rPr lang="en-US" altLang="zh-CN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393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年）他</a:t>
            </a:r>
            <a:r>
              <a:rPr lang="en-US" altLang="zh-CN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29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岁到晋安帝义熙元年（</a:t>
            </a:r>
            <a:r>
              <a:rPr lang="en-US" altLang="zh-CN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405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年）</a:t>
            </a:r>
            <a:r>
              <a:rPr lang="en-US" altLang="zh-CN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41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</a:t>
            </a:r>
            <a:r>
              <a:rPr lang="zh-CN" altLang="en-US" sz="2800" b="1" dirty="0" smtClean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时期，归田时期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，从义熙二年（</a:t>
            </a:r>
            <a:r>
              <a:rPr lang="en-US" altLang="zh-CN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406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年）至宋文帝元嘉四年（</a:t>
            </a:r>
            <a:r>
              <a:rPr lang="en-US" altLang="zh-CN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427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年）病故</a:t>
            </a:r>
            <a:r>
              <a:rPr lang="zh-CN" altLang="en-US" sz="2800" b="1" dirty="0" smtClean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归田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多年，是他创作最丰富的时期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。陶渊明被称为“隐逸诗人之宗”，开创了</a:t>
            </a:r>
            <a:r>
              <a:rPr lang="zh-CN" altLang="en-US" sz="2800" b="1" dirty="0">
                <a:solidFill>
                  <a:srgbClr val="136EC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/>
              </a:rPr>
              <a:t>田园诗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一体。陶诗的艺术成就从唐代开始受到推崇，甚至被当作是“为诗之根本准则”。传世作品共有诗</a:t>
            </a:r>
            <a:r>
              <a:rPr lang="en-US" altLang="zh-CN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125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首，文</a:t>
            </a:r>
            <a:r>
              <a:rPr lang="en-US" altLang="zh-CN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篇，后人编为</a:t>
            </a:r>
            <a:r>
              <a:rPr lang="en-US" altLang="zh-CN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136EC2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/>
              </a:rPr>
              <a:t>陶渊明集</a:t>
            </a:r>
            <a:r>
              <a:rPr lang="en-US" altLang="zh-CN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60321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2654" y="0"/>
            <a:ext cx="6294582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333333"/>
                </a:solidFill>
                <a:latin typeface="arial" panose="020B0604020202020204" pitchFamily="34" charset="0"/>
              </a:rPr>
              <a:t>咏荆轲</a:t>
            </a:r>
          </a:p>
          <a:p>
            <a:pPr algn="ctr"/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燕丹善养士，志在报强嬴。</a:t>
            </a:r>
          </a:p>
          <a:p>
            <a:pPr algn="ctr"/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招集百夫良，岁暮得荆卿。</a:t>
            </a: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君子死知己，提剑出燕京。</a:t>
            </a: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素骥鸣广陌，慷慨送我行。</a:t>
            </a: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雄髮指危冠，猛气冲长缨。</a:t>
            </a:r>
          </a:p>
          <a:p>
            <a:pPr algn="ctr"/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饮饯易水上，四座列群英。</a:t>
            </a:r>
          </a:p>
          <a:p>
            <a:pPr algn="ctr"/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渐离击悲筑，宋意唱高声。</a:t>
            </a:r>
          </a:p>
          <a:p>
            <a:pPr algn="ctr"/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萧萧哀风逝，澹澹寒波生。</a:t>
            </a:r>
          </a:p>
          <a:p>
            <a:pPr algn="ctr"/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商音更流涕，羽奏壮士惊。</a:t>
            </a:r>
          </a:p>
          <a:p>
            <a:pPr algn="ctr"/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心知去不归，且有後世名。</a:t>
            </a:r>
          </a:p>
          <a:p>
            <a:pPr algn="ctr"/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登车何时顾，飞盖入秦庭。</a:t>
            </a: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凌厉越万里，逶迤过千城。</a:t>
            </a: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图穷事自至，豪主正怔营。</a:t>
            </a: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惜哉剑术疏，奇功遂不成！</a:t>
            </a: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其人虽已殁，千载有馀情。</a:t>
            </a:r>
            <a:endParaRPr lang="zh-CN" altLang="en-US" sz="2800" b="1" i="0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08620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06401"/>
            <a:ext cx="9143999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00150" algn="ctr">
              <a:spcAft>
                <a:spcPts val="0"/>
              </a:spcAft>
            </a:pPr>
            <a:r>
              <a:rPr lang="zh-CN" altLang="zh-CN" sz="28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杂诗（其二）</a:t>
            </a:r>
            <a:endParaRPr lang="zh-CN" altLang="zh-CN" sz="2800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666750" algn="ctr">
              <a:spcAft>
                <a:spcPts val="0"/>
              </a:spcAft>
            </a:pPr>
            <a:r>
              <a:rPr lang="zh-CN" altLang="zh-CN" sz="28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白日沦西阿，素月出东岭。</a:t>
            </a:r>
            <a:endParaRPr lang="zh-CN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666750" algn="ctr">
              <a:spcAft>
                <a:spcPts val="0"/>
              </a:spcAft>
            </a:pPr>
            <a:r>
              <a:rPr lang="zh-CN" altLang="zh-CN" sz="28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遥遥万里晖，荡荡空中景。</a:t>
            </a:r>
            <a:endParaRPr lang="zh-CN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666750" algn="ctr">
              <a:spcAft>
                <a:spcPts val="0"/>
              </a:spcAft>
            </a:pPr>
            <a:r>
              <a:rPr lang="zh-CN" altLang="zh-CN" sz="28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风来入房户，夜中枕席冷。</a:t>
            </a:r>
            <a:endParaRPr lang="zh-CN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666750" algn="ctr">
              <a:spcAft>
                <a:spcPts val="0"/>
              </a:spcAft>
            </a:pPr>
            <a:r>
              <a:rPr lang="zh-CN" altLang="zh-CN" sz="28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气变悟时易，不眠知夕永。</a:t>
            </a:r>
            <a:endParaRPr lang="zh-CN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666750" algn="ctr">
              <a:spcAft>
                <a:spcPts val="0"/>
              </a:spcAft>
            </a:pPr>
            <a:r>
              <a:rPr lang="zh-CN" altLang="zh-CN" sz="28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欲言无予和，挥杯劝孤影。</a:t>
            </a:r>
            <a:endParaRPr lang="zh-CN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666750" algn="ctr"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日月掷人去，有志不获骋。</a:t>
            </a:r>
            <a:endParaRPr lang="zh-CN" altLang="zh-CN" sz="2800" b="1" kern="100" dirty="0">
              <a:solidFill>
                <a:srgbClr val="FF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666750" algn="ctr">
              <a:spcAft>
                <a:spcPts val="0"/>
              </a:spcAft>
            </a:pPr>
            <a:r>
              <a:rPr lang="zh-CN" altLang="zh-CN" sz="28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念此怀悲凄，终晓不能静。</a:t>
            </a:r>
            <a:endParaRPr lang="zh-CN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800" b="1" dirty="0">
                <a:ea typeface="宋体" panose="02010600030101010101" pitchFamily="2" charset="-122"/>
                <a:cs typeface="Times New Roman" panose="02020603050405020304" pitchFamily="18" charset="0"/>
              </a:rPr>
              <a:t>译文：太阳从西山落下，白月从东岭升起。月亮遥遥万里，放射着清辉，浩荡的夜空被照耀得十分明亮。风吹入户，在夜间枕席生凉。气候变化了，因此领悟到季节也变了，睡不着觉，才了解到夜是如此之长。我要倾吐心中的愁思，却没有人应和，只好一个人举杯和自己的影子对酌。</a:t>
            </a:r>
            <a:r>
              <a:rPr lang="zh-CN" altLang="zh-CN" sz="2800" b="1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时光飞快流逝，我空有壮志却不能得到伸展</a:t>
            </a:r>
            <a:r>
              <a:rPr lang="zh-CN" altLang="zh-CN" sz="2800" b="1" dirty="0">
                <a:ea typeface="宋体" panose="02010600030101010101" pitchFamily="2" charset="-122"/>
                <a:cs typeface="Times New Roman" panose="02020603050405020304" pitchFamily="18" charset="0"/>
              </a:rPr>
              <a:t>。想起这件事满怀悲凄，心里通宵不能平静。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336063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标题 155649"/>
          <p:cNvSpPr>
            <a:spLocks noGrp="1" noRot="1" noChangeArrowheads="1"/>
          </p:cNvSpPr>
          <p:nvPr>
            <p:ph type="title"/>
          </p:nvPr>
        </p:nvSpPr>
        <p:spPr>
          <a:xfrm>
            <a:off x="250825" y="0"/>
            <a:ext cx="8540750" cy="1143000"/>
          </a:xfrm>
        </p:spPr>
        <p:txBody>
          <a:bodyPr/>
          <a:lstStyle/>
          <a:p>
            <a:r>
              <a:rPr lang="zh-CN" altLang="en-US" sz="3600" b="1" smtClean="0"/>
              <a:t>靖节先生</a:t>
            </a:r>
          </a:p>
        </p:txBody>
      </p:sp>
      <p:pic>
        <p:nvPicPr>
          <p:cNvPr id="155652" name="文本占位符 155651" descr="13029BJ4Jc0-114I4[1]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052513"/>
            <a:ext cx="4227513" cy="4959350"/>
          </a:xfrm>
        </p:spPr>
      </p:pic>
      <p:pic>
        <p:nvPicPr>
          <p:cNvPr id="155654" name="图片 155653" descr="01200000000481120176688062528_95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052513"/>
            <a:ext cx="428625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260475" y="5876925"/>
            <a:ext cx="6323013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  <a:sym typeface="+mn-ea"/>
              </a:rPr>
              <a:t>身隐故称隐者，道隐故曰贤人</a:t>
            </a:r>
            <a:r>
              <a:rPr kumimoji="0" lang="zh-CN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/>
                <a:ea typeface="宋体"/>
                <a:cs typeface="+mn-cs"/>
                <a:sym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891222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5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0" grpId="0"/>
      <p:bldP spid="4" grpId="0"/>
      <p:bldP spid="4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02359"/>
            <a:ext cx="9014691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133475" algn="ctr">
              <a:spcAft>
                <a:spcPts val="0"/>
              </a:spcAft>
            </a:pPr>
            <a:r>
              <a:rPr lang="zh-CN" altLang="zh-CN" sz="2800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杂诗（其五</a:t>
            </a:r>
            <a:r>
              <a:rPr lang="zh-CN" altLang="zh-CN" sz="2800" b="1" kern="100" dirty="0" smtClean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indent="1133475"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忆</a:t>
            </a:r>
            <a:r>
              <a:rPr lang="zh-CN" altLang="zh-CN" sz="28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我少壮时，无乐自欣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豫。</a:t>
            </a:r>
            <a:endParaRPr lang="en-US" altLang="zh-CN" sz="2800" b="1" kern="100" dirty="0">
              <a:solidFill>
                <a:srgbClr val="FF0000"/>
              </a:solidFill>
              <a:latin typeface="等线" panose="02010600030101010101" pitchFamily="2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1133475"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猛志逸四海，骞翮思远翥。</a:t>
            </a:r>
            <a:endParaRPr lang="zh-CN" altLang="zh-CN" sz="2800" b="1" kern="100" dirty="0" smtClean="0">
              <a:solidFill>
                <a:srgbClr val="FF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266700" indent="266700" algn="ctr">
              <a:spcAft>
                <a:spcPts val="0"/>
              </a:spcAft>
            </a:pPr>
            <a:r>
              <a:rPr lang="zh-CN" altLang="zh-CN" sz="2800" b="1" kern="100" dirty="0" smtClean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荏苒</a:t>
            </a:r>
            <a:r>
              <a:rPr lang="zh-CN" altLang="zh-CN" sz="28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岁月颓，此心稍已去。</a:t>
            </a:r>
            <a:endParaRPr lang="zh-CN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266700" indent="266700" algn="ctr">
              <a:spcAft>
                <a:spcPts val="0"/>
              </a:spcAft>
            </a:pPr>
            <a:r>
              <a:rPr lang="zh-CN" altLang="zh-CN" sz="28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值欢无复娱，每每多忧虑。</a:t>
            </a:r>
            <a:endParaRPr lang="zh-CN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266700" indent="266700" algn="ctr">
              <a:spcAft>
                <a:spcPts val="0"/>
              </a:spcAft>
            </a:pPr>
            <a:r>
              <a:rPr lang="zh-CN" altLang="zh-CN" sz="28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气力渐衰损，转觉日不如。</a:t>
            </a:r>
            <a:endParaRPr lang="zh-CN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266700" indent="266700" algn="ctr">
              <a:spcAft>
                <a:spcPts val="0"/>
              </a:spcAft>
            </a:pPr>
            <a:r>
              <a:rPr lang="zh-CN" altLang="zh-CN" sz="28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壑舟无须臾，引我不得住。</a:t>
            </a:r>
            <a:endParaRPr lang="zh-CN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266700" indent="266700" algn="ctr">
              <a:spcAft>
                <a:spcPts val="0"/>
              </a:spcAft>
            </a:pPr>
            <a:r>
              <a:rPr lang="zh-CN" altLang="zh-CN" sz="28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前涂当几许，未知止泊处。</a:t>
            </a:r>
            <a:endParaRPr lang="zh-CN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266700" indent="266700" algn="ctr">
              <a:spcAft>
                <a:spcPts val="0"/>
              </a:spcAft>
            </a:pPr>
            <a:r>
              <a:rPr lang="zh-CN" altLang="zh-CN" sz="28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古人惜寸阴，念此使人惧。</a:t>
            </a:r>
            <a:endParaRPr lang="zh-CN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</a:pPr>
            <a:r>
              <a:rPr lang="zh-CN" altLang="zh-CN" sz="2800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译文：</a:t>
            </a:r>
            <a:r>
              <a:rPr lang="zh-CN" altLang="zh-CN" sz="2800" b="1" kern="100" dirty="0">
                <a:solidFill>
                  <a:srgbClr val="FF0000"/>
                </a:solidFill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忆我当年少壮时，虽无乐事自欢娱。胸怀壮志超四海，展翅高飞思远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去。</a:t>
            </a:r>
            <a:r>
              <a:rPr lang="zh-CN" altLang="zh-CN" sz="2800" b="1" kern="100" dirty="0" smtClean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岁月渐移光阴逝，当年心志日消除。虽逢乐事难欢快，每每心中多忧虑。气力</a:t>
            </a:r>
            <a:r>
              <a:rPr lang="zh-CN" altLang="zh-CN" sz="2800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渐觉在减退，我身已感日不如。自然总在变化中，使我不得停脚步</a:t>
            </a:r>
            <a:r>
              <a:rPr lang="zh-CN" altLang="zh-CN" sz="2800" b="1" kern="100" dirty="0" smtClean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。未卜</a:t>
            </a:r>
            <a:r>
              <a:rPr lang="zh-CN" altLang="zh-CN" sz="2800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前程有多少，谁知归宿在何处。古人珍惜寸光阴，念此使人心恐惧。</a:t>
            </a:r>
            <a:endParaRPr lang="zh-CN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8439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6255" y="692727"/>
            <a:ext cx="8783781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33425" algn="ctr">
              <a:spcAft>
                <a:spcPts val="0"/>
              </a:spcAft>
            </a:pPr>
            <a:r>
              <a:rPr lang="zh-CN" altLang="zh-CN" sz="2800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读山海经·（其十）</a:t>
            </a:r>
            <a:endParaRPr lang="zh-CN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133350" indent="333375" algn="ctr">
              <a:spcAft>
                <a:spcPts val="0"/>
              </a:spcAft>
            </a:pPr>
            <a:r>
              <a:rPr lang="zh-CN" altLang="zh-CN" sz="32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精卫衔微木，将以填沧海。</a:t>
            </a:r>
            <a:endParaRPr lang="zh-CN" altLang="zh-CN" sz="32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133350" indent="333375" algn="ctr">
              <a:spcAft>
                <a:spcPts val="0"/>
              </a:spcAft>
            </a:pPr>
            <a:r>
              <a:rPr lang="zh-CN" altLang="zh-CN" sz="32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刑天舞干戚，猛志固常在。</a:t>
            </a:r>
            <a:endParaRPr lang="zh-CN" altLang="zh-CN" sz="3200" b="1" kern="100" dirty="0">
              <a:solidFill>
                <a:srgbClr val="FF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133350" indent="333375" algn="ctr">
              <a:spcAft>
                <a:spcPts val="0"/>
              </a:spcAft>
            </a:pPr>
            <a:r>
              <a:rPr lang="zh-CN" altLang="zh-CN" sz="32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同物既无虑，化去不复悔。</a:t>
            </a:r>
            <a:endParaRPr lang="zh-CN" altLang="zh-CN" sz="32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133350" indent="333375" algn="ctr">
              <a:spcAft>
                <a:spcPts val="0"/>
              </a:spcAft>
            </a:pPr>
            <a:r>
              <a:rPr lang="zh-CN" altLang="zh-CN" sz="32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徒设在昔心，良辰讵可待。</a:t>
            </a:r>
            <a:endParaRPr lang="zh-CN" altLang="zh-CN" sz="32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2800" b="1" kern="100" dirty="0" smtClean="0">
              <a:latin typeface="等线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2800" b="1" kern="100" dirty="0" smtClean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译文</a:t>
            </a:r>
            <a:r>
              <a:rPr lang="zh-CN" altLang="zh-CN" sz="2800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：精卫含着微小的木块，要用它填平沧海。</a:t>
            </a:r>
            <a:r>
              <a:rPr lang="zh-CN" altLang="zh-CN" sz="2800" b="1" kern="100" dirty="0">
                <a:solidFill>
                  <a:srgbClr val="FF0000"/>
                </a:solidFill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刑天挥舞着盾斧，刚毅的斗志始终存在。</a:t>
            </a:r>
            <a:r>
              <a:rPr lang="zh-CN" altLang="zh-CN" sz="2800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同样是生灵不存余哀，化成了异物并无悔改。如果没有这样的意志品格，美好的时光又怎么会到来呢？</a:t>
            </a:r>
            <a:endParaRPr lang="zh-CN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07310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128" y="157018"/>
            <a:ext cx="8894618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28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闲情赋（节选）</a:t>
            </a:r>
            <a:endParaRPr lang="zh-CN" altLang="zh-CN" sz="2800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000" b="1" kern="100" dirty="0" smtClean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kern="100" dirty="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愿</a:t>
            </a:r>
            <a:r>
              <a:rPr lang="zh-CN" altLang="zh-CN" sz="30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在衣而为领</a:t>
            </a:r>
            <a:r>
              <a:rPr lang="zh-CN" altLang="zh-CN" sz="30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，承华首之余芳；悲罗襟之宵离，怨秋夜之未央！</a:t>
            </a:r>
            <a:r>
              <a:rPr lang="zh-CN" altLang="zh-CN" sz="30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愿在裳而为带</a:t>
            </a:r>
            <a:r>
              <a:rPr lang="zh-CN" altLang="zh-CN" sz="30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，束窈窕之纤身；嗟温凉之异气，或脱故而服新！</a:t>
            </a:r>
            <a:r>
              <a:rPr lang="zh-CN" altLang="zh-CN" sz="30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愿在发而为泽</a:t>
            </a:r>
            <a:r>
              <a:rPr lang="zh-CN" altLang="zh-CN" sz="30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，刷玄鬓于颓肩；悲佳人之屡沐，从白水而枯煎！</a:t>
            </a:r>
            <a:r>
              <a:rPr lang="zh-CN" altLang="zh-CN" sz="30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愿在眉而为黛</a:t>
            </a:r>
            <a:r>
              <a:rPr lang="zh-CN" altLang="zh-CN" sz="30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，随瞻视以闲扬；悲脂粉之尚鲜，或取毁于华妆！</a:t>
            </a:r>
            <a:r>
              <a:rPr lang="zh-CN" altLang="zh-CN" sz="30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愿在莞而为席</a:t>
            </a:r>
            <a:r>
              <a:rPr lang="zh-CN" altLang="zh-CN" sz="30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，安弱体于三秋；悲文茵之代御，方经年而见求！</a:t>
            </a:r>
            <a:r>
              <a:rPr lang="zh-CN" altLang="zh-CN" sz="30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愿在丝而为履</a:t>
            </a:r>
            <a:r>
              <a:rPr lang="zh-CN" altLang="zh-CN" sz="30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，附素足以周旋；悲行止之有节，空委弃于床前！</a:t>
            </a:r>
            <a:r>
              <a:rPr lang="zh-CN" altLang="zh-CN" sz="30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愿在昼而为影</a:t>
            </a:r>
            <a:r>
              <a:rPr lang="zh-CN" altLang="zh-CN" sz="30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，常依形而西东；悲高树之多荫，慨有时而不同！</a:t>
            </a:r>
            <a:r>
              <a:rPr lang="zh-CN" altLang="zh-CN" sz="30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愿在夜而为烛</a:t>
            </a:r>
            <a:r>
              <a:rPr lang="zh-CN" altLang="zh-CN" sz="30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，照玉容于两楹；悲扶桑之舒光，奄灭景而藏明！</a:t>
            </a:r>
            <a:r>
              <a:rPr lang="zh-CN" altLang="zh-CN" sz="30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愿在竹而为扇</a:t>
            </a:r>
            <a:r>
              <a:rPr lang="zh-CN" altLang="zh-CN" sz="30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，含凄飙于柔握；悲白露之晨零，顾襟袖以缅邈！</a:t>
            </a:r>
            <a:r>
              <a:rPr lang="zh-CN" altLang="zh-CN" sz="30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愿在木而为桐</a:t>
            </a:r>
            <a:r>
              <a:rPr lang="zh-CN" altLang="zh-CN" sz="30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，作膝上之鸣琴；悲乐极以哀来，终推我而辍音！</a:t>
            </a:r>
            <a:endParaRPr lang="zh-CN" altLang="zh-CN" sz="30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1569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363" y="175491"/>
            <a:ext cx="8885381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译文：</a:t>
            </a:r>
            <a:r>
              <a:rPr lang="zh-CN" altLang="zh-CN" sz="2800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愿化作她上衣的领襟呵，承受她姣美的面容上发出的香馨，可惜罗缎的襟衫到晚上便要从她身上脱去，（长夜黯暗中）只怨秋夜漫漫天光还未发白！愿化作她外衣上的衣带呵，束住她的纤细腰身，可叹天气冷热不同，（变化之际）又要脱去旧衣带而换上新的！愿化作她发上的油泽呵，滋润她乌黑的发鬓在削肩旁披散下来，可怜佳人每每沐浴，便要在沸水中经受苦煎！愿作她秀眉上的黛妆呵，随她远望近看而逸采张扬，可悲脂粉只有新描初画才好，卸妆之时便毁于乌有！愿作她卧榻上的蔺席呵，使她的柔弱躯体安弱于三秋时节，可恨（天一寒凉）便要用绣锦代替蔺席，一长年后才能再被取用！愿作丝线成为她（足上）的素履呵，随纤纤秀足四处遍行，可叹进退行止都有节度，（睡卧之时）时只能被弃置在床前</a:t>
            </a:r>
            <a:r>
              <a:rPr lang="zh-CN" altLang="zh-CN" sz="2800" b="1" kern="100" dirty="0" smtClean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endParaRPr lang="zh-CN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3149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363" y="175491"/>
            <a:ext cx="8885381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愿</a:t>
            </a:r>
            <a:r>
              <a:rPr lang="zh-CN" altLang="zh-CN" sz="2800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白天成为她的影子呵，跟随她的身形到处游走，可怜到多荫的大树下（便消失不见），一时情境又自不同！愿在黑夜成为烛光呵，映照她的玉容在堂前梁下焕发光彩，可叹（平旦）日出大展天光，登时便要火灭烛熄隐藏光明！愿化为竹枝而作成她手中的扇子呵，在她的盈盈之握中扇出微微凉风，可是白露之后早晚幽凉（便用不到扇子），只能遥遥望佳人的襟袖（兴叹）！愿化身成为桐木呵，做成她膝上的抚琴，可叹一旦欢乐尽而哀愁生，终将把我推到一边而止了靡靡乐音！</a:t>
            </a:r>
            <a:endParaRPr lang="zh-CN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42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6327" y="175491"/>
            <a:ext cx="8663709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"/>
            </a:pPr>
            <a:r>
              <a:rPr lang="zh-CN" altLang="zh-CN" sz="2800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《鲁迅全集》第</a:t>
            </a:r>
            <a:r>
              <a:rPr lang="en-US" altLang="zh-CN" sz="2800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kern="100" dirty="0">
                <a:latin typeface="等线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卷《且介亭杂文二集》《〈题未定〉草（六）》（摘录）：</a:t>
            </a:r>
            <a:endParaRPr lang="zh-CN" altLang="zh-CN" sz="2800" b="1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</a:p>
          <a:p>
            <a:pPr indent="266700" algn="just"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被</a:t>
            </a:r>
            <a:r>
              <a:rPr lang="zh-CN" altLang="zh-CN" sz="28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论客赞赏着“采菊东篱下，悠然见南山”的陶潜先生，在后人的心目中，实在飘逸得太久了，但在全集里，他却有时很摩登，</a:t>
            </a:r>
            <a:r>
              <a:rPr lang="zh-CN" altLang="zh-CN" sz="28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“愿在丝而为履，附素足以周旋，悲行止之有节，空委弃于床前”（陶渊明《闲情赋》）</a:t>
            </a:r>
            <a:r>
              <a:rPr lang="zh-CN" altLang="zh-CN" sz="28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，竟想摇身一变，化为“阿呀呀，我的爱人呀”的鞋子，虽然后来自说因为“止于礼义”，未能进攻到底，但那些胡思乱想的自白，究竟是大胆的。就是诗，除论客所佩服的“悠然见南山”之外，也还有“</a:t>
            </a:r>
            <a:r>
              <a:rPr lang="zh-CN" altLang="zh-CN" sz="2800" b="1" kern="100" dirty="0"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精卫衔微木，将以填沧海，刑天舞干戚，猛志固常在</a:t>
            </a:r>
            <a:r>
              <a:rPr lang="zh-CN" altLang="zh-CN" sz="28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”之类的</a:t>
            </a:r>
            <a:r>
              <a:rPr lang="en-US" altLang="zh-CN" sz="28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金刚怒目</a:t>
            </a:r>
            <a:r>
              <a:rPr lang="en-US" altLang="zh-CN" sz="28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 dirty="0">
                <a:solidFill>
                  <a:srgbClr val="FF0000"/>
                </a:solidFill>
                <a:latin typeface="等线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式，在证明着他并非整天整夜的飘飘然。这“猛志固常在”和“悠然见南山”的是一个人。</a:t>
            </a:r>
            <a:endParaRPr lang="zh-CN" altLang="zh-CN" sz="2800" b="1" kern="100" dirty="0">
              <a:solidFill>
                <a:srgbClr val="FF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800" kern="100" dirty="0">
                <a:latin typeface="楷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800" kern="100" dirty="0"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64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标题 153601"/>
          <p:cNvSpPr>
            <a:spLocks noGrp="1" noRot="1" noChangeArrowheads="1"/>
          </p:cNvSpPr>
          <p:nvPr>
            <p:ph type="title"/>
          </p:nvPr>
        </p:nvSpPr>
        <p:spPr>
          <a:xfrm>
            <a:off x="323850" y="0"/>
            <a:ext cx="8540750" cy="647700"/>
          </a:xfrm>
        </p:spPr>
        <p:txBody>
          <a:bodyPr/>
          <a:lstStyle/>
          <a:p>
            <a:r>
              <a:rPr lang="zh-CN" altLang="en-US" sz="3200" b="1" smtClean="0">
                <a:solidFill>
                  <a:srgbClr val="FF3300"/>
                </a:solidFill>
              </a:rPr>
              <a:t>理想世界桃花源</a:t>
            </a:r>
          </a:p>
        </p:txBody>
      </p:sp>
      <p:pic>
        <p:nvPicPr>
          <p:cNvPr id="153604" name="文本占位符 153603" descr="ce24330ad1b5890494ca6b4c[1]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669925"/>
            <a:ext cx="9144000" cy="6188075"/>
          </a:xfrm>
        </p:spPr>
      </p:pic>
    </p:spTree>
    <p:extLst>
      <p:ext uri="{BB962C8B-B14F-4D97-AF65-F5344CB8AC3E}">
        <p14:creationId xmlns:p14="http://schemas.microsoft.com/office/powerpoint/2010/main" val="76861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2" grpId="0"/>
      <p:bldP spid="153602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1266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18787" name="文本占位符 118786"/>
          <p:cNvSpPr>
            <a:spLocks noGrp="1" noRot="1" noChangeArrowheads="1"/>
          </p:cNvSpPr>
          <p:nvPr/>
        </p:nvSpPr>
        <p:spPr bwMode="auto">
          <a:xfrm>
            <a:off x="250825" y="809625"/>
            <a:ext cx="8540750" cy="549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70000"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晋太元中，武陵人捕鱼为业。缘（通“沿”）溪行，忘路之远近。忽逢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2"/>
              </a:rPr>
              <a:t>桃花林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，夹（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jiā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）岸数百步，中无杂树，芳草鲜美，落英缤纷。渔人甚异之，复前行，欲穷其林。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70000"/>
              <a:buFont typeface="Wingdings" panose="05000000000000000000" pitchFamily="2" charset="2"/>
              <a:buChar char="v"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　　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林尽水源，便得一山。山有小口，仿佛若有光。便舍船，从口入。初极狭，才通人。复行数十步，豁（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huò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）然开朗。土地平旷，屋舍 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(shè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）俨（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yǎn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）然。有良田美池桑竹之属。阡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(qiān)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陌（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mò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）交通，鸡犬相闻。其中往来种作，男女衣着（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zhuó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），悉如外人，黄发垂髫（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tiáo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），并怡然自乐。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70000"/>
              <a:buFont typeface="Wingdings" panose="05000000000000000000" pitchFamily="2" charset="2"/>
              <a:buChar char="v"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　　见渔人，乃大惊，问所从来，具答之。便要（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yāo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）（通“邀”）还家，设酒杀鸡作食。村中闻有此人，咸来问讯。自云先世避秦时乱，率妻子邑（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yì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）人来此绝境， 不复出焉，遂（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suì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）与外人间（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jiàn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）隔。问今是何世，乃不知有汉，无论魏晋。此人一一为（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wèi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）具言所闻，皆叹惋（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wǎn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）。余人各复延至其家，皆出酒食。停数日，辞去。此中人语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(yù)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云：“不足为（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wèi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）外人道也。”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70000"/>
              <a:buFont typeface="Wingdings" panose="05000000000000000000" pitchFamily="2" charset="2"/>
              <a:buChar char="v"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　　既出，得其船，便扶向路，处处志之。及郡（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jùn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）下，诣（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yì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）太守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说如此。太守即遣（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qiǎn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）人随其往，寻向所志，遂迷，不复得路。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70000"/>
              <a:buFont typeface="Wingdings" panose="05000000000000000000" pitchFamily="2" charset="2"/>
              <a:buChar char="v"/>
              <a:tabLst/>
              <a:defRPr/>
            </a:pP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　　南阳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hlinkClick r:id="rId3"/>
              </a:rPr>
              <a:t>刘子骥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jì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），高尚士也，闻之，欣然规往。未果，寻病终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, </a:t>
            </a:r>
            <a:r>
              <a:rPr kumimoji="0" lang="zh-CN" altLang="en-US" sz="2000" b="1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后遂无问津者。</a:t>
            </a: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682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8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文本占位符 119809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01625" y="549275"/>
            <a:ext cx="8302625" cy="56880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800" b="1" smtClean="0">
                <a:solidFill>
                  <a:srgbClr val="FF3300"/>
                </a:solidFill>
              </a:rPr>
              <a:t>《</a:t>
            </a:r>
            <a:r>
              <a:rPr lang="zh-CN" altLang="en-US" sz="2800" b="1" smtClean="0">
                <a:solidFill>
                  <a:srgbClr val="FF3300"/>
                </a:solidFill>
              </a:rPr>
              <a:t>桃花源记</a:t>
            </a:r>
            <a:r>
              <a:rPr lang="en-US" altLang="zh-CN" sz="2800" b="1" smtClean="0">
                <a:solidFill>
                  <a:srgbClr val="FF3300"/>
                </a:solidFill>
              </a:rPr>
              <a:t>》</a:t>
            </a:r>
            <a:r>
              <a:rPr lang="zh-CN" altLang="en-US" sz="2800" b="1" smtClean="0">
                <a:solidFill>
                  <a:srgbClr val="FF3300"/>
                </a:solidFill>
              </a:rPr>
              <a:t>赏析：</a:t>
            </a:r>
          </a:p>
          <a:p>
            <a:pPr>
              <a:lnSpc>
                <a:spcPct val="80000"/>
              </a:lnSpc>
            </a:pPr>
            <a:r>
              <a:rPr lang="zh-CN" altLang="en-US" sz="2800" b="1" smtClean="0">
                <a:solidFill>
                  <a:srgbClr val="000000"/>
                </a:solidFill>
              </a:rPr>
              <a:t>第一段，叙述、说明桃花源中人的来历。</a:t>
            </a:r>
          </a:p>
          <a:p>
            <a:pPr>
              <a:lnSpc>
                <a:spcPct val="80000"/>
              </a:lnSpc>
            </a:pPr>
            <a:r>
              <a:rPr lang="zh-CN" altLang="en-US" sz="2800" b="1" smtClean="0">
                <a:solidFill>
                  <a:srgbClr val="000000"/>
                </a:solidFill>
              </a:rPr>
              <a:t>第二段，介绍桃花源中人的生活情景</a:t>
            </a:r>
            <a:r>
              <a:rPr lang="zh-CN" altLang="en-US" sz="2800" smtClean="0">
                <a:solidFill>
                  <a:srgbClr val="000000"/>
                </a:solidFill>
              </a:rPr>
              <a:t>。</a:t>
            </a:r>
          </a:p>
          <a:p>
            <a:pPr>
              <a:lnSpc>
                <a:spcPct val="80000"/>
              </a:lnSpc>
            </a:pPr>
            <a:r>
              <a:rPr lang="zh-CN" altLang="en-US" sz="2800" b="1" smtClean="0">
                <a:solidFill>
                  <a:srgbClr val="000000"/>
                </a:solidFill>
              </a:rPr>
              <a:t>第三段，诗人发表议论和感慨。</a:t>
            </a:r>
          </a:p>
          <a:p>
            <a:pPr>
              <a:lnSpc>
                <a:spcPct val="80000"/>
              </a:lnSpc>
            </a:pPr>
            <a:r>
              <a:rPr lang="zh-CN" altLang="en-US" sz="2800" b="1" smtClean="0"/>
              <a:t>     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创作于永初二年（</a:t>
            </a:r>
            <a:r>
              <a:rPr lang="en-US" altLang="zh-CN" sz="2400" b="1" smtClean="0">
                <a:latin typeface="楷体_GB2312" pitchFamily="49" charset="-122"/>
                <a:ea typeface="楷体_GB2312" pitchFamily="49" charset="-122"/>
              </a:rPr>
              <a:t>421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），即南朝刘裕弑君篡位的第二年。描绘了一个世外桃源。以武陵渔人进出桃花源的行踪为线索，按时间先后顺序，把</a:t>
            </a:r>
            <a:r>
              <a:rPr lang="zh-CN" altLang="en-US" sz="2400" b="1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发现桃源、小住桃源、离开桃源、再寻桃源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的曲折离奇的情节贯串起来，描绘了一个没有阶级，没有剥削，自食其力，自给自足，和平恬静，人人自得其乐的社会。</a:t>
            </a:r>
          </a:p>
          <a:p>
            <a:pPr>
              <a:lnSpc>
                <a:spcPct val="80000"/>
              </a:lnSpc>
            </a:pP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文章是当时的黑暗社会的鲜明对照，是作者及广大劳动人民所向往的一种理想社会，它体现了人们的追求与向往，也反映出人们对现实的不满与反抗。</a:t>
            </a:r>
            <a:r>
              <a:rPr lang="zh-CN" altLang="en-US" sz="280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smtClean="0">
                <a:latin typeface="楷体_GB2312" pitchFamily="49" charset="-122"/>
                <a:ea typeface="楷体_GB2312" pitchFamily="49" charset="-122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40392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9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98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98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98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98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98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404813"/>
            <a:ext cx="8540750" cy="1143000"/>
          </a:xfrm>
        </p:spPr>
        <p:txBody>
          <a:bodyPr/>
          <a:lstStyle/>
          <a:p>
            <a:r>
              <a:rPr lang="zh-CN" altLang="en-US" smtClean="0"/>
              <a:t>桃源情结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844675"/>
            <a:ext cx="8229600" cy="4525963"/>
          </a:xfrm>
        </p:spPr>
        <p:txBody>
          <a:bodyPr/>
          <a:lstStyle/>
          <a:p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绿水接柴门，有如</a:t>
            </a:r>
            <a:r>
              <a:rPr lang="zh-CN" altLang="en-US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桃花源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。忘忧或假草，满园罗丛萱。</a:t>
            </a:r>
          </a:p>
          <a:p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秦人相谓曰，吾属可去矣。一往</a:t>
            </a:r>
            <a:r>
              <a:rPr lang="zh-CN" altLang="en-US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桃花源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，千春隔流水。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                                                        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—— 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李白</a:t>
            </a:r>
          </a:p>
          <a:p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渔舟逐水爱山春，两岸</a:t>
            </a:r>
            <a:r>
              <a:rPr lang="zh-CN" altLang="en-US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桃花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夹古津。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  坐看红树不知远，行尽青溪不见人。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  安得舍尘网，拂衣辞世喧。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  悠然策藜杖，归向</a:t>
            </a:r>
            <a:r>
              <a:rPr lang="zh-CN" altLang="en-US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桃花源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                                   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王维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smtClean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93707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573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573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277669" y="171015"/>
            <a:ext cx="8422986" cy="43513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陶渊明</a:t>
            </a:r>
            <a:endParaRPr lang="en-US" altLang="zh-CN" sz="3200" b="1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东晋</a:t>
            </a:r>
            <a:r>
              <a:rPr lang="zh-CN" altLang="en-US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末期</a:t>
            </a:r>
            <a:r>
              <a:rPr lang="zh-CN" altLang="en-US" sz="32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南朝宋初期诗人、辞赋家、散文家。字</a:t>
            </a:r>
            <a:r>
              <a:rPr lang="zh-CN" altLang="en-US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元亮</a:t>
            </a:r>
            <a:r>
              <a:rPr lang="zh-CN" altLang="en-US" sz="32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，号</a:t>
            </a:r>
            <a:r>
              <a:rPr lang="zh-CN" altLang="en-US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五柳先生</a:t>
            </a:r>
            <a:r>
              <a:rPr lang="zh-CN" altLang="en-US" sz="32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，世称</a:t>
            </a:r>
            <a:r>
              <a:rPr lang="zh-CN" altLang="en-US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靖节先生</a:t>
            </a:r>
            <a:r>
              <a:rPr lang="zh-CN" altLang="en-US" sz="32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。他开创了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田园诗</a:t>
            </a:r>
            <a:r>
              <a:rPr lang="zh-CN" altLang="en-US" sz="32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的体系，使中国古典诗歌达到了一个新的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境界</a:t>
            </a:r>
            <a:r>
              <a:rPr lang="zh-CN" altLang="en-US" sz="32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，被称为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“千古隐逸之宗”</a:t>
            </a:r>
            <a:r>
              <a:rPr lang="zh-CN" altLang="en-US" sz="32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散文有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桃花源记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五柳先生传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等，诗歌有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归园田居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、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饮酒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等</a:t>
            </a:r>
            <a:r>
              <a:rPr lang="en-US" altLang="zh-CN" sz="32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120</a:t>
            </a:r>
            <a:r>
              <a:rPr lang="zh-CN" altLang="en-US" sz="3200" b="1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余首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9985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zh-CN" altLang="en-US" smtClean="0"/>
              <a:t>陶渊明与酒</a:t>
            </a:r>
          </a:p>
        </p:txBody>
      </p:sp>
      <p:sp>
        <p:nvSpPr>
          <p:cNvPr id="43011" name="Rectangle 5"/>
          <p:cNvSpPr>
            <a:spLocks noGrp="1" noChangeArrowheads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000" smtClean="0"/>
              <a:t>先是，颜延之为刘柳后军功曹，在寻阳，与潜情款。后为始安郡，经过，日日造潜，每往必酣饮致醉。临去，留二万钱与潜，潜</a:t>
            </a:r>
            <a:r>
              <a:rPr lang="zh-CN" altLang="en-US" sz="2000" b="1" smtClean="0">
                <a:solidFill>
                  <a:srgbClr val="0000CC"/>
                </a:solidFill>
              </a:rPr>
              <a:t>悉送酒家</a:t>
            </a:r>
            <a:r>
              <a:rPr lang="zh-CN" altLang="en-US" sz="2000" smtClean="0"/>
              <a:t>，稍就取酒。</a:t>
            </a:r>
          </a:p>
          <a:p>
            <a:pPr>
              <a:lnSpc>
                <a:spcPct val="90000"/>
              </a:lnSpc>
            </a:pPr>
            <a:r>
              <a:rPr lang="zh-CN" altLang="en-US" sz="2000" smtClean="0"/>
              <a:t>贵贱造之者，有酒辄设，潜若先醉，便语客：「</a:t>
            </a:r>
            <a:r>
              <a:rPr lang="zh-CN" altLang="en-US" sz="2000" b="1" smtClean="0">
                <a:solidFill>
                  <a:srgbClr val="0000CC"/>
                </a:solidFill>
              </a:rPr>
              <a:t>我醉欲眠，卿可去</a:t>
            </a:r>
            <a:r>
              <a:rPr lang="zh-CN" altLang="en-US" sz="2000" smtClean="0"/>
              <a:t>。」其真率如此。郡将候潜值其酒熟，取头上</a:t>
            </a:r>
            <a:r>
              <a:rPr lang="zh-CN" altLang="en-US" sz="2000" b="1" smtClean="0">
                <a:solidFill>
                  <a:srgbClr val="0000CC"/>
                </a:solidFill>
              </a:rPr>
              <a:t>葛巾漉酒</a:t>
            </a:r>
            <a:r>
              <a:rPr lang="zh-CN" altLang="en-US" sz="2000" smtClean="0"/>
              <a:t>，毕，还复著之。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000" smtClean="0"/>
              <a:t>                                                                  </a:t>
            </a:r>
            <a:r>
              <a:rPr lang="en-US" altLang="zh-CN" sz="2000" smtClean="0"/>
              <a:t>——</a:t>
            </a:r>
            <a:r>
              <a:rPr lang="zh-CN" altLang="en-US" sz="2000" smtClean="0"/>
              <a:t>沈约</a:t>
            </a:r>
            <a:r>
              <a:rPr lang="en-US" altLang="zh-CN" sz="2000" smtClean="0"/>
              <a:t>《</a:t>
            </a:r>
            <a:r>
              <a:rPr lang="zh-CN" altLang="en-US" sz="2000" smtClean="0"/>
              <a:t>宋史</a:t>
            </a:r>
            <a:r>
              <a:rPr lang="en-US" altLang="zh-CN" sz="2000" smtClean="0"/>
              <a:t>·</a:t>
            </a:r>
            <a:r>
              <a:rPr lang="zh-CN" altLang="en-US" sz="2000" smtClean="0"/>
              <a:t>陶潜传</a:t>
            </a:r>
            <a:r>
              <a:rPr lang="en-US" altLang="zh-CN" sz="2000" smtClean="0"/>
              <a:t>》                                                                   </a:t>
            </a:r>
          </a:p>
          <a:p>
            <a:pPr>
              <a:lnSpc>
                <a:spcPct val="90000"/>
              </a:lnSpc>
            </a:pPr>
            <a:r>
              <a:rPr lang="zh-CN" altLang="en-US" sz="2000" smtClean="0"/>
              <a:t>有疑陶渊明之诗，</a:t>
            </a:r>
            <a:r>
              <a:rPr lang="zh-CN" altLang="en-US" sz="2000" b="1" smtClean="0">
                <a:solidFill>
                  <a:srgbClr val="0000CC"/>
                </a:solidFill>
              </a:rPr>
              <a:t>篇篇有酒</a:t>
            </a:r>
            <a:r>
              <a:rPr lang="zh-CN" altLang="en-US" sz="2000" smtClean="0"/>
              <a:t>。吾观其意不在酒，亦寄酒为迹也。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000" smtClean="0"/>
              <a:t>                                                                   </a:t>
            </a:r>
            <a:r>
              <a:rPr lang="en-US" altLang="zh-CN" sz="2000" smtClean="0"/>
              <a:t>——</a:t>
            </a:r>
            <a:r>
              <a:rPr lang="zh-CN" altLang="en-US" sz="2000" smtClean="0"/>
              <a:t>萧统</a:t>
            </a:r>
            <a:r>
              <a:rPr lang="en-US" altLang="zh-CN" sz="2000" smtClean="0"/>
              <a:t>《</a:t>
            </a:r>
            <a:r>
              <a:rPr lang="zh-CN" altLang="en-US" sz="2000" smtClean="0"/>
              <a:t>陶渊明集序</a:t>
            </a:r>
            <a:r>
              <a:rPr lang="en-US" altLang="zh-CN" sz="2000" smtClean="0"/>
              <a:t>》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000" smtClean="0"/>
              <a:t>                                                                                                                </a:t>
            </a:r>
          </a:p>
          <a:p>
            <a:pPr>
              <a:lnSpc>
                <a:spcPct val="90000"/>
              </a:lnSpc>
            </a:pPr>
            <a:r>
              <a:rPr lang="zh-CN" altLang="en-US" sz="2000" smtClean="0"/>
              <a:t>心好异书，</a:t>
            </a:r>
            <a:r>
              <a:rPr lang="zh-CN" altLang="en-US" sz="2000" b="1" smtClean="0">
                <a:solidFill>
                  <a:srgbClr val="0000CC"/>
                </a:solidFill>
              </a:rPr>
              <a:t>性乐酒德</a:t>
            </a:r>
            <a:r>
              <a:rPr lang="zh-CN" altLang="en-US" sz="2000" smtClean="0"/>
              <a:t>。                     </a:t>
            </a:r>
            <a:r>
              <a:rPr lang="en-US" altLang="zh-CN" sz="2000" smtClean="0"/>
              <a:t>——</a:t>
            </a:r>
            <a:r>
              <a:rPr lang="zh-CN" altLang="en-US" sz="2000" smtClean="0"/>
              <a:t>颜延之</a:t>
            </a:r>
            <a:r>
              <a:rPr lang="en-US" altLang="zh-CN" sz="2000" smtClean="0"/>
              <a:t>《</a:t>
            </a:r>
            <a:r>
              <a:rPr lang="zh-CN" altLang="en-US" sz="2000" smtClean="0"/>
              <a:t>陶征士诔（并序）</a:t>
            </a:r>
            <a:r>
              <a:rPr lang="en-US" altLang="zh-CN" sz="2000" smtClean="0"/>
              <a:t>》</a:t>
            </a:r>
          </a:p>
          <a:p>
            <a:pPr>
              <a:lnSpc>
                <a:spcPct val="90000"/>
              </a:lnSpc>
            </a:pPr>
            <a:r>
              <a:rPr lang="zh-CN" altLang="en-US" sz="2000" smtClean="0"/>
              <a:t>性嗜酒，而家贫不能恒得。亲旧知其如此，或置酒招之。</a:t>
            </a:r>
            <a:r>
              <a:rPr lang="zh-CN" altLang="en-US" sz="2000" b="1" smtClean="0">
                <a:solidFill>
                  <a:srgbClr val="0000CC"/>
                </a:solidFill>
              </a:rPr>
              <a:t>造饮辄尽，期在必醉</a:t>
            </a:r>
            <a:r>
              <a:rPr lang="zh-CN" altLang="en-US" sz="2000" smtClean="0"/>
              <a:t>，既醉而退，曾不吝情去留。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000" smtClean="0"/>
              <a:t>                                                                 </a:t>
            </a:r>
            <a:r>
              <a:rPr lang="en-US" altLang="zh-CN" sz="2000" smtClean="0"/>
              <a:t>——《</a:t>
            </a:r>
            <a:r>
              <a:rPr lang="zh-CN" altLang="en-US" sz="2000" smtClean="0"/>
              <a:t>五柳先生传</a:t>
            </a:r>
            <a:r>
              <a:rPr lang="en-US" altLang="zh-CN" sz="2000" smtClean="0"/>
              <a:t>》</a:t>
            </a:r>
          </a:p>
          <a:p>
            <a:pPr>
              <a:lnSpc>
                <a:spcPct val="90000"/>
              </a:lnSpc>
            </a:pPr>
            <a:r>
              <a:rPr lang="zh-CN" altLang="en-US" sz="2000" smtClean="0"/>
              <a:t>公田之利，</a:t>
            </a:r>
            <a:r>
              <a:rPr lang="zh-CN" altLang="en-US" sz="2000" b="1" smtClean="0">
                <a:solidFill>
                  <a:srgbClr val="0000CC"/>
                </a:solidFill>
              </a:rPr>
              <a:t>足以为酒</a:t>
            </a:r>
            <a:r>
              <a:rPr lang="zh-CN" altLang="en-US" sz="2000" smtClean="0"/>
              <a:t>。                      </a:t>
            </a:r>
            <a:r>
              <a:rPr lang="en-US" altLang="zh-CN" sz="2000" smtClean="0"/>
              <a:t>——《</a:t>
            </a:r>
            <a:r>
              <a:rPr lang="zh-CN" altLang="en-US" sz="2000" smtClean="0"/>
              <a:t>归去来兮辞序</a:t>
            </a:r>
            <a:r>
              <a:rPr lang="en-US" altLang="zh-CN" sz="2000" smtClean="0"/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328484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430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430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zh-CN" altLang="en-US" smtClean="0"/>
              <a:t>饮酒的心境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689100"/>
            <a:ext cx="8540750" cy="4178300"/>
          </a:xfrm>
        </p:spPr>
        <p:txBody>
          <a:bodyPr/>
          <a:lstStyle/>
          <a:p>
            <a:r>
              <a:rPr lang="zh-CN" altLang="en-US" sz="2400" smtClean="0"/>
              <a:t>父老杂乱言，觞酌失行次。不觉知有我，安知物为贵？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400" smtClean="0"/>
              <a:t>     悠悠迷所留，酒中有</a:t>
            </a:r>
            <a:r>
              <a:rPr lang="zh-CN" altLang="en-US" sz="2400" b="1" smtClean="0">
                <a:solidFill>
                  <a:srgbClr val="FF0000"/>
                </a:solidFill>
              </a:rPr>
              <a:t>深味</a:t>
            </a:r>
            <a:r>
              <a:rPr lang="zh-CN" altLang="en-US" sz="2400" smtClean="0"/>
              <a:t>。                      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smtClean="0"/>
              <a:t>                                                                      </a:t>
            </a:r>
            <a:r>
              <a:rPr lang="en-US" altLang="zh-CN" sz="2400" smtClean="0"/>
              <a:t>——《</a:t>
            </a:r>
            <a:r>
              <a:rPr lang="zh-CN" altLang="en-US" sz="2400" smtClean="0"/>
              <a:t>饮酒</a:t>
            </a:r>
            <a:r>
              <a:rPr lang="en-US" altLang="zh-CN" sz="2400" smtClean="0"/>
              <a:t>》</a:t>
            </a:r>
            <a:r>
              <a:rPr lang="zh-CN" altLang="en-US" sz="2400" smtClean="0"/>
              <a:t>其十四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smtClean="0"/>
              <a:t>      </a:t>
            </a:r>
            <a:r>
              <a:rPr lang="zh-CN" altLang="en-US" sz="2400" smtClean="0"/>
              <a:t>一觞虽独进，杯尽壶自倾。日入群动息，归鸟趋林鸣。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400" smtClean="0"/>
              <a:t>      啸傲东轩下，聊复得此生。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smtClean="0"/>
              <a:t>                                                                        </a:t>
            </a:r>
            <a:r>
              <a:rPr lang="en-US" altLang="zh-CN" sz="2400" smtClean="0"/>
              <a:t>——《</a:t>
            </a:r>
            <a:r>
              <a:rPr lang="zh-CN" altLang="en-US" sz="2400" smtClean="0"/>
              <a:t>饮酒</a:t>
            </a:r>
            <a:r>
              <a:rPr lang="en-US" altLang="zh-CN" sz="2400" smtClean="0"/>
              <a:t>》</a:t>
            </a:r>
            <a:r>
              <a:rPr lang="zh-CN" altLang="en-US" sz="2400" smtClean="0"/>
              <a:t>其七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smtClean="0"/>
              <a:t>      </a:t>
            </a:r>
            <a:r>
              <a:rPr lang="zh-CN" altLang="en-US" sz="2400" smtClean="0"/>
              <a:t>引壶觞以自酌，眄庭柯以怡颜</a:t>
            </a:r>
            <a:r>
              <a:rPr lang="zh-CN" altLang="en-US" sz="2000" smtClean="0"/>
              <a:t>。          </a:t>
            </a:r>
            <a:r>
              <a:rPr lang="zh-CN" altLang="en-US" sz="2400" smtClean="0"/>
              <a:t>   </a:t>
            </a:r>
            <a:r>
              <a:rPr lang="en-US" altLang="zh-CN" sz="2400" smtClean="0"/>
              <a:t>——《</a:t>
            </a:r>
            <a:r>
              <a:rPr lang="zh-CN" altLang="en-US" sz="2400" smtClean="0"/>
              <a:t>归去来兮辞</a:t>
            </a:r>
            <a:r>
              <a:rPr lang="en-US" altLang="zh-CN" sz="2400" smtClean="0"/>
              <a:t>》</a:t>
            </a:r>
          </a:p>
          <a:p>
            <a:pPr>
              <a:buFont typeface="Wingdings" panose="05000000000000000000" pitchFamily="2" charset="2"/>
              <a:buNone/>
            </a:pPr>
            <a:endParaRPr lang="en-US" altLang="zh-CN" sz="2400" smtClean="0"/>
          </a:p>
          <a:p>
            <a:pPr>
              <a:buFont typeface="Wingdings" panose="05000000000000000000" pitchFamily="2" charset="2"/>
              <a:buNone/>
            </a:pPr>
            <a:endParaRPr lang="en-US" altLang="zh-CN" sz="2000" smtClean="0"/>
          </a:p>
          <a:p>
            <a:pPr>
              <a:buFont typeface="Wingdings" panose="05000000000000000000" pitchFamily="2" charset="2"/>
              <a:buNone/>
            </a:pPr>
            <a:endParaRPr lang="en-US" altLang="zh-CN" sz="2000" smtClean="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476375" y="5084763"/>
            <a:ext cx="5565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饮酒体乐，享受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自然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48252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 build="p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zh-CN" altLang="en-US" smtClean="0"/>
              <a:t>饮酒的心境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1628775"/>
            <a:ext cx="8229600" cy="3649663"/>
          </a:xfrm>
        </p:spPr>
        <p:txBody>
          <a:bodyPr/>
          <a:lstStyle/>
          <a:p>
            <a:r>
              <a:rPr lang="zh-CN" altLang="en-US" smtClean="0"/>
              <a:t>一士长独醉，一夫终年醒。醒醉还相笑，发言各不领。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mtClean="0"/>
              <a:t>                                      </a:t>
            </a:r>
            <a:r>
              <a:rPr lang="en-US" altLang="zh-CN" smtClean="0"/>
              <a:t>——《</a:t>
            </a:r>
            <a:r>
              <a:rPr lang="zh-CN" altLang="en-US" smtClean="0"/>
              <a:t>饮酒</a:t>
            </a:r>
            <a:r>
              <a:rPr lang="en-US" altLang="zh-CN" smtClean="0"/>
              <a:t>》</a:t>
            </a:r>
            <a:r>
              <a:rPr lang="zh-CN" altLang="en-US" smtClean="0"/>
              <a:t>其十三</a:t>
            </a:r>
          </a:p>
          <a:p>
            <a:r>
              <a:rPr lang="zh-CN" altLang="en-US" smtClean="0"/>
              <a:t>若复不快饮，空负头上巾。但恨多谬误，君当恕醉人。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mtClean="0"/>
              <a:t>                                      </a:t>
            </a:r>
            <a:r>
              <a:rPr lang="en-US" altLang="zh-CN" smtClean="0"/>
              <a:t>——《</a:t>
            </a:r>
            <a:r>
              <a:rPr lang="zh-CN" altLang="en-US" smtClean="0"/>
              <a:t>饮酒</a:t>
            </a:r>
            <a:r>
              <a:rPr lang="en-US" altLang="zh-CN" smtClean="0"/>
              <a:t>》</a:t>
            </a:r>
            <a:r>
              <a:rPr lang="zh-CN" altLang="en-US" smtClean="0"/>
              <a:t>其二十</a:t>
            </a:r>
            <a:endParaRPr lang="zh-CN" altLang="en-US" sz="2000" smtClean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000" smtClean="0"/>
              <a:t>                                                    </a:t>
            </a:r>
            <a:endParaRPr lang="zh-CN" altLang="en-US" smtClean="0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390650" y="5667375"/>
            <a:ext cx="6697663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借酒韬晦避祸：暗涌的悲愤、无奈</a:t>
            </a:r>
          </a:p>
        </p:txBody>
      </p:sp>
    </p:spTree>
    <p:extLst>
      <p:ext uri="{BB962C8B-B14F-4D97-AF65-F5344CB8AC3E}">
        <p14:creationId xmlns:p14="http://schemas.microsoft.com/office/powerpoint/2010/main" val="292537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8131" grpId="0" build="p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smtClean="0"/>
              <a:t>文人与酒</a:t>
            </a:r>
          </a:p>
        </p:txBody>
      </p:sp>
      <p:sp>
        <p:nvSpPr>
          <p:cNvPr id="44035" name="Rectangle 3"/>
          <p:cNvSpPr>
            <a:spLocks noGrp="1"/>
          </p:cNvSpPr>
          <p:nvPr>
            <p:ph idx="1"/>
          </p:nvPr>
        </p:nvSpPr>
        <p:spPr>
          <a:ln>
            <a:miter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400" noProof="1"/>
              <a:t>对酒当歌，人生几何。譬如朝露，去日苦多。何以解忧，唯有杜康。</a:t>
            </a:r>
          </a:p>
          <a:p>
            <a:pPr marL="0" indent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noProof="1"/>
              <a:t>                                                                    </a:t>
            </a:r>
            <a:r>
              <a:rPr lang="en-US" altLang="zh-CN" sz="2400" noProof="1"/>
              <a:t>——</a:t>
            </a:r>
            <a:r>
              <a:rPr lang="zh-CN" altLang="en-US" sz="2400" noProof="1"/>
              <a:t>曹操</a:t>
            </a:r>
            <a:r>
              <a:rPr lang="en-US" altLang="zh-CN" sz="2400" noProof="1"/>
              <a:t>《</a:t>
            </a:r>
            <a:r>
              <a:rPr lang="zh-CN" altLang="en-US" sz="2400" noProof="1"/>
              <a:t>短歌行</a:t>
            </a:r>
            <a:r>
              <a:rPr lang="en-US" altLang="zh-CN" sz="2400" noProof="1"/>
              <a:t>》</a:t>
            </a:r>
          </a:p>
          <a:p>
            <a:pPr>
              <a:lnSpc>
                <a:spcPct val="80000"/>
              </a:lnSpc>
            </a:pPr>
            <a:r>
              <a:rPr lang="zh-CN" altLang="en-US" sz="2400" noProof="1"/>
              <a:t>归来燕平乐，美酒斗十千。                     </a:t>
            </a:r>
            <a:r>
              <a:rPr lang="en-US" altLang="zh-CN" sz="2400" noProof="1"/>
              <a:t>——</a:t>
            </a:r>
            <a:r>
              <a:rPr lang="zh-CN" altLang="en-US" sz="2400" noProof="1"/>
              <a:t>曹植</a:t>
            </a:r>
            <a:r>
              <a:rPr lang="en-US" altLang="zh-CN" sz="2400" noProof="1"/>
              <a:t>《</a:t>
            </a:r>
            <a:r>
              <a:rPr lang="zh-CN" altLang="en-US" sz="2400" noProof="1"/>
              <a:t>名都篇</a:t>
            </a:r>
            <a:r>
              <a:rPr lang="en-US" altLang="zh-CN" sz="2400" noProof="1"/>
              <a:t>》</a:t>
            </a:r>
          </a:p>
          <a:p>
            <a:pPr>
              <a:lnSpc>
                <a:spcPct val="80000"/>
              </a:lnSpc>
            </a:pPr>
            <a:r>
              <a:rPr lang="en-US" altLang="zh-CN" sz="2400" noProof="1"/>
              <a:t>花间一壶酒， 独酌无相亲。举杯邀明月， 对影成三人。</a:t>
            </a:r>
          </a:p>
          <a:p>
            <a:pPr>
              <a:lnSpc>
                <a:spcPct val="80000"/>
              </a:lnSpc>
            </a:pPr>
            <a:r>
              <a:rPr lang="en-US" altLang="zh-CN" sz="2400" noProof="1"/>
              <a:t>                                                            ——李白</a:t>
            </a:r>
            <a:r>
              <a:rPr lang="zh-CN" altLang="en-US" sz="2400" noProof="1"/>
              <a:t>《</a:t>
            </a:r>
            <a:r>
              <a:rPr lang="en-US" altLang="zh-CN" sz="2400" noProof="1">
                <a:sym typeface="+mn-ea"/>
              </a:rPr>
              <a:t>月下独酌 </a:t>
            </a:r>
            <a:r>
              <a:rPr lang="zh-CN" altLang="en-US" sz="2400" noProof="1">
                <a:sym typeface="+mn-ea"/>
              </a:rPr>
              <a:t>》</a:t>
            </a:r>
            <a:endParaRPr lang="zh-CN" altLang="en-US" sz="2400" noProof="1">
              <a:sym typeface="+mn-ea"/>
            </a:endParaRPr>
          </a:p>
          <a:p>
            <a:pPr>
              <a:lnSpc>
                <a:spcPct val="80000"/>
              </a:lnSpc>
            </a:pPr>
            <a:r>
              <a:rPr lang="zh-CN" altLang="en-US" sz="2400" noProof="1">
                <a:sym typeface="+mn-ea"/>
              </a:rPr>
              <a:t>艰难苦恨繁霜鬓，潦倒新停浊酒杯。        </a:t>
            </a:r>
            <a:r>
              <a:rPr lang="en-US" altLang="zh-CN" sz="2400" noProof="1">
                <a:sym typeface="+mn-ea"/>
              </a:rPr>
              <a:t>——</a:t>
            </a:r>
            <a:r>
              <a:rPr lang="zh-CN" altLang="en-US" sz="2400" noProof="1">
                <a:sym typeface="+mn-ea"/>
              </a:rPr>
              <a:t>杜甫《登高》</a:t>
            </a:r>
          </a:p>
          <a:p>
            <a:pPr>
              <a:lnSpc>
                <a:spcPct val="80000"/>
              </a:lnSpc>
            </a:pPr>
            <a:r>
              <a:rPr lang="zh-CN" altLang="en-US" sz="2400" noProof="1">
                <a:sym typeface="+mn-ea"/>
              </a:rPr>
              <a:t>东篱把酒黄昏后，有暗香盈袖。           </a:t>
            </a:r>
            <a:r>
              <a:rPr lang="en-US" altLang="zh-CN" sz="2400" noProof="1">
                <a:sym typeface="+mn-ea"/>
              </a:rPr>
              <a:t>——</a:t>
            </a:r>
            <a:r>
              <a:rPr lang="zh-CN" altLang="en-US" sz="2400" noProof="1">
                <a:sym typeface="+mn-ea"/>
              </a:rPr>
              <a:t>李清照《醉花阴》</a:t>
            </a:r>
          </a:p>
          <a:p>
            <a:pPr>
              <a:lnSpc>
                <a:spcPct val="80000"/>
              </a:lnSpc>
            </a:pPr>
            <a:r>
              <a:rPr lang="zh-CN" altLang="en-US" sz="2400" noProof="1">
                <a:sym typeface="+mn-ea"/>
              </a:rPr>
              <a:t>明月楼高休独倚，酒入愁肠，化作相思泪。 </a:t>
            </a:r>
          </a:p>
          <a:p>
            <a:pPr>
              <a:lnSpc>
                <a:spcPct val="80000"/>
              </a:lnSpc>
            </a:pPr>
            <a:r>
              <a:rPr lang="zh-CN" altLang="en-US" sz="2400" noProof="1">
                <a:sym typeface="+mn-ea"/>
              </a:rPr>
              <a:t>                                                            </a:t>
            </a:r>
            <a:r>
              <a:rPr lang="en-US" altLang="zh-CN" sz="2400" noProof="1">
                <a:sym typeface="+mn-ea"/>
              </a:rPr>
              <a:t>——</a:t>
            </a:r>
            <a:r>
              <a:rPr lang="zh-CN" altLang="en-US" sz="2400" noProof="1">
                <a:sym typeface="+mn-ea"/>
              </a:rPr>
              <a:t>范仲淹《苏幕遮 》</a:t>
            </a:r>
          </a:p>
          <a:p>
            <a:pPr>
              <a:lnSpc>
                <a:spcPct val="80000"/>
              </a:lnSpc>
            </a:pPr>
            <a:r>
              <a:rPr lang="zh-CN" altLang="en-US" sz="2400" noProof="1"/>
              <a:t>王孝伯言：“名士不必须奇才，但使常得无事，痛饮酒，熟读</a:t>
            </a:r>
            <a:r>
              <a:rPr lang="en-US" altLang="zh-CN" sz="2400" noProof="1"/>
              <a:t>《</a:t>
            </a:r>
            <a:r>
              <a:rPr lang="zh-CN" altLang="en-US" sz="2400" noProof="1"/>
              <a:t>离骚</a:t>
            </a:r>
            <a:r>
              <a:rPr lang="en-US" altLang="zh-CN" sz="2400" noProof="1"/>
              <a:t>》</a:t>
            </a:r>
            <a:r>
              <a:rPr lang="zh-CN" altLang="en-US" sz="2400" noProof="1"/>
              <a:t>，便可称名士。”         </a:t>
            </a:r>
          </a:p>
          <a:p>
            <a:pPr>
              <a:lnSpc>
                <a:spcPct val="80000"/>
              </a:lnSpc>
            </a:pPr>
            <a:r>
              <a:rPr lang="zh-CN" altLang="en-US" sz="2400" noProof="1"/>
              <a:t>                                                        </a:t>
            </a:r>
            <a:r>
              <a:rPr lang="en-US" altLang="zh-CN" sz="2400" noProof="1"/>
              <a:t>——《</a:t>
            </a:r>
            <a:r>
              <a:rPr lang="zh-CN" altLang="en-US" sz="2400" noProof="1"/>
              <a:t>世说新语</a:t>
            </a:r>
            <a:r>
              <a:rPr lang="en-US" altLang="zh-CN" sz="2400" noProof="1"/>
              <a:t>·</a:t>
            </a:r>
            <a:r>
              <a:rPr lang="zh-CN" altLang="en-US" sz="2400" noProof="1"/>
              <a:t>任诞篇</a:t>
            </a:r>
            <a:r>
              <a:rPr lang="en-US" altLang="zh-CN" sz="2400" noProof="1"/>
              <a:t>》</a:t>
            </a:r>
          </a:p>
          <a:p>
            <a:pPr marL="0" indent="0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sz="2400" noProof="1"/>
          </a:p>
          <a:p>
            <a:pPr>
              <a:lnSpc>
                <a:spcPct val="80000"/>
              </a:lnSpc>
            </a:pPr>
            <a:endParaRPr lang="en-US" altLang="zh-CN" sz="2400" noProof="1"/>
          </a:p>
        </p:txBody>
      </p:sp>
    </p:spTree>
    <p:extLst>
      <p:ext uri="{BB962C8B-B14F-4D97-AF65-F5344CB8AC3E}">
        <p14:creationId xmlns:p14="http://schemas.microsoft.com/office/powerpoint/2010/main" val="90424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44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44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44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44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陶渊明与菊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晋陶渊明独爱菊 </a:t>
            </a:r>
            <a:r>
              <a:rPr lang="en-US" altLang="zh-CN" smtClean="0"/>
              <a:t>……</a:t>
            </a:r>
            <a:r>
              <a:rPr lang="zh-CN" altLang="en-US" smtClean="0"/>
              <a:t>予谓菊，花之隐逸者也</a:t>
            </a:r>
            <a:r>
              <a:rPr lang="en-US" altLang="zh-CN" smtClean="0"/>
              <a:t>……</a:t>
            </a:r>
            <a:r>
              <a:rPr lang="zh-CN" altLang="en-US" smtClean="0"/>
              <a:t>菊之爱，陶后鲜有闻 ； 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mtClean="0"/>
              <a:t>                                     </a:t>
            </a:r>
            <a:r>
              <a:rPr lang="en-US" altLang="zh-CN" smtClean="0"/>
              <a:t>——</a:t>
            </a:r>
            <a:r>
              <a:rPr lang="zh-CN" altLang="en-US" smtClean="0"/>
              <a:t>周敦颐</a:t>
            </a:r>
            <a:r>
              <a:rPr lang="en-US" altLang="zh-CN" smtClean="0"/>
              <a:t>《</a:t>
            </a:r>
            <a:r>
              <a:rPr lang="zh-CN" altLang="en-US" smtClean="0"/>
              <a:t>爱莲说</a:t>
            </a:r>
            <a:r>
              <a:rPr lang="en-US" altLang="zh-CN" smtClean="0"/>
              <a:t>》</a:t>
            </a:r>
          </a:p>
          <a:p>
            <a:endParaRPr lang="en-US" altLang="zh-CN" smtClean="0"/>
          </a:p>
        </p:txBody>
      </p:sp>
      <p:pic>
        <p:nvPicPr>
          <p:cNvPr id="18435" name="图片 3" descr="明代 张风 陶渊明嗅菊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213100"/>
            <a:ext cx="2733675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105275" y="5330825"/>
            <a:ext cx="36353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Arial" panose="020B0604020202020204" pitchFamily="34" charset="0"/>
              </a:rPr>
              <a:t>   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  <a:sym typeface="Arial" panose="020B0604020202020204" pitchFamily="34" charset="0"/>
              </a:rPr>
              <a:t>高情远致</a:t>
            </a:r>
          </a:p>
        </p:txBody>
      </p:sp>
    </p:spTree>
    <p:extLst>
      <p:ext uri="{BB962C8B-B14F-4D97-AF65-F5344CB8AC3E}">
        <p14:creationId xmlns:p14="http://schemas.microsoft.com/office/powerpoint/2010/main" val="362742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0" build="p"/>
      <p:bldP spid="49155" grpId="1" build="p"/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smtClean="0">
                <a:solidFill>
                  <a:srgbClr val="FF0000"/>
                </a:solidFill>
              </a:rPr>
              <a:t>芳</a:t>
            </a:r>
            <a:r>
              <a:rPr lang="zh-CN" altLang="en-US" sz="2400" smtClean="0"/>
              <a:t>菊开林耀，青松冠岩列。怀此</a:t>
            </a:r>
            <a:r>
              <a:rPr lang="zh-CN" altLang="en-US" sz="2400" smtClean="0">
                <a:solidFill>
                  <a:srgbClr val="FF0000"/>
                </a:solidFill>
              </a:rPr>
              <a:t>贞秀姿</a:t>
            </a:r>
            <a:r>
              <a:rPr lang="zh-CN" altLang="en-US" sz="2400" smtClean="0"/>
              <a:t>，</a:t>
            </a:r>
            <a:r>
              <a:rPr lang="zh-CN" altLang="en-US" sz="2400" smtClean="0">
                <a:solidFill>
                  <a:srgbClr val="FF0000"/>
                </a:solidFill>
              </a:rPr>
              <a:t>卓</a:t>
            </a:r>
            <a:r>
              <a:rPr lang="zh-CN" altLang="en-US" sz="2400" smtClean="0"/>
              <a:t>为</a:t>
            </a:r>
            <a:r>
              <a:rPr lang="zh-CN" altLang="en-US" sz="2400" smtClean="0">
                <a:solidFill>
                  <a:srgbClr val="FF0000"/>
                </a:solidFill>
              </a:rPr>
              <a:t>霜下杰</a:t>
            </a:r>
            <a:r>
              <a:rPr lang="zh-CN" altLang="en-US" sz="2400" smtClean="0"/>
              <a:t>。 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400" smtClean="0"/>
              <a:t>                                                           </a:t>
            </a:r>
            <a:r>
              <a:rPr lang="en-US" altLang="zh-CN" sz="2400" smtClean="0"/>
              <a:t>——《</a:t>
            </a:r>
            <a:r>
              <a:rPr lang="zh-CN" altLang="en-US" sz="2400" smtClean="0"/>
              <a:t>和郭主簿</a:t>
            </a:r>
            <a:r>
              <a:rPr lang="en-US" altLang="zh-CN" sz="2400" smtClean="0"/>
              <a:t>》</a:t>
            </a:r>
          </a:p>
          <a:p>
            <a:r>
              <a:rPr lang="zh-CN" altLang="en-US" sz="2400" smtClean="0"/>
              <a:t>采菊东篱下，</a:t>
            </a:r>
            <a:r>
              <a:rPr lang="zh-CN" altLang="en-US" sz="2400" smtClean="0">
                <a:solidFill>
                  <a:srgbClr val="008000"/>
                </a:solidFill>
              </a:rPr>
              <a:t>悠然</a:t>
            </a:r>
            <a:r>
              <a:rPr lang="zh-CN" altLang="en-US" sz="2400" smtClean="0"/>
              <a:t>见南山。</a:t>
            </a:r>
            <a:r>
              <a:rPr lang="en-US" altLang="zh-CN" sz="2400" smtClean="0"/>
              <a:t>——《</a:t>
            </a:r>
            <a:r>
              <a:rPr lang="zh-CN" altLang="en-US" sz="2400" smtClean="0"/>
              <a:t>饮酒</a:t>
            </a:r>
            <a:r>
              <a:rPr lang="en-US" altLang="zh-CN" sz="2400" smtClean="0"/>
              <a:t>》</a:t>
            </a:r>
          </a:p>
          <a:p>
            <a:r>
              <a:rPr lang="zh-CN" altLang="en-US" sz="2400" smtClean="0"/>
              <a:t>三径就荒，松菊</a:t>
            </a:r>
            <a:r>
              <a:rPr lang="zh-CN" altLang="en-US" sz="2400" smtClean="0">
                <a:solidFill>
                  <a:srgbClr val="FF0000"/>
                </a:solidFill>
              </a:rPr>
              <a:t>犹存</a:t>
            </a:r>
            <a:r>
              <a:rPr lang="zh-CN" altLang="en-US" sz="2400" smtClean="0"/>
              <a:t>。 </a:t>
            </a:r>
            <a:r>
              <a:rPr lang="en-US" altLang="zh-CN" sz="2400" smtClean="0"/>
              <a:t>——《</a:t>
            </a:r>
            <a:r>
              <a:rPr lang="zh-CN" altLang="en-US" sz="2400" smtClean="0"/>
              <a:t>归去来兮辞</a:t>
            </a:r>
            <a:r>
              <a:rPr lang="en-US" altLang="zh-CN" sz="2400" smtClean="0"/>
              <a:t>》</a:t>
            </a:r>
          </a:p>
          <a:p>
            <a:r>
              <a:rPr lang="zh-CN" altLang="en-US" sz="2400" smtClean="0"/>
              <a:t>酒能祛百虑，菊解</a:t>
            </a:r>
            <a:r>
              <a:rPr lang="zh-CN" altLang="en-US" sz="2400" smtClean="0">
                <a:solidFill>
                  <a:srgbClr val="0000CC"/>
                </a:solidFill>
              </a:rPr>
              <a:t>制颓龄</a:t>
            </a:r>
            <a:r>
              <a:rPr lang="zh-CN" altLang="en-US" sz="2400" smtClean="0"/>
              <a:t>。</a:t>
            </a:r>
            <a:r>
              <a:rPr lang="en-US" altLang="zh-CN" sz="2400" smtClean="0"/>
              <a:t>——《</a:t>
            </a:r>
            <a:r>
              <a:rPr lang="zh-CN" altLang="en-US" sz="2400" smtClean="0"/>
              <a:t>九日闲居</a:t>
            </a:r>
            <a:r>
              <a:rPr lang="en-US" altLang="zh-CN" sz="2400" smtClean="0"/>
              <a:t>》</a:t>
            </a:r>
          </a:p>
          <a:p>
            <a:r>
              <a:rPr lang="zh-CN" altLang="en-US" sz="2400" smtClean="0"/>
              <a:t>秋菊有</a:t>
            </a:r>
            <a:r>
              <a:rPr lang="zh-CN" altLang="en-US" sz="2400" smtClean="0">
                <a:solidFill>
                  <a:srgbClr val="FF0000"/>
                </a:solidFill>
              </a:rPr>
              <a:t>佳色</a:t>
            </a:r>
            <a:r>
              <a:rPr lang="zh-CN" altLang="en-US" sz="2400" smtClean="0"/>
              <a:t>，裛露</a:t>
            </a:r>
            <a:r>
              <a:rPr lang="zh-CN" altLang="en-US" sz="2400" smtClean="0">
                <a:solidFill>
                  <a:srgbClr val="0000CC"/>
                </a:solidFill>
              </a:rPr>
              <a:t>掇其英</a:t>
            </a:r>
            <a:r>
              <a:rPr lang="zh-CN" altLang="en-US" sz="2400" smtClean="0"/>
              <a:t>。泛此忘忧物，远我遗世情。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400" smtClean="0"/>
              <a:t>                                                  </a:t>
            </a:r>
            <a:r>
              <a:rPr lang="en-US" altLang="zh-CN" sz="2400" smtClean="0"/>
              <a:t>——《</a:t>
            </a:r>
            <a:r>
              <a:rPr lang="zh-CN" altLang="en-US" sz="2400" smtClean="0"/>
              <a:t>饮酒</a:t>
            </a:r>
            <a:r>
              <a:rPr lang="en-US" altLang="zh-CN" sz="2400" smtClean="0"/>
              <a:t>》</a:t>
            </a:r>
            <a:r>
              <a:rPr lang="zh-CN" altLang="en-US" sz="2400" smtClean="0"/>
              <a:t>其七</a:t>
            </a:r>
          </a:p>
        </p:txBody>
      </p:sp>
    </p:spTree>
    <p:extLst>
      <p:ext uri="{BB962C8B-B14F-4D97-AF65-F5344CB8AC3E}">
        <p14:creationId xmlns:p14="http://schemas.microsoft.com/office/powerpoint/2010/main" val="222592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618387" y="685800"/>
            <a:ext cx="7916013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土地平旷，屋舍俨然，有良田美池桑竹之属 。   阡陌交通，鸡犬相闻。其中往来种作，男女衣          著（着）悉如外人，黄发垂髻，并怡然自乐。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</a:t>
            </a:r>
            <a:r>
              <a:rPr kumimoji="1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——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陶渊明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                   </a:t>
            </a:r>
            <a:r>
              <a:rPr kumimoji="1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『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桃花源记</a:t>
            </a:r>
            <a:r>
              <a:rPr kumimoji="1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』</a:t>
            </a:r>
          </a:p>
        </p:txBody>
      </p:sp>
    </p:spTree>
    <p:extLst>
      <p:ext uri="{BB962C8B-B14F-4D97-AF65-F5344CB8AC3E}">
        <p14:creationId xmlns:p14="http://schemas.microsoft.com/office/powerpoint/2010/main" val="2819565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026" descr="E:\0扫描文件\教学\picture\茶道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86200"/>
            <a:ext cx="91440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1027"/>
          <p:cNvSpPr txBox="1">
            <a:spLocks noChangeArrowheads="1"/>
          </p:cNvSpPr>
          <p:nvPr/>
        </p:nvSpPr>
        <p:spPr bwMode="auto">
          <a:xfrm>
            <a:off x="228600" y="1752600"/>
            <a:ext cx="2819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29" name="Text Box 1029"/>
          <p:cNvSpPr txBox="1">
            <a:spLocks noChangeArrowheads="1"/>
          </p:cNvSpPr>
          <p:nvPr/>
        </p:nvSpPr>
        <p:spPr bwMode="auto">
          <a:xfrm>
            <a:off x="0" y="2209800"/>
            <a:ext cx="1981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华文新魏" panose="02010800040101010101" pitchFamily="2" charset="-122"/>
                <a:cs typeface="+mn-cs"/>
              </a:rPr>
              <a:t>陶诗</a:t>
            </a:r>
          </a:p>
        </p:txBody>
      </p:sp>
      <p:sp>
        <p:nvSpPr>
          <p:cNvPr id="26630" name="AutoShape 1030"/>
          <p:cNvSpPr>
            <a:spLocks/>
          </p:cNvSpPr>
          <p:nvPr/>
        </p:nvSpPr>
        <p:spPr bwMode="auto">
          <a:xfrm rot="10805788" flipH="1">
            <a:off x="1219200" y="1371600"/>
            <a:ext cx="458788" cy="2135188"/>
          </a:xfrm>
          <a:prstGeom prst="leftBrace">
            <a:avLst>
              <a:gd name="adj1" fmla="val 38783"/>
              <a:gd name="adj2" fmla="val 50000"/>
            </a:avLst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1" name="Text Box 1031"/>
          <p:cNvSpPr txBox="1">
            <a:spLocks noChangeArrowheads="1"/>
          </p:cNvSpPr>
          <p:nvPr/>
        </p:nvSpPr>
        <p:spPr bwMode="auto">
          <a:xfrm>
            <a:off x="1828800" y="1096963"/>
            <a:ext cx="16764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内   容</a:t>
            </a:r>
          </a:p>
        </p:txBody>
      </p:sp>
      <p:sp>
        <p:nvSpPr>
          <p:cNvPr id="26632" name="Text Box 1032"/>
          <p:cNvSpPr txBox="1">
            <a:spLocks noChangeArrowheads="1"/>
          </p:cNvSpPr>
          <p:nvPr/>
        </p:nvSpPr>
        <p:spPr bwMode="auto">
          <a:xfrm>
            <a:off x="1905000" y="3124200"/>
            <a:ext cx="1447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风  格</a:t>
            </a:r>
          </a:p>
        </p:txBody>
      </p:sp>
      <p:sp>
        <p:nvSpPr>
          <p:cNvPr id="26633" name="Text Box 1033"/>
          <p:cNvSpPr txBox="1">
            <a:spLocks noChangeArrowheads="1"/>
          </p:cNvSpPr>
          <p:nvPr/>
        </p:nvSpPr>
        <p:spPr bwMode="auto">
          <a:xfrm>
            <a:off x="3352800" y="515938"/>
            <a:ext cx="5410200" cy="222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描写优美的农村风光；歌咏饮酒抚琴、读书赋诗、闲话桑麻的情趣；抒发对宁静闲适的隐居生活的挚爱；表现对官场的厌恶和安贫乐道的品格。</a:t>
            </a:r>
          </a:p>
        </p:txBody>
      </p:sp>
      <p:sp>
        <p:nvSpPr>
          <p:cNvPr id="26634" name="Text Box 1034"/>
          <p:cNvSpPr txBox="1">
            <a:spLocks noChangeArrowheads="1"/>
          </p:cNvSpPr>
          <p:nvPr/>
        </p:nvSpPr>
        <p:spPr bwMode="auto">
          <a:xfrm>
            <a:off x="3505200" y="3214688"/>
            <a:ext cx="5791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 panose="020B0604030504040204" pitchFamily="34" charset="0"/>
                <a:ea typeface="华文新魏" panose="02010800040101010101" pitchFamily="2" charset="-122"/>
                <a:cs typeface="+mn-cs"/>
              </a:rPr>
              <a:t>朴素、淡远、自然</a:t>
            </a:r>
          </a:p>
        </p:txBody>
      </p:sp>
    </p:spTree>
    <p:extLst>
      <p:ext uri="{BB962C8B-B14F-4D97-AF65-F5344CB8AC3E}">
        <p14:creationId xmlns:p14="http://schemas.microsoft.com/office/powerpoint/2010/main" val="179627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utoUpdateAnimBg="0"/>
      <p:bldP spid="26630" grpId="0" animBg="1"/>
      <p:bldP spid="26631" grpId="0" autoUpdateAnimBg="0"/>
      <p:bldP spid="26632" grpId="0" autoUpdateAnimBg="0"/>
      <p:bldP spid="26633" grpId="0" autoUpdateAnimBg="0"/>
      <p:bldP spid="2663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1673" y="203199"/>
            <a:ext cx="8756073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陶渊明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的曾祖父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陶侃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，是东晋的著名将领，曾率兵平定多次叛乱，南征北战，屡立奇功，官至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大司马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，可谓“一人之下，万人之上”，陶家也是东晋的名门望族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可惜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好景不长，刘裕夺取了晋朝的政权，建立了刘宋。而这时陶家就成了前朝余孽，虽不至于遭受残酷迫害，但以往的好时光肯定已是一去不复返了。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陶渊明命苦，八岁父丧，十二岁母亲也跟着离世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。自此家道中落，便对世情心灰意冷，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早年修习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儒家经典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，同时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，在那个老庄盛行的年代，他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也受到了道家思想的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熏陶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 因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“家贫”，陶渊明为“家中妻儿”计，开始了他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多次归隐，后又反复出仕为官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，过着纠结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的前半生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71092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3199" y="360218"/>
            <a:ext cx="8756073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二十岁开始，陶渊明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凭借名士后代的身份，开始了他的宦游生涯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，以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谋生路；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二十九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岁任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江州祭酒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，相当于地方教育部部长，不久便不堪吏职，辞官归家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之后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，州里又召他做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主簿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，他辞却了此事，依旧在家闲居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义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熙元年（公元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405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年）三月，渊明任建威将军刘敬宣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参军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，做地方军队的参谋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总长。动荡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于仕与耕之间已有十余年，他已厌倦了也看透了官宦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生活。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最后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一次出仕是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彭泽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县令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49770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TRANSITION" val="DemoSwing.p3d 7"/>
  <p:tag name="POWER3D OPTIONS" val="Medium "/>
  <p:tag name="POWER3D IMAGE0" val="PWRTRANS.TGA"/>
  <p:tag name="POWER3D SOUND" val="Swing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7B7E5"/>
      </a:accent6>
      <a:hlink>
        <a:srgbClr val="3333CC"/>
      </a:hlink>
      <a:folHlink>
        <a:srgbClr val="AF67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382</TotalTime>
  <Words>5355</Words>
  <Application>Microsoft Office PowerPoint</Application>
  <PresentationFormat>全屏显示(4:3)</PresentationFormat>
  <Paragraphs>249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55</vt:i4>
      </vt:variant>
    </vt:vector>
  </HeadingPairs>
  <TitlesOfParts>
    <vt:vector size="76" baseType="lpstr">
      <vt:lpstr>等线</vt:lpstr>
      <vt:lpstr>等线 Light</vt:lpstr>
      <vt:lpstr>仿宋_GB2312</vt:lpstr>
      <vt:lpstr>黑体</vt:lpstr>
      <vt:lpstr>华文新魏</vt:lpstr>
      <vt:lpstr>楷体</vt:lpstr>
      <vt:lpstr>楷体_GB2312</vt:lpstr>
      <vt:lpstr>隶书</vt:lpstr>
      <vt:lpstr>宋体</vt:lpstr>
      <vt:lpstr>Arial</vt:lpstr>
      <vt:lpstr>Arial</vt:lpstr>
      <vt:lpstr>Calibri</vt:lpstr>
      <vt:lpstr>Calibri Light</vt:lpstr>
      <vt:lpstr>Tahoma</vt:lpstr>
      <vt:lpstr>Times New Roman</vt:lpstr>
      <vt:lpstr>Wingdings</vt:lpstr>
      <vt:lpstr>Office 主题​​</vt:lpstr>
      <vt:lpstr>古瓶荷花</vt:lpstr>
      <vt:lpstr>默认设计模板</vt:lpstr>
      <vt:lpstr>1_默认设计模板</vt:lpstr>
      <vt:lpstr>1_古瓶荷花</vt:lpstr>
      <vt:lpstr>PowerPoint 演示文稿</vt:lpstr>
      <vt:lpstr>知人论世</vt:lpstr>
      <vt:lpstr>1、家世背景</vt:lpstr>
      <vt:lpstr>靖节先生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三个阶段两个分期</vt:lpstr>
      <vt:lpstr>PowerPoint 演示文稿</vt:lpstr>
      <vt:lpstr>PowerPoint 演示文稿</vt:lpstr>
      <vt:lpstr>PowerPoint 演示文稿</vt:lpstr>
      <vt:lpstr>2、文学造诣</vt:lpstr>
      <vt:lpstr>PowerPoint 演示文稿</vt:lpstr>
      <vt:lpstr>PowerPoint 演示文稿</vt:lpstr>
      <vt:lpstr>PowerPoint 演示文稿</vt:lpstr>
      <vt:lpstr> 陶渊明地位与影响</vt:lpstr>
      <vt:lpstr>诗人陶渊明的被发现  </vt:lpstr>
      <vt:lpstr>陶渊明对后世文学及文人的典型意义</vt:lpstr>
      <vt:lpstr>3、后世影响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手法赏析</vt:lpstr>
      <vt:lpstr>PowerPoint 演示文稿</vt:lpstr>
      <vt:lpstr>PowerPoint 演示文稿</vt:lpstr>
      <vt:lpstr>PowerPoint 演示文稿</vt:lpstr>
      <vt:lpstr>PowerPoint 演示文稿</vt:lpstr>
      <vt:lpstr>拓展阅读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理想世界桃花源</vt:lpstr>
      <vt:lpstr>PowerPoint 演示文稿</vt:lpstr>
      <vt:lpstr>PowerPoint 演示文稿</vt:lpstr>
      <vt:lpstr>桃源情结</vt:lpstr>
      <vt:lpstr>陶渊明与酒</vt:lpstr>
      <vt:lpstr>饮酒的心境</vt:lpstr>
      <vt:lpstr>饮酒的心境</vt:lpstr>
      <vt:lpstr>文人与酒</vt:lpstr>
      <vt:lpstr>陶渊明与菊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30</cp:revision>
  <dcterms:created xsi:type="dcterms:W3CDTF">2017-03-09T07:08:33Z</dcterms:created>
  <dcterms:modified xsi:type="dcterms:W3CDTF">2019-11-23T14:27:00Z</dcterms:modified>
</cp:coreProperties>
</file>