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280" r:id="rId5"/>
    <p:sldId id="286" r:id="rId6"/>
    <p:sldId id="281" r:id="rId7"/>
    <p:sldId id="282" r:id="rId8"/>
    <p:sldId id="302" r:id="rId9"/>
    <p:sldId id="287" r:id="rId10"/>
    <p:sldId id="283" r:id="rId11"/>
    <p:sldId id="284" r:id="rId12"/>
    <p:sldId id="285" r:id="rId13"/>
    <p:sldId id="288" r:id="rId14"/>
    <p:sldId id="290" r:id="rId15"/>
    <p:sldId id="291" r:id="rId16"/>
    <p:sldId id="292" r:id="rId17"/>
    <p:sldId id="289" r:id="rId18"/>
    <p:sldId id="293" r:id="rId19"/>
    <p:sldId id="303" r:id="rId20"/>
    <p:sldId id="294" r:id="rId21"/>
    <p:sldId id="295" r:id="rId22"/>
    <p:sldId id="257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tags" Target="tags/tag83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/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/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6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9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tags" Target="../tags/tag6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image" Target="../media/image4.png" /><Relationship Id="rId4" Type="http://schemas.openxmlformats.org/officeDocument/2006/relationships/tags" Target="../tags/tag7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image" Target="../media/image4.png" /><Relationship Id="rId4" Type="http://schemas.openxmlformats.org/officeDocument/2006/relationships/tags" Target="../tags/tag7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image" Target="../media/image4.png" /><Relationship Id="rId4" Type="http://schemas.openxmlformats.org/officeDocument/2006/relationships/tags" Target="../tags/tag7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image" Target="../media/image4.png" /><Relationship Id="rId4" Type="http://schemas.openxmlformats.org/officeDocument/2006/relationships/tags" Target="../tags/tag7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image" Target="../media/image4.png" /><Relationship Id="rId4" Type="http://schemas.openxmlformats.org/officeDocument/2006/relationships/tags" Target="../tags/tag7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tags" Target="../tags/tag7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Relationship Id="rId3" Type="http://schemas.openxmlformats.org/officeDocument/2006/relationships/image" Target="../media/image4.png" /><Relationship Id="rId4" Type="http://schemas.openxmlformats.org/officeDocument/2006/relationships/tags" Target="../tags/tag7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Relationship Id="rId3" Type="http://schemas.openxmlformats.org/officeDocument/2006/relationships/image" Target="../media/image4.png" /><Relationship Id="rId4" Type="http://schemas.openxmlformats.org/officeDocument/2006/relationships/tags" Target="../tags/tag7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tags" Target="../tags/tag8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jpeg" /><Relationship Id="rId4" Type="http://schemas.openxmlformats.org/officeDocument/2006/relationships/image" Target="../media/image4.png" /><Relationship Id="rId5" Type="http://schemas.openxmlformats.org/officeDocument/2006/relationships/tags" Target="../tags/tag8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tags" Target="../tags/tag6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1.png" /><Relationship Id="rId4" Type="http://schemas.openxmlformats.org/officeDocument/2006/relationships/image" Target="../media/image2.png" /><Relationship Id="rId5" Type="http://schemas.openxmlformats.org/officeDocument/2006/relationships/tags" Target="../tags/tag8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tags" Target="../tags/tag6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6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6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tags" Target="../tags/tag6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tags" Target="../tags/tag6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image" Target="../media/image4.png" /><Relationship Id="rId4" Type="http://schemas.openxmlformats.org/officeDocument/2006/relationships/tags" Target="../tags/tag6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tags" Target="../tags/tag70.xml" /><Relationship Id="rId4" Type="http://schemas.openxmlformats.org/officeDocument/2006/relationships/image" Target="../media/image4.png" /><Relationship Id="rId5" Type="http://schemas.openxmlformats.org/officeDocument/2006/relationships/tags" Target="../tags/tag7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3669030" y="2513330"/>
            <a:ext cx="806704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zh-CN" sz="8800" b="1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</a:rPr>
              <a:t>议论要言之有据</a:t>
            </a:r>
            <a:endParaRPr lang="zh-CN" altLang="zh-CN" sz="8800" b="1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true (1)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453640"/>
            <a:ext cx="2869565" cy="43053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695575" y="486410"/>
            <a:ext cx="8841740" cy="6123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3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、请看下面哪一个事例能更好地证明观点?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/>
            <a:r>
              <a:rPr lang="zh-CN" altLang="en-US" sz="2800">
                <a:solidFill>
                  <a:srgbClr val="FF0000"/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观点:人生的价值在于奉献。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/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论据:(1)雷锋在一次出差换车时,发现个背着小孩的中年妇女的火车票和钱丢了,他就用自己的津贴费给大嫂买了一张去吉林的火车票。人们因此流传着这样句话:“雷锋出差一千里，好事做了一火车。”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/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/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(2)被评为“2017年度感动中国人物”的卢永根教授夫妇将存款转入华南农业大学的账户，一共捐出8809446元,这是他们毕生的积蓄。学校用这笔款设立了教育基金，用于奖励贫困学生与优秀青年教师。他说:“党培养了我,将个人财产还给国家，是做最后的贡献。”这钱是老两口一点-点省下来的,对扶贫和教育，却格外慷慨,每年都要捐钱。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true (1)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453640"/>
            <a:ext cx="2869565" cy="43053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743200" y="301625"/>
            <a:ext cx="9523095" cy="6985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4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、用化学家诺贝尔发明炸药的事例作为论据,证明</a:t>
            </a:r>
            <a:r>
              <a:rPr lang="zh-CN" altLang="en-US" sz="2800">
                <a:solidFill>
                  <a:srgbClr val="FF0000"/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“失败是成功之母”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，应该怎样叙述?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/>
            <a:r>
              <a:rPr lang="zh-CN" altLang="en-US" sz="2800">
                <a:solidFill>
                  <a:srgbClr val="FF0000"/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观点:失败是成功之母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/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论据:(1)化学家诺贝尔为减轻工地上挖土工人的繁重劳动，决心发明炸药。(2)四年里,诺贝尔废寝忘食，-丝不苟地做了数百次实验，换来的却只是数百次失败,但是，他毫不气馁。因为他心中始终有一个坚定信念。一定要发明炸药,减轻工人们繁重的负担。(3)最后一次实验时，他聚精会神地盯着延燃的导火线,一声巨响，炸药爆炸产生了极大的威力，在旁边的人不禁惊叫:“诺贝尔完了!”(4)然而，正当人们为失去一位伟大的化学家而悲痛的时候,诺贝尔奇迹般的从浓烟中跳出来，他面孔乌黑身上带着血，兴奋地狂呼:“成功了!”(5)就这样,诺贝尔发明了炸药，从那时起，挖土工人的劳动强度大大减轻了。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/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/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true (1)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453640"/>
            <a:ext cx="2869565" cy="43053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743200" y="301625"/>
            <a:ext cx="9523095" cy="5323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4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、用化学家诺贝尔发明炸药的事例作为论据,证明</a:t>
            </a:r>
            <a:r>
              <a:rPr lang="zh-CN" altLang="en-US" sz="2800">
                <a:solidFill>
                  <a:srgbClr val="FF0000"/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“失败是成功之母”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，应该怎样叙述?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/>
            <a:r>
              <a:rPr lang="zh-CN" altLang="en-US" sz="2800">
                <a:solidFill>
                  <a:srgbClr val="FF0000"/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观点:失败是成功之母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/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/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/>
            <a:r>
              <a: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    化学家诺贝尔为了发明炸药废寝忘食，四年里做了数百次实验，换来的却是数百次失败。但他毫不气馁，不断更换原料，改进方法，终于发明了威力巨大的炸药。</a:t>
            </a:r>
            <a:endParaRPr lang="zh-CN" altLang="en-US" sz="40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/>
            <a:endParaRPr lang="zh-CN" altLang="en-US" sz="40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true (1)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453640"/>
            <a:ext cx="2869565" cy="43053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00630" y="301625"/>
            <a:ext cx="9765665" cy="6985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>
                <a:solidFill>
                  <a:srgbClr val="C00000"/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反馈练习：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以下文字是证明论点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“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人生道路多坎河，只有顽强奋进,才能走到胜利的终点”的事实论据,叙述得不够简洁，请你简要地叙述这个论据。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/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/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    德国著名音乐家贝多芬三十岁时双耳失聪，这对于一个音乐家而言，无疑是个莫大的打击，而他却没有因此自暴自弃，仍然迷恋着音乐。他说:“我要扼住命运的咽喉”。冬日的一天，北风呼啸，落叶横飞，白发苍苍的贝多芬正在维也纳的大街上散步，灵感突然来了，于是,老人赶紧单膝跪下拿出纸笔，以膝为桌，把这段突然出现的美妙旋律记了下来,他越写越快，任北风吹拂着满头的银发，任落叶渐渐堆满了脚下的路面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——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老人正全身心地投入，也就全然忽略了周围的一切。正是凭着对音乐创作的热爱和自强不息的奋斗，贝多芬才在晚年谱写出著名的《命运交响曲》。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/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/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true (1)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453640"/>
            <a:ext cx="2869565" cy="43053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00630" y="301625"/>
            <a:ext cx="9765665" cy="6123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>
                <a:solidFill>
                  <a:srgbClr val="C00000"/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反馈练习：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以下文字是证明论点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“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人生道路多坎河，只有顽强奋进,才能走到胜利的终点”的事实论据,叙述得不够简洁，请你简要地叙述这个论据。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/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/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      </a:t>
            </a:r>
            <a:r>
              <a: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贝多芬三十岁时双耳失聪，面对沉重打击，他没有放弃。一个寒冷的冬日，贝多芬正在街上散步，突然来了灵感,他立即拿出纸笔,不顾北风呼啸,飞快地记下了美妙旋律。正是凭着对音乐创作的热爱和自强不息的奋斗，贝多芬在晚年谱写出著名的《命运交响曲》。</a:t>
            </a:r>
            <a:endParaRPr lang="zh-CN" altLang="en-US" sz="40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 t="-100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274310" y="1722755"/>
            <a:ext cx="164338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>
                <a:solidFill>
                  <a:srgbClr val="736658"/>
                </a:solidFill>
                <a:latin typeface="汉仪尚巍手书W" panose="00020600040101010101" charset="-122"/>
                <a:ea typeface="汉仪尚巍手书W" panose="00020600040101010101" charset="-122"/>
              </a:rPr>
              <a:t>叁</a:t>
            </a:r>
            <a:endParaRPr lang="zh-CN" altLang="en-US" sz="11500">
              <a:solidFill>
                <a:srgbClr val="736658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44645" y="3695700"/>
            <a:ext cx="390207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600">
                <a:solidFill>
                  <a:srgbClr val="2A2723"/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当堂练习</a:t>
            </a:r>
            <a:endParaRPr lang="zh-CN" altLang="en-US" sz="6600">
              <a:solidFill>
                <a:srgbClr val="2A2723"/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7317740" y="1602105"/>
            <a:ext cx="814705" cy="814705"/>
          </a:xfrm>
          <a:prstGeom prst="line">
            <a:avLst/>
          </a:prstGeom>
          <a:ln>
            <a:solidFill>
              <a:srgbClr val="736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7385050" y="1722755"/>
            <a:ext cx="1049655" cy="1049020"/>
          </a:xfrm>
          <a:prstGeom prst="line">
            <a:avLst/>
          </a:prstGeom>
          <a:ln>
            <a:solidFill>
              <a:srgbClr val="736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457575" y="4504690"/>
            <a:ext cx="814705" cy="814705"/>
          </a:xfrm>
          <a:prstGeom prst="line">
            <a:avLst/>
          </a:prstGeom>
          <a:ln>
            <a:solidFill>
              <a:srgbClr val="736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457575" y="4776470"/>
            <a:ext cx="1049655" cy="1049020"/>
          </a:xfrm>
          <a:prstGeom prst="line">
            <a:avLst/>
          </a:prstGeom>
          <a:ln>
            <a:solidFill>
              <a:srgbClr val="736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3757295" y="1466850"/>
            <a:ext cx="4677410" cy="4677410"/>
          </a:xfrm>
          <a:prstGeom prst="ellipse">
            <a:avLst/>
          </a:prstGeom>
          <a:noFill/>
          <a:ln>
            <a:solidFill>
              <a:srgbClr val="73665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ffe7ef2e6d27e1c7f1c573d24d2e5d72f02348ee1512c-n69YoG_fw65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158" b="17784"/>
          <a:stretch>
            <a:fillRect/>
          </a:stretch>
        </p:blipFill>
        <p:spPr>
          <a:xfrm flipH="1">
            <a:off x="0" y="298450"/>
            <a:ext cx="3352165" cy="65595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710815" y="958215"/>
            <a:ext cx="8894445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“嫦娥四号”探测器原本为“嫦娥三号”探测器的“备份星”,所谓“备份星”，通俗而言,就是“替补”和“备胎”。2013年12月14日,“嫦娥三号”在月球正面的雨海虹湾地区软着陆成功。作为“备胎”的“嫦娥四号”身份立马尴尬起来.关于如何处理“嫦娥四号”的问题,多方意见不一。叶培建院士则始终认为，“嫦娥四号’应该摆脱求稳思维，更进-步 ，到人类探测器从未踏足过的月球背面去看一看。他向上级提议，“落到月球背面,成功了是一大亮点，即便不成功，也是人类第一次，可以原谅。”在他的坚持下,最终通过了“嫦娥四号”在月球背面着陆的方案。2019年1月3日，"嫦娥四号”成功着陆在月球背面南极</a:t>
            </a:r>
            <a:r>
              <a:rPr lang="en-US" altLang="zh-CN" sz="2800">
                <a:solidFill>
                  <a:schemeClr val="tx1"/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-</a:t>
            </a:r>
            <a:r>
              <a:rPr lang="zh-CN" altLang="en-US" sz="2800">
                <a:solidFill>
                  <a:schemeClr val="tx1"/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艾特肯盆地冯</a:t>
            </a:r>
            <a:r>
              <a:rPr lang="en-US" altLang="zh-CN" sz="2800">
                <a:solidFill>
                  <a:schemeClr val="tx1"/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.</a:t>
            </a:r>
            <a:r>
              <a:rPr lang="zh-CN" altLang="en-US" sz="2800">
                <a:solidFill>
                  <a:schemeClr val="tx1"/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卡门撞击坑的预选着陆区,实现人类航天史上的伟大创举。</a:t>
            </a:r>
            <a:endParaRPr lang="zh-CN" altLang="en-US" sz="2800">
              <a:solidFill>
                <a:schemeClr val="tx1"/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11325" y="297815"/>
            <a:ext cx="10036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>
                <a:solidFill>
                  <a:srgbClr val="FF0000"/>
                </a:solidFill>
                <a:latin typeface="汉仪尚巍手书W" panose="00020600040101010101" charset="-122"/>
                <a:ea typeface="汉仪尚巍手书W" panose="00020600040101010101" charset="-122"/>
              </a:rPr>
              <a:t>这则材料作为事实论据，可以证明的观点很多，请你说说看</a:t>
            </a:r>
            <a:endParaRPr lang="zh-CN" altLang="en-US" sz="2800">
              <a:solidFill>
                <a:srgbClr val="FF0000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ffe7ef2e6d27e1c7f1c573d24d2e5d72f02348ee1512c-n69YoG_fw65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158" b="17784"/>
          <a:stretch>
            <a:fillRect/>
          </a:stretch>
        </p:blipFill>
        <p:spPr>
          <a:xfrm flipH="1">
            <a:off x="0" y="298450"/>
            <a:ext cx="3352165" cy="65595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678430" y="2060575"/>
            <a:ext cx="889444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   </a:t>
            </a:r>
            <a:r>
              <a:rPr lang="zh-CN" altLang="en-US" sz="3200">
                <a:solidFill>
                  <a:schemeClr val="tx1"/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“嫦娥四号”原本为“嫦娥三号"的备份星。“嫦娥三号”在月球正面着陆成功后，叶培建院士认为，“嫦娥四号”应该到人类探测器从未踏足过的月球背面去。2019年1月3日，嫦娥四号在月球表面成功着陆，实现人类航天史上的伟大创举。</a:t>
            </a:r>
            <a:endParaRPr lang="zh-CN" altLang="en-US" sz="3200">
              <a:solidFill>
                <a:schemeClr val="tx1"/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11325" y="297815"/>
            <a:ext cx="100361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>
                <a:solidFill>
                  <a:srgbClr val="FF0000"/>
                </a:solidFill>
                <a:latin typeface="汉仪尚巍手书W" panose="00020600040101010101" charset="-122"/>
                <a:ea typeface="汉仪尚巍手书W" panose="00020600040101010101" charset="-122"/>
              </a:rPr>
              <a:t>这则材料作为事实论据，可以证明的观点很多，请你紧扣“实现伟大创举有赖于创造性思维”这个观点简要叙述材料。</a:t>
            </a:r>
            <a:endParaRPr lang="zh-CN" altLang="en-US" sz="2800">
              <a:solidFill>
                <a:srgbClr val="FF0000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 t="-100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274310" y="1722755"/>
            <a:ext cx="164338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>
                <a:solidFill>
                  <a:srgbClr val="736658"/>
                </a:solidFill>
                <a:latin typeface="汉仪尚巍手书W" panose="00020600040101010101" charset="-122"/>
                <a:ea typeface="汉仪尚巍手书W" panose="00020600040101010101" charset="-122"/>
              </a:rPr>
              <a:t>肆</a:t>
            </a:r>
            <a:endParaRPr lang="zh-CN" altLang="en-US" sz="11500">
              <a:solidFill>
                <a:srgbClr val="736658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44645" y="3695700"/>
            <a:ext cx="390207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6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作业</a:t>
            </a:r>
            <a:endParaRPr lang="zh-CN" altLang="en-US" sz="66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7317740" y="1602105"/>
            <a:ext cx="814705" cy="814705"/>
          </a:xfrm>
          <a:prstGeom prst="line">
            <a:avLst/>
          </a:prstGeom>
          <a:ln>
            <a:solidFill>
              <a:srgbClr val="736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7385050" y="1722755"/>
            <a:ext cx="1049655" cy="1049020"/>
          </a:xfrm>
          <a:prstGeom prst="line">
            <a:avLst/>
          </a:prstGeom>
          <a:ln>
            <a:solidFill>
              <a:srgbClr val="736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457575" y="4504690"/>
            <a:ext cx="814705" cy="814705"/>
          </a:xfrm>
          <a:prstGeom prst="line">
            <a:avLst/>
          </a:prstGeom>
          <a:ln>
            <a:solidFill>
              <a:srgbClr val="736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457575" y="4776470"/>
            <a:ext cx="1049655" cy="1049020"/>
          </a:xfrm>
          <a:prstGeom prst="line">
            <a:avLst/>
          </a:prstGeom>
          <a:ln>
            <a:solidFill>
              <a:srgbClr val="736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3757295" y="1466850"/>
            <a:ext cx="4677410" cy="4677410"/>
          </a:xfrm>
          <a:prstGeom prst="ellipse">
            <a:avLst/>
          </a:prstGeom>
          <a:noFill/>
          <a:ln>
            <a:solidFill>
              <a:srgbClr val="73665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4213225" y="554990"/>
            <a:ext cx="723646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</a:rPr>
              <a:t>   </a:t>
            </a:r>
            <a:r>
              <a:rPr lang="zh-CN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</a:rPr>
              <a:t>范仲淹在《岳阳楼记》中说：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</a:rPr>
              <a:t>“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</a:rPr>
              <a:t>先天下之忧而忧，后天下之乐而乐。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</a:rPr>
              <a:t>”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</a:rPr>
              <a:t>对此你怎么看？自定立意，自拟题目，写一篇议论文。不少于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</a:rPr>
              <a:t>600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</a:rPr>
              <a:t>字。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  <a:p>
            <a:pPr algn="l"/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</a:rPr>
              <a:t>提示：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  <a:p>
            <a:pPr algn="l"/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</a:rPr>
              <a:t>1.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</a:rPr>
              <a:t>要表明自己的观点，言之成理。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  <a:p>
            <a:pPr algn="l"/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</a:rPr>
              <a:t>2.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</a:rPr>
              <a:t>选择与观点一致的材料，最好既有事实论据，也有道理论据。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  <a:p>
            <a:pPr algn="l"/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</a:rPr>
              <a:t>3.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</a:rPr>
              <a:t>根据你的观点和材料列一个提纲，与同学交流，互相补充论据，在此基础上完成作文。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1" r="20825" b="32366"/>
          <a:stretch>
            <a:fillRect/>
          </a:stretch>
        </p:blipFill>
        <p:spPr>
          <a:xfrm>
            <a:off x="300990" y="2534920"/>
            <a:ext cx="4493260" cy="3460750"/>
          </a:xfrm>
          <a:prstGeom prst="rect">
            <a:avLst/>
          </a:prstGeom>
        </p:spPr>
      </p:pic>
      <p:pic>
        <p:nvPicPr>
          <p:cNvPr id="17" name="图片 16" descr="true (20)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r="32635" b="60449"/>
          <a:stretch>
            <a:fillRect/>
          </a:stretch>
        </p:blipFill>
        <p:spPr>
          <a:xfrm>
            <a:off x="0" y="0"/>
            <a:ext cx="3360420" cy="253492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/>
        </p:nvSpPr>
        <p:spPr>
          <a:xfrm>
            <a:off x="856615" y="3165475"/>
            <a:ext cx="390207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40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    </a:t>
            </a:r>
            <a:r>
              <a: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牛顿看到苹果落地，受到启发，发现万有引力定律。</a:t>
            </a:r>
            <a:endParaRPr lang="zh-CN" altLang="en-US" sz="40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289880" y="895985"/>
            <a:ext cx="9529967" cy="2179320"/>
            <a:chOff x="1831" y="1726"/>
            <a:chExt cx="15008" cy="3432"/>
          </a:xfrm>
          <a:solidFill>
            <a:srgbClr val="EDD8B8"/>
          </a:solidFill>
        </p:grpSpPr>
        <p:cxnSp>
          <p:nvCxnSpPr>
            <p:cNvPr id="5" name="直接连接符 4"/>
            <p:cNvCxnSpPr/>
            <p:nvPr/>
          </p:nvCxnSpPr>
          <p:spPr>
            <a:xfrm>
              <a:off x="1831" y="3442"/>
              <a:ext cx="15008" cy="6"/>
            </a:xfrm>
            <a:prstGeom prst="line">
              <a:avLst/>
            </a:prstGeom>
            <a:grpFill/>
            <a:ln>
              <a:solidFill>
                <a:srgbClr val="2644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3588" y="2937"/>
              <a:ext cx="940" cy="9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思源黑体 CN Medium" panose="020b0600000000000000" charset="-122"/>
                  <a:ea typeface="思源黑体 CN Medium" panose="020b0600000000000000" charset="-122"/>
                  <a:cs typeface="思源黑体 CN Medium" panose="020b0600000000000000" charset="-122"/>
                  <a:sym typeface="Century Gothic" panose="020b0502020202020204" pitchFamily="34" charset="0"/>
                </a:rPr>
                <a:t>一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Century Gothic" panose="020b0502020202020204" pitchFamily="34" charset="0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884" y="1726"/>
              <a:ext cx="3432" cy="34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Century Gothic" panose="020b0502020202020204" pitchFamily="34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4426" y="2975"/>
              <a:ext cx="940" cy="9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思源黑体 CN Medium" panose="020b0600000000000000" charset="-122"/>
                  <a:ea typeface="思源黑体 CN Medium" panose="020b0600000000000000" charset="-122"/>
                  <a:cs typeface="思源黑体 CN Medium" panose="020b0600000000000000" charset="-122"/>
                  <a:sym typeface="Century Gothic" panose="020b0502020202020204" pitchFamily="34" charset="0"/>
                </a:rPr>
                <a:t>二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Century Gothic" panose="020b0502020202020204" pitchFamily="34" charset="0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515" y="809625"/>
            <a:ext cx="1664970" cy="235585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7544435" y="3165475"/>
            <a:ext cx="390207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40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    </a:t>
            </a:r>
            <a:r>
              <a: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爱迪生的名言：</a:t>
            </a:r>
            <a:r>
              <a:rPr lang="en-US" altLang="zh-CN" sz="40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“</a:t>
            </a:r>
            <a:r>
              <a: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天才就是</a:t>
            </a:r>
            <a:r>
              <a:rPr lang="en-US" altLang="zh-CN" sz="40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1%</a:t>
            </a:r>
            <a:r>
              <a: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的灵感加上</a:t>
            </a:r>
            <a:r>
              <a:rPr lang="en-US" altLang="zh-CN" sz="40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99%</a:t>
            </a:r>
            <a:r>
              <a:rPr lang="zh-CN" altLang="en-US" sz="40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的汗水。</a:t>
            </a:r>
            <a:r>
              <a:rPr lang="en-US" altLang="zh-CN" sz="40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”</a:t>
            </a:r>
            <a:endParaRPr lang="en-US" altLang="zh-CN" sz="40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483100" y="1422400"/>
            <a:ext cx="13150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>
                <a:solidFill>
                  <a:srgbClr val="736658"/>
                </a:solidFill>
                <a:latin typeface="汉仪尚巍手书W" panose="00020600040101010101" charset="-122"/>
                <a:ea typeface="汉仪尚巍手书W" panose="00020600040101010101" charset="-122"/>
              </a:rPr>
              <a:t>感</a:t>
            </a:r>
            <a:endParaRPr lang="zh-CN" altLang="en-US" sz="8000">
              <a:solidFill>
                <a:srgbClr val="736658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98185" y="2205355"/>
            <a:ext cx="119888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8000">
                <a:solidFill>
                  <a:srgbClr val="736658"/>
                </a:solidFill>
                <a:latin typeface="汉仪尚巍手书W" panose="00020600040101010101" charset="-122"/>
                <a:ea typeface="汉仪尚巍手书W" panose="00020600040101010101" charset="-122"/>
                <a:sym typeface="+mn-ea"/>
              </a:rPr>
              <a:t>谢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075170" y="3110865"/>
            <a:ext cx="119888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8000">
                <a:solidFill>
                  <a:srgbClr val="736658"/>
                </a:solidFill>
                <a:latin typeface="汉仪尚巍手书W" panose="00020600040101010101" charset="-122"/>
                <a:ea typeface="汉仪尚巍手书W" panose="00020600040101010101" charset="-122"/>
                <a:sym typeface="+mn-ea"/>
              </a:rPr>
              <a:t>聆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389620" y="4092575"/>
            <a:ext cx="119888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8000">
                <a:solidFill>
                  <a:srgbClr val="736658"/>
                </a:solidFill>
                <a:latin typeface="汉仪尚巍手书W" panose="00020600040101010101" charset="-122"/>
                <a:ea typeface="汉仪尚巍手书W" panose="00020600040101010101" charset="-122"/>
                <a:sym typeface="+mn-ea"/>
              </a:rPr>
              <a:t>听</a:t>
            </a:r>
            <a:endParaRPr lang="zh-CN" altLang="en-US"/>
          </a:p>
        </p:txBody>
      </p:sp>
      <p:pic>
        <p:nvPicPr>
          <p:cNvPr id="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252200" y="11023600"/>
            <a:ext cx="304800" cy="2286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 t="-100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274310" y="1722755"/>
            <a:ext cx="164338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>
                <a:solidFill>
                  <a:srgbClr val="736658"/>
                </a:solidFill>
                <a:latin typeface="汉仪尚巍手书W" panose="00020600040101010101" charset="-122"/>
                <a:ea typeface="汉仪尚巍手书W" panose="00020600040101010101" charset="-122"/>
              </a:rPr>
              <a:t>壹</a:t>
            </a:r>
            <a:endParaRPr lang="zh-CN" altLang="en-US" sz="11500">
              <a:solidFill>
                <a:srgbClr val="736658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44645" y="3695700"/>
            <a:ext cx="390207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600">
                <a:solidFill>
                  <a:schemeClr val="tx1"/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论据展评</a:t>
            </a:r>
            <a:endParaRPr lang="zh-CN" altLang="en-US" sz="6600">
              <a:solidFill>
                <a:schemeClr val="tx1"/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7317740" y="1602105"/>
            <a:ext cx="814705" cy="814705"/>
          </a:xfrm>
          <a:prstGeom prst="line">
            <a:avLst/>
          </a:prstGeom>
          <a:ln>
            <a:solidFill>
              <a:srgbClr val="736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7385050" y="1722755"/>
            <a:ext cx="1049655" cy="1049020"/>
          </a:xfrm>
          <a:prstGeom prst="line">
            <a:avLst/>
          </a:prstGeom>
          <a:ln>
            <a:solidFill>
              <a:srgbClr val="736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457575" y="4504690"/>
            <a:ext cx="814705" cy="814705"/>
          </a:xfrm>
          <a:prstGeom prst="line">
            <a:avLst/>
          </a:prstGeom>
          <a:ln>
            <a:solidFill>
              <a:srgbClr val="736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457575" y="4776470"/>
            <a:ext cx="1049655" cy="1049020"/>
          </a:xfrm>
          <a:prstGeom prst="line">
            <a:avLst/>
          </a:prstGeom>
          <a:ln>
            <a:solidFill>
              <a:srgbClr val="736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3757295" y="1466850"/>
            <a:ext cx="4677410" cy="4677410"/>
          </a:xfrm>
          <a:prstGeom prst="ellipse">
            <a:avLst/>
          </a:prstGeom>
          <a:noFill/>
          <a:ln>
            <a:solidFill>
              <a:srgbClr val="73665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3"/>
          <a:stretch>
            <a:fillRect/>
          </a:stretch>
        </p:blipFill>
        <p:spPr>
          <a:xfrm>
            <a:off x="0" y="1697355"/>
            <a:ext cx="5477510" cy="51606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743835" y="654050"/>
            <a:ext cx="944816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    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(1)明朝有一个人，一直梦想着乘坐自制的土火箭上天。为实现梦想,他把自己绑在椅子上,点燃了椅子上的火箭，结果可想而知。这荒唐的行为引起了当时不少人的嘲笑，可他毕竟给了自己实现梦想的机会,为自己的梦想付出了行动。将梦想变成现实,这不是靠夸夸其谈，是靠脚踏实地的努力,也许会失败但不实践一定不会成功。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3"/>
          <a:stretch>
            <a:fillRect/>
          </a:stretch>
        </p:blipFill>
        <p:spPr>
          <a:xfrm>
            <a:off x="0" y="1767840"/>
            <a:ext cx="5403215" cy="50901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101975" y="1093470"/>
            <a:ext cx="909002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    </a:t>
            </a:r>
            <a:r>
              <a:rPr lang="zh-CN" alt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(2)居里夫人在法国读书时，每天早晨，总是第一个来到教室 ;每天晚上,几乎都在图书馆。图书馆到10点就关门了,她便回到自己的小屋子里在煤油灯下读书,常常读到半夜两点钟。正是她的勤奋,才为后来的成功奠定了坚实的基础。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3"/>
          <a:stretch>
            <a:fillRect/>
          </a:stretch>
        </p:blipFill>
        <p:spPr>
          <a:xfrm>
            <a:off x="0" y="1767840"/>
            <a:ext cx="5403215" cy="50901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641600" y="249555"/>
            <a:ext cx="9253220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世人皆晓的爱因斯坦就是一个很好的例子.爱因斯坦小时候,是被所有人公认的一个小笨蛋,笨到同学们见到他就议论纷纷,笨到老师也觉得他无可救药了.可是呢,爱因斯坦去具有了常人所没有的意志力,那,就是“勤奋”!在手工课上,别的小朋友都交了一个个精美的手工作品,可他却交了一个工艺粗糙的的小木凳子,大家都笑话他.老师也讽刺他：“我看没有比这个更糟糕的东西了!”可是爱因斯坦却拿出了两个比这个更加糟糕的小凳子,这时,老师和同学们惊呆了,也由此改变了对他的看法.这是爱因斯坦的成长过程中一次小小的勤奋,他的收获是得到了同学和老师对他新的看法；长大了以后,爱因斯坦更加勤奋了,他的成就也就更大了——他得到了诺贝尔奖、以及许多数都数不清的奖项.瞧,这不是一个典型的勤能补拙的例子吗?</a:t>
            </a: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 t="-1000" b="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274310" y="1722755"/>
            <a:ext cx="164338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>
                <a:solidFill>
                  <a:srgbClr val="736658"/>
                </a:solidFill>
                <a:latin typeface="汉仪尚巍手书W" panose="00020600040101010101" charset="-122"/>
                <a:ea typeface="汉仪尚巍手书W" panose="00020600040101010101" charset="-122"/>
              </a:rPr>
              <a:t>贰</a:t>
            </a:r>
            <a:endParaRPr lang="zh-CN" altLang="en-US" sz="11500">
              <a:solidFill>
                <a:srgbClr val="736658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44645" y="3695700"/>
            <a:ext cx="390207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600">
                <a:solidFill>
                  <a:schemeClr val="tx1"/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实效检阅</a:t>
            </a:r>
            <a:endParaRPr lang="zh-CN" altLang="en-US" sz="6600">
              <a:solidFill>
                <a:schemeClr val="tx1"/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7317740" y="1602105"/>
            <a:ext cx="814705" cy="814705"/>
          </a:xfrm>
          <a:prstGeom prst="line">
            <a:avLst/>
          </a:prstGeom>
          <a:ln>
            <a:solidFill>
              <a:srgbClr val="736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7385050" y="1722755"/>
            <a:ext cx="1049655" cy="1049020"/>
          </a:xfrm>
          <a:prstGeom prst="line">
            <a:avLst/>
          </a:prstGeom>
          <a:ln>
            <a:solidFill>
              <a:srgbClr val="736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457575" y="4504690"/>
            <a:ext cx="814705" cy="814705"/>
          </a:xfrm>
          <a:prstGeom prst="line">
            <a:avLst/>
          </a:prstGeom>
          <a:ln>
            <a:solidFill>
              <a:srgbClr val="736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457575" y="4776470"/>
            <a:ext cx="1049655" cy="1049020"/>
          </a:xfrm>
          <a:prstGeom prst="line">
            <a:avLst/>
          </a:prstGeom>
          <a:ln>
            <a:solidFill>
              <a:srgbClr val="736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3757295" y="1466850"/>
            <a:ext cx="4677410" cy="4677410"/>
          </a:xfrm>
          <a:prstGeom prst="ellipse">
            <a:avLst/>
          </a:prstGeom>
          <a:noFill/>
          <a:ln>
            <a:solidFill>
              <a:srgbClr val="73665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true (1)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453640"/>
            <a:ext cx="2869565" cy="43053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695575" y="486410"/>
            <a:ext cx="8841740" cy="6123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1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、下面用以证明“勤奋是成功的基础”的论据,不恰当的-项是(      )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A.李嘉诚从默默无闻奋斗起，每天工作十小时，每周工作七天，终于成就了辉煌的事业。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B.刘翔从八岁开始体育生涯，十几年如一日刻苦训练，成为雅典奥运会百米跨栏的冠军。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C.在天才和勤奋之间,我毫不迟疑地选择勤奋，它几乎是世界上一切成就的催生婆。(爱因斯坦)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D.我班的徐曼琳同学非常珍惜时间，连课间都抓紧时间做习题。难怪她的成绩名列前茅。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07828" y="658495"/>
            <a:ext cx="87249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D</a:t>
            </a:r>
            <a:endParaRPr lang="en-US" altLang="zh-CN" sz="7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true (1)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915920"/>
            <a:ext cx="2560955" cy="38430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695575" y="486410"/>
            <a:ext cx="88417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2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、论点、论据连连看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——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charset="-122"/>
                <a:ea typeface="汉仪尚巍手书W" panose="00020600040101010101" charset="-122"/>
                <a:cs typeface="汉仪尚巍手书W" panose="00020600040101010101" charset="-122"/>
              </a:rPr>
              <a:t>为下面的观点搭配论据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  <a:p>
            <a:pPr algn="l"/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charset="-122"/>
              <a:ea typeface="汉仪尚巍手书W" panose="00020600040101010101" charset="-122"/>
              <a:cs typeface="汉仪尚巍手书W" panose="00020600040101010101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117725" y="1346835"/>
          <a:ext cx="9389110" cy="50793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96360"/>
                <a:gridCol w="5492750"/>
              </a:tblGrid>
              <a:tr h="63055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观点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论据</a:t>
                      </a:r>
                      <a:endParaRPr lang="zh-CN" altLang="en-US" sz="2800"/>
                    </a:p>
                  </a:txBody>
                  <a:tcPr/>
                </a:tc>
              </a:tr>
              <a:tr h="444881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4000"/>
                        <a:t>A懂得回报是最美丽的。</a:t>
                      </a:r>
                      <a:endParaRPr lang="zh-CN" altLang="en-US" sz="4000"/>
                    </a:p>
                    <a:p>
                      <a:pPr>
                        <a:buNone/>
                      </a:pPr>
                      <a:endParaRPr lang="zh-CN" altLang="en-US" sz="4000"/>
                    </a:p>
                    <a:p>
                      <a:pPr>
                        <a:buNone/>
                      </a:pPr>
                      <a:r>
                        <a:rPr lang="zh-CN" altLang="en-US" sz="4000"/>
                        <a:t>B只要刻苦努力,就有可能成功。</a:t>
                      </a:r>
                      <a:endParaRPr lang="zh-CN" altLang="en-US" sz="40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b="1"/>
                        <a:t>甲:当一个人一心一 意做好事情的时候，他最终是必然会成功的。(卢梭)</a:t>
                      </a:r>
                      <a:endParaRPr lang="zh-CN" altLang="en-US" b="1"/>
                    </a:p>
                    <a:p>
                      <a:pPr>
                        <a:buNone/>
                      </a:pPr>
                      <a:endParaRPr lang="zh-CN" altLang="en-US" b="1"/>
                    </a:p>
                    <a:p>
                      <a:pPr>
                        <a:buNone/>
                      </a:pPr>
                      <a:r>
                        <a:rPr lang="zh-CN" altLang="en-US" b="1"/>
                        <a:t>乙:大学生徐本禹在完成本科学业后,毅然来到最偏僻的贵州山区支教。他说，自已能完成学业，多亏好心人的帮助，所以他也要帮助他人。</a:t>
                      </a:r>
                      <a:endParaRPr lang="zh-CN" altLang="en-US" b="1"/>
                    </a:p>
                    <a:p>
                      <a:pPr>
                        <a:buNone/>
                      </a:pPr>
                      <a:endParaRPr lang="zh-CN" altLang="en-US" b="1"/>
                    </a:p>
                    <a:p>
                      <a:pPr>
                        <a:buNone/>
                      </a:pPr>
                      <a:r>
                        <a:rPr lang="zh-CN" altLang="en-US" b="1"/>
                        <a:t>丙:著名乒乓球女运动员邓亚萍天分不高,年少时有人断言她不适合打球。可她硬是凭着勤奋苦练的精神，摘取了世界冠军的桂冠。</a:t>
                      </a:r>
                      <a:endParaRPr lang="zh-CN" altLang="en-US" b="1"/>
                    </a:p>
                    <a:p>
                      <a:pPr>
                        <a:buNone/>
                      </a:pPr>
                      <a:endParaRPr lang="zh-CN" altLang="en-US" b="1"/>
                    </a:p>
                    <a:p>
                      <a:pPr>
                        <a:buNone/>
                      </a:pPr>
                      <a:r>
                        <a:rPr lang="zh-CN" altLang="en-US" b="1"/>
                        <a:t>丁:路乞是一位在中国生活多年的美国学者。自从他来到中国，就一直做着让人不可思议的事:在大街上捡垃圾。许多人看到他的行为，深受感动，自觉加入捡垃圾的行列，城市环境得以改善。</a:t>
                      </a:r>
                      <a:endParaRPr lang="zh-CN" altLang="en-US" b="1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4" name="直接箭头连接符 3"/>
          <p:cNvCxnSpPr/>
          <p:nvPr/>
        </p:nvCxnSpPr>
        <p:spPr>
          <a:xfrm>
            <a:off x="4302760" y="2639695"/>
            <a:ext cx="1805305" cy="54229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V="1">
            <a:off x="5123180" y="4481830"/>
            <a:ext cx="1073150" cy="24003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UNIT_TABLE_BEAUTIFY" val="smartTable{c996d55b-e74e-4a81-b766-76d31a19eaf8}"/>
  <p:tag name="TABLE_ENDDRAG_ORIGIN_RECT" val="739*399"/>
  <p:tag name="TABLE_ENDDRAG_RECT" val="160*129*739*399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8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50</Paragraphs>
  <Slides>20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30">
      <vt:lpstr>Arial</vt:lpstr>
      <vt:lpstr>微软雅黑</vt:lpstr>
      <vt:lpstr>等线 Light</vt:lpstr>
      <vt:lpstr>等线</vt:lpstr>
      <vt:lpstr>Calibri Light</vt:lpstr>
      <vt:lpstr>Calibri</vt:lpstr>
      <vt:lpstr>汉仪尚巍手书W</vt:lpstr>
      <vt:lpstr>思源黑体 CN Medium</vt:lpstr>
      <vt:lpstr>Century Gothic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2022-05-28T01:21:18.654</cp:lastPrinted>
  <dcterms:created xsi:type="dcterms:W3CDTF">2022-05-28T01:21:18Z</dcterms:created>
  <dcterms:modified xsi:type="dcterms:W3CDTF">2022-05-27T17:21:19Z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