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1" r:id="rId2"/>
    <p:sldId id="258" r:id="rId3"/>
    <p:sldId id="272" r:id="rId4"/>
    <p:sldId id="313" r:id="rId5"/>
    <p:sldId id="314" r:id="rId6"/>
    <p:sldId id="315" r:id="rId7"/>
    <p:sldId id="316" r:id="rId8"/>
    <p:sldId id="317" r:id="rId9"/>
    <p:sldId id="318" r:id="rId10"/>
    <p:sldId id="319" r:id="rId11"/>
    <p:sldId id="320" r:id="rId12"/>
    <p:sldId id="292" r:id="rId13"/>
    <p:sldId id="294" r:id="rId14"/>
    <p:sldId id="295" r:id="rId15"/>
    <p:sldId id="321" r:id="rId16"/>
    <p:sldId id="296" r:id="rId17"/>
    <p:sldId id="293" r:id="rId18"/>
    <p:sldId id="322" r:id="rId19"/>
    <p:sldId id="323" r:id="rId20"/>
    <p:sldId id="259" r:id="rId21"/>
    <p:sldId id="324" r:id="rId22"/>
    <p:sldId id="325" r:id="rId23"/>
    <p:sldId id="326" r:id="rId24"/>
    <p:sldId id="289" r:id="rId25"/>
    <p:sldId id="327" r:id="rId26"/>
    <p:sldId id="328" r:id="rId27"/>
    <p:sldId id="260" r:id="rId28"/>
    <p:sldId id="329" r:id="rId29"/>
    <p:sldId id="330" r:id="rId30"/>
    <p:sldId id="331" r:id="rId31"/>
    <p:sldId id="332" r:id="rId32"/>
    <p:sldId id="333" r:id="rId3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17" autoAdjust="0"/>
    <p:restoredTop sz="95494" autoAdjust="0"/>
  </p:normalViewPr>
  <p:slideViewPr>
    <p:cSldViewPr>
      <p:cViewPr varScale="1">
        <p:scale>
          <a:sx n="61" d="100"/>
          <a:sy n="61" d="100"/>
        </p:scale>
        <p:origin x="-1398" y="-84"/>
      </p:cViewPr>
      <p:guideLst>
        <p:guide orient="horz" pos="618"/>
        <p:guide pos="295"/>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9.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0.xml"/><Relationship Id="rId2" Type="http://schemas.openxmlformats.org/officeDocument/2006/relationships/slide" Target="../slides/slide27.xml"/><Relationship Id="rId1" Type="http://schemas.openxmlformats.org/officeDocument/2006/relationships/slideMaster" Target="../slideMasters/slideMaster1.xml"/><Relationship Id="rId4" Type="http://schemas.openxmlformats.org/officeDocument/2006/relationships/slide" Target="../slides/slide2.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0.xml"/><Relationship Id="rId2" Type="http://schemas.openxmlformats.org/officeDocument/2006/relationships/slide" Target="../slides/slide27.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27.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2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4293096"/>
            <a:ext cx="7772400" cy="487449"/>
          </a:xfrm>
          <a:prstGeom prst="rect">
            <a:avLst/>
          </a:prstGeom>
        </p:spPr>
        <p:txBody>
          <a:bodyPr>
            <a:noAutofit/>
          </a:bodyPr>
          <a:lstStyle>
            <a:lvl1pPr>
              <a:defRPr sz="4800" b="1">
                <a:solidFill>
                  <a:schemeClr val="tx1"/>
                </a:solidFill>
                <a:latin typeface="黑体" pitchFamily="2" charset="-122"/>
                <a:ea typeface="黑体" pitchFamily="2" charset="-122"/>
              </a:defRPr>
            </a:lvl1pPr>
          </a:lstStyle>
          <a:p>
            <a:r>
              <a:rPr lang="zh-CN" altLang="en-US" smtClean="0"/>
              <a:t>单击此处编辑母版标题样式</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DBC2C386-54BC-4649-8607-9D2C2E075C90}" type="datetimeFigureOut">
              <a:rPr lang="zh-CN" altLang="en-US"/>
              <a:pPr>
                <a:defRPr/>
              </a:pPr>
              <a:t>2016/9/19</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223ED556-71E8-4919-8B2A-A8B55968D074}"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竖排标题 1"/>
          <p:cNvSpPr>
            <a:spLocks noGrp="1"/>
          </p:cNvSpPr>
          <p:nvPr>
            <p:ph type="title" orient="vert"/>
          </p:nvPr>
        </p:nvSpPr>
        <p:spPr>
          <a:xfrm>
            <a:off x="6629400" y="714356"/>
            <a:ext cx="2057400" cy="557216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714356"/>
            <a:ext cx="6019800" cy="557216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9902CA08-EF1F-4CCC-94BD-472573E185EE}" type="datetimeFigureOut">
              <a:rPr lang="zh-CN" altLang="en-US"/>
              <a:pPr>
                <a:defRPr/>
              </a:pPr>
              <a:t>2016/9/19</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46C84201-7331-4A72-93AB-1F997D329DF1}"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矩形 1">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日期占位符 1"/>
          <p:cNvSpPr>
            <a:spLocks noGrp="1"/>
          </p:cNvSpPr>
          <p:nvPr>
            <p:ph type="dt" sz="half" idx="10"/>
          </p:nvPr>
        </p:nvSpPr>
        <p:spPr>
          <a:xfrm>
            <a:off x="457200" y="6356350"/>
            <a:ext cx="2133600" cy="365125"/>
          </a:xfrm>
          <a:prstGeom prst="rect">
            <a:avLst/>
          </a:prstGeom>
        </p:spPr>
        <p:txBody>
          <a:bodyPr/>
          <a:lstStyle>
            <a:lvl1pPr>
              <a:defRPr/>
            </a:lvl1pPr>
          </a:lstStyle>
          <a:p>
            <a:pPr>
              <a:defRPr/>
            </a:pPr>
            <a:fld id="{81AE0687-FF0B-4267-B3DB-5D4AA9C8CA04}" type="datetimeFigureOut">
              <a:rPr lang="zh-CN" altLang="en-US"/>
              <a:pPr>
                <a:defRPr/>
              </a:pPr>
              <a:t>2016/9/19</a:t>
            </a:fld>
            <a:endParaRPr lang="zh-CN" altLang="en-US"/>
          </a:p>
        </p:txBody>
      </p:sp>
      <p:sp>
        <p:nvSpPr>
          <p:cNvPr id="4" name="灯片编号占位符 3"/>
          <p:cNvSpPr>
            <a:spLocks noGrp="1"/>
          </p:cNvSpPr>
          <p:nvPr>
            <p:ph type="sldNum" sz="quarter" idx="11"/>
          </p:nvPr>
        </p:nvSpPr>
        <p:spPr>
          <a:xfrm>
            <a:off x="6553200" y="6356350"/>
            <a:ext cx="2133600" cy="365125"/>
          </a:xfrm>
          <a:prstGeom prst="rect">
            <a:avLst/>
          </a:prstGeom>
        </p:spPr>
        <p:txBody>
          <a:bodyPr/>
          <a:lstStyle>
            <a:lvl1pPr>
              <a:defRPr/>
            </a:lvl1pPr>
          </a:lstStyle>
          <a:p>
            <a:pPr>
              <a:defRPr/>
            </a:pPr>
            <a:fld id="{3F22E007-0AB0-4A20-A508-57F01F6560C0}"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4" name="图片 4" descr="font.png"/>
          <p:cNvPicPr>
            <a:picLocks noChangeAspect="1"/>
          </p:cNvPicPr>
          <p:nvPr userDrawn="1"/>
        </p:nvPicPr>
        <p:blipFill>
          <a:blip r:embed="rId2"/>
          <a:srcRect/>
          <a:stretch>
            <a:fillRect/>
          </a:stretch>
        </p:blipFill>
        <p:spPr bwMode="auto">
          <a:xfrm>
            <a:off x="785813" y="1535113"/>
            <a:ext cx="803275" cy="1787525"/>
          </a:xfrm>
          <a:prstGeom prst="rect">
            <a:avLst/>
          </a:prstGeom>
          <a:noFill/>
          <a:ln w="9525">
            <a:noFill/>
            <a:miter lim="800000"/>
            <a:headEnd/>
            <a:tailEnd/>
          </a:ln>
        </p:spPr>
      </p:pic>
      <p:grpSp>
        <p:nvGrpSpPr>
          <p:cNvPr id="5" name="组合 1"/>
          <p:cNvGrpSpPr>
            <a:grpSpLocks/>
          </p:cNvGrpSpPr>
          <p:nvPr userDrawn="1"/>
        </p:nvGrpSpPr>
        <p:grpSpPr bwMode="auto">
          <a:xfrm>
            <a:off x="2411413" y="1558925"/>
            <a:ext cx="5946775" cy="214313"/>
            <a:chOff x="2411760" y="1558504"/>
            <a:chExt cx="5946429" cy="214312"/>
          </a:xfrm>
        </p:grpSpPr>
        <p:sp>
          <p:nvSpPr>
            <p:cNvPr id="7" name="Line 46"/>
            <p:cNvSpPr>
              <a:spLocks noChangeShapeType="1"/>
            </p:cNvSpPr>
            <p:nvPr userDrawn="1"/>
          </p:nvSpPr>
          <p:spPr bwMode="auto">
            <a:xfrm>
              <a:off x="2626060" y="1663279"/>
              <a:ext cx="5732129" cy="0"/>
            </a:xfrm>
            <a:prstGeom prst="line">
              <a:avLst/>
            </a:prstGeom>
            <a:noFill/>
            <a:ln w="25400">
              <a:solidFill>
                <a:srgbClr val="5F5F5F"/>
              </a:solidFill>
              <a:prstDash val="sysDot"/>
              <a:round/>
              <a:headEnd/>
              <a:tailEnd type="oval" w="med" len="med"/>
            </a:ln>
            <a:extLst>
              <a:ext uri="{909E8E84-426E-40DD-AFC4-6F175D3DCCD1}"/>
            </a:extLst>
          </p:spPr>
          <p:txBody>
            <a:bodyPr wrap="none" anchor="ctr"/>
            <a:lstStyle/>
            <a:p>
              <a:pPr>
                <a:defRPr/>
              </a:pPr>
              <a:endParaRPr lang="zh-CN" altLang="en-US"/>
            </a:p>
          </p:txBody>
        </p:sp>
        <p:sp>
          <p:nvSpPr>
            <p:cNvPr id="9" name="十六角星 12"/>
            <p:cNvSpPr/>
            <p:nvPr userDrawn="1"/>
          </p:nvSpPr>
          <p:spPr>
            <a:xfrm>
              <a:off x="2411760" y="1558504"/>
              <a:ext cx="214300"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6" name="标题占位符 1"/>
          <p:cNvSpPr>
            <a:spLocks noGrp="1"/>
          </p:cNvSpPr>
          <p:nvPr>
            <p:ph type="title"/>
          </p:nvPr>
        </p:nvSpPr>
        <p:spPr>
          <a:xfrm>
            <a:off x="2267744" y="1026195"/>
            <a:ext cx="6624736" cy="508918"/>
          </a:xfrm>
          <a:prstGeom prst="rect">
            <a:avLst/>
          </a:prstGeom>
        </p:spPr>
        <p:txBody>
          <a:bodyPr vert="horz" lIns="91440" tIns="45720" rIns="91440" bIns="45720" rtlCol="0" anchor="ctr">
            <a:noAutofit/>
          </a:bodyPr>
          <a:lstStyle>
            <a:lvl1pPr>
              <a:defRPr sz="2800"/>
            </a:lvl1pPr>
          </a:lstStyle>
          <a:p>
            <a:r>
              <a:rPr lang="zh-CN" altLang="en-US" smtClean="0"/>
              <a:t>单击此处编辑母版标题样式</a:t>
            </a:r>
            <a:endParaRPr lang="zh-CN" altLang="en-US" dirty="0"/>
          </a:p>
        </p:txBody>
      </p:sp>
      <p:sp>
        <p:nvSpPr>
          <p:cNvPr id="8" name="内容占位符 2"/>
          <p:cNvSpPr>
            <a:spLocks noGrp="1"/>
          </p:cNvSpPr>
          <p:nvPr>
            <p:ph idx="1"/>
          </p:nvPr>
        </p:nvSpPr>
        <p:spPr>
          <a:xfrm>
            <a:off x="2401416" y="1823144"/>
            <a:ext cx="6491064" cy="4414168"/>
          </a:xfrm>
          <a:prstGeom prst="rect">
            <a:avLst/>
          </a:prstGeom>
        </p:spPr>
        <p:txBody>
          <a:bodyPr/>
          <a:lstStyle>
            <a:lvl1pPr marL="0" indent="0">
              <a:lnSpc>
                <a:spcPct val="150000"/>
              </a:lnSpc>
              <a:buFontTx/>
              <a:buNone/>
              <a:defRPr sz="2000"/>
            </a:lvl1pPr>
            <a:lvl2pPr marL="457200" indent="0">
              <a:lnSpc>
                <a:spcPct val="150000"/>
              </a:lnSpc>
              <a:buFontTx/>
              <a:buNone/>
              <a:defRPr sz="2000"/>
            </a:lvl2pPr>
            <a:lvl3pPr marL="914400" indent="0">
              <a:lnSpc>
                <a:spcPct val="150000"/>
              </a:lnSpc>
              <a:buFontTx/>
              <a:buNone/>
              <a:defRPr sz="2000"/>
            </a:lvl3pPr>
            <a:lvl4pPr marL="1371600" indent="0">
              <a:lnSpc>
                <a:spcPct val="150000"/>
              </a:lnSpc>
              <a:buFontTx/>
              <a:buNone/>
              <a:defRPr sz="2000"/>
            </a:lvl4pPr>
            <a:lvl5pPr marL="1828800" indent="0">
              <a:lnSpc>
                <a:spcPct val="150000"/>
              </a:lnSpc>
              <a:buFontTx/>
              <a:buNone/>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Left)">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2" name="五边形 8">
            <a:hlinkClick r:id="rId2" action="ppaction://hlinksldjump"/>
          </p:cNvPr>
          <p:cNvSpPr/>
          <p:nvPr userDrawn="1"/>
        </p:nvSpPr>
        <p:spPr>
          <a:xfrm>
            <a:off x="7137400" y="282575"/>
            <a:ext cx="1368425" cy="312738"/>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技法导析</a:t>
            </a:r>
            <a:endParaRPr lang="zh-CN" altLang="en-US" sz="1600" dirty="0">
              <a:solidFill>
                <a:schemeClr val="accent4">
                  <a:lumMod val="20000"/>
                  <a:lumOff val="80000"/>
                </a:schemeClr>
              </a:solidFill>
            </a:endParaRPr>
          </a:p>
        </p:txBody>
      </p:sp>
      <p:sp>
        <p:nvSpPr>
          <p:cNvPr id="3" name="五边形 9">
            <a:hlinkClick r:id="rId3" action="ppaction://hlinksldjump"/>
          </p:cNvPr>
          <p:cNvSpPr/>
          <p:nvPr userDrawn="1"/>
        </p:nvSpPr>
        <p:spPr>
          <a:xfrm>
            <a:off x="5964238" y="282575"/>
            <a:ext cx="1368425" cy="312738"/>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4" name="五边形 10">
            <a:hlinkClick r:id="rId4" action="ppaction://hlinksldjump"/>
          </p:cNvPr>
          <p:cNvSpPr/>
          <p:nvPr userDrawn="1"/>
        </p:nvSpPr>
        <p:spPr>
          <a:xfrm>
            <a:off x="4740275" y="282575"/>
            <a:ext cx="1366838" cy="312738"/>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五边形 2">
            <a:hlinkClick r:id="rId2" action="ppaction://hlinksldjump"/>
          </p:cNvPr>
          <p:cNvSpPr/>
          <p:nvPr userDrawn="1"/>
        </p:nvSpPr>
        <p:spPr>
          <a:xfrm>
            <a:off x="7137400" y="282575"/>
            <a:ext cx="1368425" cy="312738"/>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技法导析</a:t>
            </a:r>
            <a:endParaRPr lang="zh-CN" altLang="en-US" sz="1600" dirty="0">
              <a:solidFill>
                <a:schemeClr val="accent4">
                  <a:lumMod val="20000"/>
                  <a:lumOff val="80000"/>
                </a:schemeClr>
              </a:solidFill>
            </a:endParaRPr>
          </a:p>
        </p:txBody>
      </p:sp>
      <p:sp>
        <p:nvSpPr>
          <p:cNvPr id="3" name="五边形 3">
            <a:hlinkClick r:id="rId3" action="ppaction://hlinksldjump"/>
          </p:cNvPr>
          <p:cNvSpPr/>
          <p:nvPr userDrawn="1"/>
        </p:nvSpPr>
        <p:spPr>
          <a:xfrm>
            <a:off x="5964238" y="282575"/>
            <a:ext cx="1368425" cy="312738"/>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4" name="五边形 1"/>
          <p:cNvSpPr/>
          <p:nvPr userDrawn="1"/>
        </p:nvSpPr>
        <p:spPr>
          <a:xfrm>
            <a:off x="4740275" y="282575"/>
            <a:ext cx="1366838" cy="312738"/>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2" name="五边形 8">
            <a:hlinkClick r:id="rId2" action="ppaction://hlinksldjump"/>
          </p:cNvPr>
          <p:cNvSpPr/>
          <p:nvPr userDrawn="1"/>
        </p:nvSpPr>
        <p:spPr>
          <a:xfrm>
            <a:off x="7137400" y="282575"/>
            <a:ext cx="1368425" cy="312738"/>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技法导析</a:t>
            </a:r>
            <a:endParaRPr lang="zh-CN" altLang="en-US" sz="1600" dirty="0">
              <a:solidFill>
                <a:schemeClr val="accent4">
                  <a:lumMod val="20000"/>
                  <a:lumOff val="80000"/>
                </a:schemeClr>
              </a:solidFill>
            </a:endParaRPr>
          </a:p>
        </p:txBody>
      </p:sp>
      <p:sp>
        <p:nvSpPr>
          <p:cNvPr id="3" name="五边形 9"/>
          <p:cNvSpPr/>
          <p:nvPr userDrawn="1"/>
        </p:nvSpPr>
        <p:spPr>
          <a:xfrm>
            <a:off x="5964238" y="282575"/>
            <a:ext cx="1368425" cy="312738"/>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4" name="五边形 10">
            <a:hlinkClick r:id="rId3" action="ppaction://hlinksldjump"/>
          </p:cNvPr>
          <p:cNvSpPr/>
          <p:nvPr userDrawn="1"/>
        </p:nvSpPr>
        <p:spPr>
          <a:xfrm>
            <a:off x="4740275" y="282575"/>
            <a:ext cx="1366838" cy="312738"/>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五边形 10"/>
          <p:cNvSpPr/>
          <p:nvPr userDrawn="1"/>
        </p:nvSpPr>
        <p:spPr>
          <a:xfrm>
            <a:off x="7137400" y="282575"/>
            <a:ext cx="1368425" cy="312738"/>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5">
                    <a:lumMod val="20000"/>
                    <a:lumOff val="80000"/>
                  </a:schemeClr>
                </a:solidFill>
              </a:rPr>
              <a:t>技法导析</a:t>
            </a:r>
            <a:endParaRPr lang="zh-CN" altLang="en-US" sz="1600" dirty="0">
              <a:solidFill>
                <a:schemeClr val="accent5">
                  <a:lumMod val="20000"/>
                  <a:lumOff val="80000"/>
                </a:schemeClr>
              </a:solidFill>
            </a:endParaRPr>
          </a:p>
        </p:txBody>
      </p:sp>
      <p:sp>
        <p:nvSpPr>
          <p:cNvPr id="3" name="五边形 11">
            <a:hlinkClick r:id="rId2" action="ppaction://hlinksldjump"/>
          </p:cNvPr>
          <p:cNvSpPr/>
          <p:nvPr userDrawn="1"/>
        </p:nvSpPr>
        <p:spPr>
          <a:xfrm>
            <a:off x="5964238" y="282575"/>
            <a:ext cx="1368425" cy="312738"/>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4" name="五边形 12">
            <a:hlinkClick r:id="rId3" action="ppaction://hlinksldjump"/>
          </p:cNvPr>
          <p:cNvSpPr/>
          <p:nvPr userDrawn="1"/>
        </p:nvSpPr>
        <p:spPr>
          <a:xfrm>
            <a:off x="4740275" y="282575"/>
            <a:ext cx="1366838" cy="312738"/>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492117" y="857232"/>
            <a:ext cx="2936875"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857232"/>
            <a:ext cx="5111750" cy="5429288"/>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4" name="文本占位符 3"/>
          <p:cNvSpPr>
            <a:spLocks noGrp="1"/>
          </p:cNvSpPr>
          <p:nvPr>
            <p:ph type="body" sz="half" idx="2"/>
          </p:nvPr>
        </p:nvSpPr>
        <p:spPr>
          <a:xfrm>
            <a:off x="457200" y="2000240"/>
            <a:ext cx="3008313" cy="428628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dirty="0"/>
          </a:p>
        </p:txBody>
      </p:sp>
      <p:sp>
        <p:nvSpPr>
          <p:cNvPr id="3" name="图片占位符 2"/>
          <p:cNvSpPr>
            <a:spLocks noGrp="1"/>
          </p:cNvSpPr>
          <p:nvPr>
            <p:ph type="pic" idx="1"/>
          </p:nvPr>
        </p:nvSpPr>
        <p:spPr>
          <a:xfrm>
            <a:off x="1792288" y="1000107"/>
            <a:ext cx="5486400" cy="3727467"/>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日期占位符 4"/>
          <p:cNvSpPr>
            <a:spLocks noGrp="1"/>
          </p:cNvSpPr>
          <p:nvPr>
            <p:ph type="dt" sz="half" idx="10"/>
          </p:nvPr>
        </p:nvSpPr>
        <p:spPr>
          <a:xfrm>
            <a:off x="457200" y="6356350"/>
            <a:ext cx="2133600" cy="365125"/>
          </a:xfrm>
          <a:prstGeom prst="rect">
            <a:avLst/>
          </a:prstGeom>
        </p:spPr>
        <p:txBody>
          <a:bodyPr/>
          <a:lstStyle>
            <a:lvl1pPr>
              <a:defRPr/>
            </a:lvl1pPr>
          </a:lstStyle>
          <a:p>
            <a:pPr>
              <a:defRPr/>
            </a:pPr>
            <a:fld id="{AEEC2883-A05D-4564-BC70-0E124CBDF4AE}" type="datetimeFigureOut">
              <a:rPr lang="zh-CN" altLang="en-US"/>
              <a:pPr>
                <a:defRPr/>
              </a:pPr>
              <a:t>2016/9/19</a:t>
            </a:fld>
            <a:endParaRPr lang="zh-CN" altLang="en-US"/>
          </a:p>
        </p:txBody>
      </p:sp>
      <p:sp>
        <p:nvSpPr>
          <p:cNvPr id="7" name="页脚占位符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8" name="灯片编号占位符 6"/>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2FDFAD34-0290-445E-A814-84263BD62C05}"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0" r:id="rId7"/>
    <p:sldLayoutId id="2147483667" r:id="rId8"/>
    <p:sldLayoutId id="2147483668" r:id="rId9"/>
    <p:sldLayoutId id="2147483669" r:id="rId10"/>
    <p:sldLayoutId id="2147483670" r:id="rId11"/>
    <p:sldLayoutId id="2147483671" r:id="rId12"/>
  </p:sldLayoutIdLst>
  <p:timing>
    <p:tnLst>
      <p:par>
        <p:cTn id="1" dur="indefinite" restart="never" nodeType="tmRoot"/>
      </p:par>
    </p:tnLst>
  </p:timing>
  <p:txStyles>
    <p:titleStyle>
      <a:lvl1pPr algn="ctr" rtl="0" fontAlgn="base">
        <a:spcBef>
          <a:spcPct val="0"/>
        </a:spcBef>
        <a:spcAft>
          <a:spcPct val="0"/>
        </a:spcAft>
        <a:defRPr sz="3600" b="1" kern="1200">
          <a:solidFill>
            <a:srgbClr val="353781"/>
          </a:solidFill>
          <a:latin typeface="黑体" pitchFamily="2" charset="-122"/>
          <a:ea typeface="黑体" pitchFamily="2" charset="-122"/>
          <a:cs typeface="+mj-cs"/>
        </a:defRPr>
      </a:lvl1pPr>
      <a:lvl2pPr algn="ctr" rtl="0" fontAlgn="base">
        <a:spcBef>
          <a:spcPct val="0"/>
        </a:spcBef>
        <a:spcAft>
          <a:spcPct val="0"/>
        </a:spcAft>
        <a:defRPr sz="3600" b="1">
          <a:solidFill>
            <a:srgbClr val="353781"/>
          </a:solidFill>
          <a:latin typeface="黑体" pitchFamily="2" charset="-122"/>
          <a:ea typeface="黑体" pitchFamily="2" charset="-122"/>
        </a:defRPr>
      </a:lvl2pPr>
      <a:lvl3pPr algn="ctr" rtl="0" fontAlgn="base">
        <a:spcBef>
          <a:spcPct val="0"/>
        </a:spcBef>
        <a:spcAft>
          <a:spcPct val="0"/>
        </a:spcAft>
        <a:defRPr sz="3600" b="1">
          <a:solidFill>
            <a:srgbClr val="353781"/>
          </a:solidFill>
          <a:latin typeface="黑体" pitchFamily="2" charset="-122"/>
          <a:ea typeface="黑体" pitchFamily="2" charset="-122"/>
        </a:defRPr>
      </a:lvl3pPr>
      <a:lvl4pPr algn="ctr" rtl="0" fontAlgn="base">
        <a:spcBef>
          <a:spcPct val="0"/>
        </a:spcBef>
        <a:spcAft>
          <a:spcPct val="0"/>
        </a:spcAft>
        <a:defRPr sz="3600" b="1">
          <a:solidFill>
            <a:srgbClr val="353781"/>
          </a:solidFill>
          <a:latin typeface="黑体" pitchFamily="2" charset="-122"/>
          <a:ea typeface="黑体" pitchFamily="2" charset="-122"/>
        </a:defRPr>
      </a:lvl4pPr>
      <a:lvl5pPr algn="ctr" rtl="0" fontAlgn="base">
        <a:spcBef>
          <a:spcPct val="0"/>
        </a:spcBef>
        <a:spcAft>
          <a:spcPct val="0"/>
        </a:spcAft>
        <a:defRPr sz="3600" b="1">
          <a:solidFill>
            <a:srgbClr val="353781"/>
          </a:solidFill>
          <a:latin typeface="黑体" pitchFamily="2" charset="-122"/>
          <a:ea typeface="黑体" pitchFamily="2" charset="-122"/>
        </a:defRPr>
      </a:lvl5pPr>
      <a:lvl6pPr marL="457200" algn="ctr" rtl="0" eaLnBrk="1" fontAlgn="base" hangingPunct="1">
        <a:spcBef>
          <a:spcPct val="0"/>
        </a:spcBef>
        <a:spcAft>
          <a:spcPct val="0"/>
        </a:spcAft>
        <a:defRPr sz="3600" b="1">
          <a:solidFill>
            <a:srgbClr val="353781"/>
          </a:solidFill>
          <a:latin typeface="黑体" pitchFamily="2" charset="-122"/>
          <a:ea typeface="黑体" pitchFamily="2" charset="-122"/>
        </a:defRPr>
      </a:lvl6pPr>
      <a:lvl7pPr marL="914400" algn="ctr" rtl="0" eaLnBrk="1" fontAlgn="base" hangingPunct="1">
        <a:spcBef>
          <a:spcPct val="0"/>
        </a:spcBef>
        <a:spcAft>
          <a:spcPct val="0"/>
        </a:spcAft>
        <a:defRPr sz="3600" b="1">
          <a:solidFill>
            <a:srgbClr val="353781"/>
          </a:solidFill>
          <a:latin typeface="黑体" pitchFamily="2" charset="-122"/>
          <a:ea typeface="黑体" pitchFamily="2" charset="-122"/>
        </a:defRPr>
      </a:lvl7pPr>
      <a:lvl8pPr marL="1371600" algn="ctr" rtl="0" eaLnBrk="1" fontAlgn="base" hangingPunct="1">
        <a:spcBef>
          <a:spcPct val="0"/>
        </a:spcBef>
        <a:spcAft>
          <a:spcPct val="0"/>
        </a:spcAft>
        <a:defRPr sz="3600" b="1">
          <a:solidFill>
            <a:srgbClr val="353781"/>
          </a:solidFill>
          <a:latin typeface="黑体" pitchFamily="2" charset="-122"/>
          <a:ea typeface="黑体" pitchFamily="2" charset="-122"/>
        </a:defRPr>
      </a:lvl8pPr>
      <a:lvl9pPr marL="1828800" algn="ctr" rtl="0" eaLnBrk="1" fontAlgn="base" hangingPunct="1">
        <a:spcBef>
          <a:spcPct val="0"/>
        </a:spcBef>
        <a:spcAft>
          <a:spcPct val="0"/>
        </a:spcAft>
        <a:defRPr sz="3600" b="1">
          <a:solidFill>
            <a:srgbClr val="353781"/>
          </a:solidFill>
          <a:latin typeface="黑体" pitchFamily="2" charset="-122"/>
          <a:ea typeface="黑体" pitchFamily="2"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Word___11.docx"/><Relationship Id="rId2" Type="http://schemas.openxmlformats.org/officeDocument/2006/relationships/slideLayout" Target="../slideLayouts/slideLayout3.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4.xml"/><Relationship Id="rId5" Type="http://schemas.openxmlformats.org/officeDocument/2006/relationships/slide" Target="slide17.xml"/><Relationship Id="rId4" Type="http://schemas.openxmlformats.org/officeDocument/2006/relationships/slide" Target="slide12.xml"/></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4.xml"/><Relationship Id="rId5" Type="http://schemas.openxmlformats.org/officeDocument/2006/relationships/slide" Target="slide17.xml"/><Relationship Id="rId4" Type="http://schemas.openxmlformats.org/officeDocument/2006/relationships/slide" Target="slide12.xml"/></Relationships>
</file>

<file path=ppt/slides/_rels/slide12.xml.rels><?xml version="1.0" encoding="UTF-8" standalone="yes"?>
<Relationships xmlns="http://schemas.openxmlformats.org/package/2006/relationships"><Relationship Id="rId8" Type="http://schemas.openxmlformats.org/officeDocument/2006/relationships/slide" Target="slide14.xml"/><Relationship Id="rId3" Type="http://schemas.openxmlformats.org/officeDocument/2006/relationships/slide" Target="slide2.xml"/><Relationship Id="rId7" Type="http://schemas.openxmlformats.org/officeDocument/2006/relationships/slide" Target="slide13.xml"/><Relationship Id="rId2" Type="http://schemas.openxmlformats.org/officeDocument/2006/relationships/slideLayout" Target="../slideLayouts/slideLayout4.xml"/><Relationship Id="rId1" Type="http://schemas.openxmlformats.org/officeDocument/2006/relationships/vmlDrawing" Target="../drawings/vmlDrawing4.vml"/><Relationship Id="rId6" Type="http://schemas.openxmlformats.org/officeDocument/2006/relationships/slide" Target="slide17.xml"/><Relationship Id="rId5" Type="http://schemas.openxmlformats.org/officeDocument/2006/relationships/slide" Target="slide12.xml"/><Relationship Id="rId10" Type="http://schemas.openxmlformats.org/officeDocument/2006/relationships/package" Target="../embeddings/Microsoft_Word___44.docx"/><Relationship Id="rId4" Type="http://schemas.openxmlformats.org/officeDocument/2006/relationships/slide" Target="slide3.xml"/><Relationship Id="rId9" Type="http://schemas.openxmlformats.org/officeDocument/2006/relationships/slide" Target="slide16.xml"/></Relationships>
</file>

<file path=ppt/slides/_rels/slide13.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slide" Target="slide12.xml"/><Relationship Id="rId7" Type="http://schemas.openxmlformats.org/officeDocument/2006/relationships/slide" Target="slide2.xml"/><Relationship Id="rId2" Type="http://schemas.openxmlformats.org/officeDocument/2006/relationships/slideLayout" Target="../slideLayouts/slideLayout4.xml"/><Relationship Id="rId1" Type="http://schemas.openxmlformats.org/officeDocument/2006/relationships/vmlDrawing" Target="../drawings/vmlDrawing5.vml"/><Relationship Id="rId6" Type="http://schemas.openxmlformats.org/officeDocument/2006/relationships/slide" Target="slide16.xml"/><Relationship Id="rId5" Type="http://schemas.openxmlformats.org/officeDocument/2006/relationships/slide" Target="slide14.xml"/><Relationship Id="rId10" Type="http://schemas.openxmlformats.org/officeDocument/2006/relationships/package" Target="../embeddings/Microsoft_Word___55.docx"/><Relationship Id="rId4" Type="http://schemas.openxmlformats.org/officeDocument/2006/relationships/slide" Target="slide13.xml"/><Relationship Id="rId9" Type="http://schemas.openxmlformats.org/officeDocument/2006/relationships/slide" Target="slide17.xml"/></Relationships>
</file>

<file path=ppt/slides/_rels/slide14.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slide" Target="slide12.xml"/><Relationship Id="rId7" Type="http://schemas.openxmlformats.org/officeDocument/2006/relationships/slide" Target="slide2.xml"/><Relationship Id="rId2" Type="http://schemas.openxmlformats.org/officeDocument/2006/relationships/slideLayout" Target="../slideLayouts/slideLayout4.xml"/><Relationship Id="rId1" Type="http://schemas.openxmlformats.org/officeDocument/2006/relationships/vmlDrawing" Target="../drawings/vmlDrawing6.vml"/><Relationship Id="rId6" Type="http://schemas.openxmlformats.org/officeDocument/2006/relationships/slide" Target="slide16.xml"/><Relationship Id="rId5" Type="http://schemas.openxmlformats.org/officeDocument/2006/relationships/slide" Target="slide14.xml"/><Relationship Id="rId10" Type="http://schemas.openxmlformats.org/officeDocument/2006/relationships/package" Target="../embeddings/Microsoft_Word___66.docx"/><Relationship Id="rId4" Type="http://schemas.openxmlformats.org/officeDocument/2006/relationships/slide" Target="slide13.xml"/><Relationship Id="rId9" Type="http://schemas.openxmlformats.org/officeDocument/2006/relationships/slide" Target="slide17.xml"/></Relationships>
</file>

<file path=ppt/slides/_rels/slide15.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slide" Target="slide12.xml"/><Relationship Id="rId7" Type="http://schemas.openxmlformats.org/officeDocument/2006/relationships/slide" Target="slide2.xml"/><Relationship Id="rId2" Type="http://schemas.openxmlformats.org/officeDocument/2006/relationships/slideLayout" Target="../slideLayouts/slideLayout4.xml"/><Relationship Id="rId1" Type="http://schemas.openxmlformats.org/officeDocument/2006/relationships/vmlDrawing" Target="../drawings/vmlDrawing7.vml"/><Relationship Id="rId6" Type="http://schemas.openxmlformats.org/officeDocument/2006/relationships/slide" Target="slide16.xml"/><Relationship Id="rId5" Type="http://schemas.openxmlformats.org/officeDocument/2006/relationships/slide" Target="slide14.xml"/><Relationship Id="rId10" Type="http://schemas.openxmlformats.org/officeDocument/2006/relationships/package" Target="../embeddings/Microsoft_Word___77.docx"/><Relationship Id="rId4" Type="http://schemas.openxmlformats.org/officeDocument/2006/relationships/slide" Target="slide13.xml"/><Relationship Id="rId9" Type="http://schemas.openxmlformats.org/officeDocument/2006/relationships/slide" Target="slide17.xml"/></Relationships>
</file>

<file path=ppt/slides/_rels/slide16.xml.rels><?xml version="1.0" encoding="UTF-8" standalone="yes"?>
<Relationships xmlns="http://schemas.openxmlformats.org/package/2006/relationships"><Relationship Id="rId8" Type="http://schemas.openxmlformats.org/officeDocument/2006/relationships/slide" Target="slide17.xml"/><Relationship Id="rId3" Type="http://schemas.openxmlformats.org/officeDocument/2006/relationships/slide" Target="slide13.xml"/><Relationship Id="rId7" Type="http://schemas.openxmlformats.org/officeDocument/2006/relationships/slide" Target="slide3.xml"/><Relationship Id="rId2" Type="http://schemas.openxmlformats.org/officeDocument/2006/relationships/slide" Target="slide12.xml"/><Relationship Id="rId1" Type="http://schemas.openxmlformats.org/officeDocument/2006/relationships/slideLayout" Target="../slideLayouts/slideLayout4.xml"/><Relationship Id="rId6" Type="http://schemas.openxmlformats.org/officeDocument/2006/relationships/slide" Target="slide2.xml"/><Relationship Id="rId5" Type="http://schemas.openxmlformats.org/officeDocument/2006/relationships/slide" Target="slide16.xml"/><Relationship Id="rId4" Type="http://schemas.openxmlformats.org/officeDocument/2006/relationships/slide" Target="slide14.xml"/></Relationships>
</file>

<file path=ppt/slides/_rels/slide1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4.xml"/><Relationship Id="rId5" Type="http://schemas.openxmlformats.org/officeDocument/2006/relationships/slide" Target="slide17.xml"/><Relationship Id="rId4" Type="http://schemas.openxmlformats.org/officeDocument/2006/relationships/slide" Target="slide12.xml"/></Relationships>
</file>

<file path=ppt/slides/_rels/slide1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4.xml"/><Relationship Id="rId5" Type="http://schemas.openxmlformats.org/officeDocument/2006/relationships/slide" Target="slide17.xml"/><Relationship Id="rId4" Type="http://schemas.openxmlformats.org/officeDocument/2006/relationships/slide" Target="slide12.xml"/></Relationships>
</file>

<file path=ppt/slides/_rels/slide1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4.xml"/><Relationship Id="rId5" Type="http://schemas.openxmlformats.org/officeDocument/2006/relationships/slide" Target="slide17.xml"/><Relationship Id="rId4" Type="http://schemas.openxmlformats.org/officeDocument/2006/relationships/slide" Target="slide12.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4.xml"/><Relationship Id="rId5" Type="http://schemas.openxmlformats.org/officeDocument/2006/relationships/slide" Target="slide17.xml"/><Relationship Id="rId4" Type="http://schemas.openxmlformats.org/officeDocument/2006/relationships/slide" Target="slide12.xml"/></Relationships>
</file>

<file path=ppt/slides/_rels/slide20.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0.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package" Target="../embeddings/Microsoft_Word___22.docx"/><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slide" Target="slide17.xml"/><Relationship Id="rId5" Type="http://schemas.openxmlformats.org/officeDocument/2006/relationships/slide" Target="slide12.xml"/><Relationship Id="rId4" Type="http://schemas.openxmlformats.org/officeDocument/2006/relationships/slide" Target="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4.xml"/><Relationship Id="rId5" Type="http://schemas.openxmlformats.org/officeDocument/2006/relationships/slide" Target="slide17.xml"/><Relationship Id="rId4" Type="http://schemas.openxmlformats.org/officeDocument/2006/relationships/slide" Target="slide12.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4.xml"/><Relationship Id="rId5" Type="http://schemas.openxmlformats.org/officeDocument/2006/relationships/slide" Target="slide17.xml"/><Relationship Id="rId4" Type="http://schemas.openxmlformats.org/officeDocument/2006/relationships/slide" Target="slide12.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package" Target="../embeddings/Microsoft_Word___33.docx"/><Relationship Id="rId2" Type="http://schemas.openxmlformats.org/officeDocument/2006/relationships/slideLayout" Target="../slideLayouts/slideLayout4.xml"/><Relationship Id="rId1" Type="http://schemas.openxmlformats.org/officeDocument/2006/relationships/vmlDrawing" Target="../drawings/vmlDrawing3.vml"/><Relationship Id="rId6" Type="http://schemas.openxmlformats.org/officeDocument/2006/relationships/slide" Target="slide17.xml"/><Relationship Id="rId5" Type="http://schemas.openxmlformats.org/officeDocument/2006/relationships/slide" Target="slide12.xml"/><Relationship Id="rId4" Type="http://schemas.openxmlformats.org/officeDocument/2006/relationships/slide" Target="slide3.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4.xml"/><Relationship Id="rId6" Type="http://schemas.openxmlformats.org/officeDocument/2006/relationships/image" Target="../media/image5.jpeg"/><Relationship Id="rId5" Type="http://schemas.openxmlformats.org/officeDocument/2006/relationships/slide" Target="slide17.xml"/><Relationship Id="rId4" Type="http://schemas.openxmlformats.org/officeDocument/2006/relationships/slide" Target="slide12.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4.xml"/><Relationship Id="rId5" Type="http://schemas.openxmlformats.org/officeDocument/2006/relationships/slide" Target="slide17.xml"/><Relationship Id="rId4" Type="http://schemas.openxmlformats.org/officeDocument/2006/relationships/slide" Target="slide12.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4.xml"/><Relationship Id="rId5" Type="http://schemas.openxmlformats.org/officeDocument/2006/relationships/slide" Target="slide17.xml"/><Relationship Id="rId4" Type="http://schemas.openxmlformats.org/officeDocument/2006/relationships/slide" Target="slide1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035" name="Object 11"/>
          <p:cNvGraphicFramePr>
            <a:graphicFrameLocks noChangeAspect="1"/>
          </p:cNvGraphicFramePr>
          <p:nvPr/>
        </p:nvGraphicFramePr>
        <p:xfrm>
          <a:off x="508000" y="2859088"/>
          <a:ext cx="8128000" cy="1393825"/>
        </p:xfrm>
        <a:graphic>
          <a:graphicData uri="http://schemas.openxmlformats.org/presentationml/2006/ole">
            <p:oleObj spid="_x0000_s1035" name="文档" r:id="rId3" imgW="3839157" imgH="658918" progId="">
              <p:embed/>
            </p:oleObj>
          </a:graphicData>
        </a:graphic>
      </p:graphicFrame>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7466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目标导航</a:t>
            </a:r>
          </a:p>
        </p:txBody>
      </p:sp>
      <p:sp>
        <p:nvSpPr>
          <p:cNvPr id="15" name="矩形 14">
            <a:hlinkClick r:id="rId3" action="ppaction://hlinksldjump"/>
          </p:cNvPr>
          <p:cNvSpPr/>
          <p:nvPr/>
        </p:nvSpPr>
        <p:spPr>
          <a:xfrm>
            <a:off x="157638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文本助读</a:t>
            </a:r>
          </a:p>
        </p:txBody>
      </p:sp>
      <p:sp>
        <p:nvSpPr>
          <p:cNvPr id="16" name="矩形 15">
            <a:hlinkClick r:id="rId4" action="ppaction://hlinksldjump"/>
          </p:cNvPr>
          <p:cNvSpPr/>
          <p:nvPr/>
        </p:nvSpPr>
        <p:spPr>
          <a:xfrm>
            <a:off x="26781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基础导练</a:t>
            </a:r>
            <a:endParaRPr lang="zh-CN" altLang="en-US" sz="1400" dirty="0">
              <a:solidFill>
                <a:schemeClr val="accent4">
                  <a:lumMod val="20000"/>
                  <a:lumOff val="80000"/>
                </a:schemeClr>
              </a:solidFill>
            </a:endParaRPr>
          </a:p>
        </p:txBody>
      </p:sp>
      <p:sp>
        <p:nvSpPr>
          <p:cNvPr id="19" name="矩形 18">
            <a:hlinkClick r:id="rId5" action="ppaction://hlinksldjump"/>
          </p:cNvPr>
          <p:cNvSpPr/>
          <p:nvPr/>
        </p:nvSpPr>
        <p:spPr>
          <a:xfrm>
            <a:off x="37798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预习导读</a:t>
            </a:r>
          </a:p>
        </p:txBody>
      </p:sp>
      <p:sp>
        <p:nvSpPr>
          <p:cNvPr id="26629" name="矩形 1"/>
          <p:cNvSpPr>
            <a:spLocks noChangeAspect="1"/>
          </p:cNvSpPr>
          <p:nvPr/>
        </p:nvSpPr>
        <p:spPr bwMode="auto">
          <a:xfrm>
            <a:off x="508000" y="1098550"/>
            <a:ext cx="8128000" cy="4968875"/>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cs typeface="Times New Roman" pitchFamily="18" charset="0"/>
              </a:rPr>
              <a:t>《蜀相》　安史之乱中杜甫从叛军占领的长安逃出</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投奔肃宗</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被任命为左拾遗</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谏官</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不久</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因替玄宗旧臣求情触怒肃宗遭贬</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出为华州参军。乾元二年</a:t>
            </a:r>
            <a:r>
              <a:rPr lang="en-US" altLang="zh-CN" sz="2200">
                <a:solidFill>
                  <a:srgbClr val="000000"/>
                </a:solidFill>
                <a:latin typeface="Times New Roman" pitchFamily="18" charset="0"/>
                <a:cs typeface="Times New Roman" pitchFamily="18" charset="0"/>
              </a:rPr>
              <a:t>(759)</a:t>
            </a:r>
            <a:r>
              <a:rPr lang="zh-CN" altLang="zh-CN" sz="2200">
                <a:solidFill>
                  <a:srgbClr val="000000"/>
                </a:solidFill>
                <a:latin typeface="Times New Roman" pitchFamily="18" charset="0"/>
                <a:cs typeface="Times New Roman" pitchFamily="18" charset="0"/>
              </a:rPr>
              <a:t>弃官入蜀。</a:t>
            </a:r>
            <a:endParaRPr lang="zh-CN" altLang="zh-CN" sz="2200">
              <a:solidFill>
                <a:srgbClr val="000000"/>
              </a:solidFill>
              <a:latin typeface="NEU-BZ-S92"/>
              <a:ea typeface="方正书宋_GBK"/>
              <a:cs typeface="Times New Roman" pitchFamily="18" charset="0"/>
            </a:endParaRPr>
          </a:p>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cs typeface="Times New Roman" pitchFamily="18" charset="0"/>
              </a:rPr>
              <a:t>《蜀相》</a:t>
            </a:r>
            <a:r>
              <a:rPr lang="en-US" altLang="zh-CN" sz="2200">
                <a:solidFill>
                  <a:srgbClr val="000000"/>
                </a:solidFill>
                <a:latin typeface="Times New Roman" pitchFamily="18" charset="0"/>
                <a:cs typeface="Times New Roman" pitchFamily="18" charset="0"/>
              </a:rPr>
              <a:t>    </a:t>
            </a:r>
            <a:r>
              <a:rPr lang="zh-CN" altLang="zh-CN" sz="2200">
                <a:solidFill>
                  <a:srgbClr val="000000"/>
                </a:solidFill>
                <a:latin typeface="Times New Roman" pitchFamily="18" charset="0"/>
                <a:cs typeface="Times New Roman" pitchFamily="18" charset="0"/>
              </a:rPr>
              <a:t>这首诗是杜甫到成都后不久</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于唐肃宗上元元年</a:t>
            </a:r>
            <a:r>
              <a:rPr lang="en-US" altLang="zh-CN" sz="2200">
                <a:solidFill>
                  <a:srgbClr val="000000"/>
                </a:solidFill>
                <a:latin typeface="Times New Roman" pitchFamily="18" charset="0"/>
                <a:cs typeface="Times New Roman" pitchFamily="18" charset="0"/>
              </a:rPr>
              <a:t>(760)</a:t>
            </a:r>
            <a:r>
              <a:rPr lang="zh-CN" altLang="zh-CN" sz="2200">
                <a:solidFill>
                  <a:srgbClr val="000000"/>
                </a:solidFill>
                <a:latin typeface="Times New Roman" pitchFamily="18" charset="0"/>
                <a:cs typeface="Times New Roman" pitchFamily="18" charset="0"/>
              </a:rPr>
              <a:t>所作。杜甫入川</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意味着他</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侍奉君侧</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理想的破灭。这时的情况</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就国家而言</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安史之乱已持续了五年而未平息。个中原因</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史家认为既有军事方面战略性的错误</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不听谋臣李泌的计策先攻范阳</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打击叛军有生力量</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而是急于收复两京</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又与肃宗因猜忌功臣、信任宦官</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从而削弱了平叛力量的行为有关。杜甫到成都后</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对历史上甚得蜀主器重的诸葛亮怀有一种特殊的感情</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多次凭吊武侯祠和先主庙</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并写了《古柏行》等多首同类题材的作品。《蜀相》是其初次凭吊武侯祠后所作。</a:t>
            </a:r>
            <a:endParaRPr lang="zh-CN" altLang="zh-CN" sz="2200">
              <a:solidFill>
                <a:srgbClr val="000000"/>
              </a:solidFill>
              <a:latin typeface="NEU-BZ-S92"/>
              <a:ea typeface="方正书宋_GBK"/>
              <a:cs typeface="方正书宋_GBK"/>
            </a:endParaRPr>
          </a:p>
        </p:txBody>
      </p:sp>
    </p:spTree>
  </p:cSld>
  <p:clrMapOvr>
    <a:masterClrMapping/>
  </p:clrMapOvr>
  <p:transition spd="slow">
    <p:push/>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7466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目标导航</a:t>
            </a:r>
          </a:p>
        </p:txBody>
      </p:sp>
      <p:sp>
        <p:nvSpPr>
          <p:cNvPr id="15" name="矩形 14">
            <a:hlinkClick r:id="rId3" action="ppaction://hlinksldjump"/>
          </p:cNvPr>
          <p:cNvSpPr/>
          <p:nvPr/>
        </p:nvSpPr>
        <p:spPr>
          <a:xfrm>
            <a:off x="157638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文本助读</a:t>
            </a:r>
          </a:p>
        </p:txBody>
      </p:sp>
      <p:sp>
        <p:nvSpPr>
          <p:cNvPr id="16" name="矩形 15">
            <a:hlinkClick r:id="rId4" action="ppaction://hlinksldjump"/>
          </p:cNvPr>
          <p:cNvSpPr/>
          <p:nvPr/>
        </p:nvSpPr>
        <p:spPr>
          <a:xfrm>
            <a:off x="26781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基础导练</a:t>
            </a:r>
            <a:endParaRPr lang="zh-CN" altLang="en-US" sz="1400" dirty="0">
              <a:solidFill>
                <a:schemeClr val="accent4">
                  <a:lumMod val="20000"/>
                  <a:lumOff val="80000"/>
                </a:schemeClr>
              </a:solidFill>
            </a:endParaRPr>
          </a:p>
        </p:txBody>
      </p:sp>
      <p:sp>
        <p:nvSpPr>
          <p:cNvPr id="19" name="矩形 18">
            <a:hlinkClick r:id="rId5" action="ppaction://hlinksldjump"/>
          </p:cNvPr>
          <p:cNvSpPr/>
          <p:nvPr/>
        </p:nvSpPr>
        <p:spPr>
          <a:xfrm>
            <a:off x="37798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预习导读</a:t>
            </a:r>
          </a:p>
        </p:txBody>
      </p:sp>
      <p:sp>
        <p:nvSpPr>
          <p:cNvPr id="27653" name="矩形 2"/>
          <p:cNvSpPr>
            <a:spLocks noChangeAspect="1"/>
          </p:cNvSpPr>
          <p:nvPr/>
        </p:nvSpPr>
        <p:spPr bwMode="auto">
          <a:xfrm>
            <a:off x="508000" y="2716213"/>
            <a:ext cx="8128000" cy="1679575"/>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cs typeface="Times New Roman" pitchFamily="18" charset="0"/>
              </a:rPr>
              <a:t>《书愤》　这首著名的七律作于宋孝宗淳熙十三年</a:t>
            </a:r>
            <a:r>
              <a:rPr lang="en-US" altLang="zh-CN" sz="2200">
                <a:solidFill>
                  <a:srgbClr val="000000"/>
                </a:solidFill>
                <a:latin typeface="Times New Roman" pitchFamily="18" charset="0"/>
                <a:cs typeface="Times New Roman" pitchFamily="18" charset="0"/>
              </a:rPr>
              <a:t>(1186)</a:t>
            </a:r>
            <a:r>
              <a:rPr lang="zh-CN" altLang="zh-CN" sz="2200">
                <a:solidFill>
                  <a:srgbClr val="000000"/>
                </a:solidFill>
                <a:latin typeface="Times New Roman" pitchFamily="18" charset="0"/>
                <a:cs typeface="Times New Roman" pitchFamily="18" charset="0"/>
              </a:rPr>
              <a:t>春</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此时陆游已经年过六十。从淳熙七年起</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他已罢官蛰居了</a:t>
            </a:r>
            <a:r>
              <a:rPr lang="en-US" altLang="zh-CN" sz="2200">
                <a:solidFill>
                  <a:srgbClr val="000000"/>
                </a:solidFill>
                <a:latin typeface="Times New Roman" pitchFamily="18" charset="0"/>
                <a:cs typeface="Times New Roman" pitchFamily="18" charset="0"/>
              </a:rPr>
              <a:t>6</a:t>
            </a:r>
            <a:r>
              <a:rPr lang="zh-CN" altLang="zh-CN" sz="2200">
                <a:solidFill>
                  <a:srgbClr val="000000"/>
                </a:solidFill>
                <a:latin typeface="Times New Roman" pitchFamily="18" charset="0"/>
                <a:cs typeface="Times New Roman" pitchFamily="18" charset="0"/>
              </a:rPr>
              <a:t>年</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扫胡尘</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靖国难</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的志向眼看就要化为泡影</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在悲愤失望中他挥毫写下了这首诗</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抒发了自己报国无门、壮志难酬、虚度年华的满腔激愤。</a:t>
            </a:r>
            <a:endParaRPr lang="zh-CN" altLang="zh-CN" sz="2200">
              <a:solidFill>
                <a:srgbClr val="000000"/>
              </a:solidFill>
              <a:latin typeface="NEU-BZ-S92"/>
              <a:ea typeface="方正书宋_GBK"/>
              <a:cs typeface="Times New Roman" pitchFamily="18" charset="0"/>
            </a:endParaRPr>
          </a:p>
        </p:txBody>
      </p:sp>
    </p:spTree>
  </p:cSld>
  <p:clrMapOvr>
    <a:masterClrMapping/>
  </p:clrMapOvr>
  <p:transition spd="slow">
    <p:push/>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466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目标导航</a:t>
            </a:r>
          </a:p>
        </p:txBody>
      </p:sp>
      <p:sp>
        <p:nvSpPr>
          <p:cNvPr id="8" name="矩形 7">
            <a:hlinkClick r:id="rId4" action="ppaction://hlinksldjump"/>
          </p:cNvPr>
          <p:cNvSpPr/>
          <p:nvPr/>
        </p:nvSpPr>
        <p:spPr>
          <a:xfrm>
            <a:off x="15763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文本助读</a:t>
            </a:r>
            <a:endParaRPr lang="zh-CN" altLang="en-US" sz="1400" dirty="0">
              <a:solidFill>
                <a:schemeClr val="accent4">
                  <a:lumMod val="20000"/>
                  <a:lumOff val="80000"/>
                </a:schemeClr>
              </a:solidFill>
            </a:endParaRPr>
          </a:p>
        </p:txBody>
      </p:sp>
      <p:sp>
        <p:nvSpPr>
          <p:cNvPr id="9" name="矩形 8">
            <a:hlinkClick r:id="rId5" action="ppaction://hlinksldjump"/>
          </p:cNvPr>
          <p:cNvSpPr/>
          <p:nvPr/>
        </p:nvSpPr>
        <p:spPr>
          <a:xfrm>
            <a:off x="267811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基础导练</a:t>
            </a:r>
          </a:p>
        </p:txBody>
      </p:sp>
      <p:sp>
        <p:nvSpPr>
          <p:cNvPr id="21" name="矩形 20">
            <a:hlinkClick r:id="rId6" action="ppaction://hlinksldjump"/>
          </p:cNvPr>
          <p:cNvSpPr/>
          <p:nvPr/>
        </p:nvSpPr>
        <p:spPr>
          <a:xfrm>
            <a:off x="37798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预习导读</a:t>
            </a:r>
          </a:p>
        </p:txBody>
      </p:sp>
      <p:sp>
        <p:nvSpPr>
          <p:cNvPr id="33" name="椭圆 32">
            <a:hlinkClick r:id="rId5" action="ppaction://hlinksldjump"/>
          </p:cNvPr>
          <p:cNvSpPr/>
          <p:nvPr/>
        </p:nvSpPr>
        <p:spPr>
          <a:xfrm>
            <a:off x="5060950" y="692150"/>
            <a:ext cx="288925" cy="288925"/>
          </a:xfrm>
          <a:prstGeom prst="ellips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t>1</a:t>
            </a:r>
            <a:endParaRPr lang="zh-CN" altLang="en-US" sz="1400" dirty="0"/>
          </a:p>
        </p:txBody>
      </p:sp>
      <p:sp>
        <p:nvSpPr>
          <p:cNvPr id="34" name="椭圆 33">
            <a:hlinkClick r:id="rId7" action="ppaction://hlinksldjump"/>
          </p:cNvPr>
          <p:cNvSpPr/>
          <p:nvPr/>
        </p:nvSpPr>
        <p:spPr>
          <a:xfrm>
            <a:off x="5435600" y="692150"/>
            <a:ext cx="288925" cy="288925"/>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t>2</a:t>
            </a:r>
            <a:endParaRPr lang="zh-CN" altLang="en-US" sz="1400" dirty="0"/>
          </a:p>
        </p:txBody>
      </p:sp>
      <p:sp>
        <p:nvSpPr>
          <p:cNvPr id="35" name="椭圆 34">
            <a:hlinkClick r:id="rId8" action="ppaction://hlinksldjump"/>
          </p:cNvPr>
          <p:cNvSpPr/>
          <p:nvPr/>
        </p:nvSpPr>
        <p:spPr>
          <a:xfrm>
            <a:off x="5810250" y="692150"/>
            <a:ext cx="288925" cy="288925"/>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t>3</a:t>
            </a:r>
            <a:endParaRPr lang="zh-CN" altLang="en-US" sz="1400" dirty="0"/>
          </a:p>
        </p:txBody>
      </p:sp>
      <p:sp>
        <p:nvSpPr>
          <p:cNvPr id="36" name="椭圆 35">
            <a:hlinkClick r:id="rId9" action="ppaction://hlinksldjump"/>
          </p:cNvPr>
          <p:cNvSpPr/>
          <p:nvPr/>
        </p:nvSpPr>
        <p:spPr>
          <a:xfrm>
            <a:off x="6184900" y="692150"/>
            <a:ext cx="288925" cy="288925"/>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t>4</a:t>
            </a:r>
            <a:endParaRPr lang="zh-CN" altLang="en-US" sz="1400" dirty="0"/>
          </a:p>
        </p:txBody>
      </p:sp>
      <p:sp>
        <p:nvSpPr>
          <p:cNvPr id="4112" name="矩形 1"/>
          <p:cNvSpPr>
            <a:spLocks noChangeAspect="1"/>
          </p:cNvSpPr>
          <p:nvPr/>
        </p:nvSpPr>
        <p:spPr bwMode="auto">
          <a:xfrm>
            <a:off x="508000" y="2565400"/>
            <a:ext cx="2155825" cy="498475"/>
          </a:xfrm>
          <a:prstGeom prst="rect">
            <a:avLst/>
          </a:prstGeom>
          <a:noFill/>
          <a:ln w="9525">
            <a:noFill/>
            <a:miter lim="800000"/>
            <a:headEnd/>
            <a:tailEnd/>
          </a:ln>
        </p:spPr>
        <p:txBody>
          <a:bodyPr wrap="none">
            <a:spAutoFit/>
          </a:bodyPr>
          <a:lstStyle/>
          <a:p>
            <a:pPr indent="266700">
              <a:lnSpc>
                <a:spcPct val="120000"/>
              </a:lnSpc>
              <a:tabLst>
                <a:tab pos="1028700" algn="l"/>
                <a:tab pos="1849438" algn="l"/>
                <a:tab pos="2536825" algn="l"/>
                <a:tab pos="3221038" algn="l"/>
              </a:tabLst>
            </a:pPr>
            <a:r>
              <a:rPr lang="en-US" altLang="zh-CN" sz="2200" b="1">
                <a:solidFill>
                  <a:srgbClr val="000000"/>
                </a:solidFill>
                <a:latin typeface="Times New Roman" pitchFamily="18" charset="0"/>
                <a:cs typeface="Times New Roman" pitchFamily="18" charset="0"/>
              </a:rPr>
              <a:t>1</a:t>
            </a:r>
            <a:r>
              <a:rPr lang="en-US" altLang="zh-CN" sz="2200">
                <a:solidFill>
                  <a:srgbClr val="000000"/>
                </a:solidFill>
                <a:latin typeface="Times New Roman" pitchFamily="18" charset="0"/>
                <a:cs typeface="Times New Roman" pitchFamily="18" charset="0"/>
              </a:rPr>
              <a:t>.</a:t>
            </a:r>
            <a:r>
              <a:rPr lang="zh-CN" altLang="zh-CN" sz="2200">
                <a:solidFill>
                  <a:srgbClr val="000000"/>
                </a:solidFill>
                <a:ea typeface="黑体" pitchFamily="49" charset="-122"/>
                <a:cs typeface="Times New Roman" pitchFamily="18" charset="0"/>
              </a:rPr>
              <a:t>字音识记。</a:t>
            </a:r>
            <a:r>
              <a:rPr lang="en-US" altLang="zh-CN" sz="2200">
                <a:solidFill>
                  <a:srgbClr val="000000"/>
                </a:solidFill>
                <a:ea typeface="黑体" pitchFamily="49" charset="-122"/>
                <a:cs typeface="Times New Roman" pitchFamily="18" charset="0"/>
              </a:rPr>
              <a:t> </a:t>
            </a:r>
            <a:endParaRPr lang="zh-CN" altLang="zh-CN" sz="2200">
              <a:solidFill>
                <a:srgbClr val="000000"/>
              </a:solidFill>
              <a:latin typeface="NEU-BZ-S92"/>
              <a:ea typeface="方正书宋_GBK"/>
              <a:cs typeface="Times New Roman" pitchFamily="18" charset="0"/>
            </a:endParaRPr>
          </a:p>
        </p:txBody>
      </p:sp>
      <p:graphicFrame>
        <p:nvGraphicFramePr>
          <p:cNvPr id="4103" name="Object 7"/>
          <p:cNvGraphicFramePr>
            <a:graphicFrameLocks noChangeAspect="1"/>
          </p:cNvGraphicFramePr>
          <p:nvPr/>
        </p:nvGraphicFramePr>
        <p:xfrm>
          <a:off x="312738" y="3051175"/>
          <a:ext cx="8128000" cy="914400"/>
        </p:xfrm>
        <a:graphic>
          <a:graphicData uri="http://schemas.openxmlformats.org/presentationml/2006/ole">
            <p:oleObj spid="_x0000_s4103" name="文档" r:id="rId10" imgW="3839157" imgH="432437" progId="">
              <p:embed/>
            </p:oleObj>
          </a:graphicData>
        </a:graphic>
      </p:graphicFrame>
      <p:sp>
        <p:nvSpPr>
          <p:cNvPr id="12" name="矩形 11"/>
          <p:cNvSpPr/>
          <p:nvPr/>
        </p:nvSpPr>
        <p:spPr>
          <a:xfrm>
            <a:off x="1528763" y="3062288"/>
            <a:ext cx="422275" cy="3016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a:p>
        </p:txBody>
      </p:sp>
      <p:sp>
        <p:nvSpPr>
          <p:cNvPr id="13" name="矩形 12"/>
          <p:cNvSpPr/>
          <p:nvPr/>
        </p:nvSpPr>
        <p:spPr>
          <a:xfrm>
            <a:off x="4897438" y="3062288"/>
            <a:ext cx="590550" cy="3016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a:p>
        </p:txBody>
      </p:sp>
      <p:sp>
        <p:nvSpPr>
          <p:cNvPr id="14" name="矩形 13"/>
          <p:cNvSpPr/>
          <p:nvPr/>
        </p:nvSpPr>
        <p:spPr>
          <a:xfrm>
            <a:off x="7800975" y="3062288"/>
            <a:ext cx="111125" cy="3016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a:p>
        </p:txBody>
      </p:sp>
      <p:sp>
        <p:nvSpPr>
          <p:cNvPr id="15" name="矩形 14"/>
          <p:cNvSpPr/>
          <p:nvPr/>
        </p:nvSpPr>
        <p:spPr>
          <a:xfrm>
            <a:off x="1544638" y="3527425"/>
            <a:ext cx="1255712" cy="3016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a:p>
        </p:txBody>
      </p:sp>
      <p:sp>
        <p:nvSpPr>
          <p:cNvPr id="16" name="矩形 15"/>
          <p:cNvSpPr/>
          <p:nvPr/>
        </p:nvSpPr>
        <p:spPr>
          <a:xfrm>
            <a:off x="4903788" y="3541713"/>
            <a:ext cx="195262" cy="3032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a:p>
        </p:txBody>
      </p:sp>
      <p:sp>
        <p:nvSpPr>
          <p:cNvPr id="17" name="矩形 16"/>
          <p:cNvSpPr/>
          <p:nvPr/>
        </p:nvSpPr>
        <p:spPr>
          <a:xfrm>
            <a:off x="7796213" y="3541713"/>
            <a:ext cx="347662" cy="3032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4"/>
                                        </p:tgtEl>
                                      </p:cBhvr>
                                    </p:animEffect>
                                    <p:set>
                                      <p:cBhvr>
                                        <p:cTn id="17" dur="1" fill="hold">
                                          <p:stCondLst>
                                            <p:cond delay="499"/>
                                          </p:stCondLst>
                                        </p:cTn>
                                        <p:tgtEl>
                                          <p:spTgt spid="14"/>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5"/>
                                        </p:tgtEl>
                                      </p:cBhvr>
                                    </p:animEffect>
                                    <p:set>
                                      <p:cBhvr>
                                        <p:cTn id="22" dur="1" fill="hold">
                                          <p:stCondLst>
                                            <p:cond delay="499"/>
                                          </p:stCondLst>
                                        </p:cTn>
                                        <p:tgtEl>
                                          <p:spTgt spid="1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6"/>
                                        </p:tgtEl>
                                      </p:cBhvr>
                                    </p:animEffect>
                                    <p:set>
                                      <p:cBhvr>
                                        <p:cTn id="27" dur="1" fill="hold">
                                          <p:stCondLst>
                                            <p:cond delay="499"/>
                                          </p:stCondLst>
                                        </p:cTn>
                                        <p:tgtEl>
                                          <p:spTgt spid="16"/>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7"/>
                                        </p:tgtEl>
                                      </p:cBhvr>
                                    </p:animEffect>
                                    <p:set>
                                      <p:cBhvr>
                                        <p:cTn id="3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椭圆 11">
            <a:hlinkClick r:id="rId3" action="ppaction://hlinksldjump"/>
          </p:cNvPr>
          <p:cNvSpPr/>
          <p:nvPr/>
        </p:nvSpPr>
        <p:spPr>
          <a:xfrm>
            <a:off x="5060950" y="692150"/>
            <a:ext cx="288925" cy="288925"/>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t>1</a:t>
            </a:r>
            <a:endParaRPr lang="zh-CN" altLang="en-US" sz="1400" dirty="0"/>
          </a:p>
        </p:txBody>
      </p:sp>
      <p:sp>
        <p:nvSpPr>
          <p:cNvPr id="13" name="椭圆 12">
            <a:hlinkClick r:id="rId4" action="ppaction://hlinksldjump"/>
          </p:cNvPr>
          <p:cNvSpPr/>
          <p:nvPr/>
        </p:nvSpPr>
        <p:spPr>
          <a:xfrm>
            <a:off x="5435600" y="692150"/>
            <a:ext cx="288925" cy="288925"/>
          </a:xfrm>
          <a:prstGeom prst="ellips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t>2</a:t>
            </a:r>
            <a:endParaRPr lang="zh-CN" altLang="en-US" sz="1400" dirty="0"/>
          </a:p>
        </p:txBody>
      </p:sp>
      <p:sp>
        <p:nvSpPr>
          <p:cNvPr id="20" name="椭圆 19">
            <a:hlinkClick r:id="rId5" action="ppaction://hlinksldjump"/>
          </p:cNvPr>
          <p:cNvSpPr/>
          <p:nvPr/>
        </p:nvSpPr>
        <p:spPr>
          <a:xfrm>
            <a:off x="5810250" y="692150"/>
            <a:ext cx="288925" cy="288925"/>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t>3</a:t>
            </a:r>
            <a:endParaRPr lang="zh-CN" altLang="en-US" sz="1400" dirty="0"/>
          </a:p>
        </p:txBody>
      </p:sp>
      <p:sp>
        <p:nvSpPr>
          <p:cNvPr id="21" name="椭圆 20">
            <a:hlinkClick r:id="rId6" action="ppaction://hlinksldjump"/>
          </p:cNvPr>
          <p:cNvSpPr/>
          <p:nvPr/>
        </p:nvSpPr>
        <p:spPr>
          <a:xfrm>
            <a:off x="6184900" y="692150"/>
            <a:ext cx="288925" cy="288925"/>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t>4</a:t>
            </a:r>
            <a:endParaRPr lang="zh-CN" altLang="en-US" sz="1400" dirty="0"/>
          </a:p>
        </p:txBody>
      </p:sp>
      <p:sp>
        <p:nvSpPr>
          <p:cNvPr id="27" name="矩形 26">
            <a:hlinkClick r:id="rId7" action="ppaction://hlinksldjump"/>
          </p:cNvPr>
          <p:cNvSpPr/>
          <p:nvPr/>
        </p:nvSpPr>
        <p:spPr>
          <a:xfrm>
            <a:off x="47466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目标导航</a:t>
            </a:r>
          </a:p>
        </p:txBody>
      </p:sp>
      <p:sp>
        <p:nvSpPr>
          <p:cNvPr id="28" name="矩形 27">
            <a:hlinkClick r:id="rId8" action="ppaction://hlinksldjump"/>
          </p:cNvPr>
          <p:cNvSpPr/>
          <p:nvPr/>
        </p:nvSpPr>
        <p:spPr>
          <a:xfrm>
            <a:off x="15763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文本助读</a:t>
            </a:r>
            <a:endParaRPr lang="zh-CN" altLang="en-US" sz="1400" dirty="0">
              <a:solidFill>
                <a:schemeClr val="accent4">
                  <a:lumMod val="20000"/>
                  <a:lumOff val="80000"/>
                </a:schemeClr>
              </a:solidFill>
            </a:endParaRPr>
          </a:p>
        </p:txBody>
      </p:sp>
      <p:sp>
        <p:nvSpPr>
          <p:cNvPr id="29" name="矩形 28">
            <a:hlinkClick r:id="rId3" action="ppaction://hlinksldjump"/>
          </p:cNvPr>
          <p:cNvSpPr/>
          <p:nvPr/>
        </p:nvSpPr>
        <p:spPr>
          <a:xfrm>
            <a:off x="267811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基础导练</a:t>
            </a:r>
          </a:p>
        </p:txBody>
      </p:sp>
      <p:sp>
        <p:nvSpPr>
          <p:cNvPr id="30" name="矩形 29">
            <a:hlinkClick r:id="rId9" action="ppaction://hlinksldjump"/>
          </p:cNvPr>
          <p:cNvSpPr/>
          <p:nvPr/>
        </p:nvSpPr>
        <p:spPr>
          <a:xfrm>
            <a:off x="37798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预习导读</a:t>
            </a:r>
          </a:p>
        </p:txBody>
      </p:sp>
      <p:sp>
        <p:nvSpPr>
          <p:cNvPr id="5136" name="矩形 1"/>
          <p:cNvSpPr>
            <a:spLocks noChangeAspect="1"/>
          </p:cNvSpPr>
          <p:nvPr/>
        </p:nvSpPr>
        <p:spPr bwMode="auto">
          <a:xfrm>
            <a:off x="508000" y="1989138"/>
            <a:ext cx="2155825" cy="498475"/>
          </a:xfrm>
          <a:prstGeom prst="rect">
            <a:avLst/>
          </a:prstGeom>
          <a:noFill/>
          <a:ln w="9525">
            <a:noFill/>
            <a:miter lim="800000"/>
            <a:headEnd/>
            <a:tailEnd/>
          </a:ln>
        </p:spPr>
        <p:txBody>
          <a:bodyPr wrap="none">
            <a:spAutoFit/>
          </a:bodyPr>
          <a:lstStyle/>
          <a:p>
            <a:pPr indent="266700">
              <a:lnSpc>
                <a:spcPct val="120000"/>
              </a:lnSpc>
              <a:tabLst>
                <a:tab pos="1028700" algn="l"/>
                <a:tab pos="1849438" algn="l"/>
                <a:tab pos="2536825" algn="l"/>
                <a:tab pos="3221038" algn="l"/>
              </a:tabLst>
            </a:pPr>
            <a:r>
              <a:rPr lang="en-US" altLang="zh-CN" sz="2200" b="1">
                <a:solidFill>
                  <a:srgbClr val="000000"/>
                </a:solidFill>
                <a:latin typeface="Times New Roman" pitchFamily="18" charset="0"/>
                <a:cs typeface="Times New Roman" pitchFamily="18" charset="0"/>
              </a:rPr>
              <a:t>2</a:t>
            </a:r>
            <a:r>
              <a:rPr lang="en-US" altLang="zh-CN" sz="2200">
                <a:solidFill>
                  <a:srgbClr val="000000"/>
                </a:solidFill>
                <a:latin typeface="Times New Roman" pitchFamily="18" charset="0"/>
                <a:cs typeface="Times New Roman" pitchFamily="18" charset="0"/>
              </a:rPr>
              <a:t>.</a:t>
            </a:r>
            <a:r>
              <a:rPr lang="zh-CN" altLang="zh-CN" sz="2200">
                <a:solidFill>
                  <a:srgbClr val="000000"/>
                </a:solidFill>
                <a:ea typeface="黑体" pitchFamily="49" charset="-122"/>
                <a:cs typeface="Times New Roman" pitchFamily="18" charset="0"/>
              </a:rPr>
              <a:t>辨字组词。</a:t>
            </a:r>
            <a:r>
              <a:rPr lang="en-US" altLang="zh-CN" sz="2200">
                <a:solidFill>
                  <a:srgbClr val="000000"/>
                </a:solidFill>
                <a:ea typeface="黑体" pitchFamily="49" charset="-122"/>
                <a:cs typeface="Times New Roman" pitchFamily="18" charset="0"/>
              </a:rPr>
              <a:t> </a:t>
            </a:r>
            <a:endParaRPr lang="zh-CN" altLang="zh-CN" sz="2200">
              <a:solidFill>
                <a:srgbClr val="000000"/>
              </a:solidFill>
              <a:latin typeface="NEU-BZ-S92"/>
              <a:ea typeface="方正书宋_GBK"/>
              <a:cs typeface="Times New Roman" pitchFamily="18" charset="0"/>
            </a:endParaRPr>
          </a:p>
        </p:txBody>
      </p:sp>
      <p:graphicFrame>
        <p:nvGraphicFramePr>
          <p:cNvPr id="5127" name="Object 7"/>
          <p:cNvGraphicFramePr>
            <a:graphicFrameLocks noChangeAspect="1"/>
          </p:cNvGraphicFramePr>
          <p:nvPr/>
        </p:nvGraphicFramePr>
        <p:xfrm>
          <a:off x="312738" y="2487613"/>
          <a:ext cx="8128000" cy="2165350"/>
        </p:xfrm>
        <a:graphic>
          <a:graphicData uri="http://schemas.openxmlformats.org/presentationml/2006/ole">
            <p:oleObj spid="_x0000_s5127" name="文档" r:id="rId10" imgW="3839157" imgH="1021862" progId="">
              <p:embed/>
            </p:oleObj>
          </a:graphicData>
        </a:graphic>
      </p:graphicFrame>
      <p:sp>
        <p:nvSpPr>
          <p:cNvPr id="14" name="矩形 13"/>
          <p:cNvSpPr/>
          <p:nvPr/>
        </p:nvSpPr>
        <p:spPr>
          <a:xfrm>
            <a:off x="1835150" y="2560638"/>
            <a:ext cx="1155700" cy="3032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a:p>
        </p:txBody>
      </p:sp>
      <p:sp>
        <p:nvSpPr>
          <p:cNvPr id="15" name="矩形 14"/>
          <p:cNvSpPr/>
          <p:nvPr/>
        </p:nvSpPr>
        <p:spPr>
          <a:xfrm>
            <a:off x="1835150" y="3090863"/>
            <a:ext cx="1155700" cy="3016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a:p>
        </p:txBody>
      </p:sp>
      <p:sp>
        <p:nvSpPr>
          <p:cNvPr id="16" name="矩形 15"/>
          <p:cNvSpPr/>
          <p:nvPr/>
        </p:nvSpPr>
        <p:spPr>
          <a:xfrm>
            <a:off x="1835150" y="3635375"/>
            <a:ext cx="1155700" cy="3032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a:p>
        </p:txBody>
      </p:sp>
      <p:sp>
        <p:nvSpPr>
          <p:cNvPr id="17" name="矩形 16"/>
          <p:cNvSpPr/>
          <p:nvPr/>
        </p:nvSpPr>
        <p:spPr>
          <a:xfrm>
            <a:off x="1835150" y="4176713"/>
            <a:ext cx="1155700" cy="3032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a:p>
        </p:txBody>
      </p:sp>
      <p:sp>
        <p:nvSpPr>
          <p:cNvPr id="18" name="矩形 17"/>
          <p:cNvSpPr/>
          <p:nvPr/>
        </p:nvSpPr>
        <p:spPr>
          <a:xfrm>
            <a:off x="5168900" y="2560638"/>
            <a:ext cx="1154113" cy="3032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a:p>
        </p:txBody>
      </p:sp>
      <p:sp>
        <p:nvSpPr>
          <p:cNvPr id="19" name="矩形 18"/>
          <p:cNvSpPr/>
          <p:nvPr/>
        </p:nvSpPr>
        <p:spPr>
          <a:xfrm>
            <a:off x="5168900" y="3090863"/>
            <a:ext cx="1154113" cy="3016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a:p>
        </p:txBody>
      </p:sp>
      <p:sp>
        <p:nvSpPr>
          <p:cNvPr id="22" name="矩形 21"/>
          <p:cNvSpPr/>
          <p:nvPr/>
        </p:nvSpPr>
        <p:spPr>
          <a:xfrm>
            <a:off x="5168900" y="3635375"/>
            <a:ext cx="1154113" cy="3032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a:p>
        </p:txBody>
      </p:sp>
      <p:sp>
        <p:nvSpPr>
          <p:cNvPr id="23" name="矩形 22"/>
          <p:cNvSpPr/>
          <p:nvPr/>
        </p:nvSpPr>
        <p:spPr>
          <a:xfrm>
            <a:off x="5168900" y="4176713"/>
            <a:ext cx="1154113" cy="3032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4"/>
                                        </p:tgtEl>
                                      </p:cBhvr>
                                    </p:animEffect>
                                    <p:set>
                                      <p:cBhvr>
                                        <p:cTn id="7" dur="1" fill="hold">
                                          <p:stCondLst>
                                            <p:cond delay="499"/>
                                          </p:stCondLst>
                                        </p:cTn>
                                        <p:tgtEl>
                                          <p:spTgt spid="1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5"/>
                                        </p:tgtEl>
                                      </p:cBhvr>
                                    </p:animEffect>
                                    <p:set>
                                      <p:cBhvr>
                                        <p:cTn id="12" dur="1" fill="hold">
                                          <p:stCondLst>
                                            <p:cond delay="499"/>
                                          </p:stCondLst>
                                        </p:cTn>
                                        <p:tgtEl>
                                          <p:spTgt spid="1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8"/>
                                        </p:tgtEl>
                                      </p:cBhvr>
                                    </p:animEffect>
                                    <p:set>
                                      <p:cBhvr>
                                        <p:cTn id="17" dur="1" fill="hold">
                                          <p:stCondLst>
                                            <p:cond delay="499"/>
                                          </p:stCondLst>
                                        </p:cTn>
                                        <p:tgtEl>
                                          <p:spTgt spid="1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9"/>
                                        </p:tgtEl>
                                      </p:cBhvr>
                                    </p:animEffect>
                                    <p:set>
                                      <p:cBhvr>
                                        <p:cTn id="22" dur="1" fill="hold">
                                          <p:stCondLst>
                                            <p:cond delay="499"/>
                                          </p:stCondLst>
                                        </p:cTn>
                                        <p:tgtEl>
                                          <p:spTgt spid="1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6"/>
                                        </p:tgtEl>
                                      </p:cBhvr>
                                    </p:animEffect>
                                    <p:set>
                                      <p:cBhvr>
                                        <p:cTn id="27" dur="1" fill="hold">
                                          <p:stCondLst>
                                            <p:cond delay="499"/>
                                          </p:stCondLst>
                                        </p:cTn>
                                        <p:tgtEl>
                                          <p:spTgt spid="16"/>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7"/>
                                        </p:tgtEl>
                                      </p:cBhvr>
                                    </p:animEffect>
                                    <p:set>
                                      <p:cBhvr>
                                        <p:cTn id="32" dur="1" fill="hold">
                                          <p:stCondLst>
                                            <p:cond delay="499"/>
                                          </p:stCondLst>
                                        </p:cTn>
                                        <p:tgtEl>
                                          <p:spTgt spid="17"/>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22"/>
                                        </p:tgtEl>
                                      </p:cBhvr>
                                    </p:animEffect>
                                    <p:set>
                                      <p:cBhvr>
                                        <p:cTn id="37" dur="1" fill="hold">
                                          <p:stCondLst>
                                            <p:cond delay="499"/>
                                          </p:stCondLst>
                                        </p:cTn>
                                        <p:tgtEl>
                                          <p:spTgt spid="2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23"/>
                                        </p:tgtEl>
                                      </p:cBhvr>
                                    </p:animEffect>
                                    <p:set>
                                      <p:cBhvr>
                                        <p:cTn id="42"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2" grpId="0" animBg="1"/>
      <p:bldP spid="23"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椭圆 5">
            <a:hlinkClick r:id="rId3" action="ppaction://hlinksldjump"/>
          </p:cNvPr>
          <p:cNvSpPr/>
          <p:nvPr/>
        </p:nvSpPr>
        <p:spPr>
          <a:xfrm>
            <a:off x="5060950" y="692150"/>
            <a:ext cx="288925" cy="288925"/>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t>1</a:t>
            </a:r>
            <a:endParaRPr lang="zh-CN" altLang="en-US" sz="1400" dirty="0"/>
          </a:p>
        </p:txBody>
      </p:sp>
      <p:sp>
        <p:nvSpPr>
          <p:cNvPr id="11" name="椭圆 10">
            <a:hlinkClick r:id="rId4" action="ppaction://hlinksldjump"/>
          </p:cNvPr>
          <p:cNvSpPr/>
          <p:nvPr/>
        </p:nvSpPr>
        <p:spPr>
          <a:xfrm>
            <a:off x="5435600" y="692150"/>
            <a:ext cx="288925" cy="288925"/>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t>2</a:t>
            </a:r>
            <a:endParaRPr lang="zh-CN" altLang="en-US" sz="1400" dirty="0"/>
          </a:p>
        </p:txBody>
      </p:sp>
      <p:sp>
        <p:nvSpPr>
          <p:cNvPr id="12" name="椭圆 11">
            <a:hlinkClick r:id="rId5" action="ppaction://hlinksldjump"/>
          </p:cNvPr>
          <p:cNvSpPr/>
          <p:nvPr/>
        </p:nvSpPr>
        <p:spPr>
          <a:xfrm>
            <a:off x="5810250" y="692150"/>
            <a:ext cx="288925" cy="288925"/>
          </a:xfrm>
          <a:prstGeom prst="ellips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t>3</a:t>
            </a:r>
            <a:endParaRPr lang="zh-CN" altLang="en-US" sz="1400" dirty="0"/>
          </a:p>
        </p:txBody>
      </p:sp>
      <p:sp>
        <p:nvSpPr>
          <p:cNvPr id="13" name="椭圆 12">
            <a:hlinkClick r:id="rId6" action="ppaction://hlinksldjump"/>
          </p:cNvPr>
          <p:cNvSpPr/>
          <p:nvPr/>
        </p:nvSpPr>
        <p:spPr>
          <a:xfrm>
            <a:off x="6184900" y="692150"/>
            <a:ext cx="288925" cy="288925"/>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t>4</a:t>
            </a:r>
            <a:endParaRPr lang="zh-CN" altLang="en-US" sz="1400" dirty="0"/>
          </a:p>
        </p:txBody>
      </p:sp>
      <p:sp>
        <p:nvSpPr>
          <p:cNvPr id="23" name="矩形 22">
            <a:hlinkClick r:id="rId7" action="ppaction://hlinksldjump"/>
          </p:cNvPr>
          <p:cNvSpPr/>
          <p:nvPr/>
        </p:nvSpPr>
        <p:spPr>
          <a:xfrm>
            <a:off x="47466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目标导航</a:t>
            </a:r>
          </a:p>
        </p:txBody>
      </p:sp>
      <p:sp>
        <p:nvSpPr>
          <p:cNvPr id="24" name="矩形 23">
            <a:hlinkClick r:id="rId8" action="ppaction://hlinksldjump"/>
          </p:cNvPr>
          <p:cNvSpPr/>
          <p:nvPr/>
        </p:nvSpPr>
        <p:spPr>
          <a:xfrm>
            <a:off x="15763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文本助读</a:t>
            </a:r>
            <a:endParaRPr lang="zh-CN" altLang="en-US" sz="1400" dirty="0">
              <a:solidFill>
                <a:schemeClr val="accent4">
                  <a:lumMod val="20000"/>
                  <a:lumOff val="80000"/>
                </a:schemeClr>
              </a:solidFill>
            </a:endParaRPr>
          </a:p>
        </p:txBody>
      </p:sp>
      <p:sp>
        <p:nvSpPr>
          <p:cNvPr id="25" name="矩形 24">
            <a:hlinkClick r:id="rId3" action="ppaction://hlinksldjump"/>
          </p:cNvPr>
          <p:cNvSpPr/>
          <p:nvPr/>
        </p:nvSpPr>
        <p:spPr>
          <a:xfrm>
            <a:off x="267811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基础导练</a:t>
            </a:r>
          </a:p>
        </p:txBody>
      </p:sp>
      <p:sp>
        <p:nvSpPr>
          <p:cNvPr id="26" name="矩形 25">
            <a:hlinkClick r:id="rId9" action="ppaction://hlinksldjump"/>
          </p:cNvPr>
          <p:cNvSpPr/>
          <p:nvPr/>
        </p:nvSpPr>
        <p:spPr>
          <a:xfrm>
            <a:off x="37798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预习导读</a:t>
            </a:r>
          </a:p>
        </p:txBody>
      </p:sp>
      <p:sp>
        <p:nvSpPr>
          <p:cNvPr id="6160" name="矩形 1"/>
          <p:cNvSpPr>
            <a:spLocks noChangeAspect="1"/>
          </p:cNvSpPr>
          <p:nvPr/>
        </p:nvSpPr>
        <p:spPr bwMode="auto">
          <a:xfrm>
            <a:off x="508000" y="992188"/>
            <a:ext cx="2155825" cy="498475"/>
          </a:xfrm>
          <a:prstGeom prst="rect">
            <a:avLst/>
          </a:prstGeom>
          <a:noFill/>
          <a:ln w="9525">
            <a:noFill/>
            <a:miter lim="800000"/>
            <a:headEnd/>
            <a:tailEnd/>
          </a:ln>
        </p:spPr>
        <p:txBody>
          <a:bodyPr wrap="none">
            <a:spAutoFit/>
          </a:bodyPr>
          <a:lstStyle/>
          <a:p>
            <a:pPr indent="266700">
              <a:lnSpc>
                <a:spcPct val="120000"/>
              </a:lnSpc>
              <a:tabLst>
                <a:tab pos="1028700" algn="l"/>
                <a:tab pos="1849438" algn="l"/>
                <a:tab pos="2536825" algn="l"/>
                <a:tab pos="3221038" algn="l"/>
              </a:tabLst>
            </a:pPr>
            <a:r>
              <a:rPr lang="en-US" altLang="zh-CN" sz="2200" b="1">
                <a:solidFill>
                  <a:srgbClr val="000000"/>
                </a:solidFill>
                <a:latin typeface="Times New Roman" pitchFamily="18" charset="0"/>
                <a:cs typeface="Times New Roman" pitchFamily="18" charset="0"/>
              </a:rPr>
              <a:t>3</a:t>
            </a:r>
            <a:r>
              <a:rPr lang="en-US" altLang="zh-CN" sz="2200">
                <a:solidFill>
                  <a:srgbClr val="000000"/>
                </a:solidFill>
                <a:latin typeface="Times New Roman" pitchFamily="18" charset="0"/>
                <a:cs typeface="Times New Roman" pitchFamily="18" charset="0"/>
              </a:rPr>
              <a:t>.</a:t>
            </a:r>
            <a:r>
              <a:rPr lang="zh-CN" altLang="zh-CN" sz="2200">
                <a:solidFill>
                  <a:srgbClr val="000000"/>
                </a:solidFill>
                <a:ea typeface="黑体" pitchFamily="49" charset="-122"/>
                <a:cs typeface="Times New Roman" pitchFamily="18" charset="0"/>
              </a:rPr>
              <a:t>词语释义。</a:t>
            </a:r>
            <a:r>
              <a:rPr lang="en-US" altLang="zh-CN" sz="2200">
                <a:solidFill>
                  <a:srgbClr val="000000"/>
                </a:solidFill>
                <a:ea typeface="黑体" pitchFamily="49" charset="-122"/>
                <a:cs typeface="Times New Roman" pitchFamily="18" charset="0"/>
              </a:rPr>
              <a:t> </a:t>
            </a:r>
            <a:endParaRPr lang="zh-CN" altLang="zh-CN" sz="2200">
              <a:solidFill>
                <a:srgbClr val="000000"/>
              </a:solidFill>
              <a:latin typeface="NEU-BZ-S92"/>
              <a:ea typeface="方正书宋_GBK"/>
              <a:cs typeface="Times New Roman" pitchFamily="18" charset="0"/>
            </a:endParaRPr>
          </a:p>
        </p:txBody>
      </p:sp>
      <p:graphicFrame>
        <p:nvGraphicFramePr>
          <p:cNvPr id="6151" name="Object 7"/>
          <p:cNvGraphicFramePr>
            <a:graphicFrameLocks noChangeAspect="1"/>
          </p:cNvGraphicFramePr>
          <p:nvPr/>
        </p:nvGraphicFramePr>
        <p:xfrm>
          <a:off x="312738" y="1458913"/>
          <a:ext cx="8128000" cy="4943475"/>
        </p:xfrm>
        <a:graphic>
          <a:graphicData uri="http://schemas.openxmlformats.org/presentationml/2006/ole">
            <p:oleObj spid="_x0000_s6151" name="文档" r:id="rId10" imgW="3839157" imgH="2335017" progId="">
              <p:embed/>
            </p:oleObj>
          </a:graphicData>
        </a:graphic>
      </p:graphicFrame>
      <p:sp>
        <p:nvSpPr>
          <p:cNvPr id="14" name="矩形 13"/>
          <p:cNvSpPr/>
          <p:nvPr/>
        </p:nvSpPr>
        <p:spPr>
          <a:xfrm>
            <a:off x="1244600" y="1916113"/>
            <a:ext cx="2736850" cy="3032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a:p>
        </p:txBody>
      </p:sp>
      <p:sp>
        <p:nvSpPr>
          <p:cNvPr id="15" name="矩形 14"/>
          <p:cNvSpPr/>
          <p:nvPr/>
        </p:nvSpPr>
        <p:spPr>
          <a:xfrm>
            <a:off x="1539875" y="2722563"/>
            <a:ext cx="2735263" cy="3016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a:p>
        </p:txBody>
      </p:sp>
      <p:sp>
        <p:nvSpPr>
          <p:cNvPr id="16" name="矩形 15"/>
          <p:cNvSpPr/>
          <p:nvPr/>
        </p:nvSpPr>
        <p:spPr>
          <a:xfrm>
            <a:off x="1255713" y="3549650"/>
            <a:ext cx="2735262" cy="3016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a:p>
        </p:txBody>
      </p:sp>
      <p:sp>
        <p:nvSpPr>
          <p:cNvPr id="17" name="矩形 16"/>
          <p:cNvSpPr/>
          <p:nvPr/>
        </p:nvSpPr>
        <p:spPr>
          <a:xfrm>
            <a:off x="1252538" y="4387850"/>
            <a:ext cx="2736850" cy="3016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a:p>
        </p:txBody>
      </p:sp>
      <p:sp>
        <p:nvSpPr>
          <p:cNvPr id="18" name="矩形 17"/>
          <p:cNvSpPr/>
          <p:nvPr/>
        </p:nvSpPr>
        <p:spPr>
          <a:xfrm>
            <a:off x="1522413" y="5203825"/>
            <a:ext cx="2735262" cy="3016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a:p>
        </p:txBody>
      </p:sp>
      <p:sp>
        <p:nvSpPr>
          <p:cNvPr id="19" name="矩形 18"/>
          <p:cNvSpPr/>
          <p:nvPr/>
        </p:nvSpPr>
        <p:spPr>
          <a:xfrm>
            <a:off x="1520825" y="6029325"/>
            <a:ext cx="2736850" cy="3032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4"/>
                                        </p:tgtEl>
                                      </p:cBhvr>
                                    </p:animEffect>
                                    <p:set>
                                      <p:cBhvr>
                                        <p:cTn id="7" dur="1" fill="hold">
                                          <p:stCondLst>
                                            <p:cond delay="499"/>
                                          </p:stCondLst>
                                        </p:cTn>
                                        <p:tgtEl>
                                          <p:spTgt spid="1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5"/>
                                        </p:tgtEl>
                                      </p:cBhvr>
                                    </p:animEffect>
                                    <p:set>
                                      <p:cBhvr>
                                        <p:cTn id="12" dur="1" fill="hold">
                                          <p:stCondLst>
                                            <p:cond delay="499"/>
                                          </p:stCondLst>
                                        </p:cTn>
                                        <p:tgtEl>
                                          <p:spTgt spid="1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6"/>
                                        </p:tgtEl>
                                      </p:cBhvr>
                                    </p:animEffect>
                                    <p:set>
                                      <p:cBhvr>
                                        <p:cTn id="17" dur="1" fill="hold">
                                          <p:stCondLst>
                                            <p:cond delay="499"/>
                                          </p:stCondLst>
                                        </p:cTn>
                                        <p:tgtEl>
                                          <p:spTgt spid="1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7"/>
                                        </p:tgtEl>
                                      </p:cBhvr>
                                    </p:animEffect>
                                    <p:set>
                                      <p:cBhvr>
                                        <p:cTn id="22" dur="1" fill="hold">
                                          <p:stCondLst>
                                            <p:cond delay="499"/>
                                          </p:stCondLst>
                                        </p:cTn>
                                        <p:tgtEl>
                                          <p:spTgt spid="1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8"/>
                                        </p:tgtEl>
                                      </p:cBhvr>
                                    </p:animEffect>
                                    <p:set>
                                      <p:cBhvr>
                                        <p:cTn id="27" dur="1" fill="hold">
                                          <p:stCondLst>
                                            <p:cond delay="499"/>
                                          </p:stCondLst>
                                        </p:cTn>
                                        <p:tgtEl>
                                          <p:spTgt spid="1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9"/>
                                        </p:tgtEl>
                                      </p:cBhvr>
                                    </p:animEffect>
                                    <p:set>
                                      <p:cBhvr>
                                        <p:cTn id="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椭圆 5">
            <a:hlinkClick r:id="rId3" action="ppaction://hlinksldjump"/>
          </p:cNvPr>
          <p:cNvSpPr/>
          <p:nvPr/>
        </p:nvSpPr>
        <p:spPr>
          <a:xfrm>
            <a:off x="5060950" y="692150"/>
            <a:ext cx="288925" cy="288925"/>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t>1</a:t>
            </a:r>
            <a:endParaRPr lang="zh-CN" altLang="en-US" sz="1400" dirty="0"/>
          </a:p>
        </p:txBody>
      </p:sp>
      <p:sp>
        <p:nvSpPr>
          <p:cNvPr id="11" name="椭圆 10">
            <a:hlinkClick r:id="rId4" action="ppaction://hlinksldjump"/>
          </p:cNvPr>
          <p:cNvSpPr/>
          <p:nvPr/>
        </p:nvSpPr>
        <p:spPr>
          <a:xfrm>
            <a:off x="5435600" y="692150"/>
            <a:ext cx="288925" cy="288925"/>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t>2</a:t>
            </a:r>
            <a:endParaRPr lang="zh-CN" altLang="en-US" sz="1400" dirty="0"/>
          </a:p>
        </p:txBody>
      </p:sp>
      <p:sp>
        <p:nvSpPr>
          <p:cNvPr id="12" name="椭圆 11">
            <a:hlinkClick r:id="rId5" action="ppaction://hlinksldjump"/>
          </p:cNvPr>
          <p:cNvSpPr/>
          <p:nvPr/>
        </p:nvSpPr>
        <p:spPr>
          <a:xfrm>
            <a:off x="5810250" y="692150"/>
            <a:ext cx="288925" cy="288925"/>
          </a:xfrm>
          <a:prstGeom prst="ellips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t>3</a:t>
            </a:r>
            <a:endParaRPr lang="zh-CN" altLang="en-US" sz="1400" dirty="0"/>
          </a:p>
        </p:txBody>
      </p:sp>
      <p:sp>
        <p:nvSpPr>
          <p:cNvPr id="13" name="椭圆 12">
            <a:hlinkClick r:id="rId6" action="ppaction://hlinksldjump"/>
          </p:cNvPr>
          <p:cNvSpPr/>
          <p:nvPr/>
        </p:nvSpPr>
        <p:spPr>
          <a:xfrm>
            <a:off x="6184900" y="692150"/>
            <a:ext cx="288925" cy="288925"/>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t>4</a:t>
            </a:r>
            <a:endParaRPr lang="zh-CN" altLang="en-US" sz="1400" dirty="0"/>
          </a:p>
        </p:txBody>
      </p:sp>
      <p:sp>
        <p:nvSpPr>
          <p:cNvPr id="23" name="矩形 22">
            <a:hlinkClick r:id="rId7" action="ppaction://hlinksldjump"/>
          </p:cNvPr>
          <p:cNvSpPr/>
          <p:nvPr/>
        </p:nvSpPr>
        <p:spPr>
          <a:xfrm>
            <a:off x="47466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目标导航</a:t>
            </a:r>
          </a:p>
        </p:txBody>
      </p:sp>
      <p:sp>
        <p:nvSpPr>
          <p:cNvPr id="24" name="矩形 23">
            <a:hlinkClick r:id="rId8" action="ppaction://hlinksldjump"/>
          </p:cNvPr>
          <p:cNvSpPr/>
          <p:nvPr/>
        </p:nvSpPr>
        <p:spPr>
          <a:xfrm>
            <a:off x="15763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文本助读</a:t>
            </a:r>
            <a:endParaRPr lang="zh-CN" altLang="en-US" sz="1400" dirty="0">
              <a:solidFill>
                <a:schemeClr val="accent4">
                  <a:lumMod val="20000"/>
                  <a:lumOff val="80000"/>
                </a:schemeClr>
              </a:solidFill>
            </a:endParaRPr>
          </a:p>
        </p:txBody>
      </p:sp>
      <p:sp>
        <p:nvSpPr>
          <p:cNvPr id="25" name="矩形 24">
            <a:hlinkClick r:id="rId3" action="ppaction://hlinksldjump"/>
          </p:cNvPr>
          <p:cNvSpPr/>
          <p:nvPr/>
        </p:nvSpPr>
        <p:spPr>
          <a:xfrm>
            <a:off x="267811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基础导练</a:t>
            </a:r>
          </a:p>
        </p:txBody>
      </p:sp>
      <p:sp>
        <p:nvSpPr>
          <p:cNvPr id="26" name="矩形 25">
            <a:hlinkClick r:id="rId9" action="ppaction://hlinksldjump"/>
          </p:cNvPr>
          <p:cNvSpPr/>
          <p:nvPr/>
        </p:nvSpPr>
        <p:spPr>
          <a:xfrm>
            <a:off x="37798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预习导读</a:t>
            </a:r>
          </a:p>
        </p:txBody>
      </p:sp>
      <p:graphicFrame>
        <p:nvGraphicFramePr>
          <p:cNvPr id="7175" name="Object 7"/>
          <p:cNvGraphicFramePr>
            <a:graphicFrameLocks noChangeAspect="1"/>
          </p:cNvGraphicFramePr>
          <p:nvPr/>
        </p:nvGraphicFramePr>
        <p:xfrm>
          <a:off x="312738" y="2732088"/>
          <a:ext cx="8128000" cy="1647825"/>
        </p:xfrm>
        <a:graphic>
          <a:graphicData uri="http://schemas.openxmlformats.org/presentationml/2006/ole">
            <p:oleObj spid="_x0000_s7175" name="文档" r:id="rId10" imgW="3839157" imgH="778459" progId="">
              <p:embed/>
            </p:oleObj>
          </a:graphicData>
        </a:graphic>
      </p:graphicFrame>
      <p:sp>
        <p:nvSpPr>
          <p:cNvPr id="14" name="矩形 13"/>
          <p:cNvSpPr/>
          <p:nvPr/>
        </p:nvSpPr>
        <p:spPr>
          <a:xfrm>
            <a:off x="1501775" y="3184525"/>
            <a:ext cx="1897063" cy="3032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a:p>
        </p:txBody>
      </p:sp>
      <p:sp>
        <p:nvSpPr>
          <p:cNvPr id="15" name="矩形 14"/>
          <p:cNvSpPr/>
          <p:nvPr/>
        </p:nvSpPr>
        <p:spPr>
          <a:xfrm>
            <a:off x="1501775" y="4005263"/>
            <a:ext cx="1897063" cy="3016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4"/>
                                        </p:tgtEl>
                                      </p:cBhvr>
                                    </p:animEffect>
                                    <p:set>
                                      <p:cBhvr>
                                        <p:cTn id="7" dur="1" fill="hold">
                                          <p:stCondLst>
                                            <p:cond delay="499"/>
                                          </p:stCondLst>
                                        </p:cTn>
                                        <p:tgtEl>
                                          <p:spTgt spid="1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5"/>
                                        </p:tgtEl>
                                      </p:cBhvr>
                                    </p:animEffect>
                                    <p:set>
                                      <p:cBhvr>
                                        <p:cTn id="12"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椭圆 5">
            <a:hlinkClick r:id="rId2" action="ppaction://hlinksldjump"/>
          </p:cNvPr>
          <p:cNvSpPr/>
          <p:nvPr/>
        </p:nvSpPr>
        <p:spPr>
          <a:xfrm>
            <a:off x="5060950" y="692150"/>
            <a:ext cx="288925" cy="288925"/>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t>1</a:t>
            </a:r>
            <a:endParaRPr lang="zh-CN" altLang="en-US" sz="1400" dirty="0"/>
          </a:p>
        </p:txBody>
      </p:sp>
      <p:sp>
        <p:nvSpPr>
          <p:cNvPr id="11" name="椭圆 10">
            <a:hlinkClick r:id="rId3" action="ppaction://hlinksldjump"/>
          </p:cNvPr>
          <p:cNvSpPr/>
          <p:nvPr/>
        </p:nvSpPr>
        <p:spPr>
          <a:xfrm>
            <a:off x="5435600" y="692150"/>
            <a:ext cx="288925" cy="288925"/>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t>2</a:t>
            </a:r>
            <a:endParaRPr lang="zh-CN" altLang="en-US" sz="1400" dirty="0"/>
          </a:p>
        </p:txBody>
      </p:sp>
      <p:sp>
        <p:nvSpPr>
          <p:cNvPr id="12" name="椭圆 11">
            <a:hlinkClick r:id="rId4" action="ppaction://hlinksldjump"/>
          </p:cNvPr>
          <p:cNvSpPr/>
          <p:nvPr/>
        </p:nvSpPr>
        <p:spPr>
          <a:xfrm>
            <a:off x="5810250" y="692150"/>
            <a:ext cx="288925" cy="288925"/>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t>3</a:t>
            </a:r>
            <a:endParaRPr lang="zh-CN" altLang="en-US" sz="1400" dirty="0"/>
          </a:p>
        </p:txBody>
      </p:sp>
      <p:sp>
        <p:nvSpPr>
          <p:cNvPr id="13" name="椭圆 12">
            <a:hlinkClick r:id="rId5" action="ppaction://hlinksldjump"/>
          </p:cNvPr>
          <p:cNvSpPr/>
          <p:nvPr/>
        </p:nvSpPr>
        <p:spPr>
          <a:xfrm>
            <a:off x="6184900" y="692150"/>
            <a:ext cx="288925" cy="288925"/>
          </a:xfrm>
          <a:prstGeom prst="ellips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t>4</a:t>
            </a:r>
            <a:endParaRPr lang="zh-CN" altLang="en-US" sz="1400" dirty="0"/>
          </a:p>
        </p:txBody>
      </p:sp>
      <p:sp>
        <p:nvSpPr>
          <p:cNvPr id="26" name="矩形 25">
            <a:hlinkClick r:id="rId6" action="ppaction://hlinksldjump"/>
          </p:cNvPr>
          <p:cNvSpPr/>
          <p:nvPr/>
        </p:nvSpPr>
        <p:spPr>
          <a:xfrm>
            <a:off x="47466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目标导航</a:t>
            </a:r>
          </a:p>
        </p:txBody>
      </p:sp>
      <p:sp>
        <p:nvSpPr>
          <p:cNvPr id="27" name="矩形 26">
            <a:hlinkClick r:id="rId7" action="ppaction://hlinksldjump"/>
          </p:cNvPr>
          <p:cNvSpPr/>
          <p:nvPr/>
        </p:nvSpPr>
        <p:spPr>
          <a:xfrm>
            <a:off x="15763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文本助读</a:t>
            </a:r>
            <a:endParaRPr lang="zh-CN" altLang="en-US" sz="1400" dirty="0">
              <a:solidFill>
                <a:schemeClr val="accent4">
                  <a:lumMod val="20000"/>
                  <a:lumOff val="80000"/>
                </a:schemeClr>
              </a:solidFill>
            </a:endParaRPr>
          </a:p>
        </p:txBody>
      </p:sp>
      <p:sp>
        <p:nvSpPr>
          <p:cNvPr id="28" name="矩形 27">
            <a:hlinkClick r:id="rId2" action="ppaction://hlinksldjump"/>
          </p:cNvPr>
          <p:cNvSpPr/>
          <p:nvPr/>
        </p:nvSpPr>
        <p:spPr>
          <a:xfrm>
            <a:off x="267811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基础导练</a:t>
            </a:r>
          </a:p>
        </p:txBody>
      </p:sp>
      <p:sp>
        <p:nvSpPr>
          <p:cNvPr id="29" name="矩形 28">
            <a:hlinkClick r:id="rId8" action="ppaction://hlinksldjump"/>
          </p:cNvPr>
          <p:cNvSpPr/>
          <p:nvPr/>
        </p:nvSpPr>
        <p:spPr>
          <a:xfrm>
            <a:off x="37798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预习导读</a:t>
            </a:r>
          </a:p>
        </p:txBody>
      </p:sp>
      <p:sp>
        <p:nvSpPr>
          <p:cNvPr id="2" name="矩形 1"/>
          <p:cNvSpPr>
            <a:spLocks noChangeAspect="1"/>
          </p:cNvSpPr>
          <p:nvPr/>
        </p:nvSpPr>
        <p:spPr>
          <a:xfrm>
            <a:off x="508000" y="1701800"/>
            <a:ext cx="8128000" cy="370840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defRPr/>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名句默写。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袅袅兮秋风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洞庭波兮木叶下</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泻水置平地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各自东西南北流。</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人生亦有命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安能行叹复坐愁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丞相祠堂何处寻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锦官城外柏森森。</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映阶碧草自春色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隔叶黄鹂空好音</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三顾频烦天下计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两朝开济老臣心</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出师未捷身先死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长使英雄泪满襟</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早岁那知世事艰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中原北望气如山。</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楼船夜雪瓜洲渡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铁马秋风大散关</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塞上长城空自许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镜中衰鬓已先斑</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出师一表真名世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千载谁堪伯仲间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4" name="矩形 13"/>
          <p:cNvSpPr/>
          <p:nvPr/>
        </p:nvSpPr>
        <p:spPr>
          <a:xfrm>
            <a:off x="2667000" y="2154238"/>
            <a:ext cx="1966913" cy="3032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a:p>
        </p:txBody>
      </p:sp>
      <p:sp>
        <p:nvSpPr>
          <p:cNvPr id="15" name="矩形 14"/>
          <p:cNvSpPr/>
          <p:nvPr/>
        </p:nvSpPr>
        <p:spPr>
          <a:xfrm>
            <a:off x="4876800" y="2554288"/>
            <a:ext cx="1395413" cy="3032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a:p>
        </p:txBody>
      </p:sp>
      <p:sp>
        <p:nvSpPr>
          <p:cNvPr id="16" name="矩形 15"/>
          <p:cNvSpPr/>
          <p:nvPr/>
        </p:nvSpPr>
        <p:spPr>
          <a:xfrm>
            <a:off x="6367463" y="2554288"/>
            <a:ext cx="1938337" cy="3032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a:p>
        </p:txBody>
      </p:sp>
      <p:sp>
        <p:nvSpPr>
          <p:cNvPr id="17" name="矩形 16"/>
          <p:cNvSpPr/>
          <p:nvPr/>
        </p:nvSpPr>
        <p:spPr>
          <a:xfrm>
            <a:off x="5500688" y="2951163"/>
            <a:ext cx="1939925" cy="3079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a:p>
        </p:txBody>
      </p:sp>
      <p:sp>
        <p:nvSpPr>
          <p:cNvPr id="18" name="矩形 17"/>
          <p:cNvSpPr/>
          <p:nvPr/>
        </p:nvSpPr>
        <p:spPr>
          <a:xfrm>
            <a:off x="7553325" y="2951163"/>
            <a:ext cx="1027113" cy="3079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a:p>
        </p:txBody>
      </p:sp>
      <p:sp>
        <p:nvSpPr>
          <p:cNvPr id="19" name="矩形 18"/>
          <p:cNvSpPr/>
          <p:nvPr/>
        </p:nvSpPr>
        <p:spPr>
          <a:xfrm>
            <a:off x="479425" y="3357563"/>
            <a:ext cx="1225550" cy="3095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a:p>
        </p:txBody>
      </p:sp>
      <p:sp>
        <p:nvSpPr>
          <p:cNvPr id="20" name="矩形 19"/>
          <p:cNvSpPr/>
          <p:nvPr/>
        </p:nvSpPr>
        <p:spPr>
          <a:xfrm>
            <a:off x="1995488" y="3357563"/>
            <a:ext cx="1938337" cy="3095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a:p>
        </p:txBody>
      </p:sp>
      <p:sp>
        <p:nvSpPr>
          <p:cNvPr id="21" name="矩形 20"/>
          <p:cNvSpPr/>
          <p:nvPr/>
        </p:nvSpPr>
        <p:spPr>
          <a:xfrm>
            <a:off x="4029075" y="3357563"/>
            <a:ext cx="1939925" cy="3095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a:p>
        </p:txBody>
      </p:sp>
      <p:sp>
        <p:nvSpPr>
          <p:cNvPr id="22" name="矩形 21"/>
          <p:cNvSpPr/>
          <p:nvPr/>
        </p:nvSpPr>
        <p:spPr>
          <a:xfrm>
            <a:off x="6254750" y="3357563"/>
            <a:ext cx="1938338" cy="3095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a:p>
        </p:txBody>
      </p:sp>
      <p:sp>
        <p:nvSpPr>
          <p:cNvPr id="23" name="矩形 22"/>
          <p:cNvSpPr/>
          <p:nvPr/>
        </p:nvSpPr>
        <p:spPr>
          <a:xfrm>
            <a:off x="609600" y="3749675"/>
            <a:ext cx="1938338" cy="317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a:p>
        </p:txBody>
      </p:sp>
      <p:sp>
        <p:nvSpPr>
          <p:cNvPr id="24" name="矩形 23"/>
          <p:cNvSpPr/>
          <p:nvPr/>
        </p:nvSpPr>
        <p:spPr>
          <a:xfrm>
            <a:off x="5454650" y="4159250"/>
            <a:ext cx="1938338" cy="3095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a:p>
        </p:txBody>
      </p:sp>
      <p:sp>
        <p:nvSpPr>
          <p:cNvPr id="25" name="矩形 24"/>
          <p:cNvSpPr/>
          <p:nvPr/>
        </p:nvSpPr>
        <p:spPr>
          <a:xfrm>
            <a:off x="7485063" y="4159250"/>
            <a:ext cx="1446212" cy="3095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a:p>
        </p:txBody>
      </p:sp>
      <p:sp>
        <p:nvSpPr>
          <p:cNvPr id="30" name="矩形 29"/>
          <p:cNvSpPr/>
          <p:nvPr/>
        </p:nvSpPr>
        <p:spPr>
          <a:xfrm>
            <a:off x="479425" y="4568825"/>
            <a:ext cx="1225550" cy="2968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a:p>
        </p:txBody>
      </p:sp>
      <p:sp>
        <p:nvSpPr>
          <p:cNvPr id="31" name="矩形 30"/>
          <p:cNvSpPr/>
          <p:nvPr/>
        </p:nvSpPr>
        <p:spPr>
          <a:xfrm>
            <a:off x="1993900" y="4556125"/>
            <a:ext cx="1938338" cy="3095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a:p>
        </p:txBody>
      </p:sp>
      <p:sp>
        <p:nvSpPr>
          <p:cNvPr id="32" name="矩形 31"/>
          <p:cNvSpPr/>
          <p:nvPr/>
        </p:nvSpPr>
        <p:spPr>
          <a:xfrm>
            <a:off x="4025900" y="4556125"/>
            <a:ext cx="1939925" cy="3095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a:p>
        </p:txBody>
      </p:sp>
      <p:sp>
        <p:nvSpPr>
          <p:cNvPr id="33" name="矩形 32"/>
          <p:cNvSpPr/>
          <p:nvPr/>
        </p:nvSpPr>
        <p:spPr>
          <a:xfrm>
            <a:off x="6254750" y="4556125"/>
            <a:ext cx="1938338" cy="3095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a:p>
        </p:txBody>
      </p:sp>
      <p:sp>
        <p:nvSpPr>
          <p:cNvPr id="34" name="矩形 33"/>
          <p:cNvSpPr/>
          <p:nvPr/>
        </p:nvSpPr>
        <p:spPr>
          <a:xfrm>
            <a:off x="600075" y="4956175"/>
            <a:ext cx="1939925" cy="31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4"/>
                                        </p:tgtEl>
                                      </p:cBhvr>
                                    </p:animEffect>
                                    <p:set>
                                      <p:cBhvr>
                                        <p:cTn id="7" dur="1" fill="hold">
                                          <p:stCondLst>
                                            <p:cond delay="499"/>
                                          </p:stCondLst>
                                        </p:cTn>
                                        <p:tgtEl>
                                          <p:spTgt spid="1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5"/>
                                        </p:tgtEl>
                                      </p:cBhvr>
                                    </p:animEffect>
                                    <p:set>
                                      <p:cBhvr>
                                        <p:cTn id="12" dur="1" fill="hold">
                                          <p:stCondLst>
                                            <p:cond delay="499"/>
                                          </p:stCondLst>
                                        </p:cTn>
                                        <p:tgtEl>
                                          <p:spTgt spid="1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6"/>
                                        </p:tgtEl>
                                      </p:cBhvr>
                                    </p:animEffect>
                                    <p:set>
                                      <p:cBhvr>
                                        <p:cTn id="17" dur="1" fill="hold">
                                          <p:stCondLst>
                                            <p:cond delay="499"/>
                                          </p:stCondLst>
                                        </p:cTn>
                                        <p:tgtEl>
                                          <p:spTgt spid="1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7"/>
                                        </p:tgtEl>
                                      </p:cBhvr>
                                    </p:animEffect>
                                    <p:set>
                                      <p:cBhvr>
                                        <p:cTn id="22" dur="1" fill="hold">
                                          <p:stCondLst>
                                            <p:cond delay="499"/>
                                          </p:stCondLst>
                                        </p:cTn>
                                        <p:tgtEl>
                                          <p:spTgt spid="1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8"/>
                                        </p:tgtEl>
                                      </p:cBhvr>
                                    </p:animEffect>
                                    <p:set>
                                      <p:cBhvr>
                                        <p:cTn id="27" dur="1" fill="hold">
                                          <p:stCondLst>
                                            <p:cond delay="499"/>
                                          </p:stCondLst>
                                        </p:cTn>
                                        <p:tgtEl>
                                          <p:spTgt spid="18"/>
                                        </p:tgtEl>
                                        <p:attrNameLst>
                                          <p:attrName>style.visibility</p:attrName>
                                        </p:attrNameLst>
                                      </p:cBhvr>
                                      <p:to>
                                        <p:strVal val="hidden"/>
                                      </p:to>
                                    </p:set>
                                  </p:childTnLst>
                                </p:cTn>
                              </p:par>
                              <p:par>
                                <p:cTn id="28" presetID="22" presetClass="exit" presetSubtype="4" fill="hold" grpId="0" nodeType="withEffect">
                                  <p:stCondLst>
                                    <p:cond delay="0"/>
                                  </p:stCondLst>
                                  <p:childTnLst>
                                    <p:animEffect transition="out" filter="wipe(down)">
                                      <p:cBhvr>
                                        <p:cTn id="29" dur="500"/>
                                        <p:tgtEl>
                                          <p:spTgt spid="19"/>
                                        </p:tgtEl>
                                      </p:cBhvr>
                                    </p:animEffect>
                                    <p:set>
                                      <p:cBhvr>
                                        <p:cTn id="30" dur="1" fill="hold">
                                          <p:stCondLst>
                                            <p:cond delay="499"/>
                                          </p:stCondLst>
                                        </p:cTn>
                                        <p:tgtEl>
                                          <p:spTgt spid="1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20"/>
                                        </p:tgtEl>
                                      </p:cBhvr>
                                    </p:animEffect>
                                    <p:set>
                                      <p:cBhvr>
                                        <p:cTn id="35" dur="1" fill="hold">
                                          <p:stCondLst>
                                            <p:cond delay="499"/>
                                          </p:stCondLst>
                                        </p:cTn>
                                        <p:tgtEl>
                                          <p:spTgt spid="20"/>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21"/>
                                        </p:tgtEl>
                                      </p:cBhvr>
                                    </p:animEffect>
                                    <p:set>
                                      <p:cBhvr>
                                        <p:cTn id="40" dur="1" fill="hold">
                                          <p:stCondLst>
                                            <p:cond delay="499"/>
                                          </p:stCondLst>
                                        </p:cTn>
                                        <p:tgtEl>
                                          <p:spTgt spid="21"/>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22"/>
                                        </p:tgtEl>
                                      </p:cBhvr>
                                    </p:animEffect>
                                    <p:set>
                                      <p:cBhvr>
                                        <p:cTn id="45" dur="1" fill="hold">
                                          <p:stCondLst>
                                            <p:cond delay="499"/>
                                          </p:stCondLst>
                                        </p:cTn>
                                        <p:tgtEl>
                                          <p:spTgt spid="22"/>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xit" presetSubtype="4" fill="hold" grpId="0" nodeType="clickEffect">
                                  <p:stCondLst>
                                    <p:cond delay="0"/>
                                  </p:stCondLst>
                                  <p:childTnLst>
                                    <p:animEffect transition="out" filter="wipe(down)">
                                      <p:cBhvr>
                                        <p:cTn id="49" dur="500"/>
                                        <p:tgtEl>
                                          <p:spTgt spid="23"/>
                                        </p:tgtEl>
                                      </p:cBhvr>
                                    </p:animEffect>
                                    <p:set>
                                      <p:cBhvr>
                                        <p:cTn id="50" dur="1" fill="hold">
                                          <p:stCondLst>
                                            <p:cond delay="499"/>
                                          </p:stCondLst>
                                        </p:cTn>
                                        <p:tgtEl>
                                          <p:spTgt spid="23"/>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2" presetClass="exit" presetSubtype="4" fill="hold" grpId="0" nodeType="clickEffect">
                                  <p:stCondLst>
                                    <p:cond delay="0"/>
                                  </p:stCondLst>
                                  <p:childTnLst>
                                    <p:animEffect transition="out" filter="wipe(down)">
                                      <p:cBhvr>
                                        <p:cTn id="54" dur="500"/>
                                        <p:tgtEl>
                                          <p:spTgt spid="24"/>
                                        </p:tgtEl>
                                      </p:cBhvr>
                                    </p:animEffect>
                                    <p:set>
                                      <p:cBhvr>
                                        <p:cTn id="55" dur="1" fill="hold">
                                          <p:stCondLst>
                                            <p:cond delay="499"/>
                                          </p:stCondLst>
                                        </p:cTn>
                                        <p:tgtEl>
                                          <p:spTgt spid="24"/>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22" presetClass="exit" presetSubtype="4" fill="hold" grpId="0" nodeType="clickEffect">
                                  <p:stCondLst>
                                    <p:cond delay="0"/>
                                  </p:stCondLst>
                                  <p:childTnLst>
                                    <p:animEffect transition="out" filter="wipe(down)">
                                      <p:cBhvr>
                                        <p:cTn id="59" dur="500"/>
                                        <p:tgtEl>
                                          <p:spTgt spid="25"/>
                                        </p:tgtEl>
                                      </p:cBhvr>
                                    </p:animEffect>
                                    <p:set>
                                      <p:cBhvr>
                                        <p:cTn id="60" dur="1" fill="hold">
                                          <p:stCondLst>
                                            <p:cond delay="499"/>
                                          </p:stCondLst>
                                        </p:cTn>
                                        <p:tgtEl>
                                          <p:spTgt spid="25"/>
                                        </p:tgtEl>
                                        <p:attrNameLst>
                                          <p:attrName>style.visibility</p:attrName>
                                        </p:attrNameLst>
                                      </p:cBhvr>
                                      <p:to>
                                        <p:strVal val="hidden"/>
                                      </p:to>
                                    </p:set>
                                  </p:childTnLst>
                                </p:cTn>
                              </p:par>
                              <p:par>
                                <p:cTn id="61" presetID="22" presetClass="exit" presetSubtype="4" fill="hold" grpId="0" nodeType="withEffect">
                                  <p:stCondLst>
                                    <p:cond delay="0"/>
                                  </p:stCondLst>
                                  <p:childTnLst>
                                    <p:animEffect transition="out" filter="wipe(down)">
                                      <p:cBhvr>
                                        <p:cTn id="62" dur="500"/>
                                        <p:tgtEl>
                                          <p:spTgt spid="30"/>
                                        </p:tgtEl>
                                      </p:cBhvr>
                                    </p:animEffect>
                                    <p:set>
                                      <p:cBhvr>
                                        <p:cTn id="63" dur="1" fill="hold">
                                          <p:stCondLst>
                                            <p:cond delay="499"/>
                                          </p:stCondLst>
                                        </p:cTn>
                                        <p:tgtEl>
                                          <p:spTgt spid="30"/>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22" presetClass="exit" presetSubtype="4" fill="hold" grpId="0" nodeType="clickEffect">
                                  <p:stCondLst>
                                    <p:cond delay="0"/>
                                  </p:stCondLst>
                                  <p:childTnLst>
                                    <p:animEffect transition="out" filter="wipe(down)">
                                      <p:cBhvr>
                                        <p:cTn id="67" dur="500"/>
                                        <p:tgtEl>
                                          <p:spTgt spid="31"/>
                                        </p:tgtEl>
                                      </p:cBhvr>
                                    </p:animEffect>
                                    <p:set>
                                      <p:cBhvr>
                                        <p:cTn id="68" dur="1" fill="hold">
                                          <p:stCondLst>
                                            <p:cond delay="499"/>
                                          </p:stCondLst>
                                        </p:cTn>
                                        <p:tgtEl>
                                          <p:spTgt spid="31"/>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22" presetClass="exit" presetSubtype="4" fill="hold" grpId="0" nodeType="clickEffect">
                                  <p:stCondLst>
                                    <p:cond delay="0"/>
                                  </p:stCondLst>
                                  <p:childTnLst>
                                    <p:animEffect transition="out" filter="wipe(down)">
                                      <p:cBhvr>
                                        <p:cTn id="72" dur="500"/>
                                        <p:tgtEl>
                                          <p:spTgt spid="32"/>
                                        </p:tgtEl>
                                      </p:cBhvr>
                                    </p:animEffect>
                                    <p:set>
                                      <p:cBhvr>
                                        <p:cTn id="73" dur="1" fill="hold">
                                          <p:stCondLst>
                                            <p:cond delay="499"/>
                                          </p:stCondLst>
                                        </p:cTn>
                                        <p:tgtEl>
                                          <p:spTgt spid="32"/>
                                        </p:tgtEl>
                                        <p:attrNameLst>
                                          <p:attrName>style.visibility</p:attrName>
                                        </p:attrNameLst>
                                      </p:cBhvr>
                                      <p:to>
                                        <p:strVal val="hidden"/>
                                      </p:to>
                                    </p:set>
                                  </p:childTnLst>
                                </p:cTn>
                              </p:par>
                            </p:childTnLst>
                          </p:cTn>
                        </p:par>
                      </p:childTnLst>
                    </p:cTn>
                  </p:par>
                  <p:par>
                    <p:cTn id="74" fill="hold">
                      <p:stCondLst>
                        <p:cond delay="indefinite"/>
                      </p:stCondLst>
                      <p:childTnLst>
                        <p:par>
                          <p:cTn id="75" fill="hold">
                            <p:stCondLst>
                              <p:cond delay="0"/>
                            </p:stCondLst>
                            <p:childTnLst>
                              <p:par>
                                <p:cTn id="76" presetID="22" presetClass="exit" presetSubtype="4" fill="hold" grpId="0" nodeType="clickEffect">
                                  <p:stCondLst>
                                    <p:cond delay="0"/>
                                  </p:stCondLst>
                                  <p:childTnLst>
                                    <p:animEffect transition="out" filter="wipe(down)">
                                      <p:cBhvr>
                                        <p:cTn id="77" dur="500"/>
                                        <p:tgtEl>
                                          <p:spTgt spid="33"/>
                                        </p:tgtEl>
                                      </p:cBhvr>
                                    </p:animEffect>
                                    <p:set>
                                      <p:cBhvr>
                                        <p:cTn id="78" dur="1" fill="hold">
                                          <p:stCondLst>
                                            <p:cond delay="499"/>
                                          </p:stCondLst>
                                        </p:cTn>
                                        <p:tgtEl>
                                          <p:spTgt spid="33"/>
                                        </p:tgtEl>
                                        <p:attrNameLst>
                                          <p:attrName>style.visibility</p:attrName>
                                        </p:attrNameLst>
                                      </p:cBhvr>
                                      <p:to>
                                        <p:strVal val="hidden"/>
                                      </p:to>
                                    </p:set>
                                  </p:childTnLst>
                                </p:cTn>
                              </p:par>
                            </p:childTnLst>
                          </p:cTn>
                        </p:par>
                      </p:childTnLst>
                    </p:cTn>
                  </p:par>
                  <p:par>
                    <p:cTn id="79" fill="hold">
                      <p:stCondLst>
                        <p:cond delay="indefinite"/>
                      </p:stCondLst>
                      <p:childTnLst>
                        <p:par>
                          <p:cTn id="80" fill="hold">
                            <p:stCondLst>
                              <p:cond delay="0"/>
                            </p:stCondLst>
                            <p:childTnLst>
                              <p:par>
                                <p:cTn id="81" presetID="22" presetClass="exit" presetSubtype="4" fill="hold" grpId="0" nodeType="clickEffect">
                                  <p:stCondLst>
                                    <p:cond delay="0"/>
                                  </p:stCondLst>
                                  <p:childTnLst>
                                    <p:animEffect transition="out" filter="wipe(down)">
                                      <p:cBhvr>
                                        <p:cTn id="82" dur="500"/>
                                        <p:tgtEl>
                                          <p:spTgt spid="34"/>
                                        </p:tgtEl>
                                      </p:cBhvr>
                                    </p:animEffect>
                                    <p:set>
                                      <p:cBhvr>
                                        <p:cTn id="83" dur="1" fill="hold">
                                          <p:stCondLst>
                                            <p:cond delay="499"/>
                                          </p:stCondLst>
                                        </p:cTn>
                                        <p:tgtEl>
                                          <p:spTgt spid="3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30" grpId="0" animBg="1"/>
      <p:bldP spid="31" grpId="0" animBg="1"/>
      <p:bldP spid="32" grpId="0" animBg="1"/>
      <p:bldP spid="33" grpId="0" animBg="1"/>
      <p:bldP spid="34"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7466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目标导航</a:t>
            </a:r>
          </a:p>
        </p:txBody>
      </p:sp>
      <p:sp>
        <p:nvSpPr>
          <p:cNvPr id="3" name="矩形 2">
            <a:hlinkClick r:id="rId3" action="ppaction://hlinksldjump"/>
          </p:cNvPr>
          <p:cNvSpPr/>
          <p:nvPr/>
        </p:nvSpPr>
        <p:spPr>
          <a:xfrm>
            <a:off x="15763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文本助读</a:t>
            </a:r>
            <a:endParaRPr lang="zh-CN" altLang="en-US" sz="1400" dirty="0">
              <a:solidFill>
                <a:schemeClr val="accent4">
                  <a:lumMod val="20000"/>
                  <a:lumOff val="80000"/>
                </a:schemeClr>
              </a:solidFill>
            </a:endParaRPr>
          </a:p>
        </p:txBody>
      </p:sp>
      <p:sp>
        <p:nvSpPr>
          <p:cNvPr id="4" name="矩形 3">
            <a:hlinkClick r:id="rId4" action="ppaction://hlinksldjump"/>
          </p:cNvPr>
          <p:cNvSpPr/>
          <p:nvPr/>
        </p:nvSpPr>
        <p:spPr>
          <a:xfrm>
            <a:off x="26781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基础导练</a:t>
            </a:r>
            <a:endParaRPr lang="zh-CN" altLang="en-US" sz="1400" dirty="0">
              <a:solidFill>
                <a:schemeClr val="accent4">
                  <a:lumMod val="20000"/>
                  <a:lumOff val="80000"/>
                </a:schemeClr>
              </a:solidFill>
            </a:endParaRPr>
          </a:p>
        </p:txBody>
      </p:sp>
      <p:sp>
        <p:nvSpPr>
          <p:cNvPr id="5" name="矩形 4">
            <a:hlinkClick r:id="rId5" action="ppaction://hlinksldjump"/>
          </p:cNvPr>
          <p:cNvSpPr/>
          <p:nvPr/>
        </p:nvSpPr>
        <p:spPr>
          <a:xfrm>
            <a:off x="377983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预习导读</a:t>
            </a:r>
          </a:p>
        </p:txBody>
      </p:sp>
      <p:sp>
        <p:nvSpPr>
          <p:cNvPr id="6" name="矩形 5"/>
          <p:cNvSpPr>
            <a:spLocks noChangeAspect="1"/>
          </p:cNvSpPr>
          <p:nvPr/>
        </p:nvSpPr>
        <p:spPr>
          <a:xfrm>
            <a:off x="508000" y="1295400"/>
            <a:ext cx="8128000" cy="452120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defRPr/>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《湘夫人》涉及的主要人物有几个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抒情主人公是谁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诗歌为我们讲述了一个什么样的故事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诗歌涉及的主要人物是湘君和湘夫人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抒情主人公是湘君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诗歌主要写了湘君赴约不遇时的情感活动。诗歌讲述的是湘君和湘夫人的神恋故事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表现了湘君因与湘夫人相约不逢而产生的无限惆怅。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defRPr/>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《拟行路难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其四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》第三句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人生亦有命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指什么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结合全诗看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诗人对这种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有怎样的看法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从诗歌本身看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诗人所说的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就是指门第决定人生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有什么样的门第就有什么样的命运。诗人认为非常不公平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但没法改变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只能发出愤怒的控诉。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wipe(down)">
                                      <p:cBhvr>
                                        <p:cTn id="1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7466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目标导航</a:t>
            </a:r>
          </a:p>
        </p:txBody>
      </p:sp>
      <p:sp>
        <p:nvSpPr>
          <p:cNvPr id="3" name="矩形 2">
            <a:hlinkClick r:id="rId3" action="ppaction://hlinksldjump"/>
          </p:cNvPr>
          <p:cNvSpPr/>
          <p:nvPr/>
        </p:nvSpPr>
        <p:spPr>
          <a:xfrm>
            <a:off x="15763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文本助读</a:t>
            </a:r>
            <a:endParaRPr lang="zh-CN" altLang="en-US" sz="1400" dirty="0">
              <a:solidFill>
                <a:schemeClr val="accent4">
                  <a:lumMod val="20000"/>
                  <a:lumOff val="80000"/>
                </a:schemeClr>
              </a:solidFill>
            </a:endParaRPr>
          </a:p>
        </p:txBody>
      </p:sp>
      <p:sp>
        <p:nvSpPr>
          <p:cNvPr id="4" name="矩形 3">
            <a:hlinkClick r:id="rId4" action="ppaction://hlinksldjump"/>
          </p:cNvPr>
          <p:cNvSpPr/>
          <p:nvPr/>
        </p:nvSpPr>
        <p:spPr>
          <a:xfrm>
            <a:off x="26781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基础导练</a:t>
            </a:r>
            <a:endParaRPr lang="zh-CN" altLang="en-US" sz="1400" dirty="0">
              <a:solidFill>
                <a:schemeClr val="accent4">
                  <a:lumMod val="20000"/>
                  <a:lumOff val="80000"/>
                </a:schemeClr>
              </a:solidFill>
            </a:endParaRPr>
          </a:p>
        </p:txBody>
      </p:sp>
      <p:sp>
        <p:nvSpPr>
          <p:cNvPr id="5" name="矩形 4">
            <a:hlinkClick r:id="rId5" action="ppaction://hlinksldjump"/>
          </p:cNvPr>
          <p:cNvSpPr/>
          <p:nvPr/>
        </p:nvSpPr>
        <p:spPr>
          <a:xfrm>
            <a:off x="377983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预习导读</a:t>
            </a:r>
          </a:p>
        </p:txBody>
      </p:sp>
      <p:sp>
        <p:nvSpPr>
          <p:cNvPr id="6" name="矩形 5"/>
          <p:cNvSpPr>
            <a:spLocks noChangeAspect="1"/>
          </p:cNvSpPr>
          <p:nvPr/>
        </p:nvSpPr>
        <p:spPr>
          <a:xfrm>
            <a:off x="508000" y="2309813"/>
            <a:ext cx="8128000" cy="249237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defRPr/>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《蜀相》的开头两句一问一答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有什么好处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李重华《贞一斋诗话》说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作诗善用赋笔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惟老杜为然。其间微婉顿挫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总非平直。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一问一答开头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近于乐府民歌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避免了平直。诗的首句中的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用得好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它把开头两句连起来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表达了诗人急欲瞻仰武侯祠、追慕诸葛亮的心情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为后面颂扬诸葛亮埋下伏笔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使全诗和谐统一。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7466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目标导航</a:t>
            </a:r>
          </a:p>
        </p:txBody>
      </p:sp>
      <p:sp>
        <p:nvSpPr>
          <p:cNvPr id="3" name="矩形 2">
            <a:hlinkClick r:id="rId3" action="ppaction://hlinksldjump"/>
          </p:cNvPr>
          <p:cNvSpPr/>
          <p:nvPr/>
        </p:nvSpPr>
        <p:spPr>
          <a:xfrm>
            <a:off x="15763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文本助读</a:t>
            </a:r>
            <a:endParaRPr lang="zh-CN" altLang="en-US" sz="1400" dirty="0">
              <a:solidFill>
                <a:schemeClr val="accent4">
                  <a:lumMod val="20000"/>
                  <a:lumOff val="80000"/>
                </a:schemeClr>
              </a:solidFill>
            </a:endParaRPr>
          </a:p>
        </p:txBody>
      </p:sp>
      <p:sp>
        <p:nvSpPr>
          <p:cNvPr id="4" name="矩形 3">
            <a:hlinkClick r:id="rId4" action="ppaction://hlinksldjump"/>
          </p:cNvPr>
          <p:cNvSpPr/>
          <p:nvPr/>
        </p:nvSpPr>
        <p:spPr>
          <a:xfrm>
            <a:off x="26781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基础导练</a:t>
            </a:r>
            <a:endParaRPr lang="zh-CN" altLang="en-US" sz="1400" dirty="0">
              <a:solidFill>
                <a:schemeClr val="accent4">
                  <a:lumMod val="20000"/>
                  <a:lumOff val="80000"/>
                </a:schemeClr>
              </a:solidFill>
            </a:endParaRPr>
          </a:p>
        </p:txBody>
      </p:sp>
      <p:sp>
        <p:nvSpPr>
          <p:cNvPr id="5" name="矩形 4">
            <a:hlinkClick r:id="rId5" action="ppaction://hlinksldjump"/>
          </p:cNvPr>
          <p:cNvSpPr/>
          <p:nvPr/>
        </p:nvSpPr>
        <p:spPr>
          <a:xfrm>
            <a:off x="377983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预习导读</a:t>
            </a:r>
          </a:p>
        </p:txBody>
      </p:sp>
      <p:sp>
        <p:nvSpPr>
          <p:cNvPr id="6" name="矩形 5"/>
          <p:cNvSpPr>
            <a:spLocks noChangeAspect="1"/>
          </p:cNvSpPr>
          <p:nvPr/>
        </p:nvSpPr>
        <p:spPr>
          <a:xfrm>
            <a:off x="508000" y="1301750"/>
            <a:ext cx="8128000" cy="4508500"/>
          </a:xfrm>
          <a:prstGeom prst="rect">
            <a:avLst/>
          </a:prstGeom>
        </p:spPr>
        <p:txBody>
          <a:bodyPr>
            <a:spAutoFit/>
          </a:bodyPr>
          <a:lstStyle/>
          <a:p>
            <a:pPr indent="266700">
              <a:lnSpc>
                <a:spcPct val="120000"/>
              </a:lnSpc>
              <a:tabLst>
                <a:tab pos="1028700" algn="l"/>
                <a:tab pos="1849438" algn="l"/>
                <a:tab pos="2536825" algn="l"/>
                <a:tab pos="3221038" algn="l"/>
              </a:tabLst>
            </a:pPr>
            <a:r>
              <a:rPr lang="en-US" altLang="zh-CN" sz="2200" b="1">
                <a:solidFill>
                  <a:srgbClr val="000000"/>
                </a:solidFill>
                <a:latin typeface="Times New Roman" pitchFamily="18" charset="0"/>
                <a:cs typeface="Times New Roman" pitchFamily="18" charset="0"/>
              </a:rPr>
              <a:t>4</a:t>
            </a:r>
            <a:r>
              <a:rPr lang="en-US" altLang="zh-CN" sz="2200">
                <a:solidFill>
                  <a:srgbClr val="000000"/>
                </a:solidFill>
                <a:latin typeface="Times New Roman" pitchFamily="18" charset="0"/>
                <a:cs typeface="Times New Roman" pitchFamily="18" charset="0"/>
              </a:rPr>
              <a:t>.</a:t>
            </a:r>
            <a:r>
              <a:rPr lang="zh-CN" altLang="zh-CN" sz="2200">
                <a:solidFill>
                  <a:srgbClr val="000000"/>
                </a:solidFill>
                <a:ea typeface="黑体" pitchFamily="49" charset="-122"/>
                <a:cs typeface="Times New Roman" pitchFamily="18" charset="0"/>
              </a:rPr>
              <a:t>如何理解《书愤》之</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ea typeface="黑体" pitchFamily="49" charset="-122"/>
              </a:rPr>
              <a:t>愤</a:t>
            </a:r>
            <a:r>
              <a:rPr lang="en-US" altLang="zh-CN" sz="2200">
                <a:solidFill>
                  <a:srgbClr val="000000"/>
                </a:solidFill>
                <a:latin typeface="Times New Roman" pitchFamily="18" charset="0"/>
                <a:ea typeface="楷体"/>
                <a:cs typeface="楷体"/>
              </a:rPr>
              <a:t>”?</a:t>
            </a:r>
            <a:r>
              <a:rPr lang="zh-CN" altLang="zh-CN" sz="2200">
                <a:solidFill>
                  <a:srgbClr val="000000"/>
                </a:solidFill>
                <a:ea typeface="黑体" pitchFamily="49" charset="-122"/>
              </a:rPr>
              <a:t>它包含了哪些感情</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楷体"/>
              <a:cs typeface="楷体"/>
            </a:endParaRPr>
          </a:p>
          <a:p>
            <a:pPr indent="266700">
              <a:lnSpc>
                <a:spcPct val="120000"/>
              </a:lnSpc>
              <a:tabLst>
                <a:tab pos="1028700" algn="l"/>
                <a:tab pos="1849438" algn="l"/>
                <a:tab pos="2536825" algn="l"/>
                <a:tab pos="3221038" algn="l"/>
              </a:tabLst>
            </a:pPr>
            <a:r>
              <a:rPr lang="zh-CN" altLang="zh-CN" sz="2200">
                <a:solidFill>
                  <a:srgbClr val="FF0000"/>
                </a:solidFill>
                <a:ea typeface="黑体" pitchFamily="49" charset="-122"/>
              </a:rPr>
              <a:t>提示：</a:t>
            </a:r>
            <a:r>
              <a:rPr lang="en-US" altLang="zh-CN" sz="2200">
                <a:solidFill>
                  <a:srgbClr val="000000"/>
                </a:solidFill>
                <a:latin typeface="Times New Roman" pitchFamily="18" charset="0"/>
                <a:cs typeface="Times New Roman" pitchFamily="18" charset="0"/>
              </a:rPr>
              <a:t>(1)</a:t>
            </a:r>
            <a:r>
              <a:rPr lang="zh-CN" altLang="zh-CN" sz="2200">
                <a:solidFill>
                  <a:srgbClr val="000000"/>
                </a:solidFill>
                <a:latin typeface="Times New Roman" pitchFamily="18" charset="0"/>
                <a:ea typeface="楷体"/>
                <a:cs typeface="楷体"/>
              </a:rPr>
              <a:t>义愤。首联写诗人早年激愤于金兵南侵</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立志收复失地。颔联追述</a:t>
            </a:r>
            <a:r>
              <a:rPr lang="en-US" altLang="zh-CN" sz="2200">
                <a:solidFill>
                  <a:srgbClr val="000000"/>
                </a:solidFill>
                <a:latin typeface="Times New Roman" pitchFamily="18" charset="0"/>
                <a:cs typeface="Times New Roman" pitchFamily="18" charset="0"/>
              </a:rPr>
              <a:t>25</a:t>
            </a:r>
            <a:r>
              <a:rPr lang="zh-CN" altLang="zh-CN" sz="2200">
                <a:solidFill>
                  <a:srgbClr val="000000"/>
                </a:solidFill>
                <a:latin typeface="Times New Roman" pitchFamily="18" charset="0"/>
                <a:ea typeface="楷体"/>
                <a:cs typeface="楷体"/>
              </a:rPr>
              <a:t>年前的两次抗金胜仗。愤中有豪言壮志</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有民族大义。</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(2)</a:t>
            </a:r>
            <a:r>
              <a:rPr lang="zh-CN" altLang="zh-CN" sz="2200">
                <a:solidFill>
                  <a:srgbClr val="000000"/>
                </a:solidFill>
                <a:latin typeface="NEU-BZ-S92"/>
              </a:rPr>
              <a:t>①</a:t>
            </a:r>
            <a:r>
              <a:rPr lang="zh-CN" altLang="zh-CN" sz="2200">
                <a:solidFill>
                  <a:srgbClr val="000000"/>
                </a:solidFill>
                <a:latin typeface="Times New Roman" pitchFamily="18" charset="0"/>
                <a:ea typeface="楷体"/>
                <a:cs typeface="楷体"/>
              </a:rPr>
              <a:t>悲愤。颈联</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塞上长城空自许</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镜中衰鬓已先斑</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由于投降派误国</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国家依然蒙受大难</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诗人壮志未酬</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却年事已高。这一联的抒情沉痛、感伤。</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NEU-BZ-S92"/>
              </a:rPr>
              <a:t>②</a:t>
            </a:r>
            <a:r>
              <a:rPr lang="zh-CN" altLang="zh-CN" sz="2200">
                <a:solidFill>
                  <a:srgbClr val="000000"/>
                </a:solidFill>
                <a:latin typeface="Times New Roman" pitchFamily="18" charset="0"/>
                <a:ea typeface="楷体"/>
                <a:cs typeface="楷体"/>
              </a:rPr>
              <a:t>悲怆中抱有期待。尾联</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出师一表真名世</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千载谁堪伯仲间</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实际上是诗人以诸葛亮自况。诸葛亮在《出师表》中曾说过</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北定中原</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兴复汉室</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的话</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诗人正是以此自勉。由此可见</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《书愤》的基调虽然是壮志未酬所带来的悲愤</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然而并不绝望</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其中还蕴含着豪壮的感情。</a:t>
            </a:r>
            <a:endParaRPr lang="zh-CN" altLang="zh-CN" sz="2200">
              <a:solidFill>
                <a:srgbClr val="000000"/>
              </a:solidFill>
              <a:latin typeface="NEU-BZ-S92"/>
              <a:ea typeface="方正书宋_GBK"/>
              <a:cs typeface="方正书宋_GBK"/>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
                                            <p:txEl>
                                              <p:pRg st="2" end="2"/>
                                            </p:txEl>
                                          </p:spTgt>
                                        </p:tgtEl>
                                        <p:attrNameLst>
                                          <p:attrName>style.visibility</p:attrName>
                                        </p:attrNameLst>
                                      </p:cBhvr>
                                      <p:to>
                                        <p:strVal val="visible"/>
                                      </p:to>
                                    </p:set>
                                    <p:animEffect transition="in" filter="wipe(down)">
                                      <p:cBhvr>
                                        <p:cTn id="10" dur="500"/>
                                        <p:tgtEl>
                                          <p:spTgt spid="6">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animEffect transition="in" filter="wipe(down)">
                                      <p:cBhvr>
                                        <p:cTn id="13"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74663"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目标导航</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57638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文本助读</a:t>
            </a:r>
            <a:endParaRPr lang="zh-CN" altLang="en-US" sz="1400" dirty="0">
              <a:solidFill>
                <a:schemeClr val="accent4">
                  <a:lumMod val="20000"/>
                  <a:lumOff val="80000"/>
                </a:schemeClr>
              </a:solidFill>
            </a:endParaRPr>
          </a:p>
        </p:txBody>
      </p:sp>
      <p:sp>
        <p:nvSpPr>
          <p:cNvPr id="5" name="矩形 4">
            <a:hlinkClick r:id="rId4" action="ppaction://hlinksldjump"/>
          </p:cNvPr>
          <p:cNvSpPr/>
          <p:nvPr/>
        </p:nvSpPr>
        <p:spPr>
          <a:xfrm>
            <a:off x="26781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基础导练</a:t>
            </a:r>
            <a:endParaRPr lang="zh-CN" altLang="en-US" sz="1400" dirty="0">
              <a:solidFill>
                <a:schemeClr val="accent4">
                  <a:lumMod val="20000"/>
                  <a:lumOff val="80000"/>
                </a:schemeClr>
              </a:solidFill>
            </a:endParaRPr>
          </a:p>
        </p:txBody>
      </p:sp>
      <p:sp>
        <p:nvSpPr>
          <p:cNvPr id="11" name="矩形 10">
            <a:hlinkClick r:id="rId5" action="ppaction://hlinksldjump"/>
          </p:cNvPr>
          <p:cNvSpPr/>
          <p:nvPr/>
        </p:nvSpPr>
        <p:spPr>
          <a:xfrm>
            <a:off x="37798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预习导读</a:t>
            </a:r>
          </a:p>
        </p:txBody>
      </p:sp>
      <p:sp>
        <p:nvSpPr>
          <p:cNvPr id="16389" name="矩形 1"/>
          <p:cNvSpPr>
            <a:spLocks noChangeAspect="1"/>
          </p:cNvSpPr>
          <p:nvPr/>
        </p:nvSpPr>
        <p:spPr bwMode="auto">
          <a:xfrm>
            <a:off x="508000" y="2716213"/>
            <a:ext cx="8128000" cy="1679575"/>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en-US" altLang="zh-CN" sz="2200" b="1">
                <a:solidFill>
                  <a:srgbClr val="000000"/>
                </a:solidFill>
                <a:latin typeface="Times New Roman" pitchFamily="18" charset="0"/>
                <a:cs typeface="Times New Roman" pitchFamily="18" charset="0"/>
              </a:rPr>
              <a:t>1</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理解诗歌意象</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梳理作品脉络</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把握作品的内容和主旨。</a:t>
            </a:r>
            <a:endParaRPr lang="zh-CN" altLang="zh-CN" sz="2200">
              <a:solidFill>
                <a:srgbClr val="000000"/>
              </a:solidFill>
              <a:latin typeface="NEU-BZ-S92"/>
              <a:ea typeface="方正书宋_GBK"/>
              <a:cs typeface="Times New Roman" pitchFamily="18" charset="0"/>
            </a:endParaRPr>
          </a:p>
          <a:p>
            <a:pPr indent="266700">
              <a:lnSpc>
                <a:spcPct val="120000"/>
              </a:lnSpc>
              <a:tabLst>
                <a:tab pos="1028700" algn="l"/>
                <a:tab pos="1849438" algn="l"/>
                <a:tab pos="2536825" algn="l"/>
                <a:tab pos="3221038" algn="l"/>
              </a:tabLst>
            </a:pPr>
            <a:r>
              <a:rPr lang="en-US" altLang="zh-CN" sz="2200" b="1">
                <a:solidFill>
                  <a:srgbClr val="000000"/>
                </a:solidFill>
                <a:latin typeface="Times New Roman" pitchFamily="18" charset="0"/>
                <a:cs typeface="Times New Roman" pitchFamily="18" charset="0"/>
              </a:rPr>
              <a:t>2</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联系诗歌创作的时代背景</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欣赏不同时代、不同流派的诗人的作品。</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b="1">
                <a:solidFill>
                  <a:srgbClr val="000000"/>
                </a:solidFill>
                <a:latin typeface="Times New Roman" pitchFamily="18" charset="0"/>
                <a:cs typeface="Times New Roman" pitchFamily="18" charset="0"/>
              </a:rPr>
              <a:t>3</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体味大自然和人生的多姿多彩</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领悟中国古代文化的博大精深。</a:t>
            </a:r>
            <a:endParaRPr lang="zh-CN" altLang="zh-CN" sz="2200">
              <a:solidFill>
                <a:srgbClr val="000000"/>
              </a:solidFill>
              <a:latin typeface="NEU-BZ-S92"/>
              <a:ea typeface="方正书宋_GBK"/>
              <a:cs typeface="方正书宋_GBK"/>
            </a:endParaRPr>
          </a:p>
        </p:txBody>
      </p:sp>
    </p:spTree>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79425" y="692150"/>
            <a:ext cx="1008063"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句段剖析</a:t>
            </a:r>
          </a:p>
        </p:txBody>
      </p:sp>
      <p:sp>
        <p:nvSpPr>
          <p:cNvPr id="10" name="矩形 9">
            <a:hlinkClick r:id="rId3" action="ppaction://hlinksldjump"/>
          </p:cNvPr>
          <p:cNvSpPr/>
          <p:nvPr/>
        </p:nvSpPr>
        <p:spPr>
          <a:xfrm>
            <a:off x="1579563" y="692150"/>
            <a:ext cx="1009650"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合作交流</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2317750"/>
            <a:ext cx="8128000" cy="2476500"/>
          </a:xfrm>
          <a:prstGeom prst="rect">
            <a:avLst/>
          </a:prstGeom>
        </p:spPr>
        <p:txBody>
          <a:bodyPr>
            <a:spAutoFit/>
          </a:bodyPr>
          <a:lstStyle/>
          <a:p>
            <a:pPr indent="266700">
              <a:lnSpc>
                <a:spcPct val="120000"/>
              </a:lnSpc>
              <a:tabLst>
                <a:tab pos="1028700" algn="l"/>
                <a:tab pos="1849438" algn="l"/>
                <a:tab pos="2536825" algn="l"/>
                <a:tab pos="3221038" algn="l"/>
              </a:tabLst>
            </a:pPr>
            <a:r>
              <a:rPr lang="en-US" altLang="zh-CN" sz="2200" b="1">
                <a:solidFill>
                  <a:srgbClr val="000000"/>
                </a:solidFill>
                <a:latin typeface="Times New Roman" pitchFamily="18" charset="0"/>
                <a:cs typeface="Times New Roman" pitchFamily="18" charset="0"/>
              </a:rPr>
              <a:t>1</a:t>
            </a:r>
            <a:r>
              <a:rPr lang="en-US" altLang="zh-CN" sz="2200">
                <a:solidFill>
                  <a:srgbClr val="000000"/>
                </a:solidFill>
                <a:latin typeface="Times New Roman" pitchFamily="18" charset="0"/>
                <a:cs typeface="Times New Roman" pitchFamily="18" charset="0"/>
              </a:rPr>
              <a:t>.</a:t>
            </a:r>
            <a:r>
              <a:rPr lang="zh-CN" altLang="zh-CN" sz="2200">
                <a:solidFill>
                  <a:srgbClr val="000000"/>
                </a:solidFill>
                <a:ea typeface="黑体" pitchFamily="49" charset="-122"/>
                <a:cs typeface="Times New Roman" pitchFamily="18" charset="0"/>
              </a:rPr>
              <a:t>袅袅兮秋风</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ea typeface="黑体" pitchFamily="49" charset="-122"/>
              </a:rPr>
              <a:t>洞庭波兮木叶下。</a:t>
            </a:r>
            <a:endParaRPr lang="zh-CN" altLang="zh-CN" sz="2200">
              <a:solidFill>
                <a:srgbClr val="000000"/>
              </a:solidFill>
              <a:latin typeface="NEU-BZ-S92"/>
              <a:ea typeface="楷体"/>
              <a:cs typeface="楷体"/>
            </a:endParaRPr>
          </a:p>
          <a:p>
            <a:pPr indent="266700">
              <a:lnSpc>
                <a:spcPct val="120000"/>
              </a:lnSpc>
              <a:tabLst>
                <a:tab pos="1028700" algn="l"/>
                <a:tab pos="1849438" algn="l"/>
                <a:tab pos="2536825" algn="l"/>
                <a:tab pos="3221038" algn="l"/>
              </a:tabLst>
            </a:pPr>
            <a:r>
              <a:rPr lang="zh-CN" altLang="zh-CN" sz="2200">
                <a:solidFill>
                  <a:srgbClr val="FF0000"/>
                </a:solidFill>
                <a:latin typeface="Times New Roman" pitchFamily="18" charset="0"/>
                <a:ea typeface="黑体" pitchFamily="49" charset="-122"/>
              </a:rPr>
              <a:t>剖析：</a:t>
            </a:r>
            <a:r>
              <a:rPr lang="zh-CN" altLang="zh-CN" sz="2200">
                <a:solidFill>
                  <a:srgbClr val="000000"/>
                </a:solidFill>
                <a:latin typeface="Times New Roman" pitchFamily="18" charset="0"/>
                <a:ea typeface="楷体"/>
                <a:cs typeface="楷体"/>
              </a:rPr>
              <a:t>这两句纯属白描</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表现出一种广阔而雄浑的景象。诗人捕捉到了一些最富于典型性的事物</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并用轻灵的笔触写了出来。首先</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它点明了季节</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其次</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它写出了无穷的境界以及那种如在眼前的秋水初涨、浩渺无边、一望无际的景象</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再次</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它寄寓了情感</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这种情感跟那种忧愁的情绪和寥落的自然景观是完全吻合的。</a:t>
            </a:r>
            <a:endParaRPr lang="zh-CN" altLang="zh-CN" sz="2200">
              <a:solidFill>
                <a:srgbClr val="000000"/>
              </a:solidFill>
              <a:latin typeface="NEU-BZ-S92"/>
              <a:ea typeface="方正书宋_GBK"/>
              <a:cs typeface="方正书宋_GBK"/>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79425" y="692150"/>
            <a:ext cx="1008063"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句段剖析</a:t>
            </a:r>
          </a:p>
        </p:txBody>
      </p:sp>
      <p:sp>
        <p:nvSpPr>
          <p:cNvPr id="10" name="矩形 9">
            <a:hlinkClick r:id="rId3" action="ppaction://hlinksldjump"/>
          </p:cNvPr>
          <p:cNvSpPr/>
          <p:nvPr/>
        </p:nvSpPr>
        <p:spPr>
          <a:xfrm>
            <a:off x="1579563" y="692150"/>
            <a:ext cx="1009650"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合作交流</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301750"/>
            <a:ext cx="8128000" cy="4508500"/>
          </a:xfrm>
          <a:prstGeom prst="rect">
            <a:avLst/>
          </a:prstGeom>
        </p:spPr>
        <p:txBody>
          <a:bodyPr>
            <a:spAutoFit/>
          </a:bodyPr>
          <a:lstStyle/>
          <a:p>
            <a:pPr indent="266700">
              <a:lnSpc>
                <a:spcPct val="120000"/>
              </a:lnSpc>
              <a:tabLst>
                <a:tab pos="1028700" algn="l"/>
                <a:tab pos="1849438" algn="l"/>
                <a:tab pos="2536825" algn="l"/>
                <a:tab pos="3221038" algn="l"/>
              </a:tabLst>
            </a:pPr>
            <a:r>
              <a:rPr lang="en-US" altLang="zh-CN" sz="2200" b="1">
                <a:solidFill>
                  <a:srgbClr val="000000"/>
                </a:solidFill>
                <a:latin typeface="Times New Roman" pitchFamily="18" charset="0"/>
                <a:cs typeface="Times New Roman" pitchFamily="18" charset="0"/>
              </a:rPr>
              <a:t>2</a:t>
            </a:r>
            <a:r>
              <a:rPr lang="en-US" altLang="zh-CN" sz="2200">
                <a:solidFill>
                  <a:srgbClr val="000000"/>
                </a:solidFill>
                <a:latin typeface="Times New Roman" pitchFamily="18" charset="0"/>
                <a:cs typeface="Times New Roman" pitchFamily="18" charset="0"/>
              </a:rPr>
              <a:t>.</a:t>
            </a:r>
            <a:r>
              <a:rPr lang="zh-CN" altLang="zh-CN" sz="2200">
                <a:solidFill>
                  <a:srgbClr val="000000"/>
                </a:solidFill>
                <a:ea typeface="黑体" pitchFamily="49" charset="-122"/>
                <a:cs typeface="Times New Roman" pitchFamily="18" charset="0"/>
              </a:rPr>
              <a:t>泻水置平地</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ea typeface="黑体" pitchFamily="49" charset="-122"/>
              </a:rPr>
              <a:t>各自东西南北流。</a:t>
            </a:r>
            <a:endParaRPr lang="zh-CN" altLang="zh-CN" sz="2200">
              <a:solidFill>
                <a:srgbClr val="000000"/>
              </a:solidFill>
              <a:latin typeface="NEU-BZ-S92"/>
              <a:ea typeface="楷体"/>
              <a:cs typeface="楷体"/>
            </a:endParaRPr>
          </a:p>
          <a:p>
            <a:pPr indent="266700">
              <a:lnSpc>
                <a:spcPct val="120000"/>
              </a:lnSpc>
              <a:tabLst>
                <a:tab pos="1028700" algn="l"/>
                <a:tab pos="1849438" algn="l"/>
                <a:tab pos="2536825" algn="l"/>
                <a:tab pos="3221038" algn="l"/>
              </a:tabLst>
            </a:pPr>
            <a:r>
              <a:rPr lang="zh-CN" altLang="zh-CN" sz="2200">
                <a:solidFill>
                  <a:srgbClr val="FF0000"/>
                </a:solidFill>
                <a:latin typeface="Times New Roman" pitchFamily="18" charset="0"/>
                <a:ea typeface="黑体" pitchFamily="49" charset="-122"/>
              </a:rPr>
              <a:t>剖析：</a:t>
            </a:r>
            <a:r>
              <a:rPr lang="zh-CN" altLang="zh-CN" sz="2200">
                <a:solidFill>
                  <a:srgbClr val="000000"/>
                </a:solidFill>
                <a:latin typeface="Times New Roman" pitchFamily="18" charset="0"/>
                <a:ea typeface="楷体"/>
                <a:cs typeface="楷体"/>
              </a:rPr>
              <a:t>诗篇起笔陡然</a:t>
            </a:r>
            <a:r>
              <a:rPr lang="en-US" altLang="zh-CN" sz="2200">
                <a:solidFill>
                  <a:srgbClr val="000000"/>
                </a:solidFill>
                <a:latin typeface="Times New Roman" pitchFamily="18" charset="0"/>
                <a:ea typeface="楷体"/>
                <a:cs typeface="楷体"/>
              </a:rPr>
              <a:t>,</a:t>
            </a:r>
            <a:r>
              <a:rPr lang="zh-CN" altLang="zh-CN" sz="2200">
                <a:solidFill>
                  <a:srgbClr val="000000"/>
                </a:solidFill>
                <a:latin typeface="Times New Roman" pitchFamily="18" charset="0"/>
                <a:ea typeface="楷体"/>
                <a:cs typeface="楷体"/>
              </a:rPr>
              <a:t>入手便写泻水于地</a:t>
            </a:r>
            <a:r>
              <a:rPr lang="en-US" altLang="zh-CN" sz="2200">
                <a:solidFill>
                  <a:srgbClr val="000000"/>
                </a:solidFill>
                <a:latin typeface="Times New Roman" pitchFamily="18" charset="0"/>
                <a:ea typeface="楷体"/>
                <a:cs typeface="楷体"/>
              </a:rPr>
              <a:t>,</a:t>
            </a:r>
            <a:r>
              <a:rPr lang="zh-CN" altLang="zh-CN" sz="2200">
                <a:solidFill>
                  <a:srgbClr val="000000"/>
                </a:solidFill>
                <a:latin typeface="Times New Roman" pitchFamily="18" charset="0"/>
                <a:ea typeface="楷体"/>
                <a:cs typeface="楷体"/>
              </a:rPr>
              <a:t>水四方流淌的现象。这既没有波涛万顷的壮阔场面</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也不见澄静如练的幽美意境。然而</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就在这既不神奇又不玄妙的一般自然现象中</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诗人却顿悟出了与之相似相通的人间社会的某种哲理。诗人运用的是以</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水</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喻人的比兴手法</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那流向</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东西南北</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不同方位的</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水</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恰好比喻了社会生活中高低贵贱不同处境的人。</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水</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的流向</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是地势造成的</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人的处境</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是门第决定的。因此说</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这起首两句</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通过对泻水的寻常现象的描写</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形象地揭示出了现实社会里门阀制度的不合理性。诗人借对水</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泻</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和</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流</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的动态描绘</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造成了一种令人惊疑的气势。这正曲折地表达了诗人由于激愤不平而一泻无余的心情。</a:t>
            </a:r>
            <a:endParaRPr lang="zh-CN" altLang="zh-CN" sz="2200">
              <a:solidFill>
                <a:srgbClr val="000000"/>
              </a:solidFill>
              <a:latin typeface="NEU-BZ-S92"/>
              <a:ea typeface="方正书宋_GBK"/>
              <a:cs typeface="方正书宋_GBK"/>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79425" y="692150"/>
            <a:ext cx="1008063"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句段剖析</a:t>
            </a:r>
          </a:p>
        </p:txBody>
      </p:sp>
      <p:sp>
        <p:nvSpPr>
          <p:cNvPr id="10" name="矩形 9">
            <a:hlinkClick r:id="rId3" action="ppaction://hlinksldjump"/>
          </p:cNvPr>
          <p:cNvSpPr/>
          <p:nvPr/>
        </p:nvSpPr>
        <p:spPr>
          <a:xfrm>
            <a:off x="1579563" y="692150"/>
            <a:ext cx="1009650"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合作交流</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985838"/>
            <a:ext cx="8128000" cy="5334000"/>
          </a:xfrm>
          <a:prstGeom prst="rect">
            <a:avLst/>
          </a:prstGeom>
        </p:spPr>
        <p:txBody>
          <a:bodyPr>
            <a:spAutoFit/>
          </a:bodyPr>
          <a:lstStyle/>
          <a:p>
            <a:pPr indent="266700">
              <a:lnSpc>
                <a:spcPct val="120000"/>
              </a:lnSpc>
              <a:tabLst>
                <a:tab pos="1028700" algn="l"/>
                <a:tab pos="1849438" algn="l"/>
                <a:tab pos="2536825" algn="l"/>
                <a:tab pos="3221038" algn="l"/>
              </a:tabLst>
            </a:pPr>
            <a:r>
              <a:rPr lang="en-US" altLang="zh-CN" sz="2200" b="1">
                <a:solidFill>
                  <a:srgbClr val="000000"/>
                </a:solidFill>
                <a:latin typeface="Times New Roman" pitchFamily="18" charset="0"/>
                <a:cs typeface="Times New Roman" pitchFamily="18" charset="0"/>
              </a:rPr>
              <a:t>3</a:t>
            </a:r>
            <a:r>
              <a:rPr lang="en-US" altLang="zh-CN" sz="2200">
                <a:solidFill>
                  <a:srgbClr val="000000"/>
                </a:solidFill>
                <a:latin typeface="Times New Roman" pitchFamily="18" charset="0"/>
                <a:cs typeface="Times New Roman" pitchFamily="18" charset="0"/>
              </a:rPr>
              <a:t>.</a:t>
            </a:r>
            <a:r>
              <a:rPr lang="zh-CN" altLang="zh-CN" sz="2200">
                <a:solidFill>
                  <a:srgbClr val="000000"/>
                </a:solidFill>
                <a:ea typeface="黑体" pitchFamily="49" charset="-122"/>
                <a:cs typeface="Times New Roman" pitchFamily="18" charset="0"/>
              </a:rPr>
              <a:t>映阶碧草自春色</a:t>
            </a:r>
            <a:r>
              <a:rPr lang="en-US" altLang="zh-CN" sz="2200">
                <a:solidFill>
                  <a:srgbClr val="000000"/>
                </a:solidFill>
                <a:latin typeface="Times New Roman" pitchFamily="18" charset="0"/>
                <a:cs typeface="Times New Roman" pitchFamily="18" charset="0"/>
              </a:rPr>
              <a:t>,</a:t>
            </a:r>
            <a:r>
              <a:rPr lang="zh-CN" altLang="zh-CN" sz="2200">
                <a:solidFill>
                  <a:srgbClr val="000000"/>
                </a:solidFill>
                <a:ea typeface="黑体" pitchFamily="49" charset="-122"/>
              </a:rPr>
              <a:t>隔叶黄鹂空好音。</a:t>
            </a:r>
            <a:r>
              <a:rPr lang="zh-CN" altLang="zh-CN" sz="2200">
                <a:solidFill>
                  <a:srgbClr val="000000"/>
                </a:solidFill>
                <a:latin typeface="NEU-BZ-S92"/>
                <a:cs typeface="Arial" charset="0"/>
              </a:rPr>
              <a:t> </a:t>
            </a:r>
            <a:endParaRPr lang="zh-CN" altLang="zh-CN" sz="2200">
              <a:solidFill>
                <a:srgbClr val="000000"/>
              </a:solidFill>
              <a:latin typeface="NEU-BZ-S92"/>
              <a:ea typeface="楷体"/>
              <a:cs typeface="楷体"/>
            </a:endParaRPr>
          </a:p>
          <a:p>
            <a:pPr indent="266700">
              <a:lnSpc>
                <a:spcPct val="120000"/>
              </a:lnSpc>
              <a:tabLst>
                <a:tab pos="1028700" algn="l"/>
                <a:tab pos="1849438" algn="l"/>
                <a:tab pos="2536825" algn="l"/>
                <a:tab pos="3221038" algn="l"/>
              </a:tabLst>
            </a:pPr>
            <a:r>
              <a:rPr lang="zh-CN" altLang="zh-CN" sz="2200">
                <a:solidFill>
                  <a:srgbClr val="FF0000"/>
                </a:solidFill>
                <a:latin typeface="Times New Roman" pitchFamily="18" charset="0"/>
                <a:ea typeface="黑体" pitchFamily="49" charset="-122"/>
              </a:rPr>
              <a:t>剖析：</a:t>
            </a:r>
            <a:r>
              <a:rPr lang="zh-CN" altLang="zh-CN" sz="2200">
                <a:solidFill>
                  <a:srgbClr val="000000"/>
                </a:solidFill>
                <a:latin typeface="Times New Roman" pitchFamily="18" charset="0"/>
                <a:ea typeface="楷体"/>
                <a:cs typeface="楷体"/>
              </a:rPr>
              <a:t>这两句犹如特写镜头</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由远写到近</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从祠堂的外部说到祠堂的内部</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写的是丞相祠堂的内景。</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映阶碧草自春色</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是承接第一句的丞相祠堂</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隔叶黄鹂空好音</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是承接第二句的古柏森森。诗句中的</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自</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和</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空</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两个字的巧妙运用使这一联的含义更加丰富。自</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青草自绿</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无人光顾</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空</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黄鹂好音</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无人倾听。碧草映阶</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黄鹂隔叶</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本是一种赏心悦目的景象</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然而用这二字修饰</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所含之情就大有转折</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阶前的草一到春天便是一片碧绿</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年年如此</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可它为谁而绿呢</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隔叶的黄鹂叫得那么好听</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可有谁听呢</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由此自然使人生出感物怀人之意。这两句诗衬托出了祠堂的荒凉冷落</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它同时还含有碧草与黄鹂并不理解人事的变迁和朝代的更替这一层意思。诗人一腔忧国忧民的热血知音者少</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只有引古人为同调</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这是何等寂寞的怀古之心啊</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79425" y="692150"/>
            <a:ext cx="1008063"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句段剖析</a:t>
            </a:r>
          </a:p>
        </p:txBody>
      </p:sp>
      <p:sp>
        <p:nvSpPr>
          <p:cNvPr id="10" name="矩形 9">
            <a:hlinkClick r:id="rId3" action="ppaction://hlinksldjump"/>
          </p:cNvPr>
          <p:cNvSpPr/>
          <p:nvPr/>
        </p:nvSpPr>
        <p:spPr>
          <a:xfrm>
            <a:off x="1579563" y="692150"/>
            <a:ext cx="1009650"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合作交流</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911350"/>
            <a:ext cx="8128000" cy="3289300"/>
          </a:xfrm>
          <a:prstGeom prst="rect">
            <a:avLst/>
          </a:prstGeom>
        </p:spPr>
        <p:txBody>
          <a:bodyPr>
            <a:spAutoFit/>
          </a:bodyPr>
          <a:lstStyle/>
          <a:p>
            <a:pPr indent="266700">
              <a:lnSpc>
                <a:spcPct val="120000"/>
              </a:lnSpc>
              <a:tabLst>
                <a:tab pos="1028700" algn="l"/>
                <a:tab pos="1849438" algn="l"/>
                <a:tab pos="2536825" algn="l"/>
                <a:tab pos="3221038" algn="l"/>
              </a:tabLst>
            </a:pPr>
            <a:r>
              <a:rPr lang="en-US" altLang="zh-CN" sz="2200" b="1">
                <a:solidFill>
                  <a:srgbClr val="000000"/>
                </a:solidFill>
                <a:latin typeface="Times New Roman" pitchFamily="18" charset="0"/>
                <a:cs typeface="Times New Roman" pitchFamily="18" charset="0"/>
              </a:rPr>
              <a:t>4</a:t>
            </a:r>
            <a:r>
              <a:rPr lang="en-US" altLang="zh-CN" sz="2200">
                <a:solidFill>
                  <a:srgbClr val="000000"/>
                </a:solidFill>
                <a:latin typeface="Times New Roman" pitchFamily="18" charset="0"/>
                <a:cs typeface="Times New Roman" pitchFamily="18" charset="0"/>
              </a:rPr>
              <a:t>.</a:t>
            </a:r>
            <a:r>
              <a:rPr lang="zh-CN" altLang="zh-CN" sz="2200">
                <a:solidFill>
                  <a:srgbClr val="000000"/>
                </a:solidFill>
                <a:ea typeface="黑体" pitchFamily="49" charset="-122"/>
                <a:cs typeface="Times New Roman" pitchFamily="18" charset="0"/>
              </a:rPr>
              <a:t>楼船夜雪瓜洲渡</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ea typeface="黑体" pitchFamily="49" charset="-122"/>
              </a:rPr>
              <a:t>铁马秋风大散关。</a:t>
            </a:r>
            <a:endParaRPr lang="zh-CN" altLang="zh-CN" sz="2200">
              <a:solidFill>
                <a:srgbClr val="000000"/>
              </a:solidFill>
              <a:latin typeface="NEU-BZ-S92"/>
              <a:ea typeface="楷体"/>
              <a:cs typeface="楷体"/>
            </a:endParaRPr>
          </a:p>
          <a:p>
            <a:pPr indent="266700">
              <a:lnSpc>
                <a:spcPct val="120000"/>
              </a:lnSpc>
              <a:tabLst>
                <a:tab pos="1028700" algn="l"/>
                <a:tab pos="1849438" algn="l"/>
                <a:tab pos="2536825" algn="l"/>
                <a:tab pos="3221038" algn="l"/>
              </a:tabLst>
            </a:pPr>
            <a:r>
              <a:rPr lang="zh-CN" altLang="zh-CN" sz="2200">
                <a:solidFill>
                  <a:srgbClr val="FF0000"/>
                </a:solidFill>
                <a:latin typeface="Times New Roman" pitchFamily="18" charset="0"/>
                <a:ea typeface="黑体" pitchFamily="49" charset="-122"/>
              </a:rPr>
              <a:t>剖析：</a:t>
            </a:r>
            <a:r>
              <a:rPr lang="zh-CN" altLang="zh-CN" sz="2200">
                <a:solidFill>
                  <a:srgbClr val="000000"/>
                </a:solidFill>
                <a:latin typeface="Times New Roman" pitchFamily="18" charset="0"/>
                <a:ea typeface="楷体"/>
                <a:cs typeface="楷体"/>
              </a:rPr>
              <a:t>这十四字中包含着多么丰富的愤激和辛酸的感情啊</a:t>
            </a:r>
            <a:r>
              <a:rPr lang="en-US" altLang="zh-CN" sz="2200">
                <a:solidFill>
                  <a:srgbClr val="000000"/>
                </a:solidFill>
                <a:latin typeface="Times New Roman" pitchFamily="18" charset="0"/>
                <a:ea typeface="楷体"/>
                <a:cs typeface="楷体"/>
              </a:rPr>
              <a:t>!</a:t>
            </a:r>
            <a:r>
              <a:rPr lang="zh-CN" altLang="zh-CN" sz="2200">
                <a:solidFill>
                  <a:srgbClr val="000000"/>
                </a:solidFill>
                <a:latin typeface="Times New Roman" pitchFamily="18" charset="0"/>
                <a:ea typeface="楷体"/>
                <a:cs typeface="楷体"/>
              </a:rPr>
              <a:t>这是诗人在抗敌前线上所经历的两个难以忘怀的事件。</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楼船</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铁马</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是要突出的事件</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夜雪</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秋风</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是时间</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是环境</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瓜洲渡</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大散关</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是事件发生的地点。两个回忆镜头用蒙太奇的形式概括而集中。陆游不但是诗人</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他还以战略家自负</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可惜毕生未能一展雄才。岁月不居</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壮岁已逝</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志未酬而鬓先斑</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这对赤心为国的诗人来说是日夜为之痛心疾首的。</a:t>
            </a:r>
            <a:endParaRPr lang="zh-CN" altLang="zh-CN" sz="2200">
              <a:solidFill>
                <a:srgbClr val="000000"/>
              </a:solidFill>
              <a:latin typeface="NEU-BZ-S92"/>
              <a:ea typeface="方正书宋_GBK"/>
              <a:cs typeface="方正书宋_GBK"/>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79425" y="692150"/>
            <a:ext cx="1008063"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句段剖析</a:t>
            </a:r>
          </a:p>
        </p:txBody>
      </p:sp>
      <p:sp>
        <p:nvSpPr>
          <p:cNvPr id="10" name="矩形 9">
            <a:hlinkClick r:id="rId3" action="ppaction://hlinksldjump"/>
          </p:cNvPr>
          <p:cNvSpPr/>
          <p:nvPr/>
        </p:nvSpPr>
        <p:spPr>
          <a:xfrm>
            <a:off x="1579563" y="692150"/>
            <a:ext cx="1009650"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合作交流</a:t>
            </a:r>
          </a:p>
        </p:txBody>
      </p:sp>
      <p:sp>
        <p:nvSpPr>
          <p:cNvPr id="2" name="矩形 1"/>
          <p:cNvSpPr>
            <a:spLocks noChangeAspect="1"/>
          </p:cNvSpPr>
          <p:nvPr/>
        </p:nvSpPr>
        <p:spPr>
          <a:xfrm>
            <a:off x="508000" y="1681163"/>
            <a:ext cx="8128000" cy="374967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defRPr/>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《湘夫人》一诗中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湘君的思想感情是如何变化的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这首诗以湘君赴约不遇时的感情波动为全诗的线索贯串始终。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刚到约会地点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不见湘夫人时的忧愁。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盼等湘夫人到夜幕降临时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愁情加深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以至于神志恍惚。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在恍惚中进入了对幸福生活的幻想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从而达到了全诗感情的高潮。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最后离开时无可奈何的宽解。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忧愁是开端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恍惚是发展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幻想是高潮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宽解是结束。诗中感情起伏虽然很大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但处处都符合心理规律</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79425" y="692150"/>
            <a:ext cx="1008063"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句段剖析</a:t>
            </a:r>
          </a:p>
        </p:txBody>
      </p:sp>
      <p:sp>
        <p:nvSpPr>
          <p:cNvPr id="10" name="矩形 9">
            <a:hlinkClick r:id="rId3" action="ppaction://hlinksldjump"/>
          </p:cNvPr>
          <p:cNvSpPr/>
          <p:nvPr/>
        </p:nvSpPr>
        <p:spPr>
          <a:xfrm>
            <a:off x="1579563" y="692150"/>
            <a:ext cx="1009650"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合作交流</a:t>
            </a:r>
          </a:p>
        </p:txBody>
      </p:sp>
      <p:sp>
        <p:nvSpPr>
          <p:cNvPr id="2" name="矩形 1"/>
          <p:cNvSpPr>
            <a:spLocks noChangeAspect="1"/>
          </p:cNvSpPr>
          <p:nvPr/>
        </p:nvSpPr>
        <p:spPr>
          <a:xfrm>
            <a:off x="508000" y="2114550"/>
            <a:ext cx="8128000" cy="288290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defRPr/>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根据《蜀相》中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出师未捷身先死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长使英雄泪满襟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一联回答下面的问题。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这里的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英雄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是指怎样的英雄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这两句诗表达了诗人的什么感情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指那些壮志未酬而含恨终身的英雄人物。这两句诗表达了诗人对历史上一切事业未竟的英雄人物壮志未酬的深深遗憾和共鸣。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79425" y="692150"/>
            <a:ext cx="1008063"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句段剖析</a:t>
            </a:r>
          </a:p>
        </p:txBody>
      </p:sp>
      <p:sp>
        <p:nvSpPr>
          <p:cNvPr id="10" name="矩形 9">
            <a:hlinkClick r:id="rId3" action="ppaction://hlinksldjump"/>
          </p:cNvPr>
          <p:cNvSpPr/>
          <p:nvPr/>
        </p:nvSpPr>
        <p:spPr>
          <a:xfrm>
            <a:off x="1579563" y="692150"/>
            <a:ext cx="1009650"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合作交流</a:t>
            </a:r>
          </a:p>
        </p:txBody>
      </p:sp>
      <p:sp>
        <p:nvSpPr>
          <p:cNvPr id="2" name="矩形 1"/>
          <p:cNvSpPr>
            <a:spLocks noChangeAspect="1"/>
          </p:cNvSpPr>
          <p:nvPr/>
        </p:nvSpPr>
        <p:spPr bwMode="auto">
          <a:xfrm>
            <a:off x="508000" y="1301750"/>
            <a:ext cx="8128000" cy="4508500"/>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(2)</a:t>
            </a:r>
            <a:r>
              <a:rPr lang="zh-CN" altLang="zh-CN" sz="2200">
                <a:solidFill>
                  <a:srgbClr val="000000"/>
                </a:solidFill>
                <a:latin typeface="Times New Roman" pitchFamily="18" charset="0"/>
                <a:cs typeface="Times New Roman" pitchFamily="18" charset="0"/>
              </a:rPr>
              <a:t>这里的</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英雄</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有没有包括杜甫自己呢</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请做具体分析。</a:t>
            </a:r>
            <a:endParaRPr lang="zh-CN" altLang="zh-CN" sz="2200">
              <a:solidFill>
                <a:srgbClr val="000000"/>
              </a:solidFill>
              <a:latin typeface="NEU-BZ-S92"/>
              <a:ea typeface="方正书宋_GBK"/>
              <a:cs typeface="Times New Roman" pitchFamily="18" charset="0"/>
            </a:endParaRPr>
          </a:p>
          <a:p>
            <a:pPr indent="266700">
              <a:lnSpc>
                <a:spcPct val="120000"/>
              </a:lnSpc>
              <a:tabLst>
                <a:tab pos="1028700" algn="l"/>
                <a:tab pos="1849438" algn="l"/>
                <a:tab pos="2536825" algn="l"/>
                <a:tab pos="3221038" algn="l"/>
              </a:tabLst>
            </a:pPr>
            <a:r>
              <a:rPr lang="zh-CN" altLang="zh-CN" sz="2200">
                <a:solidFill>
                  <a:srgbClr val="FF0000"/>
                </a:solidFill>
                <a:ea typeface="黑体" pitchFamily="49" charset="-122"/>
                <a:cs typeface="Times New Roman" pitchFamily="18" charset="0"/>
              </a:rPr>
              <a:t>提示：</a:t>
            </a:r>
            <a:r>
              <a:rPr lang="zh-CN" altLang="zh-CN" sz="2200">
                <a:solidFill>
                  <a:srgbClr val="000000"/>
                </a:solidFill>
                <a:latin typeface="Times New Roman" pitchFamily="18" charset="0"/>
                <a:ea typeface="楷体"/>
                <a:cs typeface="Times New Roman" pitchFamily="18" charset="0"/>
              </a:rPr>
              <a:t>有</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这里的</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英雄</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也包括杜甫自己</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他从小立志干一番事业</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却郁郁不得志</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一生坎坷。杜甫是一位忧国忧民、以天下为己任、有远大抱负的诗人。杜甫是想做宰相的</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本怀着</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致君尧舜上</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让帝王成为像尧舜一样圣明的君主</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的政治抱负</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却始终没有机会</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远大的理想和根深蒂固的价值取向都无可奈何地失落了。杜甫在政治上始终一事无成</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但即便如此</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他却依然忧念国事</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挂怀天下</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所以他的内心是非常苦痛的。这苦痛是杜甫心头永远的伤口。为此</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我们可以说</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出师未捷身先死</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长使英雄泪满襟</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寄托了诗人自己</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致君尧舜上</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的理想难以实现的悲哀</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是杜甫用自己壮志难酬的苦痛和对诸葛亮的仰慕、叹惋之情熔铸成的千古名句。</a:t>
            </a:r>
            <a:endParaRPr lang="zh-CN" altLang="zh-CN" sz="2200">
              <a:solidFill>
                <a:srgbClr val="000000"/>
              </a:solidFill>
              <a:latin typeface="NEU-BZ-S92"/>
              <a:ea typeface="方正书宋_GBK"/>
              <a:cs typeface="方正书宋_GBK"/>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685800"/>
            <a:ext cx="8128000" cy="5740400"/>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《湘夫人》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明暗对应的双层结构方式。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主人公情感的表现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有明有暗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明暗结合。抒情对象既可实指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又有象征性。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在描写实境时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主人公的情感是表层性的。意旨明朗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指事明确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语言明快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情感色彩清晰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高低起伏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强弱大小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都呈透明状态。如诗的后半段写筑室建堂等场面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就属于表层性的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即明写。从外到里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由大到小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又由里到外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线路清楚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事实明白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情感的宣泄是外露的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是直抒胸臆的方式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情感的流动与外在形式同步。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从深层结构看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这首诗又有着寓情于景的特点。景物不是原来的样子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鸟何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罾何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麋何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蛟何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或是带有感情色彩的景物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如对秋风、秋水、秋叶的描写。情感的流动较含蓄、深沉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如海底暗流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不易发觉。因此需要通过表层意象加以领会。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这种双层结构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明暗对应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相辅相成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达到了一种情景交融的境界。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14550"/>
            <a:ext cx="8128000" cy="2882900"/>
          </a:xfrm>
          <a:prstGeom prst="rect">
            <a:avLst/>
          </a:prstGeom>
        </p:spPr>
        <p:txBody>
          <a:bodyPr>
            <a:spAutoFit/>
          </a:bodyPr>
          <a:lstStyle/>
          <a:p>
            <a:pPr algn="ctr">
              <a:lnSpc>
                <a:spcPct val="120000"/>
              </a:lnSpc>
              <a:tabLst>
                <a:tab pos="1028700" algn="l"/>
                <a:tab pos="1849438" algn="l"/>
                <a:tab pos="2536825" algn="l"/>
                <a:tab pos="3221038" algn="l"/>
              </a:tabLst>
            </a:pPr>
            <a:r>
              <a:rPr lang="zh-CN" altLang="zh-CN" sz="2200">
                <a:solidFill>
                  <a:srgbClr val="000000"/>
                </a:solidFill>
                <a:ea typeface="黑体" pitchFamily="49" charset="-122"/>
                <a:cs typeface="Times New Roman" pitchFamily="18" charset="0"/>
              </a:rPr>
              <a:t>《拟行路难</a:t>
            </a:r>
            <a:r>
              <a:rPr lang="en-US" altLang="zh-CN" sz="2200">
                <a:solidFill>
                  <a:srgbClr val="000000"/>
                </a:solidFill>
                <a:latin typeface="Times New Roman" pitchFamily="18" charset="0"/>
                <a:ea typeface="黑体" pitchFamily="49" charset="-122"/>
                <a:cs typeface="Times New Roman" pitchFamily="18" charset="0"/>
              </a:rPr>
              <a:t>(</a:t>
            </a:r>
            <a:r>
              <a:rPr lang="zh-CN" altLang="zh-CN" sz="2200">
                <a:solidFill>
                  <a:srgbClr val="000000"/>
                </a:solidFill>
                <a:ea typeface="黑体" pitchFamily="49" charset="-122"/>
                <a:cs typeface="Times New Roman" pitchFamily="18" charset="0"/>
              </a:rPr>
              <a:t>其四</a:t>
            </a:r>
            <a:r>
              <a:rPr lang="en-US" altLang="zh-CN" sz="2200">
                <a:solidFill>
                  <a:srgbClr val="000000"/>
                </a:solidFill>
                <a:latin typeface="Times New Roman" pitchFamily="18" charset="0"/>
                <a:ea typeface="黑体" pitchFamily="49" charset="-122"/>
                <a:cs typeface="Times New Roman" pitchFamily="18" charset="0"/>
              </a:rPr>
              <a:t>)</a:t>
            </a:r>
            <a:r>
              <a:rPr lang="zh-CN" altLang="zh-CN" sz="2200">
                <a:solidFill>
                  <a:srgbClr val="000000"/>
                </a:solidFill>
                <a:ea typeface="黑体" pitchFamily="49" charset="-122"/>
                <a:cs typeface="Times New Roman" pitchFamily="18" charset="0"/>
              </a:rPr>
              <a:t>》</a:t>
            </a:r>
            <a:endParaRPr lang="zh-CN" altLang="zh-CN" sz="2200">
              <a:solidFill>
                <a:srgbClr val="000000"/>
              </a:solidFill>
              <a:latin typeface="NEU-BZ-S92"/>
              <a:ea typeface="黑体" pitchFamily="49" charset="-122"/>
              <a:cs typeface="Times New Roman" pitchFamily="18" charset="0"/>
            </a:endParaRPr>
          </a:p>
          <a:p>
            <a:pPr>
              <a:lnSpc>
                <a:spcPct val="120000"/>
              </a:lnSpc>
              <a:tabLst>
                <a:tab pos="1028700" algn="l"/>
                <a:tab pos="1849438" algn="l"/>
                <a:tab pos="2536825" algn="l"/>
                <a:tab pos="3221038" algn="l"/>
              </a:tabLst>
            </a:pPr>
            <a:r>
              <a:rPr lang="zh-CN" altLang="zh-CN" sz="2200">
                <a:solidFill>
                  <a:srgbClr val="000000"/>
                </a:solidFill>
                <a:ea typeface="黑体" pitchFamily="49" charset="-122"/>
                <a:cs typeface="Times New Roman" pitchFamily="18" charset="0"/>
              </a:rPr>
              <a:t>全诗跌宕起伏</a:t>
            </a:r>
            <a:r>
              <a:rPr lang="en-US" altLang="zh-CN" sz="2200">
                <a:solidFill>
                  <a:srgbClr val="000000"/>
                </a:solidFill>
                <a:latin typeface="Times New Roman" pitchFamily="18" charset="0"/>
                <a:ea typeface="黑体" pitchFamily="49" charset="-122"/>
                <a:cs typeface="Times New Roman" pitchFamily="18" charset="0"/>
              </a:rPr>
              <a:t>,</a:t>
            </a:r>
            <a:r>
              <a:rPr lang="zh-CN" altLang="zh-CN" sz="2200">
                <a:solidFill>
                  <a:srgbClr val="000000"/>
                </a:solidFill>
                <a:ea typeface="黑体" pitchFamily="49" charset="-122"/>
                <a:cs typeface="Times New Roman" pitchFamily="18" charset="0"/>
              </a:rPr>
              <a:t>心路历程曲折委婉。</a:t>
            </a:r>
            <a:endParaRPr lang="zh-CN" altLang="zh-CN" sz="2200">
              <a:solidFill>
                <a:srgbClr val="000000"/>
              </a:solidFill>
              <a:latin typeface="NEU-BZ-S92"/>
              <a:ea typeface="黑体" pitchFamily="49" charset="-122"/>
              <a:cs typeface="Times New Roman" pitchFamily="18" charset="0"/>
            </a:endParaRPr>
          </a:p>
          <a:p>
            <a:pPr>
              <a:lnSpc>
                <a:spcPct val="120000"/>
              </a:lnSpc>
              <a:tabLst>
                <a:tab pos="1028700" algn="l"/>
                <a:tab pos="1849438" algn="l"/>
                <a:tab pos="2536825" algn="l"/>
                <a:tab pos="3221038" algn="l"/>
              </a:tabLst>
            </a:pPr>
            <a:r>
              <a:rPr lang="en-US" altLang="zh-CN" sz="2200">
                <a:solidFill>
                  <a:srgbClr val="000000"/>
                </a:solidFill>
                <a:latin typeface="Times New Roman" pitchFamily="18" charset="0"/>
                <a:ea typeface="黑体" pitchFamily="49" charset="-122"/>
                <a:cs typeface="Times New Roman" pitchFamily="18" charset="0"/>
              </a:rPr>
              <a:t>“</a:t>
            </a:r>
            <a:r>
              <a:rPr lang="zh-CN" altLang="zh-CN" sz="2200">
                <a:solidFill>
                  <a:srgbClr val="000000"/>
                </a:solidFill>
                <a:latin typeface="Times New Roman" pitchFamily="18" charset="0"/>
                <a:ea typeface="黑体" pitchFamily="49" charset="-122"/>
                <a:cs typeface="Times New Roman" pitchFamily="18" charset="0"/>
              </a:rPr>
              <a:t>泻水</a:t>
            </a:r>
            <a:r>
              <a:rPr lang="en-US" altLang="zh-CN" sz="2200">
                <a:solidFill>
                  <a:srgbClr val="000000"/>
                </a:solidFill>
                <a:latin typeface="Times New Roman" pitchFamily="18" charset="0"/>
                <a:ea typeface="黑体" pitchFamily="49" charset="-122"/>
                <a:cs typeface="Times New Roman" pitchFamily="18" charset="0"/>
              </a:rPr>
              <a:t>”</a:t>
            </a:r>
            <a:r>
              <a:rPr lang="zh-CN" altLang="zh-CN" sz="2200">
                <a:solidFill>
                  <a:srgbClr val="000000"/>
                </a:solidFill>
                <a:latin typeface="Times New Roman" pitchFamily="18" charset="0"/>
                <a:ea typeface="黑体" pitchFamily="49" charset="-122"/>
                <a:cs typeface="Times New Roman" pitchFamily="18" charset="0"/>
              </a:rPr>
              <a:t>四句言不当愁</a:t>
            </a:r>
            <a:r>
              <a:rPr lang="en-US" altLang="zh-CN" sz="2200">
                <a:solidFill>
                  <a:srgbClr val="000000"/>
                </a:solidFill>
                <a:latin typeface="Times New Roman" pitchFamily="18" charset="0"/>
                <a:ea typeface="黑体" pitchFamily="49" charset="-122"/>
                <a:cs typeface="Times New Roman" pitchFamily="18" charset="0"/>
              </a:rPr>
              <a:t>,</a:t>
            </a:r>
            <a:r>
              <a:rPr lang="zh-CN" altLang="zh-CN" sz="2200">
                <a:solidFill>
                  <a:srgbClr val="000000"/>
                </a:solidFill>
                <a:latin typeface="Times New Roman" pitchFamily="18" charset="0"/>
                <a:ea typeface="黑体" pitchFamily="49" charset="-122"/>
                <a:cs typeface="Times New Roman" pitchFamily="18" charset="0"/>
              </a:rPr>
              <a:t>接下去写借酒浇愁。面对不合理的现实</a:t>
            </a:r>
            <a:r>
              <a:rPr lang="en-US" altLang="zh-CN" sz="2200">
                <a:solidFill>
                  <a:srgbClr val="000000"/>
                </a:solidFill>
                <a:latin typeface="Times New Roman" pitchFamily="18" charset="0"/>
                <a:ea typeface="黑体" pitchFamily="49" charset="-122"/>
                <a:cs typeface="Times New Roman" pitchFamily="18" charset="0"/>
              </a:rPr>
              <a:t>,</a:t>
            </a:r>
            <a:r>
              <a:rPr lang="zh-CN" altLang="zh-CN" sz="2200">
                <a:solidFill>
                  <a:srgbClr val="000000"/>
                </a:solidFill>
                <a:latin typeface="Times New Roman" pitchFamily="18" charset="0"/>
                <a:ea typeface="黑体" pitchFamily="49" charset="-122"/>
                <a:cs typeface="Times New Roman" pitchFamily="18" charset="0"/>
              </a:rPr>
              <a:t>诗人</a:t>
            </a:r>
            <a:r>
              <a:rPr lang="en-US" altLang="zh-CN" sz="2200">
                <a:solidFill>
                  <a:srgbClr val="000000"/>
                </a:solidFill>
                <a:latin typeface="Times New Roman" pitchFamily="18" charset="0"/>
                <a:ea typeface="黑体" pitchFamily="49" charset="-122"/>
                <a:cs typeface="Times New Roman" pitchFamily="18" charset="0"/>
              </a:rPr>
              <a:t>“</a:t>
            </a:r>
            <a:r>
              <a:rPr lang="zh-CN" altLang="zh-CN" sz="2200">
                <a:solidFill>
                  <a:srgbClr val="000000"/>
                </a:solidFill>
                <a:latin typeface="Times New Roman" pitchFamily="18" charset="0"/>
                <a:ea typeface="黑体" pitchFamily="49" charset="-122"/>
                <a:cs typeface="Times New Roman" pitchFamily="18" charset="0"/>
              </a:rPr>
              <a:t>心非木石岂无感</a:t>
            </a:r>
            <a:r>
              <a:rPr lang="en-US" altLang="zh-CN" sz="2200">
                <a:solidFill>
                  <a:srgbClr val="000000"/>
                </a:solidFill>
                <a:latin typeface="Times New Roman" pitchFamily="18" charset="0"/>
                <a:ea typeface="黑体" pitchFamily="49" charset="-122"/>
                <a:cs typeface="Times New Roman" pitchFamily="18" charset="0"/>
              </a:rPr>
              <a:t>”?</a:t>
            </a:r>
            <a:r>
              <a:rPr lang="zh-CN" altLang="zh-CN" sz="2200">
                <a:solidFill>
                  <a:srgbClr val="000000"/>
                </a:solidFill>
                <a:latin typeface="Times New Roman" pitchFamily="18" charset="0"/>
                <a:ea typeface="黑体" pitchFamily="49" charset="-122"/>
                <a:cs typeface="Times New Roman" pitchFamily="18" charset="0"/>
              </a:rPr>
              <a:t>理性的劝慰、酒的麻醉</a:t>
            </a:r>
            <a:r>
              <a:rPr lang="en-US" altLang="zh-CN" sz="2200">
                <a:solidFill>
                  <a:srgbClr val="000000"/>
                </a:solidFill>
                <a:latin typeface="Times New Roman" pitchFamily="18" charset="0"/>
                <a:ea typeface="黑体" pitchFamily="49" charset="-122"/>
                <a:cs typeface="Times New Roman" pitchFamily="18" charset="0"/>
              </a:rPr>
              <a:t>,</a:t>
            </a:r>
            <a:r>
              <a:rPr lang="zh-CN" altLang="zh-CN" sz="2200">
                <a:solidFill>
                  <a:srgbClr val="000000"/>
                </a:solidFill>
                <a:latin typeface="Times New Roman" pitchFamily="18" charset="0"/>
                <a:ea typeface="黑体" pitchFamily="49" charset="-122"/>
                <a:cs typeface="Times New Roman" pitchFamily="18" charset="0"/>
              </a:rPr>
              <a:t>也不能使心如槁木。全诗的感情在这句达到高潮</a:t>
            </a:r>
            <a:r>
              <a:rPr lang="en-US" altLang="zh-CN" sz="2200">
                <a:solidFill>
                  <a:srgbClr val="000000"/>
                </a:solidFill>
                <a:latin typeface="Times New Roman" pitchFamily="18" charset="0"/>
                <a:ea typeface="黑体" pitchFamily="49" charset="-122"/>
                <a:cs typeface="Times New Roman" pitchFamily="18" charset="0"/>
              </a:rPr>
              <a:t>,</a:t>
            </a:r>
            <a:r>
              <a:rPr lang="zh-CN" altLang="zh-CN" sz="2200">
                <a:solidFill>
                  <a:srgbClr val="000000"/>
                </a:solidFill>
                <a:latin typeface="Times New Roman" pitchFamily="18" charset="0"/>
                <a:ea typeface="黑体" pitchFamily="49" charset="-122"/>
                <a:cs typeface="Times New Roman" pitchFamily="18" charset="0"/>
              </a:rPr>
              <a:t>紧接着一个急转直下</a:t>
            </a:r>
            <a:r>
              <a:rPr lang="en-US" altLang="zh-CN" sz="2200">
                <a:solidFill>
                  <a:srgbClr val="000000"/>
                </a:solidFill>
                <a:latin typeface="Times New Roman" pitchFamily="18" charset="0"/>
                <a:ea typeface="黑体" pitchFamily="49" charset="-122"/>
                <a:cs typeface="Times New Roman" pitchFamily="18" charset="0"/>
              </a:rPr>
              <a:t>,“</a:t>
            </a:r>
            <a:r>
              <a:rPr lang="zh-CN" altLang="zh-CN" sz="2200">
                <a:solidFill>
                  <a:srgbClr val="000000"/>
                </a:solidFill>
                <a:latin typeface="Times New Roman" pitchFamily="18" charset="0"/>
                <a:ea typeface="黑体" pitchFamily="49" charset="-122"/>
                <a:cs typeface="Times New Roman" pitchFamily="18" charset="0"/>
              </a:rPr>
              <a:t>吞声踯躅不敢言</a:t>
            </a:r>
            <a:r>
              <a:rPr lang="en-US" altLang="zh-CN" sz="2200">
                <a:solidFill>
                  <a:srgbClr val="000000"/>
                </a:solidFill>
                <a:latin typeface="Times New Roman" pitchFamily="18" charset="0"/>
                <a:ea typeface="黑体" pitchFamily="49" charset="-122"/>
                <a:cs typeface="Times New Roman" pitchFamily="18" charset="0"/>
              </a:rPr>
              <a:t>”,</a:t>
            </a:r>
            <a:r>
              <a:rPr lang="zh-CN" altLang="zh-CN" sz="2200">
                <a:solidFill>
                  <a:srgbClr val="000000"/>
                </a:solidFill>
                <a:latin typeface="Times New Roman" pitchFamily="18" charset="0"/>
                <a:ea typeface="黑体" pitchFamily="49" charset="-122"/>
                <a:cs typeface="Times New Roman" pitchFamily="18" charset="0"/>
              </a:rPr>
              <a:t>诗情跌宕</a:t>
            </a:r>
            <a:r>
              <a:rPr lang="en-US" altLang="zh-CN" sz="2200">
                <a:solidFill>
                  <a:srgbClr val="000000"/>
                </a:solidFill>
                <a:latin typeface="Times New Roman" pitchFamily="18" charset="0"/>
                <a:ea typeface="黑体" pitchFamily="49" charset="-122"/>
                <a:cs typeface="Times New Roman" pitchFamily="18" charset="0"/>
              </a:rPr>
              <a:t>,</a:t>
            </a:r>
            <a:r>
              <a:rPr lang="zh-CN" altLang="zh-CN" sz="2200">
                <a:solidFill>
                  <a:srgbClr val="000000"/>
                </a:solidFill>
                <a:latin typeface="Times New Roman" pitchFamily="18" charset="0"/>
                <a:ea typeface="黑体" pitchFamily="49" charset="-122"/>
                <a:cs typeface="Times New Roman" pitchFamily="18" charset="0"/>
              </a:rPr>
              <a:t>将诗人忍辱负重、矛盾痛苦的精神状态表现得淋漓尽致。</a:t>
            </a:r>
            <a:endParaRPr lang="zh-CN" altLang="zh-CN" sz="2200">
              <a:solidFill>
                <a:srgbClr val="000000"/>
              </a:solidFill>
              <a:latin typeface="NEU-BZ-S92"/>
              <a:ea typeface="黑体" pitchFamily="49" charset="-122"/>
              <a:cs typeface="Times New Roman" pitchFamily="18" charset="0"/>
            </a:endParaRPr>
          </a:p>
        </p:txBody>
      </p:sp>
    </p:spTree>
  </p:cSld>
  <p:clrMapOvr>
    <a:masterClrMapping/>
  </p:clrMapOvr>
  <p:transition spd="slow">
    <p:cove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71563"/>
            <a:ext cx="8128000" cy="4968875"/>
          </a:xfrm>
          <a:prstGeom prst="rect">
            <a:avLst/>
          </a:prstGeom>
        </p:spPr>
        <p:txBody>
          <a:bodyPr>
            <a:spAutoFit/>
          </a:bodyPr>
          <a:lstStyle/>
          <a:p>
            <a:pPr algn="ctr">
              <a:lnSpc>
                <a:spcPct val="120000"/>
              </a:lnSpc>
              <a:spcAft>
                <a:spcPts val="0"/>
              </a:spcAft>
              <a:tabLst>
                <a:tab pos="1029335" algn="l"/>
                <a:tab pos="1850390" algn="l"/>
                <a:tab pos="2538095" algn="l"/>
                <a:tab pos="3221990" algn="l"/>
              </a:tabLst>
              <a:defRPr/>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《蜀相》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熔情、景、议于一炉。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这首诗以问答起句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突出感情的起伏不平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形成浓重的感情氛围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笼罩全篇。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字刻画出了诗人那追慕先贤的执着和虔诚造谒的悠悠情思。下句对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柏森森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的描写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突出一派静谧肃穆的气氛。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映阶碧草自春色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隔叶黄鹂空好音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描绘出武侯祠内那春意盎然的景象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二字又饱含诗人感物思人、追怀先哲的情思。诗人将自己的主观情意渗进了客观景物之中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景中生情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使自己内心的忧伤从景物描写中传达出来。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三顾频烦天下计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两朝开济老臣心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浓墨重彩地高度概括了诸葛亮的一生。在广阔的历史背景下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刻画出了一位忠君爱国、济世扶危的贤相形象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7466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目标导航</a:t>
            </a:r>
          </a:p>
        </p:txBody>
      </p:sp>
      <p:sp>
        <p:nvSpPr>
          <p:cNvPr id="15" name="矩形 14">
            <a:hlinkClick r:id="rId4" action="ppaction://hlinksldjump"/>
          </p:cNvPr>
          <p:cNvSpPr/>
          <p:nvPr/>
        </p:nvSpPr>
        <p:spPr>
          <a:xfrm>
            <a:off x="157638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文本助读</a:t>
            </a:r>
          </a:p>
        </p:txBody>
      </p:sp>
      <p:sp>
        <p:nvSpPr>
          <p:cNvPr id="16" name="矩形 15">
            <a:hlinkClick r:id="rId5" action="ppaction://hlinksldjump"/>
          </p:cNvPr>
          <p:cNvSpPr/>
          <p:nvPr/>
        </p:nvSpPr>
        <p:spPr>
          <a:xfrm>
            <a:off x="26781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基础导练</a:t>
            </a:r>
            <a:endParaRPr lang="zh-CN" altLang="en-US" sz="1400" dirty="0">
              <a:solidFill>
                <a:schemeClr val="accent4">
                  <a:lumMod val="20000"/>
                  <a:lumOff val="80000"/>
                </a:schemeClr>
              </a:solidFill>
            </a:endParaRPr>
          </a:p>
        </p:txBody>
      </p:sp>
      <p:sp>
        <p:nvSpPr>
          <p:cNvPr id="19" name="矩形 18">
            <a:hlinkClick r:id="rId6" action="ppaction://hlinksldjump"/>
          </p:cNvPr>
          <p:cNvSpPr/>
          <p:nvPr/>
        </p:nvSpPr>
        <p:spPr>
          <a:xfrm>
            <a:off x="37798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预习导读</a:t>
            </a:r>
          </a:p>
        </p:txBody>
      </p:sp>
      <p:sp>
        <p:nvSpPr>
          <p:cNvPr id="2" name="矩形 1"/>
          <p:cNvSpPr>
            <a:spLocks noChangeAspect="1"/>
          </p:cNvSpPr>
          <p:nvPr/>
        </p:nvSpPr>
        <p:spPr>
          <a:xfrm>
            <a:off x="508000" y="1052513"/>
            <a:ext cx="8128000" cy="496728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defRPr/>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连线作者</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defRPr/>
            </a:pP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defRPr/>
            </a:pP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defRPr/>
            </a:pP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defRPr/>
            </a:pP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defRPr/>
            </a:pP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defRPr/>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屈原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约前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340—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278),</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名平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字原。战国时期楚国人。诗人、政治家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楚辞体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的创立者和代表作者。屈原一生经历楚威王、楚怀王、顷襄王三个时期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而其主要活动在楚怀王时期。他对内辅佐怀王变法图强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对外积极主张联齐抗秦。后因小人诬陷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他被怀王疏远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并两次遭遇放逐。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2058" name="Object 10"/>
          <p:cNvGraphicFramePr>
            <a:graphicFrameLocks noChangeAspect="1"/>
          </p:cNvGraphicFramePr>
          <p:nvPr/>
        </p:nvGraphicFramePr>
        <p:xfrm>
          <a:off x="508000" y="1655763"/>
          <a:ext cx="8128000" cy="1989137"/>
        </p:xfrm>
        <a:graphic>
          <a:graphicData uri="http://schemas.openxmlformats.org/presentationml/2006/ole">
            <p:oleObj spid="_x0000_s2058" name="文档" r:id="rId7" imgW="3839157" imgH="939408" progId="">
              <p:embed/>
            </p:oleObj>
          </a:graphicData>
        </a:graphic>
      </p:graphicFrame>
    </p:spTree>
  </p:cSld>
  <p:clrMapOvr>
    <a:masterClrMapping/>
  </p:clrMapOvr>
  <p:transition spd="slow">
    <p:push/>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01" name="矩形 1"/>
          <p:cNvSpPr>
            <a:spLocks noChangeAspect="1"/>
          </p:cNvSpPr>
          <p:nvPr/>
        </p:nvSpPr>
        <p:spPr bwMode="auto">
          <a:xfrm>
            <a:off x="508000" y="2513013"/>
            <a:ext cx="8128000" cy="2085975"/>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cs typeface="Times New Roman" pitchFamily="18" charset="0"/>
              </a:rPr>
              <a:t>诗的最后一联</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出师未捷身先死</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长使英雄泪满襟</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咏叹了诸葛亮病死军中、功业未成的不幸</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使这位古代杰出政治家的精神得到了进一步的升华。</a:t>
            </a:r>
            <a:endParaRPr lang="zh-CN" altLang="zh-CN" sz="2200">
              <a:solidFill>
                <a:srgbClr val="000000"/>
              </a:solidFill>
              <a:latin typeface="NEU-BZ-S92"/>
              <a:ea typeface="方正书宋_GBK"/>
              <a:cs typeface="Times New Roman" pitchFamily="18" charset="0"/>
            </a:endParaRPr>
          </a:p>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cs typeface="Times New Roman" pitchFamily="18" charset="0"/>
              </a:rPr>
              <a:t>这首诗既有对历史的评说</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又有对现实的寄托</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写景、抒情、议论综合运用</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不能不使人产生奋起的力量。</a:t>
            </a:r>
            <a:endParaRPr lang="zh-CN" altLang="zh-CN" sz="2200">
              <a:solidFill>
                <a:srgbClr val="000000"/>
              </a:solidFill>
              <a:latin typeface="NEU-BZ-S92"/>
              <a:ea typeface="方正书宋_GBK"/>
              <a:cs typeface="方正书宋_GBK"/>
            </a:endParaRPr>
          </a:p>
        </p:txBody>
      </p:sp>
    </p:spTree>
  </p:cSld>
  <p:clrMapOvr>
    <a:masterClrMapping/>
  </p:clrMapOvr>
  <p:transition spd="slow">
    <p:cove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092200"/>
            <a:ext cx="8128000" cy="4927600"/>
          </a:xfrm>
          <a:prstGeom prst="rect">
            <a:avLst/>
          </a:prstGeom>
        </p:spPr>
        <p:txBody>
          <a:bodyPr>
            <a:spAutoFit/>
          </a:bodyPr>
          <a:lstStyle/>
          <a:p>
            <a:pPr algn="ctr">
              <a:lnSpc>
                <a:spcPct val="120000"/>
              </a:lnSpc>
              <a:spcAft>
                <a:spcPts val="0"/>
              </a:spcAft>
              <a:tabLst>
                <a:tab pos="1029335" algn="l"/>
                <a:tab pos="1850390" algn="l"/>
                <a:tab pos="2538095" algn="l"/>
                <a:tab pos="3221990" algn="l"/>
              </a:tabLst>
              <a:defRPr/>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《书愤》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defRPr/>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虚实相生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变化多姿。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首联上句写实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回忆年轻时的天真单纯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下句以实写虚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用有形的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来形容无形的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突出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的坚毅、豪迈、轩昂。颈联上句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塞上长城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写理想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气势雄伟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意境高远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从大处、远处落笔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是虚写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镜中衰鬓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写现实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感情沉郁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格调凝重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从细处、近处用墨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是实写。这两句虚实映衬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加重了诗歌雄壮悲愤的基调。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defRPr/>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用典巧妙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不留痕迹。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南宋名将檀道济曾自诩为万里长城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诗中陆游以长城自比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表现了诗人对檀道济的敬仰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希望能像他那样建功立业。檀道济对当权派自毁长城的痛斥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也喊出了诗人的心声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揭露了南宋统治者摧残抗战力量的愚蠢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用典贴切自然。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520950"/>
            <a:ext cx="8128000" cy="207010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defRPr/>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对比手法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彰显主旨。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这首诗对比手法的运用十分成功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非常富有表现力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如昔日之壮举与今日之衰颓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塞上长城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世事艰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之现实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诸葛亮之积极进取与南宋统治者之苟且偷安等的对比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彰显了追怀往事和重新立誓报国的主旨。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7466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目标导航</a:t>
            </a:r>
          </a:p>
        </p:txBody>
      </p:sp>
      <p:sp>
        <p:nvSpPr>
          <p:cNvPr id="15" name="矩形 14">
            <a:hlinkClick r:id="rId3" action="ppaction://hlinksldjump"/>
          </p:cNvPr>
          <p:cNvSpPr/>
          <p:nvPr/>
        </p:nvSpPr>
        <p:spPr>
          <a:xfrm>
            <a:off x="157638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文本助读</a:t>
            </a:r>
          </a:p>
        </p:txBody>
      </p:sp>
      <p:sp>
        <p:nvSpPr>
          <p:cNvPr id="16" name="矩形 15">
            <a:hlinkClick r:id="rId4" action="ppaction://hlinksldjump"/>
          </p:cNvPr>
          <p:cNvSpPr/>
          <p:nvPr/>
        </p:nvSpPr>
        <p:spPr>
          <a:xfrm>
            <a:off x="26781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基础导练</a:t>
            </a:r>
            <a:endParaRPr lang="zh-CN" altLang="en-US" sz="1400" dirty="0">
              <a:solidFill>
                <a:schemeClr val="accent4">
                  <a:lumMod val="20000"/>
                  <a:lumOff val="80000"/>
                </a:schemeClr>
              </a:solidFill>
            </a:endParaRPr>
          </a:p>
        </p:txBody>
      </p:sp>
      <p:sp>
        <p:nvSpPr>
          <p:cNvPr id="19" name="矩形 18">
            <a:hlinkClick r:id="rId5" action="ppaction://hlinksldjump"/>
          </p:cNvPr>
          <p:cNvSpPr/>
          <p:nvPr/>
        </p:nvSpPr>
        <p:spPr>
          <a:xfrm>
            <a:off x="37798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预习导读</a:t>
            </a:r>
          </a:p>
        </p:txBody>
      </p:sp>
      <p:sp>
        <p:nvSpPr>
          <p:cNvPr id="19461" name="矩形 3"/>
          <p:cNvSpPr>
            <a:spLocks noChangeAspect="1"/>
          </p:cNvSpPr>
          <p:nvPr/>
        </p:nvSpPr>
        <p:spPr bwMode="auto">
          <a:xfrm>
            <a:off x="508000" y="1498600"/>
            <a:ext cx="8128000" cy="4114800"/>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cs typeface="Times New Roman" pitchFamily="18" charset="0"/>
              </a:rPr>
              <a:t>屈原的作品主要有《离骚》《天问》《九歌》《九章》《远游》《卜居》《渔父》等。《离骚》是屈原的代表作</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也是中国古代历史上最长的一首浪漫主义的政治抒情诗。《天问》是古今罕见的奇特诗篇</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它以问语一连向苍天提出了</a:t>
            </a:r>
            <a:r>
              <a:rPr lang="en-US" altLang="zh-CN" sz="2200">
                <a:solidFill>
                  <a:srgbClr val="000000"/>
                </a:solidFill>
                <a:latin typeface="Times New Roman" pitchFamily="18" charset="0"/>
                <a:cs typeface="Times New Roman" pitchFamily="18" charset="0"/>
              </a:rPr>
              <a:t>170</a:t>
            </a:r>
            <a:r>
              <a:rPr lang="zh-CN" altLang="zh-CN" sz="2200">
                <a:solidFill>
                  <a:srgbClr val="000000"/>
                </a:solidFill>
                <a:latin typeface="Times New Roman" pitchFamily="18" charset="0"/>
                <a:cs typeface="Times New Roman" pitchFamily="18" charset="0"/>
              </a:rPr>
              <a:t>多个问题</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涉及了天文、地理、历史、哲学等许多领域</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表现了诗人对传统观念的大胆怀疑和追求真理的科学精神。</a:t>
            </a:r>
            <a:endParaRPr lang="zh-CN" altLang="zh-CN" sz="2200">
              <a:solidFill>
                <a:srgbClr val="000000"/>
              </a:solidFill>
              <a:latin typeface="NEU-BZ-S92"/>
              <a:ea typeface="方正书宋_GBK"/>
              <a:cs typeface="Times New Roman" pitchFamily="18" charset="0"/>
            </a:endParaRPr>
          </a:p>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cs typeface="Times New Roman" pitchFamily="18" charset="0"/>
              </a:rPr>
              <a:t>鲍照</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约</a:t>
            </a:r>
            <a:r>
              <a:rPr lang="en-US" altLang="zh-CN" sz="2200">
                <a:solidFill>
                  <a:srgbClr val="000000"/>
                </a:solidFill>
                <a:latin typeface="Times New Roman" pitchFamily="18" charset="0"/>
                <a:cs typeface="Times New Roman" pitchFamily="18" charset="0"/>
              </a:rPr>
              <a:t>415—470),</a:t>
            </a:r>
            <a:r>
              <a:rPr lang="zh-CN" altLang="zh-CN" sz="2200">
                <a:solidFill>
                  <a:srgbClr val="000000"/>
                </a:solidFill>
                <a:latin typeface="Times New Roman" pitchFamily="18" charset="0"/>
                <a:cs typeface="Times New Roman" pitchFamily="18" charset="0"/>
              </a:rPr>
              <a:t>字明远</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东海</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今山东郯城西南</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人。南朝宋文学家。他的青少年时代</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大约是在京口</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今江苏镇江</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一带度过的。宋文帝元嘉十六年</a:t>
            </a:r>
            <a:r>
              <a:rPr lang="en-US" altLang="zh-CN" sz="2200">
                <a:solidFill>
                  <a:srgbClr val="000000"/>
                </a:solidFill>
                <a:latin typeface="Times New Roman" pitchFamily="18" charset="0"/>
                <a:cs typeface="Times New Roman" pitchFamily="18" charset="0"/>
              </a:rPr>
              <a:t>(439),</a:t>
            </a:r>
            <a:r>
              <a:rPr lang="zh-CN" altLang="zh-CN" sz="2200">
                <a:solidFill>
                  <a:srgbClr val="000000"/>
                </a:solidFill>
                <a:latin typeface="Times New Roman" pitchFamily="18" charset="0"/>
                <a:cs typeface="Times New Roman" pitchFamily="18" charset="0"/>
              </a:rPr>
              <a:t>鲍照</a:t>
            </a:r>
            <a:r>
              <a:rPr lang="en-US" altLang="zh-CN" sz="2200">
                <a:solidFill>
                  <a:srgbClr val="000000"/>
                </a:solidFill>
                <a:latin typeface="Times New Roman" pitchFamily="18" charset="0"/>
                <a:cs typeface="Times New Roman" pitchFamily="18" charset="0"/>
              </a:rPr>
              <a:t>20</a:t>
            </a:r>
            <a:r>
              <a:rPr lang="zh-CN" altLang="zh-CN" sz="2200">
                <a:solidFill>
                  <a:srgbClr val="000000"/>
                </a:solidFill>
                <a:latin typeface="Times New Roman" pitchFamily="18" charset="0"/>
                <a:cs typeface="Times New Roman" pitchFamily="18" charset="0"/>
              </a:rPr>
              <a:t>多岁时</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为了谋求官职</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去谒见临川王刘义庆</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献诗言志</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获得赏识</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被任为临川国侍郎。</a:t>
            </a:r>
            <a:endParaRPr lang="zh-CN" altLang="zh-CN" sz="2200">
              <a:solidFill>
                <a:srgbClr val="000000"/>
              </a:solidFill>
              <a:latin typeface="NEU-BZ-S92"/>
              <a:ea typeface="方正书宋_GBK"/>
              <a:cs typeface="方正书宋_GBK"/>
            </a:endParaRPr>
          </a:p>
        </p:txBody>
      </p:sp>
    </p:spTree>
  </p:cSld>
  <p:clrMapOvr>
    <a:masterClrMapping/>
  </p:clrMapOvr>
  <p:transition spd="slow">
    <p:push/>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7466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目标导航</a:t>
            </a:r>
          </a:p>
        </p:txBody>
      </p:sp>
      <p:sp>
        <p:nvSpPr>
          <p:cNvPr id="15" name="矩形 14">
            <a:hlinkClick r:id="rId3" action="ppaction://hlinksldjump"/>
          </p:cNvPr>
          <p:cNvSpPr/>
          <p:nvPr/>
        </p:nvSpPr>
        <p:spPr>
          <a:xfrm>
            <a:off x="157638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文本助读</a:t>
            </a:r>
          </a:p>
        </p:txBody>
      </p:sp>
      <p:sp>
        <p:nvSpPr>
          <p:cNvPr id="16" name="矩形 15">
            <a:hlinkClick r:id="rId4" action="ppaction://hlinksldjump"/>
          </p:cNvPr>
          <p:cNvSpPr/>
          <p:nvPr/>
        </p:nvSpPr>
        <p:spPr>
          <a:xfrm>
            <a:off x="26781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基础导练</a:t>
            </a:r>
            <a:endParaRPr lang="zh-CN" altLang="en-US" sz="1400" dirty="0">
              <a:solidFill>
                <a:schemeClr val="accent4">
                  <a:lumMod val="20000"/>
                  <a:lumOff val="80000"/>
                </a:schemeClr>
              </a:solidFill>
            </a:endParaRPr>
          </a:p>
        </p:txBody>
      </p:sp>
      <p:sp>
        <p:nvSpPr>
          <p:cNvPr id="19" name="矩形 18">
            <a:hlinkClick r:id="rId5" action="ppaction://hlinksldjump"/>
          </p:cNvPr>
          <p:cNvSpPr/>
          <p:nvPr/>
        </p:nvSpPr>
        <p:spPr>
          <a:xfrm>
            <a:off x="37798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预习导读</a:t>
            </a:r>
          </a:p>
        </p:txBody>
      </p:sp>
      <p:sp>
        <p:nvSpPr>
          <p:cNvPr id="20485" name="矩形 1"/>
          <p:cNvSpPr>
            <a:spLocks noChangeAspect="1"/>
          </p:cNvSpPr>
          <p:nvPr/>
        </p:nvSpPr>
        <p:spPr bwMode="auto">
          <a:xfrm>
            <a:off x="508000" y="1911350"/>
            <a:ext cx="8128000" cy="3289300"/>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cs typeface="Times New Roman" pitchFamily="18" charset="0"/>
              </a:rPr>
              <a:t>鲍照一生沉沦下僚</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很不得志</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但他的诗文</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在他生前就颇负盛名</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对后来的作家更产生过重大影响。他的文学成就是多方面的</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诗、赋、骈文都不乏名篇</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而其成就最高的则是诗歌</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其中乐府诗在他现存的作品中所占比重很大</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最有名的是《拟行路难》</a:t>
            </a:r>
            <a:r>
              <a:rPr lang="en-US" altLang="zh-CN" sz="2200">
                <a:solidFill>
                  <a:srgbClr val="000000"/>
                </a:solidFill>
                <a:latin typeface="Times New Roman" pitchFamily="18" charset="0"/>
                <a:cs typeface="Times New Roman" pitchFamily="18" charset="0"/>
              </a:rPr>
              <a:t>18</a:t>
            </a:r>
            <a:r>
              <a:rPr lang="zh-CN" altLang="zh-CN" sz="2200">
                <a:solidFill>
                  <a:srgbClr val="000000"/>
                </a:solidFill>
                <a:latin typeface="Times New Roman" pitchFamily="18" charset="0"/>
                <a:cs typeface="Times New Roman" pitchFamily="18" charset="0"/>
              </a:rPr>
              <a:t>首。他的七言歌行</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能吸收民歌的精华</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感情丰沛</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形象鲜明</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具有浓厚的浪漫主义色彩。这些诗歌对唐代的李白、高适、岑参等人的创作有一定的影响。他与谢灵运、颜延之同时</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合称</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元嘉三大家</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但其成就高于二者。</a:t>
            </a:r>
            <a:endParaRPr lang="zh-CN" altLang="zh-CN" sz="2200">
              <a:solidFill>
                <a:srgbClr val="000000"/>
              </a:solidFill>
              <a:latin typeface="NEU-BZ-S92"/>
              <a:ea typeface="方正书宋_GBK"/>
              <a:cs typeface="Times New Roman" pitchFamily="18" charset="0"/>
            </a:endParaRPr>
          </a:p>
        </p:txBody>
      </p:sp>
    </p:spTree>
  </p:cSld>
  <p:clrMapOvr>
    <a:masterClrMapping/>
  </p:clrMapOvr>
  <p:transition spd="slow">
    <p:push/>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7466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目标导航</a:t>
            </a:r>
          </a:p>
        </p:txBody>
      </p:sp>
      <p:sp>
        <p:nvSpPr>
          <p:cNvPr id="15" name="矩形 14">
            <a:hlinkClick r:id="rId4" action="ppaction://hlinksldjump"/>
          </p:cNvPr>
          <p:cNvSpPr/>
          <p:nvPr/>
        </p:nvSpPr>
        <p:spPr>
          <a:xfrm>
            <a:off x="157638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文本助读</a:t>
            </a:r>
          </a:p>
        </p:txBody>
      </p:sp>
      <p:sp>
        <p:nvSpPr>
          <p:cNvPr id="16" name="矩形 15">
            <a:hlinkClick r:id="rId5" action="ppaction://hlinksldjump"/>
          </p:cNvPr>
          <p:cNvSpPr/>
          <p:nvPr/>
        </p:nvSpPr>
        <p:spPr>
          <a:xfrm>
            <a:off x="26781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基础导练</a:t>
            </a:r>
            <a:endParaRPr lang="zh-CN" altLang="en-US" sz="1400" dirty="0">
              <a:solidFill>
                <a:schemeClr val="accent4">
                  <a:lumMod val="20000"/>
                  <a:lumOff val="80000"/>
                </a:schemeClr>
              </a:solidFill>
            </a:endParaRPr>
          </a:p>
        </p:txBody>
      </p:sp>
      <p:sp>
        <p:nvSpPr>
          <p:cNvPr id="19" name="矩形 18">
            <a:hlinkClick r:id="rId6" action="ppaction://hlinksldjump"/>
          </p:cNvPr>
          <p:cNvSpPr/>
          <p:nvPr/>
        </p:nvSpPr>
        <p:spPr>
          <a:xfrm>
            <a:off x="37798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预习导读</a:t>
            </a:r>
          </a:p>
        </p:txBody>
      </p:sp>
      <p:sp>
        <p:nvSpPr>
          <p:cNvPr id="3087" name="矩形 2"/>
          <p:cNvSpPr>
            <a:spLocks noChangeAspect="1"/>
          </p:cNvSpPr>
          <p:nvPr/>
        </p:nvSpPr>
        <p:spPr bwMode="auto">
          <a:xfrm>
            <a:off x="508000" y="3386138"/>
            <a:ext cx="8128000" cy="2490787"/>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cs typeface="Times New Roman" pitchFamily="18" charset="0"/>
              </a:rPr>
              <a:t>杜甫</a:t>
            </a:r>
            <a:r>
              <a:rPr lang="en-US" altLang="zh-CN" sz="2200">
                <a:solidFill>
                  <a:srgbClr val="000000"/>
                </a:solidFill>
                <a:latin typeface="Times New Roman" pitchFamily="18" charset="0"/>
                <a:cs typeface="Times New Roman" pitchFamily="18" charset="0"/>
              </a:rPr>
              <a:t>(712—770),</a:t>
            </a:r>
            <a:r>
              <a:rPr lang="zh-CN" altLang="zh-CN" sz="2200">
                <a:solidFill>
                  <a:srgbClr val="000000"/>
                </a:solidFill>
                <a:latin typeface="Times New Roman" pitchFamily="18" charset="0"/>
                <a:cs typeface="Times New Roman" pitchFamily="18" charset="0"/>
              </a:rPr>
              <a:t>字子美</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河南巩</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今河南巩义</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人</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自号少陵野老。唐代伟大的现实主义诗人</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世称</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诗圣</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与李白并称</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大李杜</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小李杜</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是指李商隐和杜牧</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。曾任左拾遗、检校工部员外郎</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因此后世称其杜拾遗、杜工部。杜甫生活在唐朝由盛转衰的历史时期</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其诗多涉笔社会动荡、政治黑暗、人民疾苦</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他的诗被誉为</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诗史</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。杜甫一生写诗一千四百多首</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有《杜工部集》传世。</a:t>
            </a:r>
            <a:endParaRPr lang="zh-CN" altLang="zh-CN" sz="2200">
              <a:solidFill>
                <a:srgbClr val="000000"/>
              </a:solidFill>
              <a:latin typeface="NEU-BZ-S92"/>
              <a:ea typeface="方正书宋_GBK"/>
              <a:cs typeface="Times New Roman" pitchFamily="18" charset="0"/>
            </a:endParaRPr>
          </a:p>
        </p:txBody>
      </p:sp>
      <p:graphicFrame>
        <p:nvGraphicFramePr>
          <p:cNvPr id="3082" name="Object 10"/>
          <p:cNvGraphicFramePr>
            <a:graphicFrameLocks noChangeAspect="1"/>
          </p:cNvGraphicFramePr>
          <p:nvPr/>
        </p:nvGraphicFramePr>
        <p:xfrm>
          <a:off x="508000" y="1298575"/>
          <a:ext cx="8128000" cy="1962150"/>
        </p:xfrm>
        <a:graphic>
          <a:graphicData uri="http://schemas.openxmlformats.org/presentationml/2006/ole">
            <p:oleObj spid="_x0000_s3082" name="文档" r:id="rId7" imgW="3839157" imgH="926805" progId="">
              <p:embed/>
            </p:oleObj>
          </a:graphicData>
        </a:graphic>
      </p:graphicFrame>
    </p:spTree>
  </p:cSld>
  <p:clrMapOvr>
    <a:masterClrMapping/>
  </p:clrMapOvr>
  <p:transition spd="slow">
    <p:push/>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7466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目标导航</a:t>
            </a:r>
          </a:p>
        </p:txBody>
      </p:sp>
      <p:sp>
        <p:nvSpPr>
          <p:cNvPr id="15" name="矩形 14">
            <a:hlinkClick r:id="rId3" action="ppaction://hlinksldjump"/>
          </p:cNvPr>
          <p:cNvSpPr/>
          <p:nvPr/>
        </p:nvSpPr>
        <p:spPr>
          <a:xfrm>
            <a:off x="157638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文本助读</a:t>
            </a:r>
          </a:p>
        </p:txBody>
      </p:sp>
      <p:sp>
        <p:nvSpPr>
          <p:cNvPr id="16" name="矩形 15">
            <a:hlinkClick r:id="rId4" action="ppaction://hlinksldjump"/>
          </p:cNvPr>
          <p:cNvSpPr/>
          <p:nvPr/>
        </p:nvSpPr>
        <p:spPr>
          <a:xfrm>
            <a:off x="26781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基础导练</a:t>
            </a:r>
            <a:endParaRPr lang="zh-CN" altLang="en-US" sz="1400" dirty="0">
              <a:solidFill>
                <a:schemeClr val="accent4">
                  <a:lumMod val="20000"/>
                  <a:lumOff val="80000"/>
                </a:schemeClr>
              </a:solidFill>
            </a:endParaRPr>
          </a:p>
        </p:txBody>
      </p:sp>
      <p:sp>
        <p:nvSpPr>
          <p:cNvPr id="19" name="矩形 18">
            <a:hlinkClick r:id="rId5" action="ppaction://hlinksldjump"/>
          </p:cNvPr>
          <p:cNvSpPr/>
          <p:nvPr/>
        </p:nvSpPr>
        <p:spPr>
          <a:xfrm>
            <a:off x="37798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预习导读</a:t>
            </a:r>
          </a:p>
        </p:txBody>
      </p:sp>
      <p:sp>
        <p:nvSpPr>
          <p:cNvPr id="23557" name="矩形 1"/>
          <p:cNvSpPr>
            <a:spLocks noChangeAspect="1"/>
          </p:cNvSpPr>
          <p:nvPr/>
        </p:nvSpPr>
        <p:spPr bwMode="auto">
          <a:xfrm>
            <a:off x="508000" y="1504950"/>
            <a:ext cx="8128000" cy="4562475"/>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cs typeface="Times New Roman" pitchFamily="18" charset="0"/>
              </a:rPr>
              <a:t>陆游</a:t>
            </a:r>
            <a:r>
              <a:rPr lang="en-US" altLang="zh-CN" sz="2200">
                <a:solidFill>
                  <a:srgbClr val="000000"/>
                </a:solidFill>
                <a:latin typeface="Times New Roman" pitchFamily="18" charset="0"/>
                <a:cs typeface="Times New Roman" pitchFamily="18" charset="0"/>
              </a:rPr>
              <a:t>(1125—1210),</a:t>
            </a:r>
            <a:r>
              <a:rPr lang="zh-CN" altLang="zh-CN" sz="2200">
                <a:solidFill>
                  <a:srgbClr val="000000"/>
                </a:solidFill>
                <a:latin typeface="Times New Roman" pitchFamily="18" charset="0"/>
                <a:cs typeface="Times New Roman" pitchFamily="18" charset="0"/>
              </a:rPr>
              <a:t>字务观</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自号放翁</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越州</a:t>
            </a:r>
            <a:r>
              <a:rPr lang="en-US" altLang="zh-CN" sz="2200">
                <a:solidFill>
                  <a:srgbClr val="000000"/>
                </a:solidFill>
                <a:latin typeface="Times New Roman" pitchFamily="18" charset="0"/>
                <a:cs typeface="Times New Roman" pitchFamily="18" charset="0"/>
              </a:rPr>
              <a:t>                                                  </a:t>
            </a:r>
            <a:r>
              <a:rPr lang="zh-CN" altLang="zh-CN" sz="2200">
                <a:solidFill>
                  <a:srgbClr val="000000"/>
                </a:solidFill>
                <a:latin typeface="Times New Roman" pitchFamily="18" charset="0"/>
                <a:cs typeface="Times New Roman" pitchFamily="18" charset="0"/>
              </a:rPr>
              <a:t>山阴</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今浙江绍兴</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人。南宋诗人。</a:t>
            </a:r>
            <a:r>
              <a:rPr lang="en-US" altLang="zh-CN" sz="2200">
                <a:solidFill>
                  <a:srgbClr val="000000"/>
                </a:solidFill>
                <a:latin typeface="Times New Roman" pitchFamily="18" charset="0"/>
                <a:cs typeface="Times New Roman" pitchFamily="18" charset="0"/>
              </a:rPr>
              <a:t>12</a:t>
            </a:r>
            <a:r>
              <a:rPr lang="zh-CN" altLang="zh-CN" sz="2200">
                <a:solidFill>
                  <a:srgbClr val="000000"/>
                </a:solidFill>
                <a:latin typeface="Times New Roman" pitchFamily="18" charset="0"/>
                <a:cs typeface="Times New Roman" pitchFamily="18" charset="0"/>
              </a:rPr>
              <a:t>岁即能</a:t>
            </a:r>
            <a:r>
              <a:rPr lang="en-US" altLang="zh-CN" sz="2200">
                <a:solidFill>
                  <a:srgbClr val="000000"/>
                </a:solidFill>
                <a:latin typeface="Times New Roman" pitchFamily="18" charset="0"/>
                <a:cs typeface="Times New Roman" pitchFamily="18" charset="0"/>
              </a:rPr>
              <a:t>                                                     </a:t>
            </a:r>
            <a:r>
              <a:rPr lang="zh-CN" altLang="zh-CN" sz="2200">
                <a:solidFill>
                  <a:srgbClr val="000000"/>
                </a:solidFill>
                <a:latin typeface="Times New Roman" pitchFamily="18" charset="0"/>
                <a:cs typeface="Times New Roman" pitchFamily="18" charset="0"/>
              </a:rPr>
              <a:t>诗文</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一生著作丰富</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有《剑南诗稿》《渭南</a:t>
            </a:r>
            <a:r>
              <a:rPr lang="en-US" altLang="zh-CN" sz="2200">
                <a:solidFill>
                  <a:srgbClr val="000000"/>
                </a:solidFill>
                <a:latin typeface="Times New Roman" pitchFamily="18" charset="0"/>
                <a:cs typeface="Times New Roman" pitchFamily="18" charset="0"/>
              </a:rPr>
              <a:t>                                          </a:t>
            </a:r>
            <a:r>
              <a:rPr lang="zh-CN" altLang="zh-CN" sz="2200">
                <a:solidFill>
                  <a:srgbClr val="000000"/>
                </a:solidFill>
                <a:latin typeface="Times New Roman" pitchFamily="18" charset="0"/>
                <a:cs typeface="Times New Roman" pitchFamily="18" charset="0"/>
              </a:rPr>
              <a:t>文集》等数十个文集存世</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存诗</a:t>
            </a:r>
            <a:r>
              <a:rPr lang="en-US" altLang="zh-CN" sz="2200">
                <a:solidFill>
                  <a:srgbClr val="000000"/>
                </a:solidFill>
                <a:latin typeface="Times New Roman" pitchFamily="18" charset="0"/>
                <a:cs typeface="Times New Roman" pitchFamily="18" charset="0"/>
              </a:rPr>
              <a:t>9 300</a:t>
            </a:r>
            <a:r>
              <a:rPr lang="zh-CN" altLang="zh-CN" sz="2200">
                <a:solidFill>
                  <a:srgbClr val="000000"/>
                </a:solidFill>
                <a:latin typeface="Times New Roman" pitchFamily="18" charset="0"/>
                <a:cs typeface="Times New Roman" pitchFamily="18" charset="0"/>
              </a:rPr>
              <a:t>多首</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是</a:t>
            </a:r>
            <a:r>
              <a:rPr lang="en-US" altLang="zh-CN" sz="2200">
                <a:solidFill>
                  <a:srgbClr val="000000"/>
                </a:solidFill>
                <a:latin typeface="Times New Roman" pitchFamily="18" charset="0"/>
                <a:cs typeface="Times New Roman" pitchFamily="18" charset="0"/>
              </a:rPr>
              <a:t>                                                 </a:t>
            </a:r>
            <a:r>
              <a:rPr lang="zh-CN" altLang="zh-CN" sz="2200">
                <a:solidFill>
                  <a:srgbClr val="000000"/>
                </a:solidFill>
                <a:latin typeface="Times New Roman" pitchFamily="18" charset="0"/>
                <a:cs typeface="Times New Roman" pitchFamily="18" charset="0"/>
              </a:rPr>
              <a:t>我国现有存诗最多的诗人。陆游具有多方面的文学才能</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尤以诗的成就为最</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自言</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六十年间万首诗</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。其中许多诗篇抒写了抗金杀敌的豪情和对敌人、卖国贼的仇恨</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风格雄奇奔放、沉郁悲壮</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洋溢着爱国主义激情</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在思想上、艺术上有着卓越成就。陆游在生前即有</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小李白</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之称</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不仅是南宋一代诗坛领袖</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而且在中国文学史上享有崇高地位</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是我国伟大的爱国诗人。词作量不如诗作量巨大</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但词和诗同样贯串了气吞残虏的爱国主义精神。</a:t>
            </a:r>
            <a:endParaRPr lang="zh-CN" altLang="zh-CN" sz="2200">
              <a:solidFill>
                <a:srgbClr val="000000"/>
              </a:solidFill>
              <a:latin typeface="NEU-BZ-S92"/>
              <a:ea typeface="方正书宋_GBK"/>
              <a:cs typeface="Times New Roman" pitchFamily="18" charset="0"/>
            </a:endParaRPr>
          </a:p>
        </p:txBody>
      </p:sp>
      <p:pic>
        <p:nvPicPr>
          <p:cNvPr id="23558" name="J04.eps" descr="id:2147491113;FounderCES"/>
          <p:cNvPicPr>
            <a:picLocks noChangeAspect="1" noChangeArrowheads="1"/>
          </p:cNvPicPr>
          <p:nvPr/>
        </p:nvPicPr>
        <p:blipFill>
          <a:blip r:embed="rId6"/>
          <a:srcRect/>
          <a:stretch>
            <a:fillRect/>
          </a:stretch>
        </p:blipFill>
        <p:spPr bwMode="auto">
          <a:xfrm>
            <a:off x="6372225" y="1065213"/>
            <a:ext cx="1501775" cy="1970087"/>
          </a:xfrm>
          <a:prstGeom prst="rect">
            <a:avLst/>
          </a:prstGeom>
          <a:noFill/>
          <a:ln w="9525">
            <a:noFill/>
            <a:miter lim="800000"/>
            <a:headEnd/>
            <a:tailEnd/>
          </a:ln>
        </p:spPr>
      </p:pic>
    </p:spTree>
  </p:cSld>
  <p:clrMapOvr>
    <a:masterClrMapping/>
  </p:clrMapOvr>
  <p:transition spd="slow">
    <p:push/>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7466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目标导航</a:t>
            </a:r>
          </a:p>
        </p:txBody>
      </p:sp>
      <p:sp>
        <p:nvSpPr>
          <p:cNvPr id="15" name="矩形 14">
            <a:hlinkClick r:id="rId3" action="ppaction://hlinksldjump"/>
          </p:cNvPr>
          <p:cNvSpPr/>
          <p:nvPr/>
        </p:nvSpPr>
        <p:spPr>
          <a:xfrm>
            <a:off x="157638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文本助读</a:t>
            </a:r>
          </a:p>
        </p:txBody>
      </p:sp>
      <p:sp>
        <p:nvSpPr>
          <p:cNvPr id="16" name="矩形 15">
            <a:hlinkClick r:id="rId4" action="ppaction://hlinksldjump"/>
          </p:cNvPr>
          <p:cNvSpPr/>
          <p:nvPr/>
        </p:nvSpPr>
        <p:spPr>
          <a:xfrm>
            <a:off x="26781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基础导练</a:t>
            </a:r>
            <a:endParaRPr lang="zh-CN" altLang="en-US" sz="1400" dirty="0">
              <a:solidFill>
                <a:schemeClr val="accent4">
                  <a:lumMod val="20000"/>
                  <a:lumOff val="80000"/>
                </a:schemeClr>
              </a:solidFill>
            </a:endParaRPr>
          </a:p>
        </p:txBody>
      </p:sp>
      <p:sp>
        <p:nvSpPr>
          <p:cNvPr id="19" name="矩形 18">
            <a:hlinkClick r:id="rId5" action="ppaction://hlinksldjump"/>
          </p:cNvPr>
          <p:cNvSpPr/>
          <p:nvPr/>
        </p:nvSpPr>
        <p:spPr>
          <a:xfrm>
            <a:off x="37798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预习导读</a:t>
            </a:r>
          </a:p>
        </p:txBody>
      </p:sp>
      <p:sp>
        <p:nvSpPr>
          <p:cNvPr id="3" name="矩形 2"/>
          <p:cNvSpPr>
            <a:spLocks noChangeAspect="1"/>
          </p:cNvSpPr>
          <p:nvPr/>
        </p:nvSpPr>
        <p:spPr>
          <a:xfrm>
            <a:off x="508000" y="992188"/>
            <a:ext cx="8128000" cy="531971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defRPr/>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探寻背景。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defRPr/>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《湘夫人》　一般认为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湘夫人是湘水女性之神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是湘水男性之神湘君的配偶。湘水是楚国境内所独有的最大河流。对湘君、湘夫人的迎祭反映了原始人民崇拜自然神灵的一种意识形态和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神人恋爱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的构想。楚国的民间文艺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有浓厚的宗教气氛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祭坛实际上就是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剧坛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。以《湘君》和《湘夫人》为例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人们在祭湘君时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以女性的歌者或祭者扮演角色迎接湘君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祭湘夫人时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以男性的歌者或祭者扮演角色迎接湘夫人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各致以爱慕深情。他们借神为对象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寄托人间纯朴真挚的爱情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同时也反映楚国人民与自然界的和谐。纵贯南楚的湘水与楚国人民有着血肉相连的关系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她像慈爱的母亲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哺育着楚国世世代代的人民。人们对湘水寄予了深切的爱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把湘水视为爱之河、幸福之河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进而把湘水的描写人格化。神的形象也和人一样演绎着悲欢离合的故事</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push/>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7466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目标导航</a:t>
            </a:r>
          </a:p>
        </p:txBody>
      </p:sp>
      <p:sp>
        <p:nvSpPr>
          <p:cNvPr id="15" name="矩形 14">
            <a:hlinkClick r:id="rId3" action="ppaction://hlinksldjump"/>
          </p:cNvPr>
          <p:cNvSpPr/>
          <p:nvPr/>
        </p:nvSpPr>
        <p:spPr>
          <a:xfrm>
            <a:off x="1576388" y="692150"/>
            <a:ext cx="1008062" cy="288925"/>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5">
                    <a:lumMod val="20000"/>
                    <a:lumOff val="80000"/>
                  </a:schemeClr>
                </a:solidFill>
              </a:rPr>
              <a:t>文本助读</a:t>
            </a:r>
          </a:p>
        </p:txBody>
      </p:sp>
      <p:sp>
        <p:nvSpPr>
          <p:cNvPr id="16" name="矩形 15">
            <a:hlinkClick r:id="rId4" action="ppaction://hlinksldjump"/>
          </p:cNvPr>
          <p:cNvSpPr/>
          <p:nvPr/>
        </p:nvSpPr>
        <p:spPr>
          <a:xfrm>
            <a:off x="2678113"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基础导练</a:t>
            </a:r>
            <a:endParaRPr lang="zh-CN" altLang="en-US" sz="1400" dirty="0">
              <a:solidFill>
                <a:schemeClr val="accent4">
                  <a:lumMod val="20000"/>
                  <a:lumOff val="80000"/>
                </a:schemeClr>
              </a:solidFill>
            </a:endParaRPr>
          </a:p>
        </p:txBody>
      </p:sp>
      <p:sp>
        <p:nvSpPr>
          <p:cNvPr id="19" name="矩形 18">
            <a:hlinkClick r:id="rId5" action="ppaction://hlinksldjump"/>
          </p:cNvPr>
          <p:cNvSpPr/>
          <p:nvPr/>
        </p:nvSpPr>
        <p:spPr>
          <a:xfrm>
            <a:off x="3779838" y="692150"/>
            <a:ext cx="1008062" cy="288925"/>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accent4">
                    <a:lumMod val="20000"/>
                    <a:lumOff val="80000"/>
                  </a:schemeClr>
                </a:solidFill>
              </a:rPr>
              <a:t>预习导读</a:t>
            </a:r>
          </a:p>
        </p:txBody>
      </p:sp>
      <p:sp>
        <p:nvSpPr>
          <p:cNvPr id="25605" name="矩形 2"/>
          <p:cNvSpPr>
            <a:spLocks noChangeAspect="1"/>
          </p:cNvSpPr>
          <p:nvPr/>
        </p:nvSpPr>
        <p:spPr bwMode="auto">
          <a:xfrm>
            <a:off x="508000" y="1301750"/>
            <a:ext cx="8128000" cy="4508500"/>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cs typeface="Times New Roman" pitchFamily="18" charset="0"/>
              </a:rPr>
              <a:t>人民意念中的神</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也就具体地罩上了历史传说中人物的影子。湘君和湘夫人就是以舜与二妃</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娥皇、女英</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为原型的。这样一来</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神的形象不仅更为丰富生动</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在情感上也更能与现实生活中的人接近</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使人感到亲切可近</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富有人情味。</a:t>
            </a:r>
            <a:endParaRPr lang="zh-CN" altLang="zh-CN" sz="2200">
              <a:solidFill>
                <a:srgbClr val="000000"/>
              </a:solidFill>
              <a:latin typeface="NEU-BZ-S92"/>
              <a:ea typeface="方正书宋_GBK"/>
              <a:cs typeface="Times New Roman" pitchFamily="18" charset="0"/>
            </a:endParaRPr>
          </a:p>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cs typeface="Times New Roman" pitchFamily="18" charset="0"/>
              </a:rPr>
              <a:t>《拟行路难</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其四</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　魏晋南北朝时期</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实行门阀制度</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主要由数十个大家族</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士族</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统治当时的社会</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士族制度下的门阀士族特别是高级士族凭借门第出身就可做官</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他们世世代代控制高级官职</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造成了</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上品无寒门</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下品无世族</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的局面。门阀制度阻塞了寒士的进仕之路</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即使他们才华横溢</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也很难任高官。一些才高的寒士自然心怀不平</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寒士的不平反映在文学作品中</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就成为这个时期文学的一个特色。鲍照的《拟行路难》是这类作品的名篇。</a:t>
            </a:r>
            <a:endParaRPr lang="zh-CN" altLang="zh-CN" sz="2200">
              <a:solidFill>
                <a:srgbClr val="000000"/>
              </a:solidFill>
              <a:latin typeface="NEU-BZ-S92"/>
              <a:ea typeface="方正书宋_GBK"/>
              <a:cs typeface="方正书宋_GBK"/>
            </a:endParaRPr>
          </a:p>
        </p:txBody>
      </p:sp>
    </p:spTree>
  </p:cSld>
  <p:clrMapOvr>
    <a:masterClrMapping/>
  </p:clrMapOvr>
  <p:transition spd="slow">
    <p:push/>
  </p:transition>
  <p:timing>
    <p:tnLst>
      <p:par>
        <p:cTn id="1" dur="indefinite" restart="never" nodeType="tmRoot"/>
      </p:par>
    </p:tnLst>
  </p:timing>
</p:sld>
</file>

<file path=ppt/theme/theme1.xml><?xml version="1.0" encoding="utf-8"?>
<a:theme xmlns:a="http://schemas.openxmlformats.org/drawingml/2006/main" name="金牌学案14模板">
  <a:themeElements>
    <a:clrScheme name="气流">
      <a:dk1>
        <a:sysClr val="windowText" lastClr="000000"/>
      </a:dk1>
      <a:lt1>
        <a:sysClr val="window" lastClr="CCE8C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经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金牌学案14模板</Template>
  <TotalTime>172</TotalTime>
  <Words>5531</Words>
  <Application>Microsoft Office PowerPoint</Application>
  <PresentationFormat>全屏显示(4:3)</PresentationFormat>
  <Paragraphs>187</Paragraphs>
  <Slides>32</Slides>
  <Notes>0</Notes>
  <HiddenSlides>0</HiddenSlides>
  <MMClips>0</MMClips>
  <ScaleCrop>false</ScaleCrop>
  <HeadingPairs>
    <vt:vector size="8" baseType="variant">
      <vt:variant>
        <vt:lpstr>已用的字体</vt:lpstr>
      </vt:variant>
      <vt:variant>
        <vt:i4>8</vt:i4>
      </vt:variant>
      <vt:variant>
        <vt:lpstr>演示文稿设计模板</vt:lpstr>
      </vt:variant>
      <vt:variant>
        <vt:i4>12</vt:i4>
      </vt:variant>
      <vt:variant>
        <vt:lpstr>嵌入 OLE 服务器</vt:lpstr>
      </vt:variant>
      <vt:variant>
        <vt:i4>1</vt:i4>
      </vt:variant>
      <vt:variant>
        <vt:lpstr>幻灯片标题</vt:lpstr>
      </vt:variant>
      <vt:variant>
        <vt:i4>32</vt:i4>
      </vt:variant>
    </vt:vector>
  </HeadingPairs>
  <TitlesOfParts>
    <vt:vector size="53" baseType="lpstr">
      <vt:lpstr>Arial</vt:lpstr>
      <vt:lpstr>宋体</vt:lpstr>
      <vt:lpstr>黑体</vt:lpstr>
      <vt:lpstr>Calibri</vt:lpstr>
      <vt:lpstr>Times New Roman</vt:lpstr>
      <vt:lpstr>NEU-BZ-S92</vt:lpstr>
      <vt:lpstr>方正书宋_GBK</vt:lpstr>
      <vt:lpstr>楷体</vt:lpstr>
      <vt:lpstr>金牌学案14模板</vt:lpstr>
      <vt:lpstr>金牌学案14模板</vt:lpstr>
      <vt:lpstr>金牌学案14模板</vt:lpstr>
      <vt:lpstr>金牌学案14模板</vt:lpstr>
      <vt:lpstr>金牌学案14模板</vt:lpstr>
      <vt:lpstr>金牌学案14模板</vt:lpstr>
      <vt:lpstr>金牌学案14模板</vt:lpstr>
      <vt:lpstr>金牌学案14模板</vt:lpstr>
      <vt:lpstr>金牌学案14模板</vt:lpstr>
      <vt:lpstr>金牌学案14模板</vt:lpstr>
      <vt:lpstr>金牌学案14模板</vt:lpstr>
      <vt:lpstr>金牌学案14模板</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Windows 用户</cp:lastModifiedBy>
  <cp:revision>45</cp:revision>
  <dcterms:created xsi:type="dcterms:W3CDTF">2015-07-28T05:59:53Z</dcterms:created>
  <dcterms:modified xsi:type="dcterms:W3CDTF">2016-09-19T00:57:28Z</dcterms:modified>
</cp:coreProperties>
</file>