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6" r:id="rId3"/>
    <p:sldId id="438" r:id="rId5"/>
    <p:sldId id="294" r:id="rId6"/>
    <p:sldId id="345" r:id="rId7"/>
    <p:sldId id="293" r:id="rId8"/>
    <p:sldId id="296" r:id="rId9"/>
    <p:sldId id="378" r:id="rId10"/>
    <p:sldId id="407" r:id="rId11"/>
    <p:sldId id="408" r:id="rId12"/>
    <p:sldId id="409" r:id="rId13"/>
    <p:sldId id="439" r:id="rId14"/>
    <p:sldId id="441" r:id="rId15"/>
    <p:sldId id="442" r:id="rId16"/>
    <p:sldId id="444" r:id="rId17"/>
    <p:sldId id="445" r:id="rId18"/>
    <p:sldId id="447" r:id="rId19"/>
    <p:sldId id="449" r:id="rId20"/>
    <p:sldId id="322" r:id="rId21"/>
    <p:sldId id="325" r:id="rId22"/>
    <p:sldId id="473" r:id="rId23"/>
    <p:sldId id="329" r:id="rId24"/>
    <p:sldId id="332" r:id="rId25"/>
    <p:sldId id="333" r:id="rId26"/>
    <p:sldId id="481" r:id="rId27"/>
    <p:sldId id="339" r:id="rId28"/>
    <p:sldId id="342" r:id="rId29"/>
    <p:sldId id="474" r:id="rId30"/>
    <p:sldId id="343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1AC9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456" y="-156"/>
      </p:cViewPr>
      <p:guideLst>
        <p:guide orient="horz" pos="2139"/>
        <p:guide pos="383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0677138F-0EFC-4A1D-A078-4C5E3329177F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BB5857EE-8E4B-4C61-BB44-BCB2D89D30C4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F2CCA11A-9F5E-402F-B7A8-0A322407D5D7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44FCDD4C-A328-4BCD-BE06-04967DE19561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解答第三题，引出第四题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8C488215-F669-4E44-BBFA-26896015B475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解答第四题，引出第五题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8C488215-F669-4E44-BBFA-26896015B475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mtClean="0"/>
              <a:t>解答第四题，引出第五题</a:t>
            </a:r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F1B0D95C-E2BE-4A50-8219-F4FE8411207E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54E39602-323F-4F7E-A01F-5625981C75FE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71029197-617E-4B31-8982-3F0E6E7A9E13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4791C8E4-085F-4647-B481-642B178DFB26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906F5D1A-392D-4511-8E67-80436D1277EF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B93B4467-FF8D-4C4D-86CC-0EF0CB68318A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F2CCA11A-9F5E-402F-B7A8-0A322407D5D7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7B618F49-B3AD-475A-AEA8-0B07A0B219E3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805180" indent="-30988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2382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733550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229485" indent="-247650" eaLnBrk="0" hangingPunct="0"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7247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32200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7153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4210685" indent="-24765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fld id="{7F26E04F-235B-4AE9-9509-F610268034C1}" type="slidenum">
              <a:rPr lang="en-US" altLang="zh-CN" sz="1300" b="0">
                <a:solidFill>
                  <a:schemeClr val="tx1"/>
                </a:solidFill>
                <a:latin typeface="Arial" panose="020B0604020202020204" pitchFamily="34" charset="0"/>
              </a:rPr>
            </a:fld>
            <a:endParaRPr lang="en-US" altLang="zh-CN" sz="1300" b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90307" y="2149076"/>
            <a:ext cx="7889358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从百草园到三味书屋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2690" y="3164840"/>
            <a:ext cx="114109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鲁迅</a:t>
            </a:r>
            <a:endParaRPr lang="zh-CN" altLang="en-US" sz="36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240155" y="901065"/>
            <a:ext cx="101815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假如你有机会去课文中的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三味书屋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求学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,你愿意去吗？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请结合课文内容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,说说你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的依据？</a:t>
            </a:r>
            <a:endParaRPr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3655" y="2560955"/>
            <a:ext cx="989203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我愿意去。文中提到先生在读书的时候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总是将头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“拗过去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拗过去”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我从未见过一位老师读书如此投入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很有趣；而且先生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“有一条戒尺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但是不常用”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先生并不那样严厉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0155" y="1977390"/>
            <a:ext cx="103276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我不愿意去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因为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先生严厉、迁腐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扼杀学生的求知欲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00735" y="594360"/>
            <a:ext cx="1993265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导学一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169670" y="1509395"/>
            <a:ext cx="10181590" cy="230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sz="3200" dirty="0">
                <a:solidFill>
                  <a:schemeClr val="tx1"/>
                </a:solidFill>
              </a:rPr>
              <a:t>百草园是童年鲁迅心灵的家园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长大后的鲁迅在字里行间重拾的是孩童的天性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因此百草园里有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sz="3200" dirty="0">
                <a:solidFill>
                  <a:schemeClr val="tx1"/>
                </a:solidFill>
              </a:rPr>
              <a:t>A.热爱自然的本性；B.探索、冒险的勇气；C.渴寻神秘而又陷入惊惧的矛盾心理；D.认真尝试、虚心求教的朴实和单纯。你从中读到了什么？请选择一个角度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结合文章内容谈一谈。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0305" y="3748405"/>
            <a:ext cx="10180955" cy="149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我读到的是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。因为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鲁迅生动的描写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让我看到了百草园里有那么多活泼有趣的动植物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只有真心喜欢、细心观察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才能用如此真挚的情感来形容它们。</a:t>
            </a:r>
            <a:endParaRPr lang="zh-CN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0305" y="5241925"/>
            <a:ext cx="10180955" cy="1493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我读到的是</a:t>
            </a:r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。因为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听了美女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蛇的故事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小鲁迅不敢看墙上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却又希望得到一盒飞蜈蚣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而且对这个故事念念不忘。</a:t>
            </a:r>
            <a:endParaRPr lang="zh-CN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169670" y="1509395"/>
            <a:ext cx="101815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sz="3200" dirty="0">
                <a:solidFill>
                  <a:schemeClr val="tx1"/>
                </a:solidFill>
              </a:rPr>
              <a:t>请用一两个词语来概括三味书屋的生活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并结合课文谈谈你的依据。</a:t>
            </a:r>
            <a:endParaRPr sz="3200" dirty="0">
              <a:solidFill>
                <a:schemeClr val="tx1"/>
              </a:solidFill>
            </a:endParaRPr>
          </a:p>
          <a:p>
            <a:pPr eaLnBrk="1" hangingPunct="1"/>
            <a:r>
              <a:rPr sz="3200" dirty="0">
                <a:solidFill>
                  <a:schemeClr val="tx1"/>
                </a:solidFill>
              </a:rPr>
              <a:t>备选词语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sz="3200" dirty="0">
                <a:solidFill>
                  <a:schemeClr val="tx1"/>
                </a:solidFill>
              </a:rPr>
              <a:t>快乐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sz="3200" dirty="0">
                <a:solidFill>
                  <a:schemeClr val="tx1"/>
                </a:solidFill>
              </a:rPr>
              <a:t>严谨 勤奋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sz="3200" dirty="0">
                <a:solidFill>
                  <a:schemeClr val="tx1"/>
                </a:solidFill>
              </a:rPr>
              <a:t>枯燥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sz="3200" dirty="0">
                <a:solidFill>
                  <a:schemeClr val="tx1"/>
                </a:solidFill>
              </a:rPr>
              <a:t>严厉 荒诞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0790" y="3190240"/>
            <a:ext cx="10180955" cy="1960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我选的词是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快乐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。因为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作者对早年读书生活的回忆重心并不在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“其苦”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而在“其乐”。读书时偷跑进后花园玩耍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被发现后回屋受罚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趁老师读书入迷“做戏”“画画儿”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等细节描写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传递的是与成年人渐行渐远的单纯的快乐。</a:t>
            </a:r>
            <a:endParaRPr lang="zh-CN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77850" y="381635"/>
            <a:ext cx="1993265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导学二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140460" y="1095375"/>
            <a:ext cx="1018159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课文第</a:t>
            </a:r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段是一个经典的景物描写段落。请细细体会</a:t>
            </a:r>
            <a:r>
              <a:rPr lang="zh-CN" sz="3200" dirty="0">
                <a:solidFill>
                  <a:schemeClr val="tx1"/>
                </a:solidFill>
              </a:rPr>
              <a:t>对这段文字的赏析观点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结合课文</a:t>
            </a:r>
            <a:r>
              <a:rPr lang="zh-CN" sz="3200" dirty="0">
                <a:solidFill>
                  <a:schemeClr val="tx1"/>
                </a:solidFill>
              </a:rPr>
              <a:t>内容进行具体分析</a:t>
            </a:r>
            <a:r>
              <a:rPr sz="3200" dirty="0">
                <a:solidFill>
                  <a:schemeClr val="tx1"/>
                </a:solidFill>
              </a:rPr>
              <a:t>。</a:t>
            </a:r>
            <a:endParaRPr sz="3200" dirty="0">
              <a:solidFill>
                <a:schemeClr val="tx1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chemeClr val="tx1"/>
                </a:solidFill>
              </a:rPr>
              <a:t>①形声色味俱全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春夏秋</a:t>
            </a:r>
            <a:r>
              <a:rPr lang="zh-CN" sz="3200" dirty="0">
                <a:solidFill>
                  <a:schemeClr val="tx1"/>
                </a:solidFill>
              </a:rPr>
              <a:t>景</a:t>
            </a:r>
            <a:r>
              <a:rPr sz="3200" dirty="0">
                <a:solidFill>
                  <a:schemeClr val="tx1"/>
                </a:solidFill>
              </a:rPr>
              <a:t>皆备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热闹、丰富的繁杂中透露出</a:t>
            </a:r>
            <a:r>
              <a:rPr sz="3200" dirty="0">
                <a:solidFill>
                  <a:srgbClr val="FF0000"/>
                </a:solidFill>
              </a:rPr>
              <a:t>生命的</a:t>
            </a:r>
            <a:r>
              <a:rPr lang="zh-CN" sz="3200" dirty="0">
                <a:solidFill>
                  <a:srgbClr val="FF0000"/>
                </a:solidFill>
              </a:rPr>
              <a:t>蓬勃</a:t>
            </a:r>
            <a:r>
              <a:rPr sz="3200" dirty="0">
                <a:solidFill>
                  <a:schemeClr val="tx1"/>
                </a:solidFill>
              </a:rPr>
              <a:t>。</a:t>
            </a:r>
            <a:endParaRPr sz="3200" dirty="0">
              <a:solidFill>
                <a:schemeClr val="tx1"/>
              </a:solidFill>
            </a:endParaRPr>
          </a:p>
        </p:txBody>
      </p:sp>
      <p:graphicFrame>
        <p:nvGraphicFramePr>
          <p:cNvPr id="42071" name="内容占位符 42070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1387475" y="3266440"/>
          <a:ext cx="9686925" cy="3293745"/>
        </p:xfrm>
        <a:graphic>
          <a:graphicData uri="http://schemas.openxmlformats.org/drawingml/2006/table">
            <a:tbl>
              <a:tblPr/>
              <a:tblGrid>
                <a:gridCol w="5434965"/>
                <a:gridCol w="4251960"/>
              </a:tblGrid>
              <a:tr h="671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形、声、色、味俱全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春、夏、秋</a:t>
                      </a:r>
                      <a:r>
                        <a:rPr 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景</a:t>
                      </a:r>
                      <a:r>
                        <a:rPr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皆备</a:t>
                      </a:r>
                      <a:endParaRPr lang="zh-CN" altLang="en-US" sz="3000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41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视觉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色彩：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形状：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90000"/>
                        </a:lnSpc>
                        <a:buNone/>
                      </a:pP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春末：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听觉：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盛夏：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45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b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味觉：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30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夏末秋初：</a:t>
                      </a:r>
                      <a:endParaRPr lang="zh-CN" altLang="en-US" sz="30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08" name="Rectangle 12"/>
          <p:cNvSpPr/>
          <p:nvPr/>
        </p:nvSpPr>
        <p:spPr>
          <a:xfrm>
            <a:off x="2321560" y="4403725"/>
            <a:ext cx="3331210" cy="50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碧绿、紫红</a:t>
            </a:r>
            <a:endParaRPr lang="zh-CN" altLang="en-US" sz="3000" b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10"/>
          <p:cNvSpPr/>
          <p:nvPr/>
        </p:nvSpPr>
        <p:spPr>
          <a:xfrm>
            <a:off x="2321560" y="4892675"/>
            <a:ext cx="3331210" cy="431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高大、肥胖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、拥肿</a:t>
            </a:r>
            <a:endParaRPr lang="en-US" altLang="zh-CN" sz="3000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2406015" y="5461000"/>
            <a:ext cx="3776345" cy="431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长吟、低唱、弹琴</a:t>
            </a:r>
            <a:endParaRPr lang="zh-CN" altLang="en-US" sz="3000" b="1" dirty="0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4" name="Rectangle 8"/>
          <p:cNvSpPr/>
          <p:nvPr/>
        </p:nvSpPr>
        <p:spPr>
          <a:xfrm>
            <a:off x="2406015" y="6029325"/>
            <a:ext cx="3776980" cy="50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</a:t>
            </a: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酸又甜</a:t>
            </a:r>
            <a:endParaRPr lang="zh-CN" altLang="en-US" sz="3000" b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Rectangle 12"/>
          <p:cNvSpPr/>
          <p:nvPr/>
        </p:nvSpPr>
        <p:spPr>
          <a:xfrm>
            <a:off x="7287895" y="4819650"/>
            <a:ext cx="2275205" cy="50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桑椹、菜花</a:t>
            </a:r>
            <a:endParaRPr lang="zh-CN" altLang="en-US" sz="3000" b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Rectangle 12"/>
          <p:cNvSpPr/>
          <p:nvPr/>
        </p:nvSpPr>
        <p:spPr>
          <a:xfrm>
            <a:off x="7886065" y="5474970"/>
            <a:ext cx="3128010" cy="50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蝉鸣</a:t>
            </a:r>
            <a:endParaRPr lang="zh-CN" altLang="en-US" sz="3000" b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8611235" y="6029325"/>
            <a:ext cx="2276475" cy="5048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000" b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蟋蟀</a:t>
            </a:r>
            <a:endParaRPr lang="zh-CN" altLang="en-US" sz="3000" b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8" grpId="0"/>
      <p:bldP spid="2" grpId="0"/>
      <p:bldP spid="3" grpId="0"/>
      <p:bldP spid="55304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169670" y="495935"/>
            <a:ext cx="101815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sz="3200" dirty="0">
                <a:solidFill>
                  <a:schemeClr val="tx1"/>
                </a:solidFill>
              </a:rPr>
              <a:t>从儿童的感受出发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通过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“光滑”“肥胖”“低唱”“弹琴”等词语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描绘</a:t>
            </a:r>
            <a:r>
              <a:rPr sz="3200" dirty="0">
                <a:solidFill>
                  <a:srgbClr val="FF0000"/>
                </a:solidFill>
              </a:rPr>
              <a:t>孩</a:t>
            </a:r>
            <a:r>
              <a:rPr lang="zh-CN" sz="3200" dirty="0">
                <a:solidFill>
                  <a:srgbClr val="FF0000"/>
                </a:solidFill>
              </a:rPr>
              <a:t>童</a:t>
            </a:r>
            <a:r>
              <a:rPr sz="3200" dirty="0">
                <a:solidFill>
                  <a:srgbClr val="FF0000"/>
                </a:solidFill>
              </a:rPr>
              <a:t>纯真自然的天性</a:t>
            </a:r>
            <a:r>
              <a:rPr sz="3200" dirty="0">
                <a:solidFill>
                  <a:schemeClr val="tx1"/>
                </a:solidFill>
              </a:rPr>
              <a:t>。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1430" y="1511935"/>
            <a:ext cx="10180955" cy="1435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0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说石井</a:t>
            </a:r>
            <a:r>
              <a:rPr lang="zh-CN" sz="30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栏“光滑”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很可能是因为童年的鲁迅和其他孩子多次好奇地摸过它；说黄蜂</a:t>
            </a:r>
            <a:r>
              <a:rPr lang="zh-CN" sz="30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sz="30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肥胖</a:t>
            </a:r>
            <a:r>
              <a:rPr lang="zh-CN" sz="30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不仅是它体态肥大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而且是儿童的特殊感受。</a:t>
            </a:r>
            <a:endParaRPr lang="zh-CN" sz="30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169670" y="3119755"/>
            <a:ext cx="101815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sz="3200" dirty="0">
                <a:solidFill>
                  <a:schemeClr val="tx1"/>
                </a:solidFill>
              </a:rPr>
              <a:t>纷杂中却暗藏着富有变化的顺序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特殊的</a:t>
            </a:r>
            <a:r>
              <a:rPr lang="zh-CN" sz="3200" dirty="0">
                <a:solidFill>
                  <a:schemeClr val="tx1"/>
                </a:solidFill>
              </a:rPr>
              <a:t>句</a:t>
            </a:r>
            <a:r>
              <a:rPr sz="3200" dirty="0">
                <a:solidFill>
                  <a:schemeClr val="tx1"/>
                </a:solidFill>
              </a:rPr>
              <a:t>式看似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“不必说”实则意在强调“必说”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层次井然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</a:rPr>
              <a:t>条理分明。</a:t>
            </a:r>
            <a:endParaRPr sz="3200" dirty="0">
              <a:solidFill>
                <a:schemeClr val="tx1"/>
              </a:solidFill>
            </a:endParaRPr>
          </a:p>
        </p:txBody>
      </p:sp>
      <p:sp>
        <p:nvSpPr>
          <p:cNvPr id="46085" name="矩形 46084"/>
          <p:cNvSpPr/>
          <p:nvPr/>
        </p:nvSpPr>
        <p:spPr>
          <a:xfrm>
            <a:off x="1281430" y="4196080"/>
            <a:ext cx="97917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      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先用两句“不必说</a:t>
            </a:r>
            <a:r>
              <a:rPr lang="en-US" altLang="zh-CN" sz="3000" b="1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略写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百草园丰富的景致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再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细写</a:t>
            </a:r>
            <a:r>
              <a:rPr lang="zh-CN" altLang="en-US" sz="30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局部的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“泥墙根一带”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单是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后面的内容是强调的重点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第一个“不必说”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由低到高写静物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第二个“也不必说”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由高到低写动物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表现了鲁迅历数儿时趣味的欣喜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表现出儿童特有的一种情趣。</a:t>
            </a:r>
            <a:endParaRPr lang="zh-CN" altLang="en-US" sz="3000" b="1" dirty="0">
              <a:solidFill>
                <a:srgbClr val="2F1AC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140460" y="1095375"/>
            <a:ext cx="101815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学习这段文字中鲁迅行文的精妙之法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用“不必说</a:t>
            </a:r>
            <a:r>
              <a:rPr lang="en-US" sz="3200" dirty="0">
                <a:solidFill>
                  <a:schemeClr val="tx1"/>
                </a:solidFill>
                <a:cs typeface="宋体" panose="02010600030101010101" pitchFamily="2" charset="-122"/>
              </a:rPr>
              <a:t>……</a:t>
            </a:r>
            <a:r>
              <a:rPr sz="3200" dirty="0">
                <a:solidFill>
                  <a:schemeClr val="tx1"/>
                </a:solidFill>
                <a:cs typeface="宋体" panose="02010600030101010101" pitchFamily="2" charset="-122"/>
              </a:rPr>
              <a:t>也不必说</a:t>
            </a:r>
            <a:r>
              <a:rPr lang="en-US" sz="3200" dirty="0">
                <a:solidFill>
                  <a:schemeClr val="tx1"/>
                </a:solidFill>
                <a:cs typeface="宋体" panose="02010600030101010101" pitchFamily="2" charset="-122"/>
              </a:rPr>
              <a:t>……</a:t>
            </a:r>
            <a:r>
              <a:rPr sz="3200" dirty="0">
                <a:solidFill>
                  <a:schemeClr val="tx1"/>
                </a:solidFill>
                <a:cs typeface="宋体" panose="02010600030101010101" pitchFamily="2" charset="-122"/>
              </a:rPr>
              <a:t>单是</a:t>
            </a:r>
            <a:r>
              <a:rPr lang="en-US" sz="3200" dirty="0">
                <a:solidFill>
                  <a:schemeClr val="tx1"/>
                </a:solidFill>
                <a:cs typeface="宋体" panose="02010600030101010101" pitchFamily="2" charset="-122"/>
              </a:rPr>
              <a:t>……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”的句式描写一处景物。注意合理安排描写的顺序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运用多种描写方法。</a:t>
            </a:r>
            <a:r>
              <a:rPr sz="3200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150</a:t>
            </a:r>
            <a:r>
              <a:rPr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字左右。</a:t>
            </a:r>
            <a:endParaRPr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4347634" y="1555750"/>
            <a:ext cx="63076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892" name="Text Box 4"/>
          <p:cNvSpPr txBox="1">
            <a:spLocks noChangeArrowheads="1"/>
          </p:cNvSpPr>
          <p:nvPr/>
        </p:nvSpPr>
        <p:spPr bwMode="auto">
          <a:xfrm>
            <a:off x="3992692" y="1083620"/>
            <a:ext cx="126669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菜畦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石井栏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皂荚树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桑椹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鸣蝉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黄蜂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叫天子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893" name="AutoShape 5"/>
          <p:cNvSpPr/>
          <p:nvPr/>
        </p:nvSpPr>
        <p:spPr bwMode="auto">
          <a:xfrm>
            <a:off x="6350000" y="1057275"/>
            <a:ext cx="203200" cy="1676400"/>
          </a:xfrm>
          <a:prstGeom prst="righ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894" name="AutoShape 6"/>
          <p:cNvSpPr/>
          <p:nvPr/>
        </p:nvSpPr>
        <p:spPr bwMode="auto">
          <a:xfrm>
            <a:off x="6381115" y="2972435"/>
            <a:ext cx="203200" cy="1066800"/>
          </a:xfrm>
          <a:prstGeom prst="rightBrace">
            <a:avLst>
              <a:gd name="adj1" fmla="val 58333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7895" name="Text Box 7"/>
          <p:cNvSpPr txBox="1">
            <a:spLocks noChangeArrowheads="1"/>
          </p:cNvSpPr>
          <p:nvPr/>
        </p:nvSpPr>
        <p:spPr bwMode="auto">
          <a:xfrm>
            <a:off x="7415108" y="1514475"/>
            <a:ext cx="61341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静物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7896" name="Text Box 8"/>
          <p:cNvSpPr txBox="1">
            <a:spLocks noChangeArrowheads="1"/>
          </p:cNvSpPr>
          <p:nvPr/>
        </p:nvSpPr>
        <p:spPr bwMode="auto">
          <a:xfrm>
            <a:off x="7415108" y="3021330"/>
            <a:ext cx="61341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动物</a:t>
            </a:r>
            <a:endParaRPr lang="zh-CN" altLang="en-US" sz="280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8614834" y="2012950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898" name="Text Box 10"/>
          <p:cNvSpPr txBox="1">
            <a:spLocks noChangeArrowheads="1"/>
          </p:cNvSpPr>
          <p:nvPr/>
        </p:nvSpPr>
        <p:spPr bwMode="auto">
          <a:xfrm>
            <a:off x="8074661" y="168275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低</a:t>
            </a:r>
            <a:endParaRPr lang="zh-CN" altLang="en-US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899" name="Line 11"/>
          <p:cNvSpPr>
            <a:spLocks noChangeShapeType="1"/>
          </p:cNvSpPr>
          <p:nvPr/>
        </p:nvSpPr>
        <p:spPr bwMode="auto">
          <a:xfrm>
            <a:off x="8636000" y="1895475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7900" name="Text Box 12"/>
          <p:cNvSpPr txBox="1">
            <a:spLocks noChangeArrowheads="1"/>
          </p:cNvSpPr>
          <p:nvPr/>
        </p:nvSpPr>
        <p:spPr bwMode="auto">
          <a:xfrm>
            <a:off x="9167285" y="1682750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高</a:t>
            </a:r>
            <a:endParaRPr lang="zh-CN" altLang="en-US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901" name="Text Box 13"/>
          <p:cNvSpPr txBox="1">
            <a:spLocks noChangeArrowheads="1"/>
          </p:cNvSpPr>
          <p:nvPr/>
        </p:nvSpPr>
        <p:spPr bwMode="auto">
          <a:xfrm>
            <a:off x="1840043" y="1057275"/>
            <a:ext cx="2152649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902" name="Text Box 14"/>
          <p:cNvSpPr txBox="1">
            <a:spLocks noChangeArrowheads="1"/>
          </p:cNvSpPr>
          <p:nvPr/>
        </p:nvSpPr>
        <p:spPr bwMode="auto">
          <a:xfrm>
            <a:off x="4988634" y="2818856"/>
            <a:ext cx="21336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﹙      ﹚</a:t>
            </a:r>
            <a:endParaRPr lang="en-US" altLang="zh-CN" sz="28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7903" name="Text Box 15"/>
          <p:cNvSpPr txBox="1">
            <a:spLocks noChangeArrowheads="1"/>
          </p:cNvSpPr>
          <p:nvPr/>
        </p:nvSpPr>
        <p:spPr bwMode="auto">
          <a:xfrm>
            <a:off x="2164316" y="1030070"/>
            <a:ext cx="126669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碧绿的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光滑的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高大的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紫红的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肥胖的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dirty="0">
                <a:solidFill>
                  <a:schemeClr val="accent1"/>
                </a:solidFill>
                <a:latin typeface="Times New Roman" panose="02020603050405020304" pitchFamily="18" charset="0"/>
                <a:ea typeface="楷体_GB2312" pitchFamily="49" charset="-122"/>
              </a:rPr>
              <a:t>轻捷的</a:t>
            </a:r>
            <a:endParaRPr lang="zh-CN" altLang="en-US" sz="2800" dirty="0">
              <a:solidFill>
                <a:schemeClr val="accent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7904" name="Text Box 16"/>
          <p:cNvSpPr txBox="1">
            <a:spLocks noChangeArrowheads="1"/>
          </p:cNvSpPr>
          <p:nvPr/>
        </p:nvSpPr>
        <p:spPr bwMode="auto">
          <a:xfrm>
            <a:off x="5281295" y="2818765"/>
            <a:ext cx="965200" cy="1447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长吟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窜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77905" name="Rectangle 17"/>
          <p:cNvSpPr>
            <a:spLocks noChangeArrowheads="1"/>
          </p:cNvSpPr>
          <p:nvPr/>
        </p:nvSpPr>
        <p:spPr bwMode="auto">
          <a:xfrm>
            <a:off x="8111707" y="3114982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高</a:t>
            </a:r>
            <a:endParaRPr lang="zh-CN" altLang="en-US" sz="24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906" name="Line 18"/>
          <p:cNvSpPr>
            <a:spLocks noChangeShapeType="1"/>
          </p:cNvSpPr>
          <p:nvPr/>
        </p:nvSpPr>
        <p:spPr bwMode="auto">
          <a:xfrm>
            <a:off x="8636000" y="3343275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7907" name="Text Box 19"/>
          <p:cNvSpPr txBox="1">
            <a:spLocks noChangeArrowheads="1"/>
          </p:cNvSpPr>
          <p:nvPr/>
        </p:nvSpPr>
        <p:spPr bwMode="auto">
          <a:xfrm>
            <a:off x="9144001" y="3114675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低</a:t>
            </a:r>
            <a:endParaRPr lang="zh-CN" altLang="en-US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908" name="Text Box 20"/>
          <p:cNvSpPr txBox="1">
            <a:spLocks noChangeArrowheads="1"/>
          </p:cNvSpPr>
          <p:nvPr/>
        </p:nvSpPr>
        <p:spPr bwMode="auto">
          <a:xfrm>
            <a:off x="1342391" y="4715510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srgbClr val="FF9900"/>
                </a:solidFill>
              </a:rPr>
              <a:t>观察景物：</a:t>
            </a:r>
            <a:endParaRPr lang="zh-CN" altLang="en-US" sz="3600" dirty="0">
              <a:solidFill>
                <a:srgbClr val="FF9900"/>
              </a:solidFill>
            </a:endParaRPr>
          </a:p>
        </p:txBody>
      </p:sp>
      <p:sp>
        <p:nvSpPr>
          <p:cNvPr id="677909" name="Text Box 21"/>
          <p:cNvSpPr txBox="1">
            <a:spLocks noChangeArrowheads="1"/>
          </p:cNvSpPr>
          <p:nvPr/>
        </p:nvSpPr>
        <p:spPr bwMode="auto">
          <a:xfrm>
            <a:off x="7414895" y="4191635"/>
            <a:ext cx="454342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>
                <a:solidFill>
                  <a:srgbClr val="FF3300"/>
                </a:solidFill>
              </a:rPr>
              <a:t>有序、活泼多姿</a:t>
            </a:r>
            <a:endParaRPr lang="zh-CN" altLang="en-US" sz="2800" dirty="0">
              <a:solidFill>
                <a:srgbClr val="FF3300"/>
              </a:solidFill>
            </a:endParaRPr>
          </a:p>
        </p:txBody>
      </p:sp>
      <p:sp>
        <p:nvSpPr>
          <p:cNvPr id="677910" name="Text Box 22"/>
          <p:cNvSpPr txBox="1">
            <a:spLocks noChangeArrowheads="1"/>
          </p:cNvSpPr>
          <p:nvPr/>
        </p:nvSpPr>
        <p:spPr bwMode="auto">
          <a:xfrm>
            <a:off x="2002155" y="4151630"/>
            <a:ext cx="3484880" cy="553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000" dirty="0">
                <a:solidFill>
                  <a:srgbClr val="FF3300"/>
                </a:solidFill>
              </a:rPr>
              <a:t>多角度：形象生动</a:t>
            </a:r>
            <a:endParaRPr lang="zh-CN" altLang="en-US" sz="3000" dirty="0">
              <a:solidFill>
                <a:srgbClr val="FF3300"/>
              </a:solidFill>
            </a:endParaRPr>
          </a:p>
        </p:txBody>
      </p:sp>
      <p:sp>
        <p:nvSpPr>
          <p:cNvPr id="677911" name="Text Box 23"/>
          <p:cNvSpPr txBox="1">
            <a:spLocks noChangeArrowheads="1"/>
          </p:cNvSpPr>
          <p:nvPr/>
        </p:nvSpPr>
        <p:spPr bwMode="auto">
          <a:xfrm>
            <a:off x="6381327" y="5450890"/>
            <a:ext cx="2037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r>
              <a:rPr lang="zh-CN" altLang="en-US" sz="3600" u="sng" dirty="0">
                <a:solidFill>
                  <a:srgbClr val="CC0000"/>
                </a:solidFill>
              </a:rPr>
              <a:t>精选</a:t>
            </a:r>
            <a:r>
              <a:rPr lang="zh-CN" altLang="en-US" sz="3600" u="sng" dirty="0" smtClean="0">
                <a:solidFill>
                  <a:srgbClr val="CC0000"/>
                </a:solidFill>
              </a:rPr>
              <a:t>词语</a:t>
            </a:r>
            <a:endParaRPr lang="zh-CN" altLang="en-US" sz="3600" u="sng" dirty="0">
              <a:solidFill>
                <a:srgbClr val="CC0000"/>
              </a:solidFill>
            </a:endParaRPr>
          </a:p>
        </p:txBody>
      </p:sp>
      <p:sp>
        <p:nvSpPr>
          <p:cNvPr id="677917" name="Text Box 29"/>
          <p:cNvSpPr txBox="1">
            <a:spLocks noChangeArrowheads="1"/>
          </p:cNvSpPr>
          <p:nvPr/>
        </p:nvSpPr>
        <p:spPr bwMode="auto">
          <a:xfrm>
            <a:off x="1087749" y="5297213"/>
            <a:ext cx="36576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dirty="0">
                <a:solidFill>
                  <a:srgbClr val="660033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借助</a:t>
            </a:r>
            <a:r>
              <a:rPr lang="zh-CN" altLang="en-US" sz="2800" dirty="0" smtClean="0">
                <a:solidFill>
                  <a:srgbClr val="660033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2800" u="sng" dirty="0" smtClean="0">
                <a:solidFill>
                  <a:srgbClr val="CC0000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准确的形容词、动词</a:t>
            </a:r>
            <a:r>
              <a:rPr lang="zh-CN" altLang="en-US" sz="2800" dirty="0" smtClean="0">
                <a:solidFill>
                  <a:srgbClr val="660033"/>
                </a:solidFill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2800" dirty="0">
                <a:solidFill>
                  <a:srgbClr val="660033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即能表情达意</a:t>
            </a:r>
            <a:r>
              <a:rPr lang="zh-CN" altLang="en-US" sz="28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77918" name="Line 30"/>
          <p:cNvSpPr>
            <a:spLocks noChangeShapeType="1"/>
          </p:cNvSpPr>
          <p:nvPr/>
        </p:nvSpPr>
        <p:spPr bwMode="auto">
          <a:xfrm flipH="1">
            <a:off x="4707953" y="5839291"/>
            <a:ext cx="1673162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421" name="Text Box 5"/>
          <p:cNvSpPr txBox="1"/>
          <p:nvPr/>
        </p:nvSpPr>
        <p:spPr>
          <a:xfrm>
            <a:off x="354330" y="2012950"/>
            <a:ext cx="13785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百草园之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景物和乐趣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2" name="AutoShape 5"/>
          <p:cNvSpPr/>
          <p:nvPr/>
        </p:nvSpPr>
        <p:spPr bwMode="auto">
          <a:xfrm flipH="1">
            <a:off x="1732915" y="1143000"/>
            <a:ext cx="211455" cy="2730500"/>
          </a:xfrm>
          <a:prstGeom prst="rightBrace">
            <a:avLst>
              <a:gd name="adj1" fmla="val 9166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92125" y="160655"/>
            <a:ext cx="2341245" cy="713740"/>
            <a:chOff x="2239" y="641"/>
            <a:chExt cx="3473" cy="1124"/>
          </a:xfrm>
        </p:grpSpPr>
        <p:sp>
          <p:nvSpPr>
            <p:cNvPr id="24" name="MH_Entry_1"/>
            <p:cNvSpPr>
              <a:spLocks noChangeArrowheads="1"/>
            </p:cNvSpPr>
            <p:nvPr/>
          </p:nvSpPr>
          <p:spPr bwMode="auto">
            <a:xfrm flipH="1">
              <a:off x="2239" y="641"/>
              <a:ext cx="3473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39" y="742"/>
              <a:ext cx="3240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96327" name="Text Box 7"/>
          <p:cNvSpPr txBox="1">
            <a:spLocks noChangeArrowheads="1"/>
          </p:cNvSpPr>
          <p:nvPr/>
        </p:nvSpPr>
        <p:spPr bwMode="auto">
          <a:xfrm>
            <a:off x="6584950" y="1350010"/>
            <a:ext cx="591185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不必说</a:t>
            </a:r>
            <a:endParaRPr kumimoji="1" lang="en-US" altLang="zh-CN" sz="2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96329" name="Text Box 9"/>
          <p:cNvSpPr txBox="1">
            <a:spLocks noChangeArrowheads="1"/>
          </p:cNvSpPr>
          <p:nvPr/>
        </p:nvSpPr>
        <p:spPr bwMode="auto">
          <a:xfrm>
            <a:off x="6553200" y="3086100"/>
            <a:ext cx="101790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也不必说</a:t>
            </a:r>
            <a:endParaRPr kumimoji="1" lang="zh-CN" altLang="en-US" sz="2800" dirty="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9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9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27" grpId="0"/>
      <p:bldP spid="6963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13890" y="2398247"/>
            <a:ext cx="4093534" cy="1219481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lang="zh-CN" altLang="en-US" sz="6000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5" name="Rectangle 3"/>
          <p:cNvSpPr>
            <a:spLocks noChangeArrowheads="1"/>
          </p:cNvSpPr>
          <p:nvPr/>
        </p:nvSpPr>
        <p:spPr bwMode="auto">
          <a:xfrm>
            <a:off x="7518400" y="3048000"/>
            <a:ext cx="184731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kumimoji="1" lang="zh-CN" altLang="zh-CN" sz="4400" b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819" name="Rectangle 5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1118235" y="1460500"/>
            <a:ext cx="10380980" cy="686435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100000"/>
              </a:lnSpc>
            </a:pPr>
            <a:r>
              <a:rPr lang="en-US" altLang="zh-CN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3—6</a:t>
            </a:r>
            <a:r>
              <a:rPr lang="zh-CN" altLang="en-US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zh-CN" altLang="zh-CN" sz="3555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555" b="1" dirty="0"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altLang="en-US" sz="3555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美女蛇的故事在全文中有什么作用？</a:t>
            </a:r>
            <a:endParaRPr lang="zh-CN" altLang="en-US" sz="3555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矩形 6"/>
          <p:cNvSpPr>
            <a:spLocks noChangeArrowheads="1"/>
          </p:cNvSpPr>
          <p:nvPr/>
        </p:nvSpPr>
        <p:spPr bwMode="auto">
          <a:xfrm>
            <a:off x="719667" y="1989138"/>
            <a:ext cx="1075266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9455"/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400" b="1" dirty="0">
              <a:solidFill>
                <a:schemeClr val="accent4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746337" y="2146619"/>
            <a:ext cx="10752667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9455"/>
            <a:r>
              <a:rPr kumimoji="1" lang="zh-CN" altLang="en-US" sz="4000" dirty="0">
                <a:solidFill>
                  <a:schemeClr val="tx2"/>
                </a:solidFill>
                <a:latin typeface=" " charset="0"/>
                <a:ea typeface="楷体_GB2312" pitchFamily="49" charset="-122"/>
              </a:rPr>
              <a:t> </a:t>
            </a:r>
            <a:r>
              <a:rPr kumimoji="1" lang="zh-CN" altLang="en-US" sz="3200" b="1" dirty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给百草园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增添了神秘感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丰富了</a:t>
            </a:r>
            <a:r>
              <a:rPr kumimoji="1" lang="zh-CN" altLang="en-US" sz="3200" b="1" dirty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它作为儿童乐园的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情趣</a:t>
            </a:r>
            <a:r>
              <a:rPr kumimoji="1" lang="zh-CN" altLang="en-US" sz="3200" b="1" dirty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kumimoji="1" lang="zh-CN" altLang="en-US" sz="3200" b="1" dirty="0">
              <a:solidFill>
                <a:srgbClr val="2F1AC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625090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0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5"/>
          <p:cNvSpPr>
            <a:spLocks noGrp="1" noRot="1" noChangeArrowheads="1"/>
          </p:cNvSpPr>
          <p:nvPr/>
        </p:nvSpPr>
        <p:spPr>
          <a:xfrm>
            <a:off x="1118235" y="3242945"/>
            <a:ext cx="10380980" cy="105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r>
              <a:rPr lang="zh-CN" altLang="en-US" sz="3200" b="1" dirty="0"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作者先写百草园冬天的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“无味”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然后写下雪带来的乐趣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这是什么写法？起什么作用？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50390" y="4297045"/>
            <a:ext cx="39706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先抑后扬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欲扬先抑。</a:t>
            </a:r>
            <a:endParaRPr lang="zh-CN" altLang="en-US" sz="3200" b="1"/>
          </a:p>
        </p:txBody>
      </p:sp>
      <p:sp>
        <p:nvSpPr>
          <p:cNvPr id="10" name="文本框 9"/>
          <p:cNvSpPr txBox="1"/>
          <p:nvPr/>
        </p:nvSpPr>
        <p:spPr>
          <a:xfrm>
            <a:off x="1850390" y="4880610"/>
            <a:ext cx="7532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以没有雪的无味来衬托下雪带来的乐趣。</a:t>
            </a:r>
            <a:endParaRPr kumimoji="1" lang="zh-CN" altLang="en-US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719667" y="765176"/>
            <a:ext cx="1084791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en-US" altLang="zh-CN" sz="3200" dirty="0" smtClean="0">
                <a:solidFill>
                  <a:schemeClr val="tx1"/>
                </a:solidFill>
              </a:rPr>
              <a:t>3.</a:t>
            </a:r>
            <a:r>
              <a:rPr kumimoji="1" lang="zh-CN" altLang="en-US" sz="3200" dirty="0" smtClean="0">
                <a:solidFill>
                  <a:schemeClr val="tx1"/>
                </a:solidFill>
              </a:rPr>
              <a:t>找出</a:t>
            </a:r>
            <a:r>
              <a:rPr kumimoji="1" lang="zh-CN" altLang="en-US" sz="3200" dirty="0">
                <a:solidFill>
                  <a:schemeClr val="tx1"/>
                </a:solidFill>
              </a:rPr>
              <a:t>表示捕鸟动作的词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dirty="0">
                <a:solidFill>
                  <a:schemeClr val="tx1"/>
                </a:solidFill>
              </a:rPr>
              <a:t>说说这些词的作用。</a:t>
            </a:r>
            <a:endParaRPr kumimoji="1"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7891" name="Text Box 3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320800" y="5486401"/>
            <a:ext cx="955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endParaRPr kumimoji="1" lang="zh-CN" altLang="zh-CN" sz="28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899" name="Text Box 11"/>
          <p:cNvSpPr txBox="1"/>
          <p:nvPr/>
        </p:nvSpPr>
        <p:spPr>
          <a:xfrm>
            <a:off x="1152525" y="1417955"/>
            <a:ext cx="8934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扫、露、支、撒、系、牵、看、拉、罩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4585" y="2028190"/>
            <a:ext cx="994283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en-US" altLang="zh-CN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kumimoji="1"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准</a:t>
            </a:r>
            <a:r>
              <a:rPr kumimoji="1" lang="zh-CN" altLang="en-US" sz="3200" b="1" dirty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确、生动、真切地写出捕鸟的全过程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也从捕鸟活动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写出捕鸟时的兴奋惊喜之情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表现了冬季百草园的妙趣横生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再现了儿童对大自然的好奇与亲近</a:t>
            </a:r>
            <a:r>
              <a:rPr kumimoji="1"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200" b="1"/>
          </a:p>
        </p:txBody>
      </p:sp>
      <p:sp>
        <p:nvSpPr>
          <p:cNvPr id="38914" name="Rectangle 2"/>
          <p:cNvSpPr>
            <a:spLocks noGrp="1" noRot="1" noChangeArrowheads="1"/>
          </p:cNvSpPr>
          <p:nvPr/>
        </p:nvSpPr>
        <p:spPr>
          <a:xfrm>
            <a:off x="767080" y="3706495"/>
            <a:ext cx="10752455" cy="5962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写冬天的捕鸟活动有何意义？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29091" name="Rectangle 3"/>
          <p:cNvSpPr>
            <a:spLocks noGrp="1" noRot="1" noChangeArrowheads="1"/>
          </p:cNvSpPr>
          <p:nvPr/>
        </p:nvSpPr>
        <p:spPr>
          <a:xfrm>
            <a:off x="767080" y="4276090"/>
            <a:ext cx="10348595" cy="110236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eaLnBrk="1" hangingPunct="1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前边写了春夏秋三季的景物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这里再单写一下冬天的捕鸟活动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正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构成一幅百草园四季图</a:t>
            </a:r>
            <a:r>
              <a:rPr lang="zh-CN" altLang="en-US" sz="32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rgbClr val="2F1AC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9" grpId="0"/>
      <p:bldP spid="72909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0"/>
          <p:cNvSpPr txBox="1">
            <a:spLocks noChangeArrowheads="1"/>
          </p:cNvSpPr>
          <p:nvPr/>
        </p:nvSpPr>
        <p:spPr bwMode="auto">
          <a:xfrm>
            <a:off x="719667" y="1129031"/>
            <a:ext cx="107526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 smtClean="0">
                <a:solidFill>
                  <a:schemeClr val="tx1"/>
                </a:solidFill>
              </a:rPr>
              <a:t>揣摩</a:t>
            </a:r>
            <a:r>
              <a:rPr lang="zh-CN" altLang="en-US" sz="3200" dirty="0">
                <a:solidFill>
                  <a:schemeClr val="tx1"/>
                </a:solidFill>
              </a:rPr>
              <a:t>标题的含义：从题目中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</a:rPr>
              <a:t>我们可以看出文章讲了什么？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6923" name="Rectangle 11"/>
          <p:cNvSpPr>
            <a:spLocks noChangeArrowheads="1"/>
          </p:cNvSpPr>
          <p:nvPr/>
        </p:nvSpPr>
        <p:spPr bwMode="auto">
          <a:xfrm>
            <a:off x="684422" y="2191416"/>
            <a:ext cx="10752667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54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600" dirty="0" smtClean="0">
                <a:solidFill>
                  <a:srgbClr val="0000CC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点</a:t>
            </a:r>
            <a:r>
              <a:rPr lang="zh-CN" altLang="en-US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明全文记叙的两个地方。</a:t>
            </a:r>
            <a:endParaRPr lang="zh-CN" altLang="en-US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ts val="54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36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</a:t>
            </a:r>
            <a:r>
              <a:rPr lang="zh-CN" altLang="en-US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</a:t>
            </a:r>
            <a:r>
              <a:rPr lang="zh-CN" altLang="en-US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明文章是按照“百草园”在前、“三味书屋”在后的</a:t>
            </a:r>
            <a:r>
              <a:rPr lang="zh-CN" alt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空间顺序</a:t>
            </a:r>
            <a:r>
              <a:rPr lang="zh-CN" altLang="en-US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来写的</a:t>
            </a:r>
            <a:r>
              <a:rPr lang="zh-CN" altLang="en-US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6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76489" y="2191415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“</a:t>
            </a:r>
            <a:r>
              <a:rPr lang="zh-CN" altLang="en-US" sz="3600" b="1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百草园”“三味书屋”</a:t>
            </a:r>
            <a:endParaRPr lang="zh-CN" altLang="en-US" sz="3600" b="1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3537" y="3672449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“从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……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到</a:t>
            </a:r>
            <a:r>
              <a:rPr lang="en-US" altLang="zh-CN" sz="3600" b="1" dirty="0">
                <a:solidFill>
                  <a:srgbClr val="FF00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……”</a:t>
            </a:r>
            <a:endParaRPr lang="en-US" altLang="zh-CN" sz="3600" b="1" dirty="0">
              <a:solidFill>
                <a:srgbClr val="FF0000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8433" name="Rectangle 3"/>
          <p:cNvSpPr>
            <a:spLocks noGrp="1"/>
          </p:cNvSpPr>
          <p:nvPr>
            <p:ph idx="4294967295"/>
          </p:nvPr>
        </p:nvSpPr>
        <p:spPr>
          <a:xfrm>
            <a:off x="1232535" y="750570"/>
            <a:ext cx="9725660" cy="1008380"/>
          </a:xfrm>
        </p:spPr>
        <p:txBody>
          <a:bodyPr anchor="t">
            <a:no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>
                <a:solidFill>
                  <a:schemeClr val="tx1"/>
                </a:solidFill>
                <a:latin typeface="宋体" panose="02010600030101010101" pitchFamily="2" charset="-122"/>
                <a:ea typeface="+mn-ea"/>
                <a:cs typeface="+mn-cs"/>
              </a:rPr>
              <a:t>5.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你如何理解第</a:t>
            </a:r>
            <a:r>
              <a:rPr kumimoji="0" lang="en-US" altLang="zh-CN" sz="3200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9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段中“我”称呼百</a:t>
            </a:r>
            <a:r>
              <a:rPr kumimoji="0" lang="zh-CN" altLang="en-US" sz="3200" b="1" i="0" u="none" strike="noStrike" kern="1200" cap="none" spc="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草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</a:rPr>
              <a:t>园的景物为“我的蟋蟀们”“我的覆盆子们和木莲们”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？</a:t>
            </a:r>
            <a:r>
              <a:rPr kumimoji="0" lang="zh-CN" altLang="zh-CN" sz="3200" b="1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</a:pPr>
            <a:endParaRPr kumimoji="0" lang="zh-CN" altLang="en-US" sz="3200" b="1" i="0" u="none" strike="noStrike" kern="1200" cap="none" spc="0" normalizeH="0" baseline="0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n-cs"/>
            </a:endParaRPr>
          </a:p>
        </p:txBody>
      </p:sp>
      <p:sp>
        <p:nvSpPr>
          <p:cNvPr id="51206" name="矩形 51205"/>
          <p:cNvSpPr/>
          <p:nvPr/>
        </p:nvSpPr>
        <p:spPr>
          <a:xfrm>
            <a:off x="1313180" y="1832610"/>
            <a:ext cx="93872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      </a:t>
            </a:r>
            <a:r>
              <a:rPr lang="zh-CN" altLang="en-US" sz="32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百草园是“我”儿时的乐园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里面的景物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是“我”的玩伴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与“我”有着亲密无间的感情</a:t>
            </a:r>
            <a:r>
              <a:rPr lang="zh-CN" altLang="en-US" sz="32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这样的称呼立足于“小”鲁迅的视角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以儿童的口吻表达了鲁迅先生对百草园生活的喜爱与眷恋</a:t>
            </a:r>
            <a:r>
              <a:rPr lang="zh-CN" altLang="en-US" sz="32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endParaRPr lang="zh-CN" altLang="en-US" sz="3200" b="1" dirty="0">
              <a:solidFill>
                <a:srgbClr val="2F1AC9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40962" name="Rectangle 2"/>
          <p:cNvSpPr>
            <a:spLocks noGrp="1" noRot="1" noChangeArrowheads="1"/>
          </p:cNvSpPr>
          <p:nvPr/>
        </p:nvSpPr>
        <p:spPr>
          <a:xfrm>
            <a:off x="1313180" y="3967480"/>
            <a:ext cx="10752455" cy="66675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/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段有何作用？怎样理解三个</a:t>
            </a:r>
            <a:r>
              <a:rPr lang="zh-CN" altLang="en-US" sz="3200" dirty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+mn-ea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也许</a:t>
            </a: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dirty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+mn-ea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句？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30115" name="Rectangle 3"/>
          <p:cNvSpPr>
            <a:spLocks noGrp="1" noRot="1" noChangeArrowheads="1"/>
          </p:cNvSpPr>
          <p:nvPr/>
        </p:nvSpPr>
        <p:spPr>
          <a:xfrm>
            <a:off x="1313180" y="4634230"/>
            <a:ext cx="10752455" cy="13836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记叙从百草园到三味书屋的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过渡段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表达了</a:t>
            </a:r>
            <a:r>
              <a:rPr lang="zh-CN" altLang="en-US" sz="3200" b="1" dirty="0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“我”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对</a:t>
            </a:r>
            <a:r>
              <a:rPr lang="zh-CN" altLang="en-US" sz="3200" b="1" dirty="0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家里的人要将我送进书塾</a:t>
            </a:r>
            <a:r>
              <a:rPr lang="zh-CN" altLang="en-US" sz="3200" b="1" dirty="0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原因的反复猜测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说明</a:t>
            </a:r>
            <a:r>
              <a:rPr lang="zh-CN" altLang="en-US" sz="3200" b="1" dirty="0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“我”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对</a:t>
            </a:r>
            <a:r>
              <a:rPr lang="zh-CN" altLang="en-US" sz="3200" b="1" dirty="0" smtClean="0">
                <a:solidFill>
                  <a:srgbClr val="FF3300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百草园恋恋不舍</a:t>
            </a:r>
            <a:r>
              <a:rPr lang="zh-CN" altLang="en-US" sz="3200" b="1" dirty="0" smtClean="0">
                <a:solidFill>
                  <a:srgbClr val="2F1AC9"/>
                </a:solidFill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b="1" dirty="0" smtClean="0">
              <a:solidFill>
                <a:srgbClr val="2F1AC9"/>
              </a:solidFill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 spd="med">
    <p:blinds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6" grpId="0"/>
      <p:bldP spid="40962" grpId="0"/>
      <p:bldP spid="73011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10389130" y="1134325"/>
            <a:ext cx="712258" cy="2831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800" b="0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  <a:r>
              <a:rPr lang="zh-CN" altLang="en-US" sz="4000" dirty="0">
                <a:solidFill>
                  <a:schemeClr val="tx1"/>
                </a:solidFill>
              </a:rPr>
              <a:t>三味书屋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pic>
        <p:nvPicPr>
          <p:cNvPr id="41987" name="Picture 1030" descr="C:\Users\Administrator\Desktop\三味书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57" y="908722"/>
            <a:ext cx="9221769" cy="5328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10160000" y="5867400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kumimoji="1" lang="zh-CN" altLang="zh-CN" b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5059" name="Picture 3" descr="luxun3三味书屋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8" y="0"/>
            <a:ext cx="1217718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35965" y="1130300"/>
            <a:ext cx="10811510" cy="1705610"/>
          </a:xfrm>
        </p:spPr>
        <p:txBody>
          <a:bodyPr>
            <a:normAutofit fontScale="90000"/>
          </a:bodyPr>
          <a:lstStyle/>
          <a:p>
            <a:pPr algn="l" eaLnBrk="1" hangingPunct="1">
              <a:lnSpc>
                <a:spcPct val="100000"/>
              </a:lnSpc>
            </a:pPr>
            <a:r>
              <a:rPr kumimoji="1" lang="en-US" sz="3335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kumimoji="1" lang="en-US" altLang="zh-CN" sz="3335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kumimoji="1" lang="zh-CN" altLang="en-US" sz="3335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关于课文中的</a:t>
            </a:r>
            <a:r>
              <a:rPr kumimoji="1" lang="zh-CN" altLang="en-US" sz="3335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“先生”这一形象及鲁迅对他的情感的解读</a:t>
            </a:r>
            <a:r>
              <a:rPr lang="zh-CN" altLang="zh-CN" sz="3335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335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历来争议较大。下面是三名同学的不同观点</a:t>
            </a:r>
            <a:r>
              <a:rPr lang="zh-CN" altLang="zh-CN" sz="3335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335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学习课文后</a:t>
            </a:r>
            <a:r>
              <a:rPr lang="zh-CN" altLang="zh-CN" sz="3335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335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你认同谁的观点？或者你有什么其他的看法？请从文中摘录相关的语句作为依据</a:t>
            </a:r>
            <a:r>
              <a:rPr lang="zh-CN" altLang="zh-CN" sz="3335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335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评价这位“先生”。</a:t>
            </a:r>
            <a:endParaRPr kumimoji="1" lang="zh-CN" altLang="en-US" sz="3335" b="1" dirty="0" smtClean="0">
              <a:solidFill>
                <a:schemeClr val="tx1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249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35965" y="2947035"/>
            <a:ext cx="10902950" cy="2357120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鲁迅对先生的情感是复杂的。这位先生推崇的是以科举为目的的封建教育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因此</a:t>
            </a:r>
            <a:r>
              <a:rPr lang="zh-CN" altLang="zh-CN" sz="3000" b="1" dirty="0">
                <a:solidFill>
                  <a:srgbClr val="2F1AC9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拒绝回答小鲁迅有关</a:t>
            </a:r>
            <a:r>
              <a:rPr sz="3000" b="1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“怪哉”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的提问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教授知识的方式也较为死板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让鲁迅觉得遗憾</a:t>
            </a:r>
            <a:r>
              <a:rPr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r>
              <a:rPr lang="zh-CN"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先生的方正、质朴、博学却是鲁迅敬佩的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还有先生在学生行礼时的和蔼答礼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读书时好玩样子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以及有戒尺却不常用的慈善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都让鲁迅很喜欢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并终生怀念</a:t>
            </a:r>
            <a:r>
              <a:rPr sz="3000" b="1" dirty="0" smtClean="0">
                <a:solidFill>
                  <a:srgbClr val="2F1AC9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sz="3000" b="1" dirty="0" smtClean="0">
              <a:solidFill>
                <a:srgbClr val="2F1AC9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2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72499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035" name="Rectangle 3"/>
          <p:cNvSpPr>
            <a:spLocks noChangeArrowheads="1"/>
          </p:cNvSpPr>
          <p:nvPr/>
        </p:nvSpPr>
        <p:spPr bwMode="auto">
          <a:xfrm>
            <a:off x="7518400" y="3048000"/>
            <a:ext cx="184731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kumimoji="1" lang="zh-CN" altLang="zh-CN" sz="4400" b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820" name="矩形 6"/>
          <p:cNvSpPr>
            <a:spLocks noChangeArrowheads="1"/>
          </p:cNvSpPr>
          <p:nvPr/>
        </p:nvSpPr>
        <p:spPr bwMode="auto">
          <a:xfrm>
            <a:off x="719667" y="1989138"/>
            <a:ext cx="1075266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719455"/>
            <a:r>
              <a:rPr lang="zh-CN" altLang="en-US" sz="44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4400" b="1" dirty="0">
              <a:solidFill>
                <a:schemeClr val="accent4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5490" y="594360"/>
            <a:ext cx="2625090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0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Rectangle 5"/>
          <p:cNvSpPr>
            <a:spLocks noGrp="1" noRot="1" noChangeArrowheads="1"/>
          </p:cNvSpPr>
          <p:nvPr/>
        </p:nvSpPr>
        <p:spPr>
          <a:xfrm>
            <a:off x="963295" y="1457960"/>
            <a:ext cx="10380980" cy="14706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这些丢失的物品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都令鲁迅先生念念不忘。其背后蕴含着怎样的情感？请任选其中一件物品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结合《朝花夕拾》相关内容说说你的认识。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6320" y="3973830"/>
            <a:ext cx="1023493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《山海经》是长妈妈告假回家时特意买给</a:t>
            </a:r>
            <a:r>
              <a:rPr lang="zh-CN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“我”的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包含了长妈妈对“我”的关爱和“我”</a:t>
            </a:r>
            <a:r>
              <a:rPr 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对她的怀念之情。</a:t>
            </a:r>
            <a:endParaRPr 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3295" y="2988945"/>
            <a:ext cx="106203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绣像是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童年期间在三味书屋求学过程中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自己亲手画的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包含了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在三味书屋时的回忆与乐趣。</a:t>
            </a:r>
            <a:endParaRPr kumimoji="1" lang="zh-CN" altLang="en-US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7120" y="4988560"/>
            <a:ext cx="1037336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讲义是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在日本求学时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日本教师藤野先生主动帮忙修改的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包含了他对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的关怀、照顾及</a:t>
            </a:r>
            <a:r>
              <a:rPr 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“我”</a:t>
            </a:r>
            <a:r>
              <a:rPr kumimoji="1" lang="zh-CN" altLang="en-US" sz="3200" b="1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对藤野先生的感激和怀念之情。</a:t>
            </a:r>
            <a:endParaRPr kumimoji="1" lang="zh-CN" altLang="en-US" sz="3200" b="1" dirty="0">
              <a:solidFill>
                <a:srgbClr val="FF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25" name="Text Box 1037"/>
          <p:cNvSpPr txBox="1">
            <a:spLocks noChangeArrowheads="1"/>
          </p:cNvSpPr>
          <p:nvPr/>
        </p:nvSpPr>
        <p:spPr bwMode="auto">
          <a:xfrm>
            <a:off x="624418" y="1878014"/>
            <a:ext cx="817033" cy="230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kumimoji="1" lang="zh-CN" altLang="en-US" sz="3600" b="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三味书屋</a:t>
            </a:r>
            <a:endParaRPr kumimoji="1" lang="zh-CN" altLang="en-US" sz="3600" b="0" dirty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8" name="AutoShape 1038"/>
          <p:cNvSpPr/>
          <p:nvPr/>
        </p:nvSpPr>
        <p:spPr bwMode="auto">
          <a:xfrm>
            <a:off x="1488017" y="1349949"/>
            <a:ext cx="575734" cy="3918963"/>
          </a:xfrm>
          <a:prstGeom prst="leftBrace">
            <a:avLst>
              <a:gd name="adj1" fmla="val 55230"/>
              <a:gd name="adj2" fmla="val 50000"/>
            </a:avLst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52229" name="Text Box 1039"/>
          <p:cNvSpPr txBox="1">
            <a:spLocks noChangeArrowheads="1"/>
          </p:cNvSpPr>
          <p:nvPr/>
        </p:nvSpPr>
        <p:spPr bwMode="auto">
          <a:xfrm>
            <a:off x="2063751" y="1265197"/>
            <a:ext cx="19198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过渡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2230" name="Text Box 1040"/>
          <p:cNvSpPr txBox="1">
            <a:spLocks noChangeArrowheads="1"/>
          </p:cNvSpPr>
          <p:nvPr/>
        </p:nvSpPr>
        <p:spPr bwMode="auto">
          <a:xfrm>
            <a:off x="1969306" y="2797070"/>
            <a:ext cx="163195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环境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2232" name="Text Box 1041"/>
          <p:cNvSpPr txBox="1">
            <a:spLocks noChangeArrowheads="1"/>
          </p:cNvSpPr>
          <p:nvPr/>
        </p:nvSpPr>
        <p:spPr bwMode="auto">
          <a:xfrm>
            <a:off x="2037293" y="4329113"/>
            <a:ext cx="19198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活动</a:t>
            </a:r>
            <a:endParaRPr kumimoji="1" lang="zh-CN" altLang="en-US" sz="3200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0" name="Text Box 1042"/>
          <p:cNvSpPr txBox="1">
            <a:spLocks noChangeArrowheads="1"/>
          </p:cNvSpPr>
          <p:nvPr/>
        </p:nvSpPr>
        <p:spPr bwMode="auto">
          <a:xfrm>
            <a:off x="2785281" y="1941367"/>
            <a:ext cx="24003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留恋不舍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1" name="Text Box 1043"/>
          <p:cNvSpPr txBox="1">
            <a:spLocks noChangeArrowheads="1"/>
          </p:cNvSpPr>
          <p:nvPr/>
        </p:nvSpPr>
        <p:spPr bwMode="auto">
          <a:xfrm>
            <a:off x="2785281" y="3423951"/>
            <a:ext cx="192193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严肃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2" name="Text Box 1044"/>
          <p:cNvSpPr txBox="1">
            <a:spLocks noChangeArrowheads="1"/>
          </p:cNvSpPr>
          <p:nvPr/>
        </p:nvSpPr>
        <p:spPr bwMode="auto">
          <a:xfrm>
            <a:off x="2785281" y="4906516"/>
            <a:ext cx="169319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枯燥也有趣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3" name="AutoShape 1045"/>
          <p:cNvSpPr/>
          <p:nvPr/>
        </p:nvSpPr>
        <p:spPr bwMode="auto">
          <a:xfrm>
            <a:off x="5615518" y="1557583"/>
            <a:ext cx="385233" cy="3887541"/>
          </a:xfrm>
          <a:prstGeom prst="leftBrace">
            <a:avLst>
              <a:gd name="adj1" fmla="val 126694"/>
              <a:gd name="adj2" fmla="val 50000"/>
            </a:avLst>
          </a:prstGeom>
          <a:noFill/>
          <a:ln w="317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3600"/>
          </a:p>
        </p:txBody>
      </p:sp>
      <p:sp>
        <p:nvSpPr>
          <p:cNvPr id="346134" name="Text Box 1046"/>
          <p:cNvSpPr txBox="1">
            <a:spLocks noChangeArrowheads="1"/>
          </p:cNvSpPr>
          <p:nvPr/>
        </p:nvSpPr>
        <p:spPr bwMode="auto">
          <a:xfrm>
            <a:off x="4847167" y="2589214"/>
            <a:ext cx="912284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</a:rPr>
              <a:t>老</a:t>
            </a:r>
            <a:endParaRPr kumimoji="1" lang="en-US" altLang="zh-CN" sz="3600" dirty="0">
              <a:solidFill>
                <a:srgbClr val="0000CC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600" dirty="0">
                <a:solidFill>
                  <a:srgbClr val="0000CC"/>
                </a:solidFill>
              </a:rPr>
              <a:t>师</a:t>
            </a:r>
            <a:endParaRPr kumimoji="1" lang="zh-CN" altLang="en-US" sz="3600" dirty="0">
              <a:solidFill>
                <a:srgbClr val="0000CC"/>
              </a:solidFill>
            </a:endParaRPr>
          </a:p>
        </p:txBody>
      </p:sp>
      <p:sp>
        <p:nvSpPr>
          <p:cNvPr id="346135" name="Text Box 1047"/>
          <p:cNvSpPr txBox="1">
            <a:spLocks noChangeArrowheads="1"/>
          </p:cNvSpPr>
          <p:nvPr/>
        </p:nvSpPr>
        <p:spPr bwMode="auto">
          <a:xfrm>
            <a:off x="6017391" y="1181864"/>
            <a:ext cx="36470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方正、质朴、博学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6" name="Text Box 1048"/>
          <p:cNvSpPr txBox="1">
            <a:spLocks noChangeArrowheads="1"/>
          </p:cNvSpPr>
          <p:nvPr/>
        </p:nvSpPr>
        <p:spPr bwMode="auto">
          <a:xfrm>
            <a:off x="6000751" y="2300288"/>
            <a:ext cx="393700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不回答我的问题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教授知识的方式死板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7" name="Text Box 1049"/>
          <p:cNvSpPr txBox="1">
            <a:spLocks noChangeArrowheads="1"/>
          </p:cNvSpPr>
          <p:nvPr/>
        </p:nvSpPr>
        <p:spPr bwMode="auto">
          <a:xfrm>
            <a:off x="6000751" y="3917256"/>
            <a:ext cx="4800600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在学生行礼时的和蔼答礼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有戒尺不常用</a:t>
            </a:r>
            <a:endParaRPr kumimoji="1"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读书时</a:t>
            </a:r>
            <a:r>
              <a:rPr kumimoji="1" lang="zh-CN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好玩的样子</a:t>
            </a:r>
            <a:endParaRPr kumimoji="1" lang="zh-CN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8" name="Text Box 1050"/>
          <p:cNvSpPr txBox="1">
            <a:spLocks noChangeArrowheads="1"/>
          </p:cNvSpPr>
          <p:nvPr/>
        </p:nvSpPr>
        <p:spPr bwMode="auto">
          <a:xfrm>
            <a:off x="9721851" y="1243294"/>
            <a:ext cx="21590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敬佩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39" name="Text Box 1051"/>
          <p:cNvSpPr txBox="1">
            <a:spLocks noChangeArrowheads="1"/>
          </p:cNvSpPr>
          <p:nvPr/>
        </p:nvSpPr>
        <p:spPr bwMode="auto">
          <a:xfrm>
            <a:off x="9837127" y="2300666"/>
            <a:ext cx="215900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不满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遗憾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46140" name="Text Box 1052"/>
          <p:cNvSpPr txBox="1">
            <a:spLocks noChangeArrowheads="1"/>
          </p:cNvSpPr>
          <p:nvPr/>
        </p:nvSpPr>
        <p:spPr bwMode="auto">
          <a:xfrm>
            <a:off x="10638790" y="4083685"/>
            <a:ext cx="114046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喜欢怀念</a:t>
            </a:r>
            <a:endParaRPr kumimoji="1" lang="zh-CN" altLang="en-US" sz="32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3351" y="366178"/>
            <a:ext cx="2715899" cy="713740"/>
            <a:chOff x="2356" y="640"/>
            <a:chExt cx="3471" cy="1124"/>
          </a:xfrm>
        </p:grpSpPr>
        <p:sp>
          <p:nvSpPr>
            <p:cNvPr id="20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结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构梳理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6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6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6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46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46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4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46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7" dur="500"/>
                                        <p:tgtEl>
                                          <p:spTgt spid="346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2" dur="500"/>
                                        <p:tgtEl>
                                          <p:spTgt spid="34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7" dur="500"/>
                                        <p:tgtEl>
                                          <p:spTgt spid="346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6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6" dur="500"/>
                                        <p:tgtEl>
                                          <p:spTgt spid="346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6125" grpId="0"/>
      <p:bldP spid="52228" grpId="0" animBg="1"/>
      <p:bldP spid="52229" grpId="0"/>
      <p:bldP spid="52230" grpId="0"/>
      <p:bldP spid="52232" grpId="0"/>
      <p:bldP spid="346130" grpId="0" autoUpdateAnimBg="0"/>
      <p:bldP spid="346131" grpId="0" autoUpdateAnimBg="0"/>
      <p:bldP spid="346132" grpId="0" autoUpdateAnimBg="0"/>
      <p:bldP spid="346133" grpId="0" animBg="1"/>
      <p:bldP spid="346134" grpId="0" autoUpdateAnimBg="0"/>
      <p:bldP spid="346135" grpId="0" autoUpdateAnimBg="0"/>
      <p:bldP spid="346136" grpId="0" autoUpdateAnimBg="0"/>
      <p:bldP spid="346137" grpId="0" autoUpdateAnimBg="0"/>
      <p:bldP spid="346138" grpId="0" autoUpdateAnimBg="0"/>
      <p:bldP spid="346139" grpId="0" autoUpdateAnimBg="0"/>
      <p:bldP spid="346140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235200" y="1752600"/>
            <a:ext cx="9448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zh-CN" sz="280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94690" y="422275"/>
            <a:ext cx="2715895" cy="643827"/>
            <a:chOff x="2356" y="640"/>
            <a:chExt cx="3471" cy="1125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56" y="741"/>
              <a:ext cx="3471" cy="1024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探究神来之笔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6082" name="Rectangle 2"/>
          <p:cNvSpPr>
            <a:spLocks noGrp="1" noRot="1" noChangeArrowheads="1"/>
          </p:cNvSpPr>
          <p:nvPr/>
        </p:nvSpPr>
        <p:spPr>
          <a:xfrm>
            <a:off x="796290" y="1225550"/>
            <a:ext cx="10811510" cy="23742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在鲁迅的散文里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由于突然而至的情感的喷发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文章中会出现一些不合常理的句法或表现手法。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这些语句被</a:t>
            </a:r>
            <a:r>
              <a:rPr kumimoji="1" lang="zh-CN" altLang="en-US" sz="3000" dirty="0" smtClean="0"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称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为文学创作的“神来之笔”。要领会这些“神来之笔”的妙处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就要发现其中的不合常理处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探求其合乎情理处。请仿照示例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选择下面的一处“神来之笔”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kumimoji="1" lang="zh-CN" altLang="en-US" sz="3000" b="1" dirty="0" smtClean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围绕加点词进行赏析。</a:t>
            </a:r>
            <a:endParaRPr kumimoji="1" lang="zh-CN" altLang="en-US" sz="3000" b="1" dirty="0" smtClean="0">
              <a:solidFill>
                <a:schemeClr val="tx1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" name="Rectangle 2"/>
          <p:cNvSpPr>
            <a:spLocks noGrp="1" noRot="1" noChangeArrowheads="1"/>
          </p:cNvSpPr>
          <p:nvPr/>
        </p:nvSpPr>
        <p:spPr>
          <a:xfrm>
            <a:off x="872490" y="3599815"/>
            <a:ext cx="10811510" cy="23742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“神来之笔”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当然睡不着的。</a:t>
            </a:r>
            <a:endParaRPr lang="zh-CN" sz="3000" dirty="0">
              <a:solidFill>
                <a:schemeClr val="tx1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不合常理处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这段话是长妈妈讲述美女蛇的故事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而“当然睡不着的”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一句是作者以童年鲁迅的身份突然出现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显得十分突兀。</a:t>
            </a:r>
            <a:r>
              <a:rPr lang="en-US" alt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合乎情理处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这样的表达</a:t>
            </a:r>
            <a:r>
              <a:rPr lang="zh-CN" altLang="zh-CN" sz="300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sz="30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舒缓叙述节奏的效果</a:t>
            </a:r>
            <a:r>
              <a:rPr lang="zh-CN" altLang="zh-CN" sz="30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更增添了几分幽默感</a:t>
            </a:r>
            <a:r>
              <a:rPr lang="zh-CN" altLang="zh-CN" sz="3000" dirty="0">
                <a:solidFill>
                  <a:srgbClr val="FF0000"/>
                </a:solidFill>
                <a:effectLst/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0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也隐含了作者对孩童成长心理的审视和关照</a:t>
            </a: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235200" y="1752600"/>
            <a:ext cx="9448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kumimoji="1" lang="zh-CN" altLang="zh-CN" sz="2800">
              <a:solidFill>
                <a:schemeClr val="tx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Rectangle 2"/>
          <p:cNvSpPr>
            <a:spLocks noGrp="1" noRot="1" noChangeArrowheads="1"/>
          </p:cNvSpPr>
          <p:nvPr/>
        </p:nvSpPr>
        <p:spPr>
          <a:xfrm>
            <a:off x="365760" y="406400"/>
            <a:ext cx="10811510" cy="23742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“神来之笔”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似乎确凿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。</a:t>
            </a:r>
            <a:endParaRPr lang="zh-CN" sz="3000" dirty="0">
              <a:solidFill>
                <a:schemeClr val="tx1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不合常理处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endParaRPr lang="zh-CN" altLang="en-US" sz="3000" dirty="0">
              <a:effectLst/>
              <a:latin typeface="Arial" panose="020B0604020202020204" pitchFamily="34" charset="0"/>
              <a:sym typeface="微软雅黑" panose="020B0503020204020204" pitchFamily="34" charset="-122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合乎情理处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endParaRPr lang="zh-CN" sz="3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 noRot="1" noChangeArrowheads="1"/>
          </p:cNvSpPr>
          <p:nvPr/>
        </p:nvSpPr>
        <p:spPr>
          <a:xfrm>
            <a:off x="450850" y="3340735"/>
            <a:ext cx="10811510" cy="23742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【示例】</a:t>
            </a: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“神来之笔”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en-US" altLang="zh-CN" sz="3000" b="0"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Ade</a:t>
            </a:r>
            <a:endParaRPr lang="zh-CN" sz="3000" dirty="0">
              <a:solidFill>
                <a:schemeClr val="tx1"/>
              </a:solidFill>
              <a:effectLst/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sz="3000" dirty="0">
                <a:solidFill>
                  <a:schemeClr val="tx1"/>
                </a:solidFill>
                <a:effectLst/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不合常理处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r>
              <a:rPr lang="en-US" alt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3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100000"/>
              </a:lnSpc>
            </a:pPr>
            <a:endParaRPr lang="zh-CN" sz="3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 eaLnBrk="1" hangingPunct="1">
              <a:lnSpc>
                <a:spcPct val="100000"/>
              </a:lnSpc>
            </a:pPr>
            <a:r>
              <a:rPr lang="zh-CN" sz="30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合乎情理处</a:t>
            </a:r>
            <a:r>
              <a:rPr lang="zh-CN" altLang="en-US" sz="3000" dirty="0">
                <a:effectLst/>
                <a:latin typeface="Arial" panose="020B0604020202020204" pitchFamily="34" charset="0"/>
                <a:sym typeface="微软雅黑" panose="020B0503020204020204" pitchFamily="34" charset="-122"/>
              </a:rPr>
              <a:t>:</a:t>
            </a:r>
            <a:endParaRPr lang="zh-CN" sz="3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46081"/>
          <p:cNvSpPr/>
          <p:nvPr/>
        </p:nvSpPr>
        <p:spPr>
          <a:xfrm>
            <a:off x="690245" y="1316990"/>
            <a:ext cx="112864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eaLnBrk="0" fontAlgn="base" hangingPunct="0">
              <a:spcBef>
                <a:spcPct val="0"/>
              </a:spcBef>
            </a:pPr>
            <a:r>
              <a:rPr lang="en-US" altLang="zh-CN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                 “</a:t>
            </a:r>
            <a:r>
              <a:rPr lang="zh-CN" altLang="en-US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确凿</a:t>
            </a:r>
            <a:r>
              <a:rPr lang="en-US" altLang="zh-CN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是不容置疑的肯定</a:t>
            </a:r>
            <a:r>
              <a:rPr lang="zh-CN" altLang="zh-CN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en-US" altLang="zh-CN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似乎</a:t>
            </a:r>
            <a:r>
              <a:rPr lang="en-US" altLang="zh-CN" sz="3000" b="1" strike="noStrike" noProof="1">
                <a:solidFill>
                  <a:srgbClr val="190DBB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是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含糊、犹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疑的判断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3000" strike="noStrike" noProof="1">
                <a:solidFill>
                  <a:srgbClr val="190DBB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000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3000" strike="noStrike" noProof="1">
              <a:solidFill>
                <a:srgbClr val="190DBB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46081"/>
          <p:cNvSpPr/>
          <p:nvPr/>
        </p:nvSpPr>
        <p:spPr>
          <a:xfrm>
            <a:off x="450850" y="1752600"/>
            <a:ext cx="111607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eaLnBrk="0" hangingPunct="0">
              <a:spcBef>
                <a:spcPct val="0"/>
              </a:spcBef>
            </a:pPr>
            <a:r>
              <a:rPr lang="en-US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                   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“确凿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只有一些野草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”是写实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与后文的“荒园”相呼应</a:t>
            </a:r>
            <a:r>
              <a:rPr lang="zh-CN" altLang="zh-CN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190DBB"/>
              </a:solidFill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是成年人的视角；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“似乎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只有一些野草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”是写意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童年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鲁迅的观察</a:t>
            </a:r>
            <a:endParaRPr lang="zh-CN" altLang="en-US" sz="3000" b="1" dirty="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与感觉中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野草丛里还有别的生命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别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乐趣</a:t>
            </a:r>
            <a:r>
              <a:rPr lang="zh-CN" altLang="zh-CN" sz="30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孩童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的视角</a:t>
            </a:r>
            <a:r>
              <a:rPr lang="zh-CN" altLang="en-US" sz="3000" b="1" dirty="0">
                <a:solidFill>
                  <a:srgbClr val="190DBB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000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endParaRPr lang="zh-CN" altLang="en-US" sz="3000" dirty="0">
              <a:solidFill>
                <a:schemeClr val="tx1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  <p:sp>
        <p:nvSpPr>
          <p:cNvPr id="9" name="矩形 46081"/>
          <p:cNvSpPr/>
          <p:nvPr/>
        </p:nvSpPr>
        <p:spPr>
          <a:xfrm>
            <a:off x="606425" y="4020820"/>
            <a:ext cx="1091628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457200" indent="-457200" eaLnBrk="0" fontAlgn="base" hangingPunct="0">
              <a:spcBef>
                <a:spcPct val="0"/>
              </a:spcBef>
            </a:pPr>
            <a:r>
              <a:rPr lang="en-US" altLang="zh-CN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                “</a:t>
            </a:r>
            <a:r>
              <a:rPr lang="en-US" altLang="zh-CN" sz="3000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Ade</a:t>
            </a:r>
            <a:r>
              <a:rPr lang="en-US" altLang="zh-CN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一词是德语</a:t>
            </a:r>
            <a:r>
              <a:rPr lang="zh-CN" altLang="zh-CN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是作者以</a:t>
            </a:r>
            <a:r>
              <a:rPr lang="zh-CN" altLang="zh-CN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成年鲁迅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的身份强势介入</a:t>
            </a:r>
            <a:endParaRPr lang="zh-CN" altLang="en-US" sz="3000" b="1" strike="noStrike" noProof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  <a:p>
            <a:pPr marL="457200" indent="-457200" eaLnBrk="0" fontAlgn="base" hangingPunct="0">
              <a:spcBef>
                <a:spcPct val="0"/>
              </a:spcBef>
            </a:pP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童年语境</a:t>
            </a:r>
            <a:r>
              <a:rPr lang="zh-CN" altLang="en-US" sz="3000" b="1" strike="noStrike" noProof="1">
                <a:solidFill>
                  <a:srgbClr val="190DBB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>
              <a:solidFill>
                <a:srgbClr val="190DBB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46081"/>
          <p:cNvSpPr/>
          <p:nvPr/>
        </p:nvSpPr>
        <p:spPr>
          <a:xfrm>
            <a:off x="450850" y="4903470"/>
            <a:ext cx="1123251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marL="457200" indent="-457200" eaLnBrk="0" hangingPunct="0">
              <a:spcBef>
                <a:spcPct val="0"/>
              </a:spcBef>
            </a:pPr>
            <a:r>
              <a:rPr lang="en-US" altLang="zh-CN" sz="30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           </a:t>
            </a:r>
            <a:r>
              <a:rPr lang="zh-CN" altLang="en-US" sz="3000" b="1" dirty="0">
                <a:solidFill>
                  <a:srgbClr val="323232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文章写的是回忆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323232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所写的未必完全是当时真实的生活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endParaRPr lang="zh-CN" altLang="zh-CN" sz="3000" b="1" dirty="0">
              <a:solidFill>
                <a:srgbClr val="323232"/>
              </a:solidFill>
              <a:uFillTx/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用德语是情感爆发的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“口不择言”也使笔下的文字轻松、有趣、舒</a:t>
            </a:r>
            <a:endParaRPr lang="zh-CN" altLang="en-US" sz="3000" b="1" dirty="0">
              <a:solidFill>
                <a:srgbClr val="FF0000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pPr marL="457200" indent="-457200" eaLnBrk="0" hangingPunct="0">
              <a:spcBef>
                <a:spcPct val="0"/>
              </a:spcBef>
            </a:pP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展、自由</a:t>
            </a:r>
            <a:r>
              <a:rPr lang="zh-CN" altLang="en-US" sz="3000" b="1" dirty="0">
                <a:solidFill>
                  <a:srgbClr val="323232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。</a:t>
            </a:r>
            <a:r>
              <a:rPr lang="zh-CN" altLang="en-US" sz="3000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</a:t>
            </a:r>
            <a:endParaRPr lang="zh-CN" altLang="en-US" sz="3000" dirty="0">
              <a:solidFill>
                <a:srgbClr val="190DBB"/>
              </a:solidFill>
              <a:latin typeface="Arial" panose="020B0604020202020204" pitchFamily="34" charset="0"/>
              <a:ea typeface="SimSun-ExtB" panose="02010609060101010101" pitchFamily="49" charset="-122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796925" y="1879600"/>
            <a:ext cx="1067054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719455">
              <a:lnSpc>
                <a:spcPct val="100000"/>
              </a:lnSpc>
              <a:tabLst>
                <a:tab pos="228600" algn="l"/>
                <a:tab pos="987425" algn="l"/>
              </a:tabLst>
            </a:pP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三味书屋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“三味”取自“读经味如稻粱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读史味如肴馔</a:t>
            </a:r>
            <a:r>
              <a:rPr lang="en-US" altLang="zh-CN" sz="3000" b="1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zhuàn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读诸子百家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味如醯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xī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醢</a:t>
            </a:r>
            <a:r>
              <a:rPr lang="en-US" altLang="zh-CN" sz="3000" b="1" dirty="0" err="1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hǎ</a:t>
            </a:r>
            <a:r>
              <a:rPr lang="en-US" altLang="zh-CN" sz="3000" dirty="0" err="1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i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的古语。大意是：读四书五经之类味如吃米面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读经典史籍味如</a:t>
            </a: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吃佳肴喝美酒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；而读诸子百家学说之类的书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则味如酱醋罢了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好比烹调中的佐料一样。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796817" y="1173133"/>
            <a:ext cx="7154333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疑难的句子资料</a:t>
            </a:r>
            <a:r>
              <a:rPr lang="zh-CN" altLang="en-US" sz="4000" b="0" dirty="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000" b="0" dirty="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24590" y="3657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资料拓展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797132" y="3817350"/>
            <a:ext cx="10414413" cy="2399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indent="719455">
              <a:lnSpc>
                <a:spcPct val="100000"/>
              </a:lnSpc>
              <a:tabLst>
                <a:tab pos="228600" algn="l"/>
                <a:tab pos="987425" algn="l"/>
              </a:tabLst>
            </a:pP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仁远乎哉</a:t>
            </a:r>
            <a:r>
              <a:rPr 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我欲仁</a:t>
            </a:r>
            <a:r>
              <a:rPr 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/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斯仁至矣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：仁这东西很遥远吗？我想得到仁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这仁就来了。（是宣扬孔子哲学思想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仁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的）</a:t>
            </a:r>
            <a:endParaRPr lang="en-US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indent="719455">
              <a:lnSpc>
                <a:spcPct val="100000"/>
              </a:lnSpc>
              <a:tabLst>
                <a:tab pos="228600" algn="l"/>
                <a:tab pos="987425" algn="l"/>
              </a:tabLst>
            </a:pP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上九潜龙勿用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上九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即初九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潜龙勿用</a:t>
            </a:r>
            <a:r>
              <a:rPr lang="zh-CN" altLang="en-US" sz="3000" b="1" dirty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即龙德而隐。意思是：恶势力强大时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才高德重的好人就要隐居起来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暂时不出去做官</a:t>
            </a:r>
            <a:r>
              <a:rPr lang="zh-CN" altLang="zh-CN" sz="30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以免被害。（是宣扬消极避世人生态度的） </a:t>
            </a:r>
            <a:endParaRPr lang="zh-CN" altLang="en-US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/>
      <p:bldP spid="573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719667" y="1603879"/>
            <a:ext cx="10847917" cy="4050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l" eaLnBrk="1" fontAlgn="base" hangingPunct="1">
              <a:spcBef>
                <a:spcPts val="5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3200" dirty="0" smtClean="0">
                <a:solidFill>
                  <a:schemeClr val="tx1"/>
                </a:solidFill>
              </a:rPr>
              <a:t>1.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学习默读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养成一气呵成读完全文的习惯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整</a:t>
            </a:r>
            <a:r>
              <a:rPr lang="zh-CN" altLang="en-US" sz="3200" dirty="0">
                <a:solidFill>
                  <a:srgbClr val="000000"/>
                </a:solidFill>
                <a:cs typeface="+mn-ea"/>
                <a:sym typeface="+mn-ea"/>
              </a:rPr>
              <a:t>体感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知文章的基本内容。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algn="l" eaLnBrk="1" fontAlgn="base" hangingPunct="1">
              <a:spcBef>
                <a:spcPts val="5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3200" dirty="0" smtClean="0">
                <a:solidFill>
                  <a:srgbClr val="000000"/>
                </a:solidFill>
                <a:cs typeface="+mn-ea"/>
                <a:sym typeface="+mn-ea"/>
              </a:rPr>
              <a:t>2.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精读</a:t>
            </a:r>
            <a:r>
              <a:rPr lang="zh-CN" altLang="en-US" sz="3200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“百草园”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段落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品味准确、传神的语言描写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学习抓住特点描写景物。</a:t>
            </a:r>
            <a:endParaRPr lang="en-US" altLang="zh-CN" sz="3200" dirty="0" smtClean="0">
              <a:solidFill>
                <a:srgbClr val="000000"/>
              </a:solidFill>
            </a:endParaRPr>
          </a:p>
          <a:p>
            <a:pPr algn="l" eaLnBrk="1" fontAlgn="base" hangingPunct="1">
              <a:spcBef>
                <a:spcPts val="5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3200" dirty="0" smtClean="0">
                <a:solidFill>
                  <a:srgbClr val="000000"/>
                </a:solidFill>
                <a:cs typeface="+mn-ea"/>
                <a:sym typeface="+mn-ea"/>
              </a:rPr>
              <a:t>3.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精读</a:t>
            </a:r>
            <a:r>
              <a:rPr lang="zh-CN" altLang="en-US" sz="3200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“三味书屋”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部分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理解</a:t>
            </a:r>
            <a:r>
              <a:rPr lang="zh-CN" altLang="en-US" sz="3200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“寿先生”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宋体" panose="02010600030101010101" pitchFamily="2" charset="-122"/>
              </a:rPr>
              <a:t>这个人物形象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学习通过外貌、语言、动作描写人物的写法。</a:t>
            </a:r>
            <a:endParaRPr lang="en-US" altLang="zh-CN" sz="3200" dirty="0">
              <a:solidFill>
                <a:srgbClr val="000000"/>
              </a:solidFill>
            </a:endParaRPr>
          </a:p>
          <a:p>
            <a:pPr algn="l" eaLnBrk="1" fontAlgn="base" hangingPunct="1">
              <a:spcBef>
                <a:spcPts val="50"/>
              </a:spcBef>
              <a:spcAft>
                <a:spcPts val="0"/>
              </a:spcAft>
              <a:buFont typeface="Arial" panose="020B0604020202020204" pitchFamily="34" charset="0"/>
            </a:pPr>
            <a:r>
              <a:rPr lang="en-US" altLang="zh-CN" sz="3200" dirty="0" smtClean="0">
                <a:solidFill>
                  <a:srgbClr val="000000"/>
                </a:solidFill>
                <a:cs typeface="+mn-ea"/>
                <a:sym typeface="+mn-ea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结合自己的生活体验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cs typeface="+mn-ea"/>
                <a:sym typeface="+mn-ea"/>
              </a:rPr>
              <a:t>体会童年生活的美好和学习生活的乐趣。</a:t>
            </a:r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47325" y="2835430"/>
            <a:ext cx="3802566" cy="1059366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lang="zh-CN" altLang="en-US" sz="6000" dirty="0" smtClean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029" descr="C:\Users\Administrator\Desktop\lu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175" y="2255969"/>
            <a:ext cx="3100040" cy="259186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45490" y="594360"/>
            <a:ext cx="2715899" cy="713740"/>
            <a:chOff x="2356" y="64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4247515" y="1684338"/>
            <a:ext cx="7701915" cy="406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ctr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zh-CN" altLang="en-US" sz="3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3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鲁迅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原名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周树人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豫才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浙江绍兴人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文学家、思想家、革命家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中国现代文学的奠基人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又被称为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民族魂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。代表作有我国现代文学史上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第一篇白话小说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狂人日记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小说集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呐喊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彷徨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3200" b="1" noProof="1" smtClean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3200" b="1" noProof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故事新编</a:t>
            </a:r>
            <a:r>
              <a:rPr lang="en-US" altLang="zh-CN" sz="3200" b="1" noProof="1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散文集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朝花夕拾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zh-CN" sz="3200" b="1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散文诗集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野草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和杂文集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坟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《热风》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华盖集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二心集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087614" y="1400137"/>
            <a:ext cx="675009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你</a:t>
            </a:r>
            <a:r>
              <a:rPr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能读准下列红色字的字音吗？</a:t>
            </a:r>
            <a:endParaRPr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00735" y="594360"/>
            <a:ext cx="2490470" cy="713740"/>
            <a:chOff x="2356" y="64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56" y="64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课前预学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2" name="内容占位符 20481"/>
          <p:cNvSpPr>
            <a:spLocks noGrp="1" noChangeArrowheads="1"/>
          </p:cNvSpPr>
          <p:nvPr>
            <p:ph idx="1"/>
          </p:nvPr>
        </p:nvSpPr>
        <p:spPr>
          <a:xfrm>
            <a:off x="1827530" y="1985010"/>
            <a:ext cx="1464310" cy="3348355"/>
          </a:xfrm>
        </p:spPr>
        <p:txBody>
          <a:bodyPr>
            <a:noAutofit/>
          </a:bodyPr>
          <a:lstStyle/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确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凿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菜</a:t>
            </a:r>
            <a:r>
              <a:rPr lang="zh-CN" altLang="en-US" sz="3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畦</a:t>
            </a:r>
            <a:endParaRPr lang="zh-CN" altLang="en-US" sz="3000" b="1" dirty="0" smtClean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斑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蝥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攒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收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敛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脑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髓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竹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筛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秕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谷</a:t>
            </a:r>
            <a:endParaRPr lang="zh-CN" altLang="en-US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0481"/>
          <p:cNvSpPr>
            <a:spLocks noGrp="1" noChangeArrowheads="1"/>
          </p:cNvSpPr>
          <p:nvPr/>
        </p:nvSpPr>
        <p:spPr>
          <a:xfrm>
            <a:off x="5647690" y="1985010"/>
            <a:ext cx="1464310" cy="33483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75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115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62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480" indent="-3397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6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8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30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10280" indent="-339725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宿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儒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蝉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蜕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狗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窦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盔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甲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锡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箔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倜傥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叵</a:t>
            </a:r>
            <a:endParaRPr lang="zh-CN" altLang="en-US" sz="30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Rot="1" noChangeArrowheads="1"/>
          </p:cNvSpPr>
          <p:nvPr/>
        </p:nvSpPr>
        <p:spPr bwMode="auto">
          <a:xfrm>
            <a:off x="2800350" y="1824355"/>
            <a:ext cx="1179830" cy="484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z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3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qí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m</a:t>
            </a:r>
            <a:r>
              <a:rPr lang="en-US" altLang="zh-CN" sz="3000" dirty="0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o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cu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á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li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suǐ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sh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i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bǐ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Rot="1" noChangeArrowheads="1"/>
          </p:cNvSpPr>
          <p:nvPr/>
        </p:nvSpPr>
        <p:spPr bwMode="auto">
          <a:xfrm>
            <a:off x="6592570" y="1892300"/>
            <a:ext cx="2879884" cy="326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sù</a:t>
            </a:r>
            <a:endParaRPr lang="en-US" altLang="zh-CN" sz="3000" dirty="0" err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tuì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dòu</a:t>
            </a:r>
            <a:endParaRPr lang="en-US" altLang="zh-CN" sz="3000" dirty="0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kuī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bó</a:t>
            </a:r>
            <a:endParaRPr lang="en-US" altLang="zh-CN" sz="3000" dirty="0" err="1">
              <a:solidFill>
                <a:srgbClr val="0000FF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tì t</a:t>
            </a:r>
            <a:r>
              <a:rPr lang="en-US" altLang="zh-CN" sz="3000" dirty="0" err="1">
                <a:solidFill>
                  <a:srgbClr val="0000FF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ǎ</a:t>
            </a: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ng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 err="1">
                <a:solidFill>
                  <a:srgbClr val="0000FF"/>
                </a:solidFill>
                <a:cs typeface="Arial" panose="020B0604020202020204" pitchFamily="34" charset="0"/>
              </a:rPr>
              <a:t>pǒ</a:t>
            </a:r>
            <a:endParaRPr lang="en-US" altLang="zh-CN" sz="3000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Rot="1" noChangeArrowheads="1"/>
          </p:cNvSpPr>
          <p:nvPr/>
        </p:nvSpPr>
        <p:spPr bwMode="auto">
          <a:xfrm>
            <a:off x="2712085" y="1556385"/>
            <a:ext cx="2392045" cy="3132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solidFill>
                  <a:schemeClr val="tx1"/>
                </a:solidFill>
                <a:ea typeface="宋体" panose="02010600030101010101" pitchFamily="2" charset="-122"/>
              </a:rPr>
              <a:t>云</a:t>
            </a:r>
            <a:r>
              <a:rPr sz="3000" dirty="0">
                <a:ea typeface="宋体" panose="02010600030101010101" pitchFamily="2" charset="-122"/>
              </a:rPr>
              <a:t>xi</a:t>
            </a:r>
            <a:r>
              <a:rPr sz="3000" dirty="0">
                <a:latin typeface="宋体" panose="02010600030101010101" pitchFamily="2" charset="-122"/>
              </a:rPr>
              <a:t>ā</a:t>
            </a:r>
            <a:r>
              <a:rPr sz="3000" dirty="0">
                <a:ea typeface="宋体" panose="02010600030101010101" pitchFamily="2" charset="-122"/>
              </a:rPr>
              <a:t>o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rgbClr val="FF0000"/>
                </a:solidFill>
                <a:uFillTx/>
                <a:ea typeface="SimSun-ExtB" panose="02010609060101010101" pitchFamily="49" charset="-122"/>
                <a:cs typeface="Arial" panose="020B0604020202020204" pitchFamily="34" charset="0"/>
              </a:rPr>
              <a:t>mì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dirty="0">
                <a:ea typeface="宋体" panose="02010600030101010101" pitchFamily="2" charset="-122"/>
                <a:cs typeface="Arial" panose="020B0604020202020204" pitchFamily="34" charset="0"/>
              </a:rPr>
              <a:t>ji</a:t>
            </a:r>
            <a:r>
              <a:rPr lang="zh-CN" altLang="en-US" sz="3000" b="1" dirty="0"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zh-CN" altLang="en-US" sz="3000" dirty="0">
                <a:ea typeface="宋体" panose="02010600030101010101" pitchFamily="2" charset="-122"/>
                <a:cs typeface="Arial" panose="020B0604020202020204" pitchFamily="34" charset="0"/>
              </a:rPr>
              <a:t>n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ǎi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ea typeface="宋体" panose="02010600030101010101" pitchFamily="2" charset="-122"/>
              </a:rPr>
              <a:t>yu</a:t>
            </a:r>
            <a:r>
              <a:rPr sz="3000" dirty="0">
                <a:latin typeface="宋体" panose="02010600030101010101" pitchFamily="2" charset="-122"/>
              </a:rPr>
              <a:t>ā</a:t>
            </a:r>
            <a:r>
              <a:rPr sz="3000" dirty="0">
                <a:ea typeface="宋体" panose="02010600030101010101" pitchFamily="2" charset="-122"/>
              </a:rPr>
              <a:t>n </a:t>
            </a:r>
            <a:r>
              <a:rPr sz="3000" dirty="0">
                <a:solidFill>
                  <a:schemeClr val="tx1"/>
                </a:solidFill>
                <a:ea typeface="宋体" panose="02010600030101010101" pitchFamily="2" charset="-122"/>
              </a:rPr>
              <a:t>博</a:t>
            </a:r>
            <a:endParaRPr sz="3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sz="3000" dirty="0">
                <a:solidFill>
                  <a:srgbClr val="FF0000"/>
                </a:solidFill>
                <a:ea typeface="宋体" panose="02010600030101010101" pitchFamily="2" charset="-122"/>
              </a:rPr>
              <a:t>b</a:t>
            </a:r>
            <a:r>
              <a:rPr lang="en-US" altLang="zh-CN" sz="3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ǐ</a:t>
            </a:r>
            <a:r>
              <a:rPr sz="3000" dirty="0">
                <a:solidFill>
                  <a:schemeClr val="tx1"/>
                </a:solidFill>
                <a:ea typeface="宋体" panose="02010600030101010101" pitchFamily="2" charset="-122"/>
              </a:rPr>
              <a:t>谷</a:t>
            </a:r>
            <a:endParaRPr sz="3000" dirty="0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sz="3000" dirty="0">
                <a:solidFill>
                  <a:schemeClr val="tx1"/>
                </a:solidFill>
                <a:ea typeface="宋体" panose="02010600030101010101" pitchFamily="2" charset="-122"/>
              </a:rPr>
              <a:t>人迹</a:t>
            </a:r>
            <a:r>
              <a:rPr sz="3000" dirty="0">
                <a:ea typeface="宋体" panose="02010600030101010101" pitchFamily="2" charset="-122"/>
              </a:rPr>
              <a:t>h</a:t>
            </a:r>
            <a:r>
              <a:rPr sz="3000" dirty="0">
                <a:latin typeface="宋体" panose="02010600030101010101" pitchFamily="2" charset="-122"/>
              </a:rPr>
              <a:t>ǎ</a:t>
            </a:r>
            <a:r>
              <a:rPr sz="3000" dirty="0">
                <a:ea typeface="宋体" panose="02010600030101010101" pitchFamily="2" charset="-122"/>
              </a:rPr>
              <a:t>n </a:t>
            </a:r>
            <a:r>
              <a:rPr sz="3000" dirty="0">
                <a:solidFill>
                  <a:schemeClr val="tx1"/>
                </a:solidFill>
                <a:ea typeface="宋体" panose="02010600030101010101" pitchFamily="2" charset="-122"/>
              </a:rPr>
              <a:t>至</a:t>
            </a:r>
            <a:endParaRPr sz="3000" dirty="0"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sz="3000">
                <a:solidFill>
                  <a:schemeClr val="tx1"/>
                </a:solidFill>
              </a:rPr>
              <a:t>人声</a:t>
            </a:r>
            <a:r>
              <a:rPr sz="3000"/>
              <a:t>dǐng </a:t>
            </a:r>
            <a:r>
              <a:rPr sz="3000">
                <a:solidFill>
                  <a:schemeClr val="tx1"/>
                </a:solidFill>
              </a:rPr>
              <a:t>沸</a:t>
            </a:r>
            <a:endParaRPr sz="3000"/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sz="3000" dirty="0"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Rot="1" noChangeArrowheads="1"/>
          </p:cNvSpPr>
          <p:nvPr/>
        </p:nvSpPr>
        <p:spPr bwMode="auto">
          <a:xfrm>
            <a:off x="4800124" y="1556544"/>
            <a:ext cx="1884521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霄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觅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鉴</a:t>
            </a:r>
            <a:endParaRPr lang="en-US" altLang="zh-CN" sz="30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zh-CN" sz="3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蔼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渊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秕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罕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鼎</a:t>
            </a: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5808028" y="1556068"/>
            <a:ext cx="1101090" cy="16967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>
              <a:lnSpc>
                <a:spcPct val="90000"/>
              </a:lnSpc>
            </a:pPr>
            <a:r>
              <a:rPr lang="zh-CN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霄</a:t>
            </a:r>
            <a:r>
              <a:rPr lang="zh-CN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90000"/>
              </a:lnSpc>
            </a:pP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9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宵</a:t>
            </a:r>
            <a:r>
              <a:rPr lang="zh-CN" altLang="zh-CN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矩形 11269"/>
          <p:cNvSpPr/>
          <p:nvPr/>
        </p:nvSpPr>
        <p:spPr>
          <a:xfrm>
            <a:off x="6561773" y="1484630"/>
            <a:ext cx="181610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云；天空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11270"/>
          <p:cNvSpPr/>
          <p:nvPr/>
        </p:nvSpPr>
        <p:spPr>
          <a:xfrm>
            <a:off x="6383655" y="2008505"/>
            <a:ext cx="4104005" cy="6819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云霄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霄汉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九霄云外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zh-CN" altLang="zh-CN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矩形 11270"/>
          <p:cNvSpPr/>
          <p:nvPr/>
        </p:nvSpPr>
        <p:spPr>
          <a:xfrm>
            <a:off x="6561773" y="2570798"/>
            <a:ext cx="99949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夜晚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11270"/>
          <p:cNvSpPr/>
          <p:nvPr/>
        </p:nvSpPr>
        <p:spPr>
          <a:xfrm>
            <a:off x="6484303" y="3087688"/>
            <a:ext cx="390144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元宵  夜宵  通宵达旦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360664" y="901027"/>
            <a:ext cx="6750094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你</a:t>
            </a:r>
            <a:r>
              <a:rPr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能根据拼音写汉字吗？</a:t>
            </a:r>
            <a:endParaRPr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270" grpId="0"/>
      <p:bldP spid="5" grpId="0"/>
      <p:bldP spid="11271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360805" y="901065"/>
            <a:ext cx="952436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请用简洁的语言概括作者回忆了童年的哪些事情？</a:t>
            </a:r>
            <a:endParaRPr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5785" y="1550035"/>
            <a:ext cx="8875758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①在百草园里抓虫子</a:t>
            </a:r>
            <a:r>
              <a:rPr lang="zh-CN" altLang="en-US" sz="3200" b="1" dirty="0" smtClean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拔</a:t>
            </a:r>
            <a:r>
              <a:rPr lang="zh-CN" altLang="en-US" sz="3200" b="1" dirty="0" smtClean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野草、摘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野果（</a:t>
            </a:r>
            <a:r>
              <a:rPr lang="zh-CN" altLang="en-US" sz="3200" b="1" dirty="0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2段）</a:t>
            </a:r>
            <a:endParaRPr lang="zh-CN" altLang="en-US" sz="3200" b="1" dirty="0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785" y="2133600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②听长妈妈讲美女蛇的故事（3—6段）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785" y="2717165"/>
            <a:ext cx="914146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③在大雪天里跟闰土的父亲学捕鸟（7—8段)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785" y="3366135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④问</a:t>
            </a:r>
            <a:r>
              <a:rPr lang="zh-CN" altLang="en-US" sz="3200" b="1">
                <a:solidFill>
                  <a:srgbClr val="2F1AC9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“怪哉”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虫的问题惹怒了先生后努力学习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785" y="4015105"/>
            <a:ext cx="85744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⑤因贪玩而受罚后大家热闹地读书。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095375" y="1748790"/>
            <a:ext cx="1032319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如果鲁迅请你去他的百草园做客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,你会选择什么时候去？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请结合课文内容</a:t>
            </a:r>
            <a:r>
              <a:rPr lang="zh-CN" altLang="zh-CN" sz="3200" dirty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,谈谈你</a:t>
            </a:r>
            <a:r>
              <a:rPr lang="zh-CN" altLang="en-US" sz="3200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的理由？</a:t>
            </a:r>
            <a:endParaRPr lang="zh-CN" altLang="en-US" sz="32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5375" y="2825115"/>
            <a:ext cx="102088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我会选择冬天去捕鸟。因为捕鸟的过程特别有意思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要等待时机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要动作准确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都很好玩。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5375" y="3901440"/>
            <a:ext cx="103231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我会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选择夏天去百草园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因为那时我可以在皂荚树下听蝉乘凉</a:t>
            </a:r>
            <a:r>
              <a:rPr lang="zh-CN" altLang="zh-CN" sz="3200" b="1" dirty="0">
                <a:solidFill>
                  <a:srgbClr val="2F1AC9"/>
                </a:solidFill>
                <a:latin typeface="Arial" panose="020B0604020202020204" pitchFamily="34" charset="0"/>
                <a:cs typeface="+mn-ea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可以吃到酸酸甜甜的覆盆子</a:t>
            </a:r>
            <a:r>
              <a:rPr lang="zh-CN" altLang="en-US" sz="3200" b="1">
                <a:solidFill>
                  <a:srgbClr val="2F1AC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2F1AC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e20848dc-bd54-4644-949f-6e72548536f0}"/>
  <p:tag name="TABLE_ENDDRAG_ORIGIN_RECT" val="762*259"/>
  <p:tag name="TABLE_ENDDRAG_RECT" val="109*257*762*259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4178</Words>
  <Application>WPS 演示</Application>
  <PresentationFormat>自定义</PresentationFormat>
  <Paragraphs>375</Paragraphs>
  <Slides>28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7" baseType="lpstr">
      <vt:lpstr>Arial</vt:lpstr>
      <vt:lpstr>宋体</vt:lpstr>
      <vt:lpstr>Wingdings</vt:lpstr>
      <vt:lpstr>思源黑体 CN Bold</vt:lpstr>
      <vt:lpstr>黑体</vt:lpstr>
      <vt:lpstr>思源黑体 CN Regular</vt:lpstr>
      <vt:lpstr>新宋体</vt:lpstr>
      <vt:lpstr>SimSun-ExtB</vt:lpstr>
      <vt:lpstr>Calibri</vt:lpstr>
      <vt:lpstr>思源宋体 CN SemiBold</vt:lpstr>
      <vt:lpstr>楷体</vt:lpstr>
      <vt:lpstr>Times New Roman</vt:lpstr>
      <vt:lpstr>微软雅黑</vt:lpstr>
      <vt:lpstr>Arial Unicode MS</vt:lpstr>
      <vt:lpstr>等线</vt:lpstr>
      <vt:lpstr>楷体_GB2312</vt:lpstr>
      <vt:lpstr> </vt:lpstr>
      <vt:lpstr>Segoe Print</vt:lpstr>
      <vt:lpstr>Office 主题​​</vt:lpstr>
      <vt:lpstr>PowerPoint 演示文稿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1.阅读3—6段,思考:美女蛇的故事在全文中有什么作用？</vt:lpstr>
      <vt:lpstr>PowerPoint 演示文稿</vt:lpstr>
      <vt:lpstr>PowerPoint 演示文稿</vt:lpstr>
      <vt:lpstr>PowerPoint 演示文稿</vt:lpstr>
      <vt:lpstr>PowerPoint 演示文稿</vt:lpstr>
      <vt:lpstr>7.关于课文中的“先生”这一形象及鲁迅对他的情感的解读,历来争议较大。下面是三名同学的不同观点,学习课文后,你认同谁的观点？或者你有什么其他的看法？请从文中摘录相关的语句作为依据,评价这位“先生”。</vt:lpstr>
      <vt:lpstr>1.阅读3—6段,思考:美女蛇的故事在全文中有什么作用？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488</cp:revision>
  <dcterms:created xsi:type="dcterms:W3CDTF">2017-08-03T09:01:00Z</dcterms:created>
  <dcterms:modified xsi:type="dcterms:W3CDTF">2021-10-22T08:15:06Z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2164BFA569ED4F3A80255A9A57A3B7E9</vt:lpwstr>
  </property>
</Properties>
</file>