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4a" ContentType="audi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9" r:id="rId4"/>
    <p:sldId id="321" r:id="rId5"/>
    <p:sldId id="376" r:id="rId6"/>
    <p:sldId id="325" r:id="rId7"/>
    <p:sldId id="377" r:id="rId8"/>
    <p:sldId id="378" r:id="rId9"/>
    <p:sldId id="381" r:id="rId10"/>
    <p:sldId id="382" r:id="rId11"/>
    <p:sldId id="383" r:id="rId12"/>
    <p:sldId id="384" r:id="rId13"/>
    <p:sldId id="379" r:id="rId14"/>
    <p:sldId id="380" r:id="rId15"/>
    <p:sldId id="375" r:id="rId16"/>
    <p:sldId id="385" r:id="rId17"/>
    <p:sldId id="386" r:id="rId18"/>
    <p:sldId id="387" r:id="rId19"/>
    <p:sldId id="388" r:id="rId20"/>
    <p:sldId id="389" r:id="rId21"/>
    <p:sldId id="390" r:id="rId22"/>
    <p:sldId id="391" r:id="rId23"/>
    <p:sldId id="392" r:id="rId24"/>
    <p:sldId id="402" r:id="rId25"/>
    <p:sldId id="404" r:id="rId26"/>
    <p:sldId id="397" r:id="rId27"/>
    <p:sldId id="395" r:id="rId28"/>
    <p:sldId id="394" r:id="rId29"/>
    <p:sldId id="393"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4171" autoAdjust="0"/>
  </p:normalViewPr>
  <p:slideViewPr>
    <p:cSldViewPr snapToGrid="0">
      <p:cViewPr varScale="1">
        <p:scale>
          <a:sx n="71" d="100"/>
          <a:sy n="71" d="100"/>
        </p:scale>
        <p:origin x="2028" y="60"/>
      </p:cViewPr>
      <p:guideLst>
        <p:guide orient="horz" pos="3719"/>
        <p:guide pos="688"/>
        <p:guide pos="7015"/>
        <p:guide orient="horz" pos="55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tags" Target="tags/tag18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smtClean="0">
                <a:solidFill>
                  <a:schemeClr val="tx1"/>
                </a:solidFill>
                <a:effectLst/>
                <a:latin typeface="+mn-lt"/>
                <a:ea typeface="+mn-ea"/>
                <a:cs typeface="+mn-cs"/>
              </a:rPr>
              <a:t>页面</a:t>
            </a:r>
            <a:r>
              <a:rPr lang="zh-CN" altLang="zh-CN" sz="1200" kern="1200" smtClean="0">
                <a:solidFill>
                  <a:schemeClr val="tx1"/>
                </a:solidFill>
                <a:effectLst/>
                <a:latin typeface="+mn-lt"/>
                <a:ea typeface="+mn-ea"/>
                <a:cs typeface="+mn-cs"/>
              </a:rPr>
              <a:t>统一为</a:t>
            </a:r>
            <a:r>
              <a:rPr lang="en-US" altLang="zh-CN" sz="1200" kern="1200" smtClean="0">
                <a:solidFill>
                  <a:schemeClr val="tx1"/>
                </a:solidFill>
                <a:effectLst/>
                <a:latin typeface="+mn-lt"/>
                <a:ea typeface="+mn-ea"/>
                <a:cs typeface="+mn-cs"/>
              </a:rPr>
              <a:t>16:9</a:t>
            </a:r>
            <a:r>
              <a:rPr lang="zh-CN" altLang="zh-CN" sz="1200" kern="1200" smtClean="0">
                <a:solidFill>
                  <a:schemeClr val="tx1"/>
                </a:solidFill>
                <a:effectLst/>
                <a:latin typeface="+mn-lt"/>
                <a:ea typeface="+mn-ea"/>
                <a:cs typeface="+mn-cs"/>
              </a:rPr>
              <a:t>宽幅画面比例尺寸；</a:t>
            </a:r>
            <a:r>
              <a:rPr lang="en-US" altLang="zh-CN" sz="1200" kern="1200" smtClean="0">
                <a:solidFill>
                  <a:schemeClr val="tx1"/>
                </a:solidFill>
                <a:effectLst/>
                <a:latin typeface="+mn-lt"/>
                <a:ea typeface="+mn-ea"/>
                <a:cs typeface="+mn-cs"/>
              </a:rPr>
              <a:t>PPT</a:t>
            </a:r>
            <a:r>
              <a:rPr lang="zh-CN" altLang="zh-CN" sz="1200" kern="1200" smtClean="0">
                <a:solidFill>
                  <a:schemeClr val="tx1"/>
                </a:solidFill>
                <a:effectLst/>
                <a:latin typeface="+mn-lt"/>
                <a:ea typeface="+mn-ea"/>
                <a:cs typeface="+mn-cs"/>
              </a:rPr>
              <a:t>统一格式为</a:t>
            </a:r>
            <a:r>
              <a:rPr lang="en-US" altLang="zh-CN" sz="1200" kern="1200" smtClean="0">
                <a:solidFill>
                  <a:schemeClr val="tx1"/>
                </a:solidFill>
                <a:effectLst/>
                <a:latin typeface="+mn-lt"/>
                <a:ea typeface="+mn-ea"/>
                <a:cs typeface="+mn-cs"/>
              </a:rPr>
              <a:t>PPT</a:t>
            </a:r>
            <a:r>
              <a:rPr lang="zh-CN" altLang="zh-CN" sz="1200" kern="1200" smtClean="0">
                <a:solidFill>
                  <a:schemeClr val="tx1"/>
                </a:solidFill>
                <a:effectLst/>
                <a:latin typeface="+mn-lt"/>
                <a:ea typeface="+mn-ea"/>
                <a:cs typeface="+mn-cs"/>
              </a:rPr>
              <a:t>或</a:t>
            </a:r>
            <a:r>
              <a:rPr lang="en-US" altLang="zh-CN" sz="1200" kern="1200" smtClean="0">
                <a:solidFill>
                  <a:schemeClr val="tx1"/>
                </a:solidFill>
                <a:effectLst/>
                <a:latin typeface="+mn-lt"/>
                <a:ea typeface="+mn-ea"/>
                <a:cs typeface="+mn-cs"/>
              </a:rPr>
              <a:t>PPTX</a:t>
            </a:r>
            <a:r>
              <a:rPr lang="zh-CN" altLang="en-US" sz="1200" kern="1200" smtClean="0">
                <a:solidFill>
                  <a:schemeClr val="tx1"/>
                </a:solidFill>
                <a:effectLst/>
                <a:latin typeface="+mn-lt"/>
                <a:ea typeface="+mn-ea"/>
                <a:cs typeface="+mn-cs"/>
              </a:rPr>
              <a:t>。</a:t>
            </a:r>
            <a:endParaRPr lang="en-US" altLang="zh-CN" sz="1200" kern="1200" smtClean="0">
              <a:solidFill>
                <a:schemeClr val="tx1"/>
              </a:solidFill>
              <a:effectLst/>
              <a:latin typeface="+mn-lt"/>
              <a:ea typeface="+mn-ea"/>
              <a:cs typeface="+mn-cs"/>
            </a:endParaRPr>
          </a:p>
          <a:p>
            <a:r>
              <a:rPr lang="zh-CN" altLang="en-US" smtClean="0"/>
              <a:t>请注意：</a:t>
            </a:r>
            <a:endParaRPr lang="en-US" altLang="zh-CN" sz="1200" kern="1200" smtClean="0">
              <a:solidFill>
                <a:schemeClr val="tx1"/>
              </a:solidFill>
              <a:effectLst/>
              <a:latin typeface="+mn-lt"/>
              <a:ea typeface="+mn-ea"/>
              <a:cs typeface="+mn-cs"/>
            </a:endParaRPr>
          </a:p>
          <a:p>
            <a:r>
              <a:rPr lang="en-US" altLang="zh-CN" smtClean="0"/>
              <a:t>1. </a:t>
            </a:r>
            <a:r>
              <a:rPr lang="zh-CN" altLang="en-US" smtClean="0"/>
              <a:t>课名：微软雅黑</a:t>
            </a:r>
            <a:r>
              <a:rPr lang="en-US" altLang="zh-CN" smtClean="0"/>
              <a:t>48</a:t>
            </a:r>
            <a:r>
              <a:rPr lang="zh-CN" altLang="en-US" smtClean="0"/>
              <a:t>号字；</a:t>
            </a:r>
            <a:endParaRPr lang="en-US" altLang="zh-CN" smtClean="0"/>
          </a:p>
          <a:p>
            <a:r>
              <a:rPr lang="en-US" altLang="zh-CN" smtClean="0"/>
              <a:t>2.</a:t>
            </a:r>
            <a:r>
              <a:rPr lang="zh-CN" altLang="en-US" sz="1200" b="0" smtClean="0"/>
              <a:t>（第一课时）</a:t>
            </a:r>
            <a:r>
              <a:rPr lang="zh-CN" altLang="en-US" smtClean="0"/>
              <a:t>：微软雅黑</a:t>
            </a:r>
            <a:r>
              <a:rPr lang="en-US" altLang="zh-CN" smtClean="0"/>
              <a:t>32</a:t>
            </a:r>
            <a:r>
              <a:rPr lang="zh-CN" altLang="en-US" smtClean="0"/>
              <a:t>号字；</a:t>
            </a:r>
            <a:endParaRPr lang="en-US" altLang="zh-CN" smtClean="0"/>
          </a:p>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3.</a:t>
            </a:r>
            <a:r>
              <a:rPr lang="zh-CN" altLang="en-US" smtClean="0"/>
              <a:t>学校名称：请填写全称；</a:t>
            </a:r>
            <a:endParaRPr lang="en-US" altLang="zh-CN" b="1" smtClean="0"/>
          </a:p>
          <a:p>
            <a:r>
              <a:rPr lang="en-US" altLang="zh-CN" smtClean="0"/>
              <a:t>4.</a:t>
            </a:r>
            <a:r>
              <a:rPr lang="zh-CN" altLang="en-US" smtClean="0"/>
              <a:t>学科、年级、主讲人、学校：华文楷体</a:t>
            </a:r>
            <a:r>
              <a:rPr lang="en-US" altLang="zh-CN" smtClean="0"/>
              <a:t>28</a:t>
            </a:r>
            <a:r>
              <a:rPr lang="zh-CN" altLang="en-US" smtClean="0"/>
              <a:t>号字（具体根据文字量可适当调整）。</a:t>
            </a:r>
            <a:endParaRPr lang="en-US" altLang="zh-CN" smtClean="0"/>
          </a:p>
          <a:p>
            <a:endParaRPr lang="en-US" altLang="zh-CN" smtClean="0"/>
          </a:p>
          <a:p>
            <a:r>
              <a:rPr lang="zh-CN" altLang="en-US" smtClean="0"/>
              <a:t>英文</a:t>
            </a:r>
            <a:endParaRPr lang="en-US" altLang="zh-CN" smtClean="0"/>
          </a:p>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1.</a:t>
            </a:r>
            <a:r>
              <a:rPr lang="zh-CN" altLang="en-US" smtClean="0"/>
              <a:t>课名：字体以</a:t>
            </a:r>
            <a:r>
              <a:rPr lang="en-US" altLang="zh-CN" smtClean="0"/>
              <a:t>Times New Roman</a:t>
            </a:r>
            <a:r>
              <a:rPr lang="zh-CN" altLang="en-US" smtClean="0"/>
              <a:t>为主，字号一般使用</a:t>
            </a:r>
            <a:r>
              <a:rPr lang="en-US" altLang="zh-CN" smtClean="0"/>
              <a:t>32—36</a:t>
            </a:r>
            <a:r>
              <a:rPr lang="zh-CN" altLang="en-US" smtClean="0"/>
              <a:t>号，特别强调可以用</a:t>
            </a:r>
            <a:r>
              <a:rPr lang="en-US" altLang="zh-CN" smtClean="0"/>
              <a:t>40</a:t>
            </a:r>
            <a:r>
              <a:rPr lang="zh-CN" altLang="en-US" smtClean="0"/>
              <a:t>号；</a:t>
            </a:r>
            <a:endParaRPr lang="en-US" altLang="zh-CN" smtClean="0"/>
          </a:p>
          <a:p>
            <a:r>
              <a:rPr lang="en-US" altLang="zh-CN" smtClean="0"/>
              <a:t>2.</a:t>
            </a:r>
            <a:r>
              <a:rPr lang="zh-CN" altLang="en-US" smtClean="0"/>
              <a:t>（</a:t>
            </a:r>
            <a:r>
              <a:rPr lang="en-US" altLang="zh-CN" smtClean="0"/>
              <a:t>Period</a:t>
            </a:r>
            <a:r>
              <a:rPr lang="en-US" altLang="zh-CN" baseline="0" smtClean="0"/>
              <a:t> 1</a:t>
            </a:r>
            <a:r>
              <a:rPr lang="zh-CN" altLang="en-US" smtClean="0"/>
              <a:t>）：字体使用</a:t>
            </a:r>
            <a:r>
              <a:rPr lang="en-US" altLang="zh-CN" smtClean="0"/>
              <a:t>Arial</a:t>
            </a:r>
            <a:r>
              <a:rPr lang="zh-CN" altLang="en-US" smtClean="0"/>
              <a:t>，字号为</a:t>
            </a:r>
            <a:r>
              <a:rPr lang="en-US" altLang="zh-CN" smtClean="0"/>
              <a:t>28</a:t>
            </a:r>
            <a:r>
              <a:rPr lang="zh-CN" altLang="en-US" smtClean="0"/>
              <a:t>；</a:t>
            </a:r>
            <a:endParaRPr lang="en-US" altLang="zh-CN" smtClean="0"/>
          </a:p>
          <a:p>
            <a:r>
              <a:rPr lang="en-US" altLang="zh-CN" smtClean="0"/>
              <a:t>3.</a:t>
            </a:r>
            <a:r>
              <a:rPr lang="zh-CN" altLang="en-US" smtClean="0"/>
              <a:t>正文一般用</a:t>
            </a:r>
            <a:r>
              <a:rPr lang="en-US" altLang="zh-CN" smtClean="0"/>
              <a:t>24—28</a:t>
            </a:r>
            <a:r>
              <a:rPr lang="zh-CN" altLang="en-US" smtClean="0"/>
              <a:t>号，特别强调可用</a:t>
            </a:r>
            <a:r>
              <a:rPr lang="en-US" altLang="zh-CN" smtClean="0"/>
              <a:t>32</a:t>
            </a:r>
            <a:r>
              <a:rPr lang="zh-CN" altLang="en-US" smtClean="0"/>
              <a:t>号。</a:t>
            </a:r>
            <a:endParaRPr lang="en-US" altLang="zh-CN" smtClean="0"/>
          </a:p>
          <a:p>
            <a:endParaRPr lang="en-US" altLang="zh-CN" smtClean="0"/>
          </a:p>
          <a:p>
            <a:r>
              <a:rPr lang="zh-CN" altLang="zh-CN" sz="1200" kern="1200" smtClean="0">
                <a:solidFill>
                  <a:schemeClr val="tx1"/>
                </a:solidFill>
                <a:effectLst/>
                <a:latin typeface="+mn-lt"/>
                <a:ea typeface="+mn-ea"/>
                <a:cs typeface="+mn-cs"/>
              </a:rPr>
              <a:t>注意标点的规范（例如：中文省略号</a:t>
            </a:r>
            <a:r>
              <a:rPr lang="zh-CN" altLang="en-US" sz="1200" kern="1200" smtClean="0">
                <a:solidFill>
                  <a:schemeClr val="tx1"/>
                </a:solidFill>
                <a:effectLst/>
                <a:latin typeface="+mn-lt"/>
                <a:ea typeface="+mn-ea"/>
                <a:cs typeface="+mn-cs"/>
              </a:rPr>
              <a:t>为</a:t>
            </a:r>
            <a:r>
              <a:rPr lang="zh-CN" altLang="zh-CN" sz="1200" kern="1200" smtClean="0">
                <a:solidFill>
                  <a:schemeClr val="tx1"/>
                </a:solidFill>
                <a:effectLst/>
                <a:latin typeface="+mn-lt"/>
                <a:ea typeface="+mn-ea"/>
                <a:cs typeface="+mn-cs"/>
              </a:rPr>
              <a:t>……，可用</a:t>
            </a:r>
            <a:r>
              <a:rPr lang="en-US" altLang="zh-CN" sz="1200" kern="1200" smtClean="0">
                <a:solidFill>
                  <a:schemeClr val="tx1"/>
                </a:solidFill>
                <a:effectLst/>
                <a:latin typeface="+mn-lt"/>
                <a:ea typeface="+mn-ea"/>
                <a:cs typeface="+mn-cs"/>
              </a:rPr>
              <a:t>Shift+</a:t>
            </a:r>
            <a:r>
              <a:rPr lang="zh-CN" altLang="zh-CN" sz="1200" kern="1200" smtClean="0">
                <a:solidFill>
                  <a:schemeClr val="tx1"/>
                </a:solidFill>
                <a:effectLst/>
                <a:latin typeface="+mn-lt"/>
                <a:ea typeface="+mn-ea"/>
                <a:cs typeface="+mn-cs"/>
              </a:rPr>
              <a:t>数字键</a:t>
            </a:r>
            <a:r>
              <a:rPr lang="en-US" altLang="zh-CN" sz="1200" kern="1200" smtClean="0">
                <a:solidFill>
                  <a:schemeClr val="tx1"/>
                </a:solidFill>
                <a:effectLst/>
                <a:latin typeface="+mn-lt"/>
                <a:ea typeface="+mn-ea"/>
                <a:cs typeface="+mn-cs"/>
              </a:rPr>
              <a:t>6</a:t>
            </a:r>
            <a:r>
              <a:rPr lang="zh-CN" altLang="zh-CN" sz="1200" kern="1200" smtClean="0">
                <a:solidFill>
                  <a:schemeClr val="tx1"/>
                </a:solidFill>
                <a:effectLst/>
                <a:latin typeface="+mn-lt"/>
                <a:ea typeface="+mn-ea"/>
                <a:cs typeface="+mn-cs"/>
              </a:rPr>
              <a:t>打出中文省略号，英文省略号</a:t>
            </a:r>
            <a:r>
              <a:rPr lang="zh-CN" altLang="en-US" sz="1200" kern="1200" smtClean="0">
                <a:solidFill>
                  <a:schemeClr val="tx1"/>
                </a:solidFill>
                <a:effectLst/>
                <a:latin typeface="+mn-lt"/>
                <a:ea typeface="+mn-ea"/>
                <a:cs typeface="+mn-cs"/>
              </a:rPr>
              <a:t>为</a:t>
            </a:r>
            <a:r>
              <a:rPr lang="en-US" altLang="zh-CN" sz="1200" kern="1200" smtClean="0">
                <a:solidFill>
                  <a:schemeClr val="tx1"/>
                </a:solidFill>
                <a:effectLst/>
                <a:latin typeface="+mn-lt"/>
                <a:ea typeface="+mn-ea"/>
                <a:cs typeface="+mn-cs"/>
              </a:rPr>
              <a:t>…</a:t>
            </a:r>
            <a:r>
              <a:rPr lang="zh-CN" altLang="zh-CN" sz="1200" kern="1200" smtClean="0">
                <a:solidFill>
                  <a:schemeClr val="tx1"/>
                </a:solidFill>
                <a:effectLst/>
                <a:latin typeface="+mn-lt"/>
                <a:ea typeface="+mn-ea"/>
                <a:cs typeface="+mn-cs"/>
              </a:rPr>
              <a:t>）</a:t>
            </a:r>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6.xml" /><Relationship Id="rId11" Type="http://schemas.openxmlformats.org/officeDocument/2006/relationships/image" Target="../media/image5.png"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tags" Target="../tags/tag9.xml" /><Relationship Id="rId15" Type="http://schemas.openxmlformats.org/officeDocument/2006/relationships/tags" Target="../tags/tag10.xml" /><Relationship Id="rId16" Type="http://schemas.openxmlformats.org/officeDocument/2006/relationships/tags" Target="../tags/tag11.xml" /><Relationship Id="rId17" Type="http://schemas.openxmlformats.org/officeDocument/2006/relationships/tags" Target="../tags/tag12.xml" /><Relationship Id="rId18" Type="http://schemas.openxmlformats.org/officeDocument/2006/relationships/tags" Target="../tags/tag13.xml" /><Relationship Id="rId19"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image" Target="../media/image4.png" /><Relationship Id="rId9" Type="http://schemas.openxmlformats.org/officeDocument/2006/relationships/tags" Target="../tags/tag5.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image" Target="../media/image11.png"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image" Target="../media/image2.png" /><Relationship Id="rId11" Type="http://schemas.openxmlformats.org/officeDocument/2006/relationships/tags" Target="../tags/tag89.xml" /><Relationship Id="rId12" Type="http://schemas.openxmlformats.org/officeDocument/2006/relationships/tags" Target="../tags/tag90.xml" /><Relationship Id="rId13" Type="http://schemas.openxmlformats.org/officeDocument/2006/relationships/tags" Target="../tags/tag91.xml" /><Relationship Id="rId14" Type="http://schemas.openxmlformats.org/officeDocument/2006/relationships/tags" Target="../tags/tag92.xml" /><Relationship Id="rId15" Type="http://schemas.openxmlformats.org/officeDocument/2006/relationships/tags" Target="../tags/tag93.xml" /><Relationship Id="rId16" Type="http://schemas.openxmlformats.org/officeDocument/2006/relationships/tags" Target="../tags/tag94.xml" /><Relationship Id="rId17" Type="http://schemas.openxmlformats.org/officeDocument/2006/relationships/image" Target="../media/image1.jpeg" /><Relationship Id="rId18"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84.xml" /><Relationship Id="rId4" Type="http://schemas.openxmlformats.org/officeDocument/2006/relationships/image" Target="../media/image4.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image" Target="../media/image5.png" /><Relationship Id="rId8" Type="http://schemas.openxmlformats.org/officeDocument/2006/relationships/tags" Target="../tags/tag87.xml" /><Relationship Id="rId9" Type="http://schemas.openxmlformats.org/officeDocument/2006/relationships/tags" Target="../tags/tag88.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0.jpeg"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slideMaster" Target="../slideMasters/slideMaster1.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image" Target="../media/image7.png" /><Relationship Id="rId5" Type="http://schemas.openxmlformats.org/officeDocument/2006/relationships/tags" Target="../tags/tag97.xml" /><Relationship Id="rId6" Type="http://schemas.openxmlformats.org/officeDocument/2006/relationships/image" Target="../media/image6.png"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03.xml" /><Relationship Id="rId10" Type="http://schemas.openxmlformats.org/officeDocument/2006/relationships/tags" Target="../tags/tag110.xml" /><Relationship Id="rId11" Type="http://schemas.openxmlformats.org/officeDocument/2006/relationships/image" Target="../media/image14.jpeg" /><Relationship Id="rId12" Type="http://schemas.openxmlformats.org/officeDocument/2006/relationships/slideMaster" Target="../slideMasters/slideMaster1.xml" /><Relationship Id="rId2" Type="http://schemas.openxmlformats.org/officeDocument/2006/relationships/image" Target="../media/image12.png" /><Relationship Id="rId3" Type="http://schemas.openxmlformats.org/officeDocument/2006/relationships/tags" Target="../tags/tag104.xml" /><Relationship Id="rId4" Type="http://schemas.openxmlformats.org/officeDocument/2006/relationships/image" Target="../media/image13.png"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tags" Target="../tags/tag119.xml" /><Relationship Id="rId13" Type="http://schemas.openxmlformats.org/officeDocument/2006/relationships/slideMaster" Target="../slideMasters/slideMaster1.xml" /><Relationship Id="rId2" Type="http://schemas.openxmlformats.org/officeDocument/2006/relationships/image" Target="../media/image15.jpeg" /><Relationship Id="rId3" Type="http://schemas.openxmlformats.org/officeDocument/2006/relationships/image" Target="../media/image16.png" /><Relationship Id="rId4" Type="http://schemas.openxmlformats.org/officeDocument/2006/relationships/tags" Target="../tags/tag112.xml" /><Relationship Id="rId5" Type="http://schemas.openxmlformats.org/officeDocument/2006/relationships/image" Target="../media/image7.png"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tags" Target="../tags/tag128.xml" /><Relationship Id="rId13" Type="http://schemas.openxmlformats.org/officeDocument/2006/relationships/slideMaster" Target="../slideMasters/slideMaster1.xml" /><Relationship Id="rId2" Type="http://schemas.openxmlformats.org/officeDocument/2006/relationships/image" Target="../media/image17.jpeg" /><Relationship Id="rId3" Type="http://schemas.openxmlformats.org/officeDocument/2006/relationships/image" Target="../media/image18.png" /><Relationship Id="rId4" Type="http://schemas.openxmlformats.org/officeDocument/2006/relationships/tags" Target="../tags/tag121.xml" /><Relationship Id="rId5" Type="http://schemas.openxmlformats.org/officeDocument/2006/relationships/image" Target="../media/image7.png"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9.png" /><Relationship Id="rId10" Type="http://schemas.openxmlformats.org/officeDocument/2006/relationships/tags" Target="../tags/tag136.xml" /><Relationship Id="rId11" Type="http://schemas.openxmlformats.org/officeDocument/2006/relationships/slideMaster" Target="../slideMasters/slideMaster1.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image" Target="../media/image20.jpeg"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21.png" /><Relationship Id="rId10" Type="http://schemas.openxmlformats.org/officeDocument/2006/relationships/tags" Target="../tags/tag144.xml" /><Relationship Id="rId11" Type="http://schemas.openxmlformats.org/officeDocument/2006/relationships/tags" Target="../tags/tag145.xml" /><Relationship Id="rId12" Type="http://schemas.openxmlformats.org/officeDocument/2006/relationships/tags" Target="../tags/tag146.xml" /><Relationship Id="rId13" Type="http://schemas.openxmlformats.org/officeDocument/2006/relationships/slideMaster" Target="../slideMasters/slideMaster1.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image" Target="../media/image22.jpeg"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47.xml" /><Relationship Id="rId10" Type="http://schemas.openxmlformats.org/officeDocument/2006/relationships/tags" Target="../tags/tag154.xml" /><Relationship Id="rId11" Type="http://schemas.openxmlformats.org/officeDocument/2006/relationships/image" Target="../media/image14.jpeg" /><Relationship Id="rId12" Type="http://schemas.openxmlformats.org/officeDocument/2006/relationships/slideMaster" Target="../slideMasters/slideMaster1.xml" /><Relationship Id="rId2" Type="http://schemas.openxmlformats.org/officeDocument/2006/relationships/image" Target="../media/image23.png" /><Relationship Id="rId3" Type="http://schemas.openxmlformats.org/officeDocument/2006/relationships/tags" Target="../tags/tag148.xml" /><Relationship Id="rId4" Type="http://schemas.openxmlformats.org/officeDocument/2006/relationships/image" Target="../media/image24.pn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4.xml" /><Relationship Id="rId10" Type="http://schemas.openxmlformats.org/officeDocument/2006/relationships/tags" Target="../tags/tag21.xml" /><Relationship Id="rId11" Type="http://schemas.openxmlformats.org/officeDocument/2006/relationships/image" Target="../media/image1.jpeg" /><Relationship Id="rId12"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15.xml" /><Relationship Id="rId4" Type="http://schemas.openxmlformats.org/officeDocument/2006/relationships/image" Target="../media/image7.png"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2.xml" /><Relationship Id="rId10" Type="http://schemas.openxmlformats.org/officeDocument/2006/relationships/image" Target="../media/image1.jpeg" /><Relationship Id="rId11" Type="http://schemas.openxmlformats.org/officeDocument/2006/relationships/slideMaster" Target="../slideMasters/slideMaster1.xml" /><Relationship Id="rId2" Type="http://schemas.openxmlformats.org/officeDocument/2006/relationships/image" Target="../media/image8.png"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tags" Target="../tags/tag29.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0.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tags" Target="../tags/tag39.xml" /><Relationship Id="rId13" Type="http://schemas.openxmlformats.org/officeDocument/2006/relationships/image" Target="../media/image1.jpeg" /><Relationship Id="rId14" Type="http://schemas.openxmlformats.org/officeDocument/2006/relationships/slideMaster" Target="../slideMasters/slideMaster1.xml" /><Relationship Id="rId2" Type="http://schemas.openxmlformats.org/officeDocument/2006/relationships/tags" Target="../tags/tag31.xml" /><Relationship Id="rId3" Type="http://schemas.openxmlformats.org/officeDocument/2006/relationships/image" Target="../media/image7.png" /><Relationship Id="rId4" Type="http://schemas.openxmlformats.org/officeDocument/2006/relationships/tags" Target="../tags/tag32.xml" /><Relationship Id="rId5" Type="http://schemas.openxmlformats.org/officeDocument/2006/relationships/image" Target="../media/image6.png"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40.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tags" Target="../tags/tag49.xml" /><Relationship Id="rId13" Type="http://schemas.openxmlformats.org/officeDocument/2006/relationships/tags" Target="../tags/tag50.xml" /><Relationship Id="rId14" Type="http://schemas.openxmlformats.org/officeDocument/2006/relationships/image" Target="../media/image1.jpeg" /><Relationship Id="rId15"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41.xml" /><Relationship Id="rId4" Type="http://schemas.openxmlformats.org/officeDocument/2006/relationships/image" Target="../media/image6.png"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image" Target="../media/image9.png" /><Relationship Id="rId6" Type="http://schemas.openxmlformats.org/officeDocument/2006/relationships/tags" Target="../tags/tag55.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9.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slideMaster" Target="../slideMasters/slideMaster1.xml" /><Relationship Id="rId2" Type="http://schemas.openxmlformats.org/officeDocument/2006/relationships/image" Target="../media/image10.jpeg"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image" Target="../media/image7.png" /><Relationship Id="rId6" Type="http://schemas.openxmlformats.org/officeDocument/2006/relationships/tags" Target="../tags/tag62.xml" /><Relationship Id="rId7" Type="http://schemas.openxmlformats.org/officeDocument/2006/relationships/image" Target="../media/image6.png" /><Relationship Id="rId8" Type="http://schemas.openxmlformats.org/officeDocument/2006/relationships/tags" Target="../tags/tag63.xml" /><Relationship Id="rId9" Type="http://schemas.openxmlformats.org/officeDocument/2006/relationships/tags" Target="../tags/tag64.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image" Target="../media/image1.jpeg"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15" name="图片 14"/>
          <p:cNvPicPr>
            <a:picLocks noChangeAspect="1"/>
          </p:cNvPicPr>
          <p:nvPr>
            <p:custDataLst>
              <p:tags r:id="rId2"/>
            </p:custDataLst>
          </p:nvPr>
        </p:nvPicPr>
        <p:blipFill>
          <a:blip r:embed="rId1"/>
          <a:stretch>
            <a:fillRect/>
          </a:stretch>
        </p:blipFill>
        <p:spPr>
          <a:xfrm>
            <a:off x="0" y="0"/>
            <a:ext cx="12192000" cy="6858635"/>
          </a:xfrm>
          <a:prstGeom prst="rect">
            <a:avLst/>
          </a:prstGeom>
        </p:spPr>
      </p:pic>
      <p:sp>
        <p:nvSpPr>
          <p:cNvPr id="7" name="矩形 6"/>
          <p:cNvSpPr/>
          <p:nvPr>
            <p:custDataLst>
              <p:tags r:id="rId3"/>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pPr>
            <a:endParaRPr lang="zh-CN" altLang="en-US" baseline="0">
              <a:latin typeface="Arial" panose="020b0604020202020204" pitchFamily="34" charset="0"/>
            </a:endParaRPr>
          </a:p>
        </p:txBody>
      </p:sp>
      <p:pic>
        <p:nvPicPr>
          <p:cNvPr id="8" name="图片 6"/>
          <p:cNvPicPr>
            <a:picLocks noChangeAspect="1" noChangeArrowheads="1"/>
          </p:cNvPicPr>
          <p:nvPr>
            <p:custDataLst>
              <p:tags r:id="rId5"/>
            </p:custDataLst>
          </p:nvPr>
        </p:nvPicPr>
        <p:blipFill>
          <a:blip r:embed="rId4"/>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noChangeArrowheads="1"/>
          </p:cNvPicPr>
          <p:nvPr>
            <p:custDataLst>
              <p:tags r:id="rId7"/>
            </p:custDataLst>
          </p:nvPr>
        </p:nvPicPr>
        <p:blipFill>
          <a:blip r:embed="rId6"/>
          <a:stretch>
            <a:fillRect/>
          </a:stretch>
        </p:blipFill>
        <p:spPr bwMode="auto">
          <a:xfrm>
            <a:off x="680085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p:custDataLst>
              <p:tags r:id="rId9"/>
            </p:custDataLst>
          </p:nvPr>
        </p:nvPicPr>
        <p:blipFill>
          <a:blip r:embed="rId8"/>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53"/>
          <p:cNvGrpSpPr/>
          <p:nvPr>
            <p:custDataLst>
              <p:tags r:id="rId10"/>
            </p:custDataLst>
          </p:nvPr>
        </p:nvGrpSpPr>
        <p:grpSpPr>
          <a:xfrm>
            <a:off x="6742282" y="3893064"/>
            <a:ext cx="507831" cy="433387"/>
            <a:chOff x="5863533" y="2348859"/>
            <a:chExt cx="793545" cy="676657"/>
          </a:xfrm>
        </p:grpSpPr>
        <p:pic>
          <p:nvPicPr>
            <p:cNvPr id="12" name="图片 49"/>
            <p:cNvPicPr>
              <a:picLocks noChangeAspect="1" noChangeArrowheads="1"/>
            </p:cNvPicPr>
            <p:nvPr>
              <p:custDataLst>
                <p:tags r:id="rId12"/>
              </p:custDataLst>
            </p:nvPr>
          </p:nvPicPr>
          <p:blipFill>
            <a:blip r:embed="rId11"/>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custDataLst>
                <p:tags r:id="rId13"/>
              </p:custDataLst>
            </p:nvPr>
          </p:nvSpPr>
          <p:spPr>
            <a:xfrm>
              <a:off x="5863533" y="2400909"/>
              <a:ext cx="793545" cy="572557"/>
            </a:xfrm>
            <a:prstGeom prst="rect">
              <a:avLst/>
            </a:prstGeom>
            <a:noFill/>
          </p:spPr>
          <p:txBody>
            <a:bodyPr vert="eaVert">
              <a:spAutoFit/>
            </a:bodyPr>
            <a:lstStyle/>
            <a:p>
              <a:pPr eaLnBrk="1" fontAlgn="auto" hangingPunct="1">
                <a:spcBef>
                  <a:spcPct val="0"/>
                </a:spcBef>
                <a:spcAft>
                  <a:spcPct val="0"/>
                </a:spcAft>
              </a:pPr>
              <a:r>
                <a:rPr lang="zh-CN" altLang="en-US" sz="1050" baseline="0">
                  <a:solidFill>
                    <a:srgbClr val="E40517"/>
                  </a:solidFill>
                  <a:latin typeface="Arial" panose="020b0604020202020204" pitchFamily="34" charset="0"/>
                  <a:ea typeface="隶书" panose="02010509060101010101" pitchFamily="49" charset="-122"/>
                </a:rPr>
                <a:t>清韵古风</a:t>
              </a:r>
              <a:endParaRPr lang="zh-CN" altLang="en-US" sz="1050" baseline="0">
                <a:solidFill>
                  <a:srgbClr val="E40517"/>
                </a:solidFill>
                <a:latin typeface="Arial" panose="020b0604020202020204" pitchFamily="34" charset="0"/>
                <a:ea typeface="隶书" panose="02010509060101010101" pitchFamily="49" charset="-122"/>
              </a:endParaRPr>
            </a:p>
          </p:txBody>
        </p:sp>
      </p:grpSp>
      <p:sp>
        <p:nvSpPr>
          <p:cNvPr id="2" name="标题 1"/>
          <p:cNvSpPr>
            <a:spLocks noGrp="1"/>
          </p:cNvSpPr>
          <p:nvPr>
            <p:ph type="ctrTitle" hasCustomPrompt="1"/>
            <p:custDataLst>
              <p:tags r:id="rId14"/>
            </p:custDataLst>
          </p:nvPr>
        </p:nvSpPr>
        <p:spPr>
          <a:xfrm>
            <a:off x="1516857" y="2123118"/>
            <a:ext cx="6031706" cy="1569660"/>
          </a:xfrm>
        </p:spPr>
        <p:txBody>
          <a:bodyPr anchor="b">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3" name="副标题 2"/>
          <p:cNvSpPr>
            <a:spLocks noGrp="1"/>
          </p:cNvSpPr>
          <p:nvPr>
            <p:ph type="subTitle" idx="1"/>
            <p:custDataLst>
              <p:tags r:id="rId15"/>
            </p:custDataLst>
          </p:nvPr>
        </p:nvSpPr>
        <p:spPr>
          <a:xfrm>
            <a:off x="1517075" y="3771901"/>
            <a:ext cx="4937919" cy="591558"/>
          </a:xfrm>
        </p:spPr>
        <p:txBody>
          <a:bodyPr anchor="ctr" anchorCtr="0">
            <a:normAutofit/>
          </a:bodyPr>
          <a:lstStyle>
            <a:lvl1pPr marL="0" indent="0" algn="ctr">
              <a:buNone/>
              <a:defRPr sz="2400"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1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8"/>
            </p:custDataLst>
          </p:nvPr>
        </p:nvSpPr>
        <p:spPr/>
        <p:txBody>
          <a:bodyPr/>
          <a:lstStyle>
            <a:lvl1pPr>
              <a:defRPr baseline="0">
                <a:latin typeface="Arial" panose="020b0604020202020204" pitchFamily="34" charset="0"/>
              </a:defRPr>
            </a:lvl1pPr>
          </a:lstStyle>
          <a:p>
            <a:fld id="{C937FF47-20AE-47E6-8A37-6F09CA04283A}"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8">
            <a:lum/>
          </a:blip>
          <a:stretch>
            <a:fillRect/>
          </a:stretch>
        </a:blipFill>
        <a:effectLst/>
      </p:bgPr>
    </p:bg>
    <p:spTree>
      <p:nvGrpSpPr>
        <p:cNvPr id="1" name=""/>
        <p:cNvGrpSpPr/>
        <p:nvPr/>
      </p:nvGrpSpPr>
      <p:grpSpPr>
        <a:xfrm>
          <a:off x="0" y="0"/>
          <a:ext cx="0" cy="0"/>
        </a:xfrm>
      </p:grpSpPr>
      <p:sp>
        <p:nvSpPr>
          <p:cNvPr id="6" name="任意多边形: 形状 5"/>
          <p:cNvSpPr/>
          <p:nvPr>
            <p:custDataLst>
              <p:tags r:id="rId1"/>
            </p:custDataLst>
          </p:nvPr>
        </p:nvSpPr>
        <p:spPr>
          <a:xfrm>
            <a:off x="433388"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9" name="图片 21"/>
          <p:cNvPicPr>
            <a:picLocks noChangeAspect="1" noChangeArrowheads="1"/>
          </p:cNvPicPr>
          <p:nvPr>
            <p:custDataLst>
              <p:tags r:id="rId3"/>
            </p:custDataLst>
          </p:nvPr>
        </p:nvPicPr>
        <p:blipFill>
          <a:blip r:embed="rId2"/>
          <a:stretch>
            <a:fillRect/>
          </a:stretch>
        </p:blipFill>
        <p:spPr bwMode="auto">
          <a:xfrm flipH="1">
            <a:off x="10157550" y="0"/>
            <a:ext cx="203445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17">
            <a:lum/>
          </a:blip>
          <a:stretch>
            <a:fillRect/>
          </a:stretch>
        </a:blipFill>
        <a:effectLst/>
      </p:bgPr>
    </p:bg>
    <p:spTree>
      <p:nvGrpSpPr>
        <p:cNvPr id="1" name=""/>
        <p:cNvGrpSpPr/>
        <p:nvPr/>
      </p:nvGrpSpPr>
      <p:grpSpPr>
        <a:xfrm>
          <a:off x="0" y="0"/>
          <a:ext cx="0" cy="0"/>
        </a:xfrm>
      </p:grpSpPr>
      <p:sp>
        <p:nvSpPr>
          <p:cNvPr id="6" name="矩形 5"/>
          <p:cNvSpPr/>
          <p:nvPr>
            <p:custDataLst>
              <p:tags r:id="rId1"/>
            </p:custDataLst>
          </p:nvPr>
        </p:nvSpPr>
        <p:spPr>
          <a:xfrm>
            <a:off x="1106487" y="841375"/>
            <a:ext cx="9979025" cy="5153025"/>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pPr>
            <a:endParaRPr lang="zh-CN" altLang="en-US" baseline="0">
              <a:latin typeface="Arial" panose="020b0604020202020204" pitchFamily="34" charset="0"/>
            </a:endParaRPr>
          </a:p>
        </p:txBody>
      </p:sp>
      <p:pic>
        <p:nvPicPr>
          <p:cNvPr id="8" name="图片 7"/>
          <p:cNvPicPr>
            <a:picLocks noChangeAspect="1" noChangeArrowheads="1"/>
          </p:cNvPicPr>
          <p:nvPr>
            <p:custDataLst>
              <p:tags r:id="rId3"/>
            </p:custDataLst>
          </p:nvPr>
        </p:nvPicPr>
        <p:blipFill>
          <a:blip r:embed="rId2"/>
          <a:stretch>
            <a:fillRect/>
          </a:stretch>
        </p:blipFill>
        <p:spPr bwMode="auto">
          <a:xfrm>
            <a:off x="6781800" y="0"/>
            <a:ext cx="4244975" cy="635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7"/>
          <p:cNvPicPr>
            <a:picLocks noChangeAspect="1" noChangeArrowheads="1"/>
          </p:cNvPicPr>
          <p:nvPr>
            <p:custDataLst>
              <p:tags r:id="rId5"/>
            </p:custDataLst>
          </p:nvPr>
        </p:nvPicPr>
        <p:blipFill>
          <a:blip r:embed="rId4"/>
          <a:srcRect b="-3017"/>
          <a:stretch>
            <a:fillRect/>
          </a:stretch>
        </p:blipFill>
        <p:spPr bwMode="auto">
          <a:xfrm>
            <a:off x="7875588" y="3375025"/>
            <a:ext cx="43164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53"/>
          <p:cNvGrpSpPr/>
          <p:nvPr>
            <p:custDataLst>
              <p:tags r:id="rId6"/>
            </p:custDataLst>
          </p:nvPr>
        </p:nvGrpSpPr>
        <p:grpSpPr>
          <a:xfrm>
            <a:off x="6826690" y="4033744"/>
            <a:ext cx="507831" cy="433387"/>
            <a:chOff x="5863533" y="2348859"/>
            <a:chExt cx="793545" cy="676657"/>
          </a:xfrm>
        </p:grpSpPr>
        <p:pic>
          <p:nvPicPr>
            <p:cNvPr id="11" name="图片 49"/>
            <p:cNvPicPr>
              <a:picLocks noChangeAspect="1" noChangeArrowheads="1"/>
            </p:cNvPicPr>
            <p:nvPr>
              <p:custDataLst>
                <p:tags r:id="rId8"/>
              </p:custDataLst>
            </p:nvPr>
          </p:nvPicPr>
          <p:blipFill>
            <a:blip r:embed="rId7"/>
            <a:stretch>
              <a:fillRect/>
            </a:stretch>
          </p:blipFill>
          <p:spPr bwMode="auto">
            <a:xfrm>
              <a:off x="5948017" y="2348859"/>
              <a:ext cx="681229" cy="67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custDataLst>
                <p:tags r:id="rId9"/>
              </p:custDataLst>
            </p:nvPr>
          </p:nvSpPr>
          <p:spPr>
            <a:xfrm>
              <a:off x="5863533" y="2400909"/>
              <a:ext cx="793545" cy="572557"/>
            </a:xfrm>
            <a:prstGeom prst="rect">
              <a:avLst/>
            </a:prstGeom>
            <a:noFill/>
          </p:spPr>
          <p:txBody>
            <a:bodyPr vert="eaVert">
              <a:spAutoFit/>
            </a:bodyPr>
            <a:lstStyle/>
            <a:p>
              <a:pPr eaLnBrk="1" fontAlgn="auto" hangingPunct="1">
                <a:spcBef>
                  <a:spcPct val="0"/>
                </a:spcBef>
                <a:spcAft>
                  <a:spcPct val="0"/>
                </a:spcAft>
              </a:pPr>
              <a:r>
                <a:rPr lang="zh-CN" altLang="en-US" sz="1050" baseline="0">
                  <a:solidFill>
                    <a:srgbClr val="E40517"/>
                  </a:solidFill>
                  <a:latin typeface="Arial" panose="020b0604020202020204" pitchFamily="34" charset="0"/>
                  <a:ea typeface="隶书" panose="02010509060101010101" pitchFamily="49" charset="-122"/>
                </a:rPr>
                <a:t>清韵古风</a:t>
              </a:r>
              <a:endParaRPr lang="zh-CN" altLang="en-US" sz="1050" baseline="0">
                <a:solidFill>
                  <a:srgbClr val="E40517"/>
                </a:solidFill>
                <a:latin typeface="Arial" panose="020b0604020202020204" pitchFamily="34" charset="0"/>
                <a:ea typeface="隶书" panose="02010509060101010101" pitchFamily="49" charset="-122"/>
              </a:endParaRPr>
            </a:p>
          </p:txBody>
        </p:sp>
      </p:grpSp>
      <p:pic>
        <p:nvPicPr>
          <p:cNvPr id="15" name="图片 6"/>
          <p:cNvPicPr>
            <a:picLocks noChangeAspect="1" noChangeArrowheads="1"/>
          </p:cNvPicPr>
          <p:nvPr>
            <p:custDataLst>
              <p:tags r:id="rId11"/>
            </p:custDataLst>
          </p:nvPr>
        </p:nvPicPr>
        <p:blipFill>
          <a:blip r:embed="rId10"/>
          <a:stretch>
            <a:fillRect/>
          </a:stretch>
        </p:blipFill>
        <p:spPr bwMode="auto">
          <a:xfrm>
            <a:off x="0" y="0"/>
            <a:ext cx="3033713"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12"/>
            </p:custDataLst>
          </p:nvPr>
        </p:nvSpPr>
        <p:spPr>
          <a:xfrm>
            <a:off x="1491175" y="2158158"/>
            <a:ext cx="6057388" cy="1569660"/>
          </a:xfrm>
        </p:spPr>
        <p:txBody>
          <a:bodyPr anchor="b" anchorCtr="0">
            <a:normAutofit/>
          </a:bodyPr>
          <a:lstStyle>
            <a:lvl1pPr algn="dist">
              <a:defRPr sz="8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noProof="1"/>
              <a:t>编辑标题</a:t>
            </a:r>
            <a:endParaRPr lang="zh-CN" altLang="en-US" noProof="1"/>
          </a:p>
        </p:txBody>
      </p:sp>
      <p:sp>
        <p:nvSpPr>
          <p:cNvPr id="14" name="内容占位符 13"/>
          <p:cNvSpPr>
            <a:spLocks noGrp="1"/>
          </p:cNvSpPr>
          <p:nvPr>
            <p:ph sz="quarter" idx="13"/>
            <p:custDataLst>
              <p:tags r:id="rId13"/>
            </p:custDataLst>
          </p:nvPr>
        </p:nvSpPr>
        <p:spPr>
          <a:xfrm>
            <a:off x="1491175" y="3827412"/>
            <a:ext cx="5149338" cy="800100"/>
          </a:xfrm>
        </p:spPr>
        <p:txBody>
          <a:bodyPr anchor="ctr" anchorCtr="0"/>
          <a:lstStyle>
            <a:lvl1pPr marL="0" indent="0" algn="ctr">
              <a:buNone/>
              <a:defRPr baseline="0">
                <a:solidFill>
                  <a:schemeClr val="tx1">
                    <a:lumMod val="75000"/>
                    <a:lumOff val="2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单击此处编辑母版文本样式</a:t>
            </a:r>
            <a:endParaRPr lang="zh-CN" altLang="en-US"/>
          </a:p>
        </p:txBody>
      </p:sp>
      <p:sp>
        <p:nvSpPr>
          <p:cNvPr id="3" name="日期占位符 2"/>
          <p:cNvSpPr>
            <a:spLocks noGrp="1"/>
          </p:cNvSpPr>
          <p:nvPr>
            <p:ph type="dt" sz="half" idx="10"/>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4" name="页脚占位符 3"/>
          <p:cNvSpPr>
            <a:spLocks noGrp="1"/>
          </p:cNvSpPr>
          <p:nvPr>
            <p:ph type="ftr" sz="quarter" idx="11"/>
            <p:custDataLst>
              <p:tags r:id="rId1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lstStyle>
            <a:lvl1pPr>
              <a:defRPr baseline="0">
                <a:latin typeface="Arial" panose="020b0604020202020204" pitchFamily="34" charset="0"/>
              </a:defRPr>
            </a:lvl1pPr>
          </a:lstStyle>
          <a:p>
            <a:fld id="{570BA859-EAEE-4064-9A14-36CA9E867FEF}"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任意多边形: 形状 14"/>
          <p:cNvSpPr/>
          <p:nvPr>
            <p:custDataLst>
              <p:tags r:id="rId3"/>
            </p:custDataLst>
          </p:nvPr>
        </p:nvSpPr>
        <p:spPr>
          <a:xfrm>
            <a:off x="433705"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16" name="图片 40"/>
          <p:cNvPicPr>
            <a:picLocks noChangeAspect="1" noChangeArrowheads="1"/>
          </p:cNvPicPr>
          <p:nvPr>
            <p:custDataLst>
              <p:tags r:id="rId5"/>
            </p:custDataLst>
          </p:nvPr>
        </p:nvPicPr>
        <p:blipFill>
          <a:blip r:embed="rId4"/>
          <a:stretch>
            <a:fillRect/>
          </a:stretch>
        </p:blipFill>
        <p:spPr bwMode="auto">
          <a:xfrm>
            <a:off x="0" y="0"/>
            <a:ext cx="916940" cy="885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2"/>
          <p:cNvPicPr>
            <a:picLocks noChangeAspect="1" noChangeArrowheads="1"/>
          </p:cNvPicPr>
          <p:nvPr>
            <p:custDataLst>
              <p:tags r:id="rId7"/>
            </p:custDataLst>
          </p:nvPr>
        </p:nvPicPr>
        <p:blipFill>
          <a:blip r:embed="rId6"/>
          <a:srcRect b="-3017"/>
          <a:stretch>
            <a:fillRect/>
          </a:stretch>
        </p:blipFill>
        <p:spPr bwMode="auto">
          <a:xfrm>
            <a:off x="9932035" y="5034280"/>
            <a:ext cx="2259965" cy="182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8"/>
            </p:custDataLst>
          </p:nvPr>
        </p:nvSpPr>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11">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9" name="图片 21"/>
          <p:cNvPicPr>
            <a:picLocks noChangeAspect="1" noChangeArrowheads="1"/>
          </p:cNvPicPr>
          <p:nvPr>
            <p:custDataLst>
              <p:tags r:id="rId3"/>
            </p:custDataLst>
          </p:nvPr>
        </p:nvPicPr>
        <p:blipFill>
          <a:blip r:embed="rId2"/>
          <a:stretch>
            <a:fillRect/>
          </a:stretch>
        </p:blipFill>
        <p:spPr bwMode="auto">
          <a:xfrm>
            <a:off x="292100" y="304800"/>
            <a:ext cx="1193165" cy="78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p:custDataLst>
              <p:tags r:id="rId5"/>
            </p:custDataLst>
          </p:nvPr>
        </p:nvPicPr>
        <p:blipFill>
          <a:blip r:embed="rId4"/>
          <a:srcRect b="-3017"/>
          <a:stretch>
            <a:fillRect/>
          </a:stretch>
        </p:blipFill>
        <p:spPr bwMode="auto">
          <a:xfrm>
            <a:off x="10327640" y="5331460"/>
            <a:ext cx="1581785" cy="127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blipFill dpi="0" rotWithShape="1">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0" name="图片 21"/>
          <p:cNvPicPr>
            <a:picLocks noChangeAspect="1" noChangeArrowheads="1"/>
          </p:cNvPicPr>
          <p:nvPr>
            <p:custDataLst>
              <p:tags r:id="rId4"/>
            </p:custDataLst>
          </p:nvPr>
        </p:nvPicPr>
        <p:blipFill>
          <a:blip r:embed="rId3"/>
          <a:stretch>
            <a:fillRect/>
          </a:stretch>
        </p:blipFill>
        <p:spPr bwMode="auto">
          <a:xfrm rot="10800000">
            <a:off x="10013315" y="5523230"/>
            <a:ext cx="2179320" cy="133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40"/>
          <p:cNvPicPr>
            <a:picLocks noChangeAspect="1" noChangeArrowheads="1"/>
          </p:cNvPicPr>
          <p:nvPr>
            <p:custDataLst>
              <p:tags r:id="rId6"/>
            </p:custDataLst>
          </p:nvPr>
        </p:nvPicPr>
        <p:blipFill>
          <a:blip r:embed="rId5"/>
          <a:stretch>
            <a:fillRect/>
          </a:stretch>
        </p:blipFill>
        <p:spPr bwMode="auto">
          <a:xfrm>
            <a:off x="0" y="0"/>
            <a:ext cx="1316355" cy="12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1" name="图片 7"/>
          <p:cNvPicPr>
            <a:picLocks noChangeAspect="1" noChangeArrowheads="1"/>
          </p:cNvPicPr>
          <p:nvPr>
            <p:custDataLst>
              <p:tags r:id="rId4"/>
            </p:custDataLst>
          </p:nvPr>
        </p:nvPicPr>
        <p:blipFill>
          <a:blip r:embed="rId3"/>
          <a:srcRect b="-3017"/>
          <a:stretch>
            <a:fillRect/>
          </a:stretch>
        </p:blipFill>
        <p:spPr bwMode="auto">
          <a:xfrm>
            <a:off x="10317480" y="5351780"/>
            <a:ext cx="1871980"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0"/>
          <p:cNvPicPr>
            <a:picLocks noChangeAspect="1" noChangeArrowheads="1"/>
          </p:cNvPicPr>
          <p:nvPr>
            <p:custDataLst>
              <p:tags r:id="rId6"/>
            </p:custDataLst>
          </p:nvPr>
        </p:nvPicPr>
        <p:blipFill>
          <a:blip r:embed="rId5"/>
          <a:stretch>
            <a:fillRect/>
          </a:stretch>
        </p:blipFill>
        <p:spPr bwMode="auto">
          <a:xfrm>
            <a:off x="0" y="0"/>
            <a:ext cx="1762125"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21"/>
          <p:cNvPicPr>
            <a:picLocks noChangeAspect="1" noChangeArrowheads="1"/>
          </p:cNvPicPr>
          <p:nvPr>
            <p:custDataLst>
              <p:tags r:id="rId2"/>
            </p:custDataLst>
          </p:nvPr>
        </p:nvPicPr>
        <p:blipFill>
          <a:blip r:embed="rId1"/>
          <a:stretch>
            <a:fillRect/>
          </a:stretch>
        </p:blipFill>
        <p:spPr bwMode="auto">
          <a:xfrm>
            <a:off x="-15240" y="4445"/>
            <a:ext cx="2031057" cy="134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custDataLst>
              <p:tags r:id="rId3"/>
            </p:custDataLst>
          </p:nvPr>
        </p:nvSpPr>
        <p:spPr>
          <a:xfrm>
            <a:off x="0" y="5029201"/>
            <a:ext cx="12192000" cy="1828799"/>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7"/>
          <p:cNvPicPr>
            <a:picLocks noChangeAspect="1" noChangeArrowheads="1"/>
          </p:cNvPicPr>
          <p:nvPr>
            <p:custDataLst>
              <p:tags r:id="rId2"/>
            </p:custDataLst>
          </p:nvPr>
        </p:nvPicPr>
        <p:blipFill>
          <a:blip r:embed="rId1"/>
          <a:srcRect b="-3017"/>
          <a:stretch>
            <a:fillRect/>
          </a:stretch>
        </p:blipFill>
        <p:spPr bwMode="auto">
          <a:xfrm>
            <a:off x="9863527" y="5041088"/>
            <a:ext cx="2318947" cy="187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custDataLst>
              <p:tags r:id="rId3"/>
            </p:custDataLst>
          </p:nvPr>
        </p:nvSpPr>
        <p:spPr>
          <a:xfrm>
            <a:off x="0" y="0"/>
            <a:ext cx="12192000" cy="91440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11">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8" name="图片 21"/>
          <p:cNvPicPr>
            <a:picLocks noChangeAspect="1" noChangeArrowheads="1"/>
          </p:cNvPicPr>
          <p:nvPr>
            <p:custDataLst>
              <p:tags r:id="rId3"/>
            </p:custDataLst>
          </p:nvPr>
        </p:nvPicPr>
        <p:blipFill>
          <a:blip r:embed="rId2"/>
          <a:stretch>
            <a:fillRect/>
          </a:stretch>
        </p:blipFill>
        <p:spPr bwMode="auto">
          <a:xfrm>
            <a:off x="0" y="0"/>
            <a:ext cx="3111500" cy="190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p:custDataLst>
              <p:tags r:id="rId5"/>
            </p:custDataLst>
          </p:nvPr>
        </p:nvPicPr>
        <p:blipFill>
          <a:blip r:embed="rId4"/>
          <a:stretch>
            <a:fillRect/>
          </a:stretch>
        </p:blipFill>
        <p:spPr bwMode="auto">
          <a:xfrm rot="10800000">
            <a:off x="9491980" y="5204460"/>
            <a:ext cx="2700020" cy="165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accent1">
                    <a:lumMod val="50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11">
            <a:lum/>
          </a:blip>
          <a:stretch>
            <a:fillRect/>
          </a:stretch>
        </a:blipFill>
        <a:effectLst/>
      </p:bgPr>
    </p:bg>
    <p:spTree>
      <p:nvGrpSpPr>
        <p:cNvPr id="1" name=""/>
        <p:cNvGrpSpPr/>
        <p:nvPr/>
      </p:nvGrpSpPr>
      <p:grpSpPr>
        <a:xfrm>
          <a:off x="0" y="0"/>
          <a:ext cx="0" cy="0"/>
        </a:xfrm>
      </p:grpSpPr>
      <p:sp>
        <p:nvSpPr>
          <p:cNvPr id="9" name="任意多边形: 形状 8"/>
          <p:cNvSpPr/>
          <p:nvPr>
            <p:custDataLst>
              <p:tags r:id="rId1"/>
            </p:custDataLst>
          </p:nvPr>
        </p:nvSpPr>
        <p:spPr>
          <a:xfrm>
            <a:off x="433388"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8" name="图片 42"/>
          <p:cNvPicPr>
            <a:picLocks noChangeAspect="1" noChangeArrowheads="1"/>
          </p:cNvPicPr>
          <p:nvPr>
            <p:custDataLst>
              <p:tags r:id="rId3"/>
            </p:custDataLst>
          </p:nvPr>
        </p:nvPicPr>
        <p:blipFill>
          <a:blip r:embed="rId2"/>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0"/>
          <p:cNvPicPr>
            <a:picLocks noChangeAspect="1" noChangeArrowheads="1"/>
          </p:cNvPicPr>
          <p:nvPr>
            <p:custDataLst>
              <p:tags r:id="rId5"/>
            </p:custDataLst>
          </p:nvPr>
        </p:nvPicPr>
        <p:blipFill>
          <a:blip r:embed="rId4"/>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6"/>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10">
            <a:lum/>
          </a:blip>
          <a:stretch>
            <a:fillRect/>
          </a:stretch>
        </a:blipFill>
        <a:effectLst/>
      </p:bgPr>
    </p:bg>
    <p:spTree>
      <p:nvGrpSpPr>
        <p:cNvPr id="1" name=""/>
        <p:cNvGrpSpPr/>
        <p:nvPr/>
      </p:nvGrpSpPr>
      <p:grpSpPr>
        <a:xfrm>
          <a:off x="0" y="0"/>
          <a:ext cx="0" cy="0"/>
        </a:xfrm>
      </p:grpSpPr>
      <p:sp>
        <p:nvSpPr>
          <p:cNvPr id="7" name="矩形 6"/>
          <p:cNvSpPr/>
          <p:nvPr>
            <p:custDataLst>
              <p:tags r:id="rId1"/>
            </p:custDataLst>
          </p:nvPr>
        </p:nvSpPr>
        <p:spPr>
          <a:xfrm>
            <a:off x="1106488" y="1654175"/>
            <a:ext cx="9979025" cy="3549650"/>
          </a:xfrm>
          <a:prstGeom prst="rect">
            <a:avLst/>
          </a:prstGeom>
          <a:solidFill>
            <a:schemeClr val="bg1"/>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pPr>
            <a:endParaRPr lang="zh-CN" altLang="en-US" baseline="0">
              <a:latin typeface="Arial" panose="020b0604020202020204" pitchFamily="34" charset="0"/>
            </a:endParaRPr>
          </a:p>
        </p:txBody>
      </p:sp>
      <p:pic>
        <p:nvPicPr>
          <p:cNvPr id="8" name="Picture 2" descr="塔"/>
          <p:cNvPicPr>
            <a:picLocks noChangeAspect="1" noChangeArrowheads="1"/>
          </p:cNvPicPr>
          <p:nvPr>
            <p:custDataLst>
              <p:tags r:id="rId3"/>
            </p:custDataLst>
          </p:nvPr>
        </p:nvPicPr>
        <p:blipFill>
          <a:blip r:embed="rId2"/>
          <a:stretch>
            <a:fillRect/>
          </a:stretch>
        </p:blipFill>
        <p:spPr bwMode="auto">
          <a:xfrm>
            <a:off x="4784725" y="2936875"/>
            <a:ext cx="626745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4"/>
            </p:custDataLst>
          </p:nvPr>
        </p:nvSpPr>
        <p:spPr>
          <a:xfrm>
            <a:off x="1237955" y="1983545"/>
            <a:ext cx="7148055" cy="1730326"/>
          </a:xfrm>
        </p:spPr>
        <p:txBody>
          <a:bodyPr anchor="b">
            <a:normAutofit/>
          </a:bodyPr>
          <a:lstStyle>
            <a:lvl1pPr>
              <a:defRPr sz="54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a:sym typeface="+mn-ea"/>
              </a:rPr>
              <a:t>单击此处</a:t>
            </a:r>
            <a:r>
              <a:rPr lang="zh-CN" altLang="en-US" noProof="1"/>
              <a:t>编辑标题</a:t>
            </a:r>
            <a:endParaRPr lang="zh-CN" altLang="en-US" noProof="1"/>
          </a:p>
        </p:txBody>
      </p:sp>
      <p:sp>
        <p:nvSpPr>
          <p:cNvPr id="3" name="文本占位符 2"/>
          <p:cNvSpPr>
            <a:spLocks noGrp="1"/>
          </p:cNvSpPr>
          <p:nvPr>
            <p:ph type="body" idx="1"/>
            <p:custDataLst>
              <p:tags r:id="rId5"/>
            </p:custDataLst>
          </p:nvPr>
        </p:nvSpPr>
        <p:spPr>
          <a:xfrm>
            <a:off x="1225744" y="3787604"/>
            <a:ext cx="7161489" cy="981344"/>
          </a:xfrm>
        </p:spPr>
        <p:txBody>
          <a:bodyPr>
            <a:normAutofit/>
          </a:bodyPr>
          <a:lstStyle>
            <a:lvl1pPr marL="0" indent="0">
              <a:buNone/>
              <a:defRPr sz="2400" baseline="0">
                <a:solidFill>
                  <a:schemeClr val="tx1">
                    <a:lumMod val="50000"/>
                    <a:lumOff val="50000"/>
                  </a:schemeClr>
                </a:solidFill>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55481542-8AC9-409F-8843-E6CC8E5CF573}" type="slidenum">
              <a:rPr lang="zh-CN" altLang="en-US" smtClean="0"/>
              <a:t/>
            </a:fld>
            <a:endParaRPr lang="zh-CN" altLang="en-US"/>
          </a:p>
        </p:txBody>
      </p:sp>
      <p:sp>
        <p:nvSpPr>
          <p:cNvPr id="9" name="文本框 22"/>
          <p:cNvSpPr txBox="1">
            <a:spLocks noChangeArrowheads="1"/>
          </p:cNvSpPr>
          <p:nvPr>
            <p:custDataLst>
              <p:tags r:id="rId9"/>
            </p:custDataLst>
          </p:nvPr>
        </p:nvSpPr>
        <p:spPr bwMode="auto">
          <a:xfrm>
            <a:off x="9209088" y="1822450"/>
            <a:ext cx="1624012" cy="646113"/>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normAutofit/>
          </a:bodyPr>
          <a:lstStyle>
            <a:lvl1pPr>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endParaRPr lang="zh-CN" altLang="en-US" sz="3600" b="1" baseline="0">
              <a:latin typeface="Arial" panose="020b0604020202020204" pitchFamily="34" charset="0"/>
              <a:ea typeface="隶书" panose="02010509060101010101" pitchFamily="49"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13">
            <a:lum/>
          </a:blip>
          <a:stretch>
            <a:fillRect/>
          </a:stretch>
        </a:blipFill>
        <a:effectLst/>
      </p:bgPr>
    </p:bg>
    <p:spTree>
      <p:nvGrpSpPr>
        <p:cNvPr id="1" name=""/>
        <p:cNvGrpSpPr/>
        <p:nvPr/>
      </p:nvGrpSpPr>
      <p:grpSpPr>
        <a:xfrm>
          <a:off x="0" y="0"/>
          <a:ext cx="0" cy="0"/>
        </a:xfrm>
      </p:grpSpPr>
      <p:grpSp>
        <p:nvGrpSpPr>
          <p:cNvPr id="11" name="组合 10"/>
          <p:cNvGrpSpPr/>
          <p:nvPr>
            <p:custDataLst>
              <p:tags r:id="rId1"/>
            </p:custDataLst>
          </p:nvPr>
        </p:nvGrpSpPr>
        <p:grpSpPr>
          <a:xfrm>
            <a:off x="0" y="0"/>
            <a:ext cx="12191999" cy="6858000"/>
            <a:chExt cx="12191999" cy="6858000"/>
          </a:xfrm>
        </p:grpSpPr>
        <p:sp>
          <p:nvSpPr>
            <p:cNvPr id="8" name="任意多边形: 形状 7"/>
            <p:cNvSpPr/>
            <p:nvPr>
              <p:custDataLst>
                <p:tags r:id="rId2"/>
              </p:custDataLst>
            </p:nvPr>
          </p:nvSpPr>
          <p:spPr>
            <a:xfrm>
              <a:off x="433388"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9" name="图片 40"/>
            <p:cNvPicPr>
              <a:picLocks noChangeAspect="1" noChangeArrowheads="1"/>
            </p:cNvPicPr>
            <p:nvPr>
              <p:custDataLst>
                <p:tags r:id="rId4"/>
              </p:custDataLst>
            </p:nvPr>
          </p:nvPicPr>
          <p:blipFill>
            <a:blip r:embed="rId3"/>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2"/>
            <p:cNvPicPr>
              <a:picLocks noChangeAspect="1" noChangeArrowheads="1"/>
            </p:cNvPicPr>
            <p:nvPr>
              <p:custDataLst>
                <p:tags r:id="rId6"/>
              </p:custDataLst>
            </p:nvPr>
          </p:nvPicPr>
          <p:blipFill>
            <a:blip r:embed="rId5"/>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rmAutofit/>
          </a:bodyPr>
          <a:lstStyle>
            <a:lvl1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14">
            <a:lum/>
          </a:blip>
          <a:stretch>
            <a:fillRect/>
          </a:stretch>
        </a:blipFill>
        <a:effectLst/>
      </p:bgPr>
    </p:bg>
    <p:spTree>
      <p:nvGrpSpPr>
        <p:cNvPr id="1" name=""/>
        <p:cNvGrpSpPr/>
        <p:nvPr/>
      </p:nvGrpSpPr>
      <p:grpSpPr>
        <a:xfrm>
          <a:off x="0" y="0"/>
          <a:ext cx="0" cy="0"/>
        </a:xfrm>
      </p:grpSpPr>
      <p:sp>
        <p:nvSpPr>
          <p:cNvPr id="10" name="任意多边形: 形状 9"/>
          <p:cNvSpPr/>
          <p:nvPr>
            <p:custDataLst>
              <p:tags r:id="rId1"/>
            </p:custDataLst>
          </p:nvPr>
        </p:nvSpPr>
        <p:spPr>
          <a:xfrm>
            <a:off x="433388"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11" name="图片 40"/>
          <p:cNvPicPr>
            <a:picLocks noChangeAspect="1" noChangeArrowheads="1"/>
          </p:cNvPicPr>
          <p:nvPr>
            <p:custDataLst>
              <p:tags r:id="rId3"/>
            </p:custDataLst>
          </p:nvPr>
        </p:nvPicPr>
        <p:blipFill>
          <a:blip r:embed="rId2"/>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2"/>
          <p:cNvPicPr>
            <a:picLocks noChangeAspect="1" noChangeArrowheads="1"/>
          </p:cNvPicPr>
          <p:nvPr>
            <p:custDataLst>
              <p:tags r:id="rId5"/>
            </p:custDataLst>
          </p:nvPr>
        </p:nvPicPr>
        <p:blipFill>
          <a:blip r:embed="rId4"/>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8" name="矩形 7"/>
          <p:cNvSpPr/>
          <p:nvPr>
            <p:custDataLst>
              <p:tags r:id="rId4"/>
            </p:custDataLst>
          </p:nvPr>
        </p:nvSpPr>
        <p:spPr>
          <a:xfrm>
            <a:off x="-1" y="0"/>
            <a:ext cx="5300259" cy="3568700"/>
          </a:xfrm>
          <a:prstGeom prst="rect">
            <a:avLst/>
          </a:prstGeom>
          <a:blipFill dpi="0" rotWithShape="1">
            <a:blip r:embed="rId5">
              <a:alphaModFix amt="3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p:custDataLst>
              <p:tags r:id="rId6"/>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10" name="组合 9"/>
          <p:cNvGrpSpPr/>
          <p:nvPr>
            <p:custDataLst>
              <p:tags r:id="rId1"/>
            </p:custDataLst>
          </p:nvPr>
        </p:nvGrpSpPr>
        <p:grpSpPr>
          <a:xfrm>
            <a:off x="0" y="0"/>
            <a:ext cx="12192000" cy="6858000"/>
            <a:chExt cx="12192000" cy="6858000"/>
          </a:xfrm>
        </p:grpSpPr>
        <p:pic>
          <p:nvPicPr>
            <p:cNvPr id="9" name="图片 8"/>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pSp>
          <p:nvGrpSpPr>
            <p:cNvPr id="12" name="组合 11"/>
            <p:cNvGrpSpPr/>
            <p:nvPr userDrawn="1"/>
          </p:nvGrpSpPr>
          <p:grpSpPr>
            <a:xfrm>
              <a:off x="0" y="0"/>
              <a:ext cx="12191999" cy="6858000"/>
              <a:chExt cx="12191999" cy="6858000"/>
            </a:xfrm>
          </p:grpSpPr>
          <p:sp>
            <p:nvSpPr>
              <p:cNvPr id="13" name="任意多边形: 形状 12"/>
              <p:cNvSpPr/>
              <p:nvPr>
                <p:custDataLst>
                  <p:tags r:id="rId4"/>
                </p:custDataLst>
              </p:nvPr>
            </p:nvSpPr>
            <p:spPr>
              <a:xfrm>
                <a:off x="433388" y="0"/>
                <a:ext cx="11325225"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15" name="图片 40"/>
              <p:cNvPicPr>
                <a:picLocks noChangeAspect="1" noChangeArrowheads="1"/>
              </p:cNvPicPr>
              <p:nvPr>
                <p:custDataLst>
                  <p:tags r:id="rId6"/>
                </p:custDataLst>
              </p:nvPr>
            </p:nvPicPr>
            <p:blipFill>
              <a:blip r:embed="rId5"/>
              <a:stretch>
                <a:fillRect/>
              </a:stretch>
            </p:blipFill>
            <p:spPr bwMode="auto">
              <a:xfrm>
                <a:off x="0" y="1"/>
                <a:ext cx="916691" cy="88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42"/>
              <p:cNvPicPr>
                <a:picLocks noChangeAspect="1" noChangeArrowheads="1"/>
              </p:cNvPicPr>
              <p:nvPr>
                <p:custDataLst>
                  <p:tags r:id="rId8"/>
                </p:custDataLst>
              </p:nvPr>
            </p:nvPicPr>
            <p:blipFill>
              <a:blip r:embed="rId7"/>
              <a:srcRect b="-3017"/>
              <a:stretch>
                <a:fillRect/>
              </a:stretch>
            </p:blipFill>
            <p:spPr bwMode="auto">
              <a:xfrm>
                <a:off x="9931790" y="5034172"/>
                <a:ext cx="2260209" cy="182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3"/>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baseline="0">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9">
            <a:lum/>
          </a:blip>
          <a:stretch>
            <a:fillRect/>
          </a:stretch>
        </a:blipFill>
        <a:effectLst/>
      </p:bgPr>
    </p:bg>
    <p:spTree>
      <p:nvGrpSpPr>
        <p:cNvPr id="1" name=""/>
        <p:cNvGrpSpPr/>
        <p:nvPr/>
      </p:nvGrpSpPr>
      <p:grpSpPr>
        <a:xfrm>
          <a:off x="0" y="0"/>
          <a:ext cx="0" cy="0"/>
        </a:xfrm>
      </p:grpSpPr>
      <p:sp>
        <p:nvSpPr>
          <p:cNvPr id="7" name="任意多边形: 形状 6"/>
          <p:cNvSpPr/>
          <p:nvPr>
            <p:custDataLst>
              <p:tags r:id="rId1"/>
            </p:custDataLst>
          </p:nvPr>
        </p:nvSpPr>
        <p:spPr>
          <a:xfrm>
            <a:off x="0" y="0"/>
            <a:ext cx="11758613" cy="6858000"/>
          </a:xfrm>
          <a:custGeom>
            <a:gdLst>
              <a:gd name="connsiteX0" fmla="*/ 0 w 11325225"/>
              <a:gd name="connsiteY0" fmla="*/ 0 h 6858000"/>
              <a:gd name="connsiteX1" fmla="*/ 11325225 w 11325225"/>
              <a:gd name="connsiteY1" fmla="*/ 0 h 6858000"/>
              <a:gd name="connsiteX2" fmla="*/ 11325225 w 11325225"/>
              <a:gd name="connsiteY2" fmla="*/ 6858000 h 6858000"/>
              <a:gd name="connsiteX3" fmla="*/ 0 w 11325225"/>
              <a:gd name="connsiteY3" fmla="*/ 6858000 h 6858000"/>
            </a:gdLst>
            <a:cxnLst>
              <a:cxn ang="0">
                <a:pos x="connsiteX0" y="connsiteY0"/>
              </a:cxn>
              <a:cxn ang="0">
                <a:pos x="connsiteX1" y="connsiteY1"/>
              </a:cxn>
              <a:cxn ang="0">
                <a:pos x="connsiteX2" y="connsiteY2"/>
              </a:cxn>
              <a:cxn ang="0">
                <a:pos x="connsiteX3" y="connsiteY3"/>
              </a:cxn>
            </a:cxnLst>
            <a:rect l="l" t="t" r="r" b="b"/>
            <a:pathLst>
              <a:path w="11325225" h="6858000">
                <a:moveTo>
                  <a:pt x="0" y="0"/>
                </a:moveTo>
                <a:lnTo>
                  <a:pt x="11325225" y="0"/>
                </a:lnTo>
                <a:lnTo>
                  <a:pt x="11325225" y="6858000"/>
                </a:lnTo>
                <a:lnTo>
                  <a:pt x="0" y="6858000"/>
                </a:lnTo>
                <a:close/>
              </a:path>
            </a:pathLst>
          </a:custGeom>
          <a:solidFill>
            <a:schemeClr val="bg1"/>
          </a:solidFill>
          <a:ln w="889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ct val="0"/>
              </a:spcBef>
              <a:spcAft>
                <a:spcPct val="0"/>
              </a:spcAft>
            </a:pPr>
            <a:endParaRPr lang="zh-CN" altLang="en-US" sz="1600" baseline="0">
              <a:latin typeface="Arial" panose="020b0604020202020204" pitchFamily="34" charset="0"/>
            </a:endParaRPr>
          </a:p>
        </p:txBody>
      </p:sp>
      <p:pic>
        <p:nvPicPr>
          <p:cNvPr id="10" name="图片 40"/>
          <p:cNvPicPr>
            <a:picLocks noChangeAspect="1" noChangeArrowheads="1"/>
          </p:cNvPicPr>
          <p:nvPr>
            <p:custDataLst>
              <p:tags r:id="rId3"/>
            </p:custDataLst>
          </p:nvPr>
        </p:nvPicPr>
        <p:blipFill>
          <a:blip r:embed="rId2"/>
          <a:stretch>
            <a:fillRect/>
          </a:stretch>
        </p:blipFill>
        <p:spPr bwMode="auto">
          <a:xfrm>
            <a:off x="0" y="1"/>
            <a:ext cx="1762346" cy="170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lumMod val="50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55.xml" /><Relationship Id="rId2" Type="http://schemas.openxmlformats.org/officeDocument/2006/relationships/slideLayout" Target="../slideLayouts/slideLayout2.xml" /><Relationship Id="rId20" Type="http://schemas.openxmlformats.org/officeDocument/2006/relationships/tags" Target="../tags/tag156.xml" /><Relationship Id="rId21" Type="http://schemas.openxmlformats.org/officeDocument/2006/relationships/tags" Target="../tags/tag157.xml" /><Relationship Id="rId22" Type="http://schemas.openxmlformats.org/officeDocument/2006/relationships/tags" Target="../tags/tag158.xml" /><Relationship Id="rId23" Type="http://schemas.openxmlformats.org/officeDocument/2006/relationships/tags" Target="../tags/tag159.xml" /><Relationship Id="rId24" Type="http://schemas.openxmlformats.org/officeDocument/2006/relationships/tags" Target="../tags/tag160.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6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tags" Target="../tags/tag17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tags" Target="../tags/tag1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tags" Target="../tags/tag17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png" /><Relationship Id="rId3" Type="http://schemas.openxmlformats.org/officeDocument/2006/relationships/tags" Target="../tags/tag17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 Id="rId3" Type="http://schemas.openxmlformats.org/officeDocument/2006/relationships/tags" Target="../tags/tag18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image" Target="../media/image26.png" /><Relationship Id="rId4" Type="http://schemas.microsoft.com/office/2007/relationships/media" Target="../media/media1.m4a" /><Relationship Id="rId5" Type="http://schemas.microsoft.com/office/2007/relationships/media" Target="../media/media1.m4a" TargetMode="Internal" /><Relationship Id="rId6" Type="http://schemas.openxmlformats.org/officeDocument/2006/relationships/tags" Target="../tags/tag16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tags" Target="../tags/tag16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fontScale="90000"/>
            <a:scene3d>
              <a:camera prst="orthographicFront"/>
              <a:lightRig rig="threePt" dir="t"/>
            </a:scene3d>
          </a:bodyPr>
          <a:lstStyle/>
          <a:p>
            <a:r>
              <a:rPr lang="zh-CN" altLang="en-US" sz="48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《刘姥姥进大观园》的人物塑造</a:t>
            </a:r>
            <a:br>
              <a:rPr lang="zh-CN" altLang="en-US" sz="48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br>
            <a:r>
              <a:rPr lang="zh-CN" altLang="en-US" sz="48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——侧面烘托</a:t>
            </a:r>
            <a:endParaRPr lang="zh-CN" altLang="en-US" sz="48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3" name="副标题 2"/>
          <p:cNvSpPr>
            <a:spLocks noGrp="1"/>
          </p:cNvSpPr>
          <p:nvPr>
            <p:ph type="subTitle" idx="1"/>
          </p:nvPr>
        </p:nvSpPr>
        <p:spPr/>
        <p:txBody>
          <a:bodyPr/>
          <a:lstStyle/>
          <a:p>
            <a:endParaRPr lang="zh-CN" altLang="en-US"/>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22390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6119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22390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661285" y="2609215"/>
            <a:ext cx="6952615" cy="1383665"/>
          </a:xfrm>
          <a:prstGeom prst="rect">
            <a:avLst/>
          </a:prstGeom>
          <a:noFill/>
          <a:ln w="9525">
            <a:noFill/>
          </a:ln>
        </p:spPr>
        <p:txBody>
          <a:bodyPr wrap="square">
            <a:spAutoFit/>
          </a:bodyPr>
          <a:lstStyle/>
          <a:p>
            <a:pPr indent="0" fontAlgn="auto"/>
            <a:r>
              <a:rPr lang="en-US" sz="2800" b="0">
                <a:ea typeface="楷体" panose="02010609060101010101" charset="-122"/>
              </a:rPr>
              <a:t>          </a:t>
            </a:r>
            <a:r>
              <a:rPr sz="2800" b="0">
                <a:ea typeface="楷体" panose="02010609060101010101" charset="-122"/>
              </a:rPr>
              <a:t>地下无一个不弯腰屈背，也有</a:t>
            </a:r>
            <a:r>
              <a:rPr sz="2800" b="0">
                <a:solidFill>
                  <a:srgbClr val="FF0000"/>
                </a:solidFill>
                <a:ea typeface="楷体" panose="02010609060101010101" charset="-122"/>
              </a:rPr>
              <a:t>躲出去</a:t>
            </a:r>
            <a:r>
              <a:rPr sz="2800" b="0">
                <a:ea typeface="楷体" panose="02010609060101010101" charset="-122"/>
              </a:rPr>
              <a:t>蹲着笑去的，也有</a:t>
            </a:r>
            <a:r>
              <a:rPr sz="2800" b="0">
                <a:solidFill>
                  <a:srgbClr val="FF0000"/>
                </a:solidFill>
                <a:ea typeface="楷体" panose="02010609060101010101" charset="-122"/>
              </a:rPr>
              <a:t>忍着笑</a:t>
            </a:r>
            <a:r>
              <a:rPr sz="2800" b="0">
                <a:ea typeface="楷体" panose="02010609060101010101" charset="-122"/>
              </a:rPr>
              <a:t>上来替他姐妹换衣裳的。</a:t>
            </a:r>
            <a:endParaRPr sz="2800" b="0">
              <a:solidFill>
                <a:srgbClr val="FF0000"/>
              </a:solidFill>
              <a:ea typeface="楷体" panose="02010609060101010101" charset="-122"/>
            </a:endParaRPr>
          </a:p>
        </p:txBody>
      </p:sp>
      <p:sp>
        <p:nvSpPr>
          <p:cNvPr id="2" name="文本框 1"/>
          <p:cNvSpPr txBox="1"/>
          <p:nvPr/>
        </p:nvSpPr>
        <p:spPr>
          <a:xfrm>
            <a:off x="4157980" y="3554730"/>
            <a:ext cx="3688715" cy="521970"/>
          </a:xfrm>
          <a:prstGeom prst="rect">
            <a:avLst/>
          </a:prstGeom>
          <a:noFill/>
        </p:spPr>
        <p:txBody>
          <a:bodyPr wrap="square" rtlCol="0">
            <a:spAutoFit/>
          </a:bodyPr>
          <a:lstStyle/>
          <a:p>
            <a:r>
              <a:rPr lang="zh-CN" altLang="en-US" sz="2800">
                <a:solidFill>
                  <a:srgbClr val="FF0000"/>
                </a:solidFill>
                <a:latin typeface="华文楷体" panose="02010600040101010101" pitchFamily="2" charset="-122"/>
                <a:ea typeface="华文楷体" panose="02010600040101010101" pitchFamily="2" charset="-122"/>
              </a:rPr>
              <a:t>笑与克制兼而有之</a:t>
            </a:r>
            <a:endParaRPr lang="zh-CN" altLang="en-US" sz="2800">
              <a:solidFill>
                <a:srgbClr val="FF0000"/>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2647315" y="4076700"/>
            <a:ext cx="6952615" cy="1814830"/>
          </a:xfrm>
          <a:prstGeom prst="rect">
            <a:avLst/>
          </a:prstGeom>
          <a:noFill/>
        </p:spPr>
        <p:txBody>
          <a:bodyPr wrap="square" rtlCol="0" anchor="t">
            <a:spAutoFit/>
          </a:bodyPr>
          <a:lstStyle/>
          <a:p>
            <a:pPr indent="0" fontAlgn="auto"/>
            <a:r>
              <a:rPr sz="2800">
                <a:ea typeface="楷体" panose="02010609060101010101" charset="-122"/>
                <a:sym typeface="+mn-ea"/>
              </a:rPr>
              <a:t>         在这里作者将她们以“群像”刻画，既写出了下人们的身份应有的表现，又与前面对主人们的描写</a:t>
            </a:r>
            <a:r>
              <a:rPr sz="2800">
                <a:solidFill>
                  <a:srgbClr val="FF0000"/>
                </a:solidFill>
                <a:ea typeface="楷体" panose="02010609060101010101" charset="-122"/>
                <a:sym typeface="+mn-ea"/>
              </a:rPr>
              <a:t>“点面结合”，相映成趣，烘托出热闹非凡的欢悦气氛。</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67094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10823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67094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917190" y="2609215"/>
            <a:ext cx="7143750" cy="521970"/>
          </a:xfrm>
          <a:prstGeom prst="rect">
            <a:avLst/>
          </a:prstGeom>
          <a:noFill/>
          <a:ln w="9525">
            <a:noFill/>
          </a:ln>
        </p:spPr>
        <p:txBody>
          <a:bodyPr wrap="square">
            <a:spAutoFit/>
          </a:bodyPr>
          <a:lstStyle/>
          <a:p>
            <a:pPr indent="0" fontAlgn="auto"/>
            <a:r>
              <a:rPr lang="en-US" sz="2800" b="0">
                <a:ea typeface="楷体" panose="02010609060101010101" charset="-122"/>
              </a:rPr>
              <a:t>         </a:t>
            </a:r>
            <a:endParaRPr sz="2800" b="0">
              <a:solidFill>
                <a:srgbClr val="FF0000"/>
              </a:solidFill>
              <a:ea typeface="楷体" panose="02010609060101010101" charset="-122"/>
            </a:endParaRPr>
          </a:p>
        </p:txBody>
      </p:sp>
      <p:sp>
        <p:nvSpPr>
          <p:cNvPr id="3" name="文本框 2"/>
          <p:cNvSpPr txBox="1"/>
          <p:nvPr/>
        </p:nvSpPr>
        <p:spPr>
          <a:xfrm>
            <a:off x="3554095" y="2733040"/>
            <a:ext cx="6194425" cy="521970"/>
          </a:xfrm>
          <a:prstGeom prst="rect">
            <a:avLst/>
          </a:prstGeom>
          <a:noFill/>
          <a:ln w="9525">
            <a:noFill/>
          </a:ln>
        </p:spPr>
        <p:txBody>
          <a:bodyPr wrap="square">
            <a:spAutoFit/>
          </a:bodyPr>
          <a:lstStyle/>
          <a:p>
            <a:pPr indent="0"/>
            <a:r>
              <a:rPr sz="2800">
                <a:latin typeface="华文楷体" panose="02010600040101010101" pitchFamily="2" charset="-122"/>
                <a:ea typeface="华文楷体" panose="02010600040101010101" pitchFamily="2" charset="-122"/>
                <a:cs typeface="华文楷体" panose="02010600040101010101" pitchFamily="2" charset="-122"/>
              </a:rPr>
              <a:t>作者为何要浓墨重彩写众人的笑呢？</a:t>
            </a:r>
            <a:endParaRPr sz="28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5" name="文本框 4"/>
          <p:cNvSpPr txBox="1"/>
          <p:nvPr/>
        </p:nvSpPr>
        <p:spPr>
          <a:xfrm>
            <a:off x="4835525" y="3566795"/>
            <a:ext cx="3227705" cy="1383665"/>
          </a:xfrm>
          <a:prstGeom prst="rect">
            <a:avLst/>
          </a:prstGeom>
          <a:noFill/>
          <a:ln w="9525">
            <a:noFill/>
          </a:ln>
        </p:spPr>
        <p:txBody>
          <a:bodyPr wrap="square">
            <a:spAutoFit/>
          </a:bodyPr>
          <a:lstStyle/>
          <a:p>
            <a:pPr indent="304800"/>
            <a:r>
              <a:rPr lang="zh-CN" sz="2800" b="0">
                <a:latin typeface="华文楷体" panose="02010600040101010101" pitchFamily="2" charset="-122"/>
                <a:ea typeface="华文楷体" panose="02010600040101010101" pitchFamily="2" charset="-122"/>
              </a:rPr>
              <a:t>众人笑</a:t>
            </a:r>
            <a:endParaRPr lang="zh-CN" sz="2800" b="0">
              <a:latin typeface="Calibri" panose="020f0502020204030204" charset="0"/>
              <a:ea typeface="华文楷体" panose="02010600040101010101" pitchFamily="2" charset="-122"/>
              <a:cs typeface="Calibri" panose="020f0502020204030204" charset="0"/>
            </a:endParaRPr>
          </a:p>
          <a:p>
            <a:pPr indent="304800"/>
            <a:r>
              <a:rPr lang="zh-CN" sz="2800" b="0">
                <a:latin typeface="Calibri" panose="020f0502020204030204" charset="0"/>
                <a:ea typeface="华文楷体" panose="02010600040101010101" pitchFamily="2" charset="-122"/>
                <a:cs typeface="Calibri" panose="020f0502020204030204" charset="0"/>
              </a:rPr>
              <a:t>     ↓</a:t>
            </a:r>
            <a:endParaRPr lang="zh-CN" sz="2800" b="0">
              <a:latin typeface="Calibri" panose="020f0502020204030204" charset="0"/>
              <a:ea typeface="华文楷体" panose="02010600040101010101" pitchFamily="2" charset="-122"/>
              <a:cs typeface="Calibri" panose="020f0502020204030204" charset="0"/>
            </a:endParaRPr>
          </a:p>
          <a:p>
            <a:pPr indent="304800"/>
            <a:r>
              <a:rPr lang="zh-CN" sz="2800" b="0">
                <a:latin typeface="Calibri" panose="020f0502020204030204" charset="0"/>
                <a:ea typeface="华文楷体" panose="02010600040101010101" pitchFamily="2" charset="-122"/>
                <a:cs typeface="Calibri" panose="020f0502020204030204" charset="0"/>
              </a:rPr>
              <a:t>刘姥姥</a:t>
            </a:r>
            <a:endParaRPr lang="zh-CN" altLang="en-US" sz="2800" b="0">
              <a:latin typeface="Calibri" panose="020f0502020204030204" charset="0"/>
              <a:ea typeface="华文楷体" panose="02010600040101010101" pitchFamily="2" charset="-122"/>
              <a:cs typeface="Calibri" panose="020f0502020204030204" charset="0"/>
            </a:endParaRPr>
          </a:p>
        </p:txBody>
      </p:sp>
      <p:sp>
        <p:nvSpPr>
          <p:cNvPr id="9" name="文本框 8"/>
          <p:cNvSpPr txBox="1"/>
          <p:nvPr/>
        </p:nvSpPr>
        <p:spPr>
          <a:xfrm>
            <a:off x="6532245" y="3997325"/>
            <a:ext cx="2468245" cy="521970"/>
          </a:xfrm>
          <a:prstGeom prst="rect">
            <a:avLst/>
          </a:prstGeom>
          <a:noFill/>
          <a:ln w="9525">
            <a:noFill/>
          </a:ln>
        </p:spPr>
        <p:txBody>
          <a:bodyPr wrap="square">
            <a:spAutoFit/>
          </a:bodyPr>
          <a:lstStyle/>
          <a:p>
            <a:pPr indent="304800"/>
            <a:r>
              <a:rPr lang="zh-CN" sz="2800" b="0">
                <a:solidFill>
                  <a:srgbClr val="FF0000"/>
                </a:solidFill>
                <a:latin typeface="华文楷体" panose="02010600040101010101" pitchFamily="2" charset="-122"/>
                <a:ea typeface="华文楷体" panose="02010600040101010101" pitchFamily="2" charset="-122"/>
              </a:rPr>
              <a:t>侧面烘托</a:t>
            </a:r>
            <a:endParaRPr lang="zh-CN" altLang="en-US" sz="2800" b="0">
              <a:solidFill>
                <a:srgbClr val="FF0000"/>
              </a:solidFill>
              <a:latin typeface="华文楷体" panose="02010600040101010101" pitchFamily="2" charset="-122"/>
              <a:ea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9596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3325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2404139" y="2420621"/>
            <a:ext cx="7140388" cy="1383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        </a:t>
            </a:r>
            <a:r>
              <a:rPr lang="en-US" altLang="zh-CN" sz="2400">
                <a:sym typeface="+mn-ea"/>
              </a:rPr>
              <a:t> </a:t>
            </a: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有同学</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认为</a:t>
            </a:r>
            <a:r>
              <a:rPr lang="zh-CN" sz="2800" u="sng">
                <a:latin typeface="华文楷体" panose="02010600040101010101" pitchFamily="2" charset="-122"/>
                <a:ea typeface="华文楷体" panose="02010600040101010101" pitchFamily="2" charset="-122"/>
                <a:cs typeface="华文楷体" panose="02010600040101010101" pitchFamily="2" charset="-122"/>
                <a:sym typeface="+mn-ea"/>
              </a:rPr>
              <a:t>刘姥姥</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的设计不太合理，你同意他的观点吗？请结合你对课文的理解说说理由。</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p:txBody>
      </p:sp>
      <p:pic>
        <p:nvPicPr>
          <p:cNvPr id="3" name="图片 2"/>
          <p:cNvPicPr>
            <a:picLocks noChangeAspect="1"/>
          </p:cNvPicPr>
          <p:nvPr/>
        </p:nvPicPr>
        <p:blipFill>
          <a:blip r:embed="rId2"/>
          <a:stretch>
            <a:fillRect/>
          </a:stretch>
        </p:blipFill>
        <p:spPr>
          <a:xfrm>
            <a:off x="4372610" y="3653155"/>
            <a:ext cx="4869180" cy="2535555"/>
          </a:xfrm>
          <a:prstGeom prst="rect">
            <a:avLst/>
          </a:prstGeom>
          <a:noFill/>
          <a:ln>
            <a:noFill/>
          </a:ln>
        </p:spPr>
      </p:pic>
      <p:sp>
        <p:nvSpPr>
          <p:cNvPr id="10" name="文本框 9"/>
          <p:cNvSpPr txBox="1"/>
          <p:nvPr/>
        </p:nvSpPr>
        <p:spPr>
          <a:xfrm>
            <a:off x="319596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5" name="圆角矩形 4"/>
          <p:cNvSpPr/>
          <p:nvPr/>
        </p:nvSpPr>
        <p:spPr>
          <a:xfrm>
            <a:off x="6306820" y="4996180"/>
            <a:ext cx="886460" cy="1171575"/>
          </a:xfrm>
          <a:prstGeom prst="round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p:nvPr/>
        </p:nvCxnSpPr>
        <p:spPr>
          <a:xfrm>
            <a:off x="5594350" y="2811145"/>
            <a:ext cx="1060450" cy="21056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9305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36782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2567305" y="2527300"/>
            <a:ext cx="7079615" cy="3538220"/>
          </a:xfrm>
          <a:prstGeom prst="rect">
            <a:avLst/>
          </a:prstGeom>
          <a:noFill/>
        </p:spPr>
        <p:txBody>
          <a:bodyPr wrap="square" rtlCol="0">
            <a:spAutoFit/>
          </a:bodyPr>
          <a:lstStyle/>
          <a:p>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意见</a:t>
            </a: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1</a:t>
            </a:r>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我认为海报中只画刘姥姥的背影不太合理。因为刘姥姥是这幕笑剧的主角，应该画刘姥姥正面，按照原文着重刻画刘姥姥正面装老母猪的模样：“鼓着腮帮子，两眼直视，一声不语”。可以画</a:t>
            </a:r>
            <a:r>
              <a:rPr lang="zh-CN" altLang="en-US" sz="280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得</a:t>
            </a:r>
            <a:r>
              <a:rPr lang="zh-CN" sz="2800" smtClean="0">
                <a:latin typeface="华文楷体" panose="02010600040101010101" pitchFamily="2" charset="-122"/>
                <a:ea typeface="华文楷体" panose="02010600040101010101" pitchFamily="2" charset="-122"/>
                <a:cs typeface="华文楷体" panose="02010600040101010101" pitchFamily="2" charset="-122"/>
                <a:sym typeface="+mn-ea"/>
              </a:rPr>
              <a:t>夸张</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一些，突出刘姥姥当时滑稽憨傻的形象。另外，还要把她放在比较显眼的位置，以突显她的主角地位。</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p:txBody>
      </p:sp>
      <p:pic>
        <p:nvPicPr>
          <p:cNvPr id="3" name="图片 2"/>
          <p:cNvPicPr>
            <a:picLocks noChangeAspect="1"/>
          </p:cNvPicPr>
          <p:nvPr/>
        </p:nvPicPr>
        <p:blipFill>
          <a:blip r:embed="rId2"/>
          <a:srcRect l="30947" t="54220" r="33490"/>
          <a:stretch>
            <a:fillRect/>
          </a:stretch>
        </p:blipFill>
        <p:spPr>
          <a:xfrm>
            <a:off x="1478280" y="3706495"/>
            <a:ext cx="1089025" cy="2110105"/>
          </a:xfrm>
          <a:prstGeom prst="rect">
            <a:avLst/>
          </a:prstGeom>
          <a:noFill/>
          <a:ln>
            <a:noFill/>
          </a:ln>
        </p:spPr>
      </p:pic>
      <p:sp>
        <p:nvSpPr>
          <p:cNvPr id="10" name="文本框 9"/>
          <p:cNvSpPr txBox="1"/>
          <p:nvPr/>
        </p:nvSpPr>
        <p:spPr>
          <a:xfrm>
            <a:off x="293053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3835400" y="2496820"/>
            <a:ext cx="5080000" cy="521970"/>
          </a:xfrm>
          <a:prstGeom prst="rect">
            <a:avLst/>
          </a:prstGeom>
          <a:noFill/>
          <a:ln w="9525">
            <a:noFill/>
          </a:ln>
        </p:spPr>
        <p:txBody>
          <a:bodyPr>
            <a:spAutoFit/>
          </a:bodyPr>
          <a:lstStyle/>
          <a:p>
            <a:pPr indent="304800"/>
            <a:r>
              <a:rPr lang="zh-CN" sz="2800" b="0">
                <a:solidFill>
                  <a:srgbClr val="FF0000"/>
                </a:solidFill>
                <a:latin typeface="华文楷体" panose="02010600040101010101" pitchFamily="2" charset="-122"/>
                <a:ea typeface="华文楷体" panose="02010600040101010101" pitchFamily="2" charset="-122"/>
              </a:rPr>
              <a:t>正面刻画，突出人物</a:t>
            </a:r>
            <a:endParaRPr lang="zh-CN" altLang="en-US" sz="2800" b="0">
              <a:solidFill>
                <a:srgbClr val="FF0000"/>
              </a:solidFill>
              <a:latin typeface="华文楷体" panose="02010600040101010101" pitchFamily="2" charset="-122"/>
              <a:ea typeface="华文楷体" panose="0201060004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29375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3104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4803140" y="2527300"/>
            <a:ext cx="5230495" cy="3538220"/>
          </a:xfrm>
          <a:prstGeom prst="rect">
            <a:avLst/>
          </a:prstGeom>
          <a:noFill/>
        </p:spPr>
        <p:txBody>
          <a:bodyPr wrap="square" rtlCol="0">
            <a:spAutoFit/>
          </a:bodyPr>
          <a:lstStyle/>
          <a:p>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意见</a:t>
            </a: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2</a:t>
            </a:r>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我认为，还应着重画出众人面向刘姥姥的姿态和各具形态的大笑表现，这样可以表现出众人与刘姥姥之间的</a:t>
            </a:r>
            <a:r>
              <a:rPr lang="zh-CN" sz="280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观众</a:t>
            </a:r>
            <a:r>
              <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与表演者的关系，观看海报的人可以结合众人反应，关注到主角刘姥姥，感受到她表演的成功。</a:t>
            </a:r>
            <a:endPar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10" name="文本框 9"/>
          <p:cNvSpPr txBox="1"/>
          <p:nvPr/>
        </p:nvSpPr>
        <p:spPr>
          <a:xfrm>
            <a:off x="329375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411730" y="2727960"/>
            <a:ext cx="2199005" cy="953135"/>
          </a:xfrm>
          <a:prstGeom prst="rect">
            <a:avLst/>
          </a:prstGeom>
          <a:noFill/>
          <a:ln w="9525">
            <a:noFill/>
          </a:ln>
        </p:spPr>
        <p:txBody>
          <a:bodyPr wrap="square">
            <a:spAutoFit/>
          </a:bodyPr>
          <a:lstStyle/>
          <a:p>
            <a:pPr indent="0" fontAlgn="auto"/>
            <a:r>
              <a:rPr lang="zh-CN" sz="2800" b="0">
                <a:solidFill>
                  <a:srgbClr val="FF0000"/>
                </a:solidFill>
                <a:latin typeface="华文楷体" panose="02010600040101010101" pitchFamily="2" charset="-122"/>
                <a:ea typeface="华文楷体" panose="02010600040101010101" pitchFamily="2" charset="-122"/>
              </a:rPr>
              <a:t>侧面烘托</a:t>
            </a:r>
            <a:endParaRPr lang="zh-CN" sz="2800" b="0">
              <a:solidFill>
                <a:srgbClr val="FF0000"/>
              </a:solidFill>
              <a:latin typeface="华文楷体" panose="02010600040101010101" pitchFamily="2" charset="-122"/>
              <a:ea typeface="华文楷体" panose="02010600040101010101" pitchFamily="2" charset="-122"/>
            </a:endParaRPr>
          </a:p>
          <a:p>
            <a:pPr indent="0" fontAlgn="auto"/>
            <a:r>
              <a:rPr lang="zh-CN" sz="2800" b="0">
                <a:solidFill>
                  <a:srgbClr val="FF0000"/>
                </a:solidFill>
                <a:latin typeface="华文楷体" panose="02010600040101010101" pitchFamily="2" charset="-122"/>
                <a:ea typeface="华文楷体" panose="02010600040101010101" pitchFamily="2" charset="-122"/>
              </a:rPr>
              <a:t>衬托人物</a:t>
            </a:r>
            <a:endParaRPr lang="zh-CN" altLang="en-US" sz="2800" b="0">
              <a:solidFill>
                <a:srgbClr val="FF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nvPicPr>
        <p:blipFill>
          <a:blip r:embed="rId2"/>
          <a:srcRect l="22105"/>
          <a:stretch>
            <a:fillRect/>
          </a:stretch>
        </p:blipFill>
        <p:spPr>
          <a:xfrm>
            <a:off x="1905635" y="3881120"/>
            <a:ext cx="2802890" cy="1873885"/>
          </a:xfrm>
          <a:prstGeom prst="rect">
            <a:avLst/>
          </a:prstGeom>
          <a:noFill/>
          <a:ln>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2611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56340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12611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6066155" y="2420620"/>
            <a:ext cx="3168015" cy="3620770"/>
          </a:xfrm>
          <a:prstGeom prst="rect">
            <a:avLst/>
          </a:prstGeom>
        </p:spPr>
      </p:pic>
      <p:sp>
        <p:nvSpPr>
          <p:cNvPr id="5" name="文本框 4"/>
          <p:cNvSpPr txBox="1"/>
          <p:nvPr/>
        </p:nvSpPr>
        <p:spPr>
          <a:xfrm>
            <a:off x="2762885" y="2466340"/>
            <a:ext cx="3055620" cy="3538220"/>
          </a:xfrm>
          <a:prstGeom prst="rect">
            <a:avLst/>
          </a:prstGeom>
          <a:noFill/>
          <a:ln w="9525">
            <a:noFill/>
          </a:ln>
        </p:spPr>
        <p:txBody>
          <a:bodyPr wrap="square">
            <a:spAutoFit/>
          </a:bodyPr>
          <a:lstStyle/>
          <a:p>
            <a:pPr indent="0" algn="ctr"/>
            <a:r>
              <a:rPr lang="zh-CN" sz="2800" b="0">
                <a:solidFill>
                  <a:srgbClr val="FF0000"/>
                </a:solidFill>
                <a:latin typeface="华文楷体" panose="02010600040101010101" pitchFamily="2" charset="-122"/>
                <a:ea typeface="华文楷体" panose="02010600040101010101" pitchFamily="2" charset="-122"/>
              </a:rPr>
              <a:t>正面描写</a:t>
            </a:r>
            <a:endParaRPr lang="zh-CN" sz="2800" b="0">
              <a:solidFill>
                <a:srgbClr val="FF0000"/>
              </a:solidFill>
              <a:latin typeface="华文楷体" panose="02010600040101010101" pitchFamily="2" charset="-122"/>
              <a:ea typeface="华文楷体" panose="02010600040101010101" pitchFamily="2" charset="-122"/>
            </a:endParaRPr>
          </a:p>
          <a:p>
            <a:pPr indent="0" algn="ctr"/>
            <a:r>
              <a:rPr lang="zh-CN" sz="2800">
                <a:solidFill>
                  <a:srgbClr val="FF0000"/>
                </a:solidFill>
                <a:latin typeface="华文楷体" panose="02010600040101010101" pitchFamily="2" charset="-122"/>
                <a:ea typeface="华文楷体" panose="02010600040101010101" pitchFamily="2" charset="-122"/>
                <a:sym typeface="+mn-ea"/>
              </a:rPr>
              <a:t>侧面描写</a:t>
            </a:r>
            <a:endParaRPr lang="zh-CN" sz="2800">
              <a:solidFill>
                <a:srgbClr val="FF0000"/>
              </a:solidFill>
              <a:latin typeface="华文楷体" panose="02010600040101010101" pitchFamily="2" charset="-122"/>
              <a:ea typeface="华文楷体" panose="02010600040101010101" pitchFamily="2" charset="-122"/>
              <a:sym typeface="+mn-ea"/>
            </a:endParaRPr>
          </a:p>
          <a:p>
            <a:pPr indent="0" algn="ctr"/>
            <a:r>
              <a:rPr lang="zh-CN" sz="2800" b="0">
                <a:solidFill>
                  <a:srgbClr val="FF0000"/>
                </a:solidFill>
                <a:latin typeface="华文楷体" panose="02010600040101010101" pitchFamily="2" charset="-122"/>
                <a:ea typeface="华文楷体" panose="02010600040101010101" pitchFamily="2" charset="-122"/>
              </a:rPr>
              <a:t>对比衬托</a:t>
            </a:r>
            <a:endParaRPr lang="zh-CN" sz="2800" b="0">
              <a:solidFill>
                <a:srgbClr val="FF0000"/>
              </a:solidFill>
              <a:latin typeface="华文楷体" panose="02010600040101010101" pitchFamily="2" charset="-122"/>
              <a:ea typeface="华文楷体" panose="02010600040101010101" pitchFamily="2" charset="-122"/>
            </a:endParaRPr>
          </a:p>
          <a:p>
            <a:pPr indent="0" algn="ctr"/>
            <a:r>
              <a:rPr lang="zh-CN" sz="2800" b="0">
                <a:solidFill>
                  <a:srgbClr val="FF0000"/>
                </a:solidFill>
                <a:latin typeface="Calibri" panose="020f0502020204030204" charset="0"/>
                <a:ea typeface="华文楷体" panose="02010600040101010101" pitchFamily="2" charset="-122"/>
                <a:cs typeface="Calibri" panose="020f0502020204030204" charset="0"/>
              </a:rPr>
              <a:t>↓</a:t>
            </a:r>
            <a:endParaRPr lang="zh-CN" sz="2800" b="0">
              <a:solidFill>
                <a:srgbClr val="FF0000"/>
              </a:solidFill>
              <a:latin typeface="华文楷体" panose="02010600040101010101" pitchFamily="2" charset="-122"/>
              <a:ea typeface="华文楷体" panose="02010600040101010101" pitchFamily="2" charset="-122"/>
            </a:endParaRPr>
          </a:p>
          <a:p>
            <a:pPr indent="0" algn="ctr"/>
            <a:r>
              <a:rPr lang="zh-CN" sz="2800" b="0">
                <a:solidFill>
                  <a:srgbClr val="FF0000"/>
                </a:solidFill>
                <a:latin typeface="华文楷体" panose="02010600040101010101" pitchFamily="2" charset="-122"/>
                <a:ea typeface="华文楷体" panose="02010600040101010101" pitchFamily="2" charset="-122"/>
              </a:rPr>
              <a:t>达到了</a:t>
            </a:r>
            <a:endParaRPr lang="zh-CN" sz="2800" b="0">
              <a:solidFill>
                <a:srgbClr val="FF0000"/>
              </a:solidFill>
              <a:latin typeface="华文楷体" panose="02010600040101010101" pitchFamily="2" charset="-122"/>
              <a:ea typeface="华文楷体" panose="02010600040101010101" pitchFamily="2" charset="-122"/>
            </a:endParaRPr>
          </a:p>
          <a:p>
            <a:pPr indent="0" algn="ctr"/>
            <a:r>
              <a:rPr lang="zh-CN" sz="2800" b="0">
                <a:solidFill>
                  <a:srgbClr val="FF0000"/>
                </a:solidFill>
                <a:latin typeface="华文楷体" panose="02010600040101010101" pitchFamily="2" charset="-122"/>
                <a:ea typeface="华文楷体" panose="02010600040101010101" pitchFamily="2" charset="-122"/>
              </a:rPr>
              <a:t>庄与谐、雅与俗</a:t>
            </a:r>
            <a:endParaRPr lang="zh-CN" sz="2800" b="0">
              <a:solidFill>
                <a:srgbClr val="FF0000"/>
              </a:solidFill>
              <a:latin typeface="华文楷体" panose="02010600040101010101" pitchFamily="2" charset="-122"/>
              <a:ea typeface="华文楷体" panose="02010600040101010101" pitchFamily="2" charset="-122"/>
            </a:endParaRPr>
          </a:p>
          <a:p>
            <a:pPr indent="0" algn="ctr"/>
            <a:r>
              <a:rPr lang="zh-CN" sz="2800" b="0">
                <a:solidFill>
                  <a:srgbClr val="FF0000"/>
                </a:solidFill>
                <a:latin typeface="华文楷体" panose="02010600040101010101" pitchFamily="2" charset="-122"/>
                <a:ea typeface="华文楷体" panose="02010600040101010101" pitchFamily="2" charset="-122"/>
              </a:rPr>
              <a:t>相互映衬的极为传神的喜剧效果。</a:t>
            </a:r>
            <a:endParaRPr lang="zh-CN" altLang="en-US" sz="2800" b="0">
              <a:solidFill>
                <a:srgbClr val="FF0000"/>
              </a:solidFill>
              <a:latin typeface="华文楷体" panose="02010600040101010101" pitchFamily="2" charset="-122"/>
              <a:ea typeface="华文楷体" panose="0201060004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25184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8913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04228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460019" y="2927351"/>
            <a:ext cx="7140388" cy="224536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sym typeface="+mn-ea"/>
              </a:rPr>
              <a:t>疑问：大观园至美，贾府公子小姐们至雅，刘姥姥却是社会底层的卑微村妇。作者为什么用这么多笔墨写这个插曲？难道，就这是为了庄与谐、雅与俗的巨大反差中多一份笑料？</a:t>
            </a:r>
            <a:endParaRPr lang="zh-CN" altLang="en-US" sz="28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02832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46561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81876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1953260" y="2415540"/>
            <a:ext cx="7679055" cy="953135"/>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zh-CN" sz="2800">
                <a:solidFill>
                  <a:srgbClr val="FF0000"/>
                </a:solidFill>
                <a:latin typeface="华文楷体" panose="02010600040101010101" pitchFamily="2" charset="-122"/>
                <a:ea typeface="华文楷体" panose="02010600040101010101" pitchFamily="2" charset="-122"/>
                <a:sym typeface="+mn-ea"/>
              </a:rPr>
              <a:t>首先，作者让我们看到了这一幕笑剧的同时，更让我们借刘姥姥的眼睛，看到了大观园的盛景。</a:t>
            </a:r>
            <a:endParaRPr lang="zh-CN" sz="2800">
              <a:solidFill>
                <a:srgbClr val="FF0000"/>
              </a:solidFill>
              <a:latin typeface="华文楷体" panose="02010600040101010101" pitchFamily="2" charset="-122"/>
              <a:ea typeface="华文楷体" panose="02010600040101010101" pitchFamily="2" charset="-122"/>
              <a:sym typeface="+mn-ea"/>
            </a:endParaRPr>
          </a:p>
        </p:txBody>
      </p:sp>
      <p:sp>
        <p:nvSpPr>
          <p:cNvPr id="100" name="文本框 99"/>
          <p:cNvSpPr txBox="1"/>
          <p:nvPr/>
        </p:nvSpPr>
        <p:spPr>
          <a:xfrm>
            <a:off x="2296160" y="3270885"/>
            <a:ext cx="7435850" cy="2676525"/>
          </a:xfrm>
          <a:prstGeom prst="rect">
            <a:avLst/>
          </a:prstGeom>
          <a:noFill/>
          <a:ln w="9525">
            <a:noFill/>
          </a:ln>
        </p:spPr>
        <p:txBody>
          <a:bodyPr wrap="square">
            <a:spAutoFit/>
          </a:bodyPr>
          <a:lstStyle/>
          <a:p>
            <a:pPr indent="304800"/>
            <a:r>
              <a:rPr lang="en-US" altLang="zh-CN" sz="2800" b="0">
                <a:ea typeface="楷体" panose="02010609060101010101" charset="-122"/>
              </a:rPr>
              <a:t>    </a:t>
            </a:r>
            <a:r>
              <a:rPr lang="zh-CN" sz="2800" b="0">
                <a:ea typeface="楷体" panose="02010609060101010101" charset="-122"/>
              </a:rPr>
              <a:t>这里楼馆众多，仅节选部分，通过刘姥姥的行踪，我们就看到了潇湘馆、紫菱州、秋爽斋；这里人员众多，等级分明，除了仆役丫鬟，还有小姐公子，另有当家的凤姐，最顶端的是她最需要取悦的贾母；这里什么都是大的，大房、大箱、大柜、大桌子、大床</a:t>
            </a:r>
            <a:r>
              <a:rPr lang="en-US" sz="2800" b="0">
                <a:latin typeface="楷体" panose="02010609060101010101" charset="-122"/>
              </a:rPr>
              <a:t>……</a:t>
            </a:r>
            <a:endParaRPr lang="en-US" altLang="en-US" sz="2800" b="0">
              <a:latin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6802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0531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5846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092960" y="2654935"/>
            <a:ext cx="7679055" cy="181483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en-US" altLang="zh-CN" sz="2800">
                <a:solidFill>
                  <a:srgbClr val="FF0000"/>
                </a:solidFill>
                <a:latin typeface="华文楷体" panose="02010600040101010101" pitchFamily="2" charset="-122"/>
                <a:ea typeface="华文楷体" panose="02010600040101010101" pitchFamily="2" charset="-122"/>
                <a:sym typeface="+mn-ea"/>
              </a:rPr>
              <a:t>其次，小说通过刘姥姥这位乡村老妇的感慨体验，不仅侧面衬托了贾府生活的奢侈，展示了封建社会贫富悬殊的不公平，也暗含了作者对封建贵族不劳而获、挥金如土罪恶的批判。</a:t>
            </a:r>
            <a:endParaRPr lang="en-US" altLang="zh-CN" sz="2800">
              <a:solidFill>
                <a:srgbClr val="FF0000"/>
              </a:solidFill>
              <a:latin typeface="华文楷体" panose="02010600040101010101" pitchFamily="2" charset="-122"/>
              <a:ea typeface="华文楷体" panose="02010600040101010101" pitchFamily="2" charset="-122"/>
              <a:sym typeface="+mn-ea"/>
            </a:endParaRPr>
          </a:p>
        </p:txBody>
      </p:sp>
      <p:sp>
        <p:nvSpPr>
          <p:cNvPr id="100" name="文本框 99"/>
          <p:cNvSpPr txBox="1"/>
          <p:nvPr/>
        </p:nvSpPr>
        <p:spPr>
          <a:xfrm>
            <a:off x="2244090" y="4469765"/>
            <a:ext cx="7527925" cy="1383665"/>
          </a:xfrm>
          <a:prstGeom prst="rect">
            <a:avLst/>
          </a:prstGeom>
          <a:noFill/>
          <a:ln w="9525">
            <a:noFill/>
          </a:ln>
        </p:spPr>
        <p:txBody>
          <a:bodyPr wrap="square">
            <a:spAutoFit/>
          </a:bodyPr>
          <a:lstStyle/>
          <a:p>
            <a:pPr indent="304800"/>
            <a:r>
              <a:rPr lang="en-US" altLang="zh-CN" sz="2800" b="0">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b="0">
                <a:latin typeface="华文楷体" panose="02010600040101010101" pitchFamily="2" charset="-122"/>
                <a:ea typeface="华文楷体" panose="02010600040101010101" pitchFamily="2" charset="-122"/>
                <a:cs typeface="华文楷体" panose="02010600040101010101" pitchFamily="2" charset="-122"/>
              </a:rPr>
              <a:t>例如</a:t>
            </a:r>
            <a:r>
              <a:rPr lang="zh-CN" sz="2800" b="0">
                <a:latin typeface="华文楷体" panose="02010600040101010101" pitchFamily="2" charset="-122"/>
                <a:ea typeface="华文楷体" panose="02010600040101010101" pitchFamily="2" charset="-122"/>
                <a:cs typeface="华文楷体" panose="02010600040101010101" pitchFamily="2" charset="-122"/>
              </a:rPr>
              <a:t>宝二爷卧室：“只见四面墙壁玲珑剔透，琴剑瓶炉皆贴在墙上，锦笼纱罩，金彩珠光，连地下踩的砖，皆是碧绿凿花。”</a:t>
            </a:r>
            <a:endParaRPr lang="zh-CN" altLang="en-US" sz="2800" b="0">
              <a:latin typeface="华文楷体" panose="02010600040101010101" pitchFamily="2" charset="-122"/>
              <a:ea typeface="华文楷体" panose="02010600040101010101" pitchFamily="2" charset="-122"/>
              <a:cs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02832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46561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81876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1630680" y="2639060"/>
            <a:ext cx="8242300" cy="310769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en-US" altLang="zh-CN" sz="2800">
                <a:solidFill>
                  <a:srgbClr val="FF0000"/>
                </a:solidFill>
                <a:latin typeface="华文楷体" panose="02010600040101010101" pitchFamily="2" charset="-122"/>
                <a:ea typeface="华文楷体" panose="02010600040101010101" pitchFamily="2" charset="-122"/>
                <a:sym typeface="+mn-ea"/>
              </a:rPr>
              <a:t>其次，小说通过刘姥姥这位乡村老妇的感慨体验，不仅侧面衬托了贾府生活的奢侈，展示了封建社会贫富悬殊的不公平，也暗含了作者对封建贵族不劳而获、挥金如土罪恶的批判。</a:t>
            </a:r>
            <a:endParaRPr lang="en-US" altLang="zh-CN" sz="2800">
              <a:solidFill>
                <a:srgbClr val="FF0000"/>
              </a:solidFill>
              <a:latin typeface="华文楷体" panose="02010600040101010101" pitchFamily="2" charset="-122"/>
              <a:ea typeface="华文楷体" panose="02010600040101010101" pitchFamily="2" charset="-122"/>
              <a:sym typeface="+mn-ea"/>
            </a:endParaRPr>
          </a:p>
          <a:p>
            <a:pPr indent="304800"/>
            <a:r>
              <a:rPr lang="en-US" altLang="zh-CN" sz="2800">
                <a:solidFill>
                  <a:srgbClr val="FF0000"/>
                </a:solidFill>
                <a:latin typeface="华文楷体" panose="02010600040101010101" pitchFamily="2" charset="-122"/>
                <a:ea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再例如刘姥姥惊讶于“一两银子（一个鸽子蛋掉在地上）也没有听见响声儿就没了”，感慨于大观园里吃一次螃蟹的银子“够庄稼人过一年了”。</a:t>
            </a:r>
            <a:endParaRPr lang="en-US" altLang="zh-CN" sz="2800">
              <a:solidFill>
                <a:srgbClr val="FF0000"/>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47536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91265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47536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刘姥姥形象宣传语</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683539" y="2882901"/>
            <a:ext cx="7140388" cy="2676525"/>
          </a:xfrm>
          <a:prstGeom prst="rect">
            <a:avLst/>
          </a:prstGeom>
          <a:noFill/>
        </p:spPr>
        <p:txBody>
          <a:bodyPr wrap="square" rtlCol="0">
            <a:spAutoFit/>
          </a:bodyPr>
          <a:lstStyle/>
          <a:p>
            <a:pPr algn="ctr" fontAlgn="auto">
              <a:lnSpc>
                <a:spcPct val="150000"/>
              </a:lnSpc>
            </a:pPr>
            <a:r>
              <a:rPr lang="en-US" altLang="zh-CN" sz="2400">
                <a:solidFill>
                  <a:prstClr val="black"/>
                </a:solidFill>
                <a:latin typeface="华文楷体" panose="02010600040101010101" pitchFamily="2" charset="-122"/>
                <a:ea typeface="华文楷体" panose="02010600040101010101" pitchFamily="2" charset="-122"/>
                <a:sym typeface="+mn-ea"/>
              </a:rPr>
              <a:t>        </a:t>
            </a:r>
            <a:r>
              <a:rPr lang="zh-CN" altLang="en-US" sz="2800">
                <a:solidFill>
                  <a:prstClr val="black"/>
                </a:solidFill>
                <a:latin typeface="华文楷体" panose="02010600040101010101" pitchFamily="2" charset="-122"/>
                <a:ea typeface="华文楷体" panose="02010600040101010101" pitchFamily="2" charset="-122"/>
                <a:sym typeface="+mn-ea"/>
              </a:rPr>
              <a:t>芥豆之微一老妪，大观园中演“笑”剧。</a:t>
            </a:r>
            <a:endParaRPr lang="zh-CN" altLang="en-US" sz="2800">
              <a:solidFill>
                <a:prstClr val="black"/>
              </a:solidFill>
              <a:latin typeface="华文楷体" panose="02010600040101010101" pitchFamily="2" charset="-122"/>
              <a:ea typeface="华文楷体" panose="02010600040101010101" pitchFamily="2" charset="-122"/>
              <a:sym typeface="+mn-ea"/>
            </a:endParaRPr>
          </a:p>
          <a:p>
            <a:pPr algn="ctr" fontAlgn="auto">
              <a:lnSpc>
                <a:spcPct val="150000"/>
              </a:lnSpc>
            </a:pPr>
            <a:r>
              <a:rPr lang="zh-CN" altLang="en-US" sz="2800">
                <a:solidFill>
                  <a:prstClr val="black"/>
                </a:solidFill>
                <a:latin typeface="华文楷体" panose="02010600040101010101" pitchFamily="2" charset="-122"/>
                <a:ea typeface="华文楷体" panose="02010600040101010101" pitchFamily="2" charset="-122"/>
                <a:sym typeface="+mn-ea"/>
              </a:rPr>
              <a:t>村言俚语惹人笑，举止行为真滑稽！</a:t>
            </a:r>
            <a:endParaRPr lang="zh-CN" altLang="en-US" sz="2800">
              <a:solidFill>
                <a:prstClr val="black"/>
              </a:solidFill>
              <a:latin typeface="华文楷体" panose="02010600040101010101" pitchFamily="2" charset="-122"/>
              <a:ea typeface="华文楷体" panose="02010600040101010101" pitchFamily="2" charset="-122"/>
              <a:sym typeface="+mn-ea"/>
            </a:endParaRPr>
          </a:p>
          <a:p>
            <a:pPr algn="ctr" fontAlgn="auto">
              <a:lnSpc>
                <a:spcPct val="150000"/>
              </a:lnSpc>
            </a:pPr>
            <a:r>
              <a:rPr lang="zh-CN" altLang="en-US" sz="2800">
                <a:solidFill>
                  <a:prstClr val="black"/>
                </a:solidFill>
                <a:latin typeface="华文楷体" panose="02010600040101010101" pitchFamily="2" charset="-122"/>
                <a:ea typeface="华文楷体" panose="02010600040101010101" pitchFamily="2" charset="-122"/>
                <a:sym typeface="+mn-ea"/>
              </a:rPr>
              <a:t>别人笑她太疯癫，她笑别人看不穿。</a:t>
            </a:r>
            <a:endParaRPr lang="zh-CN" altLang="en-US" sz="2800">
              <a:solidFill>
                <a:prstClr val="black"/>
              </a:solidFill>
              <a:latin typeface="华文楷体" panose="02010600040101010101" pitchFamily="2" charset="-122"/>
              <a:ea typeface="华文楷体" panose="02010600040101010101" pitchFamily="2" charset="-122"/>
              <a:sym typeface="+mn-ea"/>
            </a:endParaRPr>
          </a:p>
          <a:p>
            <a:pPr algn="ctr" fontAlgn="auto">
              <a:lnSpc>
                <a:spcPct val="150000"/>
              </a:lnSpc>
            </a:pPr>
            <a:r>
              <a:rPr lang="zh-CN" altLang="en-US" sz="2800">
                <a:solidFill>
                  <a:prstClr val="black"/>
                </a:solidFill>
                <a:latin typeface="华文楷体" panose="02010600040101010101" pitchFamily="2" charset="-122"/>
                <a:ea typeface="华文楷体" panose="02010600040101010101" pitchFamily="2" charset="-122"/>
                <a:sym typeface="+mn-ea"/>
              </a:rPr>
              <a:t>卖力表演为迎合，大智若愚为生计！</a:t>
            </a:r>
            <a:endParaRPr lang="zh-CN" altLang="en-US" sz="2800">
              <a:solidFill>
                <a:prstClr val="black"/>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08420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52149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87464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009140" y="2654935"/>
            <a:ext cx="7679055" cy="310769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en-US" altLang="zh-CN" sz="2800">
                <a:solidFill>
                  <a:srgbClr val="FF0000"/>
                </a:solidFill>
                <a:latin typeface="华文楷体" panose="02010600040101010101" pitchFamily="2" charset="-122"/>
                <a:ea typeface="华文楷体" panose="02010600040101010101" pitchFamily="2" charset="-122"/>
                <a:sym typeface="+mn-ea"/>
              </a:rPr>
              <a:t>除此之外，小说更借助刘姥姥的眼睛，见证了贾府的盛衰变迁。</a:t>
            </a:r>
            <a:endParaRPr lang="en-US" altLang="zh-CN" sz="2800">
              <a:solidFill>
                <a:srgbClr val="FF0000"/>
              </a:solidFill>
              <a:latin typeface="华文楷体" panose="02010600040101010101" pitchFamily="2" charset="-122"/>
              <a:ea typeface="华文楷体" panose="02010600040101010101" pitchFamily="2" charset="-122"/>
              <a:sym typeface="+mn-ea"/>
            </a:endParaRPr>
          </a:p>
          <a:p>
            <a:pPr indent="304800"/>
            <a:r>
              <a:rPr lang="en-US" altLang="zh-CN" sz="2800">
                <a:solidFill>
                  <a:srgbClr val="FF0000"/>
                </a:solidFill>
                <a:latin typeface="华文楷体" panose="02010600040101010101" pitchFamily="2" charset="-122"/>
                <a:ea typeface="华文楷体" panose="02010600040101010101" pitchFamily="2" charset="-122"/>
                <a:sym typeface="+mn-ea"/>
              </a:rPr>
              <a:t>    </a:t>
            </a:r>
            <a:r>
              <a:rPr lang="en-US" altLang="zh-CN" sz="2800">
                <a:solidFill>
                  <a:schemeClr val="tx1"/>
                </a:solidFill>
                <a:latin typeface="华文楷体" panose="02010600040101010101" pitchFamily="2" charset="-122"/>
                <a:ea typeface="华文楷体" panose="02010600040101010101" pitchFamily="2" charset="-122"/>
                <a:sym typeface="+mn-ea"/>
              </a:rPr>
              <a:t>一进荣国府</a:t>
            </a:r>
            <a:endParaRPr lang="en-US" altLang="zh-CN" sz="2800">
              <a:solidFill>
                <a:schemeClr val="tx1"/>
              </a:solidFill>
              <a:latin typeface="华文楷体" panose="02010600040101010101" pitchFamily="2" charset="-122"/>
              <a:ea typeface="华文楷体" panose="02010600040101010101" pitchFamily="2" charset="-122"/>
              <a:sym typeface="+mn-ea"/>
            </a:endParaRPr>
          </a:p>
          <a:p>
            <a:pPr indent="304800"/>
            <a:r>
              <a:rPr lang="en-US" altLang="zh-CN" sz="2800">
                <a:solidFill>
                  <a:schemeClr val="tx1"/>
                </a:solidFill>
                <a:latin typeface="华文楷体" panose="02010600040101010101" pitchFamily="2" charset="-122"/>
                <a:ea typeface="华文楷体" panose="02010600040101010101" pitchFamily="2" charset="-122"/>
                <a:sym typeface="+mn-ea"/>
              </a:rPr>
              <a:t>    “簇簇车马”“挺胸叠肚”的奴仆</a:t>
            </a:r>
            <a:endParaRPr lang="en-US" altLang="zh-CN" sz="2800">
              <a:solidFill>
                <a:schemeClr val="tx1"/>
              </a:solidFill>
              <a:latin typeface="华文楷体" panose="02010600040101010101" pitchFamily="2" charset="-122"/>
              <a:ea typeface="华文楷体" panose="02010600040101010101" pitchFamily="2" charset="-122"/>
              <a:sym typeface="+mn-ea"/>
            </a:endParaRPr>
          </a:p>
          <a:p>
            <a:pPr indent="304800"/>
            <a:r>
              <a:rPr lang="en-US" altLang="zh-CN" sz="2800">
                <a:solidFill>
                  <a:schemeClr val="tx1"/>
                </a:solidFill>
                <a:latin typeface="华文楷体" panose="02010600040101010101" pitchFamily="2" charset="-122"/>
                <a:ea typeface="华文楷体" panose="02010600040101010101" pitchFamily="2" charset="-122"/>
                <a:sym typeface="+mn-ea"/>
              </a:rPr>
              <a:t>     “只闻得一阵香扑了脸来，竟不辨是何气味。身子如在云端一般。满屋中之物都耀眼争光的，使人头悬目眩。”</a:t>
            </a:r>
            <a:endParaRPr lang="en-US" altLang="zh-CN" sz="2800">
              <a:solidFill>
                <a:schemeClr val="tx1"/>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1214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54943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0258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037080" y="2654935"/>
            <a:ext cx="7679055" cy="310769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en-US" altLang="zh-CN" sz="2800">
                <a:solidFill>
                  <a:srgbClr val="FF0000"/>
                </a:solidFill>
                <a:latin typeface="华文楷体" panose="02010600040101010101" pitchFamily="2" charset="-122"/>
                <a:ea typeface="华文楷体" panose="02010600040101010101" pitchFamily="2" charset="-122"/>
                <a:sym typeface="+mn-ea"/>
              </a:rPr>
              <a:t>除此之外，小说更借助刘姥姥的眼睛，见证了贾府的盛衰变迁。</a:t>
            </a:r>
            <a:endParaRPr lang="en-US" altLang="zh-CN" sz="2800">
              <a:solidFill>
                <a:srgbClr val="FF0000"/>
              </a:solidFill>
              <a:latin typeface="华文楷体" panose="02010600040101010101" pitchFamily="2" charset="-122"/>
              <a:ea typeface="华文楷体" panose="02010600040101010101" pitchFamily="2" charset="-122"/>
              <a:sym typeface="+mn-ea"/>
            </a:endParaRPr>
          </a:p>
          <a:p>
            <a:pPr indent="304800"/>
            <a:r>
              <a:rPr lang="en-US" altLang="zh-CN" sz="2800">
                <a:solidFill>
                  <a:srgbClr val="FF0000"/>
                </a:solidFill>
                <a:latin typeface="华文楷体" panose="02010600040101010101" pitchFamily="2" charset="-122"/>
                <a:ea typeface="华文楷体" panose="02010600040101010101" pitchFamily="2" charset="-122"/>
                <a:sym typeface="+mn-ea"/>
              </a:rPr>
              <a:t>    </a:t>
            </a:r>
            <a:r>
              <a:rPr lang="zh-CN" altLang="zh-CN" sz="2800">
                <a:solidFill>
                  <a:schemeClr val="tx1"/>
                </a:solidFill>
                <a:latin typeface="华文楷体" panose="02010600040101010101" pitchFamily="2" charset="-122"/>
                <a:ea typeface="华文楷体" panose="02010600040101010101" pitchFamily="2" charset="-122"/>
                <a:sym typeface="+mn-ea"/>
              </a:rPr>
              <a:t>二</a:t>
            </a:r>
            <a:r>
              <a:rPr lang="en-US" altLang="zh-CN" sz="2800">
                <a:solidFill>
                  <a:schemeClr val="tx1"/>
                </a:solidFill>
                <a:latin typeface="华文楷体" panose="02010600040101010101" pitchFamily="2" charset="-122"/>
                <a:ea typeface="华文楷体" panose="02010600040101010101" pitchFamily="2" charset="-122"/>
                <a:sym typeface="+mn-ea"/>
              </a:rPr>
              <a:t>进荣国府</a:t>
            </a:r>
            <a:endParaRPr lang="en-US" altLang="zh-CN" sz="2800">
              <a:solidFill>
                <a:schemeClr val="tx1"/>
              </a:solidFill>
              <a:latin typeface="华文楷体" panose="02010600040101010101" pitchFamily="2" charset="-122"/>
              <a:ea typeface="华文楷体" panose="02010600040101010101" pitchFamily="2" charset="-122"/>
              <a:sym typeface="+mn-ea"/>
            </a:endParaRPr>
          </a:p>
          <a:p>
            <a:pPr indent="304800"/>
            <a:r>
              <a:rPr lang="en-US" altLang="zh-CN" sz="2800">
                <a:solidFill>
                  <a:schemeClr val="tx1"/>
                </a:solidFill>
                <a:latin typeface="华文楷体" panose="02010600040101010101" pitchFamily="2" charset="-122"/>
                <a:ea typeface="华文楷体" panose="02010600040101010101" pitchFamily="2" charset="-122"/>
                <a:sym typeface="+mn-ea"/>
              </a:rPr>
              <a:t>    贾府达到鼎盛的时期，元妃才入选凤藻宫，大观园的修建已经完成。通过刘姥姥进大观园，读者看到了较为完整的大观园全貌，感受到了贾府生活的豪奢、挥金如土</a:t>
            </a:r>
            <a:r>
              <a:rPr lang="zh-CN" altLang="en-US" sz="2800">
                <a:solidFill>
                  <a:schemeClr val="tx1"/>
                </a:solidFill>
                <a:latin typeface="华文楷体" panose="02010600040101010101" pitchFamily="2" charset="-122"/>
                <a:ea typeface="华文楷体" panose="02010600040101010101" pitchFamily="2" charset="-122"/>
                <a:sym typeface="+mn-ea"/>
              </a:rPr>
              <a:t>。</a:t>
            </a:r>
            <a:endParaRPr lang="zh-CN" altLang="en-US" sz="2800">
              <a:solidFill>
                <a:schemeClr val="tx1"/>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9596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3325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8640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120900" y="2431415"/>
            <a:ext cx="7679055" cy="3538220"/>
          </a:xfrm>
          <a:prstGeom prst="rect">
            <a:avLst/>
          </a:prstGeom>
          <a:noFill/>
        </p:spPr>
        <p:txBody>
          <a:bodyPr wrap="square" rtlCol="0">
            <a:spAutoFit/>
          </a:bodyPr>
          <a:lstStyle/>
          <a:p>
            <a:pPr indent="304800"/>
            <a:r>
              <a:rPr lang="en-US" altLang="zh-CN" sz="2800">
                <a:latin typeface="华文楷体" panose="02010600040101010101" pitchFamily="2" charset="-122"/>
                <a:ea typeface="华文楷体" panose="02010600040101010101" pitchFamily="2" charset="-122"/>
                <a:sym typeface="+mn-ea"/>
              </a:rPr>
              <a:t>    </a:t>
            </a:r>
            <a:r>
              <a:rPr lang="en-US" altLang="zh-CN" sz="2800">
                <a:solidFill>
                  <a:srgbClr val="FF0000"/>
                </a:solidFill>
                <a:latin typeface="华文楷体" panose="02010600040101010101" pitchFamily="2" charset="-122"/>
                <a:ea typeface="华文楷体" panose="02010600040101010101" pitchFamily="2" charset="-122"/>
                <a:sym typeface="+mn-ea"/>
              </a:rPr>
              <a:t>除此之外，小说更借助刘姥姥的眼睛，见证了贾府的盛衰变迁。</a:t>
            </a:r>
            <a:endParaRPr lang="en-US" altLang="zh-CN" sz="2800">
              <a:solidFill>
                <a:srgbClr val="FF0000"/>
              </a:solidFill>
              <a:latin typeface="华文楷体" panose="02010600040101010101" pitchFamily="2" charset="-122"/>
              <a:ea typeface="华文楷体" panose="02010600040101010101" pitchFamily="2" charset="-122"/>
              <a:sym typeface="+mn-ea"/>
            </a:endParaRPr>
          </a:p>
          <a:p>
            <a:pPr indent="304800"/>
            <a:r>
              <a:rPr lang="en-US" altLang="zh-CN" sz="2800">
                <a:solidFill>
                  <a:srgbClr val="FF0000"/>
                </a:solidFill>
                <a:latin typeface="华文楷体" panose="02010600040101010101" pitchFamily="2" charset="-122"/>
                <a:ea typeface="华文楷体" panose="02010600040101010101" pitchFamily="2" charset="-122"/>
                <a:sym typeface="+mn-ea"/>
              </a:rPr>
              <a:t>    </a:t>
            </a:r>
            <a:r>
              <a:rPr lang="zh-CN" altLang="en-US" sz="2800">
                <a:solidFill>
                  <a:schemeClr val="tx1"/>
                </a:solidFill>
                <a:latin typeface="华文楷体" panose="02010600040101010101" pitchFamily="2" charset="-122"/>
                <a:ea typeface="华文楷体" panose="02010600040101010101" pitchFamily="2" charset="-122"/>
                <a:sym typeface="+mn-ea"/>
              </a:rPr>
              <a:t>三</a:t>
            </a:r>
            <a:r>
              <a:rPr lang="en-US" altLang="zh-CN" sz="2800">
                <a:solidFill>
                  <a:schemeClr val="tx1"/>
                </a:solidFill>
                <a:latin typeface="华文楷体" panose="02010600040101010101" pitchFamily="2" charset="-122"/>
                <a:ea typeface="华文楷体" panose="02010600040101010101" pitchFamily="2" charset="-122"/>
                <a:sym typeface="+mn-ea"/>
              </a:rPr>
              <a:t>进荣国府:</a:t>
            </a:r>
            <a:endParaRPr lang="en-US" altLang="zh-CN" sz="2800">
              <a:solidFill>
                <a:schemeClr val="tx1"/>
              </a:solidFill>
              <a:latin typeface="华文楷体" panose="02010600040101010101" pitchFamily="2" charset="-122"/>
              <a:ea typeface="华文楷体" panose="02010600040101010101" pitchFamily="2" charset="-122"/>
              <a:sym typeface="+mn-ea"/>
            </a:endParaRPr>
          </a:p>
          <a:p>
            <a:pPr indent="304800"/>
            <a:r>
              <a:rPr lang="en-US" altLang="zh-CN" sz="2800">
                <a:solidFill>
                  <a:schemeClr val="tx1"/>
                </a:solidFill>
                <a:latin typeface="华文楷体" panose="02010600040101010101" pitchFamily="2" charset="-122"/>
                <a:ea typeface="华文楷体" panose="02010600040101010101" pitchFamily="2" charset="-122"/>
                <a:sym typeface="+mn-ea"/>
              </a:rPr>
              <a:t>    </a:t>
            </a:r>
            <a:r>
              <a:rPr sz="2800">
                <a:solidFill>
                  <a:schemeClr val="tx1"/>
                </a:solidFill>
                <a:latin typeface="华文楷体" panose="02010600040101010101" pitchFamily="2" charset="-122"/>
                <a:ea typeface="华文楷体" panose="02010600040101010101" pitchFamily="2" charset="-122"/>
                <a:sym typeface="+mn-ea"/>
              </a:rPr>
              <a:t>贾府已经“家亡人散各奔腾”，曾经的繁华成为过眼云烟，曾经的欢笑满堂更是风流云散。贾府的老祖宗贾母已死，昔日泼辣的凤姐病得骨瘦如柴，神情恍惚，只得把自己的独生女儿托付  给这位昔日来打秋风的村妪。</a:t>
            </a:r>
            <a:endParaRPr sz="2800">
              <a:solidFill>
                <a:schemeClr val="tx1"/>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94450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38179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734945" y="1671955"/>
            <a:ext cx="681355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聚焦伏线，村妪视角下的红楼变迁</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5076190" y="5172710"/>
            <a:ext cx="2102485" cy="953135"/>
          </a:xfrm>
          <a:prstGeom prst="rect">
            <a:avLst/>
          </a:prstGeom>
          <a:noFill/>
          <a:ln w="9525">
            <a:noFill/>
          </a:ln>
        </p:spPr>
        <p:txBody>
          <a:bodyPr wrap="square">
            <a:spAutoFit/>
          </a:bodyPr>
          <a:lstStyle/>
          <a:p>
            <a:pPr indent="304800"/>
            <a:r>
              <a:rPr lang="zh-CN" sz="2800" b="0">
                <a:solidFill>
                  <a:srgbClr val="FF0000"/>
                </a:solidFill>
                <a:ea typeface="楷体" panose="02010609060101010101" charset="-122"/>
              </a:rPr>
              <a:t>千里伏线</a:t>
            </a:r>
            <a:endParaRPr lang="zh-CN" sz="2800" b="0">
              <a:solidFill>
                <a:srgbClr val="FF0000"/>
              </a:solidFill>
              <a:ea typeface="楷体" panose="02010609060101010101" charset="-122"/>
            </a:endParaRPr>
          </a:p>
          <a:p>
            <a:pPr indent="304800"/>
            <a:r>
              <a:rPr lang="zh-CN" sz="2800" b="0">
                <a:solidFill>
                  <a:srgbClr val="FF0000"/>
                </a:solidFill>
                <a:ea typeface="楷体" panose="02010609060101010101" charset="-122"/>
              </a:rPr>
              <a:t>前后照应</a:t>
            </a:r>
            <a:endParaRPr lang="zh-CN" altLang="en-US" sz="2800" b="0">
              <a:solidFill>
                <a:srgbClr val="FF0000"/>
              </a:solidFill>
              <a:ea typeface="楷体" panose="02010609060101010101" charset="-122"/>
            </a:endParaRPr>
          </a:p>
        </p:txBody>
      </p:sp>
      <p:sp>
        <p:nvSpPr>
          <p:cNvPr id="5" name="文本框 4"/>
          <p:cNvSpPr txBox="1"/>
          <p:nvPr/>
        </p:nvSpPr>
        <p:spPr>
          <a:xfrm>
            <a:off x="2827655" y="2799080"/>
            <a:ext cx="6264910" cy="2030095"/>
          </a:xfrm>
          <a:prstGeom prst="rect">
            <a:avLst/>
          </a:prstGeom>
          <a:noFill/>
          <a:ln w="9525">
            <a:noFill/>
          </a:ln>
        </p:spPr>
        <p:txBody>
          <a:bodyPr wrap="square">
            <a:spAutoFit/>
          </a:bodyPr>
          <a:lstStyle/>
          <a:p>
            <a:pPr indent="0" algn="l" fontAlgn="auto"/>
            <a:r>
              <a:rPr lang="zh-CN" sz="2800" b="0">
                <a:ea typeface="楷体" panose="02010609060101010101" charset="-122"/>
              </a:rPr>
              <a:t>借助刘姥姥</a:t>
            </a:r>
            <a:r>
              <a:rPr lang="zh-CN" sz="2800">
                <a:ea typeface="楷体" panose="02010609060101010101" charset="-122"/>
                <a:sym typeface="+mn-ea"/>
              </a:rPr>
              <a:t>“三进荣国府”的见闻感受</a:t>
            </a:r>
            <a:endParaRPr lang="zh-CN" sz="2800">
              <a:ea typeface="楷体" panose="02010609060101010101" charset="-122"/>
              <a:sym typeface="+mn-ea"/>
            </a:endParaRPr>
          </a:p>
          <a:p>
            <a:pPr indent="304800" algn="ctr" fontAlgn="auto">
              <a:lnSpc>
                <a:spcPct val="150000"/>
              </a:lnSpc>
            </a:pPr>
            <a:r>
              <a:rPr lang="zh-CN" sz="2800" b="0">
                <a:latin typeface="Calibri" panose="020f0502020204030204" charset="0"/>
                <a:ea typeface="楷体" panose="02010609060101010101" charset="-122"/>
                <a:cs typeface="Calibri" panose="020f0502020204030204" charset="0"/>
                <a:sym typeface="+mn-ea"/>
              </a:rPr>
              <a:t>↓</a:t>
            </a:r>
            <a:endParaRPr lang="zh-CN" sz="2800" b="0">
              <a:ea typeface="楷体" panose="02010609060101010101" charset="-122"/>
              <a:sym typeface="+mn-ea"/>
            </a:endParaRPr>
          </a:p>
          <a:p>
            <a:pPr indent="0" algn="l" fontAlgn="auto"/>
            <a:r>
              <a:rPr lang="zh-CN" sz="2800" b="0">
                <a:ea typeface="楷体" panose="02010609060101010101" charset="-122"/>
              </a:rPr>
              <a:t>作者巧妙地展现了封建贵族</a:t>
            </a:r>
            <a:r>
              <a:rPr lang="zh-CN" sz="2800">
                <a:ea typeface="楷体" panose="02010609060101010101" charset="-122"/>
                <a:sym typeface="+mn-ea"/>
              </a:rPr>
              <a:t>由末世繁荣走向败落</a:t>
            </a:r>
            <a:r>
              <a:rPr lang="zh-CN" sz="2800" b="0">
                <a:ea typeface="楷体" panose="02010609060101010101" charset="-122"/>
              </a:rPr>
              <a:t>的历程。</a:t>
            </a:r>
            <a:endParaRPr lang="zh-CN" altLang="en-US" sz="2800" b="0">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7687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20602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656965" y="1671955"/>
            <a:ext cx="536003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课堂小结</a:t>
            </a:r>
            <a:endParaRPr lang="zh-CN" altLang="en-US" sz="3000">
              <a:solidFill>
                <a:prstClr val="black"/>
              </a:solidFill>
              <a:latin typeface="黑体" panose="02010609060101010101" pitchFamily="49" charset="-122"/>
              <a:ea typeface="黑体" panose="02010609060101010101" pitchFamily="49" charset="-122"/>
            </a:endParaRPr>
          </a:p>
        </p:txBody>
      </p:sp>
      <p:sp>
        <p:nvSpPr>
          <p:cNvPr id="2" name="文本框 1"/>
          <p:cNvSpPr txBox="1"/>
          <p:nvPr/>
        </p:nvSpPr>
        <p:spPr>
          <a:xfrm>
            <a:off x="2321560" y="4232275"/>
            <a:ext cx="4094480" cy="1383665"/>
          </a:xfrm>
          <a:prstGeom prst="rect">
            <a:avLst/>
          </a:prstGeom>
          <a:noFill/>
          <a:ln w="9525">
            <a:noFill/>
          </a:ln>
        </p:spPr>
        <p:txBody>
          <a:bodyPr wrap="square">
            <a:spAutoFit/>
          </a:bodyPr>
          <a:lstStyle/>
          <a:p>
            <a:pPr indent="304800" algn="ctr"/>
            <a:r>
              <a:rPr lang="zh-CN" sz="2800" b="0">
                <a:latin typeface="华文楷体" panose="02010600040101010101" pitchFamily="2" charset="-122"/>
                <a:ea typeface="华文楷体" panose="02010600040101010101" pitchFamily="2" charset="-122"/>
                <a:cs typeface="华文楷体" panose="02010600040101010101" pitchFamily="2" charset="-122"/>
              </a:rPr>
              <a:t>机敏、善良、淳朴</a:t>
            </a:r>
            <a:endParaRPr lang="zh-CN" sz="2800" b="0">
              <a:latin typeface="华文楷体" panose="02010600040101010101" pitchFamily="2" charset="-122"/>
              <a:ea typeface="华文楷体" panose="02010600040101010101" pitchFamily="2" charset="-122"/>
              <a:cs typeface="华文楷体" panose="02010600040101010101" pitchFamily="2" charset="-122"/>
            </a:endParaRPr>
          </a:p>
          <a:p>
            <a:pPr indent="304800" algn="ctr"/>
            <a:r>
              <a:rPr lang="zh-CN" sz="2800" b="0">
                <a:latin typeface="华文楷体" panose="02010600040101010101" pitchFamily="2" charset="-122"/>
                <a:ea typeface="华文楷体" panose="02010600040101010101" pitchFamily="2" charset="-122"/>
                <a:cs typeface="华文楷体" panose="02010600040101010101" pitchFamily="2" charset="-122"/>
              </a:rPr>
              <a:t>世故圆滑、善于逢迎</a:t>
            </a:r>
            <a:endParaRPr lang="zh-CN" sz="2800" b="0">
              <a:latin typeface="华文楷体" panose="02010600040101010101" pitchFamily="2" charset="-122"/>
              <a:ea typeface="华文楷体" panose="02010600040101010101" pitchFamily="2" charset="-122"/>
              <a:cs typeface="华文楷体" panose="02010600040101010101" pitchFamily="2" charset="-122"/>
            </a:endParaRPr>
          </a:p>
          <a:p>
            <a:pPr indent="304800" algn="ctr"/>
            <a:r>
              <a:rPr lang="zh-CN" sz="2800" b="0">
                <a:latin typeface="华文楷体" panose="02010600040101010101" pitchFamily="2" charset="-122"/>
                <a:ea typeface="华文楷体" panose="02010600040101010101" pitchFamily="2" charset="-122"/>
                <a:cs typeface="华文楷体" panose="02010600040101010101" pitchFamily="2" charset="-122"/>
              </a:rPr>
              <a:t>大智若愚</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3" name="文本框 2"/>
          <p:cNvSpPr txBox="1"/>
          <p:nvPr/>
        </p:nvSpPr>
        <p:spPr>
          <a:xfrm>
            <a:off x="3771900" y="2825115"/>
            <a:ext cx="1249680" cy="953135"/>
          </a:xfrm>
          <a:prstGeom prst="rect">
            <a:avLst/>
          </a:prstGeom>
          <a:noFill/>
        </p:spPr>
        <p:txBody>
          <a:bodyPr wrap="none" rtlCol="0" anchor="t">
            <a:spAutoFit/>
          </a:bodyPr>
          <a:lstStyle/>
          <a:p>
            <a:pPr algn="ct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主角</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a:p>
            <a:pPr algn="ct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刘姥姥</a:t>
            </a:r>
            <a:endParaRPr lang="zh-CN" altLang="en-US" sz="2800">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9" name="文本框 8"/>
          <p:cNvSpPr txBox="1"/>
          <p:nvPr/>
        </p:nvSpPr>
        <p:spPr>
          <a:xfrm>
            <a:off x="6443980" y="2825750"/>
            <a:ext cx="2399030" cy="953135"/>
          </a:xfrm>
          <a:prstGeom prst="rect">
            <a:avLst/>
          </a:prstGeom>
          <a:noFill/>
          <a:ln w="9525">
            <a:noFill/>
          </a:ln>
        </p:spPr>
        <p:txBody>
          <a:bodyPr wrap="square">
            <a:spAutoFit/>
          </a:bodyPr>
          <a:lstStyle/>
          <a:p>
            <a:pPr indent="304800" algn="ctr"/>
            <a:r>
              <a:rPr lang="zh-CN" sz="2800">
                <a:latin typeface="华文楷体" panose="02010600040101010101" pitchFamily="2" charset="-122"/>
                <a:ea typeface="华文楷体" panose="02010600040101010101" pitchFamily="2" charset="-122"/>
                <a:sym typeface="+mn-ea"/>
              </a:rPr>
              <a:t>导演、观众</a:t>
            </a:r>
            <a:endParaRPr lang="zh-CN" sz="2800">
              <a:latin typeface="华文楷体" panose="02010600040101010101" pitchFamily="2" charset="-122"/>
              <a:ea typeface="华文楷体" panose="02010600040101010101" pitchFamily="2" charset="-122"/>
              <a:sym typeface="+mn-ea"/>
            </a:endParaRPr>
          </a:p>
          <a:p>
            <a:pPr indent="304800" algn="ctr"/>
            <a:r>
              <a:rPr lang="zh-CN" sz="2800" b="0">
                <a:latin typeface="华文楷体" panose="02010600040101010101" pitchFamily="2" charset="-122"/>
                <a:ea typeface="华文楷体" panose="02010600040101010101" pitchFamily="2" charset="-122"/>
              </a:rPr>
              <a:t>贾府众人</a:t>
            </a:r>
            <a:endParaRPr lang="zh-CN" altLang="en-US" sz="2800" b="0">
              <a:latin typeface="华文楷体" panose="02010600040101010101" pitchFamily="2" charset="-122"/>
              <a:ea typeface="华文楷体" panose="02010600040101010101" pitchFamily="2" charset="-122"/>
            </a:endParaRPr>
          </a:p>
        </p:txBody>
      </p:sp>
      <p:sp>
        <p:nvSpPr>
          <p:cNvPr id="13" name="文本框 12"/>
          <p:cNvSpPr txBox="1"/>
          <p:nvPr/>
        </p:nvSpPr>
        <p:spPr>
          <a:xfrm>
            <a:off x="6428105" y="4218305"/>
            <a:ext cx="2766060" cy="1383665"/>
          </a:xfrm>
          <a:prstGeom prst="rect">
            <a:avLst/>
          </a:prstGeom>
          <a:noFill/>
          <a:ln w="9525">
            <a:noFill/>
          </a:ln>
        </p:spPr>
        <p:txBody>
          <a:bodyPr wrap="square">
            <a:spAutoFit/>
          </a:bodyPr>
          <a:lstStyle/>
          <a:p>
            <a:pPr indent="0" algn="ctr" fontAlgn="auto"/>
            <a:r>
              <a:rPr lang="zh-CN" sz="2800" b="0">
                <a:latin typeface="华文楷体" panose="02010600040101010101" pitchFamily="2" charset="-122"/>
                <a:ea typeface="华文楷体" panose="02010600040101010101" pitchFamily="2" charset="-122"/>
              </a:rPr>
              <a:t>笑态百出</a:t>
            </a:r>
            <a:endParaRPr lang="zh-CN" sz="2800" b="0">
              <a:latin typeface="华文楷体" panose="02010600040101010101" pitchFamily="2" charset="-122"/>
              <a:ea typeface="华文楷体" panose="02010600040101010101" pitchFamily="2" charset="-122"/>
            </a:endParaRPr>
          </a:p>
          <a:p>
            <a:pPr indent="0" algn="ctr" fontAlgn="auto"/>
            <a:r>
              <a:rPr lang="zh-CN" sz="2800" b="0">
                <a:latin typeface="华文楷体" panose="02010600040101010101" pitchFamily="2" charset="-122"/>
                <a:ea typeface="华文楷体" panose="02010600040101010101" pitchFamily="2" charset="-122"/>
              </a:rPr>
              <a:t>各具特色</a:t>
            </a:r>
            <a:endParaRPr lang="zh-CN" sz="2800" b="0">
              <a:latin typeface="华文楷体" panose="02010600040101010101" pitchFamily="2" charset="-122"/>
              <a:ea typeface="华文楷体" panose="02010600040101010101" pitchFamily="2" charset="-122"/>
            </a:endParaRPr>
          </a:p>
          <a:p>
            <a:pPr indent="0" algn="ctr" fontAlgn="auto"/>
            <a:r>
              <a:rPr lang="zh-CN" sz="2800" b="0">
                <a:latin typeface="华文楷体" panose="02010600040101010101" pitchFamily="2" charset="-122"/>
                <a:ea typeface="华文楷体" panose="02010600040101010101" pitchFamily="2" charset="-122"/>
              </a:rPr>
              <a:t>性格鲜明</a:t>
            </a:r>
            <a:endParaRPr lang="zh-CN" altLang="en-US" sz="2800" b="0">
              <a:latin typeface="华文楷体" panose="02010600040101010101" pitchFamily="2" charset="-122"/>
              <a:ea typeface="华文楷体" panose="02010600040101010101" pitchFamily="2" charset="-122"/>
            </a:endParaRPr>
          </a:p>
        </p:txBody>
      </p:sp>
      <p:sp>
        <p:nvSpPr>
          <p:cNvPr id="14" name="椭圆 13"/>
          <p:cNvSpPr/>
          <p:nvPr/>
        </p:nvSpPr>
        <p:spPr>
          <a:xfrm>
            <a:off x="3740785" y="2666365"/>
            <a:ext cx="1410970" cy="1270635"/>
          </a:xfrm>
          <a:prstGeom prst="ellipse">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74180" y="2527935"/>
            <a:ext cx="2045970" cy="1409065"/>
          </a:xfrm>
          <a:prstGeom prst="ellipse">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955925" y="2527935"/>
            <a:ext cx="613410" cy="1814830"/>
          </a:xfrm>
          <a:prstGeom prst="rect">
            <a:avLst/>
          </a:prstGeom>
          <a:noFill/>
        </p:spPr>
        <p:txBody>
          <a:bodyPr vert="eaVert" wrap="square" rtlCol="0">
            <a:spAutoFit/>
          </a:bodyPr>
          <a:lstStyle/>
          <a:p>
            <a:r>
              <a:rPr lang="zh-CN" altLang="en-US" sz="2800">
                <a:solidFill>
                  <a:srgbClr val="FF0000"/>
                </a:solidFill>
                <a:latin typeface="华文楷体" panose="02010600040101010101" pitchFamily="2" charset="-122"/>
                <a:ea typeface="华文楷体" panose="02010600040101010101" pitchFamily="2" charset="-122"/>
              </a:rPr>
              <a:t>正面刻画</a:t>
            </a:r>
            <a:endParaRPr lang="zh-CN" altLang="en-US" sz="2800">
              <a:solidFill>
                <a:srgbClr val="FF0000"/>
              </a:solidFill>
              <a:latin typeface="华文楷体" panose="02010600040101010101" pitchFamily="2" charset="-122"/>
              <a:ea typeface="华文楷体" panose="02010600040101010101" pitchFamily="2" charset="-122"/>
            </a:endParaRPr>
          </a:p>
        </p:txBody>
      </p:sp>
      <p:sp>
        <p:nvSpPr>
          <p:cNvPr id="20" name="文本框 19"/>
          <p:cNvSpPr txBox="1"/>
          <p:nvPr/>
        </p:nvSpPr>
        <p:spPr>
          <a:xfrm>
            <a:off x="9057005" y="2522220"/>
            <a:ext cx="613410" cy="1814830"/>
          </a:xfrm>
          <a:prstGeom prst="rect">
            <a:avLst/>
          </a:prstGeom>
          <a:noFill/>
        </p:spPr>
        <p:txBody>
          <a:bodyPr vert="eaVert" wrap="square" rtlCol="0">
            <a:spAutoFit/>
          </a:bodyPr>
          <a:lstStyle/>
          <a:p>
            <a:r>
              <a:rPr lang="zh-CN" altLang="en-US" sz="2800">
                <a:solidFill>
                  <a:srgbClr val="FF0000"/>
                </a:solidFill>
                <a:latin typeface="华文楷体" panose="02010600040101010101" pitchFamily="2" charset="-122"/>
                <a:ea typeface="华文楷体" panose="02010600040101010101" pitchFamily="2" charset="-122"/>
              </a:rPr>
              <a:t>侧面烘托</a:t>
            </a:r>
            <a:endParaRPr lang="zh-CN" altLang="en-US" sz="2800">
              <a:solidFill>
                <a:srgbClr val="FF0000"/>
              </a:solidFill>
              <a:latin typeface="华文楷体" panose="02010600040101010101" pitchFamily="2" charset="-122"/>
              <a:ea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3" grpId="0"/>
      <p:bldP spid="15" grpId="0"/>
      <p:bldP spid="2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5405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59134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042285" y="1671955"/>
            <a:ext cx="536003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课堂小结</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6" name="文本框 15"/>
          <p:cNvSpPr txBox="1"/>
          <p:nvPr/>
        </p:nvSpPr>
        <p:spPr>
          <a:xfrm>
            <a:off x="2591435" y="2796540"/>
            <a:ext cx="7230745" cy="3107690"/>
          </a:xfrm>
          <a:prstGeom prst="rect">
            <a:avLst/>
          </a:prstGeom>
          <a:noFill/>
          <a:ln w="9525">
            <a:noFill/>
          </a:ln>
        </p:spPr>
        <p:txBody>
          <a:bodyPr wrap="square">
            <a:spAutoFit/>
          </a:bodyPr>
          <a:lstStyle/>
          <a:p>
            <a:pPr indent="304800"/>
            <a:r>
              <a:rPr lang="en-US" altLang="zh-CN" sz="2800" b="0">
                <a:solidFill>
                  <a:schemeClr val="tx1"/>
                </a:solidFill>
                <a:latin typeface="华文楷体" panose="02010600040101010101" pitchFamily="2" charset="-122"/>
                <a:ea typeface="华文楷体" panose="02010600040101010101" pitchFamily="2" charset="-122"/>
              </a:rPr>
              <a:t>     </a:t>
            </a:r>
            <a:r>
              <a:rPr lang="zh-CN" sz="2800" b="0">
                <a:solidFill>
                  <a:schemeClr val="tx1"/>
                </a:solidFill>
                <a:latin typeface="华文楷体" panose="02010600040101010101" pitchFamily="2" charset="-122"/>
                <a:ea typeface="华文楷体" panose="02010600040101010101" pitchFamily="2" charset="-122"/>
              </a:rPr>
              <a:t>作者运用</a:t>
            </a:r>
            <a:r>
              <a:rPr lang="zh-CN" sz="2800" b="0">
                <a:solidFill>
                  <a:srgbClr val="FF0000"/>
                </a:solidFill>
                <a:latin typeface="华文楷体" panose="02010600040101010101" pitchFamily="2" charset="-122"/>
                <a:ea typeface="华文楷体" panose="02010600040101010101" pitchFamily="2" charset="-122"/>
              </a:rPr>
              <a:t>正侧面描写</a:t>
            </a:r>
            <a:r>
              <a:rPr lang="zh-CN" sz="2800" b="0">
                <a:solidFill>
                  <a:schemeClr val="tx1"/>
                </a:solidFill>
                <a:latin typeface="华文楷体" panose="02010600040101010101" pitchFamily="2" charset="-122"/>
                <a:ea typeface="华文楷体" panose="02010600040101010101" pitchFamily="2" charset="-122"/>
              </a:rPr>
              <a:t>相结合的手法，为我们描绘了雅与俗、庄与谐相互映衬的“群笑图”，带来强烈的喜剧效果，也让我们感受到了一丝丝讽刺意味。</a:t>
            </a:r>
            <a:endParaRPr lang="zh-CN" sz="2800" b="0">
              <a:solidFill>
                <a:schemeClr val="tx1"/>
              </a:solidFill>
              <a:latin typeface="华文楷体" panose="02010600040101010101" pitchFamily="2" charset="-122"/>
              <a:ea typeface="华文楷体" panose="02010600040101010101" pitchFamily="2" charset="-122"/>
            </a:endParaRPr>
          </a:p>
          <a:p>
            <a:pPr indent="304800"/>
            <a:r>
              <a:rPr lang="zh-CN" sz="2800" b="0">
                <a:solidFill>
                  <a:schemeClr val="tx1"/>
                </a:solidFill>
                <a:latin typeface="华文楷体" panose="02010600040101010101" pitchFamily="2" charset="-122"/>
                <a:ea typeface="华文楷体" panose="02010600040101010101" pitchFamily="2" charset="-122"/>
              </a:rPr>
              <a:t>    它让我们看到了封建社会贫富悬殊的不公平，也让我们感受到了贵族阶层不识民间疾苦的冷漠。</a:t>
            </a:r>
            <a:endParaRPr lang="zh-CN" sz="2800" b="0">
              <a:solidFill>
                <a:schemeClr val="tx1"/>
              </a:solidFill>
              <a:latin typeface="华文楷体" panose="02010600040101010101" pitchFamily="2" charset="-122"/>
              <a:ea typeface="华文楷体" panose="02010600040101010101" pitchFamily="2"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97244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40973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860675" y="1671955"/>
            <a:ext cx="536003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分析古典小说人物形象的方法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855595" y="2874645"/>
            <a:ext cx="6081395" cy="2676525"/>
          </a:xfrm>
          <a:prstGeom prst="rect">
            <a:avLst/>
          </a:prstGeom>
          <a:noFill/>
          <a:ln w="9525">
            <a:noFill/>
          </a:ln>
        </p:spPr>
        <p:txBody>
          <a:bodyPr wrap="square">
            <a:spAutoFit/>
          </a:bodyPr>
          <a:lstStyle/>
          <a:p>
            <a:pPr indent="0" fontAlgn="auto"/>
            <a:r>
              <a:rPr sz="2800" b="0">
                <a:latin typeface="华文楷体" panose="02010600040101010101" pitchFamily="2" charset="-122"/>
                <a:ea typeface="华文楷体" panose="02010600040101010101" pitchFamily="2" charset="-122"/>
                <a:cs typeface="华文楷体" panose="02010600040101010101" pitchFamily="2" charset="-122"/>
              </a:rPr>
              <a:t>1.抓住人物语言、动作描写，品析人物形象。</a:t>
            </a:r>
            <a:endParaRPr sz="2800" b="0">
              <a:latin typeface="华文楷体" panose="02010600040101010101" pitchFamily="2" charset="-122"/>
              <a:ea typeface="华文楷体" panose="02010600040101010101" pitchFamily="2" charset="-122"/>
              <a:cs typeface="华文楷体" panose="02010600040101010101" pitchFamily="2" charset="-122"/>
            </a:endParaRPr>
          </a:p>
          <a:p>
            <a:pPr indent="0" fontAlgn="auto"/>
            <a:r>
              <a:rPr sz="2800" b="0">
                <a:latin typeface="华文楷体" panose="02010600040101010101" pitchFamily="2" charset="-122"/>
                <a:ea typeface="华文楷体" panose="02010600040101010101" pitchFamily="2" charset="-122"/>
                <a:cs typeface="华文楷体" panose="02010600040101010101" pitchFamily="2" charset="-122"/>
              </a:rPr>
              <a:t>2.联系小说相关的故事情节，全面把握人物形象。</a:t>
            </a:r>
            <a:endParaRPr sz="2800" b="0">
              <a:latin typeface="华文楷体" panose="02010600040101010101" pitchFamily="2" charset="-122"/>
              <a:ea typeface="华文楷体" panose="02010600040101010101" pitchFamily="2" charset="-122"/>
              <a:cs typeface="华文楷体" panose="02010600040101010101" pitchFamily="2" charset="-122"/>
            </a:endParaRPr>
          </a:p>
          <a:p>
            <a:pPr indent="0" fontAlgn="auto"/>
            <a:r>
              <a:rPr lang="en-US" alt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关注侧面烘托的内容，深入把握人物形象。</a:t>
            </a:r>
            <a:endParaRPr lang="zh-CN" altLang="en-US"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04229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47958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30525" y="1671955"/>
            <a:ext cx="536003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作业</a:t>
            </a:r>
            <a:endParaRPr lang="zh-CN" altLang="en-US"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479675" y="2952750"/>
            <a:ext cx="7220585" cy="2030095"/>
          </a:xfrm>
          <a:prstGeom prst="rect">
            <a:avLst/>
          </a:prstGeom>
          <a:noFill/>
          <a:ln w="9525">
            <a:noFill/>
          </a:ln>
        </p:spPr>
        <p:txBody>
          <a:bodyPr wrap="square">
            <a:spAutoFit/>
          </a:bodyPr>
          <a:lstStyle/>
          <a:p>
            <a:pPr indent="0" fontAlgn="auto">
              <a:lnSpc>
                <a:spcPct val="150000"/>
              </a:lnSpc>
            </a:pPr>
            <a:r>
              <a:rPr sz="2800" b="0">
                <a:latin typeface="华文楷体" panose="02010600040101010101" pitchFamily="2" charset="-122"/>
                <a:ea typeface="华文楷体" panose="02010600040101010101" pitchFamily="2" charset="-122"/>
                <a:cs typeface="华文楷体" panose="02010600040101010101" pitchFamily="2" charset="-122"/>
              </a:rPr>
              <a:t>1.将课文改写成课本剧。</a:t>
            </a:r>
            <a:r>
              <a:rPr sz="2800">
                <a:latin typeface="华文楷体" panose="02010600040101010101" pitchFamily="2" charset="-122"/>
                <a:ea typeface="华文楷体" panose="02010600040101010101" pitchFamily="2" charset="-122"/>
                <a:cs typeface="华文楷体" panose="02010600040101010101" pitchFamily="2" charset="-122"/>
                <a:sym typeface="+mn-ea"/>
              </a:rPr>
              <a:t>（必做）</a:t>
            </a:r>
            <a:endParaRPr sz="2800" b="0">
              <a:latin typeface="华文楷体" panose="02010600040101010101" pitchFamily="2" charset="-122"/>
              <a:ea typeface="华文楷体" panose="02010600040101010101" pitchFamily="2" charset="-122"/>
              <a:cs typeface="华文楷体" panose="02010600040101010101" pitchFamily="2" charset="-122"/>
            </a:endParaRPr>
          </a:p>
          <a:p>
            <a:pPr indent="0" fontAlgn="auto"/>
            <a:r>
              <a:rPr lang="en-US" sz="2800" b="0">
                <a:latin typeface="华文楷体" panose="02010600040101010101" pitchFamily="2" charset="-122"/>
                <a:ea typeface="华文楷体" panose="02010600040101010101" pitchFamily="2" charset="-122"/>
                <a:cs typeface="华文楷体" panose="02010600040101010101" pitchFamily="2" charset="-122"/>
              </a:rPr>
              <a:t>2.继续阅读《红楼梦》与刘姥姥相关的章节，了解刘姥姥在全书中的作用和古典小说千里伏线</a:t>
            </a:r>
            <a:r>
              <a:rPr lang="zh-CN" altLang="en-US" sz="2800" b="0">
                <a:latin typeface="华文楷体" panose="02010600040101010101" pitchFamily="2" charset="-122"/>
                <a:ea typeface="华文楷体" panose="02010600040101010101" pitchFamily="2" charset="-122"/>
                <a:cs typeface="华文楷体" panose="02010600040101010101" pitchFamily="2" charset="-122"/>
              </a:rPr>
              <a:t>、</a:t>
            </a:r>
            <a:r>
              <a:rPr lang="en-US" sz="2800" b="0">
                <a:latin typeface="华文楷体" panose="02010600040101010101" pitchFamily="2" charset="-122"/>
                <a:ea typeface="华文楷体" panose="02010600040101010101" pitchFamily="2" charset="-122"/>
                <a:cs typeface="华文楷体" panose="02010600040101010101" pitchFamily="2" charset="-122"/>
              </a:rPr>
              <a:t>前后呼应的写作手法。</a:t>
            </a:r>
            <a:r>
              <a:rPr lang="zh-CN" altLang="en-US" sz="2800" b="0">
                <a:latin typeface="华文楷体" panose="02010600040101010101" pitchFamily="2" charset="-122"/>
                <a:ea typeface="华文楷体" panose="02010600040101010101" pitchFamily="2" charset="-122"/>
                <a:cs typeface="华文楷体" panose="02010600040101010101" pitchFamily="2" charset="-122"/>
              </a:rPr>
              <a:t>（选</a:t>
            </a:r>
            <a:r>
              <a:rPr lang="zh-CN" altLang="en-US" sz="2800" b="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做</a:t>
            </a:r>
            <a:r>
              <a:rPr lang="zh-CN" altLang="en-US" sz="2800" b="0" smtClean="0">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800" b="0">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101" name="New picture"/>
          <p:cNvPicPr/>
          <p:nvPr/>
        </p:nvPicPr>
        <p:blipFill>
          <a:blip r:embed="rId2"/>
          <a:stretch>
            <a:fillRect/>
          </a:stretch>
        </p:blipFill>
        <p:spPr>
          <a:xfrm>
            <a:off x="12331700" y="11036300"/>
            <a:ext cx="342900" cy="2540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6290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06632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nvSpPr>
        <p:spPr>
          <a:xfrm>
            <a:off x="362903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海报解说，聚焦笑剧</a:t>
            </a:r>
            <a:endParaRPr lang="zh-CN" altLang="en-US" sz="300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3265805" y="2633345"/>
            <a:ext cx="6024880" cy="3136900"/>
          </a:xfrm>
          <a:prstGeom prst="rect">
            <a:avLst/>
          </a:prstGeom>
          <a:noFill/>
          <a:ln>
            <a:noFill/>
          </a:ln>
        </p:spPr>
      </p:pic>
      <p:pic>
        <p:nvPicPr>
          <p:cNvPr id="9" name="海报设计解说">
            <a:hlinkClick action="ppaction://media"/>
          </p:cNvPr>
          <p:cNvPicPr>
            <a:picLocks noRot="1"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9533890" y="5478145"/>
            <a:ext cx="619125" cy="619125"/>
          </a:xfrm>
          <a:prstGeom prst="rect">
            <a:avLst/>
          </a:prstGeom>
        </p:spPr>
      </p:pic>
      <p:sp>
        <p:nvSpPr>
          <p:cNvPr id="5" name="文本框 4"/>
          <p:cNvSpPr txBox="1"/>
          <p:nvPr/>
        </p:nvSpPr>
        <p:spPr>
          <a:xfrm>
            <a:off x="3332480" y="4334510"/>
            <a:ext cx="1337945" cy="101790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芥豆之微一老妪，</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大观园中演“笑”剧。</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村言俚语惹人笑，</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举止行为真滑稽！</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别人笑她太疯癫，</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她笑别人看不穿。</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卖力表演为迎合，</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a:p>
            <a:pPr indent="0" algn="ctr">
              <a:lnSpc>
                <a:spcPct val="100000"/>
              </a:lnSpc>
            </a:pPr>
            <a:r>
              <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rPr>
              <a:t>大智若愚为生计！</a:t>
            </a:r>
            <a:endParaRPr lang="en-US" altLang="zh-CN" sz="1000" kern="100">
              <a:latin typeface="华文楷体" panose="02010600040101010101" pitchFamily="2" charset="-122"/>
              <a:ea typeface="华文楷体" panose="02010600040101010101" pitchFamily="2" charset="-122"/>
              <a:cs typeface="华文楷体" panose="02010600040101010101" pitchFamily="2" charset="-122"/>
              <a:sym typeface="Times New Roman" panose="02020603050405020304"/>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additive="base">
                                        <p:cTn id="6" dur="6568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6802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0531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168015" y="1671955"/>
            <a:ext cx="6022340" cy="553085"/>
          </a:xfrm>
          <a:prstGeom prst="rect">
            <a:avLst/>
          </a:prstGeom>
          <a:noFill/>
        </p:spPr>
        <p:txBody>
          <a:bodyPr wrap="square" rtlCol="0">
            <a:spAutoFit/>
          </a:bodyPr>
          <a:lstStyle/>
          <a:p>
            <a:pPr algn="ctr"/>
            <a:r>
              <a:rPr sz="3000">
                <a:solidFill>
                  <a:prstClr val="black"/>
                </a:solidFill>
                <a:latin typeface="黑体" panose="02010609060101010101" pitchFamily="49" charset="-122"/>
                <a:ea typeface="黑体" panose="02010609060101010101" pitchFamily="49" charset="-122"/>
              </a:rPr>
              <a:t>发现设计问题，聚焦人物笑态描写</a:t>
            </a:r>
            <a:endParaRPr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376199" y="3117851"/>
            <a:ext cx="7140388" cy="2245360"/>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听完宣传组同学的介绍，有同学发现海报图中贾母一桌的林黛玉和贾宝玉的姿态动作与原文描写不太一致。</a:t>
            </a:r>
            <a:endParaRPr lang="zh-CN" altLang="en-US" sz="2800">
              <a:latin typeface="华文楷体" panose="02010600040101010101" pitchFamily="2" charset="-122"/>
              <a:ea typeface="华文楷体" panose="02010600040101010101" pitchFamily="2" charset="-122"/>
            </a:endParaRPr>
          </a:p>
          <a:p>
            <a:r>
              <a:rPr lang="zh-CN" altLang="en-US" sz="2800">
                <a:latin typeface="华文楷体" panose="02010600040101010101" pitchFamily="2" charset="-122"/>
                <a:ea typeface="华文楷体" panose="02010600040101010101" pitchFamily="2" charset="-122"/>
              </a:rPr>
              <a:t>        请朗读课文第七段中对二人描写的语句，比较分析这样改动好不好。</a:t>
            </a:r>
            <a:endParaRPr lang="zh-CN" altLang="en-US" sz="2800">
              <a:latin typeface="华文楷体" panose="02010600040101010101" pitchFamily="2" charset="-122"/>
              <a:ea typeface="华文楷体" panose="02010600040101010101" pitchFamily="2"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33566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7295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 name="图片 2"/>
          <p:cNvPicPr>
            <a:picLocks noChangeAspect="1"/>
          </p:cNvPicPr>
          <p:nvPr/>
        </p:nvPicPr>
        <p:blipFill>
          <a:blip r:embed="rId2"/>
          <a:stretch>
            <a:fillRect/>
          </a:stretch>
        </p:blipFill>
        <p:spPr>
          <a:xfrm>
            <a:off x="4490720" y="3480435"/>
            <a:ext cx="5201285" cy="2708275"/>
          </a:xfrm>
          <a:prstGeom prst="rect">
            <a:avLst/>
          </a:prstGeom>
          <a:noFill/>
          <a:ln>
            <a:noFill/>
          </a:ln>
        </p:spPr>
      </p:pic>
      <p:sp>
        <p:nvSpPr>
          <p:cNvPr id="11" name="文本框 10"/>
          <p:cNvSpPr txBox="1"/>
          <p:nvPr/>
        </p:nvSpPr>
        <p:spPr>
          <a:xfrm>
            <a:off x="3335655" y="1671955"/>
            <a:ext cx="6022340" cy="553085"/>
          </a:xfrm>
          <a:prstGeom prst="rect">
            <a:avLst/>
          </a:prstGeom>
          <a:noFill/>
        </p:spPr>
        <p:txBody>
          <a:bodyPr wrap="square" rtlCol="0">
            <a:spAutoFit/>
          </a:bodyPr>
          <a:lstStyle/>
          <a:p>
            <a:pPr algn="ctr"/>
            <a:r>
              <a:rPr sz="3000">
                <a:solidFill>
                  <a:prstClr val="black"/>
                </a:solidFill>
                <a:latin typeface="黑体" panose="02010609060101010101" pitchFamily="49" charset="-122"/>
                <a:ea typeface="黑体" panose="02010609060101010101" pitchFamily="49" charset="-122"/>
              </a:rPr>
              <a:t>发现设计问题，聚焦人物笑态描写</a:t>
            </a:r>
            <a:endParaRPr sz="3000">
              <a:solidFill>
                <a:prstClr val="black"/>
              </a:solidFill>
              <a:latin typeface="黑体" panose="02010609060101010101" pitchFamily="49" charset="-122"/>
              <a:ea typeface="黑体" panose="02010609060101010101" pitchFamily="49" charset="-122"/>
            </a:endParaRPr>
          </a:p>
        </p:txBody>
      </p:sp>
      <p:sp>
        <p:nvSpPr>
          <p:cNvPr id="100" name="文本框 99"/>
          <p:cNvSpPr txBox="1"/>
          <p:nvPr/>
        </p:nvSpPr>
        <p:spPr>
          <a:xfrm>
            <a:off x="2123440" y="2527300"/>
            <a:ext cx="7778750" cy="953135"/>
          </a:xfrm>
          <a:prstGeom prst="rect">
            <a:avLst/>
          </a:prstGeom>
          <a:noFill/>
          <a:ln w="9525">
            <a:noFill/>
          </a:ln>
        </p:spPr>
        <p:txBody>
          <a:bodyPr wrap="square">
            <a:spAutoFit/>
          </a:bodyPr>
          <a:lstStyle/>
          <a:p>
            <a:pPr indent="266700"/>
            <a:r>
              <a:rPr lang="en-US" altLang="zh-CN" sz="2800" b="0">
                <a:latin typeface="华文楷体" panose="02010600040101010101" pitchFamily="2" charset="-122"/>
                <a:ea typeface="华文楷体" panose="02010600040101010101" pitchFamily="2" charset="-122"/>
                <a:cs typeface="华文楷体" panose="02010600040101010101" pitchFamily="2" charset="-122"/>
              </a:rPr>
              <a:t>     </a:t>
            </a:r>
            <a:r>
              <a:rPr lang="zh-CN" sz="2800" b="0">
                <a:latin typeface="华文楷体" panose="02010600040101010101" pitchFamily="2" charset="-122"/>
                <a:ea typeface="华文楷体" panose="02010600040101010101" pitchFamily="2" charset="-122"/>
                <a:cs typeface="华文楷体" panose="02010600040101010101" pitchFamily="2" charset="-122"/>
              </a:rPr>
              <a:t>黛玉</a:t>
            </a:r>
            <a:r>
              <a:rPr 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笑岔了气</a:t>
            </a:r>
            <a:r>
              <a:rPr lang="zh-CN" sz="2800" b="0">
                <a:latin typeface="华文楷体" panose="02010600040101010101" pitchFamily="2" charset="-122"/>
                <a:ea typeface="华文楷体" panose="02010600040101010101" pitchFamily="2" charset="-122"/>
                <a:cs typeface="华文楷体" panose="02010600040101010101" pitchFamily="2" charset="-122"/>
              </a:rPr>
              <a:t>，</a:t>
            </a:r>
            <a:r>
              <a:rPr 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伏着</a:t>
            </a:r>
            <a:r>
              <a:rPr lang="zh-CN" sz="2800" b="0">
                <a:latin typeface="华文楷体" panose="02010600040101010101" pitchFamily="2" charset="-122"/>
                <a:ea typeface="华文楷体" panose="02010600040101010101" pitchFamily="2" charset="-122"/>
                <a:cs typeface="华文楷体" panose="02010600040101010101" pitchFamily="2" charset="-122"/>
              </a:rPr>
              <a:t>桌子只叫</a:t>
            </a:r>
            <a:r>
              <a:rPr lang="en-US" alt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嗳</a:t>
            </a:r>
            <a:r>
              <a:rPr 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哟！</a:t>
            </a:r>
            <a:r>
              <a:rPr lang="en-US" alt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sz="2800" b="0">
                <a:latin typeface="华文楷体" panose="02010600040101010101" pitchFamily="2" charset="-122"/>
                <a:ea typeface="华文楷体" panose="02010600040101010101" pitchFamily="2" charset="-122"/>
                <a:cs typeface="华文楷体" panose="02010600040101010101" pitchFamily="2" charset="-122"/>
              </a:rPr>
              <a:t>宝玉</a:t>
            </a:r>
            <a:r>
              <a:rPr 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滚</a:t>
            </a:r>
            <a:r>
              <a:rPr lang="zh-CN"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到</a:t>
            </a:r>
            <a:r>
              <a:rPr lang="zh-CN" sz="2800" b="0">
                <a:latin typeface="华文楷体" panose="02010600040101010101" pitchFamily="2" charset="-122"/>
                <a:ea typeface="华文楷体" panose="02010600040101010101" pitchFamily="2" charset="-122"/>
                <a:cs typeface="华文楷体" panose="02010600040101010101" pitchFamily="2" charset="-122"/>
              </a:rPr>
              <a:t>贾母怀里，贾母笑的搂着</a:t>
            </a:r>
            <a:r>
              <a:rPr lang="zh-CN"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叫</a:t>
            </a:r>
            <a:r>
              <a:rPr lang="en-US"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心肝</a:t>
            </a:r>
            <a:r>
              <a:rPr lang="en-US" sz="2800" b="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endParaRPr lang="en-US" altLang="en-US" sz="2800" b="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12" name="文本框 11"/>
          <p:cNvSpPr txBox="1"/>
          <p:nvPr/>
        </p:nvSpPr>
        <p:spPr>
          <a:xfrm>
            <a:off x="2208530" y="3544570"/>
            <a:ext cx="2021205" cy="2245360"/>
          </a:xfrm>
          <a:prstGeom prst="rect">
            <a:avLst/>
          </a:prstGeom>
          <a:noFill/>
          <a:ln w="9525">
            <a:solidFill>
              <a:schemeClr val="tx1"/>
            </a:solidFill>
          </a:ln>
        </p:spPr>
        <p:txBody>
          <a:bodyPr wrap="square">
            <a:spAutoFit/>
          </a:bodyPr>
          <a:lstStyle/>
          <a:p>
            <a:pPr indent="0" fontAlgn="auto"/>
            <a:r>
              <a:rPr lang="zh-CN" sz="2800" b="0">
                <a:solidFill>
                  <a:srgbClr val="FF0000"/>
                </a:solidFill>
                <a:latin typeface="华文楷体" panose="02010600040101010101" pitchFamily="2" charset="-122"/>
                <a:ea typeface="华文楷体" panose="02010600040101010101" pitchFamily="2" charset="-122"/>
              </a:rPr>
              <a:t>根据每个人不同的地位、身份和性格，刻画每个人不同笑态。</a:t>
            </a:r>
            <a:endParaRPr lang="zh-CN" altLang="en-US" sz="2800" b="0">
              <a:solidFill>
                <a:srgbClr val="FF0000"/>
              </a:solidFill>
              <a:latin typeface="华文楷体" panose="02010600040101010101" pitchFamily="2" charset="-122"/>
              <a:ea typeface="华文楷体" panose="0201060004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30772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501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30772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515899" y="2898776"/>
            <a:ext cx="7140388" cy="267652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        </a:t>
            </a:r>
            <a:r>
              <a:rPr lang="en-US" altLang="zh-CN" sz="2400">
                <a:sym typeface="+mn-ea"/>
              </a:rPr>
              <a:t> </a:t>
            </a: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第七段中还描写了史湘云、王夫人、薛姨妈、探春、惜春、凤姐、鸳鸯和下人们的表现。</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        请你自由选择两个人物，结合文中描写其笑态的语句，说说你读出了他们怎样的性格特征与身份地位，并批注在书上。</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12611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56340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12611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418744" y="3234691"/>
            <a:ext cx="7140388" cy="1599565"/>
          </a:xfrm>
          <a:prstGeom prst="rect">
            <a:avLst/>
          </a:prstGeom>
          <a:noFill/>
        </p:spPr>
        <p:txBody>
          <a:bodyPr wrap="square" rtlCol="0">
            <a:spAutoFit/>
          </a:bodyPr>
          <a:lstStyle/>
          <a:p>
            <a:pPr fontAlgn="auto">
              <a:lnSpc>
                <a:spcPct val="150000"/>
              </a:lnSpc>
            </a:pP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湘云</a:t>
            </a:r>
            <a:r>
              <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掌不住</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，一口茶都</a:t>
            </a:r>
            <a:r>
              <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喷</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出来。</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一个“喷”字，形神兼备地写出了史湘云性格的</a:t>
            </a:r>
            <a:r>
              <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豪爽。</a:t>
            </a:r>
            <a:endPar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95847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39576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5847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295554" y="2870201"/>
            <a:ext cx="7140388" cy="2461260"/>
          </a:xfrm>
          <a:prstGeom prst="rect">
            <a:avLst/>
          </a:prstGeom>
          <a:noFill/>
        </p:spPr>
        <p:txBody>
          <a:bodyPr wrap="square" rtlCol="0">
            <a:spAutoFit/>
          </a:bodyPr>
          <a:lstStyle/>
          <a:p>
            <a:pPr fontAlgn="auto">
              <a:lnSpc>
                <a:spcPct val="150000"/>
              </a:lnSpc>
            </a:pPr>
            <a:r>
              <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王夫人笑的用手指着凤姐儿，却说不出话来。  </a:t>
            </a:r>
            <a:endPar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sz="28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       王夫人是凤姐的婶子、姑母和“后台”，深知凤姐为人，她“笑的用手指着凤姐儿”，却看破不说破，体现出她</a:t>
            </a:r>
            <a:r>
              <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身份尊贵、矜持克制。</a:t>
            </a:r>
            <a:endParaRPr lang="zh-CN" sz="28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32169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5898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32169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聚焦笑剧，品析人物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nvSpPr>
        <p:spPr>
          <a:xfrm>
            <a:off x="2545109" y="2784476"/>
            <a:ext cx="7140388" cy="2245360"/>
          </a:xfrm>
          <a:prstGeom prst="rect">
            <a:avLst/>
          </a:prstGeom>
          <a:noFill/>
        </p:spPr>
        <p:txBody>
          <a:bodyPr wrap="square" rtlCol="0">
            <a:spAutoFit/>
          </a:bodyPr>
          <a:lstStyle/>
          <a:p>
            <a:pPr fontAlgn="auto">
              <a:lnSpc>
                <a:spcPct val="100000"/>
              </a:lnSpc>
            </a:pPr>
            <a:r>
              <a:rPr lang="en-US" altLang="zh-CN" sz="280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sz="2800">
                <a:latin typeface="华文楷体" panose="02010600040101010101" pitchFamily="2" charset="-122"/>
                <a:ea typeface="华文楷体" panose="02010600040101010101" pitchFamily="2" charset="-122"/>
                <a:cs typeface="华文楷体" panose="02010600040101010101" pitchFamily="2" charset="-122"/>
                <a:sym typeface="+mn-ea"/>
              </a:rPr>
              <a:t>在这一幕笑剧中，我们看到了柔弱的黛玉、放肆顽皮的宝玉、豪爽的湘云、矜持克制的王夫人、忍俊不禁的薛姨妈、干脆爽利的探春、稚气娇柔的惜春，真可谓一幅精彩的“百笑图”啊！</a:t>
            </a:r>
            <a:endParaRPr lang="zh-CN" sz="2800">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0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3"/>
  <p:tag name="KSO_WM_UNIT_INDEX" val="3"/>
  <p:tag name="KSO_WM_UNIT_LAYERLEVEL" val="1"/>
  <p:tag name="KSO_WM_UNIT_TYPE" val="i"/>
</p:tagLst>
</file>

<file path=ppt/tags/tag1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1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RGE_SHAPE" val="1"/>
  <p:tag name="KSO_WM_UNIT_LAYERLEVEL" val="1"/>
</p:tagLst>
</file>

<file path=ppt/tags/tag1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8.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49.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4.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5.xml><?xml version="1.0" encoding="utf-8"?>
<p:tagLst xmlns:p="http://schemas.openxmlformats.org/presentationml/2006/main">
  <p:tag name="KSO_WM_BEAUTIFY_FLAG" val="#wm#"/>
  <p:tag name="KSO_WM_TAG_VERSION" val="1.0"/>
  <p:tag name="KSO_WM_TEMPLATE_CATEGORY" val="custom"/>
  <p:tag name="KSO_WM_TEMPLATE_INDEX" val="20177425"/>
  <p:tag name="KSO_WM_UNIT_COMPATIBLE" val="0"/>
  <p:tag name="KSO_WM_UNIT_DIAGRAM_ISNUMVISUAL" val="0"/>
  <p:tag name="KSO_WM_UNIT_DIAGRAM_ISREFERUNIT" val="0"/>
  <p:tag name="KSO_WM_UNIT_HIGHLIGHT" val="0"/>
  <p:tag name="KSO_WM_UNIT_ID" val="_0**"/>
  <p:tag name="KSO_WM_UNIT_LAYERLEVEL" val="1"/>
</p:tagLst>
</file>

<file path=ppt/tags/tag156.xml><?xml version="1.0" encoding="utf-8"?>
<p:tagLst xmlns:p="http://schemas.openxmlformats.org/presentationml/2006/main">
  <p:tag name="KSO_WM_BEAUTIFY_FLAG" val="#wm#"/>
  <p:tag name="KSO_WM_TAG_VERSION" val="1.0"/>
  <p:tag name="KSO_WM_TEMPLATE_CATEGORY" val="custom"/>
  <p:tag name="KSO_WM_TEMPLATE_INDEX" val="20177425"/>
  <p:tag name="KSO_WM_UNIT_COMPATIBLE" val="0"/>
  <p:tag name="KSO_WM_UNIT_DIAGRAM_ISNUMVISUAL" val="0"/>
  <p:tag name="KSO_WM_UNIT_DIAGRAM_ISREFERUNIT" val="0"/>
  <p:tag name="KSO_WM_UNIT_HIGHLIGHT" val="0"/>
  <p:tag name="KSO_WM_UNIT_ID" val="_0**"/>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COMBINE_RELATE_SLIDE_ID" val="background20176878_1"/>
  <p:tag name="KSO_WM_TAG_VERSION" val="1.0"/>
  <p:tag name="KSO_WM_TEMPLATE_CATEGORY" val="custom"/>
  <p:tag name="KSO_WM_TEMPLATE_COLOR_TYPE" val="1"/>
  <p:tag name="KSO_WM_TEMPLATE_INDEX" val="20177425"/>
  <p:tag name="KSO_WM_TEMPLATE_MASTER_THUMB_INDEX" val="18"/>
  <p:tag name="KSO_WM_TEMPLATE_MASTER_TYPE" val="1"/>
  <p:tag name="KSO_WM_TEMPLATE_SUBCATEGORY" val="0"/>
  <p:tag name="KSO_WM_TEMPLATE_THUMBS_INDEX" val="1、7、10、15、16、20、21、25、29"/>
  <p:tag name="KSO_WM_UNIT_SHOW_EDIT_AREA_INDICATION" val="0"/>
</p:tagLst>
</file>

<file path=ppt/tags/tag161.xml><?xml version="1.0" encoding="utf-8"?>
<p:tagLst xmlns:p="http://schemas.openxmlformats.org/presentationml/2006/main">
  <p:tag name="KSO_WM_TEMPLATE_CATEGORY" val="custom"/>
  <p:tag name="KSO_WM_TEMPLATE_INDEX" val="20177425"/>
</p:tagLst>
</file>

<file path=ppt/tags/tag162.xml><?xml version="1.0" encoding="utf-8"?>
<p:tagLst xmlns:p="http://schemas.openxmlformats.org/presentationml/2006/main">
  <p:tag name="KSO_WM_TEMPLATE_CATEGORY" val="custom"/>
  <p:tag name="KSO_WM_TEMPLATE_INDEX" val="20177425"/>
</p:tagLst>
</file>

<file path=ppt/tags/tag163.xml><?xml version="1.0" encoding="utf-8"?>
<p:tagLst xmlns:p="http://schemas.openxmlformats.org/presentationml/2006/main">
  <p:tag name="KSO_WM_TEMPLATE_CATEGORY" val="custom"/>
  <p:tag name="KSO_WM_TEMPLATE_INDEX" val="20177425"/>
</p:tagLst>
</file>

<file path=ppt/tags/tag164.xml><?xml version="1.0" encoding="utf-8"?>
<p:tagLst xmlns:p="http://schemas.openxmlformats.org/presentationml/2006/main">
  <p:tag name="KSO_WM_TEMPLATE_CATEGORY" val="custom"/>
  <p:tag name="KSO_WM_TEMPLATE_INDEX" val="20177425"/>
</p:tagLst>
</file>

<file path=ppt/tags/tag165.xml><?xml version="1.0" encoding="utf-8"?>
<p:tagLst xmlns:p="http://schemas.openxmlformats.org/presentationml/2006/main">
  <p:tag name="KSO_WM_TEMPLATE_CATEGORY" val="custom"/>
  <p:tag name="KSO_WM_TEMPLATE_INDEX" val="20177425"/>
</p:tagLst>
</file>

<file path=ppt/tags/tag166.xml><?xml version="1.0" encoding="utf-8"?>
<p:tagLst xmlns:p="http://schemas.openxmlformats.org/presentationml/2006/main">
  <p:tag name="KSO_WM_TEMPLATE_CATEGORY" val="custom"/>
  <p:tag name="KSO_WM_TEMPLATE_INDEX" val="20177425"/>
</p:tagLst>
</file>

<file path=ppt/tags/tag167.xml><?xml version="1.0" encoding="utf-8"?>
<p:tagLst xmlns:p="http://schemas.openxmlformats.org/presentationml/2006/main">
  <p:tag name="KSO_WM_TEMPLATE_CATEGORY" val="custom"/>
  <p:tag name="KSO_WM_TEMPLATE_INDEX" val="20177425"/>
</p:tagLst>
</file>

<file path=ppt/tags/tag168.xml><?xml version="1.0" encoding="utf-8"?>
<p:tagLst xmlns:p="http://schemas.openxmlformats.org/presentationml/2006/main">
  <p:tag name="KSO_WM_TEMPLATE_CATEGORY" val="custom"/>
  <p:tag name="KSO_WM_TEMPLATE_INDEX" val="20177425"/>
</p:tagLst>
</file>

<file path=ppt/tags/tag169.xml><?xml version="1.0" encoding="utf-8"?>
<p:tagLst xmlns:p="http://schemas.openxmlformats.org/presentationml/2006/main">
  <p:tag name="KSO_WM_TEMPLATE_CATEGORY" val="custom"/>
  <p:tag name="KSO_WM_TEMPLATE_INDEX" val="20177425"/>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TEMPLATE_CATEGORY" val="custom"/>
  <p:tag name="KSO_WM_TEMPLATE_INDEX" val="20177425"/>
</p:tagLst>
</file>

<file path=ppt/tags/tag171.xml><?xml version="1.0" encoding="utf-8"?>
<p:tagLst xmlns:p="http://schemas.openxmlformats.org/presentationml/2006/main">
  <p:tag name="KSO_WM_TEMPLATE_CATEGORY" val="custom"/>
  <p:tag name="KSO_WM_TEMPLATE_INDEX" val="20177425"/>
</p:tagLst>
</file>

<file path=ppt/tags/tag172.xml><?xml version="1.0" encoding="utf-8"?>
<p:tagLst xmlns:p="http://schemas.openxmlformats.org/presentationml/2006/main">
  <p:tag name="KSO_WM_TEMPLATE_CATEGORY" val="custom"/>
  <p:tag name="KSO_WM_TEMPLATE_INDEX" val="20177425"/>
</p:tagLst>
</file>

<file path=ppt/tags/tag173.xml><?xml version="1.0" encoding="utf-8"?>
<p:tagLst xmlns:p="http://schemas.openxmlformats.org/presentationml/2006/main">
  <p:tag name="KSO_WM_TEMPLATE_CATEGORY" val="custom"/>
  <p:tag name="KSO_WM_TEMPLATE_INDEX" val="20177425"/>
</p:tagLst>
</file>

<file path=ppt/tags/tag174.xml><?xml version="1.0" encoding="utf-8"?>
<p:tagLst xmlns:p="http://schemas.openxmlformats.org/presentationml/2006/main">
  <p:tag name="KSO_WM_TEMPLATE_CATEGORY" val="custom"/>
  <p:tag name="KSO_WM_TEMPLATE_INDEX" val="20177425"/>
</p:tagLst>
</file>

<file path=ppt/tags/tag175.xml><?xml version="1.0" encoding="utf-8"?>
<p:tagLst xmlns:p="http://schemas.openxmlformats.org/presentationml/2006/main">
  <p:tag name="KSO_WM_TEMPLATE_CATEGORY" val="custom"/>
  <p:tag name="KSO_WM_TEMPLATE_INDEX" val="20177425"/>
</p:tagLst>
</file>

<file path=ppt/tags/tag176.xml><?xml version="1.0" encoding="utf-8"?>
<p:tagLst xmlns:p="http://schemas.openxmlformats.org/presentationml/2006/main">
  <p:tag name="KSO_WM_TEMPLATE_CATEGORY" val="custom"/>
  <p:tag name="KSO_WM_TEMPLATE_INDEX" val="20177425"/>
</p:tagLst>
</file>

<file path=ppt/tags/tag177.xml><?xml version="1.0" encoding="utf-8"?>
<p:tagLst xmlns:p="http://schemas.openxmlformats.org/presentationml/2006/main">
  <p:tag name="KSO_WM_TEMPLATE_CATEGORY" val="custom"/>
  <p:tag name="KSO_WM_TEMPLATE_INDEX" val="20177425"/>
</p:tagLst>
</file>

<file path=ppt/tags/tag178.xml><?xml version="1.0" encoding="utf-8"?>
<p:tagLst xmlns:p="http://schemas.openxmlformats.org/presentationml/2006/main">
  <p:tag name="KSO_WM_TEMPLATE_CATEGORY" val="custom"/>
  <p:tag name="KSO_WM_TEMPLATE_INDEX" val="20177425"/>
</p:tagLst>
</file>

<file path=ppt/tags/tag179.xml><?xml version="1.0" encoding="utf-8"?>
<p:tagLst xmlns:p="http://schemas.openxmlformats.org/presentationml/2006/main">
  <p:tag name="KSO_WM_TEMPLATE_CATEGORY" val="custom"/>
  <p:tag name="KSO_WM_TEMPLATE_INDEX" val="20177425"/>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TEMPLATE_CATEGORY" val="custom"/>
  <p:tag name="KSO_WM_TEMPLATE_INDEX" val="20177425"/>
</p:tagLst>
</file>

<file path=ppt/tags/tag181.xml><?xml version="1.0" encoding="utf-8"?>
<p:tagLst xmlns:p="http://schemas.openxmlformats.org/presentationml/2006/main">
  <p:tag name="KSO_WM_TEMPLATE_CATEGORY" val="custom"/>
  <p:tag name="KSO_WM_TEMPLATE_INDEX" val="20177425"/>
</p:tagLst>
</file>

<file path=ppt/tags/tag182.xml><?xml version="1.0" encoding="utf-8"?>
<p:tagLst xmlns:p="http://schemas.openxmlformats.org/presentationml/2006/main">
  <p:tag name="KSO_WM_TEMPLATE_CATEGORY" val="custom"/>
  <p:tag name="KSO_WM_TEMPLATE_INDEX" val="20177425"/>
</p:tagLst>
</file>

<file path=ppt/tags/tag183.xml><?xml version="1.0" encoding="utf-8"?>
<p:tagLst xmlns:p="http://schemas.openxmlformats.org/presentationml/2006/main">
  <p:tag name="KSO_WM_TEMPLATE_CATEGORY" val="custom"/>
  <p:tag name="KSO_WM_TEMPLATE_INDEX" val="20177425"/>
</p:tagLst>
</file>

<file path=ppt/tags/tag184.xml><?xml version="1.0" encoding="utf-8"?>
<p:tagLst xmlns:p="http://schemas.openxmlformats.org/presentationml/2006/main">
  <p:tag name="KSO_WM_TEMPLATE_CATEGORY" val="custom"/>
  <p:tag name="KSO_WM_TEMPLATE_INDEX" val="20177425"/>
</p:tagLst>
</file>

<file path=ppt/tags/tag185.xml><?xml version="1.0" encoding="utf-8"?>
<p:tagLst xmlns:p="http://schemas.openxmlformats.org/presentationml/2006/main">
  <p:tag name="KSO_WM_TEMPLATE_CATEGORY" val="custom"/>
  <p:tag name="KSO_WM_TEMPLATE_INDEX" val="20177425"/>
</p:tagLst>
</file>

<file path=ppt/tags/tag186.xml><?xml version="1.0" encoding="utf-8"?>
<p:tagLst xmlns:p="http://schemas.openxmlformats.org/presentationml/2006/main">
  <p:tag name="KSO_WM_TEMPLATE_CATEGORY" val="custom"/>
  <p:tag name="KSO_WM_TEMPLATE_INDEX" val="20177425"/>
</p:tagLst>
</file>

<file path=ppt/tags/tag187.xml><?xml version="1.0" encoding="utf-8"?>
<p:tagLst xmlns:p="http://schemas.openxmlformats.org/presentationml/2006/main">
  <p:tag name="KSO_WM_TEMPLATE_CATEGORY" val="custom"/>
  <p:tag name="KSO_WM_TEMPLATE_INDEX" val="20177425"/>
</p:tagLst>
</file>

<file path=ppt/tags/tag188.xml><?xml version="1.0" encoding="utf-8"?>
<p:tagLst xmlns:p="http://schemas.openxmlformats.org/presentationml/2006/main">
  <p:tag name="AS_OS" val="Unix 3.10 unknown"/>
  <p:tag name="AS_RELEASE_DATE" val="2020.11.30"/>
  <p:tag name="AS_TITLE" val="Aspose.Slides for Java"/>
  <p:tag name="AS_VERSION" val="20.1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RGE_SHAPE" val="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RGE_SHAPE" val="1"/>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RGE_SHAPE" val="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RGE_SHAPE" val="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RGE_SHAPE" val="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RGE_SHAPE" val="1"/>
  <p:tag name="KSO_WM_UNIT_LAYERLEVEL" val="1"/>
</p:tagLst>
</file>

<file path=ppt/tags/tag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3">
      <a:dk1>
        <a:srgbClr val="000000"/>
      </a:dk1>
      <a:lt1>
        <a:srgbClr val="FFFFFF"/>
      </a:lt1>
      <a:dk2>
        <a:srgbClr val="6AA096"/>
      </a:dk2>
      <a:lt2>
        <a:srgbClr val="FFFFFF"/>
      </a:lt2>
      <a:accent1>
        <a:srgbClr val="AAD0AE"/>
      </a:accent1>
      <a:accent2>
        <a:srgbClr val="B8C6A2"/>
      </a:accent2>
      <a:accent3>
        <a:srgbClr val="C4BF9D"/>
      </a:accent3>
      <a:accent4>
        <a:srgbClr val="CBB69C"/>
      </a:accent4>
      <a:accent5>
        <a:srgbClr val="CEB0A1"/>
      </a:accent5>
      <a:accent6>
        <a:srgbClr val="CAAAA7"/>
      </a:accent6>
      <a:hlink>
        <a:srgbClr val="495AC3"/>
      </a:hlink>
      <a:folHlink>
        <a:srgbClr val="954D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115</Paragraphs>
  <Slides>27</Slides>
  <Notes>1</Notes>
  <TotalTime>0</TotalTime>
  <HiddenSlides>0</HiddenSlides>
  <MMClips>1</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27</vt:i4>
      </vt:variant>
    </vt:vector>
  </HeadingPairs>
  <TitlesOfParts>
    <vt:vector baseType="lpstr" size="40">
      <vt:lpstr>Arial</vt:lpstr>
      <vt:lpstr>Arial Black</vt:lpstr>
      <vt:lpstr>隶书</vt:lpstr>
      <vt:lpstr>汉仪尚巍手书W</vt:lpstr>
      <vt:lpstr>Calibri</vt:lpstr>
      <vt:lpstr>宋体</vt:lpstr>
      <vt:lpstr>Calibri Light</vt:lpstr>
      <vt:lpstr>微软雅黑</vt:lpstr>
      <vt:lpstr>黑体</vt:lpstr>
      <vt:lpstr>华文楷体</vt:lpstr>
      <vt:lpstr>Times New Roman</vt:lpstr>
      <vt:lpstr>楷体</vt:lpstr>
      <vt:lpstr>Office 主题​​</vt:lpstr>
      <vt:lpstr>《刘姥姥进大观园》的人物塑造——侧面烘托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2021-01-24T11:38:39.394</cp:lastPrinted>
  <dcterms:created xsi:type="dcterms:W3CDTF">2021-01-24T11:38:39Z</dcterms:created>
  <dcterms:modified xsi:type="dcterms:W3CDTF">2021-01-24T03:38:41Z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