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sldIdLst>
    <p:sldId id="256" r:id="rId3"/>
    <p:sldId id="292" r:id="rId4"/>
    <p:sldId id="261" r:id="rId5"/>
    <p:sldId id="293" r:id="rId6"/>
    <p:sldId id="294" r:id="rId7"/>
    <p:sldId id="295" r:id="rId8"/>
    <p:sldId id="296" r:id="rId9"/>
    <p:sldId id="297" r:id="rId10"/>
    <p:sldId id="262" r:id="rId11"/>
    <p:sldId id="257" r:id="rId12"/>
    <p:sldId id="258" r:id="rId13"/>
    <p:sldId id="259" r:id="rId14"/>
    <p:sldId id="260" r:id="rId15"/>
    <p:sldId id="298" r:id="rId16"/>
    <p:sldId id="263" r:id="rId17"/>
    <p:sldId id="264" r:id="rId18"/>
    <p:sldId id="299" r:id="rId19"/>
    <p:sldId id="265" r:id="rId20"/>
    <p:sldId id="266" r:id="rId21"/>
    <p:sldId id="300" r:id="rId22"/>
    <p:sldId id="301" r:id="rId23"/>
    <p:sldId id="302" r:id="rId24"/>
    <p:sldId id="306" r:id="rId25"/>
    <p:sldId id="272" r:id="rId26"/>
    <p:sldId id="307" r:id="rId27"/>
    <p:sldId id="310" r:id="rId28"/>
    <p:sldId id="308" r:id="rId29"/>
    <p:sldId id="304" r:id="rId30"/>
    <p:sldId id="309" r:id="rId31"/>
    <p:sldId id="273" r:id="rId32"/>
    <p:sldId id="311" r:id="rId33"/>
    <p:sldId id="312" r:id="rId34"/>
    <p:sldId id="267" r:id="rId35"/>
    <p:sldId id="274" r:id="rId36"/>
    <p:sldId id="313" r:id="rId37"/>
    <p:sldId id="314" r:id="rId38"/>
    <p:sldId id="315" r:id="rId39"/>
    <p:sldId id="316" r:id="rId40"/>
    <p:sldId id="317" r:id="rId41"/>
    <p:sldId id="318" r:id="rId42"/>
    <p:sldId id="319" r:id="rId43"/>
    <p:sldId id="320" r:id="rId44"/>
    <p:sldId id="322" r:id="rId45"/>
    <p:sldId id="321" r:id="rId46"/>
    <p:sldId id="323" r:id="rId47"/>
    <p:sldId id="324" r:id="rId48"/>
    <p:sldId id="325" r:id="rId49"/>
    <p:sldId id="326" r:id="rId50"/>
    <p:sldId id="327" r:id="rId51"/>
    <p:sldId id="328" r:id="rId52"/>
    <p:sldId id="329" r:id="rId53"/>
    <p:sldId id="330" r:id="rId54"/>
    <p:sldId id="331" r:id="rId55"/>
    <p:sldId id="332" r:id="rId56"/>
    <p:sldId id="333" r:id="rId57"/>
    <p:sldId id="334" r:id="rId58"/>
    <p:sldId id="275" r:id="rId59"/>
    <p:sldId id="276" r:id="rId60"/>
    <p:sldId id="277" r:id="rId61"/>
    <p:sldId id="278" r:id="rId62"/>
    <p:sldId id="279" r:id="rId63"/>
    <p:sldId id="280" r:id="rId64"/>
    <p:sldId id="281" r:id="rId65"/>
    <p:sldId id="335" r:id="rId66"/>
    <p:sldId id="336" r:id="rId67"/>
    <p:sldId id="337" r:id="rId68"/>
    <p:sldId id="338" r:id="rId69"/>
    <p:sldId id="282" r:id="rId70"/>
    <p:sldId id="283" r:id="rId71"/>
    <p:sldId id="284" r:id="rId72"/>
  </p:sldIdLst>
  <p:sldSz cx="9144000" cy="6858000" type="screen4x3"/>
  <p:notesSz cx="6858000" cy="9144000"/>
  <p:custDataLst>
    <p:tags r:id="rId73"/>
  </p:custDataLst>
  <p:defaultTextStyle>
    <a:defPPr>
      <a:defRPr lang="zh-CN"/>
    </a:defPPr>
    <a:lvl1pPr marL="0" indent="0" algn="l" defTabSz="914400" rtl="0" eaLnBrk="0" fontAlgn="base" hangingPunct="0">
      <a:lnSpc>
        <a:spcPct val="100000"/>
      </a:lnSpc>
      <a:spcBef>
        <a:spcPct val="0"/>
      </a:spcBef>
      <a:spcAft>
        <a:spcPct val="0"/>
      </a:spcAft>
      <a:buClrTx/>
      <a:buSzTx/>
      <a:buFontTx/>
      <a:buNone/>
      <a:defRPr kumimoji="0"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sz="2400" b="0" i="0" u="none" baseline="0">
        <a:solidFill>
          <a:schemeClr val="tx1"/>
        </a:solidFill>
        <a:effectLst/>
        <a:latin typeface="Times New Roman" pitchFamily="18" charset="0"/>
        <a:ea typeface="宋体" pitchFamily="2" charset="-122"/>
      </a:defRPr>
    </a:lvl5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46" autoAdjust="0"/>
    <p:restoredTop sz="94601" autoAdjust="0"/>
  </p:normalViewPr>
  <p:slideViewPr>
    <p:cSldViewPr>
      <p:cViewPr varScale="1">
        <p:scale>
          <a:sx n="67" d="100"/>
          <a:sy n="67" d="100"/>
        </p:scale>
        <p:origin x="0" y="0"/>
      </p:cViewPr>
    </p:cSldViewPr>
  </p:slideViewPr>
  <p:notesViewPr>
    <p:cSldViewPr>
      <p:cViewPr varScale="1">
        <p:scale>
          <a:sx n="1" d="100"/>
          <a:sy n="1"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tags" Target="tags/tag1.xml" /><Relationship Id="rId74" Type="http://schemas.openxmlformats.org/officeDocument/2006/relationships/presProps" Target="presProps.xml" /><Relationship Id="rId75" Type="http://schemas.openxmlformats.org/officeDocument/2006/relationships/viewProps" Target="viewProps.xml" /><Relationship Id="rId76" Type="http://schemas.openxmlformats.org/officeDocument/2006/relationships/theme" Target="theme/theme1.xml" /><Relationship Id="rId77" Type="http://schemas.openxmlformats.org/officeDocument/2006/relationships/tableStyles" Target="tableStyles.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xfrm>
            <a:off x="685800" y="6248400"/>
            <a:ext cx="1905000" cy="457200"/>
          </a:xfrm>
          <a:prstGeom prst="rect">
            <a:avLst/>
          </a:prstGeom>
          <a:noFill/>
          <a:ln w="9525">
            <a:noFill/>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fld id="{C6A59AC9-2B4D-49E3-8C6A-EC7CBC62C592}" type="datetime1">
              <a:rPr lang="en-US" altLang="en-US" sz="1400"/>
              <a:t>*</a:t>
            </a:fld>
            <a:endParaRPr lang="en-US" altLang="en-US" sz="1400"/>
          </a:p>
        </p:txBody>
      </p:sp>
      <p:sp>
        <p:nvSpPr>
          <p:cNvPr id="5" name="页脚占位符 1028"/>
          <p:cNvSpPr>
            <a:spLocks noGrp="1"/>
          </p:cNvSpPr>
          <p:nvPr>
            <p:ph type="ftr" sz="quarter" idx="11"/>
          </p:nvPr>
        </p:nvSpPr>
        <p:spPr>
          <a:xfrm>
            <a:off x="3124200" y="6248400"/>
            <a:ext cx="2895600" cy="457200"/>
          </a:xfrm>
          <a:prstGeom prst="rect">
            <a:avLst/>
          </a:prstGeom>
          <a:noFill/>
          <a:ln w="9525">
            <a:noFill/>
          </a:ln>
        </p:spPr>
        <p:txBody>
          <a:bodyPr>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6" name="灯片编号占位符 1029"/>
          <p:cNvSpPr>
            <a:spLocks noGrp="1"/>
          </p:cNvSpPr>
          <p:nvPr>
            <p:ph type="sldNum" sz="quarter" idx="12"/>
          </p:nvPr>
        </p:nvSpPr>
        <p:spPr>
          <a:xfrm>
            <a:off x="6553200" y="6248400"/>
            <a:ext cx="1905000" cy="457200"/>
          </a:xfrm>
          <a:prstGeom prst="rect">
            <a:avLst/>
          </a:prstGeom>
          <a:noFill/>
          <a:ln w="9525">
            <a:noFill/>
          </a:ln>
        </p:spPr>
        <p:txBody>
          <a:bodyPr>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531EACDB-8B28-44A2-9283-E22AE9E14C89}" type="slidenum">
              <a:rPr lang="en-US" altLang="en-US" sz="1400"/>
              <a:t>*</a:t>
            </a:fld>
            <a:endParaRPr lang="en-US" altLang="en-US" sz="1400"/>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cSld name="标题和竖排文字">
    <p:bg>
      <p:bgPr>
        <a:solidFill>
          <a:srgbClr val="C2FFF0"/>
        </a:solidFill>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11268" name="日期占位符 3"/>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11269" name="页脚占位符 4"/>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11270" name="灯片编号占位符 5"/>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C8A8ADE5-DE14-47B0-BD45-C328D286420D}" type="slidenum">
              <a:rPr lang="en-US" altLang="en-US" sz="1400"/>
              <a:t>*</a:t>
            </a:fld>
            <a:endParaRPr lang="en-US" altLang="en-US" sz="1400"/>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cSld name="竖版">
    <p:bg>
      <p:bgPr>
        <a:solidFill>
          <a:srgbClr val="C2FFF0"/>
        </a:solidFill>
      </p:bgPr>
    </p:bg>
    <p:spTree>
      <p:nvGrpSpPr>
        <p:cNvPr id="1" name=""/>
        <p:cNvGrpSpPr/>
        <p:nvPr/>
      </p:nvGrpSpPr>
      <p:grpSpPr/>
      <p:sp>
        <p:nvSpPr>
          <p:cNvPr id="2" name="竖排标题 1"/>
          <p:cNvSpPr>
            <a:spLocks noGrp="1"/>
          </p:cNvSpPr>
          <p:nvPr>
            <p:ph type="title" orient="vert"/>
          </p:nvPr>
        </p:nvSpPr>
        <p:spPr>
          <a:xfrm>
            <a:off x="6515100" y="609600"/>
            <a:ext cx="1943100" cy="5486400"/>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12292" name="日期占位符 3"/>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12293" name="页脚占位符 4"/>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12294" name="灯片编号占位符 5"/>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B4588DF2-9A18-40A6-ADED-A72F4D5E542A}" type="slidenum">
              <a:rPr lang="en-US" altLang="en-US" sz="1400"/>
              <a:t>*</a:t>
            </a:fld>
            <a:endParaRPr lang="en-US" altLang="en-US" sz="1400"/>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xfrm>
            <a:off x="685800" y="6248400"/>
            <a:ext cx="1905000" cy="457200"/>
          </a:xfrm>
          <a:prstGeom prst="rect">
            <a:avLst/>
          </a:prstGeom>
          <a:noFill/>
          <a:ln w="9525">
            <a:noFill/>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fld id="{45F58C54-8BE2-4C48-B1BB-6AAABD977AA6}" type="datetime1">
              <a:rPr lang="en-US" altLang="en-US" sz="1400"/>
              <a:t>*</a:t>
            </a:fld>
            <a:endParaRPr lang="en-US" altLang="en-US" sz="1400"/>
          </a:p>
        </p:txBody>
      </p:sp>
      <p:sp>
        <p:nvSpPr>
          <p:cNvPr id="5" name="页脚占位符 1028"/>
          <p:cNvSpPr>
            <a:spLocks noGrp="1"/>
          </p:cNvSpPr>
          <p:nvPr>
            <p:ph type="ftr" sz="quarter" idx="11"/>
          </p:nvPr>
        </p:nvSpPr>
        <p:spPr>
          <a:xfrm>
            <a:off x="3124200" y="6248400"/>
            <a:ext cx="2895600" cy="457200"/>
          </a:xfrm>
          <a:prstGeom prst="rect">
            <a:avLst/>
          </a:prstGeom>
          <a:noFill/>
          <a:ln w="9525">
            <a:noFill/>
          </a:ln>
        </p:spPr>
        <p:txBody>
          <a:bodyPr>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6" name="灯片编号占位符 1029"/>
          <p:cNvSpPr>
            <a:spLocks noGrp="1"/>
          </p:cNvSpPr>
          <p:nvPr>
            <p:ph type="sldNum" sz="quarter" idx="12"/>
          </p:nvPr>
        </p:nvSpPr>
        <p:spPr>
          <a:xfrm>
            <a:off x="6553200" y="6248400"/>
            <a:ext cx="1905000" cy="457200"/>
          </a:xfrm>
          <a:prstGeom prst="rect">
            <a:avLst/>
          </a:prstGeom>
          <a:noFill/>
          <a:ln w="9525">
            <a:noFill/>
          </a:ln>
        </p:spPr>
        <p:txBody>
          <a:bodyPr>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630939BF-5EC6-4D43-9F70-C2E68356E180}" type="slidenum">
              <a:rPr lang="en-US" altLang="en-US" sz="1400"/>
              <a:t>*</a:t>
            </a:fld>
            <a:endParaRPr lang="en-US" altLang="en-US" sz="1400"/>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bg>
      <p:bgPr>
        <a:solidFill>
          <a:srgbClr val="C2FFF0"/>
        </a:solidFill>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13316" name="日期占位符 3"/>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13317" name="页脚占位符 4"/>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13318" name="灯片编号占位符 5"/>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2334F552-8C77-4829-898A-F3829E1A31ED}" type="slidenum">
              <a:rPr lang="en-US" altLang="en-US" sz="1400"/>
              <a:t>*</a:t>
            </a:fld>
            <a:endParaRPr lang="en-US" altLang="en-US" sz="1400"/>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cSld name="节标题">
    <p:bg>
      <p:bgPr>
        <a:solidFill>
          <a:srgbClr val="C2FFF0"/>
        </a:solidFill>
      </p:bgPr>
    </p:bg>
    <p:spTree>
      <p:nvGrpSpPr>
        <p:cNvPr id="1" name=""/>
        <p:cNvGrpSpPr/>
        <p:nvPr/>
      </p:nvGrpSpPr>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14340" name="日期占位符 3"/>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14341" name="页脚占位符 4"/>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14342" name="灯片编号占位符 5"/>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A242BD5E-DC05-4AF9-A0A4-A8DD13A1437D}" type="slidenum">
              <a:rPr lang="en-US" altLang="en-US" sz="1400"/>
              <a:t>*</a:t>
            </a:fld>
            <a:endParaRPr lang="en-US" altLang="en-US" sz="1400"/>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cSld name="两栏内容">
    <p:bg>
      <p:bgPr>
        <a:solidFill>
          <a:srgbClr val="C2FFF0"/>
        </a:solidFill>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85800" y="1981200"/>
            <a:ext cx="3808476" cy="4114800"/>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9724" y="1981200"/>
            <a:ext cx="3808476" cy="4114800"/>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15364" name="日期占位符 4"/>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15365" name="页脚占位符 5"/>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15366" name="灯片编号占位符 6"/>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0FC5EAFF-7D84-419A-869C-263DC241D131}" type="slidenum">
              <a:rPr lang="en-US" altLang="en-US" sz="1400"/>
              <a:t>*</a:t>
            </a:fld>
            <a:endParaRPr lang="en-US" altLang="en-US" sz="1400"/>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cSld name="比较">
    <p:bg>
      <p:bgPr>
        <a:solidFill>
          <a:srgbClr val="C2FFF0"/>
        </a:solidFill>
      </p:bgPr>
    </p:bg>
    <p:spTree>
      <p:nvGrpSpPr>
        <p:cNvPr id="1" name=""/>
        <p:cNvGrpSpPr/>
        <p:nvPr/>
      </p:nvGrpSpPr>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16388" name="日期占位符 6"/>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16389" name="页脚占位符 7"/>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16390" name="灯片编号占位符 8"/>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0C7BC210-82EF-4031-9DDD-4B9FEDE7627F}" type="slidenum">
              <a:rPr lang="en-US" altLang="en-US" sz="1400"/>
              <a:t>*</a:t>
            </a:fld>
            <a:endParaRPr lang="en-US" altLang="en-US" sz="1400"/>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仅标题">
    <p:bg>
      <p:bgPr>
        <a:solidFill>
          <a:srgbClr val="C2FFF0"/>
        </a:solidFill>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17412" name="日期占位符 2"/>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17413" name="页脚占位符 3"/>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17414" name="灯片编号占位符 4"/>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8CC268F8-4413-4096-BAEA-427AEFB4497A}" type="slidenum">
              <a:rPr lang="en-US" altLang="en-US" sz="1400"/>
              <a:t>*</a:t>
            </a:fld>
            <a:endParaRPr lang="en-US" altLang="en-US" sz="1400"/>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Pr>
        <a:solidFill>
          <a:srgbClr val="C2FFF0"/>
        </a:solidFill>
      </p:bgPr>
    </p:bg>
    <p:spTree>
      <p:nvGrpSpPr>
        <p:cNvPr id="1" name=""/>
        <p:cNvGrpSpPr/>
        <p:nvPr/>
      </p:nvGrpSpPr>
      <p:grpSpPr/>
      <p:sp>
        <p:nvSpPr>
          <p:cNvPr id="18436" name="日期占位符 1"/>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18437" name="页脚占位符 2"/>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18438" name="灯片编号占位符 3"/>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17927836-0D27-4276-8E96-815DB821B86B}" type="slidenum">
              <a:rPr lang="en-US" altLang="en-US" sz="1400"/>
              <a:t>*</a:t>
            </a:fld>
            <a:endParaRPr lang="en-US" altLang="en-US" sz="1400"/>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cSld name="内容与标题">
    <p:bg>
      <p:bgPr>
        <a:solidFill>
          <a:srgbClr val="C2FFF0"/>
        </a:solidFill>
      </p:bgPr>
    </p:bg>
    <p:spTree>
      <p:nvGrpSpPr>
        <p:cNvPr id="1" name=""/>
        <p:cNvGrpSpPr/>
        <p:nvPr/>
      </p:nvGrpSpPr>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19460" name="日期占位符 4"/>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19461" name="页脚占位符 5"/>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19462" name="灯片编号占位符 6"/>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06855DED-1543-4CE5-8B2E-0D2FBEE04262}" type="slidenum">
              <a:rPr lang="en-US" altLang="en-US" sz="1400"/>
              <a:t>*</a:t>
            </a:fld>
            <a:endParaRPr lang="en-US" altLang="en-US" sz="1400"/>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bg>
      <p:bgPr>
        <a:solidFill>
          <a:srgbClr val="C2FFF0"/>
        </a:solidFill>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3076" name="日期占位符 3"/>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3077" name="页脚占位符 4"/>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3078" name="灯片编号占位符 5"/>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C704B80A-01AD-4360-9AD6-FE8978015C37}" type="slidenum">
              <a:rPr lang="en-US" altLang="en-US" sz="1400"/>
              <a:t>*</a:t>
            </a:fld>
            <a:endParaRPr lang="en-US" altLang="en-US" sz="1400"/>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cSld name="图片与标题">
    <p:bg>
      <p:bgPr>
        <a:solidFill>
          <a:srgbClr val="C2FFF0"/>
        </a:solidFill>
      </p:bgPr>
    </p:bg>
    <p:spTree>
      <p:nvGrpSpPr>
        <p:cNvPr id="1" name=""/>
        <p:cNvGrpSpPr/>
        <p:nvPr/>
      </p:nvGrpSpPr>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prstTxWarp prst="textNoShape">
              <a:avLst/>
            </a:prstTxWarp>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20484" name="日期占位符 4"/>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20485" name="页脚占位符 5"/>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20486" name="灯片编号占位符 6"/>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B6E46607-0D05-4514-8568-6ADB4AFA3106}" type="slidenum">
              <a:rPr lang="en-US" altLang="en-US" sz="1400"/>
              <a:t>*</a:t>
            </a:fld>
            <a:endParaRPr lang="en-US" altLang="en-US" sz="1400"/>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cSld name="标题和竖排文字">
    <p:bg>
      <p:bgPr>
        <a:solidFill>
          <a:srgbClr val="C2FFF0"/>
        </a:solidFill>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1508" name="日期占位符 3"/>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21509" name="页脚占位符 4"/>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21510" name="灯片编号占位符 5"/>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F0B24B83-0566-4572-8A18-40FEE32E36D9}" type="slidenum">
              <a:rPr lang="en-US" altLang="en-US" sz="1400"/>
              <a:t>*</a:t>
            </a:fld>
            <a:endParaRPr lang="en-US" altLang="en-US" sz="1400"/>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cSld name="竖版">
    <p:bg>
      <p:bgPr>
        <a:solidFill>
          <a:srgbClr val="C2FFF0"/>
        </a:solidFill>
      </p:bgPr>
    </p:bg>
    <p:spTree>
      <p:nvGrpSpPr>
        <p:cNvPr id="1" name=""/>
        <p:cNvGrpSpPr/>
        <p:nvPr/>
      </p:nvGrpSpPr>
      <p:grpSpPr/>
      <p:sp>
        <p:nvSpPr>
          <p:cNvPr id="2" name="竖排标题 1"/>
          <p:cNvSpPr>
            <a:spLocks noGrp="1"/>
          </p:cNvSpPr>
          <p:nvPr>
            <p:ph type="title" orient="vert"/>
          </p:nvPr>
        </p:nvSpPr>
        <p:spPr>
          <a:xfrm>
            <a:off x="6515100" y="609600"/>
            <a:ext cx="1943100" cy="5486400"/>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2532" name="日期占位符 3"/>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22533" name="页脚占位符 4"/>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22534" name="灯片编号占位符 5"/>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80BECD24-1815-4BEB-BE65-3EE8AD07107C}" type="slidenum">
              <a:rPr lang="en-US" altLang="en-US" sz="1400"/>
              <a:t>*</a:t>
            </a:fld>
            <a:endParaRPr lang="en-US" altLang="en-US" sz="1400"/>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cSld name="节标题">
    <p:bg>
      <p:bgPr>
        <a:solidFill>
          <a:srgbClr val="C2FFF0"/>
        </a:solidFill>
      </p:bgPr>
    </p:bg>
    <p:spTree>
      <p:nvGrpSpPr>
        <p:cNvPr id="1" name=""/>
        <p:cNvGrpSpPr/>
        <p:nvPr/>
      </p:nvGrpSpPr>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100" name="日期占位符 3"/>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4101" name="页脚占位符 4"/>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4102" name="灯片编号占位符 5"/>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4F293955-C90C-44AD-80AB-9641BC1D70BD}" type="slidenum">
              <a:rPr lang="en-US" altLang="en-US" sz="1400"/>
              <a:t>*</a:t>
            </a:fld>
            <a:endParaRPr lang="en-US" altLang="en-US" sz="1400"/>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cSld name="两栏内容">
    <p:bg>
      <p:bgPr>
        <a:solidFill>
          <a:srgbClr val="C2FFF0"/>
        </a:solidFill>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85800" y="1981200"/>
            <a:ext cx="3808476" cy="4114800"/>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9724" y="1981200"/>
            <a:ext cx="3808476" cy="4114800"/>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124" name="日期占位符 4"/>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5125" name="页脚占位符 5"/>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5126" name="灯片编号占位符 6"/>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29FBDF44-102C-4C98-A186-08FDD2847F37}" type="slidenum">
              <a:rPr lang="en-US" altLang="en-US" sz="1400"/>
              <a:t>*</a:t>
            </a:fld>
            <a:endParaRPr lang="en-US" altLang="en-US" sz="1400"/>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cSld name="比较">
    <p:bg>
      <p:bgPr>
        <a:solidFill>
          <a:srgbClr val="C2FFF0"/>
        </a:solidFill>
      </p:bgPr>
    </p:bg>
    <p:spTree>
      <p:nvGrpSpPr>
        <p:cNvPr id="1" name=""/>
        <p:cNvGrpSpPr/>
        <p:nvPr/>
      </p:nvGrpSpPr>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6148" name="日期占位符 6"/>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6149" name="页脚占位符 7"/>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6150" name="灯片编号占位符 8"/>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C88E144D-99CD-4882-B4C6-1332B10DEE10}" type="slidenum">
              <a:rPr lang="en-US" altLang="en-US" sz="1400"/>
              <a:t>*</a:t>
            </a:fld>
            <a:endParaRPr lang="en-US" altLang="en-US" sz="1400"/>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仅标题">
    <p:bg>
      <p:bgPr>
        <a:solidFill>
          <a:srgbClr val="C2FFF0"/>
        </a:solidFill>
      </p:bgPr>
    </p:bg>
    <p:spTree>
      <p:nvGrpSpPr>
        <p:cNvPr id="1" name=""/>
        <p:cNvGrpSpPr/>
        <p:nvPr/>
      </p:nvGrpSpPr>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7172" name="日期占位符 2"/>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7173" name="页脚占位符 3"/>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7174" name="灯片编号占位符 4"/>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14DE9764-46CF-4C5F-A287-B77293FC9C60}" type="slidenum">
              <a:rPr lang="en-US" altLang="en-US" sz="1400"/>
              <a:t>*</a:t>
            </a:fld>
            <a:endParaRPr lang="en-US" altLang="en-US" sz="1400"/>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Pr>
        <a:solidFill>
          <a:srgbClr val="C2FFF0"/>
        </a:solidFill>
      </p:bgPr>
    </p:bg>
    <p:spTree>
      <p:nvGrpSpPr>
        <p:cNvPr id="1" name=""/>
        <p:cNvGrpSpPr/>
        <p:nvPr/>
      </p:nvGrpSpPr>
      <p:grpSpPr/>
      <p:sp>
        <p:nvSpPr>
          <p:cNvPr id="8196" name="日期占位符 1"/>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8197" name="页脚占位符 2"/>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8198" name="灯片编号占位符 3"/>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C05A83A6-C1CE-45AF-B1AD-76E0B9F623FB}" type="slidenum">
              <a:rPr lang="en-US" altLang="en-US" sz="1400"/>
              <a:t>*</a:t>
            </a:fld>
            <a:endParaRPr lang="en-US" altLang="en-US" sz="1400"/>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cSld name="内容与标题">
    <p:bg>
      <p:bgPr>
        <a:solidFill>
          <a:srgbClr val="C2FFF0"/>
        </a:solidFill>
      </p:bgPr>
    </p:bg>
    <p:spTree>
      <p:nvGrpSpPr>
        <p:cNvPr id="1" name=""/>
        <p:cNvGrpSpPr/>
        <p:nvPr/>
      </p:nvGrpSpPr>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9220" name="日期占位符 4"/>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9221" name="页脚占位符 5"/>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9222" name="灯片编号占位符 6"/>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6A5DDDA0-264E-4FBE-9E80-C1BA216B3850}" type="slidenum">
              <a:rPr lang="en-US" altLang="en-US" sz="1400"/>
              <a:t>*</a:t>
            </a:fld>
            <a:endParaRPr lang="en-US" altLang="en-US" sz="1400"/>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cSld name="图片与标题">
    <p:bg>
      <p:bgPr>
        <a:solidFill>
          <a:srgbClr val="C2FFF0"/>
        </a:solidFill>
      </p:bgPr>
    </p:bg>
    <p:spTree>
      <p:nvGrpSpPr>
        <p:cNvPr id="1" name=""/>
        <p:cNvGrpSpPr/>
        <p:nvPr/>
      </p:nvGrpSpPr>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prstTxWarp prst="textNoShape">
              <a:avLst/>
            </a:prstTxWarp>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10244" name="日期占位符 4"/>
          <p:cNvSpPr>
            <a:spLocks noGrp="1"/>
          </p:cNvSpPr>
          <p:nvPr>
            <p:ph type="dt" sz="half" idx="10"/>
          </p:nvPr>
        </p:nvSpPr>
        <p:spPr>
          <a:xfrm>
            <a:off x="6858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en-US" sz="1400"/>
          </a:p>
        </p:txBody>
      </p:sp>
      <p:sp>
        <p:nvSpPr>
          <p:cNvPr id="10245" name="页脚占位符 5"/>
          <p:cNvSpPr>
            <a:spLocks noGrp="1"/>
          </p:cNvSpPr>
          <p:nvPr>
            <p:ph type="ftr" sz="quarter" idx="11"/>
          </p:nvPr>
        </p:nvSpPr>
        <p:spPr>
          <a:xfrm>
            <a:off x="3124200" y="6248400"/>
            <a:ext cx="28956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10246" name="灯片编号占位符 6"/>
          <p:cNvSpPr>
            <a:spLocks noGrp="1"/>
          </p:cNvSpPr>
          <p:nvPr>
            <p:ph type="sldNum" sz="quarter" idx="12"/>
          </p:nvPr>
        </p:nvSpPr>
        <p:spPr>
          <a:xfrm>
            <a:off x="6553200" y="6248400"/>
            <a:ext cx="1905000" cy="457200"/>
          </a:xfrm>
          <a:prstGeom prst="rect">
            <a:avLst/>
          </a:prstGeom>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7B75DC08-C27E-463E-BC75-4C3CA69DBD2E}" type="slidenum">
              <a:rPr lang="en-US" altLang="en-US" sz="1400"/>
              <a:t>*</a:t>
            </a:fld>
            <a:endParaRPr lang="en-US" altLang="en-US" sz="1400"/>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C2FFF0"/>
        </a:solidFill>
      </p:bgPr>
    </p:bg>
    <p:spTree>
      <p:nvGrpSpPr>
        <p:cNvPr id="1" name=""/>
        <p:cNvGrpSpPr/>
        <p:nvPr/>
      </p:nvGrpSpPr>
      <p:grpSpPr/>
      <p:sp>
        <p:nvSpPr>
          <p:cNvPr id="1026" name="标题 1025"/>
          <p:cNvSpPr>
            <a:spLocks noGrp="1"/>
          </p:cNvSpPr>
          <p:nvPr>
            <p:ph type="title" idx="4294967295"/>
          </p:nvPr>
        </p:nvSpPr>
        <p:spPr>
          <a:xfrm>
            <a:off x="685800" y="609600"/>
            <a:ext cx="7772400"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a:r>
              <a:t>单击此处编辑母版标题样式</a:t>
            </a:r>
          </a:p>
        </p:txBody>
      </p:sp>
      <p:sp>
        <p:nvSpPr>
          <p:cNvPr id="1027" name="文本占位符 1026"/>
          <p:cNvSpPr>
            <a:spLocks noGrp="1"/>
          </p:cNvSpPr>
          <p:nvPr>
            <p:ph type="body" idx="5"/>
          </p:nvPr>
        </p:nvSpPr>
        <p:spPr>
          <a:xfrm>
            <a:off x="685800" y="1981200"/>
            <a:ext cx="7772400" cy="4114800"/>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fld id="{C6A59AC9-2B4D-49E3-8C6A-EC7CBC62C592}" type="datetime1">
              <a:rPr lang="en-US" altLang="en-US" sz="1400"/>
              <a:t>*</a:t>
            </a:fld>
            <a:endParaRPr lang="en-US" altLang="en-US" sz="1400"/>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531EACDB-8B28-44A2-9283-E22AE9E14C89}" type="slidenum">
              <a:rPr lang="en-US" altLang="en-US" sz="1400"/>
              <a:t>*</a:t>
            </a:fld>
            <a:endParaRPr lang="en-US" altLang="en-US" sz="1400"/>
          </a:p>
        </p:txBody>
      </p:sp>
    </p:spTree>
  </p:cSld>
  <p:clrMap bg1="lt1" tx1="dk1" bg2="lt2" tx2="dk2" accent1="accent1" accent2="accent2" accent3="accent3" accent4="accent4" accent5="accent5" accent6="accent6" hlink="hlink" folHlink="folHlink"/>
  <p:sldLayoutIdLst>
    <p:sldLayoutId id="2147483714" r:id="rId1"/>
    <p:sldLayoutId id="2147483716" r:id="rId2"/>
    <p:sldLayoutId id="2147483718" r:id="rId3"/>
    <p:sldLayoutId id="2147483720" r:id="rId4"/>
    <p:sldLayoutId id="2147483722" r:id="rId5"/>
    <p:sldLayoutId id="2147483724" r:id="rId6"/>
    <p:sldLayoutId id="2147483726" r:id="rId7"/>
    <p:sldLayoutId id="2147483728" r:id="rId8"/>
    <p:sldLayoutId id="2147483730" r:id="rId9"/>
    <p:sldLayoutId id="2147483732" r:id="rId10"/>
    <p:sldLayoutId id="2147483734" r:id="rId11"/>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effectLst/>
          <a:latin typeface="Times New Roman" pitchFamily="18" charset="0"/>
          <a:ea typeface="宋体"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effectLst/>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effectLst/>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effectLst/>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Times New Roman" pitchFamily="18"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Times New Roman" pitchFamily="18"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Times New Roman" pitchFamily="18"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Times New Roman" pitchFamily="18"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itchFamily="18"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itchFamily="18"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itchFamily="18"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itchFamily="18" charset="0"/>
          <a:ea typeface="宋体"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C2FFF0"/>
        </a:solidFill>
      </p:bgPr>
    </p:bg>
    <p:spTree>
      <p:nvGrpSpPr>
        <p:cNvPr id="1" name=""/>
        <p:cNvGrpSpPr/>
        <p:nvPr/>
      </p:nvGrpSpPr>
      <p:grpSpPr/>
      <p:sp>
        <p:nvSpPr>
          <p:cNvPr id="2050" name="标题 1025"/>
          <p:cNvSpPr>
            <a:spLocks noGrp="1"/>
          </p:cNvSpPr>
          <p:nvPr>
            <p:ph type="title" idx="4294967295"/>
          </p:nvPr>
        </p:nvSpPr>
        <p:spPr>
          <a:xfrm>
            <a:off x="685800" y="609600"/>
            <a:ext cx="7772400"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a:r>
              <a:t>单击此处编辑母版标题样式</a:t>
            </a:r>
          </a:p>
        </p:txBody>
      </p:sp>
      <p:sp>
        <p:nvSpPr>
          <p:cNvPr id="2051" name="文本占位符 1026"/>
          <p:cNvSpPr>
            <a:spLocks noGrp="1"/>
          </p:cNvSpPr>
          <p:nvPr>
            <p:ph type="body" idx="5"/>
          </p:nvPr>
        </p:nvSpPr>
        <p:spPr>
          <a:xfrm>
            <a:off x="685800" y="1981200"/>
            <a:ext cx="7772400" cy="4114800"/>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2052" name="日期占位符 1027"/>
          <p:cNvSpPr>
            <a:spLocks noGrp="1"/>
          </p:cNvSpPr>
          <p:nvPr>
            <p:ph type="dt" sz="half" idx="2"/>
          </p:nvPr>
        </p:nvSpPr>
        <p:spPr>
          <a:xfrm>
            <a:off x="685800" y="6248400"/>
            <a:ext cx="1905000" cy="457200"/>
          </a:xfrm>
          <a:prstGeom prst="rect">
            <a:avLst/>
          </a:prstGeom>
          <a:noFill/>
          <a:ln w="9525">
            <a:noFill/>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fld id="{45F58C54-8BE2-4C48-B1BB-6AAABD977AA6}" type="datetime1">
              <a:rPr lang="en-US" altLang="en-US" sz="1400"/>
              <a:t>*</a:t>
            </a:fld>
            <a:endParaRPr lang="en-US" altLang="en-US" sz="1400"/>
          </a:p>
        </p:txBody>
      </p:sp>
      <p:sp>
        <p:nvSpPr>
          <p:cNvPr id="2053" name="页脚占位符 1028"/>
          <p:cNvSpPr>
            <a:spLocks noGrp="1"/>
          </p:cNvSpPr>
          <p:nvPr>
            <p:ph type="ftr" sz="quarter" idx="3"/>
          </p:nvPr>
        </p:nvSpPr>
        <p:spPr>
          <a:xfrm>
            <a:off x="3124200" y="6248400"/>
            <a:ext cx="2895600" cy="457200"/>
          </a:xfrm>
          <a:prstGeom prst="rect">
            <a:avLst/>
          </a:prstGeom>
          <a:noFill/>
          <a:ln w="9525">
            <a:noFill/>
          </a:ln>
        </p:spPr>
        <p:txBody>
          <a:bodyPr>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endParaRPr lang="en-US" altLang="en-US" sz="1400"/>
          </a:p>
        </p:txBody>
      </p:sp>
      <p:sp>
        <p:nvSpPr>
          <p:cNvPr id="2054" name="灯片编号占位符 1029"/>
          <p:cNvSpPr>
            <a:spLocks noGrp="1"/>
          </p:cNvSpPr>
          <p:nvPr>
            <p:ph type="sldNum" sz="quarter" idx="4"/>
          </p:nvPr>
        </p:nvSpPr>
        <p:spPr>
          <a:xfrm>
            <a:off x="6553200" y="6248400"/>
            <a:ext cx="1905000" cy="457200"/>
          </a:xfrm>
          <a:prstGeom prst="rect">
            <a:avLst/>
          </a:prstGeom>
          <a:noFill/>
          <a:ln w="9525">
            <a:noFill/>
          </a:ln>
        </p:spPr>
        <p:txBody>
          <a:bodyPr>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r" eaLnBrk="1" hangingPunct="1"/>
            <a:fld id="{630939BF-5EC6-4D43-9F70-C2E68356E180}" type="slidenum">
              <a:rPr lang="en-US" altLang="en-US" sz="1400"/>
              <a:t>*</a:t>
            </a:fld>
            <a:endParaRPr lang="en-US" altLang="en-US" sz="1400"/>
          </a:p>
        </p:txBody>
      </p:sp>
    </p:spTree>
  </p:cSld>
  <p:clrMap bg1="lt1" tx1="dk1" bg2="lt2" tx2="dk2" accent1="accent1" accent2="accent2" accent3="accent3" accent4="accent4" accent5="accent5" accent6="accent6" hlink="hlink" folHlink="folHlink"/>
  <p:sldLayoutIdLst>
    <p:sldLayoutId id="2147483735" r:id="rId1"/>
    <p:sldLayoutId id="2147483737" r:id="rId2"/>
    <p:sldLayoutId id="2147483739" r:id="rId3"/>
    <p:sldLayoutId id="2147483741" r:id="rId4"/>
    <p:sldLayoutId id="2147483743" r:id="rId5"/>
    <p:sldLayoutId id="2147483745" r:id="rId6"/>
    <p:sldLayoutId id="2147483747" r:id="rId7"/>
    <p:sldLayoutId id="2147483749" r:id="rId8"/>
    <p:sldLayoutId id="2147483751" r:id="rId9"/>
    <p:sldLayoutId id="2147483753" r:id="rId10"/>
    <p:sldLayoutId id="2147483755" r:id="rId11"/>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effectLst/>
          <a:latin typeface="Times New Roman" pitchFamily="18" charset="0"/>
          <a:ea typeface="宋体"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effectLst/>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effectLst/>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effectLst/>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Times New Roman" pitchFamily="18"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Times New Roman" pitchFamily="18"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Times New Roman" pitchFamily="18"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kumimoji="0" sz="2400" b="0" i="0" u="none" kern="1200" baseline="0">
          <a:solidFill>
            <a:schemeClr val="tx1"/>
          </a:solidFill>
          <a:effectLst/>
          <a:latin typeface="Times New Roman" pitchFamily="18"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itchFamily="18"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itchFamily="18"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itchFamily="18"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itchFamily="18" charset="0"/>
          <a:ea typeface="宋体"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gif"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副标题 2050"/>
          <p:cNvSpPr>
            <a:spLocks noGrp="1"/>
          </p:cNvSpPr>
          <p:nvPr>
            <p:ph type="subTitle" idx="1"/>
          </p:nvPr>
        </p:nvSpPr>
        <p:spPr>
          <a:xfrm>
            <a:off x="1752600" y="4191000"/>
            <a:ext cx="6400800" cy="1752600"/>
          </a:xfrm>
          <a:noFill/>
          <a:ln>
            <a:miter lim="800000"/>
          </a:ln>
        </p:spPr>
        <p:txBody>
          <a:bodyPr vert="horz" wrap="square" lIns="91440" tIns="45720" rIns="91440" bIns="45720" anchor="t" anchorCtr="0">
            <a:noAutofit/>
          </a:bodyPr>
          <a:lstStyle>
            <a:lvl1pPr marL="0" indent="0" algn="ctr" defTabSz="914400" rtl="0" eaLnBrk="0" fontAlgn="base" hangingPunct="0">
              <a:lnSpc>
                <a:spcPct val="100000"/>
              </a:lnSpc>
              <a:spcBef>
                <a:spcPct val="20000"/>
              </a:spcBef>
              <a:spcAft>
                <a:spcPct val="0"/>
              </a:spcAft>
              <a:buClrTx/>
              <a:buSzTx/>
              <a:buFontTx/>
              <a:buNone/>
              <a:defRPr kumimoji="0" lang="zh-CN" altLang="en-US" sz="3200" b="0" i="0" u="none" baseline="0">
                <a:solidFill>
                  <a:schemeClr val="tx1"/>
                </a:solidFill>
                <a:effectLst/>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zh-CN" altLang="en-US" sz="2800" b="0" i="0" u="none" baseline="0">
                <a:solidFill>
                  <a:schemeClr val="tx1"/>
                </a:solidFill>
                <a:effectLst/>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zh-CN" altLang="en-US" sz="2000" b="0" i="0" u="none" baseline="0">
                <a:solidFill>
                  <a:schemeClr val="tx1"/>
                </a:solidFill>
                <a:effectLst/>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zh-CN" altLang="en-US" sz="2000" b="0" i="0" u="none" baseline="0">
                <a:solidFill>
                  <a:schemeClr val="tx1"/>
                </a:solidFill>
                <a:effectLst/>
                <a:latin typeface="Times New Roman" pitchFamily="18" charset="0"/>
                <a:ea typeface="宋体" pitchFamily="2" charset="-122"/>
              </a:defRPr>
            </a:lvl5pPr>
          </a:lstStyle>
          <a:p>
            <a:pPr marL="0" lvl="0" indent="0" eaLnBrk="1" hangingPunct="1"/>
            <a:r>
              <a:rPr lang="zh-CN" altLang="en-US" sz="4800" b="1">
                <a:solidFill>
                  <a:srgbClr val="FF0000"/>
                </a:solidFill>
              </a:rPr>
              <a:t>鲁迅</a:t>
            </a:r>
            <a:endParaRPr lang="zh-CN" altLang="en-US" sz="4800" b="1">
              <a:solidFill>
                <a:srgbClr val="FF0000"/>
              </a:solidFill>
            </a:endParaRPr>
          </a:p>
        </p:txBody>
      </p:sp>
      <p:sp>
        <p:nvSpPr>
          <p:cNvPr id="23555" name="矩形 2051"/>
          <p:cNvSpPr>
            <a:spLocks noChangeArrowheads="1" noChangeShapeType="1" noTextEdit="1"/>
          </p:cNvSpPr>
          <p:nvPr/>
        </p:nvSpPr>
        <p:spPr bwMode="auto">
          <a:xfrm>
            <a:off x="1828800" y="2362200"/>
            <a:ext cx="5181600" cy="1371600"/>
          </a:xfrm>
          <a:prstGeom prst="rect">
            <a:avLst/>
          </a:prstGeom>
        </p:spPr>
        <p:txBody>
          <a:bodyPr wrap="none" numCol="1"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8000" b="1" i="0" u="none" strike="noStrike" kern="10" cap="none" spc="0" normalizeH="0" baseline="0" noProof="0" smtClean="0">
                <a:ln w="22225">
                  <a:solidFill>
                    <a:schemeClr val="accent2"/>
                  </a:solidFill>
                  <a:round/>
                </a:ln>
                <a:solidFill>
                  <a:srgbClr val="ADADEB"/>
                </a:solidFill>
                <a:effectLst/>
                <a:uLnTx/>
                <a:uFillTx/>
                <a:latin typeface="楷体" panose="02010609060101010101" pitchFamily="49" charset="-122"/>
                <a:ea typeface="楷体" panose="02010609060101010101" pitchFamily="49" charset="-122"/>
                <a:cs typeface="+mn-cs"/>
              </a:rPr>
              <a:t>阿</a:t>
            </a:r>
            <a:r>
              <a:rPr kumimoji="0" lang="en-US" altLang="zh-CN" sz="8000" b="1" i="0" u="none" strike="noStrike" kern="10" cap="none" spc="0" normalizeH="0" baseline="0" noProof="0" smtClean="0">
                <a:ln w="22225">
                  <a:solidFill>
                    <a:schemeClr val="accent2"/>
                  </a:solidFill>
                  <a:round/>
                </a:ln>
                <a:solidFill>
                  <a:srgbClr val="ADADEB"/>
                </a:solidFill>
                <a:effectLst/>
                <a:uLnTx/>
                <a:uFillTx/>
                <a:latin typeface="楷体" panose="02010609060101010101" pitchFamily="49" charset="-122"/>
                <a:ea typeface="楷体" panose="02010609060101010101" pitchFamily="49" charset="-122"/>
                <a:cs typeface="+mn-cs"/>
              </a:rPr>
              <a:t>Q</a:t>
            </a:r>
            <a:r>
              <a:rPr kumimoji="0" lang="zh-CN" altLang="en-US" sz="8000" b="1" i="0" u="none" strike="noStrike" kern="10" cap="none" spc="0" normalizeH="0" baseline="0" noProof="0" smtClean="0">
                <a:ln w="22225">
                  <a:solidFill>
                    <a:schemeClr val="accent2"/>
                  </a:solidFill>
                  <a:round/>
                </a:ln>
                <a:solidFill>
                  <a:srgbClr val="ADADEB"/>
                </a:solidFill>
                <a:effectLst/>
                <a:uLnTx/>
                <a:uFillTx/>
                <a:latin typeface="楷体" panose="02010609060101010101" pitchFamily="49" charset="-122"/>
                <a:ea typeface="楷体" panose="02010609060101010101" pitchFamily="49" charset="-122"/>
                <a:cs typeface="+mn-cs"/>
              </a:rPr>
              <a:t>正传 </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文本框 3073"/>
          <p:cNvSpPr/>
          <p:nvPr/>
        </p:nvSpPr>
        <p:spPr>
          <a:xfrm>
            <a:off x="304800" y="1143000"/>
            <a:ext cx="8305800" cy="39973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en-US" altLang="zh-CN" sz="4000" b="1">
                <a:solidFill>
                  <a:srgbClr val="0000FF"/>
                </a:solidFill>
              </a:rPr>
              <a:t>1.</a:t>
            </a:r>
            <a:r>
              <a:rPr lang="zh-CN" altLang="en-US" sz="4000" b="1">
                <a:solidFill>
                  <a:srgbClr val="0000FF"/>
                </a:solidFill>
              </a:rPr>
              <a:t>学习目标</a:t>
            </a:r>
            <a:r>
              <a:rPr lang="en-US" altLang="zh-CN" sz="4000" b="1">
                <a:solidFill>
                  <a:srgbClr val="0000FF"/>
                </a:solidFill>
              </a:rPr>
              <a:t>:</a:t>
            </a:r>
            <a:endParaRPr lang="en-US" altLang="zh-CN" sz="4000" b="1">
              <a:solidFill>
                <a:srgbClr val="0000FF"/>
              </a:solidFill>
            </a:endParaRPr>
          </a:p>
          <a:p>
            <a:pPr marL="0" lvl="0" indent="0" eaLnBrk="1" hangingPunct="1">
              <a:spcBef>
                <a:spcPct val="50000"/>
              </a:spcBef>
            </a:pPr>
            <a:r>
              <a:rPr lang="en-US" altLang="zh-CN" sz="3600" b="1">
                <a:solidFill>
                  <a:srgbClr val="0000FF"/>
                </a:solidFill>
              </a:rPr>
              <a:t>     (1)</a:t>
            </a:r>
            <a:r>
              <a:rPr lang="zh-CN" altLang="en-US" sz="3600" b="1">
                <a:solidFill>
                  <a:srgbClr val="0000FF"/>
                </a:solidFill>
              </a:rPr>
              <a:t>分析阅读小说讽刺性的语言特色</a:t>
            </a:r>
            <a:r>
              <a:rPr lang="en-US" altLang="zh-CN" sz="3600" b="1">
                <a:solidFill>
                  <a:srgbClr val="0000FF"/>
                </a:solidFill>
              </a:rPr>
              <a:t>;</a:t>
            </a:r>
            <a:endParaRPr lang="en-US" altLang="zh-CN" sz="3600" b="1">
              <a:solidFill>
                <a:srgbClr val="0000FF"/>
              </a:solidFill>
            </a:endParaRPr>
          </a:p>
          <a:p>
            <a:pPr marL="0" lvl="0" indent="0" eaLnBrk="1" hangingPunct="1">
              <a:spcBef>
                <a:spcPct val="50000"/>
              </a:spcBef>
            </a:pPr>
            <a:r>
              <a:rPr lang="en-US" altLang="zh-CN" sz="3600" b="1">
                <a:solidFill>
                  <a:srgbClr val="0000FF"/>
                </a:solidFill>
              </a:rPr>
              <a:t>     (2)</a:t>
            </a:r>
            <a:r>
              <a:rPr lang="zh-CN" altLang="en-US" sz="3600" b="1">
                <a:solidFill>
                  <a:srgbClr val="0000FF"/>
                </a:solidFill>
              </a:rPr>
              <a:t>联系社会背景</a:t>
            </a:r>
            <a:r>
              <a:rPr lang="en-US" altLang="zh-CN" sz="3600" b="1">
                <a:solidFill>
                  <a:srgbClr val="0000FF"/>
                </a:solidFill>
              </a:rPr>
              <a:t>,</a:t>
            </a:r>
            <a:r>
              <a:rPr lang="zh-CN" altLang="en-US" sz="3600" b="1">
                <a:solidFill>
                  <a:srgbClr val="0000FF"/>
                </a:solidFill>
              </a:rPr>
              <a:t>体会作者的写作意图。</a:t>
            </a:r>
            <a:endParaRPr lang="zh-CN" altLang="en-US" sz="3600" b="1">
              <a:solidFill>
                <a:srgbClr val="0000FF"/>
              </a:solidFill>
            </a:endParaRPr>
          </a:p>
          <a:p>
            <a:pPr marL="0" lvl="0" indent="0" eaLnBrk="1" hangingPunct="1">
              <a:spcBef>
                <a:spcPct val="50000"/>
              </a:spcBef>
            </a:pPr>
            <a:r>
              <a:rPr lang="zh-CN" altLang="en-US" sz="3600" b="1">
                <a:solidFill>
                  <a:srgbClr val="0000FF"/>
                </a:solidFill>
              </a:rPr>
              <a:t>     </a:t>
            </a:r>
            <a:r>
              <a:rPr lang="en-US" altLang="zh-CN" sz="3600" b="1">
                <a:solidFill>
                  <a:srgbClr val="0000FF"/>
                </a:solidFill>
              </a:rPr>
              <a:t>(3)</a:t>
            </a:r>
            <a:r>
              <a:rPr lang="zh-CN" altLang="en-US" sz="3600" b="1">
                <a:solidFill>
                  <a:srgbClr val="0000FF"/>
                </a:solidFill>
              </a:rPr>
              <a:t>把握阿</a:t>
            </a:r>
            <a:r>
              <a:rPr lang="en-US" altLang="zh-CN" sz="3600" b="1">
                <a:solidFill>
                  <a:srgbClr val="0000FF"/>
                </a:solidFill>
              </a:rPr>
              <a:t>Q</a:t>
            </a:r>
            <a:r>
              <a:rPr lang="zh-CN" altLang="en-US" sz="3600" b="1">
                <a:solidFill>
                  <a:srgbClr val="0000FF"/>
                </a:solidFill>
              </a:rPr>
              <a:t>这个人物形象的社会意义。</a:t>
            </a:r>
            <a:endParaRPr lang="zh-CN" altLang="en-US" sz="3600" b="1">
              <a:solidFill>
                <a:srgbClr val="0000FF"/>
              </a:solidFill>
            </a:endParaRPr>
          </a:p>
          <a:p>
            <a:pPr marL="0" lvl="0" indent="0" eaLnBrk="1" hangingPunct="1">
              <a:spcBef>
                <a:spcPct val="50000"/>
              </a:spcBef>
            </a:pPr>
            <a:r>
              <a:rPr lang="zh-CN" altLang="en-US" sz="3600" b="1">
                <a:solidFill>
                  <a:srgbClr val="0000FF"/>
                </a:solidFill>
              </a:rPr>
              <a:t>     </a:t>
            </a:r>
            <a:r>
              <a:rPr lang="en-US" altLang="zh-CN" sz="3600" b="1">
                <a:solidFill>
                  <a:srgbClr val="0000FF"/>
                </a:solidFill>
              </a:rPr>
              <a:t>(4)</a:t>
            </a:r>
            <a:r>
              <a:rPr lang="zh-CN" altLang="en-US" sz="3600" b="1">
                <a:solidFill>
                  <a:srgbClr val="0000FF"/>
                </a:solidFill>
              </a:rPr>
              <a:t>学习分析词语的深层含义。</a:t>
            </a:r>
            <a:endParaRPr lang="zh-CN" altLang="en-US" sz="3600" b="1">
              <a:solidFill>
                <a:srgbClr val="0000FF"/>
              </a:solidFill>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4" name="矩形 4097"/>
          <p:cNvSpPr/>
          <p:nvPr/>
        </p:nvSpPr>
        <p:spPr>
          <a:xfrm>
            <a:off x="762000" y="609600"/>
            <a:ext cx="7467600" cy="20748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en-US" altLang="zh-CN" sz="4000" b="1">
                <a:solidFill>
                  <a:srgbClr val="A50021"/>
                </a:solidFill>
              </a:rPr>
              <a:t>2.</a:t>
            </a:r>
            <a:r>
              <a:rPr lang="zh-CN" altLang="en-US" sz="4000" b="1">
                <a:solidFill>
                  <a:srgbClr val="A50021"/>
                </a:solidFill>
              </a:rPr>
              <a:t>重点和难点：</a:t>
            </a:r>
            <a:endParaRPr lang="zh-CN" altLang="en-US" sz="4000" b="1">
              <a:solidFill>
                <a:srgbClr val="A50021"/>
              </a:solidFill>
            </a:endParaRPr>
          </a:p>
          <a:p>
            <a:pPr marL="0" lvl="0" indent="0" eaLnBrk="1" hangingPunct="1">
              <a:spcBef>
                <a:spcPct val="50000"/>
              </a:spcBef>
            </a:pPr>
            <a:r>
              <a:rPr lang="zh-CN" altLang="en-US" sz="3600" b="1">
                <a:solidFill>
                  <a:srgbClr val="A50021"/>
                </a:solidFill>
              </a:rPr>
              <a:t>    赏析小说中描写人物的技法，分析人物形象特点</a:t>
            </a:r>
            <a:endParaRPr lang="zh-CN" altLang="en-US" sz="3600" b="1">
              <a:solidFill>
                <a:srgbClr val="A50021"/>
              </a:solidFill>
            </a:endParaRPr>
          </a:p>
        </p:txBody>
      </p:sp>
      <p:sp>
        <p:nvSpPr>
          <p:cNvPr id="33795" name="矩形 4098"/>
          <p:cNvSpPr/>
          <p:nvPr/>
        </p:nvSpPr>
        <p:spPr>
          <a:xfrm>
            <a:off x="609600" y="3429000"/>
            <a:ext cx="8001000" cy="26241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en-US" altLang="zh-CN" sz="4000" b="1">
                <a:solidFill>
                  <a:srgbClr val="FF0066"/>
                </a:solidFill>
              </a:rPr>
              <a:t>3.</a:t>
            </a:r>
            <a:r>
              <a:rPr lang="zh-CN" altLang="en-US" sz="4000" b="1">
                <a:solidFill>
                  <a:srgbClr val="FF0066"/>
                </a:solidFill>
              </a:rPr>
              <a:t>情感态度和价值观：</a:t>
            </a:r>
            <a:endParaRPr lang="zh-CN" altLang="en-US" sz="4000" b="1">
              <a:solidFill>
                <a:srgbClr val="FF0066"/>
              </a:solidFill>
            </a:endParaRPr>
          </a:p>
          <a:p>
            <a:pPr marL="0" lvl="0" indent="0" eaLnBrk="1" hangingPunct="1">
              <a:spcBef>
                <a:spcPct val="50000"/>
              </a:spcBef>
            </a:pPr>
            <a:r>
              <a:rPr lang="zh-CN" altLang="en-US" sz="3600" b="1">
                <a:solidFill>
                  <a:srgbClr val="FF0066"/>
                </a:solidFill>
              </a:rPr>
              <a:t>     理解阿</a:t>
            </a:r>
            <a:r>
              <a:rPr lang="en-US" altLang="zh-CN" sz="3600" b="1">
                <a:solidFill>
                  <a:srgbClr val="FF0066"/>
                </a:solidFill>
              </a:rPr>
              <a:t>Q</a:t>
            </a:r>
            <a:r>
              <a:rPr lang="zh-CN" altLang="en-US" sz="3600" b="1">
                <a:solidFill>
                  <a:srgbClr val="FF0066"/>
                </a:solidFill>
              </a:rPr>
              <a:t>的形象的典型意义</a:t>
            </a:r>
            <a:r>
              <a:rPr lang="en-US" altLang="zh-CN" sz="3600" b="1">
                <a:solidFill>
                  <a:srgbClr val="FF0066"/>
                </a:solidFill>
              </a:rPr>
              <a:t>,</a:t>
            </a:r>
            <a:r>
              <a:rPr lang="zh-CN" altLang="en-US" sz="3600" b="1">
                <a:solidFill>
                  <a:srgbClr val="FF0066"/>
                </a:solidFill>
              </a:rPr>
              <a:t>认识辛亥革命的不彻底性</a:t>
            </a:r>
            <a:r>
              <a:rPr lang="en-US" altLang="zh-CN" sz="3600" b="1">
                <a:solidFill>
                  <a:srgbClr val="FF0066"/>
                </a:solidFill>
              </a:rPr>
              <a:t>;</a:t>
            </a:r>
            <a:r>
              <a:rPr lang="zh-CN" altLang="en-US" sz="3600" b="1">
                <a:solidFill>
                  <a:srgbClr val="FF0066"/>
                </a:solidFill>
              </a:rPr>
              <a:t>领悟课文主旨</a:t>
            </a:r>
            <a:r>
              <a:rPr lang="en-US" altLang="zh-CN" sz="3600" b="1">
                <a:solidFill>
                  <a:srgbClr val="FF0066"/>
                </a:solidFill>
              </a:rPr>
              <a:t>,</a:t>
            </a:r>
            <a:r>
              <a:rPr lang="zh-CN" altLang="en-US" sz="3600" b="1">
                <a:solidFill>
                  <a:srgbClr val="FF0066"/>
                </a:solidFill>
              </a:rPr>
              <a:t>分析评论我们身边的阿</a:t>
            </a:r>
            <a:r>
              <a:rPr lang="en-US" altLang="zh-CN" sz="3600" b="1">
                <a:solidFill>
                  <a:srgbClr val="FF0066"/>
                </a:solidFill>
              </a:rPr>
              <a:t>Q</a:t>
            </a:r>
            <a:r>
              <a:rPr lang="zh-CN" altLang="en-US" sz="3600" b="1">
                <a:solidFill>
                  <a:srgbClr val="FF0066"/>
                </a:solidFill>
              </a:rPr>
              <a:t>精神</a:t>
            </a:r>
            <a:r>
              <a:rPr lang="en-US" altLang="zh-CN" sz="3600" b="1">
                <a:solidFill>
                  <a:srgbClr val="FF0066"/>
                </a:solidFill>
              </a:rPr>
              <a:t>.</a:t>
            </a:r>
            <a:endParaRPr lang="en-US" altLang="zh-CN" sz="3600" b="1">
              <a:solidFill>
                <a:srgbClr val="FF0066"/>
              </a:solidFill>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8" name="文本框 5121"/>
          <p:cNvSpPr/>
          <p:nvPr/>
        </p:nvSpPr>
        <p:spPr>
          <a:xfrm>
            <a:off x="152400" y="838200"/>
            <a:ext cx="8534400" cy="47879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3600" b="1"/>
              <a:t>自主学习</a:t>
            </a:r>
            <a:r>
              <a:rPr lang="en-US" altLang="zh-CN" sz="3600" b="1"/>
              <a:t>:</a:t>
            </a:r>
            <a:endParaRPr lang="en-US" altLang="zh-CN" sz="3600" b="1"/>
          </a:p>
          <a:p>
            <a:pPr marL="0" lvl="0" indent="0" eaLnBrk="1" hangingPunct="1">
              <a:spcBef>
                <a:spcPct val="50000"/>
              </a:spcBef>
            </a:pPr>
            <a:r>
              <a:rPr lang="en-US" altLang="zh-CN" sz="3200" b="1"/>
              <a:t>1.</a:t>
            </a:r>
            <a:r>
              <a:rPr lang="zh-CN" altLang="en-US" sz="3200" b="1"/>
              <a:t>词语释义</a:t>
            </a:r>
            <a:r>
              <a:rPr lang="en-US" altLang="zh-CN" sz="3200" b="1"/>
              <a:t>:</a:t>
            </a:r>
            <a:endParaRPr lang="en-US" altLang="zh-CN" sz="3200" b="1"/>
          </a:p>
          <a:p>
            <a:pPr marL="0" lvl="0" indent="0" eaLnBrk="1" hangingPunct="1">
              <a:spcBef>
                <a:spcPct val="50000"/>
              </a:spcBef>
            </a:pPr>
            <a:r>
              <a:rPr lang="zh-CN" altLang="en-US" sz="3200" b="1"/>
              <a:t>行状       崇奉       口讷        虫豸         自轻自贱         </a:t>
            </a:r>
            <a:endParaRPr lang="zh-CN" altLang="en-US" sz="3200" b="1"/>
          </a:p>
          <a:p>
            <a:pPr marL="0" lvl="0" indent="0" eaLnBrk="1" hangingPunct="1">
              <a:spcBef>
                <a:spcPct val="50000"/>
              </a:spcBef>
            </a:pPr>
            <a:r>
              <a:rPr lang="zh-CN" altLang="en-US" sz="3200" b="1"/>
              <a:t>非常       口碑       托庇        穿凿          所以者何</a:t>
            </a:r>
            <a:endParaRPr lang="zh-CN" altLang="en-US" sz="3200" b="1"/>
          </a:p>
          <a:p>
            <a:pPr marL="0" lvl="0" indent="0" eaLnBrk="1" hangingPunct="1">
              <a:spcBef>
                <a:spcPct val="50000"/>
              </a:spcBef>
            </a:pPr>
            <a:r>
              <a:rPr lang="en-US" altLang="zh-CN" sz="3200" b="1"/>
              <a:t>2.</a:t>
            </a:r>
            <a:r>
              <a:rPr lang="zh-CN" altLang="en-US" sz="3200" b="1"/>
              <a:t>查找资料或上网搜寻</a:t>
            </a:r>
            <a:r>
              <a:rPr lang="en-US" altLang="zh-CN" sz="3200" b="1"/>
              <a:t>:</a:t>
            </a:r>
            <a:endParaRPr lang="en-US" altLang="zh-CN" sz="3200" b="1"/>
          </a:p>
          <a:p>
            <a:pPr marL="0" lvl="0" indent="0" eaLnBrk="1" hangingPunct="1">
              <a:spcBef>
                <a:spcPct val="50000"/>
              </a:spcBef>
            </a:pPr>
            <a:r>
              <a:rPr lang="en-US" altLang="zh-CN" sz="3200" b="1"/>
              <a:t>    </a:t>
            </a:r>
            <a:r>
              <a:rPr lang="zh-CN" altLang="en-US" sz="3200" b="1"/>
              <a:t>了解鲁迅的生平、思想、文学创作以及主要的作品等情况。同学之间交流。</a:t>
            </a:r>
            <a:endParaRPr lang="zh-CN" altLang="en-US" sz="3200" b="1"/>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2" name="矩形 6145"/>
          <p:cNvSpPr/>
          <p:nvPr/>
        </p:nvSpPr>
        <p:spPr>
          <a:xfrm>
            <a:off x="4572000" y="0"/>
            <a:ext cx="4375150" cy="7620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en-US" altLang="zh-CN" sz="4400" b="1">
                <a:solidFill>
                  <a:srgbClr val="FF3300"/>
                </a:solidFill>
                <a:latin typeface="华文隶书" pitchFamily="2" charset="-122"/>
                <a:ea typeface="华文隶书" pitchFamily="2" charset="-122"/>
              </a:rPr>
              <a:t>《</a:t>
            </a:r>
            <a:r>
              <a:rPr lang="zh-CN" altLang="en-US" sz="4400" b="1">
                <a:solidFill>
                  <a:srgbClr val="FF3300"/>
                </a:solidFill>
                <a:latin typeface="华文隶书" pitchFamily="2" charset="-122"/>
                <a:ea typeface="华文隶书" pitchFamily="2" charset="-122"/>
              </a:rPr>
              <a:t>阿</a:t>
            </a:r>
            <a:r>
              <a:rPr lang="en-US" altLang="zh-CN" sz="4400" b="1">
                <a:solidFill>
                  <a:srgbClr val="FF3300"/>
                </a:solidFill>
                <a:latin typeface="华文隶书" pitchFamily="2" charset="-122"/>
                <a:ea typeface="华文隶书" pitchFamily="2" charset="-122"/>
              </a:rPr>
              <a:t>Q</a:t>
            </a:r>
            <a:r>
              <a:rPr lang="zh-CN" altLang="en-US" sz="4400" b="1">
                <a:solidFill>
                  <a:srgbClr val="FF3300"/>
                </a:solidFill>
                <a:latin typeface="华文隶书" pitchFamily="2" charset="-122"/>
                <a:ea typeface="华文隶书" pitchFamily="2" charset="-122"/>
              </a:rPr>
              <a:t>正传</a:t>
            </a:r>
            <a:r>
              <a:rPr lang="en-US" altLang="zh-CN" sz="4400" b="1">
                <a:solidFill>
                  <a:srgbClr val="FF3300"/>
                </a:solidFill>
                <a:latin typeface="华文隶书" pitchFamily="2" charset="-122"/>
                <a:ea typeface="华文隶书" pitchFamily="2" charset="-122"/>
              </a:rPr>
              <a:t>》</a:t>
            </a:r>
            <a:r>
              <a:rPr lang="zh-CN" altLang="en-US" sz="4400" b="1">
                <a:solidFill>
                  <a:srgbClr val="FF3300"/>
                </a:solidFill>
                <a:latin typeface="华文隶书" pitchFamily="2" charset="-122"/>
                <a:ea typeface="华文隶书" pitchFamily="2" charset="-122"/>
              </a:rPr>
              <a:t>简介</a:t>
            </a:r>
            <a:endParaRPr lang="zh-CN" altLang="en-US" sz="4400" b="1">
              <a:solidFill>
                <a:srgbClr val="FF3300"/>
              </a:solidFill>
              <a:latin typeface="华文隶书" pitchFamily="2" charset="-122"/>
              <a:ea typeface="华文隶书" pitchFamily="2" charset="-122"/>
            </a:endParaRPr>
          </a:p>
        </p:txBody>
      </p:sp>
      <p:sp>
        <p:nvSpPr>
          <p:cNvPr id="35843" name="矩形 6146"/>
          <p:cNvSpPr/>
          <p:nvPr/>
        </p:nvSpPr>
        <p:spPr>
          <a:xfrm>
            <a:off x="5105400" y="839788"/>
            <a:ext cx="3810000" cy="6018212"/>
          </a:xfrm>
          <a:prstGeom prst="rect">
            <a:avLst/>
          </a:prstGeom>
          <a:noFill/>
          <a:ln w="9525">
            <a:no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marR="0" lvl="0" indent="0" eaLnBrk="1" hangingPunct="1">
              <a:lnSpc>
                <a:spcPct val="90000"/>
              </a:lnSpc>
              <a:spcBef>
                <a:spcPct val="20000"/>
              </a:spcBef>
              <a:buClr>
                <a:schemeClr val="hlink"/>
              </a:buClr>
              <a:buSzPct val="75000"/>
              <a:buFont typeface="Wingdings" pitchFamily="2" charset="2"/>
            </a:pPr>
            <a:r>
              <a:rPr lang="en-US" altLang="zh-CN" sz="3600" b="1" spc="0">
                <a:latin typeface="Arial" pitchFamily="34" charset="0"/>
              </a:rPr>
              <a:t> </a:t>
            </a:r>
            <a:r>
              <a:rPr lang="en-US" altLang="zh-CN" sz="2800" b="1" spc="0">
                <a:solidFill>
                  <a:srgbClr val="6600FF"/>
                </a:solidFill>
                <a:latin typeface="宋体" pitchFamily="2" charset="-122"/>
              </a:rPr>
              <a:t>《</a:t>
            </a:r>
            <a:r>
              <a:rPr lang="en-US" altLang="en-US" sz="2800" b="1" spc="0">
                <a:solidFill>
                  <a:srgbClr val="6600FF"/>
                </a:solidFill>
                <a:latin typeface="宋体" pitchFamily="2" charset="-122"/>
              </a:rPr>
              <a:t>阿Ｑ正传</a:t>
            </a:r>
            <a:r>
              <a:rPr lang="en-US" altLang="zh-CN" sz="2800" b="1" spc="0">
                <a:solidFill>
                  <a:srgbClr val="6600FF"/>
                </a:solidFill>
                <a:latin typeface="宋体" pitchFamily="2" charset="-122"/>
              </a:rPr>
              <a:t>》</a:t>
            </a:r>
            <a:r>
              <a:rPr lang="en-US" altLang="en-US" sz="2800" b="1" spc="0">
                <a:solidFill>
                  <a:srgbClr val="6600FF"/>
                </a:solidFill>
                <a:latin typeface="宋体" pitchFamily="2" charset="-122"/>
              </a:rPr>
              <a:t>于１９２１年１２月４日至１９２２年２月１２日在</a:t>
            </a:r>
            <a:r>
              <a:rPr lang="en-US" altLang="zh-CN" sz="2800" b="1" spc="0">
                <a:solidFill>
                  <a:srgbClr val="6600FF"/>
                </a:solidFill>
                <a:latin typeface="宋体" pitchFamily="2" charset="-122"/>
              </a:rPr>
              <a:t>《</a:t>
            </a:r>
            <a:r>
              <a:rPr lang="en-US" altLang="en-US" sz="2800" b="1" spc="0">
                <a:solidFill>
                  <a:srgbClr val="6600FF"/>
                </a:solidFill>
                <a:latin typeface="宋体" pitchFamily="2" charset="-122"/>
              </a:rPr>
              <a:t>晨报副刊</a:t>
            </a:r>
            <a:r>
              <a:rPr lang="en-US" altLang="zh-CN" sz="2800" b="1" spc="0">
                <a:solidFill>
                  <a:srgbClr val="6600FF"/>
                </a:solidFill>
                <a:latin typeface="宋体" pitchFamily="2" charset="-122"/>
              </a:rPr>
              <a:t>》</a:t>
            </a:r>
            <a:r>
              <a:rPr lang="en-US" altLang="en-US" sz="2800" b="1" spc="0">
                <a:solidFill>
                  <a:srgbClr val="6600FF"/>
                </a:solidFill>
                <a:latin typeface="宋体" pitchFamily="2" charset="-122"/>
              </a:rPr>
              <a:t>上连载，署名为巴人。后收入第一部小说集</a:t>
            </a:r>
            <a:r>
              <a:rPr lang="en-US" altLang="zh-CN" sz="2800" b="1" spc="0">
                <a:solidFill>
                  <a:srgbClr val="6600FF"/>
                </a:solidFill>
                <a:latin typeface="宋体" pitchFamily="2" charset="-122"/>
              </a:rPr>
              <a:t>《</a:t>
            </a:r>
            <a:r>
              <a:rPr lang="en-US" altLang="en-US" sz="2800" b="1" spc="0">
                <a:solidFill>
                  <a:srgbClr val="6600FF"/>
                </a:solidFill>
                <a:latin typeface="宋体" pitchFamily="2" charset="-122"/>
              </a:rPr>
              <a:t>呐喊</a:t>
            </a:r>
            <a:r>
              <a:rPr lang="en-US" altLang="zh-CN" sz="2800" b="1" spc="0">
                <a:solidFill>
                  <a:srgbClr val="6600FF"/>
                </a:solidFill>
                <a:latin typeface="宋体" pitchFamily="2" charset="-122"/>
              </a:rPr>
              <a:t>》</a:t>
            </a:r>
            <a:r>
              <a:rPr lang="en-US" altLang="en-US" sz="2400" spc="0">
                <a:solidFill>
                  <a:srgbClr val="6600FF"/>
                </a:solidFill>
                <a:latin typeface="宋体" pitchFamily="2" charset="-122"/>
              </a:rPr>
              <a:t>。</a:t>
            </a:r>
            <a:r>
              <a:rPr lang="en-US" altLang="zh-CN" sz="2400" spc="0">
                <a:solidFill>
                  <a:srgbClr val="6600FF"/>
                </a:solidFill>
                <a:latin typeface="宋体" pitchFamily="2" charset="-122"/>
              </a:rPr>
              <a:t>《</a:t>
            </a:r>
            <a:r>
              <a:rPr lang="en-US" altLang="en-US" sz="2800" spc="0">
                <a:solidFill>
                  <a:srgbClr val="6600FF"/>
                </a:solidFill>
                <a:effectLst>
                  <a:outerShdw blurRad="38100" dist="38100" dir="2700000" algn="tl">
                    <a:srgbClr val="000000"/>
                  </a:outerShdw>
                </a:effectLst>
                <a:latin typeface="宋体" pitchFamily="2" charset="-122"/>
              </a:rPr>
              <a:t>阿</a:t>
            </a:r>
            <a:r>
              <a:rPr lang="en-US" altLang="zh-CN" sz="2800" spc="0">
                <a:solidFill>
                  <a:srgbClr val="6600FF"/>
                </a:solidFill>
                <a:effectLst>
                  <a:outerShdw blurRad="38100" dist="38100" dir="2700000" algn="tl">
                    <a:srgbClr val="000000"/>
                  </a:outerShdw>
                </a:effectLst>
                <a:latin typeface="宋体" pitchFamily="2" charset="-122"/>
              </a:rPr>
              <a:t>Q</a:t>
            </a:r>
            <a:r>
              <a:rPr lang="en-US" altLang="en-US" sz="2800" spc="0">
                <a:solidFill>
                  <a:srgbClr val="6600FF"/>
                </a:solidFill>
                <a:effectLst>
                  <a:outerShdw blurRad="38100" dist="38100" dir="2700000" algn="tl">
                    <a:srgbClr val="000000"/>
                  </a:outerShdw>
                </a:effectLst>
                <a:latin typeface="宋体" pitchFamily="2" charset="-122"/>
              </a:rPr>
              <a:t>正传</a:t>
            </a:r>
            <a:r>
              <a:rPr lang="en-US" altLang="zh-CN" sz="2800" spc="0">
                <a:solidFill>
                  <a:srgbClr val="6600FF"/>
                </a:solidFill>
                <a:effectLst>
                  <a:outerShdw blurRad="38100" dist="38100" dir="2700000" algn="tl">
                    <a:srgbClr val="000000"/>
                  </a:outerShdw>
                </a:effectLst>
                <a:latin typeface="宋体" pitchFamily="2" charset="-122"/>
              </a:rPr>
              <a:t>》</a:t>
            </a:r>
            <a:r>
              <a:rPr lang="en-US" altLang="en-US" sz="2800" spc="0">
                <a:solidFill>
                  <a:srgbClr val="6600FF"/>
                </a:solidFill>
                <a:effectLst>
                  <a:outerShdw blurRad="38100" dist="38100" dir="2700000" algn="tl">
                    <a:srgbClr val="000000"/>
                  </a:outerShdw>
                </a:effectLst>
                <a:latin typeface="宋体" pitchFamily="2" charset="-122"/>
              </a:rPr>
              <a:t>出版后，深受中国和世界各国人民的喜爱。现已被译成几种文字，在世界上广泛流传。</a:t>
            </a:r>
            <a:r>
              <a:rPr lang="en-US" altLang="en-US" sz="2800" b="1" spc="0">
                <a:solidFill>
                  <a:srgbClr val="6600FF"/>
                </a:solidFill>
                <a:latin typeface="宋体" pitchFamily="2" charset="-122"/>
              </a:rPr>
              <a:t>小说共包括九章的内容，课文节选的是小说的第二章</a:t>
            </a:r>
            <a:r>
              <a:rPr lang="en-US" altLang="en-US" sz="3200" b="1" spc="0">
                <a:solidFill>
                  <a:srgbClr val="6600FF"/>
                </a:solidFill>
                <a:latin typeface="宋体" pitchFamily="2" charset="-122"/>
              </a:rPr>
              <a:t>“</a:t>
            </a:r>
            <a:r>
              <a:rPr lang="en-US" altLang="en-US" sz="2800" b="1" spc="0">
                <a:solidFill>
                  <a:srgbClr val="6600FF"/>
                </a:solidFill>
                <a:latin typeface="宋体" pitchFamily="2" charset="-122"/>
              </a:rPr>
              <a:t>优胜记略</a:t>
            </a:r>
            <a:r>
              <a:rPr lang="en-US" altLang="en-US" sz="2800" b="1">
                <a:solidFill>
                  <a:srgbClr val="6600FF"/>
                </a:solidFill>
                <a:latin typeface="宋体" pitchFamily="2" charset="-122"/>
              </a:rPr>
              <a:t>”和第三章</a:t>
            </a:r>
            <a:r>
              <a:rPr lang="en-US" altLang="en-US" sz="3200" b="1">
                <a:solidFill>
                  <a:srgbClr val="6600FF"/>
                </a:solidFill>
                <a:latin typeface="宋体" pitchFamily="2" charset="-122"/>
              </a:rPr>
              <a:t>“</a:t>
            </a:r>
            <a:r>
              <a:rPr lang="en-US" altLang="en-US" sz="2800" b="1">
                <a:solidFill>
                  <a:srgbClr val="6600FF"/>
                </a:solidFill>
                <a:latin typeface="宋体" pitchFamily="2" charset="-122"/>
              </a:rPr>
              <a:t>续优胜记略”。</a:t>
            </a:r>
            <a:endParaRPr lang="en-US" altLang="en-US" sz="2800" b="1">
              <a:solidFill>
                <a:srgbClr val="6600FF"/>
              </a:solidFill>
              <a:latin typeface="宋体" pitchFamily="2" charset="-122"/>
            </a:endParaRPr>
          </a:p>
        </p:txBody>
      </p:sp>
      <p:pic>
        <p:nvPicPr>
          <p:cNvPr id="35844" name="图片 6147"/>
          <p:cNvPicPr>
            <a:picLocks noChangeAspect="1"/>
          </p:cNvPicPr>
          <p:nvPr/>
        </p:nvPicPr>
        <p:blipFill>
          <a:blip r:embed="rId2"/>
          <a:stretch>
            <a:fillRect/>
          </a:stretch>
        </p:blipFill>
        <p:spPr>
          <a:xfrm>
            <a:off x="0" y="0"/>
            <a:ext cx="4824413" cy="6858000"/>
          </a:xfrm>
          <a:prstGeom prst="rect">
            <a:avLst/>
          </a:prstGeom>
          <a:noFill/>
          <a:ln>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iterate type="lt">
                                    <p:tmPct val="100000"/>
                                  </p:iterate>
                                  <p:childTnLst>
                                    <p:set>
                                      <p:cBhvr>
                                        <p:cTn id="6" dur="1" fill="hold">
                                          <p:stCondLst>
                                            <p:cond delay="0"/>
                                          </p:stCondLst>
                                        </p:cTn>
                                        <p:tgtEl>
                                          <p:spTgt spid="35844"/>
                                        </p:tgtEl>
                                        <p:attrNameLst>
                                          <p:attrName>style.visibility</p:attrName>
                                        </p:attrNameLst>
                                      </p:cBhvr>
                                      <p:to>
                                        <p:strVal val="visible"/>
                                      </p:to>
                                    </p:set>
                                    <p:anim calcmode="lin" valueType="num">
                                      <p:cBhvr additive="base">
                                        <p:cTn id="7" dur="75" fill="hold"/>
                                        <p:tgtEl>
                                          <p:spTgt spid="35844"/>
                                        </p:tgtEl>
                                        <p:attrNameLst>
                                          <p:attrName>ppt_x</p:attrName>
                                        </p:attrNameLst>
                                      </p:cBhvr>
                                      <p:tavLst>
                                        <p:tav tm="0">
                                          <p:val>
                                            <p:strVal val="#ppt_x"/>
                                          </p:val>
                                        </p:tav>
                                        <p:tav tm="100000">
                                          <p:val>
                                            <p:strVal val="#ppt_x"/>
                                          </p:val>
                                        </p:tav>
                                      </p:tavLst>
                                    </p:anim>
                                    <p:anim calcmode="lin" valueType="num">
                                      <p:cBhvr additive="base">
                                        <p:cTn id="8" dur="75" fill="hold"/>
                                        <p:tgtEl>
                                          <p:spTgt spid="3584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5842"/>
                                        </p:tgtEl>
                                        <p:attrNameLst>
                                          <p:attrName>style.visibility</p:attrName>
                                        </p:attrNameLst>
                                      </p:cBhvr>
                                      <p:to>
                                        <p:strVal val="visible"/>
                                      </p:to>
                                    </p:set>
                                    <p:anim calcmode="lin" valueType="num">
                                      <p:cBhvr additive="base">
                                        <p:cTn id="13" dur="500" fill="hold"/>
                                        <p:tgtEl>
                                          <p:spTgt spid="35842"/>
                                        </p:tgtEl>
                                        <p:attrNameLst>
                                          <p:attrName>ppt_x</p:attrName>
                                        </p:attrNameLst>
                                      </p:cBhvr>
                                      <p:tavLst>
                                        <p:tav tm="0">
                                          <p:val>
                                            <p:strVal val="#ppt_x"/>
                                          </p:val>
                                        </p:tav>
                                        <p:tav tm="100000">
                                          <p:val>
                                            <p:strVal val="#ppt_x"/>
                                          </p:val>
                                        </p:tav>
                                      </p:tavLst>
                                    </p:anim>
                                    <p:anim calcmode="lin" valueType="num">
                                      <p:cBhvr additive="base">
                                        <p:cTn id="14" dur="500" fill="hold"/>
                                        <p:tgtEl>
                                          <p:spTgt spid="35842"/>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5843"/>
                                        </p:tgtEl>
                                        <p:attrNameLst>
                                          <p:attrName>style.visibility</p:attrName>
                                        </p:attrNameLst>
                                      </p:cBhvr>
                                      <p:to>
                                        <p:strVal val="visible"/>
                                      </p:to>
                                    </p:set>
                                    <p:anim calcmode="lin" valueType="num">
                                      <p:cBhvr additive="base">
                                        <p:cTn id="19" dur="500" fill="hold"/>
                                        <p:tgtEl>
                                          <p:spTgt spid="35843"/>
                                        </p:tgtEl>
                                        <p:attrNameLst>
                                          <p:attrName>ppt_x</p:attrName>
                                        </p:attrNameLst>
                                      </p:cBhvr>
                                      <p:tavLst>
                                        <p:tav tm="0">
                                          <p:val>
                                            <p:strVal val="1+#ppt_w/2"/>
                                          </p:val>
                                        </p:tav>
                                        <p:tav tm="100000">
                                          <p:val>
                                            <p:strVal val="#ppt_x"/>
                                          </p:val>
                                        </p:tav>
                                      </p:tavLst>
                                    </p:anim>
                                    <p:anim calcmode="lin" valueType="num">
                                      <p:cBhvr additive="base">
                                        <p:cTn id="20" dur="500" fill="hold"/>
                                        <p:tgtEl>
                                          <p:spTgt spid="358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3584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6"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r>
              <a:rPr lang="zh-CN" altLang="en-US"/>
              <a:t>二、走近阿Q</a:t>
            </a:r>
            <a:endParaRPr lang="zh-CN" altLang="en-US"/>
          </a:p>
        </p:txBody>
      </p:sp>
      <p:sp>
        <p:nvSpPr>
          <p:cNvPr id="36867" name="内容占位符 2"/>
          <p:cNvSpPr>
            <a:spLocks noGrp="1"/>
          </p:cNvSpPr>
          <p:nvPr>
            <p:ph idx="1"/>
          </p:nvPr>
        </p:nvSpPr>
        <p:spPr>
          <a:xfrm>
            <a:off x="685800" y="198120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1. 《阿Q正传》的主要内容</a:t>
            </a:r>
            <a:endParaRPr lang="zh-CN" altLang="en-US"/>
          </a:p>
          <a:p>
            <a:pPr lvl="0" eaLnBrk="1" hangingPunct="1"/>
            <a:r>
              <a:rPr lang="zh-CN" altLang="en-US"/>
              <a:t>《阿Ｑ正传》于1921年12月4日至1922年2月12日在《晨报副刊》上连载，署名为巴人，后被收入《呐喊》中。《阿Q正传》出版后，深受中国和世界各国人民的喜爱，现已被译成多种文字，在世界上广泛流传。小说共九章，可分为五大部分：</a:t>
            </a:r>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0" name="矩形 9217"/>
          <p:cNvSpPr/>
          <p:nvPr/>
        </p:nvSpPr>
        <p:spPr>
          <a:xfrm>
            <a:off x="0" y="274638"/>
            <a:ext cx="9144000" cy="65833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lnSpc>
                <a:spcPct val="80000"/>
              </a:lnSpc>
              <a:spcBef>
                <a:spcPct val="50000"/>
              </a:spcBef>
              <a:buClr>
                <a:schemeClr val="hlink"/>
              </a:buClr>
              <a:buSzPct val="80000"/>
              <a:buFont typeface="Wingdings" pitchFamily="2" charset="2"/>
            </a:pPr>
            <a:r>
              <a:rPr lang="en-US" altLang="zh-CN" sz="3600" b="1">
                <a:solidFill>
                  <a:srgbClr val="A50021"/>
                </a:solidFill>
                <a:latin typeface="Arial" pitchFamily="34" charset="0"/>
              </a:rPr>
              <a:t>    </a:t>
            </a:r>
            <a:r>
              <a:rPr lang="zh-CN" altLang="en-US" sz="3600" b="1">
                <a:solidFill>
                  <a:srgbClr val="A50021"/>
                </a:solidFill>
                <a:latin typeface="Arial" pitchFamily="34" charset="0"/>
              </a:rPr>
              <a:t>第一章：</a:t>
            </a:r>
            <a:r>
              <a:rPr lang="zh-CN" altLang="en-US" sz="3600" b="1">
                <a:solidFill>
                  <a:srgbClr val="0000FF"/>
                </a:solidFill>
                <a:latin typeface="Arial" pitchFamily="34" charset="0"/>
              </a:rPr>
              <a:t>序</a:t>
            </a:r>
            <a:r>
              <a:rPr lang="en-US" altLang="zh-CN" sz="3600" b="1">
                <a:solidFill>
                  <a:srgbClr val="0000FF"/>
                </a:solidFill>
                <a:latin typeface="Arial" pitchFamily="34" charset="0"/>
              </a:rPr>
              <a:t>——</a:t>
            </a:r>
            <a:r>
              <a:rPr lang="zh-CN" altLang="en-US" sz="3600" b="1">
                <a:solidFill>
                  <a:srgbClr val="0000FF"/>
                </a:solidFill>
                <a:latin typeface="Arial" pitchFamily="34" charset="0"/>
              </a:rPr>
              <a:t>介绍阿</a:t>
            </a:r>
            <a:r>
              <a:rPr lang="en-US" altLang="zh-CN" sz="3600" b="1">
                <a:solidFill>
                  <a:srgbClr val="0000FF"/>
                </a:solidFill>
                <a:latin typeface="Arial" pitchFamily="34" charset="0"/>
              </a:rPr>
              <a:t>Q</a:t>
            </a:r>
            <a:r>
              <a:rPr lang="zh-CN" altLang="en-US" sz="3600" b="1">
                <a:solidFill>
                  <a:srgbClr val="0000FF"/>
                </a:solidFill>
                <a:latin typeface="Arial" pitchFamily="34" charset="0"/>
              </a:rPr>
              <a:t>的身份、地位。</a:t>
            </a:r>
            <a:endParaRPr lang="zh-CN" altLang="en-US" sz="3600" b="1">
              <a:solidFill>
                <a:srgbClr val="0000FF"/>
              </a:solidFill>
              <a:latin typeface="Arial" pitchFamily="34" charset="0"/>
            </a:endParaRPr>
          </a:p>
          <a:p>
            <a:pPr marL="0" lvl="0" indent="0" eaLnBrk="1" hangingPunct="1">
              <a:lnSpc>
                <a:spcPct val="80000"/>
              </a:lnSpc>
              <a:spcBef>
                <a:spcPct val="50000"/>
              </a:spcBef>
              <a:buClr>
                <a:schemeClr val="hlink"/>
              </a:buClr>
              <a:buSzPct val="80000"/>
              <a:buFont typeface="Wingdings" pitchFamily="2" charset="2"/>
            </a:pPr>
            <a:r>
              <a:rPr lang="zh-CN" altLang="en-US" sz="3600" b="1">
                <a:solidFill>
                  <a:srgbClr val="0000FF"/>
                </a:solidFill>
                <a:latin typeface="Arial" pitchFamily="34" charset="0"/>
              </a:rPr>
              <a:t>    </a:t>
            </a:r>
            <a:r>
              <a:rPr lang="zh-CN" altLang="en-US" sz="3600" b="1">
                <a:solidFill>
                  <a:srgbClr val="A50021"/>
                </a:solidFill>
                <a:latin typeface="Arial" pitchFamily="34" charset="0"/>
              </a:rPr>
              <a:t>第二章：</a:t>
            </a:r>
            <a:r>
              <a:rPr lang="zh-CN" altLang="en-US" sz="3600" b="1">
                <a:solidFill>
                  <a:srgbClr val="0000FF"/>
                </a:solidFill>
                <a:latin typeface="Arial" pitchFamily="34" charset="0"/>
              </a:rPr>
              <a:t>优胜记略</a:t>
            </a:r>
            <a:r>
              <a:rPr lang="en-US" altLang="zh-CN" sz="3600" b="1">
                <a:solidFill>
                  <a:srgbClr val="0000FF"/>
                </a:solidFill>
                <a:latin typeface="Arial" pitchFamily="34" charset="0"/>
              </a:rPr>
              <a:t>——</a:t>
            </a:r>
            <a:r>
              <a:rPr lang="zh-CN" altLang="en-US" sz="3600" b="1">
                <a:solidFill>
                  <a:srgbClr val="0000FF"/>
                </a:solidFill>
                <a:latin typeface="Arial" pitchFamily="34" charset="0"/>
              </a:rPr>
              <a:t>追述往事，刻画阿</a:t>
            </a:r>
            <a:r>
              <a:rPr lang="en-US" altLang="zh-CN" sz="3600" b="1">
                <a:solidFill>
                  <a:srgbClr val="0000FF"/>
                </a:solidFill>
                <a:latin typeface="Arial" pitchFamily="34" charset="0"/>
              </a:rPr>
              <a:t>Q</a:t>
            </a:r>
            <a:r>
              <a:rPr lang="zh-CN" altLang="en-US" sz="3600" b="1">
                <a:solidFill>
                  <a:srgbClr val="0000FF"/>
                </a:solidFill>
                <a:latin typeface="Arial" pitchFamily="34" charset="0"/>
              </a:rPr>
              <a:t>的性格特征：精神胜利法。</a:t>
            </a:r>
            <a:endParaRPr lang="zh-CN" altLang="en-US" sz="3600" b="1">
              <a:solidFill>
                <a:srgbClr val="0000FF"/>
              </a:solidFill>
              <a:latin typeface="Arial" pitchFamily="34" charset="0"/>
            </a:endParaRPr>
          </a:p>
          <a:p>
            <a:pPr marL="0" lvl="0" indent="0" eaLnBrk="1" hangingPunct="1">
              <a:lnSpc>
                <a:spcPct val="80000"/>
              </a:lnSpc>
              <a:spcBef>
                <a:spcPct val="50000"/>
              </a:spcBef>
              <a:buClr>
                <a:schemeClr val="hlink"/>
              </a:buClr>
              <a:buSzPct val="80000"/>
              <a:buFont typeface="Wingdings" pitchFamily="2" charset="2"/>
            </a:pPr>
            <a:r>
              <a:rPr lang="zh-CN" altLang="en-US" sz="3600" b="1">
                <a:solidFill>
                  <a:srgbClr val="0000FF"/>
                </a:solidFill>
                <a:latin typeface="Arial" pitchFamily="34" charset="0"/>
              </a:rPr>
              <a:t>    </a:t>
            </a:r>
            <a:r>
              <a:rPr lang="zh-CN" altLang="en-US" sz="3600" b="1">
                <a:solidFill>
                  <a:srgbClr val="A50021"/>
                </a:solidFill>
                <a:latin typeface="Arial" pitchFamily="34" charset="0"/>
              </a:rPr>
              <a:t>第三章：</a:t>
            </a:r>
            <a:r>
              <a:rPr lang="zh-CN" altLang="en-US" sz="3600" b="1">
                <a:solidFill>
                  <a:srgbClr val="0000FF"/>
                </a:solidFill>
                <a:latin typeface="Arial" pitchFamily="34" charset="0"/>
              </a:rPr>
              <a:t>续优胜记略</a:t>
            </a:r>
            <a:r>
              <a:rPr lang="en-US" altLang="zh-CN" sz="3600" b="1">
                <a:solidFill>
                  <a:srgbClr val="0000FF"/>
                </a:solidFill>
                <a:latin typeface="Arial" pitchFamily="34" charset="0"/>
              </a:rPr>
              <a:t>——</a:t>
            </a:r>
            <a:r>
              <a:rPr lang="zh-CN" altLang="en-US" sz="3600" b="1">
                <a:solidFill>
                  <a:srgbClr val="0000FF"/>
                </a:solidFill>
                <a:latin typeface="Arial" pitchFamily="34" charset="0"/>
              </a:rPr>
              <a:t>继续写阿</a:t>
            </a:r>
            <a:r>
              <a:rPr lang="en-US" altLang="zh-CN" sz="3600" b="1">
                <a:solidFill>
                  <a:srgbClr val="0000FF"/>
                </a:solidFill>
                <a:latin typeface="Arial" pitchFamily="34" charset="0"/>
              </a:rPr>
              <a:t>Q</a:t>
            </a:r>
            <a:r>
              <a:rPr lang="zh-CN" altLang="en-US" sz="3600" b="1">
                <a:solidFill>
                  <a:srgbClr val="0000FF"/>
                </a:solidFill>
                <a:latin typeface="Arial" pitchFamily="34" charset="0"/>
              </a:rPr>
              <a:t>的精神胜利法。</a:t>
            </a:r>
            <a:endParaRPr lang="zh-CN" altLang="en-US" sz="3600" b="1">
              <a:solidFill>
                <a:srgbClr val="0000FF"/>
              </a:solidFill>
              <a:latin typeface="Arial" pitchFamily="34" charset="0"/>
            </a:endParaRPr>
          </a:p>
          <a:p>
            <a:pPr marL="0" lvl="0" indent="0" eaLnBrk="1" hangingPunct="1">
              <a:lnSpc>
                <a:spcPct val="80000"/>
              </a:lnSpc>
              <a:spcBef>
                <a:spcPct val="50000"/>
              </a:spcBef>
              <a:buClr>
                <a:schemeClr val="hlink"/>
              </a:buClr>
              <a:buSzPct val="80000"/>
              <a:buFont typeface="Wingdings" pitchFamily="2" charset="2"/>
            </a:pPr>
            <a:r>
              <a:rPr lang="zh-CN" altLang="en-US" sz="3600" b="1">
                <a:solidFill>
                  <a:srgbClr val="0000FF"/>
                </a:solidFill>
                <a:latin typeface="Arial" pitchFamily="34" charset="0"/>
              </a:rPr>
              <a:t>    </a:t>
            </a:r>
            <a:r>
              <a:rPr lang="zh-CN" altLang="en-US" sz="3600" b="1">
                <a:solidFill>
                  <a:srgbClr val="A50021"/>
                </a:solidFill>
                <a:latin typeface="Arial" pitchFamily="34" charset="0"/>
              </a:rPr>
              <a:t>第四章：</a:t>
            </a:r>
            <a:r>
              <a:rPr lang="zh-CN" altLang="en-US" sz="3600" b="1">
                <a:solidFill>
                  <a:srgbClr val="0000FF"/>
                </a:solidFill>
                <a:latin typeface="Arial" pitchFamily="34" charset="0"/>
              </a:rPr>
              <a:t>恋爱的悲剧</a:t>
            </a:r>
            <a:r>
              <a:rPr lang="en-US" altLang="zh-CN" sz="3600" b="1">
                <a:solidFill>
                  <a:srgbClr val="0000FF"/>
                </a:solidFill>
                <a:latin typeface="Arial" pitchFamily="34" charset="0"/>
              </a:rPr>
              <a:t>——</a:t>
            </a:r>
            <a:r>
              <a:rPr lang="zh-CN" altLang="en-US" sz="3600" b="1">
                <a:solidFill>
                  <a:srgbClr val="0000FF"/>
                </a:solidFill>
                <a:latin typeface="Arial" pitchFamily="34" charset="0"/>
              </a:rPr>
              <a:t>写阿</a:t>
            </a:r>
            <a:r>
              <a:rPr lang="en-US" altLang="zh-CN" sz="3600" b="1">
                <a:solidFill>
                  <a:srgbClr val="0000FF"/>
                </a:solidFill>
                <a:latin typeface="Arial" pitchFamily="34" charset="0"/>
              </a:rPr>
              <a:t>Q</a:t>
            </a:r>
            <a:r>
              <a:rPr lang="zh-CN" altLang="en-US" sz="3600" b="1">
                <a:solidFill>
                  <a:srgbClr val="0000FF"/>
                </a:solidFill>
                <a:latin typeface="Arial" pitchFamily="34" charset="0"/>
              </a:rPr>
              <a:t>拙劣的求爱经过和遭到的可悲结果，继续表现阿</a:t>
            </a:r>
            <a:r>
              <a:rPr lang="en-US" altLang="zh-CN" sz="3600" b="1">
                <a:solidFill>
                  <a:srgbClr val="0000FF"/>
                </a:solidFill>
                <a:latin typeface="Arial" pitchFamily="34" charset="0"/>
              </a:rPr>
              <a:t>Q</a:t>
            </a:r>
            <a:r>
              <a:rPr lang="zh-CN" altLang="en-US" sz="3600" b="1">
                <a:solidFill>
                  <a:srgbClr val="0000FF"/>
                </a:solidFill>
                <a:latin typeface="Arial" pitchFamily="34" charset="0"/>
              </a:rPr>
              <a:t>的地位和处境。</a:t>
            </a:r>
            <a:endParaRPr lang="zh-CN" altLang="en-US" sz="3600" b="1">
              <a:solidFill>
                <a:srgbClr val="0000FF"/>
              </a:solidFill>
              <a:latin typeface="Arial" pitchFamily="34" charset="0"/>
            </a:endParaRPr>
          </a:p>
          <a:p>
            <a:pPr marL="0" lvl="0" indent="0" eaLnBrk="1" hangingPunct="1">
              <a:lnSpc>
                <a:spcPct val="80000"/>
              </a:lnSpc>
              <a:spcBef>
                <a:spcPct val="50000"/>
              </a:spcBef>
              <a:buClr>
                <a:schemeClr val="hlink"/>
              </a:buClr>
              <a:buSzPct val="80000"/>
              <a:buFont typeface="Wingdings" pitchFamily="2" charset="2"/>
            </a:pPr>
            <a:r>
              <a:rPr lang="zh-CN" altLang="en-US" sz="3600" b="1">
                <a:solidFill>
                  <a:srgbClr val="0000FF"/>
                </a:solidFill>
                <a:latin typeface="Arial" pitchFamily="34" charset="0"/>
              </a:rPr>
              <a:t>    </a:t>
            </a:r>
            <a:r>
              <a:rPr lang="zh-CN" altLang="en-US" sz="3600" b="1">
                <a:solidFill>
                  <a:srgbClr val="A50021"/>
                </a:solidFill>
                <a:latin typeface="Arial" pitchFamily="34" charset="0"/>
              </a:rPr>
              <a:t>第五章：</a:t>
            </a:r>
            <a:r>
              <a:rPr lang="zh-CN" altLang="en-US" sz="3600" b="1">
                <a:solidFill>
                  <a:srgbClr val="0000FF"/>
                </a:solidFill>
                <a:latin typeface="Arial" pitchFamily="34" charset="0"/>
              </a:rPr>
              <a:t>生计问题</a:t>
            </a:r>
            <a:r>
              <a:rPr lang="en-US" altLang="zh-CN" sz="3600" b="1">
                <a:solidFill>
                  <a:srgbClr val="0000FF"/>
                </a:solidFill>
                <a:latin typeface="Arial" pitchFamily="34" charset="0"/>
              </a:rPr>
              <a:t>——</a:t>
            </a:r>
            <a:r>
              <a:rPr lang="zh-CN" altLang="en-US" sz="3600" b="1">
                <a:solidFill>
                  <a:srgbClr val="0000FF"/>
                </a:solidFill>
                <a:latin typeface="Arial" pitchFamily="34" charset="0"/>
              </a:rPr>
              <a:t>写阿</a:t>
            </a:r>
            <a:r>
              <a:rPr lang="en-US" altLang="zh-CN" sz="3600" b="1">
                <a:solidFill>
                  <a:srgbClr val="0000FF"/>
                </a:solidFill>
                <a:latin typeface="Arial" pitchFamily="34" charset="0"/>
              </a:rPr>
              <a:t>Q</a:t>
            </a:r>
            <a:r>
              <a:rPr lang="zh-CN" altLang="en-US" sz="3600" b="1">
                <a:solidFill>
                  <a:srgbClr val="0000FF"/>
                </a:solidFill>
                <a:latin typeface="Arial" pitchFamily="34" charset="0"/>
              </a:rPr>
              <a:t>走投无路，揭示麻木的国民  吃人的本相，再写阿</a:t>
            </a:r>
            <a:r>
              <a:rPr lang="en-US" altLang="zh-CN" sz="3600" b="1">
                <a:solidFill>
                  <a:srgbClr val="0000FF"/>
                </a:solidFill>
                <a:latin typeface="Arial" pitchFamily="34" charset="0"/>
              </a:rPr>
              <a:t>Q</a:t>
            </a:r>
            <a:r>
              <a:rPr lang="zh-CN" altLang="en-US" sz="3600" b="1">
                <a:solidFill>
                  <a:srgbClr val="0000FF"/>
                </a:solidFill>
                <a:latin typeface="Arial" pitchFamily="34" charset="0"/>
              </a:rPr>
              <a:t>的畏强凌弱。</a:t>
            </a:r>
            <a:endParaRPr lang="zh-CN" altLang="en-US" sz="3600" b="1">
              <a:solidFill>
                <a:srgbClr val="0000FF"/>
              </a:solidFill>
              <a:latin typeface="Arial" pitchFamily="34" charset="0"/>
            </a:endParaRPr>
          </a:p>
          <a:p>
            <a:pPr marL="0" lvl="0" indent="0" eaLnBrk="1" hangingPunct="1">
              <a:lnSpc>
                <a:spcPct val="80000"/>
              </a:lnSpc>
              <a:spcBef>
                <a:spcPct val="50000"/>
              </a:spcBef>
              <a:buClr>
                <a:schemeClr val="hlink"/>
              </a:buClr>
              <a:buSzPct val="80000"/>
              <a:buFont typeface="Wingdings" pitchFamily="2" charset="2"/>
            </a:pPr>
            <a:r>
              <a:rPr lang="zh-CN" altLang="en-US" sz="2800" b="1">
                <a:solidFill>
                  <a:srgbClr val="0000FF"/>
                </a:solidFill>
                <a:latin typeface="Arial" pitchFamily="34" charset="0"/>
              </a:rPr>
              <a:t>    </a:t>
            </a:r>
            <a:endParaRPr lang="zh-CN" altLang="en-US" sz="2800" b="1">
              <a:solidFill>
                <a:srgbClr val="0000FF"/>
              </a:solidFill>
              <a:latin typeface="Arial" pitchFamily="34" charset="0"/>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4" name="矩形 10241"/>
          <p:cNvSpPr/>
          <p:nvPr/>
        </p:nvSpPr>
        <p:spPr>
          <a:xfrm>
            <a:off x="0" y="228600"/>
            <a:ext cx="9144000" cy="63674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lnSpc>
                <a:spcPct val="80000"/>
              </a:lnSpc>
              <a:spcBef>
                <a:spcPct val="50000"/>
              </a:spcBef>
              <a:buClr>
                <a:schemeClr val="hlink"/>
              </a:buClr>
              <a:buSzPct val="80000"/>
              <a:buFont typeface="Wingdings" pitchFamily="2" charset="2"/>
            </a:pPr>
            <a:r>
              <a:rPr lang="en-US" altLang="zh-CN" sz="4000" b="1">
                <a:solidFill>
                  <a:srgbClr val="0000FF"/>
                </a:solidFill>
                <a:latin typeface="Arial" pitchFamily="34" charset="0"/>
              </a:rPr>
              <a:t>    </a:t>
            </a:r>
            <a:r>
              <a:rPr lang="zh-CN" altLang="en-US" sz="4000" b="1">
                <a:solidFill>
                  <a:srgbClr val="A50021"/>
                </a:solidFill>
                <a:latin typeface="Arial" pitchFamily="34" charset="0"/>
              </a:rPr>
              <a:t>第六章：</a:t>
            </a:r>
            <a:r>
              <a:rPr lang="zh-CN" altLang="en-US" sz="4000" b="1">
                <a:solidFill>
                  <a:srgbClr val="0000FF"/>
                </a:solidFill>
                <a:latin typeface="Arial" pitchFamily="34" charset="0"/>
              </a:rPr>
              <a:t>从中兴到末路</a:t>
            </a:r>
            <a:r>
              <a:rPr lang="en-US" altLang="zh-CN" sz="4000" b="1">
                <a:solidFill>
                  <a:srgbClr val="0000FF"/>
                </a:solidFill>
                <a:latin typeface="Arial" pitchFamily="34" charset="0"/>
              </a:rPr>
              <a:t>——</a:t>
            </a:r>
            <a:r>
              <a:rPr lang="zh-CN" altLang="en-US" sz="4000" b="1">
                <a:solidFill>
                  <a:srgbClr val="0000FF"/>
                </a:solidFill>
                <a:latin typeface="Arial" pitchFamily="34" charset="0"/>
              </a:rPr>
              <a:t>写出阿</a:t>
            </a:r>
            <a:r>
              <a:rPr lang="en-US" altLang="zh-CN" sz="4000" b="1">
                <a:solidFill>
                  <a:srgbClr val="0000FF"/>
                </a:solidFill>
                <a:latin typeface="Arial" pitchFamily="34" charset="0"/>
              </a:rPr>
              <a:t>Q</a:t>
            </a:r>
            <a:r>
              <a:rPr lang="zh-CN" altLang="en-US" sz="4000" b="1">
                <a:solidFill>
                  <a:srgbClr val="0000FF"/>
                </a:solidFill>
                <a:latin typeface="Arial" pitchFamily="34" charset="0"/>
              </a:rPr>
              <a:t>从走投无路到短暂的中兴，再被赵太爷逼到走投无路的地步。</a:t>
            </a:r>
            <a:endParaRPr lang="zh-CN" altLang="en-US" sz="4000" b="1">
              <a:solidFill>
                <a:srgbClr val="0000FF"/>
              </a:solidFill>
              <a:latin typeface="Arial" pitchFamily="34" charset="0"/>
            </a:endParaRPr>
          </a:p>
          <a:p>
            <a:pPr marL="0" lvl="0" indent="0" eaLnBrk="1" hangingPunct="1">
              <a:lnSpc>
                <a:spcPct val="80000"/>
              </a:lnSpc>
              <a:spcBef>
                <a:spcPct val="50000"/>
              </a:spcBef>
              <a:buClr>
                <a:schemeClr val="hlink"/>
              </a:buClr>
              <a:buSzPct val="80000"/>
              <a:buFont typeface="Wingdings" pitchFamily="2" charset="2"/>
            </a:pPr>
            <a:r>
              <a:rPr lang="zh-CN" altLang="en-US" sz="4000" b="1">
                <a:solidFill>
                  <a:srgbClr val="0000FF"/>
                </a:solidFill>
                <a:latin typeface="Arial" pitchFamily="34" charset="0"/>
              </a:rPr>
              <a:t>    </a:t>
            </a:r>
            <a:r>
              <a:rPr lang="zh-CN" altLang="en-US" sz="4000" b="1">
                <a:solidFill>
                  <a:srgbClr val="A50021"/>
                </a:solidFill>
                <a:latin typeface="Arial" pitchFamily="34" charset="0"/>
              </a:rPr>
              <a:t>第七章：</a:t>
            </a:r>
            <a:r>
              <a:rPr lang="zh-CN" altLang="en-US" sz="4000" b="1">
                <a:solidFill>
                  <a:srgbClr val="0000FF"/>
                </a:solidFill>
                <a:latin typeface="Arial" pitchFamily="34" charset="0"/>
              </a:rPr>
              <a:t>革命</a:t>
            </a:r>
            <a:r>
              <a:rPr lang="en-US" altLang="zh-CN" sz="4000" b="1">
                <a:solidFill>
                  <a:srgbClr val="0000FF"/>
                </a:solidFill>
                <a:latin typeface="Arial" pitchFamily="34" charset="0"/>
              </a:rPr>
              <a:t>——</a:t>
            </a:r>
            <a:r>
              <a:rPr lang="zh-CN" altLang="en-US" sz="4000" b="1">
                <a:solidFill>
                  <a:srgbClr val="0000FF"/>
                </a:solidFill>
                <a:latin typeface="Arial" pitchFamily="34" charset="0"/>
              </a:rPr>
              <a:t>写辛亥革命到来时各阶层对革命的态度，突出阿</a:t>
            </a:r>
            <a:r>
              <a:rPr lang="en-US" altLang="zh-CN" sz="4000" b="1">
                <a:solidFill>
                  <a:srgbClr val="0000FF"/>
                </a:solidFill>
                <a:latin typeface="Arial" pitchFamily="34" charset="0"/>
              </a:rPr>
              <a:t>Q</a:t>
            </a:r>
            <a:r>
              <a:rPr lang="zh-CN" altLang="en-US" sz="4000" b="1">
                <a:solidFill>
                  <a:srgbClr val="0000FF"/>
                </a:solidFill>
                <a:latin typeface="Arial" pitchFamily="34" charset="0"/>
              </a:rPr>
              <a:t>的革命要求。</a:t>
            </a:r>
            <a:endParaRPr lang="zh-CN" altLang="en-US" sz="4000" b="1">
              <a:solidFill>
                <a:srgbClr val="0000FF"/>
              </a:solidFill>
              <a:latin typeface="Arial" pitchFamily="34" charset="0"/>
            </a:endParaRPr>
          </a:p>
          <a:p>
            <a:pPr marL="0" lvl="0" indent="0" eaLnBrk="1" hangingPunct="1">
              <a:lnSpc>
                <a:spcPct val="80000"/>
              </a:lnSpc>
              <a:spcBef>
                <a:spcPct val="50000"/>
              </a:spcBef>
              <a:buClr>
                <a:schemeClr val="hlink"/>
              </a:buClr>
              <a:buSzPct val="80000"/>
              <a:buFont typeface="Wingdings" pitchFamily="2" charset="2"/>
            </a:pPr>
            <a:r>
              <a:rPr lang="zh-CN" altLang="en-US" sz="4000" b="1">
                <a:solidFill>
                  <a:srgbClr val="0000FF"/>
                </a:solidFill>
                <a:latin typeface="Arial" pitchFamily="34" charset="0"/>
              </a:rPr>
              <a:t>    </a:t>
            </a:r>
            <a:r>
              <a:rPr lang="zh-CN" altLang="en-US" sz="4000" b="1">
                <a:solidFill>
                  <a:srgbClr val="A50021"/>
                </a:solidFill>
                <a:latin typeface="Arial" pitchFamily="34" charset="0"/>
              </a:rPr>
              <a:t>第八章：</a:t>
            </a:r>
            <a:r>
              <a:rPr lang="zh-CN" altLang="en-US" sz="4000" b="1">
                <a:solidFill>
                  <a:srgbClr val="0000FF"/>
                </a:solidFill>
                <a:latin typeface="Arial" pitchFamily="34" charset="0"/>
              </a:rPr>
              <a:t>不准革命</a:t>
            </a:r>
            <a:r>
              <a:rPr lang="en-US" altLang="zh-CN" sz="4000" b="1">
                <a:solidFill>
                  <a:srgbClr val="0000FF"/>
                </a:solidFill>
                <a:latin typeface="Arial" pitchFamily="34" charset="0"/>
              </a:rPr>
              <a:t>——</a:t>
            </a:r>
            <a:r>
              <a:rPr lang="zh-CN" altLang="en-US" sz="4000" b="1">
                <a:solidFill>
                  <a:srgbClr val="0000FF"/>
                </a:solidFill>
                <a:latin typeface="Arial" pitchFamily="34" charset="0"/>
              </a:rPr>
              <a:t>写辛亥革命引起的未庄的变化，进一步刻画阿</a:t>
            </a:r>
            <a:r>
              <a:rPr lang="en-US" altLang="zh-CN" sz="4000" b="1">
                <a:solidFill>
                  <a:srgbClr val="0000FF"/>
                </a:solidFill>
                <a:latin typeface="Arial" pitchFamily="34" charset="0"/>
              </a:rPr>
              <a:t>Q</a:t>
            </a:r>
            <a:r>
              <a:rPr lang="zh-CN" altLang="en-US" sz="4000" b="1">
                <a:solidFill>
                  <a:srgbClr val="0000FF"/>
                </a:solidFill>
                <a:latin typeface="Arial" pitchFamily="34" charset="0"/>
              </a:rPr>
              <a:t>的性格。</a:t>
            </a:r>
            <a:endParaRPr lang="zh-CN" altLang="en-US" sz="4000" b="1">
              <a:solidFill>
                <a:srgbClr val="0000FF"/>
              </a:solidFill>
              <a:latin typeface="Arial" pitchFamily="34" charset="0"/>
            </a:endParaRPr>
          </a:p>
          <a:p>
            <a:pPr marL="0" lvl="0" indent="0" eaLnBrk="1" hangingPunct="1">
              <a:lnSpc>
                <a:spcPct val="80000"/>
              </a:lnSpc>
              <a:spcBef>
                <a:spcPct val="50000"/>
              </a:spcBef>
              <a:buClr>
                <a:schemeClr val="hlink"/>
              </a:buClr>
              <a:buSzPct val="80000"/>
              <a:buFont typeface="Wingdings" pitchFamily="2" charset="2"/>
            </a:pPr>
            <a:r>
              <a:rPr lang="zh-CN" altLang="en-US" sz="4000" b="1">
                <a:solidFill>
                  <a:srgbClr val="0000FF"/>
                </a:solidFill>
                <a:latin typeface="Arial" pitchFamily="34" charset="0"/>
              </a:rPr>
              <a:t>    </a:t>
            </a:r>
            <a:r>
              <a:rPr lang="zh-CN" altLang="en-US" sz="4000" b="1">
                <a:solidFill>
                  <a:srgbClr val="A50021"/>
                </a:solidFill>
                <a:latin typeface="Arial" pitchFamily="34" charset="0"/>
              </a:rPr>
              <a:t>第九章：</a:t>
            </a:r>
            <a:r>
              <a:rPr lang="zh-CN" altLang="en-US" sz="4000" b="1">
                <a:solidFill>
                  <a:srgbClr val="0000FF"/>
                </a:solidFill>
                <a:latin typeface="Arial" pitchFamily="34" charset="0"/>
              </a:rPr>
              <a:t>大团圆</a:t>
            </a:r>
            <a:r>
              <a:rPr lang="en-US" altLang="zh-CN" sz="4000" b="1">
                <a:solidFill>
                  <a:srgbClr val="0000FF"/>
                </a:solidFill>
                <a:latin typeface="Arial" pitchFamily="34" charset="0"/>
              </a:rPr>
              <a:t>——</a:t>
            </a:r>
            <a:r>
              <a:rPr lang="zh-CN" altLang="en-US" sz="4000" b="1">
                <a:solidFill>
                  <a:srgbClr val="0000FF"/>
                </a:solidFill>
                <a:latin typeface="Arial" pitchFamily="34" charset="0"/>
              </a:rPr>
              <a:t>写阿</a:t>
            </a:r>
            <a:r>
              <a:rPr lang="en-US" altLang="zh-CN" sz="4000" b="1">
                <a:solidFill>
                  <a:srgbClr val="0000FF"/>
                </a:solidFill>
                <a:latin typeface="Arial" pitchFamily="34" charset="0"/>
              </a:rPr>
              <a:t>Q</a:t>
            </a:r>
            <a:r>
              <a:rPr lang="zh-CN" altLang="en-US" sz="4000" b="1">
                <a:solidFill>
                  <a:srgbClr val="0000FF"/>
                </a:solidFill>
                <a:latin typeface="Arial" pitchFamily="34" charset="0"/>
              </a:rPr>
              <a:t>被当作替死鬼被捕、被审和被自决。</a:t>
            </a:r>
            <a:endParaRPr lang="zh-CN" altLang="en-US" sz="4000" b="1">
              <a:solidFill>
                <a:srgbClr val="0000FF"/>
              </a:solidFill>
              <a:latin typeface="Arial" pitchFamily="34" charset="0"/>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8" name="文本框 1"/>
          <p:cNvSpPr/>
          <p:nvPr/>
        </p:nvSpPr>
        <p:spPr>
          <a:xfrm>
            <a:off x="141288" y="450850"/>
            <a:ext cx="8551862" cy="55086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sz="3200"/>
              <a:t>第一部分（第一章《序》）介绍阿Q的身世。</a:t>
            </a:r>
            <a:endParaRPr lang="zh-CN" altLang="en-US" sz="3200"/>
          </a:p>
          <a:p>
            <a:pPr marL="0" lvl="0" indent="0" eaLnBrk="1" hangingPunct="1"/>
            <a:r>
              <a:rPr lang="zh-CN" altLang="en-US" sz="3200"/>
              <a:t>第二部分（第二章《优胜活动》、第三章《续优胜记略》）描写阿Q性格的主要特征——精神胜利法。</a:t>
            </a:r>
            <a:endParaRPr lang="zh-CN" altLang="en-US" sz="3200"/>
          </a:p>
          <a:p>
            <a:pPr marL="0" lvl="0" indent="0" eaLnBrk="1" hangingPunct="1"/>
            <a:r>
              <a:rPr lang="zh-CN" altLang="en-US" sz="3200"/>
              <a:t>第三部分（第四章《恋爱的悲剧》、第五章《生计问题》、第六章《从中兴到末路》）描写阿Q在现实生活中的各种遭遇。</a:t>
            </a:r>
            <a:endParaRPr lang="zh-CN" altLang="en-US" sz="3200"/>
          </a:p>
          <a:p>
            <a:pPr marL="0" lvl="0" indent="0" eaLnBrk="1" hangingPunct="1"/>
            <a:r>
              <a:rPr lang="zh-CN" altLang="en-US" sz="3200"/>
              <a:t>第四部分（第七章《革命》、第八章《不准革命》）描写阿Q在未庄风传辛亥革命中的表现和遭遇。</a:t>
            </a:r>
            <a:endParaRPr lang="zh-CN" altLang="en-US" sz="3200"/>
          </a:p>
          <a:p>
            <a:pPr marL="0" lvl="0" indent="0" eaLnBrk="1" hangingPunct="1"/>
            <a:r>
              <a:rPr lang="zh-CN" altLang="en-US" sz="3200"/>
              <a:t>第五部分（第九章《大团圆》）阿Q被杀。</a:t>
            </a:r>
            <a:endParaRPr lang="zh-CN" altLang="en-US" sz="3200"/>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2" name="矩形 11265"/>
          <p:cNvSpPr/>
          <p:nvPr/>
        </p:nvSpPr>
        <p:spPr>
          <a:xfrm>
            <a:off x="2438400" y="228600"/>
            <a:ext cx="5006975" cy="9144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sz="5400" b="1">
                <a:latin typeface="Arial" pitchFamily="34" charset="0"/>
              </a:rPr>
              <a:t>小说的时代背景</a:t>
            </a:r>
            <a:endParaRPr lang="zh-CN" altLang="en-US" sz="5400" b="1">
              <a:latin typeface="Arial" pitchFamily="34" charset="0"/>
            </a:endParaRPr>
          </a:p>
        </p:txBody>
      </p:sp>
      <p:sp>
        <p:nvSpPr>
          <p:cNvPr id="40963" name="矩形 11266"/>
          <p:cNvSpPr/>
          <p:nvPr/>
        </p:nvSpPr>
        <p:spPr>
          <a:xfrm>
            <a:off x="0" y="1295400"/>
            <a:ext cx="9144000" cy="5216525"/>
          </a:xfrm>
          <a:prstGeom prst="rect">
            <a:avLst/>
          </a:prstGeom>
          <a:noFill/>
          <a:ln w="9525">
            <a:no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marR="0" lvl="0" indent="0" eaLnBrk="1" hangingPunct="1"/>
            <a:r>
              <a:rPr lang="en-US" altLang="zh-CN" sz="2800" b="1" spc="0">
                <a:solidFill>
                  <a:srgbClr val="990000"/>
                </a:solidFill>
                <a:effectLst>
                  <a:outerShdw blurRad="38100" dist="38100" dir="2700000" algn="tl">
                    <a:srgbClr val="000000">
                      <a:alpha val="43137"/>
                    </a:srgbClr>
                  </a:outerShdw>
                </a:effectLst>
                <a:latin typeface="Arial" pitchFamily="34" charset="0"/>
              </a:rPr>
              <a:t> </a:t>
            </a:r>
            <a:r>
              <a:rPr lang="en-US" altLang="zh-CN" sz="2800" b="1" spc="0">
                <a:solidFill>
                  <a:srgbClr val="990000"/>
                </a:solidFill>
                <a:effectLst>
                  <a:outerShdw blurRad="38100" dist="38100" dir="2700000" algn="tl">
                    <a:srgbClr val="000000">
                      <a:alpha val="43137"/>
                    </a:srgbClr>
                  </a:outerShdw>
                </a:effectLst>
                <a:latin typeface="宋体" pitchFamily="2" charset="-122"/>
              </a:rPr>
              <a:t>《</a:t>
            </a:r>
            <a:r>
              <a:rPr lang="en-US" altLang="en-US" sz="2800" b="1" spc="0">
                <a:solidFill>
                  <a:srgbClr val="990000"/>
                </a:solidFill>
                <a:effectLst>
                  <a:outerShdw blurRad="38100" dist="38100" dir="2700000" algn="tl">
                    <a:srgbClr val="000000">
                      <a:alpha val="43137"/>
                    </a:srgbClr>
                  </a:outerShdw>
                </a:effectLst>
                <a:latin typeface="宋体" pitchFamily="2" charset="-122"/>
              </a:rPr>
              <a:t>阿</a:t>
            </a:r>
            <a:r>
              <a:rPr lang="en-US" altLang="zh-CN" sz="2800" b="1" spc="0">
                <a:solidFill>
                  <a:srgbClr val="990000"/>
                </a:solidFill>
                <a:effectLst>
                  <a:outerShdw blurRad="38100" dist="38100" dir="2700000" algn="tl">
                    <a:srgbClr val="000000">
                      <a:alpha val="43137"/>
                    </a:srgbClr>
                  </a:outerShdw>
                </a:effectLst>
                <a:latin typeface="宋体" pitchFamily="2" charset="-122"/>
              </a:rPr>
              <a:t>Q</a:t>
            </a:r>
            <a:r>
              <a:rPr lang="en-US" altLang="en-US" sz="2800" b="1" spc="0">
                <a:solidFill>
                  <a:srgbClr val="990000"/>
                </a:solidFill>
                <a:effectLst>
                  <a:outerShdw blurRad="38100" dist="38100" dir="2700000" algn="tl">
                    <a:srgbClr val="000000">
                      <a:alpha val="43137"/>
                    </a:srgbClr>
                  </a:outerShdw>
                </a:effectLst>
                <a:latin typeface="宋体" pitchFamily="2" charset="-122"/>
              </a:rPr>
              <a:t>正传</a:t>
            </a:r>
            <a:r>
              <a:rPr lang="en-US" altLang="zh-CN" sz="2800" b="1" spc="0">
                <a:solidFill>
                  <a:srgbClr val="990000"/>
                </a:solidFill>
                <a:effectLst>
                  <a:outerShdw blurRad="38100" dist="38100" dir="2700000" algn="tl">
                    <a:srgbClr val="000000">
                      <a:alpha val="43137"/>
                    </a:srgbClr>
                  </a:outerShdw>
                </a:effectLst>
                <a:latin typeface="宋体" pitchFamily="2" charset="-122"/>
              </a:rPr>
              <a:t>》</a:t>
            </a:r>
            <a:r>
              <a:rPr lang="en-US" altLang="en-US" sz="2800" b="1" spc="0">
                <a:solidFill>
                  <a:srgbClr val="990000"/>
                </a:solidFill>
                <a:effectLst>
                  <a:outerShdw blurRad="38100" dist="38100" dir="2700000" algn="tl">
                    <a:srgbClr val="000000">
                      <a:alpha val="43137"/>
                    </a:srgbClr>
                  </a:outerShdw>
                </a:effectLst>
                <a:latin typeface="宋体" pitchFamily="2" charset="-122"/>
              </a:rPr>
              <a:t>写于中国共产党刚刚成立后不久。资产阶级领导的 义革命</a:t>
            </a:r>
            <a:r>
              <a:rPr lang="en-US" altLang="zh-CN" sz="2800" b="1" spc="0">
                <a:solidFill>
                  <a:srgbClr val="990000"/>
                </a:solidFill>
                <a:effectLst>
                  <a:outerShdw blurRad="38100" dist="38100" dir="2700000" algn="tl">
                    <a:srgbClr val="000000">
                      <a:alpha val="43137"/>
                    </a:srgbClr>
                  </a:outerShdw>
                </a:effectLst>
                <a:latin typeface="Arial" pitchFamily="34" charset="0"/>
              </a:rPr>
              <a:t>——</a:t>
            </a:r>
            <a:r>
              <a:rPr lang="en-US" altLang="en-US" sz="2800" b="1" spc="0">
                <a:solidFill>
                  <a:srgbClr val="990000"/>
                </a:solidFill>
                <a:effectLst>
                  <a:outerShdw blurRad="38100" dist="38100" dir="2700000" algn="tl">
                    <a:srgbClr val="000000">
                      <a:alpha val="43137"/>
                    </a:srgbClr>
                  </a:outerShdw>
                </a:effectLst>
                <a:latin typeface="宋体" pitchFamily="2" charset="-122"/>
              </a:rPr>
              <a:t>辛亥革命，已经过去整整</a:t>
            </a:r>
            <a:r>
              <a:rPr lang="en-US" altLang="zh-CN" sz="2800" b="1" spc="0">
                <a:solidFill>
                  <a:srgbClr val="990000"/>
                </a:solidFill>
                <a:effectLst>
                  <a:outerShdw blurRad="38100" dist="38100" dir="2700000" algn="tl">
                    <a:srgbClr val="000000">
                      <a:alpha val="43137"/>
                    </a:srgbClr>
                  </a:outerShdw>
                </a:effectLst>
                <a:latin typeface="宋体" pitchFamily="2" charset="-122"/>
              </a:rPr>
              <a:t>10</a:t>
            </a:r>
            <a:r>
              <a:rPr lang="en-US" altLang="en-US" sz="2800" b="1" spc="0">
                <a:solidFill>
                  <a:srgbClr val="990000"/>
                </a:solidFill>
                <a:effectLst>
                  <a:outerShdw blurRad="38100" dist="38100" dir="2700000" algn="tl">
                    <a:srgbClr val="000000">
                      <a:alpha val="43137"/>
                    </a:srgbClr>
                  </a:outerShdw>
                </a:effectLst>
                <a:latin typeface="宋体" pitchFamily="2" charset="-122"/>
              </a:rPr>
              <a:t>年，在革命与反革命的较量中，无产阶级不断发展壮大。与此同时，新文化运动也在深入开展。“文学研究会”应运而生，挑起了“为人生的艺术”的大旗，这时的鲁迅，经过上下求索，已经摆脱了辛亥革命的失败给自己带来的苦闷和彷徨，决心甘听将令，为革命呐喊助威了</a:t>
            </a:r>
            <a:br>
              <a:rPr lang="zh-CN" altLang="en-US" sz="2800" b="1" spc="0">
                <a:solidFill>
                  <a:srgbClr val="990000"/>
                </a:solidFill>
                <a:effectLst>
                  <a:outerShdw blurRad="38100" dist="38100" dir="2700000" algn="tl">
                    <a:srgbClr val="000000">
                      <a:alpha val="43137"/>
                    </a:srgbClr>
                  </a:outerShdw>
                </a:effectLst>
                <a:latin typeface="宋体" pitchFamily="2" charset="-122"/>
              </a:rPr>
            </a:br>
            <a:r>
              <a:rPr lang="en-US" altLang="en-US" sz="2800" b="1" spc="0">
                <a:solidFill>
                  <a:srgbClr val="990000"/>
                </a:solidFill>
                <a:effectLst>
                  <a:outerShdw blurRad="38100" dist="38100" dir="2700000" algn="tl">
                    <a:srgbClr val="000000">
                      <a:alpha val="43137"/>
                    </a:srgbClr>
                  </a:outerShdw>
                </a:effectLst>
                <a:latin typeface="宋体" pitchFamily="2" charset="-122"/>
              </a:rPr>
              <a:t> </a:t>
            </a:r>
            <a:r>
              <a:rPr lang="en-US" altLang="zh-CN" sz="2800" b="1" spc="0">
                <a:solidFill>
                  <a:srgbClr val="990000"/>
                </a:solidFill>
                <a:effectLst>
                  <a:outerShdw blurRad="38100" dist="38100" dir="2700000" algn="tl">
                    <a:srgbClr val="000000">
                      <a:alpha val="43137"/>
                    </a:srgbClr>
                  </a:outerShdw>
                </a:effectLst>
                <a:latin typeface="宋体" pitchFamily="2" charset="-122"/>
              </a:rPr>
              <a:t>《</a:t>
            </a:r>
            <a:r>
              <a:rPr lang="en-US" altLang="en-US" sz="2800" b="1" spc="0">
                <a:solidFill>
                  <a:srgbClr val="990000"/>
                </a:solidFill>
                <a:effectLst>
                  <a:outerShdw blurRad="38100" dist="38100" dir="2700000" algn="tl">
                    <a:srgbClr val="000000">
                      <a:alpha val="43137"/>
                    </a:srgbClr>
                  </a:outerShdw>
                </a:effectLst>
                <a:latin typeface="宋体" pitchFamily="2" charset="-122"/>
              </a:rPr>
              <a:t>阿</a:t>
            </a:r>
            <a:r>
              <a:rPr lang="en-US" altLang="zh-CN" sz="2800" b="1" spc="0">
                <a:solidFill>
                  <a:srgbClr val="990000"/>
                </a:solidFill>
                <a:effectLst>
                  <a:outerShdw blurRad="38100" dist="38100" dir="2700000" algn="tl">
                    <a:srgbClr val="000000">
                      <a:alpha val="43137"/>
                    </a:srgbClr>
                  </a:outerShdw>
                </a:effectLst>
                <a:latin typeface="宋体" pitchFamily="2" charset="-122"/>
              </a:rPr>
              <a:t>Q</a:t>
            </a:r>
            <a:r>
              <a:rPr lang="en-US" altLang="en-US" sz="2800" b="1" spc="0">
                <a:solidFill>
                  <a:srgbClr val="990000"/>
                </a:solidFill>
                <a:effectLst>
                  <a:outerShdw blurRad="38100" dist="38100" dir="2700000" algn="tl">
                    <a:srgbClr val="000000">
                      <a:alpha val="43137"/>
                    </a:srgbClr>
                  </a:outerShdw>
                </a:effectLst>
                <a:latin typeface="宋体" pitchFamily="2" charset="-122"/>
              </a:rPr>
              <a:t>正传</a:t>
            </a:r>
            <a:r>
              <a:rPr lang="en-US" altLang="zh-CN" sz="2800" b="1" spc="0">
                <a:solidFill>
                  <a:srgbClr val="990000"/>
                </a:solidFill>
                <a:effectLst>
                  <a:outerShdw blurRad="38100" dist="38100" dir="2700000" algn="tl">
                    <a:srgbClr val="000000">
                      <a:alpha val="43137"/>
                    </a:srgbClr>
                  </a:outerShdw>
                </a:effectLst>
                <a:latin typeface="宋体" pitchFamily="2" charset="-122"/>
              </a:rPr>
              <a:t>》</a:t>
            </a:r>
            <a:r>
              <a:rPr lang="en-US" altLang="en-US" sz="2800" b="1" spc="0">
                <a:solidFill>
                  <a:srgbClr val="990000"/>
                </a:solidFill>
                <a:effectLst>
                  <a:outerShdw blurRad="38100" dist="38100" dir="2700000" algn="tl">
                    <a:srgbClr val="000000">
                      <a:alpha val="43137"/>
                    </a:srgbClr>
                  </a:outerShdw>
                </a:effectLst>
                <a:latin typeface="宋体" pitchFamily="2" charset="-122"/>
              </a:rPr>
              <a:t>就是在这种政治氛围中产生的。鲁迅在</a:t>
            </a:r>
            <a:r>
              <a:rPr lang="en-US" altLang="zh-CN" sz="2800" b="1" spc="0">
                <a:solidFill>
                  <a:srgbClr val="990000"/>
                </a:solidFill>
                <a:effectLst>
                  <a:outerShdw blurRad="38100" dist="38100" dir="2700000" algn="tl">
                    <a:srgbClr val="000000">
                      <a:alpha val="43137"/>
                    </a:srgbClr>
                  </a:outerShdw>
                </a:effectLst>
                <a:latin typeface="宋体" pitchFamily="2" charset="-122"/>
              </a:rPr>
              <a:t>《</a:t>
            </a:r>
            <a:r>
              <a:rPr lang="en-US" altLang="en-US" sz="2800" b="1" spc="0">
                <a:solidFill>
                  <a:srgbClr val="990000"/>
                </a:solidFill>
                <a:effectLst>
                  <a:outerShdw blurRad="38100" dist="38100" dir="2700000" algn="tl">
                    <a:srgbClr val="000000">
                      <a:alpha val="43137"/>
                    </a:srgbClr>
                  </a:outerShdw>
                </a:effectLst>
                <a:latin typeface="宋体" pitchFamily="2" charset="-122"/>
              </a:rPr>
              <a:t>呐喊</a:t>
            </a:r>
            <a:r>
              <a:rPr lang="en-US" altLang="zh-CN" sz="2800" b="1" spc="0">
                <a:solidFill>
                  <a:srgbClr val="990000"/>
                </a:solidFill>
                <a:effectLst>
                  <a:outerShdw blurRad="38100" dist="38100" dir="2700000" algn="tl">
                    <a:srgbClr val="000000">
                      <a:alpha val="43137"/>
                    </a:srgbClr>
                  </a:outerShdw>
                </a:effectLst>
                <a:latin typeface="Arial" pitchFamily="34" charset="0"/>
              </a:rPr>
              <a:t>·</a:t>
            </a:r>
            <a:r>
              <a:rPr lang="en-US" altLang="en-US" sz="2800" b="1" spc="0">
                <a:solidFill>
                  <a:srgbClr val="990000"/>
                </a:solidFill>
                <a:effectLst>
                  <a:outerShdw blurRad="38100" dist="38100" dir="2700000" algn="tl">
                    <a:srgbClr val="000000">
                      <a:alpha val="43137"/>
                    </a:srgbClr>
                  </a:outerShdw>
                </a:effectLst>
                <a:latin typeface="宋体" pitchFamily="2" charset="-122"/>
              </a:rPr>
              <a:t>自序</a:t>
            </a:r>
            <a:r>
              <a:rPr lang="en-US" altLang="zh-CN" sz="2800" b="1">
                <a:solidFill>
                  <a:srgbClr val="990000"/>
                </a:solidFill>
                <a:effectLst>
                  <a:outerShdw blurRad="38100" dist="38100" dir="2700000" algn="tl">
                    <a:srgbClr val="000000">
                      <a:alpha val="43137"/>
                    </a:srgbClr>
                  </a:outerShdw>
                </a:effectLst>
                <a:latin typeface="宋体" pitchFamily="2" charset="-122"/>
              </a:rPr>
              <a:t>》</a:t>
            </a:r>
            <a:r>
              <a:rPr lang="en-US" altLang="en-US" sz="2800" b="1">
                <a:solidFill>
                  <a:srgbClr val="990000"/>
                </a:solidFill>
                <a:effectLst>
                  <a:outerShdw blurRad="38100" dist="38100" dir="2700000" algn="tl">
                    <a:srgbClr val="000000">
                      <a:alpha val="43137"/>
                    </a:srgbClr>
                  </a:outerShdw>
                </a:effectLst>
                <a:latin typeface="宋体" pitchFamily="2" charset="-122"/>
              </a:rPr>
              <a:t>中曾说：我“或者也还未能忘怀于当日自己的寂寞的悲哀罢，所以有时候仍不免呐喊几声”。未能忘怀于当日寂寞的悲哀，这恐怕是鲁迅创作</a:t>
            </a:r>
            <a:r>
              <a:rPr lang="en-US" altLang="zh-CN" sz="2800" b="1">
                <a:solidFill>
                  <a:srgbClr val="990000"/>
                </a:solidFill>
                <a:effectLst>
                  <a:outerShdw blurRad="38100" dist="38100" dir="2700000" algn="tl">
                    <a:srgbClr val="000000">
                      <a:alpha val="43137"/>
                    </a:srgbClr>
                  </a:outerShdw>
                </a:effectLst>
                <a:latin typeface="宋体" pitchFamily="2" charset="-122"/>
              </a:rPr>
              <a:t>《</a:t>
            </a:r>
            <a:r>
              <a:rPr lang="en-US" altLang="en-US" sz="2800" b="1">
                <a:solidFill>
                  <a:srgbClr val="990000"/>
                </a:solidFill>
                <a:effectLst>
                  <a:outerShdw blurRad="38100" dist="38100" dir="2700000" algn="tl">
                    <a:srgbClr val="000000">
                      <a:alpha val="43137"/>
                    </a:srgbClr>
                  </a:outerShdw>
                </a:effectLst>
                <a:latin typeface="宋体" pitchFamily="2" charset="-122"/>
              </a:rPr>
              <a:t>阿</a:t>
            </a:r>
            <a:r>
              <a:rPr lang="en-US" altLang="zh-CN" sz="2800" b="1">
                <a:solidFill>
                  <a:srgbClr val="990000"/>
                </a:solidFill>
                <a:effectLst>
                  <a:outerShdw blurRad="38100" dist="38100" dir="2700000" algn="tl">
                    <a:srgbClr val="000000">
                      <a:alpha val="43137"/>
                    </a:srgbClr>
                  </a:outerShdw>
                </a:effectLst>
                <a:latin typeface="宋体" pitchFamily="2" charset="-122"/>
              </a:rPr>
              <a:t>Q</a:t>
            </a:r>
            <a:r>
              <a:rPr lang="en-US" altLang="en-US" sz="2800" b="1">
                <a:solidFill>
                  <a:srgbClr val="990000"/>
                </a:solidFill>
                <a:effectLst>
                  <a:outerShdw blurRad="38100" dist="38100" dir="2700000" algn="tl">
                    <a:srgbClr val="000000">
                      <a:alpha val="43137"/>
                    </a:srgbClr>
                  </a:outerShdw>
                </a:effectLst>
                <a:latin typeface="宋体" pitchFamily="2" charset="-122"/>
              </a:rPr>
              <a:t>正传</a:t>
            </a:r>
            <a:r>
              <a:rPr lang="en-US" altLang="zh-CN" sz="2800" b="1">
                <a:solidFill>
                  <a:srgbClr val="990000"/>
                </a:solidFill>
                <a:effectLst>
                  <a:outerShdw blurRad="38100" dist="38100" dir="2700000" algn="tl">
                    <a:srgbClr val="000000">
                      <a:alpha val="43137"/>
                    </a:srgbClr>
                  </a:outerShdw>
                </a:effectLst>
                <a:latin typeface="宋体" pitchFamily="2" charset="-122"/>
              </a:rPr>
              <a:t>》</a:t>
            </a:r>
            <a:r>
              <a:rPr lang="en-US" altLang="en-US" sz="2800" b="1">
                <a:solidFill>
                  <a:srgbClr val="990000"/>
                </a:solidFill>
                <a:effectLst>
                  <a:outerShdw blurRad="38100" dist="38100" dir="2700000" algn="tl">
                    <a:srgbClr val="000000">
                      <a:alpha val="43137"/>
                    </a:srgbClr>
                  </a:outerShdw>
                </a:effectLst>
                <a:latin typeface="宋体" pitchFamily="2" charset="-122"/>
              </a:rPr>
              <a:t>的直接原因。</a:t>
            </a:r>
            <a:endParaRPr lang="en-US" altLang="en-US" sz="2800" b="1">
              <a:solidFill>
                <a:srgbClr val="990000"/>
              </a:solidFill>
              <a:effectLst>
                <a:outerShdw blurRad="38100" dist="38100" dir="2700000" algn="tl">
                  <a:srgbClr val="000000">
                    <a:alpha val="43137"/>
                  </a:srgbClr>
                </a:outerShdw>
              </a:effectLst>
              <a:latin typeface="宋体" pitchFamily="2"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6" name="矩形 12289"/>
          <p:cNvSpPr/>
          <p:nvPr/>
        </p:nvSpPr>
        <p:spPr>
          <a:xfrm>
            <a:off x="0" y="0"/>
            <a:ext cx="9144000" cy="6924675"/>
          </a:xfrm>
          <a:prstGeom prst="rect">
            <a:avLst/>
          </a:prstGeom>
          <a:noFill/>
          <a:ln w="9525">
            <a:no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marR="0" lvl="0" indent="0" eaLnBrk="1" hangingPunct="1"/>
            <a:r>
              <a:rPr lang="en-US" altLang="zh-CN" sz="2800" b="1" spc="0">
                <a:effectLst>
                  <a:outerShdw blurRad="38100" dist="38100" dir="2700000" algn="tl">
                    <a:srgbClr val="FFFFFF"/>
                  </a:outerShdw>
                </a:effectLst>
                <a:latin typeface="Arial" pitchFamily="34" charset="0"/>
              </a:rPr>
              <a:t>    </a:t>
            </a:r>
            <a:r>
              <a:rPr lang="en-US" altLang="en-US" sz="2800" b="1" spc="0">
                <a:effectLst>
                  <a:outerShdw blurRad="38100" dist="38100" dir="2700000" algn="tl">
                    <a:srgbClr val="FFFFFF"/>
                  </a:outerShdw>
                </a:effectLst>
                <a:latin typeface="Arial" pitchFamily="34" charset="0"/>
              </a:rPr>
              <a:t>　　辛亥革命后，鲁迅亲眼看到，虽然革命党推翻了清朝政府，但并没摧垮反动封建势力，革命者流了血，却将袁世凯扶上了总统宝座，对敌人宽容姑息，毫不警惕，固而使一些狡诈善变的投机分子钻入革命阵营，成为新贵，惨酷屠杀革命派。这些沉痛事实，使得鲁迅对资产阶级领导的辛亥革命大失所望，他痛感资产阶级的软弱和妥协，使中国社会依然黑暗混乱，广大人民尤其农民，仍然痛苦不堪。中国的出路何在？鲁迅在 相当长的一段时间，冷静观察社会，从历史中寻求借鉴，探索中国的出路。直到</a:t>
            </a:r>
            <a:r>
              <a:rPr lang="en-US" altLang="zh-CN" sz="2800" b="1" spc="0">
                <a:effectLst>
                  <a:outerShdw blurRad="38100" dist="38100" dir="2700000" algn="tl">
                    <a:srgbClr val="FFFFFF"/>
                  </a:outerShdw>
                </a:effectLst>
                <a:latin typeface="Arial" pitchFamily="34" charset="0"/>
              </a:rPr>
              <a:t>1917</a:t>
            </a:r>
            <a:r>
              <a:rPr lang="en-US" altLang="en-US" sz="2800" b="1" spc="0">
                <a:effectLst>
                  <a:outerShdw blurRad="38100" dist="38100" dir="2700000" algn="tl">
                    <a:srgbClr val="FFFFFF"/>
                  </a:outerShdw>
                </a:effectLst>
                <a:latin typeface="Arial" pitchFamily="34" charset="0"/>
              </a:rPr>
              <a:t>年以后，马克思主义传入中国，鲁迅看到了黎明的曙光，所以当他为新时代呐喊时，自然会以辛亥革命为背景，以当时的事情为题材进行创作，借以总结失败的历史教训，“慰藉那在寂寞里奔驰的猛士，使他不惮于前驱。”（见</a:t>
            </a:r>
            <a:r>
              <a:rPr lang="en-US" altLang="zh-CN" sz="2800" b="1" spc="0">
                <a:effectLst>
                  <a:outerShdw blurRad="38100" dist="38100" dir="2700000" algn="tl">
                    <a:srgbClr val="FFFFFF"/>
                  </a:outerShdw>
                </a:effectLst>
                <a:latin typeface="Arial" pitchFamily="34" charset="0"/>
              </a:rPr>
              <a:t>《</a:t>
            </a:r>
            <a:r>
              <a:rPr lang="en-US" altLang="en-US" sz="2800" b="1" spc="0">
                <a:effectLst>
                  <a:outerShdw blurRad="38100" dist="38100" dir="2700000" algn="tl">
                    <a:srgbClr val="FFFFFF"/>
                  </a:outerShdw>
                </a:effectLst>
                <a:latin typeface="Arial" pitchFamily="34" charset="0"/>
              </a:rPr>
              <a:t>呐喊</a:t>
            </a:r>
            <a:r>
              <a:rPr lang="en-US" altLang="zh-CN" sz="2800" b="1" spc="0">
                <a:effectLst>
                  <a:outerShdw blurRad="38100" dist="38100" dir="2700000" algn="tl">
                    <a:srgbClr val="FFFFFF"/>
                  </a:outerShdw>
                </a:effectLst>
                <a:latin typeface="Arial" pitchFamily="34" charset="0"/>
              </a:rPr>
              <a:t>·</a:t>
            </a:r>
            <a:r>
              <a:rPr lang="en-US" altLang="en-US" sz="2800" b="1" spc="0">
                <a:effectLst>
                  <a:outerShdw blurRad="38100" dist="38100" dir="2700000" algn="tl">
                    <a:srgbClr val="FFFFFF"/>
                  </a:outerShdw>
                </a:effectLst>
                <a:latin typeface="Arial" pitchFamily="34" charset="0"/>
              </a:rPr>
              <a:t>自序</a:t>
            </a:r>
            <a:r>
              <a:rPr lang="en-US" altLang="zh-CN" sz="2800" b="1" spc="0">
                <a:effectLst>
                  <a:outerShdw blurRad="38100" dist="38100" dir="2700000" algn="tl">
                    <a:srgbClr val="FFFFFF"/>
                  </a:outerShdw>
                </a:effectLst>
                <a:latin typeface="Arial" pitchFamily="34" charset="0"/>
              </a:rPr>
              <a:t>》</a:t>
            </a:r>
            <a:r>
              <a:rPr lang="en-US" altLang="en-US" sz="2800" b="1" spc="0">
                <a:effectLst>
                  <a:outerShdw blurRad="38100" dist="38100" dir="2700000" algn="tl">
                    <a:srgbClr val="FFFFFF"/>
                  </a:outerShdw>
                </a:effectLst>
                <a:latin typeface="Arial" pitchFamily="34" charset="0"/>
              </a:rPr>
              <a:t>）这大概就是鲁迅创作</a:t>
            </a:r>
            <a:r>
              <a:rPr lang="en-US" altLang="zh-CN" sz="2800" b="1" spc="0">
                <a:effectLst>
                  <a:outerShdw blurRad="38100" dist="38100" dir="2700000" algn="tl">
                    <a:srgbClr val="FFFFFF"/>
                  </a:outerShdw>
                </a:effectLst>
                <a:latin typeface="Arial" pitchFamily="34" charset="0"/>
              </a:rPr>
              <a:t>《</a:t>
            </a:r>
            <a:r>
              <a:rPr lang="en-US" altLang="en-US" sz="2800" b="1" spc="0">
                <a:effectLst>
                  <a:outerShdw blurRad="38100" dist="38100" dir="2700000" algn="tl">
                    <a:srgbClr val="FFFFFF"/>
                  </a:outerShdw>
                </a:effectLst>
                <a:latin typeface="Arial" pitchFamily="34" charset="0"/>
              </a:rPr>
              <a:t>阿</a:t>
            </a:r>
            <a:r>
              <a:rPr lang="en-US" altLang="zh-CN" sz="2800" b="1" spc="0">
                <a:effectLst>
                  <a:outerShdw blurRad="38100" dist="38100" dir="2700000" algn="tl">
                    <a:srgbClr val="FFFFFF"/>
                  </a:outerShdw>
                </a:effectLst>
                <a:latin typeface="Arial" pitchFamily="34" charset="0"/>
              </a:rPr>
              <a:t>Q</a:t>
            </a:r>
            <a:r>
              <a:rPr lang="en-US" altLang="en-US" sz="2800" b="1" spc="0">
                <a:effectLst>
                  <a:outerShdw blurRad="38100" dist="38100" dir="2700000" algn="tl">
                    <a:srgbClr val="FFFFFF"/>
                  </a:outerShdw>
                </a:effectLst>
                <a:latin typeface="Arial" pitchFamily="34" charset="0"/>
              </a:rPr>
              <a:t>正传</a:t>
            </a:r>
            <a:r>
              <a:rPr lang="en-US" altLang="zh-CN" sz="2800" b="1" spc="0">
                <a:effectLst>
                  <a:outerShdw blurRad="38100" dist="38100" dir="2700000" algn="tl">
                    <a:srgbClr val="FFFFFF"/>
                  </a:outerShdw>
                </a:effectLst>
                <a:latin typeface="Arial" pitchFamily="34" charset="0"/>
              </a:rPr>
              <a:t>》</a:t>
            </a:r>
            <a:r>
              <a:rPr lang="en-US" altLang="en-US" sz="2800" b="1" spc="0">
                <a:effectLst>
                  <a:outerShdw blurRad="38100" dist="38100" dir="2700000" algn="tl">
                    <a:srgbClr val="FFFFFF"/>
                  </a:outerShdw>
                </a:effectLst>
                <a:latin typeface="Arial" pitchFamily="34" charset="0"/>
              </a:rPr>
              <a:t>的真实目的了。</a:t>
            </a:r>
            <a:br>
              <a:rPr lang="zh-CN" altLang="en-US" sz="2800" b="1" spc="0">
                <a:effectLst>
                  <a:outerShdw blurRad="38100" dist="38100" dir="2700000" algn="tl">
                    <a:srgbClr val="FFFFFF"/>
                  </a:outerShdw>
                </a:effectLst>
                <a:latin typeface="Arial" pitchFamily="34" charset="0"/>
              </a:rPr>
            </a:br>
            <a:endParaRPr lang="en-US" altLang="en-US" sz="2800" b="1">
              <a:effectLst>
                <a:outerShdw blurRad="38100" dist="38100" dir="2700000" algn="tl">
                  <a:srgbClr val="FFFFFF"/>
                </a:outerShdw>
              </a:effectLst>
              <a:latin typeface="Arial" pitchFamily="34" charset="0"/>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内容占位符 2"/>
          <p:cNvSpPr>
            <a:spLocks noGrp="1"/>
          </p:cNvSpPr>
          <p:nvPr>
            <p:ph idx="1"/>
          </p:nvPr>
        </p:nvSpPr>
        <p:spPr>
          <a:xfrm>
            <a:off x="0" y="0"/>
            <a:ext cx="91440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marL="0" lvl="0" indent="0" eaLnBrk="1" hangingPunct="1">
              <a:buNone/>
            </a:pPr>
            <a:r>
              <a:rPr lang="zh-CN" altLang="en-US"/>
              <a:t>鲁迅往往采用“杂取种种人，合成一个”的方法去塑造典型人物。鲁迅对小说人物有过这样一段评论：“人物的模特儿，没有专用过一个人，往往嘴在浙江，脸在北京，衣服在山西，是一个拼凑起来的角色”。为何拼凑？——为了使人物更具典型性！一部优秀的小说，总有让人难忘的典型人物，比方一说到《红楼梦》，我们马上想到温柔多情的宝哥哥，多愁善感的林妹妹，精明能干的凤姐……在生活当中，我们往往能在身边的人身上，看到这些典型人物的影子！这就是所谓的“源于生活，但又高于生活”！今天，我们要走进一位穷苦的流浪汉，一贫如洗，光棍一条，被人忽视，遭人凌辱和践踏的人物，他就是鲁迅笔下的阿Q，阿Q正是这样一位来源于生活的、极具典型性的人物！</a:t>
            </a:r>
            <a:endParaRPr lang="zh-CN" altLang="en-US"/>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10" name="文本框 1"/>
          <p:cNvSpPr txBox="1"/>
          <p:nvPr/>
        </p:nvSpPr>
        <p:spPr>
          <a:xfrm>
            <a:off x="0" y="59690"/>
            <a:ext cx="8820150" cy="618553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Times New Roman" pitchFamily="18" charset="0"/>
                <a:ea typeface="宋体" pitchFamily="2" charset="-122"/>
                <a:cs typeface="+mn-cs"/>
              </a:rPr>
              <a:t>课文节选了第二部分</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Times New Roman" pitchFamily="18" charset="0"/>
              <a:ea typeface="宋体"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1">
                <a:ln>
                  <a:noFill/>
                </a:ln>
                <a:solidFill>
                  <a:schemeClr val="tx1"/>
                </a:solidFill>
                <a:effectLst/>
                <a:uLnTx/>
                <a:uFillTx/>
                <a:latin typeface="Times New Roman" pitchFamily="18" charset="0"/>
                <a:ea typeface="宋体" pitchFamily="2" charset="-122"/>
                <a:cs typeface="+mn-cs"/>
              </a:rPr>
              <a:t>     优胜记略：写阿Q住在未庄的土谷祠里，以给人打短工度日。虽然常被村里人开玩笑，但内心他看不起村里人。他头上有癞疮疤，只要别人说有关疮疤的话题，他就发怒。如果觉得对手弱，他就故意找茬吵架。输的时候他在心里想，“我总算被儿子打了”，阿Q充满了优越感，如果优越感被粉碎了，他就又想：我是个“能够自轻自贱的”大人物，便又心满意足了。</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1">
                <a:ln>
                  <a:noFill/>
                </a:ln>
                <a:solidFill>
                  <a:schemeClr val="tx1"/>
                </a:solidFill>
                <a:effectLst/>
                <a:uLnTx/>
                <a:uFillTx/>
                <a:latin typeface="Times New Roman" pitchFamily="18" charset="0"/>
                <a:ea typeface="宋体" pitchFamily="2" charset="-122"/>
                <a:cs typeface="+mn-cs"/>
              </a:rPr>
              <a:t>续优胜记略：阿Q和王胡打架，但是却输给了以为不是自己对手的王胡。碰巧遇到“假洋鬼子”，为了撒气，阿Q就骂了一句，结果遭到一顿痛打。遇到小尼姑后，阿Q对她又是骂脏话又是掐脸蛋，终于觉得刚才的憋气都散了，又充满了自豪感。</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4" name="内容占位符 2"/>
          <p:cNvSpPr>
            <a:spLocks noGrp="1"/>
          </p:cNvSpPr>
          <p:nvPr>
            <p:ph idx="1"/>
          </p:nvPr>
        </p:nvSpPr>
        <p:spPr>
          <a:xfrm>
            <a:off x="0" y="0"/>
            <a:ext cx="9310688"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口讷：嘴笨，言语迟钝。</a:t>
            </a:r>
            <a:endParaRPr lang="zh-CN" altLang="en-US"/>
          </a:p>
          <a:p>
            <a:pPr lvl="0" eaLnBrk="1" hangingPunct="1"/>
            <a:r>
              <a:rPr lang="zh-CN" altLang="en-US"/>
              <a:t>托庇：依赖长辈或有权势者的庇护。</a:t>
            </a:r>
            <a:endParaRPr lang="zh-CN" altLang="en-US"/>
          </a:p>
          <a:p>
            <a:pPr lvl="0" eaLnBrk="1" hangingPunct="1"/>
            <a:r>
              <a:rPr lang="zh-CN" altLang="en-US"/>
              <a:t>穿凿：附会，非常牵强地解释，硬说成具有某种意思。</a:t>
            </a:r>
            <a:endParaRPr lang="zh-CN" altLang="en-US"/>
          </a:p>
          <a:p>
            <a:pPr lvl="0" eaLnBrk="1" hangingPunct="1"/>
            <a:r>
              <a:rPr lang="zh-CN" altLang="en-US"/>
              <a:t>不足为奇：很平常，没有什么奇怪的。</a:t>
            </a:r>
            <a:endParaRPr lang="zh-CN" altLang="en-US"/>
          </a:p>
          <a:p>
            <a:pPr lvl="0" eaLnBrk="1" hangingPunct="1"/>
            <a:r>
              <a:rPr lang="zh-CN" altLang="en-US"/>
              <a:t>出言无状：说话放肆，没有礼貌。</a:t>
            </a:r>
            <a:endParaRPr lang="zh-CN" altLang="en-US"/>
          </a:p>
          <a:p>
            <a:pPr lvl="0" eaLnBrk="1" hangingPunct="1"/>
            <a:r>
              <a:rPr lang="zh-CN" altLang="en-US"/>
              <a:t>踉踉跄跄：指走路不稳,跌跌撞撞的样子。</a:t>
            </a:r>
            <a:endParaRPr lang="zh-CN" altLang="en-US"/>
          </a:p>
          <a:p>
            <a:pPr lvl="0" eaLnBrk="1" hangingPunct="1"/>
            <a:r>
              <a:rPr lang="zh-CN" altLang="en-US"/>
              <a:t>无可适从：不知听从哪一个好。指不知怎么办才好。</a:t>
            </a:r>
            <a:endParaRPr lang="zh-CN" altLang="en-US"/>
          </a:p>
          <a:p>
            <a:pPr lvl="0" eaLnBrk="1" hangingPunct="1"/>
            <a:r>
              <a:rPr lang="zh-CN" altLang="en-US"/>
              <a:t>深恶痛绝：对某人或对某事物厌恶、痛恨到极点。</a:t>
            </a:r>
            <a:endParaRPr lang="zh-CN" altLang="en-US"/>
          </a:p>
          <a:p>
            <a:pPr lvl="0" eaLnBrk="1" hangingPunct="1"/>
            <a:r>
              <a:rPr lang="zh-CN" altLang="en-US"/>
              <a:t>敌忾：抵抗所愤恨敌人。同仇敌忾，指全体一致痛恨敌人。</a:t>
            </a:r>
            <a:endParaRPr lang="zh-CN" altLang="en-US"/>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8"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r>
              <a:rPr lang="zh-CN" altLang="en-US"/>
              <a:t>绘制人物档案</a:t>
            </a:r>
            <a:endParaRPr lang="zh-CN" altLang="en-US"/>
          </a:p>
        </p:txBody>
      </p:sp>
      <p:sp>
        <p:nvSpPr>
          <p:cNvPr id="45059" name="内容占位符 2"/>
          <p:cNvSpPr>
            <a:spLocks noGrp="1"/>
          </p:cNvSpPr>
          <p:nvPr>
            <p:ph idx="1"/>
          </p:nvPr>
        </p:nvSpPr>
        <p:spPr>
          <a:xfrm>
            <a:off x="685800" y="198120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（1）根据小说提供的信息，结合所看的电影，整理出一份“阿Q个人档案”，内容可以包括姓名、年龄、身份、工作、外貌特征等。</a:t>
            </a:r>
            <a:endParaRPr lang="zh-CN" altLang="en-US"/>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2" name="标题 1"/>
          <p:cNvSpPr>
            <a:spLocks noGrp="1"/>
          </p:cNvSpPr>
          <p:nvPr>
            <p:ph type="title"/>
          </p:nvPr>
        </p:nvSpPr>
        <p:spPr>
          <a:xfrm>
            <a:off x="0" y="609600"/>
            <a:ext cx="91440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r>
              <a:rPr lang="en-US" altLang="zh-CN" b="1">
                <a:solidFill>
                  <a:srgbClr val="A50021"/>
                </a:solidFill>
              </a:rPr>
              <a:t>“</a:t>
            </a:r>
            <a:r>
              <a:rPr lang="zh-CN" altLang="en-US" b="1">
                <a:solidFill>
                  <a:srgbClr val="A50021"/>
                </a:solidFill>
              </a:rPr>
              <a:t>优胜记略”（开头－“他睡着了”）</a:t>
            </a:r>
            <a:br>
              <a:rPr lang="zh-CN" altLang="en-US" b="1">
                <a:solidFill>
                  <a:srgbClr val="A50021"/>
                </a:solidFill>
              </a:rPr>
            </a:br>
            <a:r>
              <a:rPr lang="zh-CN" altLang="en-US" b="1">
                <a:solidFill>
                  <a:srgbClr val="A50021"/>
                </a:solidFill>
              </a:rPr>
              <a:t>问题探究：</a:t>
            </a:r>
            <a:br>
              <a:rPr lang="zh-CN" altLang="en-US" b="1">
                <a:solidFill>
                  <a:srgbClr val="A50021"/>
                </a:solidFill>
              </a:rPr>
            </a:br>
            <a:endParaRPr lang="zh-CN" altLang="en-US"/>
          </a:p>
        </p:txBody>
      </p:sp>
      <p:sp>
        <p:nvSpPr>
          <p:cNvPr id="46083" name="内容占位符 2"/>
          <p:cNvSpPr>
            <a:spLocks noGrp="1"/>
          </p:cNvSpPr>
          <p:nvPr>
            <p:ph idx="1"/>
          </p:nvPr>
        </p:nvSpPr>
        <p:spPr>
          <a:xfrm>
            <a:off x="685800" y="198120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en-US" altLang="zh-CN" sz="3600" b="1">
                <a:solidFill>
                  <a:srgbClr val="0000FF"/>
                </a:solidFill>
                <a:latin typeface="Arial" pitchFamily="34" charset="0"/>
              </a:rPr>
              <a:t>1</a:t>
            </a:r>
            <a:r>
              <a:rPr lang="zh-CN" altLang="en-US" sz="3600" b="1">
                <a:solidFill>
                  <a:srgbClr val="0000FF"/>
                </a:solidFill>
                <a:latin typeface="Arial" pitchFamily="34" charset="0"/>
              </a:rPr>
              <a:t>、“我们先前比你阔多啦！”之类的话，表现阿</a:t>
            </a:r>
            <a:r>
              <a:rPr lang="en-US" altLang="zh-CN" sz="3600" b="1">
                <a:solidFill>
                  <a:srgbClr val="0000FF"/>
                </a:solidFill>
                <a:latin typeface="Arial" pitchFamily="34" charset="0"/>
              </a:rPr>
              <a:t>Q</a:t>
            </a:r>
            <a:r>
              <a:rPr lang="zh-CN" altLang="en-US" sz="3600" b="1">
                <a:solidFill>
                  <a:srgbClr val="0000FF"/>
                </a:solidFill>
                <a:latin typeface="Arial" pitchFamily="34" charset="0"/>
              </a:rPr>
              <a:t>怎样的心态？</a:t>
            </a:r>
            <a:endParaRPr lang="zh-CN" altLang="en-US" sz="3600" b="1">
              <a:solidFill>
                <a:srgbClr val="0000FF"/>
              </a:solidFill>
              <a:latin typeface="Arial" pitchFamily="34" charset="0"/>
            </a:endParaRPr>
          </a:p>
          <a:p>
            <a:pPr lvl="0" eaLnBrk="1" hangingPunct="1"/>
            <a:endParaRPr lang="zh-CN" altLang="en-US" sz="3600"/>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6" name="文本框 18433"/>
          <p:cNvSpPr/>
          <p:nvPr/>
        </p:nvSpPr>
        <p:spPr>
          <a:xfrm>
            <a:off x="457200" y="533400"/>
            <a:ext cx="8458200" cy="34766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4400" b="1">
                <a:solidFill>
                  <a:srgbClr val="0000FF"/>
                </a:solidFill>
              </a:rPr>
              <a:t>问题：１、这句话是阿Ｑ面对现实的穷困感到无奈，用虚无飘渺的阔气来安慰自己，同时压倒别人取得精神上的胜利，这就是精神胜利法。</a:t>
            </a:r>
            <a:endParaRPr lang="zh-CN" altLang="en-US" sz="4400" b="1">
              <a:solidFill>
                <a:srgbClr val="0000FF"/>
              </a:solidFill>
            </a:endParaRPr>
          </a:p>
        </p:txBody>
      </p:sp>
      <p:sp>
        <p:nvSpPr>
          <p:cNvPr id="47107" name="文本框 18434"/>
          <p:cNvSpPr/>
          <p:nvPr/>
        </p:nvSpPr>
        <p:spPr>
          <a:xfrm>
            <a:off x="381000" y="2286000"/>
            <a:ext cx="8534400"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en-US" altLang="zh-CN" sz="3200" b="1">
                <a:solidFill>
                  <a:srgbClr val="A50021"/>
                </a:solidFill>
              </a:rPr>
              <a:t> </a:t>
            </a:r>
            <a:endParaRPr lang="en-US" altLang="zh-CN" sz="2800" b="1">
              <a:solidFill>
                <a:srgbClr val="A50021"/>
              </a:solidFill>
            </a:endParaRPr>
          </a:p>
        </p:txBody>
      </p:sp>
      <p:sp>
        <p:nvSpPr>
          <p:cNvPr id="47108" name="文本框 18435"/>
          <p:cNvSpPr/>
          <p:nvPr/>
        </p:nvSpPr>
        <p:spPr>
          <a:xfrm>
            <a:off x="457200" y="5257800"/>
            <a:ext cx="8305800"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en-US" altLang="zh-CN" sz="3200" b="1">
                <a:solidFill>
                  <a:srgbClr val="CC3399"/>
                </a:solidFill>
              </a:rPr>
              <a:t> </a:t>
            </a:r>
            <a:endParaRPr lang="en-US" altLang="zh-CN" sz="2800" b="1">
              <a:solidFill>
                <a:srgbClr val="CC339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47107"/>
                                        </p:tgtEl>
                                        <p:attrNameLst>
                                          <p:attrName>style.visibility</p:attrName>
                                        </p:attrNameLst>
                                      </p:cBhvr>
                                      <p:to>
                                        <p:strVal val="visible"/>
                                      </p:to>
                                    </p:set>
                                    <p:anim calcmode="lin" valueType="num">
                                      <p:cBhvr additive="base">
                                        <p:cTn id="11" dur="500" fill="hold"/>
                                        <p:tgtEl>
                                          <p:spTgt spid="47107"/>
                                        </p:tgtEl>
                                        <p:attrNameLst>
                                          <p:attrName>ppt_x</p:attrName>
                                        </p:attrNameLst>
                                      </p:cBhvr>
                                      <p:tavLst>
                                        <p:tav tm="0">
                                          <p:val>
                                            <p:strVal val="0-#ppt_w/2"/>
                                          </p:val>
                                        </p:tav>
                                        <p:tav tm="100000">
                                          <p:val>
                                            <p:strVal val="#ppt_x"/>
                                          </p:val>
                                        </p:tav>
                                      </p:tavLst>
                                    </p:anim>
                                    <p:anim calcmode="lin" valueType="num">
                                      <p:cBhvr additive="base">
                                        <p:cTn id="12" dur="500" fill="hold"/>
                                        <p:tgtEl>
                                          <p:spTgt spid="47107"/>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7108"/>
                                        </p:tgtEl>
                                        <p:attrNameLst>
                                          <p:attrName>style.visibility</p:attrName>
                                        </p:attrNameLst>
                                      </p:cBhvr>
                                      <p:to>
                                        <p:strVal val="visible"/>
                                      </p:to>
                                    </p:set>
                                    <p:anim calcmode="lin" valueType="num">
                                      <p:cBhvr additive="base">
                                        <p:cTn id="17" dur="500" fill="hold"/>
                                        <p:tgtEl>
                                          <p:spTgt spid="47108"/>
                                        </p:tgtEl>
                                        <p:attrNameLst>
                                          <p:attrName>ppt_x</p:attrName>
                                        </p:attrNameLst>
                                      </p:cBhvr>
                                      <p:tavLst>
                                        <p:tav tm="0">
                                          <p:val>
                                            <p:strVal val="#ppt_x"/>
                                          </p:val>
                                        </p:tav>
                                        <p:tav tm="100000">
                                          <p:val>
                                            <p:strVal val="#ppt_x"/>
                                          </p:val>
                                        </p:tav>
                                      </p:tavLst>
                                    </p:anim>
                                    <p:anim calcmode="lin" valueType="num">
                                      <p:cBhvr additive="base">
                                        <p:cTn id="18" dur="500" fill="hold"/>
                                        <p:tgtEl>
                                          <p:spTgt spid="47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p:bldP spid="47108"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30"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endParaRPr lang="zh-CN" altLang="en-US"/>
          </a:p>
        </p:txBody>
      </p:sp>
      <p:sp>
        <p:nvSpPr>
          <p:cNvPr id="48131" name="内容占位符 2"/>
          <p:cNvSpPr>
            <a:spLocks noGrp="1"/>
          </p:cNvSpPr>
          <p:nvPr>
            <p:ph idx="1"/>
          </p:nvPr>
        </p:nvSpPr>
        <p:spPr>
          <a:xfrm>
            <a:off x="685800" y="198120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en-US" altLang="zh-CN" sz="3600" b="1">
                <a:solidFill>
                  <a:srgbClr val="0000FF"/>
                </a:solidFill>
                <a:latin typeface="Arial" pitchFamily="34" charset="0"/>
              </a:rPr>
              <a:t>2</a:t>
            </a:r>
            <a:r>
              <a:rPr lang="zh-CN" altLang="en-US" sz="3600" b="1">
                <a:solidFill>
                  <a:srgbClr val="0000FF"/>
                </a:solidFill>
                <a:latin typeface="Arial" pitchFamily="34" charset="0"/>
              </a:rPr>
              <a:t>、阿</a:t>
            </a:r>
            <a:r>
              <a:rPr lang="en-US" altLang="zh-CN" sz="3600" b="1">
                <a:solidFill>
                  <a:srgbClr val="0000FF"/>
                </a:solidFill>
                <a:latin typeface="Arial" pitchFamily="34" charset="0"/>
              </a:rPr>
              <a:t>Q</a:t>
            </a:r>
            <a:r>
              <a:rPr lang="zh-CN" altLang="en-US" sz="3600" b="1">
                <a:solidFill>
                  <a:srgbClr val="0000FF"/>
                </a:solidFill>
                <a:latin typeface="Arial" pitchFamily="34" charset="0"/>
              </a:rPr>
              <a:t>一方面以进过城而“更自负”，另一方面又“鄙视城里人”，这又表现出他什么样心态？</a:t>
            </a:r>
            <a:endParaRPr lang="zh-CN" altLang="en-US" sz="3600" b="1">
              <a:solidFill>
                <a:srgbClr val="0000FF"/>
              </a:solidFill>
              <a:latin typeface="Arial" pitchFamily="34" charset="0"/>
            </a:endParaRPr>
          </a:p>
          <a:p>
            <a:pPr lvl="0" eaLnBrk="1" hangingPunct="1"/>
            <a:endParaRPr lang="zh-CN" altLang="en-US" sz="3600"/>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154" name="文本框 18433"/>
          <p:cNvSpPr/>
          <p:nvPr/>
        </p:nvSpPr>
        <p:spPr>
          <a:xfrm>
            <a:off x="457200" y="533400"/>
            <a:ext cx="8458200"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en-US" altLang="zh-CN" sz="3200" b="1">
                <a:solidFill>
                  <a:srgbClr val="0000FF"/>
                </a:solidFill>
              </a:rPr>
              <a:t> </a:t>
            </a:r>
            <a:endParaRPr lang="en-US" altLang="zh-CN" sz="2800" b="1">
              <a:solidFill>
                <a:srgbClr val="0000FF"/>
              </a:solidFill>
            </a:endParaRPr>
          </a:p>
        </p:txBody>
      </p:sp>
      <p:sp>
        <p:nvSpPr>
          <p:cNvPr id="49155" name="文本框 18434"/>
          <p:cNvSpPr/>
          <p:nvPr/>
        </p:nvSpPr>
        <p:spPr>
          <a:xfrm>
            <a:off x="228600" y="395288"/>
            <a:ext cx="8534400" cy="56308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4000" b="1">
                <a:solidFill>
                  <a:srgbClr val="A50021"/>
                </a:solidFill>
              </a:rPr>
              <a:t>问题</a:t>
            </a:r>
            <a:r>
              <a:rPr lang="zh-CN" altLang="en-US" sz="4000">
                <a:solidFill>
                  <a:srgbClr val="A50021"/>
                </a:solidFill>
              </a:rPr>
              <a:t>：</a:t>
            </a:r>
            <a:r>
              <a:rPr lang="zh-CN" altLang="en-US" sz="4000" b="1">
                <a:solidFill>
                  <a:srgbClr val="A50021"/>
                </a:solidFill>
              </a:rPr>
              <a:t>２、这说明了阿Ｑ因为进过城而“更自负”，同时有很看不起城里的人，可以说这是一种矛盾的心态。他进过城就觉得了不起，是对于未庄的人的自负，某种程度上表现他盲目趋时，以为进过城就非常了不起，看到未庄的人没有见过的东西；而看不起城里的人则表明他盲目的自尊自大和狭隘保守。</a:t>
            </a:r>
            <a:endParaRPr lang="zh-CN" altLang="en-US" sz="4000" b="1">
              <a:solidFill>
                <a:srgbClr val="A50021"/>
              </a:solidFill>
            </a:endParaRPr>
          </a:p>
        </p:txBody>
      </p:sp>
      <p:sp>
        <p:nvSpPr>
          <p:cNvPr id="49156" name="文本框 18435"/>
          <p:cNvSpPr/>
          <p:nvPr/>
        </p:nvSpPr>
        <p:spPr>
          <a:xfrm>
            <a:off x="457200" y="5257800"/>
            <a:ext cx="8305800"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en-US" altLang="zh-CN" sz="3200" b="1">
                <a:solidFill>
                  <a:srgbClr val="CC3399"/>
                </a:solidFill>
              </a:rPr>
              <a:t> </a:t>
            </a:r>
            <a:endParaRPr lang="en-US" altLang="zh-CN" sz="2800" b="1">
              <a:solidFill>
                <a:srgbClr val="CC339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49155"/>
                                        </p:tgtEl>
                                        <p:attrNameLst>
                                          <p:attrName>style.visibility</p:attrName>
                                        </p:attrNameLst>
                                      </p:cBhvr>
                                      <p:to>
                                        <p:strVal val="visible"/>
                                      </p:to>
                                    </p:set>
                                    <p:anim calcmode="lin" valueType="num">
                                      <p:cBhvr>
                                        <p:cTn id="11" dur="500" fill="hold"/>
                                        <p:tgtEl>
                                          <p:spTgt spid="49155"/>
                                        </p:tgtEl>
                                        <p:attrNameLst>
                                          <p:attrName>ppt_x</p:attrName>
                                        </p:attrNameLst>
                                      </p:cBhvr>
                                      <p:tavLst>
                                        <p:tav tm="0">
                                          <p:val>
                                            <p:strVal val="0-#ppt_w/2"/>
                                          </p:val>
                                        </p:tav>
                                        <p:tav tm="100000">
                                          <p:val>
                                            <p:strVal val="#ppt_x"/>
                                          </p:val>
                                        </p:tav>
                                      </p:tavLst>
                                    </p:anim>
                                    <p:anim calcmode="lin" valueType="num">
                                      <p:cBhvr>
                                        <p:cTn id="12" dur="500" fill="hold"/>
                                        <p:tgtEl>
                                          <p:spTgt spid="49155"/>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9156"/>
                                        </p:tgtEl>
                                        <p:attrNameLst>
                                          <p:attrName>style.visibility</p:attrName>
                                        </p:attrNameLst>
                                      </p:cBhvr>
                                      <p:to>
                                        <p:strVal val="visible"/>
                                      </p:to>
                                    </p:set>
                                    <p:anim calcmode="lin" valueType="num">
                                      <p:cBhvr>
                                        <p:cTn id="17" dur="500" fill="hold"/>
                                        <p:tgtEl>
                                          <p:spTgt spid="49156"/>
                                        </p:tgtEl>
                                        <p:attrNameLst>
                                          <p:attrName>ppt_x</p:attrName>
                                        </p:attrNameLst>
                                      </p:cBhvr>
                                      <p:tavLst>
                                        <p:tav tm="0">
                                          <p:val>
                                            <p:strVal val="#ppt_x"/>
                                          </p:val>
                                        </p:tav>
                                        <p:tav tm="100000">
                                          <p:val>
                                            <p:strVal val="#ppt_x"/>
                                          </p:val>
                                        </p:tav>
                                      </p:tavLst>
                                    </p:anim>
                                    <p:anim calcmode="lin" valueType="num">
                                      <p:cBhvr>
                                        <p:cTn id="18" dur="500" fill="hold"/>
                                        <p:tgtEl>
                                          <p:spTgt spid="491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5" grpId="0"/>
      <p:bldP spid="4915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8"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endParaRPr lang="zh-CN" altLang="en-US"/>
          </a:p>
        </p:txBody>
      </p:sp>
      <p:sp>
        <p:nvSpPr>
          <p:cNvPr id="50179" name="内容占位符 2"/>
          <p:cNvSpPr>
            <a:spLocks noGrp="1"/>
          </p:cNvSpPr>
          <p:nvPr>
            <p:ph idx="1"/>
          </p:nvPr>
        </p:nvSpPr>
        <p:spPr>
          <a:xfrm>
            <a:off x="685800" y="198120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en-US" altLang="zh-CN" sz="4400" b="1">
                <a:solidFill>
                  <a:srgbClr val="0000FF"/>
                </a:solidFill>
                <a:latin typeface="Arial" pitchFamily="34" charset="0"/>
              </a:rPr>
              <a:t>3</a:t>
            </a:r>
            <a:r>
              <a:rPr lang="zh-CN" altLang="en-US" sz="4400" b="1">
                <a:solidFill>
                  <a:srgbClr val="0000FF"/>
                </a:solidFill>
                <a:latin typeface="Arial" pitchFamily="34" charset="0"/>
              </a:rPr>
              <a:t>、“我总算被儿子打了”这个想法表现了阿</a:t>
            </a:r>
            <a:r>
              <a:rPr lang="en-US" altLang="zh-CN" sz="4400" b="1">
                <a:solidFill>
                  <a:srgbClr val="0000FF"/>
                </a:solidFill>
                <a:latin typeface="Arial" pitchFamily="34" charset="0"/>
              </a:rPr>
              <a:t>Q</a:t>
            </a:r>
            <a:r>
              <a:rPr lang="zh-CN" altLang="en-US" sz="4400" b="1">
                <a:solidFill>
                  <a:srgbClr val="0000FF"/>
                </a:solidFill>
                <a:latin typeface="Arial" pitchFamily="34" charset="0"/>
              </a:rPr>
              <a:t>什么心理？</a:t>
            </a:r>
            <a:endParaRPr lang="zh-CN" altLang="en-US" sz="4400" b="1">
              <a:solidFill>
                <a:srgbClr val="0000FF"/>
              </a:solidFill>
              <a:latin typeface="Arial" pitchFamily="34" charset="0"/>
            </a:endParaRPr>
          </a:p>
          <a:p>
            <a:pPr lvl="0" eaLnBrk="1" hangingPunct="1"/>
            <a:endParaRPr lang="zh-CN" altLang="en-US" sz="4400"/>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2" name="文本框 18433"/>
          <p:cNvSpPr/>
          <p:nvPr/>
        </p:nvSpPr>
        <p:spPr>
          <a:xfrm>
            <a:off x="457200" y="533400"/>
            <a:ext cx="8458200"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en-US" altLang="zh-CN" sz="3200" b="1">
                <a:solidFill>
                  <a:srgbClr val="0000FF"/>
                </a:solidFill>
              </a:rPr>
              <a:t> </a:t>
            </a:r>
            <a:endParaRPr lang="en-US" altLang="zh-CN" sz="2800" b="1">
              <a:solidFill>
                <a:srgbClr val="0000FF"/>
              </a:solidFill>
            </a:endParaRPr>
          </a:p>
        </p:txBody>
      </p:sp>
      <p:sp>
        <p:nvSpPr>
          <p:cNvPr id="51203" name="文本框 18434"/>
          <p:cNvSpPr/>
          <p:nvPr/>
        </p:nvSpPr>
        <p:spPr>
          <a:xfrm>
            <a:off x="381000" y="2286000"/>
            <a:ext cx="8534400"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en-US" altLang="zh-CN" sz="3200" b="1">
                <a:solidFill>
                  <a:srgbClr val="A50021"/>
                </a:solidFill>
              </a:rPr>
              <a:t> </a:t>
            </a:r>
            <a:endParaRPr lang="en-US" altLang="zh-CN" sz="2800" b="1">
              <a:solidFill>
                <a:srgbClr val="A50021"/>
              </a:solidFill>
            </a:endParaRPr>
          </a:p>
        </p:txBody>
      </p:sp>
      <p:sp>
        <p:nvSpPr>
          <p:cNvPr id="51204" name="文本框 18435"/>
          <p:cNvSpPr/>
          <p:nvPr/>
        </p:nvSpPr>
        <p:spPr>
          <a:xfrm>
            <a:off x="381000" y="852488"/>
            <a:ext cx="8305800" cy="25527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4000" b="1">
                <a:solidFill>
                  <a:srgbClr val="CC3399"/>
                </a:solidFill>
              </a:rPr>
              <a:t>问题３：阿Ｑ实际上失败了，但有不愿意面对失败，而找些借口来安慰自己，同样是一种自欺欺人的精神胜利法。</a:t>
            </a:r>
            <a:endParaRPr lang="zh-CN" altLang="en-US" sz="4000" b="1">
              <a:solidFill>
                <a:srgbClr val="CC339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51203"/>
                                        </p:tgtEl>
                                        <p:attrNameLst>
                                          <p:attrName>style.visibility</p:attrName>
                                        </p:attrNameLst>
                                      </p:cBhvr>
                                      <p:to>
                                        <p:strVal val="visible"/>
                                      </p:to>
                                    </p:set>
                                    <p:anim calcmode="lin" valueType="num">
                                      <p:cBhvr>
                                        <p:cTn id="11" dur="500" fill="hold"/>
                                        <p:tgtEl>
                                          <p:spTgt spid="51203"/>
                                        </p:tgtEl>
                                        <p:attrNameLst>
                                          <p:attrName>ppt_x</p:attrName>
                                        </p:attrNameLst>
                                      </p:cBhvr>
                                      <p:tavLst>
                                        <p:tav tm="0">
                                          <p:val>
                                            <p:strVal val="0-#ppt_w/2"/>
                                          </p:val>
                                        </p:tav>
                                        <p:tav tm="100000">
                                          <p:val>
                                            <p:strVal val="#ppt_x"/>
                                          </p:val>
                                        </p:tav>
                                      </p:tavLst>
                                    </p:anim>
                                    <p:anim calcmode="lin" valueType="num">
                                      <p:cBhvr>
                                        <p:cTn id="12" dur="500" fill="hold"/>
                                        <p:tgtEl>
                                          <p:spTgt spid="51203"/>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1204"/>
                                        </p:tgtEl>
                                        <p:attrNameLst>
                                          <p:attrName>style.visibility</p:attrName>
                                        </p:attrNameLst>
                                      </p:cBhvr>
                                      <p:to>
                                        <p:strVal val="visible"/>
                                      </p:to>
                                    </p:set>
                                    <p:anim calcmode="lin" valueType="num">
                                      <p:cBhvr>
                                        <p:cTn id="17" dur="500" fill="hold"/>
                                        <p:tgtEl>
                                          <p:spTgt spid="51204"/>
                                        </p:tgtEl>
                                        <p:attrNameLst>
                                          <p:attrName>ppt_x</p:attrName>
                                        </p:attrNameLst>
                                      </p:cBhvr>
                                      <p:tavLst>
                                        <p:tav tm="0">
                                          <p:val>
                                            <p:strVal val="#ppt_x"/>
                                          </p:val>
                                        </p:tav>
                                        <p:tav tm="100000">
                                          <p:val>
                                            <p:strVal val="#ppt_x"/>
                                          </p:val>
                                        </p:tav>
                                      </p:tavLst>
                                    </p:anim>
                                    <p:anim calcmode="lin" valueType="num">
                                      <p:cBhvr>
                                        <p:cTn id="18" dur="500" fill="hold"/>
                                        <p:tgtEl>
                                          <p:spTgt spid="512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P spid="51203" grpId="0"/>
      <p:bldP spid="5120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226"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endParaRPr lang="zh-CN" altLang="en-US"/>
          </a:p>
        </p:txBody>
      </p:sp>
      <p:sp>
        <p:nvSpPr>
          <p:cNvPr id="52227" name="内容占位符 2"/>
          <p:cNvSpPr>
            <a:spLocks noGrp="1"/>
          </p:cNvSpPr>
          <p:nvPr>
            <p:ph idx="1"/>
          </p:nvPr>
        </p:nvSpPr>
        <p:spPr>
          <a:xfrm>
            <a:off x="685800" y="198120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en-US" altLang="zh-CN" sz="3600" b="1">
                <a:solidFill>
                  <a:srgbClr val="0000FF"/>
                </a:solidFill>
                <a:latin typeface="Arial" pitchFamily="34" charset="0"/>
              </a:rPr>
              <a:t>4</a:t>
            </a:r>
            <a:r>
              <a:rPr lang="zh-CN" altLang="en-US" sz="3600" b="1">
                <a:solidFill>
                  <a:srgbClr val="0000FF"/>
                </a:solidFill>
                <a:latin typeface="Arial" pitchFamily="34" charset="0"/>
              </a:rPr>
              <a:t>、“打虫豸，好不好？我是虫豸</a:t>
            </a:r>
            <a:r>
              <a:rPr lang="en-US" altLang="zh-CN" sz="3600" b="1">
                <a:solidFill>
                  <a:srgbClr val="0000FF"/>
                </a:solidFill>
                <a:latin typeface="Arial" pitchFamily="34" charset="0"/>
              </a:rPr>
              <a:t>——</a:t>
            </a:r>
            <a:r>
              <a:rPr lang="zh-CN" altLang="en-US" sz="3600" b="1">
                <a:solidFill>
                  <a:srgbClr val="0000FF"/>
                </a:solidFill>
                <a:latin typeface="Arial" pitchFamily="34" charset="0"/>
              </a:rPr>
              <a:t>还不放么？”阿</a:t>
            </a:r>
            <a:r>
              <a:rPr lang="en-US" altLang="zh-CN" sz="3600" b="1">
                <a:solidFill>
                  <a:srgbClr val="0000FF"/>
                </a:solidFill>
                <a:latin typeface="Arial" pitchFamily="34" charset="0"/>
              </a:rPr>
              <a:t>Q</a:t>
            </a:r>
            <a:r>
              <a:rPr lang="zh-CN" altLang="en-US" sz="3600" b="1">
                <a:solidFill>
                  <a:srgbClr val="0000FF"/>
                </a:solidFill>
                <a:latin typeface="Arial" pitchFamily="34" charset="0"/>
              </a:rPr>
              <a:t>这一投降怎样理解？</a:t>
            </a:r>
            <a:endParaRPr lang="zh-CN" altLang="en-US" sz="3600" b="1">
              <a:solidFill>
                <a:srgbClr val="0000FF"/>
              </a:solidFill>
              <a:latin typeface="Arial" pitchFamily="34" charset="0"/>
            </a:endParaRPr>
          </a:p>
          <a:p>
            <a:pPr lvl="0" eaLnBrk="1" hangingPunct="1"/>
            <a:endParaRPr lang="zh-CN" altLang="en-US" sz="3600"/>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5602" name="图片 7170"/>
          <p:cNvPicPr>
            <a:picLocks noChangeAspect="1"/>
          </p:cNvPicPr>
          <p:nvPr/>
        </p:nvPicPr>
        <p:blipFill>
          <a:blip r:embed="rId2"/>
          <a:srcRect b="10527"/>
          <a:stretch>
            <a:fillRect/>
          </a:stretch>
        </p:blipFill>
        <p:spPr>
          <a:xfrm>
            <a:off x="0" y="0"/>
            <a:ext cx="9144000" cy="6756400"/>
          </a:xfrm>
          <a:prstGeom prst="rect">
            <a:avLst/>
          </a:prstGeom>
          <a:noFill/>
          <a:ln>
            <a:noFill/>
            <a:miter lim="800000"/>
          </a:ln>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50" name="文本框 19457"/>
          <p:cNvSpPr/>
          <p:nvPr/>
        </p:nvSpPr>
        <p:spPr>
          <a:xfrm>
            <a:off x="228600" y="228600"/>
            <a:ext cx="8458200" cy="3784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4000" b="1">
                <a:solidFill>
                  <a:srgbClr val="A50021"/>
                </a:solidFill>
              </a:rPr>
              <a:t>问题４：这是阿Ｑ的有一发明创造，实在达不过就自轻自贱，如果别人因此放过自己，也就获得了胜利。他从奴隶生活中寻出“美”来，他是不同于一般的万劫不复的奴才，所以他才得意。</a:t>
            </a:r>
            <a:endParaRPr lang="zh-CN" altLang="en-US" sz="4000" b="1">
              <a:solidFill>
                <a:srgbClr val="A50021"/>
              </a:solidFill>
            </a:endParaRPr>
          </a:p>
        </p:txBody>
      </p:sp>
      <p:sp>
        <p:nvSpPr>
          <p:cNvPr id="53251" name="文本框 19458"/>
          <p:cNvSpPr/>
          <p:nvPr/>
        </p:nvSpPr>
        <p:spPr>
          <a:xfrm>
            <a:off x="228600" y="2209800"/>
            <a:ext cx="8382000"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en-US" altLang="zh-CN" sz="3200" b="1">
                <a:solidFill>
                  <a:srgbClr val="0000FF"/>
                </a:solidFill>
              </a:rPr>
              <a:t> </a:t>
            </a:r>
            <a:endParaRPr lang="en-US" altLang="zh-CN" sz="2800" b="1">
              <a:solidFill>
                <a:srgbClr val="0000FF"/>
              </a:solidFill>
            </a:endParaRPr>
          </a:p>
        </p:txBody>
      </p:sp>
      <p:sp>
        <p:nvSpPr>
          <p:cNvPr id="53252" name="文本框 19459"/>
          <p:cNvSpPr/>
          <p:nvPr/>
        </p:nvSpPr>
        <p:spPr>
          <a:xfrm>
            <a:off x="381000" y="5867400"/>
            <a:ext cx="8305800"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en-US" altLang="zh-CN" sz="3200" b="1">
                <a:solidFill>
                  <a:srgbClr val="CC00CC"/>
                </a:solidFill>
              </a:rPr>
              <a:t> </a:t>
            </a:r>
            <a:endParaRPr lang="en-US" altLang="zh-CN" sz="2800" b="1">
              <a:solidFill>
                <a:srgbClr val="CC00CC"/>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additive="base">
                                        <p:cTn id="7" dur="500" fill="hold"/>
                                        <p:tgtEl>
                                          <p:spTgt spid="53250"/>
                                        </p:tgtEl>
                                        <p:attrNameLst>
                                          <p:attrName>ppt_x</p:attrName>
                                        </p:attrNameLst>
                                      </p:cBhvr>
                                      <p:tavLst>
                                        <p:tav tm="0">
                                          <p:val>
                                            <p:strVal val="#ppt_x"/>
                                          </p:val>
                                        </p:tav>
                                        <p:tav tm="100000">
                                          <p:val>
                                            <p:strVal val="#ppt_x"/>
                                          </p:val>
                                        </p:tav>
                                      </p:tavLst>
                                    </p:anim>
                                    <p:anim calcmode="lin" valueType="num">
                                      <p:cBhvr additive="base">
                                        <p:cTn id="8" dur="500" fill="hold"/>
                                        <p:tgtEl>
                                          <p:spTgt spid="53250"/>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3251"/>
                                        </p:tgtEl>
                                        <p:attrNameLst>
                                          <p:attrName>style.visibility</p:attrName>
                                        </p:attrNameLst>
                                      </p:cBhvr>
                                      <p:to>
                                        <p:strVal val="visible"/>
                                      </p:to>
                                    </p:set>
                                    <p:anim calcmode="lin" valueType="num">
                                      <p:cBhvr additive="base">
                                        <p:cTn id="13" dur="500" fill="hold"/>
                                        <p:tgtEl>
                                          <p:spTgt spid="53251"/>
                                        </p:tgtEl>
                                        <p:attrNameLst>
                                          <p:attrName>ppt_x</p:attrName>
                                        </p:attrNameLst>
                                      </p:cBhvr>
                                      <p:tavLst>
                                        <p:tav tm="0">
                                          <p:val>
                                            <p:strVal val="1+#ppt_w/2"/>
                                          </p:val>
                                        </p:tav>
                                        <p:tav tm="100000">
                                          <p:val>
                                            <p:strVal val="#ppt_x"/>
                                          </p:val>
                                        </p:tav>
                                      </p:tavLst>
                                    </p:anim>
                                    <p:anim calcmode="lin" valueType="num">
                                      <p:cBhvr additive="base">
                                        <p:cTn id="14" dur="500" fill="hold"/>
                                        <p:tgtEl>
                                          <p:spTgt spid="53251"/>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3252"/>
                                        </p:tgtEl>
                                        <p:attrNameLst>
                                          <p:attrName>style.visibility</p:attrName>
                                        </p:attrNameLst>
                                      </p:cBhvr>
                                      <p:to>
                                        <p:strVal val="visible"/>
                                      </p:to>
                                    </p:set>
                                    <p:anim calcmode="lin" valueType="num">
                                      <p:cBhvr additive="base">
                                        <p:cTn id="19" dur="500" fill="hold"/>
                                        <p:tgtEl>
                                          <p:spTgt spid="53252"/>
                                        </p:tgtEl>
                                        <p:attrNameLst>
                                          <p:attrName>ppt_x</p:attrName>
                                        </p:attrNameLst>
                                      </p:cBhvr>
                                      <p:tavLst>
                                        <p:tav tm="0">
                                          <p:val>
                                            <p:strVal val="#ppt_x"/>
                                          </p:val>
                                        </p:tav>
                                        <p:tav tm="100000">
                                          <p:val>
                                            <p:strVal val="#ppt_x"/>
                                          </p:val>
                                        </p:tav>
                                      </p:tavLst>
                                    </p:anim>
                                    <p:anim calcmode="lin" valueType="num">
                                      <p:cBhvr additive="base">
                                        <p:cTn id="20" dur="500" fill="hold"/>
                                        <p:tgtEl>
                                          <p:spTgt spid="5325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4" presetClass="emph" presetSubtype="2" fill="hold" grpId="1" nodeType="clickEffect">
                                  <p:stCondLst>
                                    <p:cond delay="0"/>
                                  </p:stCondLst>
                                  <p:childTnLst>
                                    <p:anim to="1.5" calcmode="lin" valueType="num">
                                      <p:cBhvr>
                                        <p:cTn id="24" dur="2000" fill="hold"/>
                                        <p:tgtEl>
                                          <p:spTgt spid="53252"/>
                                        </p:tgtEl>
                                        <p:attrNameLst>
                                          <p:attrName>style.fontSize</p:attrName>
                                        </p:attrNameLst>
                                      </p:cBhvr>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5" presetClass="emph" presetSubtype="1" fill="hold" grpId="2" nodeType="clickEffect">
                                  <p:stCondLst>
                                    <p:cond delay="0"/>
                                  </p:stCondLst>
                                  <p:childTnLst>
                                    <p:set>
                                      <p:cBhvr>
                                        <p:cTn id="28" dur="-1" fill="hold"/>
                                        <p:tgtEl>
                                          <p:spTgt spid="53252"/>
                                        </p:tgtEl>
                                        <p:attrNameLst>
                                          <p:attrName>style.fontStyle</p:attrName>
                                        </p:attrNameLst>
                                      </p:cBhvr>
                                      <p:to>
                                        <p:strVal val="normal"/>
                                      </p:to>
                                    </p:set>
                                    <p:set>
                                      <p:cBhvr>
                                        <p:cTn id="29" dur="-1" fill="hold"/>
                                        <p:tgtEl>
                                          <p:spTgt spid="53252"/>
                                        </p:tgtEl>
                                        <p:attrNameLst>
                                          <p:attrName>style.fontWeight</p:attrName>
                                        </p:attrNameLst>
                                      </p:cBhvr>
                                      <p:to>
                                        <p:strVal val="bold"/>
                                      </p:to>
                                    </p:set>
                                    <p:set>
                                      <p:cBhvr>
                                        <p:cTn id="30" dur="-1" fill="hold"/>
                                        <p:tgtEl>
                                          <p:spTgt spid="53252"/>
                                        </p:tgtEl>
                                        <p:attrNameLst>
                                          <p:attrName>style.textDecorationUnderline</p:attrName>
                                        </p:attrNameLst>
                                      </p:cBhvr>
                                      <p:to>
                                        <p:strVal val="fals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8" presetClass="emph" presetSubtype="0" fill="hold" grpId="3" nodeType="clickEffect">
                                  <p:stCondLst>
                                    <p:cond delay="0"/>
                                  </p:stCondLst>
                                  <p:childTnLst>
                                    <p:animRot by="21600000">
                                      <p:cBhvr>
                                        <p:cTn id="34" dur="2000" fill="hold"/>
                                        <p:tgtEl>
                                          <p:spTgt spid="53252"/>
                                        </p:tgtEl>
                                        <p:attrNameLst>
                                          <p:attrName>r</p:attrName>
                                        </p:attrNameLst>
                                      </p:cBhvr>
                                    </p:animRot>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12" fill="hold" grpId="4" nodeType="clickEffect">
                                  <p:stCondLst>
                                    <p:cond delay="0"/>
                                  </p:stCondLst>
                                  <p:childTnLst>
                                    <p:set>
                                      <p:cBhvr>
                                        <p:cTn id="38" dur="1" fill="hold">
                                          <p:stCondLst>
                                            <p:cond delay="0"/>
                                          </p:stCondLst>
                                        </p:cTn>
                                        <p:tgtEl>
                                          <p:spTgt spid="53252"/>
                                        </p:tgtEl>
                                        <p:attrNameLst>
                                          <p:attrName>style.visibility</p:attrName>
                                        </p:attrNameLst>
                                      </p:cBhvr>
                                      <p:to>
                                        <p:strVal val="visible"/>
                                      </p:to>
                                    </p:set>
                                    <p:anim calcmode="lin" valueType="num">
                                      <p:cBhvr additive="base">
                                        <p:cTn id="39" dur="500" fill="hold"/>
                                        <p:tgtEl>
                                          <p:spTgt spid="53252"/>
                                        </p:tgtEl>
                                        <p:attrNameLst>
                                          <p:attrName>ppt_x</p:attrName>
                                        </p:attrNameLst>
                                      </p:cBhvr>
                                      <p:tavLst>
                                        <p:tav tm="0">
                                          <p:val>
                                            <p:strVal val="0-#ppt_w/2"/>
                                          </p:val>
                                        </p:tav>
                                        <p:tav tm="100000">
                                          <p:val>
                                            <p:strVal val="#ppt_x"/>
                                          </p:val>
                                        </p:tav>
                                      </p:tavLst>
                                    </p:anim>
                                    <p:anim calcmode="lin" valueType="num">
                                      <p:cBhvr additive="base">
                                        <p:cTn id="40" dur="500" fill="hold"/>
                                        <p:tgtEl>
                                          <p:spTgt spid="532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P spid="53251" grpId="0"/>
      <p:bldP spid="53252" grpId="0"/>
      <p:bldP spid="53252" grpId="1"/>
      <p:bldP spid="53252" grpId="2"/>
      <p:bldP spid="53252" grpId="3"/>
      <p:bldP spid="53252" grpId="4"/>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4274"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endParaRPr lang="zh-CN" altLang="en-US"/>
          </a:p>
        </p:txBody>
      </p:sp>
      <p:sp>
        <p:nvSpPr>
          <p:cNvPr id="54275" name="内容占位符 2"/>
          <p:cNvSpPr>
            <a:spLocks noGrp="1"/>
          </p:cNvSpPr>
          <p:nvPr>
            <p:ph idx="1"/>
          </p:nvPr>
        </p:nvSpPr>
        <p:spPr>
          <a:xfrm>
            <a:off x="685800" y="198120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en-US" altLang="zh-CN" b="1">
                <a:solidFill>
                  <a:srgbClr val="0000FF"/>
                </a:solidFill>
                <a:latin typeface="Arial" pitchFamily="34" charset="0"/>
              </a:rPr>
              <a:t>5</a:t>
            </a:r>
            <a:r>
              <a:rPr lang="zh-CN" altLang="en-US" b="1">
                <a:solidFill>
                  <a:srgbClr val="0000FF"/>
                </a:solidFill>
                <a:latin typeface="Arial" pitchFamily="34" charset="0"/>
              </a:rPr>
              <a:t>、“但真所谓‘塞翁失马安知非福’罢，阿</a:t>
            </a:r>
            <a:r>
              <a:rPr lang="en-US" altLang="zh-CN" b="1">
                <a:solidFill>
                  <a:srgbClr val="0000FF"/>
                </a:solidFill>
                <a:latin typeface="Arial" pitchFamily="34" charset="0"/>
              </a:rPr>
              <a:t>Q</a:t>
            </a:r>
            <a:r>
              <a:rPr lang="zh-CN" altLang="en-US" b="1">
                <a:solidFill>
                  <a:srgbClr val="0000FF"/>
                </a:solidFill>
                <a:latin typeface="Arial" pitchFamily="34" charset="0"/>
              </a:rPr>
              <a:t>不幸而赢了一回，他倒几乎失败了。”这一句中“不幸”“倒”“几乎”这八个词的意思怎样理解？</a:t>
            </a:r>
            <a:endParaRPr lang="zh-CN" altLang="en-US" b="1">
              <a:solidFill>
                <a:srgbClr val="0000FF"/>
              </a:solidFill>
              <a:latin typeface="Arial" pitchFamily="34" charset="0"/>
            </a:endParaRPr>
          </a:p>
          <a:p>
            <a:pPr lvl="0" eaLnBrk="1" hangingPunct="1"/>
            <a:endParaRPr lang="zh-CN" altLang="en-US"/>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5298" name="内容占位符 2"/>
          <p:cNvSpPr>
            <a:spLocks noGrp="1"/>
          </p:cNvSpPr>
          <p:nvPr>
            <p:ph idx="1"/>
          </p:nvPr>
        </p:nvSpPr>
        <p:spPr>
          <a:xfrm>
            <a:off x="685800" y="52705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b="1">
                <a:solidFill>
                  <a:srgbClr val="0000FF"/>
                </a:solidFill>
              </a:rPr>
              <a:t>表面来看，“不幸”与“赢”是矛盾的，但实际表明阿Ｑ输钱是幸运的，赢了反而成了不幸的根源了，可见那是这样一个颠倒黑白的世界！“倒几乎失败”，阿Ｑ这一次是面临失败的真正的考验，但实际上他的精神胜利法又一次神奇的发挥了作用。作者这句话意在表明，连这样的失败都没有使他的精神胜利法失效，可见他已经“病入膏肓”，无可救药了。</a:t>
            </a:r>
            <a:endParaRPr lang="zh-CN" altLang="en-US" b="1">
              <a:solidFill>
                <a:srgbClr val="0000FF"/>
              </a:solidFill>
            </a:endParaRPr>
          </a:p>
          <a:p>
            <a:pPr lvl="0" eaLnBrk="1" hangingPunct="1"/>
            <a:endParaRPr lang="zh-CN" altLang="en-US"/>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矩形 13313"/>
          <p:cNvSpPr/>
          <p:nvPr/>
        </p:nvSpPr>
        <p:spPr>
          <a:xfrm>
            <a:off x="381000" y="1079500"/>
            <a:ext cx="8763000" cy="477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lnSpc>
                <a:spcPct val="90000"/>
              </a:lnSpc>
              <a:spcBef>
                <a:spcPct val="50000"/>
              </a:spcBef>
              <a:buClr>
                <a:schemeClr val="tx1"/>
              </a:buClr>
              <a:buSzPct val="75000"/>
              <a:buFont typeface="Wingdings" pitchFamily="2" charset="2"/>
            </a:pPr>
            <a:r>
              <a:rPr lang="en-US" altLang="zh-CN" sz="2800" b="1">
                <a:solidFill>
                  <a:srgbClr val="0000FF"/>
                </a:solidFill>
                <a:latin typeface="Arial" pitchFamily="34" charset="0"/>
              </a:rPr>
              <a:t>6</a:t>
            </a:r>
            <a:r>
              <a:rPr lang="zh-CN" altLang="en-US" sz="2800" b="1">
                <a:solidFill>
                  <a:srgbClr val="0000FF"/>
                </a:solidFill>
                <a:latin typeface="Arial" pitchFamily="34" charset="0"/>
              </a:rPr>
              <a:t>、“他睡着了”有何深意？</a:t>
            </a:r>
            <a:endParaRPr lang="zh-CN" altLang="en-US" sz="2800" b="1">
              <a:solidFill>
                <a:srgbClr val="0000FF"/>
              </a:solidFill>
              <a:latin typeface="Arial" pitchFamily="34" charset="0"/>
            </a:endParaRPr>
          </a:p>
        </p:txBody>
      </p:sp>
      <p:sp>
        <p:nvSpPr>
          <p:cNvPr id="56323" name="文本框 1"/>
          <p:cNvSpPr/>
          <p:nvPr/>
        </p:nvSpPr>
        <p:spPr>
          <a:xfrm>
            <a:off x="381000" y="2324100"/>
            <a:ext cx="8328025" cy="7683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4400" b="1">
                <a:solidFill>
                  <a:srgbClr val="CC00CC"/>
                </a:solidFill>
              </a:rPr>
              <a:t>是指阿Ｑ已经麻木，没有思想了。</a:t>
            </a:r>
            <a:endParaRPr lang="zh-CN" altLang="en-US" sz="4400"/>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46" name="矩形 20481"/>
          <p:cNvSpPr/>
          <p:nvPr/>
        </p:nvSpPr>
        <p:spPr>
          <a:xfrm>
            <a:off x="228600" y="1752600"/>
            <a:ext cx="838200" cy="34448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4000" b="1">
                <a:solidFill>
                  <a:srgbClr val="FF3300"/>
                </a:solidFill>
                <a:latin typeface="Arial" pitchFamily="34" charset="0"/>
              </a:rPr>
              <a:t>优</a:t>
            </a:r>
            <a:endParaRPr lang="zh-CN" altLang="en-US" sz="4000" b="1">
              <a:solidFill>
                <a:srgbClr val="FF3300"/>
              </a:solidFill>
              <a:latin typeface="Arial" pitchFamily="34" charset="0"/>
            </a:endParaRPr>
          </a:p>
          <a:p>
            <a:pPr marL="0" lvl="0" indent="0" eaLnBrk="1" hangingPunct="1">
              <a:spcBef>
                <a:spcPct val="50000"/>
              </a:spcBef>
            </a:pPr>
            <a:r>
              <a:rPr lang="zh-CN" altLang="en-US" sz="4000" b="1">
                <a:solidFill>
                  <a:srgbClr val="FF3300"/>
                </a:solidFill>
                <a:latin typeface="Arial" pitchFamily="34" charset="0"/>
              </a:rPr>
              <a:t>胜</a:t>
            </a:r>
            <a:endParaRPr lang="zh-CN" altLang="en-US" sz="4000" b="1">
              <a:solidFill>
                <a:srgbClr val="FF3300"/>
              </a:solidFill>
              <a:latin typeface="Arial" pitchFamily="34" charset="0"/>
            </a:endParaRPr>
          </a:p>
          <a:p>
            <a:pPr marL="0" lvl="0" indent="0" eaLnBrk="1" hangingPunct="1">
              <a:spcBef>
                <a:spcPct val="50000"/>
              </a:spcBef>
            </a:pPr>
            <a:r>
              <a:rPr lang="zh-CN" altLang="en-US" sz="4000" b="1">
                <a:solidFill>
                  <a:srgbClr val="FF3300"/>
                </a:solidFill>
                <a:latin typeface="Arial" pitchFamily="34" charset="0"/>
              </a:rPr>
              <a:t>记</a:t>
            </a:r>
            <a:endParaRPr lang="zh-CN" altLang="en-US" sz="4000" b="1">
              <a:solidFill>
                <a:srgbClr val="FF3300"/>
              </a:solidFill>
              <a:latin typeface="Arial" pitchFamily="34" charset="0"/>
            </a:endParaRPr>
          </a:p>
          <a:p>
            <a:pPr marL="0" lvl="0" indent="0" eaLnBrk="1" hangingPunct="1">
              <a:spcBef>
                <a:spcPct val="50000"/>
              </a:spcBef>
            </a:pPr>
            <a:r>
              <a:rPr lang="zh-CN" altLang="en-US" sz="4000" b="1">
                <a:solidFill>
                  <a:srgbClr val="FF3300"/>
                </a:solidFill>
                <a:latin typeface="Arial" pitchFamily="34" charset="0"/>
              </a:rPr>
              <a:t>略</a:t>
            </a:r>
            <a:endParaRPr lang="zh-CN" altLang="en-US" sz="4000" b="1">
              <a:solidFill>
                <a:srgbClr val="FF3300"/>
              </a:solidFill>
              <a:latin typeface="Arial" pitchFamily="34" charset="0"/>
            </a:endParaRPr>
          </a:p>
        </p:txBody>
      </p:sp>
      <p:sp>
        <p:nvSpPr>
          <p:cNvPr id="57347" name="左大括号 20482"/>
          <p:cNvSpPr/>
          <p:nvPr/>
        </p:nvSpPr>
        <p:spPr>
          <a:xfrm>
            <a:off x="990600" y="1752600"/>
            <a:ext cx="431800" cy="3671888"/>
          </a:xfrm>
          <a:prstGeom prst="leftBrace">
            <a:avLst>
              <a:gd name="adj1" fmla="val 70825"/>
              <a:gd name="adj2" fmla="val 50000"/>
            </a:avLst>
          </a:prstGeom>
          <a:noFill/>
          <a:ln>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zh-CN" altLang="en-US"/>
          </a:p>
        </p:txBody>
      </p:sp>
      <p:sp>
        <p:nvSpPr>
          <p:cNvPr id="57348" name="矩形 20483"/>
          <p:cNvSpPr/>
          <p:nvPr/>
        </p:nvSpPr>
        <p:spPr>
          <a:xfrm>
            <a:off x="1447800" y="1524000"/>
            <a:ext cx="1255713" cy="51911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sz="2800" b="1">
                <a:solidFill>
                  <a:srgbClr val="0000FF"/>
                </a:solidFill>
                <a:latin typeface="Arial" pitchFamily="34" charset="0"/>
              </a:rPr>
              <a:t>先前阔</a:t>
            </a:r>
            <a:endParaRPr lang="zh-CN" altLang="en-US" sz="2800" b="1">
              <a:solidFill>
                <a:srgbClr val="0000FF"/>
              </a:solidFill>
              <a:latin typeface="Arial" pitchFamily="34" charset="0"/>
            </a:endParaRPr>
          </a:p>
        </p:txBody>
      </p:sp>
      <p:sp>
        <p:nvSpPr>
          <p:cNvPr id="57349" name="矩形 20484"/>
          <p:cNvSpPr/>
          <p:nvPr/>
        </p:nvSpPr>
        <p:spPr>
          <a:xfrm>
            <a:off x="1447800" y="2362200"/>
            <a:ext cx="1255713" cy="51911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sz="2800" b="1">
                <a:solidFill>
                  <a:srgbClr val="0000FF"/>
                </a:solidFill>
                <a:latin typeface="Arial" pitchFamily="34" charset="0"/>
              </a:rPr>
              <a:t>见识高</a:t>
            </a:r>
            <a:endParaRPr lang="zh-CN" altLang="en-US" sz="2800" b="1">
              <a:solidFill>
                <a:srgbClr val="0000FF"/>
              </a:solidFill>
              <a:latin typeface="Arial" pitchFamily="34" charset="0"/>
            </a:endParaRPr>
          </a:p>
        </p:txBody>
      </p:sp>
      <p:sp>
        <p:nvSpPr>
          <p:cNvPr id="57350" name="矩形 20485"/>
          <p:cNvSpPr/>
          <p:nvPr/>
        </p:nvSpPr>
        <p:spPr>
          <a:xfrm>
            <a:off x="1447800" y="3200400"/>
            <a:ext cx="1255713" cy="51911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2800" b="1">
                <a:solidFill>
                  <a:srgbClr val="0000FF"/>
                </a:solidFill>
                <a:latin typeface="Arial" pitchFamily="34" charset="0"/>
              </a:rPr>
              <a:t>真能做</a:t>
            </a:r>
            <a:endParaRPr lang="zh-CN" altLang="en-US" sz="2800" b="1">
              <a:solidFill>
                <a:srgbClr val="0000FF"/>
              </a:solidFill>
              <a:latin typeface="Arial" pitchFamily="34" charset="0"/>
            </a:endParaRPr>
          </a:p>
        </p:txBody>
      </p:sp>
      <p:sp>
        <p:nvSpPr>
          <p:cNvPr id="57351" name="矩形 20486"/>
          <p:cNvSpPr/>
          <p:nvPr/>
        </p:nvSpPr>
        <p:spPr>
          <a:xfrm>
            <a:off x="1447800" y="3886200"/>
            <a:ext cx="2327275" cy="51911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2800" b="1">
                <a:solidFill>
                  <a:srgbClr val="0000FF"/>
                </a:solidFill>
                <a:latin typeface="Arial" pitchFamily="34" charset="0"/>
              </a:rPr>
              <a:t>光荣的癞头疮</a:t>
            </a:r>
            <a:endParaRPr lang="zh-CN" altLang="en-US" sz="2800" b="1">
              <a:solidFill>
                <a:srgbClr val="0000FF"/>
              </a:solidFill>
              <a:latin typeface="Arial" pitchFamily="34" charset="0"/>
            </a:endParaRPr>
          </a:p>
        </p:txBody>
      </p:sp>
      <p:sp>
        <p:nvSpPr>
          <p:cNvPr id="57352" name="矩形 20487"/>
          <p:cNvSpPr/>
          <p:nvPr/>
        </p:nvSpPr>
        <p:spPr>
          <a:xfrm>
            <a:off x="1447800" y="4572000"/>
            <a:ext cx="1970088" cy="51911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2800" b="1">
                <a:solidFill>
                  <a:srgbClr val="0000FF"/>
                </a:solidFill>
                <a:latin typeface="Arial" pitchFamily="34" charset="0"/>
              </a:rPr>
              <a:t>挨打的荣耀</a:t>
            </a:r>
            <a:endParaRPr lang="zh-CN" altLang="en-US" sz="2800" b="1">
              <a:solidFill>
                <a:srgbClr val="0000FF"/>
              </a:solidFill>
              <a:latin typeface="Arial" pitchFamily="34" charset="0"/>
            </a:endParaRPr>
          </a:p>
        </p:txBody>
      </p:sp>
      <p:sp>
        <p:nvSpPr>
          <p:cNvPr id="57353" name="矩形 20488"/>
          <p:cNvSpPr/>
          <p:nvPr/>
        </p:nvSpPr>
        <p:spPr>
          <a:xfrm>
            <a:off x="1447800" y="5334000"/>
            <a:ext cx="1970088" cy="51911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sz="2800" b="1">
                <a:solidFill>
                  <a:srgbClr val="0000FF"/>
                </a:solidFill>
                <a:latin typeface="Arial" pitchFamily="34" charset="0"/>
              </a:rPr>
              <a:t>痛苦的转移</a:t>
            </a:r>
            <a:endParaRPr lang="zh-CN" altLang="en-US" sz="2800" b="1">
              <a:solidFill>
                <a:srgbClr val="0000FF"/>
              </a:solidFill>
              <a:latin typeface="Arial" pitchFamily="34" charset="0"/>
            </a:endParaRPr>
          </a:p>
        </p:txBody>
      </p:sp>
      <p:sp>
        <p:nvSpPr>
          <p:cNvPr id="57354" name="右大括号 20489"/>
          <p:cNvSpPr/>
          <p:nvPr/>
        </p:nvSpPr>
        <p:spPr>
          <a:xfrm>
            <a:off x="3810000" y="1600200"/>
            <a:ext cx="215900" cy="3887788"/>
          </a:xfrm>
          <a:prstGeom prst="rightBrace">
            <a:avLst>
              <a:gd name="adj1" fmla="val 149978"/>
              <a:gd name="adj2" fmla="val 50000"/>
            </a:avLst>
          </a:prstGeom>
          <a:noFill/>
          <a:ln>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zh-CN" altLang="en-US"/>
          </a:p>
        </p:txBody>
      </p:sp>
      <p:sp>
        <p:nvSpPr>
          <p:cNvPr id="57355" name="矩形 20490"/>
          <p:cNvSpPr/>
          <p:nvPr/>
        </p:nvSpPr>
        <p:spPr>
          <a:xfrm>
            <a:off x="4191000" y="2667000"/>
            <a:ext cx="2590800" cy="18002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2800" b="1">
                <a:solidFill>
                  <a:srgbClr val="CC3300"/>
                </a:solidFill>
                <a:latin typeface="Arial" pitchFamily="34" charset="0"/>
              </a:rPr>
              <a:t>麻木、愚昧、落后、无赖的万劫不复的奴才相</a:t>
            </a:r>
            <a:endParaRPr lang="zh-CN" altLang="en-US" sz="2800" b="1">
              <a:solidFill>
                <a:srgbClr val="CC3300"/>
              </a:solidFill>
              <a:latin typeface="Arial" pitchFamily="34" charset="0"/>
            </a:endParaRPr>
          </a:p>
        </p:txBody>
      </p:sp>
      <p:sp>
        <p:nvSpPr>
          <p:cNvPr id="57356" name="燕尾形箭头 20491"/>
          <p:cNvSpPr/>
          <p:nvPr/>
        </p:nvSpPr>
        <p:spPr>
          <a:xfrm>
            <a:off x="6477000" y="3124200"/>
            <a:ext cx="1081088" cy="576263"/>
          </a:xfrm>
          <a:prstGeom prst="notchedRightArrow">
            <a:avLst>
              <a:gd name="adj1" fmla="val 50000"/>
              <a:gd name="adj2" fmla="val 46892"/>
            </a:avLst>
          </a:prstGeom>
          <a:solidFill>
            <a:schemeClr val="accent1"/>
          </a:solidFill>
          <a:ln>
            <a:solidFill>
              <a:schemeClr val="tx1"/>
            </a:solid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zh-CN" altLang="en-US"/>
          </a:p>
        </p:txBody>
      </p:sp>
      <p:sp>
        <p:nvSpPr>
          <p:cNvPr id="57357" name="矩形 20492"/>
          <p:cNvSpPr/>
          <p:nvPr/>
        </p:nvSpPr>
        <p:spPr>
          <a:xfrm>
            <a:off x="7696200" y="2286000"/>
            <a:ext cx="1447800" cy="24653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lnSpc>
                <a:spcPct val="90000"/>
              </a:lnSpc>
              <a:spcBef>
                <a:spcPct val="50000"/>
              </a:spcBef>
              <a:buClr>
                <a:schemeClr val="bg2"/>
              </a:buClr>
              <a:buSzPct val="75000"/>
              <a:buFont typeface="Wingdings" pitchFamily="2" charset="2"/>
            </a:pPr>
            <a:r>
              <a:rPr lang="zh-CN" altLang="en-US" b="1">
                <a:latin typeface="Verdana" pitchFamily="34" charset="0"/>
              </a:rPr>
              <a:t>精神</a:t>
            </a:r>
            <a:endParaRPr lang="zh-CN" altLang="en-US" b="1">
              <a:latin typeface="Verdana" pitchFamily="34" charset="0"/>
            </a:endParaRPr>
          </a:p>
          <a:p>
            <a:pPr marL="0" lvl="0" indent="0" eaLnBrk="1" hangingPunct="1">
              <a:lnSpc>
                <a:spcPct val="90000"/>
              </a:lnSpc>
              <a:spcBef>
                <a:spcPct val="50000"/>
              </a:spcBef>
              <a:buClr>
                <a:schemeClr val="bg2"/>
              </a:buClr>
              <a:buSzPct val="75000"/>
              <a:buFont typeface="Wingdings" pitchFamily="2" charset="2"/>
            </a:pPr>
            <a:r>
              <a:rPr lang="zh-CN" altLang="en-US" b="1">
                <a:latin typeface="Verdana" pitchFamily="34" charset="0"/>
              </a:rPr>
              <a:t>胜利</a:t>
            </a:r>
            <a:endParaRPr lang="zh-CN" altLang="en-US" b="1">
              <a:latin typeface="Verdana" pitchFamily="34" charset="0"/>
            </a:endParaRPr>
          </a:p>
          <a:p>
            <a:pPr marL="0" lvl="0" indent="0" eaLnBrk="1" hangingPunct="1">
              <a:lnSpc>
                <a:spcPct val="90000"/>
              </a:lnSpc>
              <a:spcBef>
                <a:spcPct val="50000"/>
              </a:spcBef>
              <a:buClr>
                <a:schemeClr val="bg2"/>
              </a:buClr>
              <a:buSzPct val="75000"/>
              <a:buFont typeface="Wingdings" pitchFamily="2" charset="2"/>
            </a:pPr>
            <a:r>
              <a:rPr lang="zh-CN" altLang="en-US" b="1">
                <a:latin typeface="Verdana" pitchFamily="34" charset="0"/>
              </a:rPr>
              <a:t>法乃</a:t>
            </a:r>
            <a:endParaRPr lang="zh-CN" altLang="en-US" b="1">
              <a:latin typeface="Verdana" pitchFamily="34" charset="0"/>
            </a:endParaRPr>
          </a:p>
          <a:p>
            <a:pPr marL="0" lvl="0" indent="0" eaLnBrk="1" hangingPunct="1">
              <a:lnSpc>
                <a:spcPct val="90000"/>
              </a:lnSpc>
              <a:spcBef>
                <a:spcPct val="50000"/>
              </a:spcBef>
              <a:buClr>
                <a:schemeClr val="bg2"/>
              </a:buClr>
              <a:buSzPct val="75000"/>
              <a:buFont typeface="Wingdings" pitchFamily="2" charset="2"/>
            </a:pPr>
            <a:r>
              <a:rPr lang="zh-CN" altLang="en-US" b="1">
                <a:latin typeface="Verdana" pitchFamily="34" charset="0"/>
              </a:rPr>
              <a:t>立身</a:t>
            </a:r>
            <a:endParaRPr lang="zh-CN" altLang="en-US" b="1">
              <a:latin typeface="Verdana" pitchFamily="34" charset="0"/>
            </a:endParaRPr>
          </a:p>
          <a:p>
            <a:pPr marL="0" lvl="0" indent="0" eaLnBrk="1" hangingPunct="1">
              <a:lnSpc>
                <a:spcPct val="90000"/>
              </a:lnSpc>
              <a:spcBef>
                <a:spcPct val="50000"/>
              </a:spcBef>
              <a:buClr>
                <a:schemeClr val="bg2"/>
              </a:buClr>
              <a:buSzPct val="75000"/>
              <a:buFont typeface="Wingdings" pitchFamily="2" charset="2"/>
            </a:pPr>
            <a:r>
              <a:rPr lang="zh-CN" altLang="en-US" b="1">
                <a:latin typeface="Verdana" pitchFamily="34" charset="0"/>
              </a:rPr>
              <a:t>法宝</a:t>
            </a:r>
            <a:endParaRPr lang="zh-CN" altLang="en-US" b="1">
              <a:latin typeface="Verdana" pitchFamily="34" charset="0"/>
            </a:endParaRPr>
          </a:p>
        </p:txBody>
      </p:sp>
      <p:sp>
        <p:nvSpPr>
          <p:cNvPr id="57358" name="文本框 20493"/>
          <p:cNvSpPr/>
          <p:nvPr/>
        </p:nvSpPr>
        <p:spPr>
          <a:xfrm>
            <a:off x="762000" y="457200"/>
            <a:ext cx="7239000" cy="457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endParaRPr lang="zh-CN" altLang="zh-CN"/>
          </a:p>
        </p:txBody>
      </p:sp>
      <p:sp>
        <p:nvSpPr>
          <p:cNvPr id="57359" name="文本框 20494"/>
          <p:cNvSpPr/>
          <p:nvPr/>
        </p:nvSpPr>
        <p:spPr>
          <a:xfrm>
            <a:off x="685800" y="304800"/>
            <a:ext cx="7924800" cy="6413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3600" b="1">
                <a:solidFill>
                  <a:srgbClr val="CC00CC"/>
                </a:solidFill>
              </a:rPr>
              <a:t>阿Ｑ精神胜利法的种种表现及用意</a:t>
            </a:r>
            <a:endParaRPr lang="zh-CN" altLang="en-US" sz="3600" b="1">
              <a:solidFill>
                <a:srgbClr val="CC00CC"/>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7359"/>
                                        </p:tgtEl>
                                        <p:attrNameLst>
                                          <p:attrName>style.visibility</p:attrName>
                                        </p:attrNameLst>
                                      </p:cBhvr>
                                      <p:to>
                                        <p:strVal val="visible"/>
                                      </p:to>
                                    </p:set>
                                    <p:anim calcmode="lin" valueType="num">
                                      <p:cBhvr additive="base">
                                        <p:cTn id="7" dur="500" fill="hold"/>
                                        <p:tgtEl>
                                          <p:spTgt spid="57359"/>
                                        </p:tgtEl>
                                        <p:attrNameLst>
                                          <p:attrName>ppt_x</p:attrName>
                                        </p:attrNameLst>
                                      </p:cBhvr>
                                      <p:tavLst>
                                        <p:tav tm="0">
                                          <p:val>
                                            <p:strVal val="#ppt_x"/>
                                          </p:val>
                                        </p:tav>
                                        <p:tav tm="100000">
                                          <p:val>
                                            <p:strVal val="#ppt_x"/>
                                          </p:val>
                                        </p:tav>
                                      </p:tavLst>
                                    </p:anim>
                                    <p:anim calcmode="lin" valueType="num">
                                      <p:cBhvr additive="base">
                                        <p:cTn id="8" dur="500" fill="hold"/>
                                        <p:tgtEl>
                                          <p:spTgt spid="5735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7346"/>
                                        </p:tgtEl>
                                        <p:attrNameLst>
                                          <p:attrName>style.visibility</p:attrName>
                                        </p:attrNameLst>
                                      </p:cBhvr>
                                      <p:to>
                                        <p:strVal val="visible"/>
                                      </p:to>
                                    </p:set>
                                    <p:anim calcmode="lin" valueType="num">
                                      <p:cBhvr additive="base">
                                        <p:cTn id="13" dur="500" fill="hold"/>
                                        <p:tgtEl>
                                          <p:spTgt spid="57346"/>
                                        </p:tgtEl>
                                        <p:attrNameLst>
                                          <p:attrName>ppt_x</p:attrName>
                                        </p:attrNameLst>
                                      </p:cBhvr>
                                      <p:tavLst>
                                        <p:tav tm="0">
                                          <p:val>
                                            <p:strVal val="0-#ppt_w/2"/>
                                          </p:val>
                                        </p:tav>
                                        <p:tav tm="100000">
                                          <p:val>
                                            <p:strVal val="#ppt_x"/>
                                          </p:val>
                                        </p:tav>
                                      </p:tavLst>
                                    </p:anim>
                                    <p:anim calcmode="lin" valueType="num">
                                      <p:cBhvr additive="base">
                                        <p:cTn id="14" dur="500" fill="hold"/>
                                        <p:tgtEl>
                                          <p:spTgt spid="5734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57348"/>
                                        </p:tgtEl>
                                        <p:attrNameLst>
                                          <p:attrName>style.visibility</p:attrName>
                                        </p:attrNameLst>
                                      </p:cBhvr>
                                      <p:to>
                                        <p:strVal val="visible"/>
                                      </p:to>
                                    </p:set>
                                    <p:anim calcmode="lin" valueType="num">
                                      <p:cBhvr additive="base">
                                        <p:cTn id="19" dur="500" fill="hold"/>
                                        <p:tgtEl>
                                          <p:spTgt spid="57348"/>
                                        </p:tgtEl>
                                        <p:attrNameLst>
                                          <p:attrName>ppt_x</p:attrName>
                                        </p:attrNameLst>
                                      </p:cBhvr>
                                      <p:tavLst>
                                        <p:tav tm="0">
                                          <p:val>
                                            <p:strVal val="#ppt_x"/>
                                          </p:val>
                                        </p:tav>
                                        <p:tav tm="100000">
                                          <p:val>
                                            <p:strVal val="#ppt_x"/>
                                          </p:val>
                                        </p:tav>
                                      </p:tavLst>
                                    </p:anim>
                                    <p:anim calcmode="lin" valueType="num">
                                      <p:cBhvr additive="base">
                                        <p:cTn id="20" dur="500" fill="hold"/>
                                        <p:tgtEl>
                                          <p:spTgt spid="57348"/>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7349"/>
                                        </p:tgtEl>
                                        <p:attrNameLst>
                                          <p:attrName>style.visibility</p:attrName>
                                        </p:attrNameLst>
                                      </p:cBhvr>
                                      <p:to>
                                        <p:strVal val="visible"/>
                                      </p:to>
                                    </p:set>
                                    <p:anim calcmode="lin" valueType="num">
                                      <p:cBhvr additive="base">
                                        <p:cTn id="25" dur="500" fill="hold"/>
                                        <p:tgtEl>
                                          <p:spTgt spid="57349"/>
                                        </p:tgtEl>
                                        <p:attrNameLst>
                                          <p:attrName>ppt_x</p:attrName>
                                        </p:attrNameLst>
                                      </p:cBhvr>
                                      <p:tavLst>
                                        <p:tav tm="0">
                                          <p:val>
                                            <p:strVal val="1+#ppt_w/2"/>
                                          </p:val>
                                        </p:tav>
                                        <p:tav tm="100000">
                                          <p:val>
                                            <p:strVal val="#ppt_x"/>
                                          </p:val>
                                        </p:tav>
                                      </p:tavLst>
                                    </p:anim>
                                    <p:anim calcmode="lin" valueType="num">
                                      <p:cBhvr additive="base">
                                        <p:cTn id="26" dur="500" fill="hold"/>
                                        <p:tgtEl>
                                          <p:spTgt spid="57349"/>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57350"/>
                                        </p:tgtEl>
                                        <p:attrNameLst>
                                          <p:attrName>style.visibility</p:attrName>
                                        </p:attrNameLst>
                                      </p:cBhvr>
                                      <p:to>
                                        <p:strVal val="visible"/>
                                      </p:to>
                                    </p:set>
                                    <p:anim calcmode="lin" valueType="num">
                                      <p:cBhvr additive="base">
                                        <p:cTn id="31" dur="500" fill="hold"/>
                                        <p:tgtEl>
                                          <p:spTgt spid="57350"/>
                                        </p:tgtEl>
                                        <p:attrNameLst>
                                          <p:attrName>ppt_x</p:attrName>
                                        </p:attrNameLst>
                                      </p:cBhvr>
                                      <p:tavLst>
                                        <p:tav tm="0">
                                          <p:val>
                                            <p:strVal val="1+#ppt_w/2"/>
                                          </p:val>
                                        </p:tav>
                                        <p:tav tm="100000">
                                          <p:val>
                                            <p:strVal val="#ppt_x"/>
                                          </p:val>
                                        </p:tav>
                                      </p:tavLst>
                                    </p:anim>
                                    <p:anim calcmode="lin" valueType="num">
                                      <p:cBhvr additive="base">
                                        <p:cTn id="32" dur="500" fill="hold"/>
                                        <p:tgtEl>
                                          <p:spTgt spid="57350"/>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7351"/>
                                        </p:tgtEl>
                                        <p:attrNameLst>
                                          <p:attrName>style.visibility</p:attrName>
                                        </p:attrNameLst>
                                      </p:cBhvr>
                                      <p:to>
                                        <p:strVal val="visible"/>
                                      </p:to>
                                    </p:set>
                                    <p:anim calcmode="lin" valueType="num">
                                      <p:cBhvr additive="base">
                                        <p:cTn id="37" dur="500" fill="hold"/>
                                        <p:tgtEl>
                                          <p:spTgt spid="57351"/>
                                        </p:tgtEl>
                                        <p:attrNameLst>
                                          <p:attrName>ppt_x</p:attrName>
                                        </p:attrNameLst>
                                      </p:cBhvr>
                                      <p:tavLst>
                                        <p:tav tm="0">
                                          <p:val>
                                            <p:strVal val="#ppt_x"/>
                                          </p:val>
                                        </p:tav>
                                        <p:tav tm="100000">
                                          <p:val>
                                            <p:strVal val="#ppt_x"/>
                                          </p:val>
                                        </p:tav>
                                      </p:tavLst>
                                    </p:anim>
                                    <p:anim calcmode="lin" valueType="num">
                                      <p:cBhvr additive="base">
                                        <p:cTn id="38" dur="500" fill="hold"/>
                                        <p:tgtEl>
                                          <p:spTgt spid="57351"/>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57352"/>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57353"/>
                                        </p:tgtEl>
                                        <p:attrNameLst>
                                          <p:attrName>style.visibility</p:attrName>
                                        </p:attrNameLst>
                                      </p:cBhvr>
                                      <p:to>
                                        <p:strVal val="visible"/>
                                      </p:to>
                                    </p:set>
                                    <p:anim calcmode="lin" valueType="num">
                                      <p:cBhvr additive="base">
                                        <p:cTn id="47" dur="500" fill="hold"/>
                                        <p:tgtEl>
                                          <p:spTgt spid="57353"/>
                                        </p:tgtEl>
                                        <p:attrNameLst>
                                          <p:attrName>ppt_x</p:attrName>
                                        </p:attrNameLst>
                                      </p:cBhvr>
                                      <p:tavLst>
                                        <p:tav tm="0">
                                          <p:val>
                                            <p:strVal val="#ppt_x"/>
                                          </p:val>
                                        </p:tav>
                                        <p:tav tm="100000">
                                          <p:val>
                                            <p:strVal val="#ppt_x"/>
                                          </p:val>
                                        </p:tav>
                                      </p:tavLst>
                                    </p:anim>
                                    <p:anim calcmode="lin" valueType="num">
                                      <p:cBhvr additive="base">
                                        <p:cTn id="48" dur="500" fill="hold"/>
                                        <p:tgtEl>
                                          <p:spTgt spid="57353"/>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1" fill="hold" grpId="0" nodeType="clickEffect">
                                  <p:stCondLst>
                                    <p:cond delay="0"/>
                                  </p:stCondLst>
                                  <p:childTnLst>
                                    <p:set>
                                      <p:cBhvr>
                                        <p:cTn id="52" dur="1" fill="hold">
                                          <p:stCondLst>
                                            <p:cond delay="0"/>
                                          </p:stCondLst>
                                        </p:cTn>
                                        <p:tgtEl>
                                          <p:spTgt spid="57355"/>
                                        </p:tgtEl>
                                        <p:attrNameLst>
                                          <p:attrName>style.visibility</p:attrName>
                                        </p:attrNameLst>
                                      </p:cBhvr>
                                      <p:to>
                                        <p:strVal val="visible"/>
                                      </p:to>
                                    </p:set>
                                    <p:anim calcmode="lin" valueType="num">
                                      <p:cBhvr additive="base">
                                        <p:cTn id="53" dur="500" fill="hold"/>
                                        <p:tgtEl>
                                          <p:spTgt spid="57355"/>
                                        </p:tgtEl>
                                        <p:attrNameLst>
                                          <p:attrName>ppt_x</p:attrName>
                                        </p:attrNameLst>
                                      </p:cBhvr>
                                      <p:tavLst>
                                        <p:tav tm="0">
                                          <p:val>
                                            <p:strVal val="#ppt_x"/>
                                          </p:val>
                                        </p:tav>
                                        <p:tav tm="100000">
                                          <p:val>
                                            <p:strVal val="#ppt_x"/>
                                          </p:val>
                                        </p:tav>
                                      </p:tavLst>
                                    </p:anim>
                                    <p:anim calcmode="lin" valueType="num">
                                      <p:cBhvr additive="base">
                                        <p:cTn id="54" dur="500" fill="hold"/>
                                        <p:tgtEl>
                                          <p:spTgt spid="57355"/>
                                        </p:tgtEl>
                                        <p:attrNameLst>
                                          <p:attrName>ppt_y</p:attrName>
                                        </p:attrNameLst>
                                      </p:cBhvr>
                                      <p:tavLst>
                                        <p:tav tm="0">
                                          <p:val>
                                            <p:strVal val="0-#ppt_h/2"/>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8" fill="hold" nodeType="clickEffect">
                                  <p:stCondLst>
                                    <p:cond delay="0"/>
                                  </p:stCondLst>
                                  <p:childTnLst>
                                    <p:set>
                                      <p:cBhvr>
                                        <p:cTn id="58" dur="1" fill="hold">
                                          <p:stCondLst>
                                            <p:cond delay="0"/>
                                          </p:stCondLst>
                                        </p:cTn>
                                        <p:tgtEl>
                                          <p:spTgt spid="57356"/>
                                        </p:tgtEl>
                                        <p:attrNameLst>
                                          <p:attrName>style.visibility</p:attrName>
                                        </p:attrNameLst>
                                      </p:cBhvr>
                                      <p:to>
                                        <p:strVal val="visible"/>
                                      </p:to>
                                    </p:set>
                                    <p:anim calcmode="lin" valueType="num">
                                      <p:cBhvr additive="base">
                                        <p:cTn id="59" dur="500" fill="hold"/>
                                        <p:tgtEl>
                                          <p:spTgt spid="57356"/>
                                        </p:tgtEl>
                                        <p:attrNameLst>
                                          <p:attrName>ppt_x</p:attrName>
                                        </p:attrNameLst>
                                      </p:cBhvr>
                                      <p:tavLst>
                                        <p:tav tm="0">
                                          <p:val>
                                            <p:strVal val="0-#ppt_w/2"/>
                                          </p:val>
                                        </p:tav>
                                        <p:tav tm="100000">
                                          <p:val>
                                            <p:strVal val="#ppt_x"/>
                                          </p:val>
                                        </p:tav>
                                      </p:tavLst>
                                    </p:anim>
                                    <p:anim calcmode="lin" valueType="num">
                                      <p:cBhvr additive="base">
                                        <p:cTn id="60" dur="500" fill="hold"/>
                                        <p:tgtEl>
                                          <p:spTgt spid="57356"/>
                                        </p:tgtEl>
                                        <p:attrNameLst>
                                          <p:attrName>ppt_y</p:attrName>
                                        </p:attrNameLst>
                                      </p:cBhvr>
                                      <p:tavLst>
                                        <p:tav tm="0">
                                          <p:val>
                                            <p:strVal val="#ppt_y"/>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57357"/>
                                        </p:tgtEl>
                                        <p:attrNameLst>
                                          <p:attrName>style.visibility</p:attrName>
                                        </p:attrNameLst>
                                      </p:cBhvr>
                                      <p:to>
                                        <p:strVal val="visible"/>
                                      </p:to>
                                    </p:set>
                                    <p:anim calcmode="lin" valueType="num">
                                      <p:cBhvr additive="base">
                                        <p:cTn id="65" dur="500" fill="hold"/>
                                        <p:tgtEl>
                                          <p:spTgt spid="57357"/>
                                        </p:tgtEl>
                                        <p:attrNameLst>
                                          <p:attrName>ppt_x</p:attrName>
                                        </p:attrNameLst>
                                      </p:cBhvr>
                                      <p:tavLst>
                                        <p:tav tm="0">
                                          <p:val>
                                            <p:strVal val="1+#ppt_w/2"/>
                                          </p:val>
                                        </p:tav>
                                        <p:tav tm="100000">
                                          <p:val>
                                            <p:strVal val="#ppt_x"/>
                                          </p:val>
                                        </p:tav>
                                      </p:tavLst>
                                    </p:anim>
                                    <p:anim calcmode="lin" valueType="num">
                                      <p:cBhvr additive="base">
                                        <p:cTn id="66" dur="500" fill="hold"/>
                                        <p:tgtEl>
                                          <p:spTgt spid="57357"/>
                                        </p:tgtEl>
                                        <p:attrNameLst>
                                          <p:attrName>ppt_y</p:attrName>
                                        </p:attrNameLst>
                                      </p:cBhvr>
                                      <p:tavLst>
                                        <p:tav tm="0">
                                          <p:val>
                                            <p:strVal val="#ppt_y"/>
                                          </p:val>
                                        </p:tav>
                                        <p:tav tm="100000">
                                          <p:val>
                                            <p:strVal val="#ppt_y"/>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8" fill="hold" nodeType="clickEffect">
                                  <p:stCondLst>
                                    <p:cond delay="0"/>
                                  </p:stCondLst>
                                  <p:childTnLst>
                                    <p:set>
                                      <p:cBhvr>
                                        <p:cTn id="70" dur="1" fill="hold">
                                          <p:stCondLst>
                                            <p:cond delay="0"/>
                                          </p:stCondLst>
                                        </p:cTn>
                                        <p:tgtEl>
                                          <p:spTgt spid="57347"/>
                                        </p:tgtEl>
                                        <p:attrNameLst>
                                          <p:attrName>style.visibility</p:attrName>
                                        </p:attrNameLst>
                                      </p:cBhvr>
                                      <p:to>
                                        <p:strVal val="visible"/>
                                      </p:to>
                                    </p:set>
                                    <p:anim calcmode="lin" valueType="num">
                                      <p:cBhvr additive="base">
                                        <p:cTn id="71" dur="500" fill="hold"/>
                                        <p:tgtEl>
                                          <p:spTgt spid="57347"/>
                                        </p:tgtEl>
                                        <p:attrNameLst>
                                          <p:attrName>ppt_x</p:attrName>
                                        </p:attrNameLst>
                                      </p:cBhvr>
                                      <p:tavLst>
                                        <p:tav tm="0">
                                          <p:val>
                                            <p:strVal val="0-#ppt_w/2"/>
                                          </p:val>
                                        </p:tav>
                                        <p:tav tm="100000">
                                          <p:val>
                                            <p:strVal val="#ppt_x"/>
                                          </p:val>
                                        </p:tav>
                                      </p:tavLst>
                                    </p:anim>
                                    <p:anim calcmode="lin" valueType="num">
                                      <p:cBhvr additive="base">
                                        <p:cTn id="72" dur="500" fill="hold"/>
                                        <p:tgtEl>
                                          <p:spTgt spid="57347"/>
                                        </p:tgtEl>
                                        <p:attrNameLst>
                                          <p:attrName>ppt_y</p:attrName>
                                        </p:attrNameLst>
                                      </p:cBhvr>
                                      <p:tavLst>
                                        <p:tav tm="0">
                                          <p:val>
                                            <p:strVal val="#ppt_y"/>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 presetClass="entr" presetSubtype="2" fill="hold" nodeType="clickEffect">
                                  <p:stCondLst>
                                    <p:cond delay="0"/>
                                  </p:stCondLst>
                                  <p:childTnLst>
                                    <p:set>
                                      <p:cBhvr>
                                        <p:cTn id="76" dur="1" fill="hold">
                                          <p:stCondLst>
                                            <p:cond delay="0"/>
                                          </p:stCondLst>
                                        </p:cTn>
                                        <p:tgtEl>
                                          <p:spTgt spid="57354"/>
                                        </p:tgtEl>
                                        <p:attrNameLst>
                                          <p:attrName>style.visibility</p:attrName>
                                        </p:attrNameLst>
                                      </p:cBhvr>
                                      <p:to>
                                        <p:strVal val="visible"/>
                                      </p:to>
                                    </p:set>
                                    <p:anim calcmode="lin" valueType="num">
                                      <p:cBhvr additive="base">
                                        <p:cTn id="77" dur="500" fill="hold"/>
                                        <p:tgtEl>
                                          <p:spTgt spid="57354"/>
                                        </p:tgtEl>
                                        <p:attrNameLst>
                                          <p:attrName>ppt_x</p:attrName>
                                        </p:attrNameLst>
                                      </p:cBhvr>
                                      <p:tavLst>
                                        <p:tav tm="0">
                                          <p:val>
                                            <p:strVal val="1+#ppt_w/2"/>
                                          </p:val>
                                        </p:tav>
                                        <p:tav tm="100000">
                                          <p:val>
                                            <p:strVal val="#ppt_x"/>
                                          </p:val>
                                        </p:tav>
                                      </p:tavLst>
                                    </p:anim>
                                    <p:anim calcmode="lin" valueType="num">
                                      <p:cBhvr additive="base">
                                        <p:cTn id="78" dur="500" fill="hold"/>
                                        <p:tgtEl>
                                          <p:spTgt spid="573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P spid="57348" grpId="0"/>
      <p:bldP spid="57349" grpId="0"/>
      <p:bldP spid="57350" grpId="0"/>
      <p:bldP spid="57351" grpId="0"/>
      <p:bldP spid="57352" grpId="0"/>
      <p:bldP spid="57353" grpId="0"/>
      <p:bldP spid="57355" grpId="0"/>
      <p:bldP spid="57357" grpId="0"/>
      <p:bldP spid="57359"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70" name="文本框 1"/>
          <p:cNvSpPr txBox="1"/>
          <p:nvPr/>
        </p:nvSpPr>
        <p:spPr>
          <a:xfrm>
            <a:off x="917575" y="1721485"/>
            <a:ext cx="7026910" cy="2861310"/>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Times New Roman" pitchFamily="18" charset="0"/>
                <a:ea typeface="宋体" pitchFamily="2" charset="-122"/>
                <a:cs typeface="+mn-cs"/>
              </a:rPr>
              <a:t>阿Ｑ的性格特点是什么？以小组为单位进行探讨，以上面的人际关系为切入点，通过阿Ｑ的语言、动作、心理等归纳分析阿Q的个性特征。</a:t>
            </a: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4" name="内容占位符 2"/>
          <p:cNvSpPr>
            <a:spLocks noGrp="1"/>
          </p:cNvSpPr>
          <p:nvPr>
            <p:ph idx="1"/>
          </p:nvPr>
        </p:nvSpPr>
        <p:spPr>
          <a:xfrm>
            <a:off x="0" y="133350"/>
            <a:ext cx="91440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敏感禁忌——“因为他讳说“癞”以及一切近于“赖”的音，后来推而广之，“光”也讳，“亮”也讳，再后 来，连“灯”“烛”都讳了。一犯讳，不问有心与无心，阿Q便全疤通红的发起怒来”。由于内心卑微，他对周围的一切十分敏感，用“怒”来武装自己，维护自己所谓的“尊严”。</a:t>
            </a:r>
            <a:endParaRPr lang="zh-CN" altLang="en-US"/>
          </a:p>
          <a:p>
            <a:pPr lvl="0" eaLnBrk="1" hangingPunct="1"/>
            <a:r>
              <a:rPr lang="zh-CN" altLang="en-US"/>
              <a:t>欺软怕硬——“估量了对手，口讷的他便骂，气力小的他便打。”“然而不知怎么一回事，总还是 阿Q吃亏的时候多。于是他渐渐的变换了方针，大抵改为怒目而视了。”面对对手，力量薄弱他就欺负，比他强大的，他欺负不了，就“识时务”地转变策略，改为“怒目而视”，这就是典型的欺软怕硬。</a:t>
            </a:r>
            <a:endParaRPr lang="zh-CN" altLang="en-US"/>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18" name="内容占位符 2"/>
          <p:cNvSpPr>
            <a:spLocks noGrp="1"/>
          </p:cNvSpPr>
          <p:nvPr>
            <p:ph idx="1"/>
          </p:nvPr>
        </p:nvSpPr>
        <p:spPr>
          <a:xfrm>
            <a:off x="120650" y="146050"/>
            <a:ext cx="8888413" cy="6527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marL="0" lvl="0" indent="0" eaLnBrk="1" hangingPunct="1">
              <a:buNone/>
            </a:pPr>
            <a:r>
              <a:rPr lang="zh-CN" altLang="en-US"/>
              <a:t>自欺欺人——阿Q站了一刻，心里想，“我总算被儿子打了，现在的世界真不像样……”于是也心满意足的得胜的走了。面对现实中的失败，阿Q把自己被打“假想”为被“儿子”打，逃避现实，通过这样欺骗自己来寻求安慰，寻求解脱。这体现了他的“自欺欺人”。</a:t>
            </a:r>
            <a:endParaRPr lang="zh-CN" altLang="en-US"/>
          </a:p>
          <a:p>
            <a:pPr marL="0" lvl="0" indent="0" eaLnBrk="1" hangingPunct="1">
              <a:buNone/>
            </a:pPr>
            <a:r>
              <a:rPr lang="zh-CN" altLang="en-US"/>
              <a:t>懦弱卑怯——“打虫豸，好不好?我是虫豸——还不放么?”面对比自己强大的对手，阿Q很懂得“审时度势”，马上卑躬屈膝起来，骨子里的“懦弱”和“卑怯”顿时显露无遗，他受过很多苦，深知反抗是得不到好处的，他通过“示弱”来换取“不挨打”，此时的阿Q，虽懦弱，却是广大生活在底层人们的弱小代表的一个缩影！</a:t>
            </a:r>
            <a:endParaRPr lang="zh-CN" altLang="en-US"/>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42"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r>
              <a:rPr lang="zh-CN" altLang="en-US"/>
              <a:t>总结</a:t>
            </a:r>
            <a:endParaRPr lang="zh-CN" altLang="en-US"/>
          </a:p>
        </p:txBody>
      </p:sp>
      <p:sp>
        <p:nvSpPr>
          <p:cNvPr id="61443" name="内容占位符 2"/>
          <p:cNvSpPr>
            <a:spLocks noGrp="1"/>
          </p:cNvSpPr>
          <p:nvPr>
            <p:ph idx="1"/>
          </p:nvPr>
        </p:nvSpPr>
        <p:spPr>
          <a:xfrm>
            <a:off x="685800" y="198120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闲人事件——敏感禁忌、欺软怕硬、懦弱卑怯、自欺欺人</a:t>
            </a:r>
            <a:endParaRPr lang="zh-CN" altLang="en-US"/>
          </a:p>
          <a:p>
            <a:pPr lvl="0" eaLnBrk="1" hangingPunct="1"/>
            <a:r>
              <a:rPr lang="zh-CN" altLang="en-US"/>
              <a:t>王胡事件——自尊自大、争强好胜、怯懦怕恶</a:t>
            </a:r>
            <a:endParaRPr lang="zh-CN" altLang="en-US"/>
          </a:p>
          <a:p>
            <a:pPr lvl="0" eaLnBrk="1" hangingPunct="1"/>
            <a:r>
              <a:rPr lang="zh-CN" altLang="en-US"/>
              <a:t>假洋鬼子事件——愚昧狭隘、奴性十足、圆滑世故、自欺欺人</a:t>
            </a:r>
            <a:endParaRPr lang="zh-CN" altLang="en-US"/>
          </a:p>
          <a:p>
            <a:pPr lvl="0" eaLnBrk="1" hangingPunct="1"/>
            <a:r>
              <a:rPr lang="zh-CN" altLang="en-US"/>
              <a:t>小尼姑事件——蛮横霸道、猥琐无赖、欺负弱小</a:t>
            </a:r>
            <a:endParaRPr lang="zh-CN" altLang="en-US"/>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466" name="标题 1"/>
          <p:cNvSpPr>
            <a:spLocks noGrp="1"/>
          </p:cNvSpPr>
          <p:nvPr>
            <p:ph type="title"/>
          </p:nvPr>
        </p:nvSpPr>
        <p:spPr bwMode="auto">
          <a:xfrm>
            <a:off x="685800" y="609600"/>
            <a:ext cx="7772400" cy="1143000"/>
          </a:xfrm>
          <a:prstGeom prst="rect">
            <a:avLst/>
          </a:prstGeom>
          <a:noFill/>
          <a:ln w="9525" cmpd="sng">
            <a:noFill/>
            <a:prstDash val="solid"/>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mj-lt"/>
                <a:ea typeface="+mj-ea"/>
                <a:cs typeface="+mj-cs"/>
              </a:rPr>
              <a:t>分析鲁迅先生描写阿Q时的语言艺术</a:t>
            </a:r>
          </a:p>
        </p:txBody>
      </p:sp>
      <p:sp>
        <p:nvSpPr>
          <p:cNvPr id="62467" name="内容占位符 2"/>
          <p:cNvSpPr>
            <a:spLocks noGrp="1"/>
          </p:cNvSpPr>
          <p:nvPr>
            <p:ph idx="1"/>
          </p:nvPr>
        </p:nvSpPr>
        <p:spPr>
          <a:xfrm>
            <a:off x="685800" y="198120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（1）阿Q的姓名籍贯如此“渺茫”，“渺茫”表明了阿Q怎样的地位和处境？</a:t>
            </a:r>
            <a:endParaRPr lang="zh-CN" altLang="en-US"/>
          </a:p>
          <a:p>
            <a:pPr lvl="0" eaLnBrk="1" hangingPunct="1"/>
            <a:endParaRPr lang="zh-CN" altLang="en-US"/>
          </a:p>
          <a:p>
            <a:pPr lvl="0" eaLnBrk="1" hangingPunct="1"/>
            <a:r>
              <a:rPr lang="zh-CN" altLang="en-US"/>
              <a:t>连姓名籍贯都渺茫，可见阿Q地位之低。中国农村特别注重姓氏宗族，势单力薄的姓氏，往往受欺负。阿Q没有姓，没有名，也没有籍贯，那就是无可依靠，其悲惨处境，自不待言。</a:t>
            </a:r>
            <a:endParaRPr lang="zh-CN" altLang="en-US"/>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矩形 14337"/>
          <p:cNvSpPr/>
          <p:nvPr/>
        </p:nvSpPr>
        <p:spPr>
          <a:xfrm>
            <a:off x="0" y="0"/>
            <a:ext cx="9144000" cy="6858000"/>
          </a:xfrm>
          <a:prstGeom prst="rect">
            <a:avLst/>
          </a:prstGeom>
          <a:noFill/>
          <a:ln>
            <a:no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en-US" altLang="zh-CN" sz="2800" b="1"/>
          </a:p>
          <a:p>
            <a:pPr marL="0" lvl="0" indent="0" eaLnBrk="1" hangingPunct="1"/>
            <a:r>
              <a:rPr lang="zh-CN" altLang="en-US" sz="2800" b="1"/>
              <a:t>　　　</a:t>
            </a:r>
            <a:r>
              <a:rPr lang="zh-CN" altLang="en-US" sz="2800" b="1">
                <a:solidFill>
                  <a:srgbClr val="A50021"/>
                </a:solidFill>
              </a:rPr>
              <a:t>鲁迅〔１８８１</a:t>
            </a:r>
            <a:r>
              <a:rPr lang="en-US" altLang="zh-CN" sz="2800" b="1">
                <a:solidFill>
                  <a:srgbClr val="A50021"/>
                </a:solidFill>
              </a:rPr>
              <a:t>·</a:t>
            </a:r>
            <a:r>
              <a:rPr lang="zh-CN" altLang="en-US" sz="2800" b="1">
                <a:solidFill>
                  <a:srgbClr val="A50021"/>
                </a:solidFill>
              </a:rPr>
              <a:t>９</a:t>
            </a:r>
            <a:r>
              <a:rPr lang="en-US" altLang="zh-CN" sz="2800" b="1">
                <a:solidFill>
                  <a:srgbClr val="A50021"/>
                </a:solidFill>
              </a:rPr>
              <a:t>·</a:t>
            </a:r>
            <a:r>
              <a:rPr lang="zh-CN" altLang="en-US" sz="2800" b="1">
                <a:solidFill>
                  <a:srgbClr val="A50021"/>
                </a:solidFill>
              </a:rPr>
              <a:t>２５－１９３６</a:t>
            </a:r>
            <a:r>
              <a:rPr lang="en-US" altLang="zh-CN" sz="2800" b="1">
                <a:solidFill>
                  <a:srgbClr val="A50021"/>
                </a:solidFill>
              </a:rPr>
              <a:t>·</a:t>
            </a:r>
            <a:r>
              <a:rPr lang="zh-CN" altLang="en-US" sz="2800" b="1">
                <a:solidFill>
                  <a:srgbClr val="A50021"/>
                </a:solidFill>
              </a:rPr>
              <a:t>１０</a:t>
            </a:r>
            <a:r>
              <a:rPr lang="en-US" altLang="zh-CN" sz="2800" b="1">
                <a:solidFill>
                  <a:srgbClr val="A50021"/>
                </a:solidFill>
              </a:rPr>
              <a:t>·</a:t>
            </a:r>
            <a:r>
              <a:rPr lang="zh-CN" altLang="en-US" sz="2800" b="1">
                <a:solidFill>
                  <a:srgbClr val="A50021"/>
                </a:solidFill>
              </a:rPr>
              <a:t>１９〕，中国文学家、思想家和革命家。原名周树人，字豫才，浙江绍兴人。出身于破落封建家庭。青年时代受进化论、尼采超人哲学和托尔斯泰博爱思想的影响。１９０２年去日本留学，原在仙台医学院学医，后从事文艺工作，企图用以改变国民精神。１９０５１９０７年，参加革命党人的活动，发表了</a:t>
            </a:r>
            <a:r>
              <a:rPr lang="en-US" altLang="zh-CN" sz="2800" b="1">
                <a:solidFill>
                  <a:srgbClr val="A50021"/>
                </a:solidFill>
              </a:rPr>
              <a:t>《</a:t>
            </a:r>
            <a:r>
              <a:rPr lang="zh-CN" altLang="en-US" sz="2800" b="1">
                <a:solidFill>
                  <a:srgbClr val="A50021"/>
                </a:solidFill>
              </a:rPr>
              <a:t>摩罗诗力说</a:t>
            </a:r>
            <a:r>
              <a:rPr lang="en-US" altLang="zh-CN" sz="2800" b="1">
                <a:solidFill>
                  <a:srgbClr val="A50021"/>
                </a:solidFill>
              </a:rPr>
              <a:t>》</a:t>
            </a:r>
            <a:r>
              <a:rPr lang="zh-CN" altLang="en-US" sz="2800" b="1">
                <a:solidFill>
                  <a:srgbClr val="A50021"/>
                </a:solidFill>
              </a:rPr>
              <a:t>、</a:t>
            </a:r>
            <a:r>
              <a:rPr lang="en-US" altLang="zh-CN" sz="2800" b="1">
                <a:solidFill>
                  <a:srgbClr val="A50021"/>
                </a:solidFill>
              </a:rPr>
              <a:t>《</a:t>
            </a:r>
            <a:r>
              <a:rPr lang="zh-CN" altLang="en-US" sz="2800" b="1">
                <a:solidFill>
                  <a:srgbClr val="A50021"/>
                </a:solidFill>
              </a:rPr>
              <a:t>文化偏至论</a:t>
            </a:r>
            <a:r>
              <a:rPr lang="en-US" altLang="zh-CN" sz="2800" b="1">
                <a:solidFill>
                  <a:srgbClr val="A50021"/>
                </a:solidFill>
              </a:rPr>
              <a:t>》</a:t>
            </a:r>
            <a:r>
              <a:rPr lang="zh-CN" altLang="en-US" sz="2800" b="1">
                <a:solidFill>
                  <a:srgbClr val="A50021"/>
                </a:solidFill>
              </a:rPr>
              <a:t>等论文。期间曾回国奉母命结婚，夫人朱安。１９０９年，与其弟周作人一起合译</a:t>
            </a:r>
            <a:r>
              <a:rPr lang="en-US" altLang="zh-CN" sz="2800" b="1">
                <a:solidFill>
                  <a:srgbClr val="A50021"/>
                </a:solidFill>
              </a:rPr>
              <a:t>《</a:t>
            </a:r>
            <a:r>
              <a:rPr lang="zh-CN" altLang="en-US" sz="2800" b="1">
                <a:solidFill>
                  <a:srgbClr val="A50021"/>
                </a:solidFill>
              </a:rPr>
              <a:t>域外小说集</a:t>
            </a:r>
            <a:r>
              <a:rPr lang="en-US" altLang="zh-CN" sz="2800" b="1">
                <a:solidFill>
                  <a:srgbClr val="A50021"/>
                </a:solidFill>
              </a:rPr>
              <a:t>》</a:t>
            </a:r>
            <a:r>
              <a:rPr lang="zh-CN" altLang="en-US" sz="2800" b="1">
                <a:solidFill>
                  <a:srgbClr val="A50021"/>
                </a:solidFill>
              </a:rPr>
              <a:t>，介绍外国文学。同年回国，先后在杭州、绍兴任教。辛亥革命后，曾任南京临时政府和北京政府教育部部员、佥事等职，兼在北京大学、女子师范大学等校授课。１９１８年５月，首次用“鲁迅”的笔名，发表中国现代文学史上第一篇白话小说</a:t>
            </a:r>
            <a:r>
              <a:rPr lang="en-US" altLang="zh-CN" sz="2800" b="1">
                <a:solidFill>
                  <a:srgbClr val="A50021"/>
                </a:solidFill>
              </a:rPr>
              <a:t>《</a:t>
            </a:r>
            <a:r>
              <a:rPr lang="zh-CN" altLang="en-US" sz="2800" b="1">
                <a:solidFill>
                  <a:srgbClr val="A50021"/>
                </a:solidFill>
              </a:rPr>
              <a:t>狂人日记</a:t>
            </a:r>
            <a:r>
              <a:rPr lang="en-US" altLang="zh-CN" sz="2800" b="1">
                <a:solidFill>
                  <a:srgbClr val="A50021"/>
                </a:solidFill>
              </a:rPr>
              <a:t>》</a:t>
            </a:r>
            <a:r>
              <a:rPr lang="zh-CN" altLang="en-US" sz="2800" b="1">
                <a:solidFill>
                  <a:srgbClr val="A50021"/>
                </a:solidFill>
              </a:rPr>
              <a:t>，奠定了新文学运动的基石。五四运动前后，参加</a:t>
            </a:r>
            <a:r>
              <a:rPr lang="en-US" altLang="zh-CN" sz="2800" b="1">
                <a:solidFill>
                  <a:srgbClr val="A50021"/>
                </a:solidFill>
              </a:rPr>
              <a:t>《</a:t>
            </a:r>
            <a:r>
              <a:rPr lang="zh-CN" altLang="en-US" sz="2800" b="1">
                <a:solidFill>
                  <a:srgbClr val="A50021"/>
                </a:solidFill>
              </a:rPr>
              <a:t>新青年</a:t>
            </a:r>
            <a:r>
              <a:rPr lang="en-US" altLang="zh-CN" sz="2800" b="1">
                <a:solidFill>
                  <a:srgbClr val="A50021"/>
                </a:solidFill>
              </a:rPr>
              <a:t>》</a:t>
            </a:r>
            <a:r>
              <a:rPr lang="zh-CN" altLang="en-US" sz="2800" b="1">
                <a:solidFill>
                  <a:srgbClr val="A50021"/>
                </a:solidFill>
              </a:rPr>
              <a:t>杂志工作，成为“五四”新文化运动的主将。</a:t>
            </a:r>
            <a:br>
              <a:rPr lang="zh-CN" altLang="en-US" sz="2800" b="1">
                <a:solidFill>
                  <a:srgbClr val="A50021"/>
                </a:solidFill>
              </a:rPr>
            </a:br>
            <a:endParaRPr lang="zh-CN" altLang="en-US" sz="4400" b="1">
              <a:solidFill>
                <a:srgbClr val="A50021"/>
              </a:solidFill>
            </a:endParaRPr>
          </a:p>
        </p:txBody>
      </p:sp>
      <p:sp>
        <p:nvSpPr>
          <p:cNvPr id="26627" name="矩形 14338"/>
          <p:cNvSpPr/>
          <p:nvPr/>
        </p:nvSpPr>
        <p:spPr>
          <a:xfrm>
            <a:off x="0" y="3990975"/>
            <a:ext cx="9144000" cy="10350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br>
              <a:rPr lang="en-US" altLang="zh-CN" sz="1400"/>
            </a:br>
            <a:endParaRPr lang="en-US" altLang="zh-CN"/>
          </a:p>
          <a:p>
            <a:pPr marL="0" lvl="0" indent="0"/>
            <a:endParaRPr lang="en-US" altLang="zh-CN"/>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3490" name="内容占位符 2"/>
          <p:cNvSpPr>
            <a:spLocks noGrp="1"/>
          </p:cNvSpPr>
          <p:nvPr>
            <p:ph idx="1"/>
          </p:nvPr>
        </p:nvSpPr>
        <p:spPr bwMode="auto">
          <a:xfrm>
            <a:off x="220345" y="245745"/>
            <a:ext cx="8675370" cy="6428740"/>
          </a:xfrm>
          <a:prstGeom prst="rect">
            <a:avLst/>
          </a:prstGeom>
          <a:noFill/>
          <a:ln w="9525" cmpd="sng">
            <a:noFill/>
            <a:prstDash val="solid"/>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zh-CN" altLang="en-US" sz="32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mn-lt"/>
                <a:ea typeface="+mn-ea"/>
                <a:cs typeface="+mn-cs"/>
              </a:rPr>
              <a:t>（2）阿Q一方面因进过城而“更自负”，另一方面又“鄙薄城里人”，这表现了阿Q什么样的心态？</a:t>
            </a:r>
          </a:p>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zh-CN" altLang="en-US" sz="3200" b="0" i="0" u="none" strike="noStrike" kern="1200" cap="none" spc="0" normalizeH="0" baseline="0" noProof="1">
                <a:ln>
                  <a:noFill/>
                </a:ln>
                <a:solidFill>
                  <a:schemeClr val="tx1"/>
                </a:solidFill>
                <a:effectLst/>
                <a:uLnTx/>
                <a:uFillTx/>
                <a:latin typeface="+mn-lt"/>
                <a:ea typeface="+mn-ea"/>
                <a:cs typeface="+mn-cs"/>
              </a:rPr>
              <a:t>这体现了阿Q矛盾的心态。阿Q因进过城而自负，在某种程度上表现了他的盲目趋时，以为进过城就了不起，看到了未庄人没有看见过的东西；而“鄙薄城里人”则表现了他的盲目自大和狭隘保守。</a:t>
            </a: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4" name="内容占位符 2"/>
          <p:cNvSpPr>
            <a:spLocks noGrp="1"/>
          </p:cNvSpPr>
          <p:nvPr>
            <p:ph idx="1"/>
          </p:nvPr>
        </p:nvSpPr>
        <p:spPr bwMode="auto">
          <a:xfrm>
            <a:off x="220345" y="245745"/>
            <a:ext cx="8675370" cy="6428740"/>
          </a:xfrm>
          <a:prstGeom prst="rect">
            <a:avLst/>
          </a:prstGeom>
          <a:noFill/>
          <a:ln w="9525" cmpd="sng">
            <a:noFill/>
            <a:prstDash val="solid"/>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zh-CN" altLang="en-US" sz="32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mn-lt"/>
                <a:ea typeface="+mn-ea"/>
                <a:cs typeface="+mn-cs"/>
              </a:rPr>
              <a:t>（3）“然而阿Q虽然常优胜，却直待蒙赵太爷打他嘴巴之后，这才出了名。”“阿Q此后倒得意了许多年。”两句中“蒙”“得意”有什么含义？</a:t>
            </a: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zh-CN" altLang="en-US" sz="3200" b="0" i="0" u="none" strike="noStrike" kern="1200" cap="none" spc="0" normalizeH="0" baseline="0" noProof="1">
                <a:ln>
                  <a:noFill/>
                </a:ln>
                <a:solidFill>
                  <a:schemeClr val="tx1"/>
                </a:solidFill>
                <a:effectLst/>
                <a:uLnTx/>
                <a:uFillTx/>
                <a:latin typeface="+mn-lt"/>
                <a:ea typeface="+mn-ea"/>
                <a:cs typeface="+mn-cs"/>
              </a:rPr>
              <a:t>挨打也像荣幸地蒙受恩惠，挨打了还得意，作者在此处用反语，意在说明阿Q的可悲，形象地刻画了阿Q以及看客们的变态心理。</a:t>
            </a: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38" name="内容占位符 2"/>
          <p:cNvSpPr>
            <a:spLocks noGrp="1"/>
          </p:cNvSpPr>
          <p:nvPr>
            <p:ph idx="1"/>
          </p:nvPr>
        </p:nvSpPr>
        <p:spPr bwMode="auto">
          <a:xfrm>
            <a:off x="220345" y="245745"/>
            <a:ext cx="8675370" cy="6428740"/>
          </a:xfrm>
          <a:prstGeom prst="rect">
            <a:avLst/>
          </a:prstGeom>
          <a:noFill/>
          <a:ln w="9525" cmpd="sng">
            <a:noFill/>
            <a:prstDash val="solid"/>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zh-CN" altLang="en-US" sz="32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mn-lt"/>
                <a:ea typeface="+mn-ea"/>
                <a:cs typeface="+mn-cs"/>
              </a:rPr>
              <a:t>（4）“阿Q不幸而赢了一回，他倒几乎失败了。”怎样理解“不幸”“倒”“几乎”这几个词？</a:t>
            </a:r>
          </a:p>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zh-CN" altLang="en-US" sz="3200" b="0" i="0" u="none" strike="noStrike" kern="1200" cap="none" spc="0" normalizeH="0" baseline="0" noProof="1">
                <a:ln>
                  <a:noFill/>
                </a:ln>
                <a:solidFill>
                  <a:schemeClr val="tx1"/>
                </a:solidFill>
                <a:effectLst/>
                <a:uLnTx/>
                <a:uFillTx/>
                <a:latin typeface="+mn-lt"/>
                <a:ea typeface="+mn-ea"/>
                <a:cs typeface="+mn-cs"/>
              </a:rPr>
              <a:t>“不幸”与“赢”自相矛盾，但实际表明，阿Q输钱是幸运的，赢了反而成了不幸的根源了！“倒几乎失败”，阿Q这一次面临失败的真正考验，但实际上他的精神胜利法又一次神奇地发挥了作用。作者用这样的话意在表明，连这样的失败都没有使阿Q的精神胜利法失效，可见阿Q已经无可救药了。</a:t>
            </a: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2" name="内容占位符 2"/>
          <p:cNvSpPr>
            <a:spLocks noGrp="1"/>
          </p:cNvSpPr>
          <p:nvPr>
            <p:ph idx="1"/>
          </p:nvPr>
        </p:nvSpPr>
        <p:spPr bwMode="auto">
          <a:xfrm>
            <a:off x="220345" y="245745"/>
            <a:ext cx="8675370" cy="6428740"/>
          </a:xfrm>
          <a:prstGeom prst="rect">
            <a:avLst/>
          </a:prstGeom>
          <a:noFill/>
          <a:ln w="9525" cmpd="sng">
            <a:noFill/>
            <a:prstDash val="solid"/>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zh-CN" altLang="en-US" sz="32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mn-lt"/>
                <a:ea typeface="+mn-ea"/>
                <a:cs typeface="+mn-cs"/>
              </a:rPr>
              <a:t>（5）阿Q见自己的虱子比不过王胡的，“最初是失望，后来却不平了”，这是为什么？</a:t>
            </a: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zh-CN" altLang="en-US" sz="3200" b="0" i="0" u="none" strike="noStrike" kern="1200" cap="none" spc="0" normalizeH="0" baseline="0" noProof="1">
                <a:ln>
                  <a:noFill/>
                </a:ln>
                <a:solidFill>
                  <a:schemeClr val="tx1"/>
                </a:solidFill>
                <a:effectLst/>
                <a:uLnTx/>
                <a:uFillTx/>
                <a:latin typeface="+mn-lt"/>
                <a:ea typeface="+mn-ea"/>
                <a:cs typeface="+mn-cs"/>
              </a:rPr>
              <a:t>“美比不过他们，同他们比丑”，这就是阿Q的麻木愚昧。</a:t>
            </a: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7586" name="内容占位符 2"/>
          <p:cNvSpPr>
            <a:spLocks noGrp="1"/>
          </p:cNvSpPr>
          <p:nvPr>
            <p:ph idx="1"/>
          </p:nvPr>
        </p:nvSpPr>
        <p:spPr bwMode="auto">
          <a:xfrm>
            <a:off x="220345" y="245745"/>
            <a:ext cx="8675370" cy="6428740"/>
          </a:xfrm>
          <a:prstGeom prst="rect">
            <a:avLst/>
          </a:prstGeom>
          <a:noFill/>
          <a:ln w="9525" cmpd="sng">
            <a:noFill/>
            <a:prstDash val="solid"/>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zh-CN" altLang="en-US" sz="32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mn-lt"/>
                <a:ea typeface="+mn-ea"/>
                <a:cs typeface="+mn-cs"/>
              </a:rPr>
              <a:t>（6）“阿Q跄跄踉踉的跌进去，立刻又被王胡扭住了辫子，要拉到墙上照例去碰头”“阿Q在这刹那，便知道大约要打了，赶紧抽紧筋骨，耸了肩膀等候着”，“照例”“等候”一词妙在何处？</a:t>
            </a: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zh-CN" altLang="en-US" sz="3200" b="0" i="0" u="none" strike="noStrike" kern="1200" cap="none" spc="0" normalizeH="0" baseline="0" noProof="1">
                <a:ln>
                  <a:noFill/>
                </a:ln>
                <a:solidFill>
                  <a:schemeClr val="tx1"/>
                </a:solidFill>
                <a:effectLst/>
                <a:uLnTx/>
                <a:uFillTx/>
                <a:latin typeface="+mn-lt"/>
                <a:ea typeface="+mn-ea"/>
                <a:cs typeface="+mn-cs"/>
              </a:rPr>
              <a:t>“照例”说明阿Q总处于被打的地位，他被王胡等人拉到墙上碰头远不止一次，而是家常便饭。“等候”一词，不仅表明阿Q的奴性，被动挨打不敢反抗，更表明他主动地接受惩罚。这种奴性人格，变成某种受虐狂，让人触目惊心。</a:t>
            </a: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10" name="内容占位符 2"/>
          <p:cNvSpPr>
            <a:spLocks noGrp="1"/>
          </p:cNvSpPr>
          <p:nvPr>
            <p:ph idx="1"/>
          </p:nvPr>
        </p:nvSpPr>
        <p:spPr bwMode="auto">
          <a:xfrm>
            <a:off x="220345" y="245745"/>
            <a:ext cx="8675370" cy="6428740"/>
          </a:xfrm>
          <a:prstGeom prst="rect">
            <a:avLst/>
          </a:prstGeom>
          <a:noFill/>
          <a:ln w="9525" cmpd="sng">
            <a:noFill/>
            <a:prstDash val="solid"/>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zh-CN" altLang="en-US" sz="32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mn-lt"/>
                <a:ea typeface="+mn-ea"/>
                <a:cs typeface="+mn-cs"/>
              </a:rPr>
              <a:t>（7）阿Q“十分得意的笑”，酒店里的人“九分得意的笑”，这是为什么？这揭示了怎样的社会现象？</a:t>
            </a:r>
          </a:p>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r>
              <a:rPr kumimoji="0" lang="zh-CN" altLang="en-US" sz="3200" b="0" i="0" u="none" strike="noStrike" kern="1200" cap="none" spc="0" normalizeH="0" baseline="0" noProof="1">
                <a:ln>
                  <a:noFill/>
                </a:ln>
                <a:solidFill>
                  <a:schemeClr val="tx1"/>
                </a:solidFill>
                <a:effectLst/>
                <a:uLnTx/>
                <a:uFillTx/>
                <a:latin typeface="+mn-lt"/>
                <a:ea typeface="+mn-ea"/>
                <a:cs typeface="+mn-cs"/>
              </a:rPr>
              <a:t>“九分”是作者生造的词，但十分成功。作者略带幽默地鄙夷了“酒店里的人”即看客，这些看客，他们因为没有像阿Q一样亲自动手调戏小尼姑，因此觉得不过瘾，所以比阿Q少一分得意，只有九分得意。这表明当时人们之间缺乏最起码的同情心。</a:t>
            </a:r>
          </a:p>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9634"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r>
              <a:rPr lang="zh-CN" altLang="en-US"/>
              <a:t>深入阿Q</a:t>
            </a:r>
            <a:endParaRPr lang="zh-CN" altLang="en-US"/>
          </a:p>
        </p:txBody>
      </p:sp>
      <p:sp>
        <p:nvSpPr>
          <p:cNvPr id="69635" name="内容占位符 2"/>
          <p:cNvSpPr>
            <a:spLocks noGrp="1"/>
          </p:cNvSpPr>
          <p:nvPr>
            <p:ph idx="1"/>
          </p:nvPr>
        </p:nvSpPr>
        <p:spPr>
          <a:xfrm>
            <a:off x="685800" y="198120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1.课文写阿Q动手打人或被人打共有五次，请把这五次“打”找出来，并说说阿Q每次动手打人或被人打时的心理、语言、动作等是怎样的；比较一下五次的表现有什么不同，刻画了阿Q怎样的性格特征。</a:t>
            </a:r>
            <a:endParaRPr lang="zh-CN" altLang="en-US"/>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0658"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r>
              <a:rPr lang="zh-CN" altLang="en-US"/>
              <a:t>第一次</a:t>
            </a:r>
            <a:endParaRPr lang="zh-CN" altLang="en-US"/>
          </a:p>
        </p:txBody>
      </p:sp>
      <p:sp>
        <p:nvSpPr>
          <p:cNvPr id="70659" name="内容占位符 2"/>
          <p:cNvSpPr>
            <a:spLocks noGrp="1"/>
          </p:cNvSpPr>
          <p:nvPr>
            <p:ph idx="1"/>
          </p:nvPr>
        </p:nvSpPr>
        <p:spPr>
          <a:xfrm>
            <a:off x="685800" y="198120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闲人还不完，只撩他，于是终而至于打。阿Q在形式上打败了，被人揪住黄辫子，在壁上碰了四五个响头，闲人这才心满意足的得胜的走了，阿Q站了一刻，心里想，“我总算被儿子打了，现在的世界真不像样……”于是也心满意足的得胜的走了。</a:t>
            </a:r>
            <a:endParaRPr lang="zh-CN" altLang="en-US"/>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82"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r>
              <a:rPr lang="zh-CN" altLang="en-US"/>
              <a:t>第二次</a:t>
            </a:r>
            <a:endParaRPr lang="zh-CN" altLang="en-US"/>
          </a:p>
        </p:txBody>
      </p:sp>
      <p:sp>
        <p:nvSpPr>
          <p:cNvPr id="71683" name="内容占位符 2"/>
          <p:cNvSpPr>
            <a:spLocks noGrp="1"/>
          </p:cNvSpPr>
          <p:nvPr>
            <p:ph idx="1"/>
          </p:nvPr>
        </p:nvSpPr>
        <p:spPr>
          <a:xfrm>
            <a:off x="312738" y="1643063"/>
            <a:ext cx="855345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阿Q两只手都捏住了自己的辫根，歪着头，说道：“打虫豸，好不好？我是虫豸——还不放么？”但虽然是虫豸，闲人也并不放，仍旧在就近什么地方给他碰了五六个响头，这才心满意足的得胜的走了，他以为阿Q这回可遭了瘟。然而不到十秒钟，阿Q也心满意足的得胜的走了，他觉得他是第一个能够自轻自贱的人，除了“自轻自贱”不算外，余下的就是“第一个”。状元不也是“第一个”么？“你算是什么东西”呢！？</a:t>
            </a:r>
            <a:endParaRPr lang="zh-CN" altLang="en-US"/>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706"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r>
              <a:rPr lang="zh-CN" altLang="en-US"/>
              <a:t>第三次</a:t>
            </a:r>
            <a:endParaRPr lang="zh-CN" altLang="en-US"/>
          </a:p>
        </p:txBody>
      </p:sp>
      <p:sp>
        <p:nvSpPr>
          <p:cNvPr id="72707" name="内容占位符 2"/>
          <p:cNvSpPr>
            <a:spLocks noGrp="1"/>
          </p:cNvSpPr>
          <p:nvPr>
            <p:ph idx="1"/>
          </p:nvPr>
        </p:nvSpPr>
        <p:spPr>
          <a:xfrm>
            <a:off x="685800" y="1752600"/>
            <a:ext cx="8181975"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sz="2400"/>
              <a:t>赌摊不见了，人们也不见了，身上有几处很似乎有些痛，似乎也挨了几拳几脚似的，几个人诧异的对他看。他如有所失的走进土谷祠，定一定神，知道他的一堆洋钱不见了。赶赛会的赌摊多不是本村人，还到那里去寻根柢呢？很白很亮的一堆洋钱！而且是他的——现在不见了！说是算被儿子拿去了罢，总还是忽忽不乐；说自己是虫豸罢，也还是忽忽不乐：他这回才有些感到失败的苦痛了。但他立刻转败为胜了。他擎起右手，用力的在自己脸上连打了两个嘴巴，热剌剌的有些痛；打完之后，便心平气和起来，似乎打的是自己，被打的是别一个自己，不久也就仿佛是自己打了别个一般，——虽然还有些热剌剌，——心满意足的得胜的躺下了。</a:t>
            </a:r>
            <a:endParaRPr lang="zh-CN" altLang="en-US" sz="2400"/>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矩形 15361"/>
          <p:cNvSpPr/>
          <p:nvPr/>
        </p:nvSpPr>
        <p:spPr>
          <a:xfrm>
            <a:off x="0" y="0"/>
            <a:ext cx="9144000" cy="75549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sz="3200" b="1">
                <a:solidFill>
                  <a:srgbClr val="0000FF"/>
                </a:solidFill>
                <a:ea typeface="楷体_GB2312" pitchFamily="49" charset="-122"/>
              </a:rPr>
              <a:t>　１９１８年到１９２６年间，陆续创作出版了小说集</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呐喊</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彷徨</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、论文集</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坟</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、散文诗集</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野草</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、散文集</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朝花夕拾</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、杂文集</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热风</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华盖集</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华盖集续编</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等专集。其中，１９２１年１２月发表的中篇小说</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阿Ｑ正传</a:t>
            </a:r>
            <a:r>
              <a:rPr lang="en-US" altLang="zh-CN" sz="3200" b="1">
                <a:solidFill>
                  <a:srgbClr val="0000FF"/>
                </a:solidFill>
                <a:ea typeface="楷体_GB2312" pitchFamily="49" charset="-122"/>
              </a:rPr>
              <a:t>》</a:t>
            </a:r>
            <a:r>
              <a:rPr lang="zh-CN" altLang="en-US" sz="3200" b="1">
                <a:solidFill>
                  <a:srgbClr val="0000FF"/>
                </a:solidFill>
                <a:ea typeface="楷体_GB2312" pitchFamily="49" charset="-122"/>
              </a:rPr>
              <a:t>，是中国现代文学史上的不朽杰作。１９２６年８月，因支持北京学生爱国运动，为北洋军阀政府所通缉，南下到厦门大学任中文系主任。１９２７年１月，到当时的革命中心广州，在中山大学任教务主任。１９２７年１０月到达上海，开始与其学生许广平同居。１９２９年，儿子周海婴出世。１９３０年起，先后参加中国自由运动大同盟、中国左翼作家联盟和中国民权保障同盟，反抗国民党政府的独裁统治和政治迫害。</a:t>
            </a:r>
            <a:br>
              <a:rPr lang="zh-CN" altLang="en-US" sz="3200" b="1">
                <a:solidFill>
                  <a:srgbClr val="0000FF"/>
                </a:solidFill>
                <a:ea typeface="楷体_GB2312" pitchFamily="49" charset="-122"/>
              </a:rPr>
            </a:br>
            <a:br>
              <a:rPr lang="zh-CN" altLang="en-US" sz="2800" b="1">
                <a:ea typeface="楷体_GB2312" pitchFamily="49" charset="-122"/>
              </a:rPr>
            </a:br>
            <a:r>
              <a:rPr lang="en-US" altLang="zh-CN" sz="1400" b="1">
                <a:ea typeface="楷体_GB2312" pitchFamily="49" charset="-122"/>
              </a:rPr>
              <a:t>  </a:t>
            </a:r>
            <a:endParaRPr lang="en-US" altLang="zh-CN"/>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3730"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r>
              <a:rPr lang="zh-CN" altLang="en-US"/>
              <a:t>第四次</a:t>
            </a:r>
            <a:endParaRPr lang="zh-CN" altLang="en-US"/>
          </a:p>
        </p:txBody>
      </p:sp>
      <p:sp>
        <p:nvSpPr>
          <p:cNvPr id="73731" name="内容占位符 2"/>
          <p:cNvSpPr>
            <a:spLocks noGrp="1"/>
          </p:cNvSpPr>
          <p:nvPr>
            <p:ph idx="1"/>
          </p:nvPr>
        </p:nvSpPr>
        <p:spPr>
          <a:xfrm>
            <a:off x="407988" y="1585913"/>
            <a:ext cx="8328025"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谁认便骂谁！”他站起来，两手叉在腰间说。“你的骨头痒了么？”王胡也站起来，披上衣服说。阿Q以为他要逃了，抢进去就是一拳。这拳头还未达到身上，已经被他抓住了，只一拉，阿Q跄跄踉踉的跌进去，立刻又被王胡扭住了辫子，要拉到墙上照例去碰头。“‘君子动口不动手’！”阿Q歪着头说。王胡似乎不是君子，并不理会，一连给他碰了五下，又用力的一推，至于阿Q跌出六尺多远，这才满足的去了。</a:t>
            </a:r>
            <a:endParaRPr lang="zh-CN" altLang="en-US"/>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4754"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r>
              <a:rPr lang="zh-CN" altLang="en-US"/>
              <a:t>第五次</a:t>
            </a:r>
            <a:endParaRPr lang="zh-CN" altLang="en-US"/>
          </a:p>
        </p:txBody>
      </p:sp>
      <p:sp>
        <p:nvSpPr>
          <p:cNvPr id="74755" name="内容占位符 2"/>
          <p:cNvSpPr>
            <a:spLocks noGrp="1"/>
          </p:cNvSpPr>
          <p:nvPr>
            <p:ph idx="1"/>
          </p:nvPr>
        </p:nvSpPr>
        <p:spPr>
          <a:xfrm>
            <a:off x="685800" y="198120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阿Q在这刹那，便知道大约要打了，赶紧抽紧筋骨，耸了肩膀等候着，果然，拍的一声，似乎确凿打在自己头上了。“我说他！”阿Q指着近旁的一个孩子，分辩说。拍！拍拍！</a:t>
            </a:r>
            <a:endParaRPr lang="zh-CN" altLang="en-US"/>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5778" name="内容占位符 2"/>
          <p:cNvSpPr>
            <a:spLocks noGrp="1"/>
          </p:cNvSpPr>
          <p:nvPr>
            <p:ph idx="1"/>
          </p:nvPr>
        </p:nvSpPr>
        <p:spPr>
          <a:xfrm>
            <a:off x="333375" y="454025"/>
            <a:ext cx="8589963"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第一、二、三次和第五次的“战斗”，阿Q总是只能动口而没法动手，“战斗”对象都是未庄有头有脸的人物；第四次阿Q终于动手了，但也只是先动手，最终还是动口，这一次的对象是与他同一阵营的被压迫者。</a:t>
            </a:r>
            <a:endParaRPr lang="zh-CN" altLang="en-US"/>
          </a:p>
          <a:p>
            <a:pPr lvl="0" eaLnBrk="1" hangingPunct="1"/>
            <a:r>
              <a:rPr lang="zh-CN" altLang="en-US"/>
              <a:t>阿Q的五次被打，除第三次外，大都经历了这样的过程：言语进攻他人或言语反击他人——饱受皮肉之苦，并用言语摧残自己——“胜利者”走后，他独自用“精神胜利法”疗治创伤，同时也用言语来安抚自己，很快就从不平衡达到了新的平衡。</a:t>
            </a:r>
            <a:endParaRPr lang="zh-CN" altLang="en-US"/>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6802" name="内容占位符 2"/>
          <p:cNvSpPr>
            <a:spLocks noGrp="1"/>
          </p:cNvSpPr>
          <p:nvPr>
            <p:ph idx="1"/>
          </p:nvPr>
        </p:nvSpPr>
        <p:spPr>
          <a:xfrm>
            <a:off x="263525" y="288925"/>
            <a:ext cx="8645525" cy="6272213"/>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这表明阿Q受着深重的压迫，却没有觉悟。他不能正视自己被压迫、被剥削的地位，每当他受欺凌的时候，不是正视现实，而是用“精神胜利法”来安慰自己，把失败当做“优胜”，从而实现精神上的自我安慰和陶醉。他是一个忘性很大的人，对所受的痛苦易于忘却。同时他也看不清谁是敌人，谁是朋友，当收到地主豪绅们欺侮时，往往到阶级兄弟身上去出气。</a:t>
            </a:r>
            <a:endParaRPr lang="zh-CN" altLang="en-US"/>
          </a:p>
          <a:p>
            <a:pPr lvl="0" eaLnBrk="1" hangingPunct="1"/>
            <a:r>
              <a:rPr lang="zh-CN" altLang="en-US"/>
              <a:t>鲁迅对阿Ｑ的遭遇充满着深切的同情，他对阿Ｑ是“哀其不幸”、“怒其不争”，阿Q的不争主要体现在被打了不反抗，采取“精神胜利”来寻求安慰等。</a:t>
            </a:r>
            <a:endParaRPr lang="zh-CN" altLang="en-US"/>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7826"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r>
              <a:rPr lang="zh-CN" altLang="en-US"/>
              <a:t>阿Q真的没有反抗吗？</a:t>
            </a:r>
            <a:endParaRPr lang="zh-CN" altLang="en-US"/>
          </a:p>
        </p:txBody>
      </p:sp>
      <p:sp>
        <p:nvSpPr>
          <p:cNvPr id="77827" name="内容占位符 2"/>
          <p:cNvSpPr>
            <a:spLocks noGrp="1"/>
          </p:cNvSpPr>
          <p:nvPr>
            <p:ph idx="1"/>
          </p:nvPr>
        </p:nvSpPr>
        <p:spPr>
          <a:xfrm>
            <a:off x="685800" y="198120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有反抗，但是反抗不彻底！他在语言上反抗，甚至在行动上反抗。但当他失败之后，他并没有继续抗争，而是选择逃避，在虚拟的精神世界中通过欺骗自己，把现实中的“失败”巧妙地转变为“胜利”，从而得到满足，继续安于现状。</a:t>
            </a:r>
            <a:endParaRPr lang="zh-CN" altLang="en-US"/>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8850" name="内容占位符 2"/>
          <p:cNvSpPr>
            <a:spLocks noGrp="1"/>
          </p:cNvSpPr>
          <p:nvPr>
            <p:ph idx="1"/>
          </p:nvPr>
        </p:nvSpPr>
        <p:spPr>
          <a:xfrm>
            <a:off x="261938" y="64135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面对现实中的挑衅和欺凌，阿Q是怎样处理的？</a:t>
            </a:r>
            <a:endParaRPr lang="zh-CN" altLang="en-US"/>
          </a:p>
          <a:p>
            <a:pPr lvl="0" eaLnBrk="1" hangingPunct="1"/>
            <a:endParaRPr lang="zh-CN" altLang="en-US"/>
          </a:p>
          <a:p>
            <a:pPr lvl="0" eaLnBrk="1" hangingPunct="1"/>
            <a:r>
              <a:rPr lang="zh-CN" altLang="en-US"/>
              <a:t>面对欺凌，阿Q一般会有三招应对：</a:t>
            </a:r>
            <a:endParaRPr lang="zh-CN" altLang="en-US"/>
          </a:p>
          <a:p>
            <a:pPr lvl="0" eaLnBrk="1" hangingPunct="1"/>
            <a:endParaRPr lang="zh-CN" altLang="en-US"/>
          </a:p>
          <a:p>
            <a:pPr lvl="0" eaLnBrk="1" hangingPunct="1"/>
            <a:r>
              <a:rPr lang="zh-CN" altLang="en-US"/>
              <a:t>第一招：语言反驳</a:t>
            </a:r>
            <a:endParaRPr lang="zh-CN" altLang="en-US"/>
          </a:p>
          <a:p>
            <a:pPr lvl="0" eaLnBrk="1" hangingPunct="1"/>
            <a:r>
              <a:rPr lang="zh-CN" altLang="en-US"/>
              <a:t>第二招：行动冲突</a:t>
            </a:r>
            <a:endParaRPr lang="zh-CN" altLang="en-US"/>
          </a:p>
          <a:p>
            <a:pPr lvl="0" eaLnBrk="1" hangingPunct="1"/>
            <a:r>
              <a:rPr lang="zh-CN" altLang="en-US"/>
              <a:t>第三招：精神胜利</a:t>
            </a:r>
            <a:endParaRPr lang="zh-CN" altLang="en-US"/>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9874" name="内容占位符 2"/>
          <p:cNvSpPr>
            <a:spLocks noGrp="1"/>
          </p:cNvSpPr>
          <p:nvPr>
            <p:ph idx="1"/>
          </p:nvPr>
        </p:nvSpPr>
        <p:spPr>
          <a:xfrm>
            <a:off x="431800" y="625475"/>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面对挑衅，阿Q会为了维护自尊而在语言上反驳，例如“你还不配”，“谁认便骂谁”等，这些都可以看出阿Q的反抗意识，当反抗受到欺压，就会产生行为冲突，也就是打架，打架的结果通常都是以瘦弱的阿Q失败告终，在现实中失败之后，阿Q采取的不是继续抗争，而是逃避现实，在精神上实现自欺欺人的“胜利”。</a:t>
            </a:r>
            <a:endParaRPr lang="zh-CN" altLang="en-US"/>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0898" name="矩形 21505"/>
          <p:cNvSpPr/>
          <p:nvPr/>
        </p:nvSpPr>
        <p:spPr>
          <a:xfrm>
            <a:off x="228600" y="990600"/>
            <a:ext cx="8915400" cy="52197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lnSpc>
                <a:spcPct val="80000"/>
              </a:lnSpc>
              <a:spcBef>
                <a:spcPct val="50000"/>
              </a:spcBef>
              <a:buClr>
                <a:schemeClr val="tx1"/>
              </a:buClr>
              <a:buSzPct val="75000"/>
              <a:buFont typeface="Wingdings" pitchFamily="2" charset="2"/>
            </a:pPr>
            <a:r>
              <a:rPr lang="en-US" altLang="zh-CN" sz="3200">
                <a:solidFill>
                  <a:schemeClr val="accent2"/>
                </a:solidFill>
                <a:latin typeface="Arial" pitchFamily="34" charset="0"/>
              </a:rPr>
              <a:t>1</a:t>
            </a:r>
            <a:r>
              <a:rPr lang="zh-CN" altLang="en-US" sz="3200">
                <a:solidFill>
                  <a:schemeClr val="accent2"/>
                </a:solidFill>
                <a:latin typeface="Arial" pitchFamily="34" charset="0"/>
              </a:rPr>
              <a:t>、</a:t>
            </a:r>
            <a:r>
              <a:rPr lang="zh-CN" altLang="en-US" sz="3200" b="1">
                <a:solidFill>
                  <a:schemeClr val="accent2"/>
                </a:solidFill>
                <a:latin typeface="Arial" pitchFamily="34" charset="0"/>
              </a:rPr>
              <a:t>开头一句中“蒙”这个词有何含义？</a:t>
            </a:r>
            <a:endParaRPr lang="zh-CN" altLang="en-US" sz="3200" b="1">
              <a:solidFill>
                <a:schemeClr val="accent2"/>
              </a:solidFill>
              <a:latin typeface="Arial" pitchFamily="34" charset="0"/>
            </a:endParaRPr>
          </a:p>
          <a:p>
            <a:pPr marL="0" lvl="0" indent="0" eaLnBrk="1" hangingPunct="1">
              <a:lnSpc>
                <a:spcPct val="80000"/>
              </a:lnSpc>
              <a:spcBef>
                <a:spcPct val="50000"/>
              </a:spcBef>
              <a:buClr>
                <a:schemeClr val="tx1"/>
              </a:buClr>
              <a:buSzPct val="75000"/>
              <a:buFont typeface="Wingdings" pitchFamily="2" charset="2"/>
            </a:pPr>
            <a:r>
              <a:rPr lang="en-US" altLang="zh-CN" sz="3200" b="1">
                <a:solidFill>
                  <a:schemeClr val="accent2"/>
                </a:solidFill>
                <a:latin typeface="Arial" pitchFamily="34" charset="0"/>
              </a:rPr>
              <a:t>2</a:t>
            </a:r>
            <a:r>
              <a:rPr lang="zh-CN" altLang="en-US" sz="3200" b="1">
                <a:solidFill>
                  <a:schemeClr val="accent2"/>
                </a:solidFill>
                <a:latin typeface="Arial" pitchFamily="34" charset="0"/>
              </a:rPr>
              <a:t>、“阿</a:t>
            </a:r>
            <a:r>
              <a:rPr lang="en-US" altLang="zh-CN" sz="3200" b="1">
                <a:solidFill>
                  <a:schemeClr val="accent2"/>
                </a:solidFill>
                <a:latin typeface="Arial" pitchFamily="34" charset="0"/>
              </a:rPr>
              <a:t>Q </a:t>
            </a:r>
            <a:r>
              <a:rPr lang="zh-CN" altLang="en-US" sz="3200" b="1">
                <a:solidFill>
                  <a:schemeClr val="accent2"/>
                </a:solidFill>
                <a:latin typeface="Arial" pitchFamily="34" charset="0"/>
              </a:rPr>
              <a:t>此后倒得意了许多年”中阿</a:t>
            </a:r>
            <a:r>
              <a:rPr lang="en-US" altLang="zh-CN" sz="3200" b="1">
                <a:solidFill>
                  <a:schemeClr val="accent2"/>
                </a:solidFill>
                <a:latin typeface="Arial" pitchFamily="34" charset="0"/>
              </a:rPr>
              <a:t>Q </a:t>
            </a:r>
            <a:r>
              <a:rPr lang="zh-CN" altLang="en-US" sz="3200" b="1">
                <a:solidFill>
                  <a:schemeClr val="accent2"/>
                </a:solidFill>
                <a:latin typeface="Arial" pitchFamily="34" charset="0"/>
              </a:rPr>
              <a:t>得意什么？</a:t>
            </a:r>
            <a:endParaRPr lang="zh-CN" altLang="en-US" sz="3200" b="1">
              <a:solidFill>
                <a:schemeClr val="accent2"/>
              </a:solidFill>
              <a:latin typeface="Arial" pitchFamily="34" charset="0"/>
            </a:endParaRPr>
          </a:p>
          <a:p>
            <a:pPr marL="0" lvl="0" indent="0" eaLnBrk="1" hangingPunct="1">
              <a:lnSpc>
                <a:spcPct val="80000"/>
              </a:lnSpc>
              <a:spcBef>
                <a:spcPct val="50000"/>
              </a:spcBef>
              <a:buClr>
                <a:schemeClr val="tx1"/>
              </a:buClr>
              <a:buSzPct val="75000"/>
              <a:buFont typeface="Wingdings" pitchFamily="2" charset="2"/>
            </a:pPr>
            <a:r>
              <a:rPr lang="en-US" altLang="zh-CN" sz="3200" b="1">
                <a:solidFill>
                  <a:schemeClr val="accent2"/>
                </a:solidFill>
                <a:latin typeface="Arial" pitchFamily="34" charset="0"/>
              </a:rPr>
              <a:t>3</a:t>
            </a:r>
            <a:r>
              <a:rPr lang="zh-CN" altLang="en-US" sz="3200" b="1">
                <a:solidFill>
                  <a:schemeClr val="accent2"/>
                </a:solidFill>
                <a:latin typeface="Arial" pitchFamily="34" charset="0"/>
              </a:rPr>
              <a:t>、阿</a:t>
            </a:r>
            <a:r>
              <a:rPr lang="en-US" altLang="zh-CN" sz="3200" b="1">
                <a:solidFill>
                  <a:schemeClr val="accent2"/>
                </a:solidFill>
                <a:latin typeface="Arial" pitchFamily="34" charset="0"/>
              </a:rPr>
              <a:t>Q </a:t>
            </a:r>
            <a:r>
              <a:rPr lang="zh-CN" altLang="en-US" sz="3200" b="1">
                <a:solidFill>
                  <a:schemeClr val="accent2"/>
                </a:solidFill>
                <a:latin typeface="Arial" pitchFamily="34" charset="0"/>
              </a:rPr>
              <a:t>见自己的虱子比不过王胡的“最初是失望，后来却不平了”，这是为什么？</a:t>
            </a:r>
            <a:endParaRPr lang="zh-CN" altLang="en-US" sz="3200" b="1">
              <a:solidFill>
                <a:schemeClr val="accent2"/>
              </a:solidFill>
              <a:latin typeface="Arial" pitchFamily="34" charset="0"/>
            </a:endParaRPr>
          </a:p>
          <a:p>
            <a:pPr marL="0" lvl="0" indent="0" eaLnBrk="1" hangingPunct="1">
              <a:lnSpc>
                <a:spcPct val="80000"/>
              </a:lnSpc>
              <a:spcBef>
                <a:spcPct val="50000"/>
              </a:spcBef>
              <a:buClr>
                <a:schemeClr val="tx1"/>
              </a:buClr>
              <a:buSzPct val="75000"/>
              <a:buFont typeface="Wingdings" pitchFamily="2" charset="2"/>
            </a:pPr>
            <a:r>
              <a:rPr lang="en-US" altLang="zh-CN" sz="3200" b="1">
                <a:solidFill>
                  <a:schemeClr val="accent2"/>
                </a:solidFill>
                <a:latin typeface="Arial" pitchFamily="34" charset="0"/>
              </a:rPr>
              <a:t>4</a:t>
            </a:r>
            <a:r>
              <a:rPr lang="zh-CN" altLang="en-US" sz="3200" b="1">
                <a:solidFill>
                  <a:schemeClr val="accent2"/>
                </a:solidFill>
                <a:latin typeface="Arial" pitchFamily="34" charset="0"/>
              </a:rPr>
              <a:t>、阿</a:t>
            </a:r>
            <a:r>
              <a:rPr lang="en-US" altLang="zh-CN" sz="3200" b="1">
                <a:solidFill>
                  <a:schemeClr val="accent2"/>
                </a:solidFill>
                <a:latin typeface="Arial" pitchFamily="34" charset="0"/>
              </a:rPr>
              <a:t>Q“</a:t>
            </a:r>
            <a:r>
              <a:rPr lang="zh-CN" altLang="en-US" sz="3200" b="1">
                <a:solidFill>
                  <a:schemeClr val="accent2"/>
                </a:solidFill>
                <a:latin typeface="Arial" pitchFamily="34" charset="0"/>
              </a:rPr>
              <a:t>耸了肩膀等候着”“假洋鬼子”来打，“等候”一词妙在何处？</a:t>
            </a:r>
            <a:endParaRPr lang="zh-CN" altLang="en-US" sz="3200" b="1">
              <a:solidFill>
                <a:schemeClr val="accent2"/>
              </a:solidFill>
              <a:latin typeface="Arial" pitchFamily="34" charset="0"/>
            </a:endParaRPr>
          </a:p>
          <a:p>
            <a:pPr marL="0" lvl="0" indent="0" eaLnBrk="1" hangingPunct="1">
              <a:lnSpc>
                <a:spcPct val="80000"/>
              </a:lnSpc>
              <a:spcBef>
                <a:spcPct val="50000"/>
              </a:spcBef>
              <a:buClr>
                <a:schemeClr val="tx1"/>
              </a:buClr>
              <a:buSzPct val="75000"/>
              <a:buFont typeface="Wingdings" pitchFamily="2" charset="2"/>
            </a:pPr>
            <a:r>
              <a:rPr lang="en-US" altLang="zh-CN" sz="3200" b="1">
                <a:solidFill>
                  <a:schemeClr val="accent2"/>
                </a:solidFill>
                <a:latin typeface="Arial" pitchFamily="34" charset="0"/>
              </a:rPr>
              <a:t>5</a:t>
            </a:r>
            <a:r>
              <a:rPr lang="zh-CN" altLang="en-US" sz="3200" b="1">
                <a:solidFill>
                  <a:schemeClr val="accent2"/>
                </a:solidFill>
                <a:latin typeface="Arial" pitchFamily="34" charset="0"/>
              </a:rPr>
              <a:t>、阿</a:t>
            </a:r>
            <a:r>
              <a:rPr lang="en-US" altLang="zh-CN" sz="3200" b="1">
                <a:solidFill>
                  <a:schemeClr val="accent2"/>
                </a:solidFill>
                <a:latin typeface="Arial" pitchFamily="34" charset="0"/>
              </a:rPr>
              <a:t>Q“</a:t>
            </a:r>
            <a:r>
              <a:rPr lang="zh-CN" altLang="en-US" sz="3200" b="1">
                <a:solidFill>
                  <a:schemeClr val="accent2"/>
                </a:solidFill>
                <a:latin typeface="Arial" pitchFamily="34" charset="0"/>
              </a:rPr>
              <a:t>摩着”小尼姑的头“呆笑”，对刻画阿</a:t>
            </a:r>
            <a:r>
              <a:rPr lang="en-US" altLang="zh-CN" sz="3200" b="1">
                <a:solidFill>
                  <a:schemeClr val="accent2"/>
                </a:solidFill>
                <a:latin typeface="Arial" pitchFamily="34" charset="0"/>
              </a:rPr>
              <a:t>Q</a:t>
            </a:r>
            <a:r>
              <a:rPr lang="zh-CN" altLang="en-US" sz="3200" b="1">
                <a:solidFill>
                  <a:schemeClr val="accent2"/>
                </a:solidFill>
                <a:latin typeface="Arial" pitchFamily="34" charset="0"/>
              </a:rPr>
              <a:t>起何作用？</a:t>
            </a:r>
            <a:endParaRPr lang="zh-CN" altLang="en-US" sz="3200" b="1">
              <a:solidFill>
                <a:schemeClr val="accent2"/>
              </a:solidFill>
              <a:latin typeface="Arial" pitchFamily="34" charset="0"/>
            </a:endParaRPr>
          </a:p>
          <a:p>
            <a:pPr marL="0" lvl="0" indent="0" eaLnBrk="1" hangingPunct="1">
              <a:lnSpc>
                <a:spcPct val="80000"/>
              </a:lnSpc>
              <a:spcBef>
                <a:spcPct val="50000"/>
              </a:spcBef>
              <a:buClr>
                <a:schemeClr val="tx1"/>
              </a:buClr>
              <a:buSzPct val="75000"/>
              <a:buFont typeface="Wingdings" pitchFamily="2" charset="2"/>
            </a:pPr>
            <a:r>
              <a:rPr lang="en-US" altLang="zh-CN" sz="3200">
                <a:solidFill>
                  <a:schemeClr val="accent2"/>
                </a:solidFill>
                <a:latin typeface="Arial" pitchFamily="34" charset="0"/>
              </a:rPr>
              <a:t>6</a:t>
            </a:r>
            <a:r>
              <a:rPr lang="zh-CN" altLang="en-US" sz="3200" b="1">
                <a:solidFill>
                  <a:schemeClr val="accent2"/>
                </a:solidFill>
                <a:latin typeface="Arial" pitchFamily="34" charset="0"/>
              </a:rPr>
              <a:t>、阿</a:t>
            </a:r>
            <a:r>
              <a:rPr lang="en-US" altLang="zh-CN" sz="3200" b="1">
                <a:solidFill>
                  <a:schemeClr val="accent2"/>
                </a:solidFill>
                <a:latin typeface="Arial" pitchFamily="34" charset="0"/>
              </a:rPr>
              <a:t>Q“</a:t>
            </a:r>
            <a:r>
              <a:rPr lang="zh-CN" altLang="en-US" sz="3200" b="1">
                <a:solidFill>
                  <a:schemeClr val="accent2"/>
                </a:solidFill>
                <a:latin typeface="Arial" pitchFamily="34" charset="0"/>
              </a:rPr>
              <a:t>十分得意地笑”，店里人“九分得意地笑”，这是为什么？这揭示出一种怎样的社会现象？</a:t>
            </a:r>
            <a:endParaRPr lang="zh-CN" altLang="en-US" sz="3200" b="1">
              <a:solidFill>
                <a:schemeClr val="accent2"/>
              </a:solidFill>
              <a:latin typeface="Arial" pitchFamily="34" charset="0"/>
            </a:endParaRPr>
          </a:p>
        </p:txBody>
      </p:sp>
      <p:sp>
        <p:nvSpPr>
          <p:cNvPr id="80899" name="文本框 21506"/>
          <p:cNvSpPr/>
          <p:nvPr/>
        </p:nvSpPr>
        <p:spPr>
          <a:xfrm>
            <a:off x="381000" y="228600"/>
            <a:ext cx="8458200" cy="6413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en-US" altLang="zh-CN" sz="3600" b="1">
                <a:solidFill>
                  <a:srgbClr val="FF0066"/>
                </a:solidFill>
              </a:rPr>
              <a:t>“</a:t>
            </a:r>
            <a:r>
              <a:rPr lang="zh-CN" altLang="en-US" sz="3600" b="1">
                <a:solidFill>
                  <a:srgbClr val="FF0066"/>
                </a:solidFill>
              </a:rPr>
              <a:t>续优胜记略”问题探究</a:t>
            </a:r>
            <a:endParaRPr lang="zh-CN" altLang="en-US" sz="3600" b="1">
              <a:solidFill>
                <a:srgbClr val="FF0066"/>
              </a:solidFill>
            </a:endParaRPr>
          </a:p>
        </p:txBody>
      </p:sp>
      <p:sp>
        <p:nvSpPr>
          <p:cNvPr id="80900" name="云形标注 21507"/>
          <p:cNvSpPr/>
          <p:nvPr/>
        </p:nvSpPr>
        <p:spPr>
          <a:xfrm>
            <a:off x="6781800" y="0"/>
            <a:ext cx="2362200" cy="1143000"/>
          </a:xfrm>
          <a:prstGeom prst="cloudCallout">
            <a:avLst>
              <a:gd name="adj1" fmla="val -40727"/>
              <a:gd name="adj2" fmla="val 47361"/>
            </a:avLst>
          </a:prstGeom>
          <a:solidFill>
            <a:schemeClr val="accent1"/>
          </a:solidFill>
          <a:ln>
            <a:solidFill>
              <a:schemeClr val="tx1"/>
            </a:solid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ctr" eaLnBrk="1" hangingPunct="1"/>
            <a:r>
              <a:rPr lang="zh-CN" altLang="en-US" sz="2800" b="1">
                <a:solidFill>
                  <a:srgbClr val="FF0066"/>
                </a:solidFill>
              </a:rPr>
              <a:t>想一想？比一比！</a:t>
            </a:r>
            <a:endParaRPr lang="zh-CN" altLang="en-US" sz="2800" b="1">
              <a:solidFill>
                <a:srgbClr val="FF0066"/>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0899"/>
                                        </p:tgtEl>
                                        <p:attrNameLst>
                                          <p:attrName>style.visibility</p:attrName>
                                        </p:attrNameLst>
                                      </p:cBhvr>
                                      <p:to>
                                        <p:strVal val="visible"/>
                                      </p:to>
                                    </p:set>
                                    <p:anim calcmode="lin" valueType="num">
                                      <p:cBhvr additive="base">
                                        <p:cTn id="7" dur="500" fill="hold"/>
                                        <p:tgtEl>
                                          <p:spTgt spid="80899"/>
                                        </p:tgtEl>
                                        <p:attrNameLst>
                                          <p:attrName>ppt_x</p:attrName>
                                        </p:attrNameLst>
                                      </p:cBhvr>
                                      <p:tavLst>
                                        <p:tav tm="0">
                                          <p:val>
                                            <p:strVal val="#ppt_x"/>
                                          </p:val>
                                        </p:tav>
                                        <p:tav tm="100000">
                                          <p:val>
                                            <p:strVal val="#ppt_x"/>
                                          </p:val>
                                        </p:tav>
                                      </p:tavLst>
                                    </p:anim>
                                    <p:anim calcmode="lin" valueType="num">
                                      <p:cBhvr additive="base">
                                        <p:cTn id="8" dur="500" fill="hold"/>
                                        <p:tgtEl>
                                          <p:spTgt spid="8089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80898"/>
                                        </p:tgtEl>
                                        <p:attrNameLst>
                                          <p:attrName>style.visibility</p:attrName>
                                        </p:attrNameLst>
                                      </p:cBhvr>
                                      <p:to>
                                        <p:strVal val="visible"/>
                                      </p:to>
                                    </p:set>
                                    <p:animEffect transition="in" filter="blinds(horizontal)">
                                      <p:cBhvr>
                                        <p:cTn id="13" dur="500" fill="hold"/>
                                        <p:tgtEl>
                                          <p:spTgt spid="8089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3" fill="hold" grpId="0" nodeType="clickEffect">
                                  <p:stCondLst>
                                    <p:cond delay="0"/>
                                  </p:stCondLst>
                                  <p:childTnLst>
                                    <p:set>
                                      <p:cBhvr>
                                        <p:cTn id="17" dur="1" fill="hold">
                                          <p:stCondLst>
                                            <p:cond delay="0"/>
                                          </p:stCondLst>
                                        </p:cTn>
                                        <p:tgtEl>
                                          <p:spTgt spid="80900"/>
                                        </p:tgtEl>
                                        <p:attrNameLst>
                                          <p:attrName>style.visibility</p:attrName>
                                        </p:attrNameLst>
                                      </p:cBhvr>
                                      <p:to>
                                        <p:strVal val="visible"/>
                                      </p:to>
                                    </p:set>
                                    <p:anim calcmode="lin" valueType="num">
                                      <p:cBhvr additive="base">
                                        <p:cTn id="18" dur="500" fill="hold"/>
                                        <p:tgtEl>
                                          <p:spTgt spid="80900"/>
                                        </p:tgtEl>
                                        <p:attrNameLst>
                                          <p:attrName>ppt_x</p:attrName>
                                        </p:attrNameLst>
                                      </p:cBhvr>
                                      <p:tavLst>
                                        <p:tav tm="0">
                                          <p:val>
                                            <p:strVal val="1+#ppt_w/2"/>
                                          </p:val>
                                        </p:tav>
                                        <p:tav tm="100000">
                                          <p:val>
                                            <p:strVal val="#ppt_x"/>
                                          </p:val>
                                        </p:tav>
                                      </p:tavLst>
                                    </p:anim>
                                    <p:anim calcmode="lin" valueType="num">
                                      <p:cBhvr additive="base">
                                        <p:cTn id="19" dur="500" fill="hold"/>
                                        <p:tgtEl>
                                          <p:spTgt spid="8090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P spid="80899" grpId="0"/>
      <p:bldP spid="80900"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22" name="文本框 22529"/>
          <p:cNvSpPr/>
          <p:nvPr/>
        </p:nvSpPr>
        <p:spPr>
          <a:xfrm>
            <a:off x="395288" y="0"/>
            <a:ext cx="8382000" cy="5794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3200" b="1">
                <a:solidFill>
                  <a:srgbClr val="CC0000"/>
                </a:solidFill>
              </a:rPr>
              <a:t>合作解答：</a:t>
            </a:r>
            <a:endParaRPr lang="zh-CN" altLang="en-US" sz="3200" b="1">
              <a:solidFill>
                <a:srgbClr val="CC0000"/>
              </a:solidFill>
            </a:endParaRPr>
          </a:p>
        </p:txBody>
      </p:sp>
      <p:sp>
        <p:nvSpPr>
          <p:cNvPr id="81923" name="文本框 22530"/>
          <p:cNvSpPr/>
          <p:nvPr/>
        </p:nvSpPr>
        <p:spPr>
          <a:xfrm>
            <a:off x="323850" y="765175"/>
            <a:ext cx="8534400" cy="14335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3200" b="1">
                <a:solidFill>
                  <a:srgbClr val="CC00CC"/>
                </a:solidFill>
              </a:rPr>
              <a:t>问题１</a:t>
            </a:r>
            <a:r>
              <a:rPr lang="zh-CN" altLang="en-US" sz="2800" b="1">
                <a:solidFill>
                  <a:srgbClr val="CC00CC"/>
                </a:solidFill>
              </a:rPr>
              <a:t>：一个“蒙”字形象地刻画了</a:t>
            </a:r>
            <a:r>
              <a:rPr lang="zh-CN" altLang="en-US" sz="2800" b="1">
                <a:solidFill>
                  <a:srgbClr val="CC00CC"/>
                </a:solidFill>
                <a:latin typeface="Arial" pitchFamily="34" charset="0"/>
              </a:rPr>
              <a:t>阿</a:t>
            </a:r>
            <a:r>
              <a:rPr lang="en-US" altLang="zh-CN" sz="2800" b="1">
                <a:solidFill>
                  <a:srgbClr val="CC00CC"/>
                </a:solidFill>
                <a:latin typeface="Arial" pitchFamily="34" charset="0"/>
              </a:rPr>
              <a:t>Q</a:t>
            </a:r>
            <a:r>
              <a:rPr lang="zh-CN" altLang="en-US" sz="2800" b="1">
                <a:solidFill>
                  <a:srgbClr val="CC00CC"/>
                </a:solidFill>
                <a:latin typeface="Arial" pitchFamily="34" charset="0"/>
              </a:rPr>
              <a:t>以及看客们的那种以丧失人格为代价换来盲目的趋炎附势的变态心理。</a:t>
            </a:r>
            <a:endParaRPr lang="zh-CN" altLang="en-US" sz="2800" b="1">
              <a:solidFill>
                <a:srgbClr val="CC00CC"/>
              </a:solidFill>
              <a:latin typeface="Arial" pitchFamily="34" charset="0"/>
            </a:endParaRPr>
          </a:p>
        </p:txBody>
      </p:sp>
      <p:sp>
        <p:nvSpPr>
          <p:cNvPr id="81924" name="文本框 22531"/>
          <p:cNvSpPr/>
          <p:nvPr/>
        </p:nvSpPr>
        <p:spPr>
          <a:xfrm>
            <a:off x="611188" y="2924175"/>
            <a:ext cx="8281987" cy="457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endParaRPr lang="zh-CN" altLang="zh-CN"/>
          </a:p>
        </p:txBody>
      </p:sp>
      <p:sp>
        <p:nvSpPr>
          <p:cNvPr id="81925" name="文本框 22532"/>
          <p:cNvSpPr/>
          <p:nvPr/>
        </p:nvSpPr>
        <p:spPr>
          <a:xfrm>
            <a:off x="395288" y="2133600"/>
            <a:ext cx="8280400" cy="14335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3200" b="1">
                <a:solidFill>
                  <a:srgbClr val="FFFF00"/>
                </a:solidFill>
              </a:rPr>
              <a:t>问题</a:t>
            </a:r>
            <a:r>
              <a:rPr lang="en-US" altLang="zh-CN" sz="3200" b="1">
                <a:solidFill>
                  <a:srgbClr val="FFFF00"/>
                </a:solidFill>
              </a:rPr>
              <a:t>2</a:t>
            </a:r>
            <a:r>
              <a:rPr lang="zh-CN" altLang="en-US" sz="3200" b="1">
                <a:solidFill>
                  <a:srgbClr val="FFFF00"/>
                </a:solidFill>
              </a:rPr>
              <a:t>：</a:t>
            </a:r>
            <a:r>
              <a:rPr lang="zh-CN" altLang="en-US" sz="2800" b="1">
                <a:solidFill>
                  <a:srgbClr val="FFFF00"/>
                </a:solidFill>
              </a:rPr>
              <a:t>阿</a:t>
            </a:r>
            <a:r>
              <a:rPr lang="en-US" altLang="zh-CN" sz="2800" b="1">
                <a:solidFill>
                  <a:srgbClr val="FFFF00"/>
                </a:solidFill>
              </a:rPr>
              <a:t>Q</a:t>
            </a:r>
            <a:r>
              <a:rPr lang="zh-CN" altLang="en-US" sz="2800" b="1">
                <a:solidFill>
                  <a:srgbClr val="FFFF00"/>
                </a:solidFill>
              </a:rPr>
              <a:t>的“得意”是因受了赵太爷的打而换来人们对他的“格外尊敬”。作者此处用反语，乃意在说明阿</a:t>
            </a:r>
            <a:r>
              <a:rPr lang="en-US" altLang="zh-CN" sz="2800" b="1">
                <a:solidFill>
                  <a:srgbClr val="FFFF00"/>
                </a:solidFill>
              </a:rPr>
              <a:t>Q</a:t>
            </a:r>
            <a:r>
              <a:rPr lang="zh-CN" altLang="en-US" sz="2800" b="1">
                <a:solidFill>
                  <a:srgbClr val="FFFF00"/>
                </a:solidFill>
              </a:rPr>
              <a:t>的可悲。</a:t>
            </a:r>
            <a:endParaRPr lang="zh-CN" altLang="en-US" sz="2800" b="1">
              <a:solidFill>
                <a:srgbClr val="FFFF00"/>
              </a:solidFill>
            </a:endParaRPr>
          </a:p>
        </p:txBody>
      </p:sp>
      <p:sp>
        <p:nvSpPr>
          <p:cNvPr id="81926" name="文本框 22533"/>
          <p:cNvSpPr/>
          <p:nvPr/>
        </p:nvSpPr>
        <p:spPr>
          <a:xfrm>
            <a:off x="395288" y="3500438"/>
            <a:ext cx="8137525" cy="10064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3200" b="1"/>
              <a:t>问题</a:t>
            </a:r>
            <a:r>
              <a:rPr lang="en-US" altLang="zh-CN" sz="3200" b="1"/>
              <a:t>3</a:t>
            </a:r>
            <a:r>
              <a:rPr lang="zh-CN" altLang="en-US" sz="3200" b="1"/>
              <a:t>：</a:t>
            </a:r>
            <a:r>
              <a:rPr lang="zh-CN" altLang="en-US" sz="2800" b="1"/>
              <a:t>“美不过他们，同他们比丑”，这就是阿</a:t>
            </a:r>
            <a:r>
              <a:rPr lang="en-US" altLang="zh-CN" sz="2800" b="1"/>
              <a:t>Q</a:t>
            </a:r>
            <a:r>
              <a:rPr lang="zh-CN" altLang="en-US" sz="2800" b="1"/>
              <a:t>的麻木愚昧。</a:t>
            </a:r>
            <a:endParaRPr lang="zh-CN" altLang="en-US" sz="2800" b="1"/>
          </a:p>
        </p:txBody>
      </p:sp>
      <p:sp>
        <p:nvSpPr>
          <p:cNvPr id="81927" name="文本框 22534"/>
          <p:cNvSpPr/>
          <p:nvPr/>
        </p:nvSpPr>
        <p:spPr>
          <a:xfrm>
            <a:off x="323850" y="4652963"/>
            <a:ext cx="8207375" cy="18605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3200" b="1"/>
              <a:t>问题</a:t>
            </a:r>
            <a:r>
              <a:rPr lang="en-US" altLang="zh-CN" sz="3200" b="1"/>
              <a:t>4</a:t>
            </a:r>
            <a:r>
              <a:rPr lang="zh-CN" altLang="en-US" sz="3200" b="1"/>
              <a:t>：</a:t>
            </a:r>
            <a:r>
              <a:rPr lang="zh-CN" altLang="en-US" sz="2800" b="1"/>
              <a:t>这个词用得妙在不仅表明的奴隶性，被动挨打不敢反抗；更在表明他主动地接受惩罚，把奴性人格加深，变成某种受虐狂，阿</a:t>
            </a:r>
            <a:r>
              <a:rPr lang="en-US" altLang="zh-CN" sz="2800" b="1"/>
              <a:t>Q</a:t>
            </a:r>
            <a:r>
              <a:rPr lang="zh-CN" altLang="en-US" sz="2800" b="1"/>
              <a:t>的可悲之处也就在这里，不觉悟，反以之为然。</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1922"/>
                                        </p:tgtEl>
                                        <p:attrNameLst>
                                          <p:attrName>style.visibility</p:attrName>
                                        </p:attrNameLst>
                                      </p:cBhvr>
                                      <p:to>
                                        <p:strVal val="visible"/>
                                      </p:to>
                                    </p:set>
                                    <p:anim calcmode="lin" valueType="num">
                                      <p:cBhvr additive="base">
                                        <p:cTn id="7" dur="500" fill="hold"/>
                                        <p:tgtEl>
                                          <p:spTgt spid="81922"/>
                                        </p:tgtEl>
                                        <p:attrNameLst>
                                          <p:attrName>ppt_x</p:attrName>
                                        </p:attrNameLst>
                                      </p:cBhvr>
                                      <p:tavLst>
                                        <p:tav tm="0">
                                          <p:val>
                                            <p:strVal val="#ppt_x"/>
                                          </p:val>
                                        </p:tav>
                                        <p:tav tm="100000">
                                          <p:val>
                                            <p:strVal val="#ppt_x"/>
                                          </p:val>
                                        </p:tav>
                                      </p:tavLst>
                                    </p:anim>
                                    <p:anim calcmode="lin" valueType="num">
                                      <p:cBhvr additive="base">
                                        <p:cTn id="8" dur="500" fill="hold"/>
                                        <p:tgtEl>
                                          <p:spTgt spid="8192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23"/>
                                        </p:tgtEl>
                                        <p:attrNameLst>
                                          <p:attrName>style.visibility</p:attrName>
                                        </p:attrNameLst>
                                      </p:cBhvr>
                                      <p:to>
                                        <p:strVal val="visible"/>
                                      </p:to>
                                    </p:set>
                                    <p:anim calcmode="lin" valueType="num">
                                      <p:cBhvr additive="base">
                                        <p:cTn id="13" dur="500" fill="hold"/>
                                        <p:tgtEl>
                                          <p:spTgt spid="81923"/>
                                        </p:tgtEl>
                                        <p:attrNameLst>
                                          <p:attrName>ppt_x</p:attrName>
                                        </p:attrNameLst>
                                      </p:cBhvr>
                                      <p:tavLst>
                                        <p:tav tm="0">
                                          <p:val>
                                            <p:strVal val="0-#ppt_w/2"/>
                                          </p:val>
                                        </p:tav>
                                        <p:tav tm="100000">
                                          <p:val>
                                            <p:strVal val="#ppt_x"/>
                                          </p:val>
                                        </p:tav>
                                      </p:tavLst>
                                    </p:anim>
                                    <p:anim calcmode="lin" valueType="num">
                                      <p:cBhvr additive="base">
                                        <p:cTn id="14" dur="500" fill="hold"/>
                                        <p:tgtEl>
                                          <p:spTgt spid="8192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1925"/>
                                        </p:tgtEl>
                                        <p:attrNameLst>
                                          <p:attrName>style.visibility</p:attrName>
                                        </p:attrNameLst>
                                      </p:cBhvr>
                                      <p:to>
                                        <p:strVal val="visible"/>
                                      </p:to>
                                    </p:set>
                                    <p:anim calcmode="lin" valueType="num">
                                      <p:cBhvr additive="base">
                                        <p:cTn id="19" dur="500" fill="hold"/>
                                        <p:tgtEl>
                                          <p:spTgt spid="81925"/>
                                        </p:tgtEl>
                                        <p:attrNameLst>
                                          <p:attrName>ppt_x</p:attrName>
                                        </p:attrNameLst>
                                      </p:cBhvr>
                                      <p:tavLst>
                                        <p:tav tm="0">
                                          <p:val>
                                            <p:strVal val="1+#ppt_w/2"/>
                                          </p:val>
                                        </p:tav>
                                        <p:tav tm="100000">
                                          <p:val>
                                            <p:strVal val="#ppt_x"/>
                                          </p:val>
                                        </p:tav>
                                      </p:tavLst>
                                    </p:anim>
                                    <p:anim calcmode="lin" valueType="num">
                                      <p:cBhvr additive="base">
                                        <p:cTn id="20" dur="500" fill="hold"/>
                                        <p:tgtEl>
                                          <p:spTgt spid="8192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1926"/>
                                        </p:tgtEl>
                                        <p:attrNameLst>
                                          <p:attrName>style.visibility</p:attrName>
                                        </p:attrNameLst>
                                      </p:cBhvr>
                                      <p:to>
                                        <p:strVal val="visible"/>
                                      </p:to>
                                    </p:set>
                                    <p:anim calcmode="lin" valueType="num">
                                      <p:cBhvr additive="base">
                                        <p:cTn id="25" dur="500" fill="hold"/>
                                        <p:tgtEl>
                                          <p:spTgt spid="81926"/>
                                        </p:tgtEl>
                                        <p:attrNameLst>
                                          <p:attrName>ppt_x</p:attrName>
                                        </p:attrNameLst>
                                      </p:cBhvr>
                                      <p:tavLst>
                                        <p:tav tm="0">
                                          <p:val>
                                            <p:strVal val="0-#ppt_w/2"/>
                                          </p:val>
                                        </p:tav>
                                        <p:tav tm="100000">
                                          <p:val>
                                            <p:strVal val="#ppt_x"/>
                                          </p:val>
                                        </p:tav>
                                      </p:tavLst>
                                    </p:anim>
                                    <p:anim calcmode="lin" valueType="num">
                                      <p:cBhvr additive="base">
                                        <p:cTn id="26" dur="500" fill="hold"/>
                                        <p:tgtEl>
                                          <p:spTgt spid="81926"/>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1927"/>
                                        </p:tgtEl>
                                        <p:attrNameLst>
                                          <p:attrName>style.visibility</p:attrName>
                                        </p:attrNameLst>
                                      </p:cBhvr>
                                      <p:to>
                                        <p:strVal val="visible"/>
                                      </p:to>
                                    </p:set>
                                    <p:anim calcmode="lin" valueType="num">
                                      <p:cBhvr additive="base">
                                        <p:cTn id="31" dur="500" fill="hold"/>
                                        <p:tgtEl>
                                          <p:spTgt spid="81927"/>
                                        </p:tgtEl>
                                        <p:attrNameLst>
                                          <p:attrName>ppt_x</p:attrName>
                                        </p:attrNameLst>
                                      </p:cBhvr>
                                      <p:tavLst>
                                        <p:tav tm="0">
                                          <p:val>
                                            <p:strVal val="#ppt_x"/>
                                          </p:val>
                                        </p:tav>
                                        <p:tav tm="100000">
                                          <p:val>
                                            <p:strVal val="#ppt_x"/>
                                          </p:val>
                                        </p:tav>
                                      </p:tavLst>
                                    </p:anim>
                                    <p:anim calcmode="lin" valueType="num">
                                      <p:cBhvr additive="base">
                                        <p:cTn id="32" dur="500" fill="hold"/>
                                        <p:tgtEl>
                                          <p:spTgt spid="819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p:bldP spid="81923" grpId="0"/>
      <p:bldP spid="81925" grpId="0"/>
      <p:bldP spid="81926" grpId="0"/>
      <p:bldP spid="81927"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2946" name="文本框 23555"/>
          <p:cNvSpPr/>
          <p:nvPr/>
        </p:nvSpPr>
        <p:spPr>
          <a:xfrm>
            <a:off x="395288" y="765175"/>
            <a:ext cx="8497887" cy="21034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3600" b="1">
                <a:solidFill>
                  <a:srgbClr val="CC0000"/>
                </a:solidFill>
              </a:rPr>
              <a:t>问题</a:t>
            </a:r>
            <a:r>
              <a:rPr lang="en-US" altLang="zh-CN" sz="3600" b="1">
                <a:solidFill>
                  <a:srgbClr val="CC0000"/>
                </a:solidFill>
              </a:rPr>
              <a:t>5</a:t>
            </a:r>
            <a:r>
              <a:rPr lang="zh-CN" altLang="en-US" sz="3600" b="1">
                <a:solidFill>
                  <a:srgbClr val="CC0000"/>
                </a:solidFill>
              </a:rPr>
              <a:t>：</a:t>
            </a:r>
            <a:r>
              <a:rPr lang="zh-CN" altLang="en-US" sz="3200" b="1">
                <a:solidFill>
                  <a:schemeClr val="accent2"/>
                </a:solidFill>
              </a:rPr>
              <a:t>这个词的意思是来回摩擦，用力不大，却充满占人便宜的色情成分，形象的表现出阿</a:t>
            </a:r>
            <a:r>
              <a:rPr lang="en-US" altLang="zh-CN" sz="3200" b="1">
                <a:solidFill>
                  <a:schemeClr val="accent2"/>
                </a:solidFill>
              </a:rPr>
              <a:t>Q</a:t>
            </a:r>
            <a:r>
              <a:rPr lang="zh-CN" altLang="en-US" sz="3200" b="1">
                <a:solidFill>
                  <a:schemeClr val="accent2"/>
                </a:solidFill>
              </a:rPr>
              <a:t>性格中一种流氓无赖的嘴脸。“呆笑”则写出了他欺软怕硬的丑态。</a:t>
            </a:r>
            <a:endParaRPr lang="zh-CN" altLang="en-US" sz="3200" b="1">
              <a:solidFill>
                <a:schemeClr val="accent2"/>
              </a:solidFill>
            </a:endParaRPr>
          </a:p>
        </p:txBody>
      </p:sp>
      <p:sp>
        <p:nvSpPr>
          <p:cNvPr id="82947" name="文本框 23556"/>
          <p:cNvSpPr/>
          <p:nvPr/>
        </p:nvSpPr>
        <p:spPr>
          <a:xfrm>
            <a:off x="395288" y="3429000"/>
            <a:ext cx="7921625" cy="21034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3600" b="1">
                <a:solidFill>
                  <a:srgbClr val="CC0000"/>
                </a:solidFill>
              </a:rPr>
              <a:t>问题</a:t>
            </a:r>
            <a:r>
              <a:rPr lang="en-US" altLang="zh-CN" sz="3600" b="1">
                <a:solidFill>
                  <a:srgbClr val="CC0000"/>
                </a:solidFill>
              </a:rPr>
              <a:t>6</a:t>
            </a:r>
            <a:r>
              <a:rPr lang="zh-CN" altLang="en-US" sz="3600" b="1">
                <a:solidFill>
                  <a:srgbClr val="CC0000"/>
                </a:solidFill>
              </a:rPr>
              <a:t>：</a:t>
            </a:r>
            <a:r>
              <a:rPr lang="zh-CN" altLang="en-US" sz="3200" b="1">
                <a:solidFill>
                  <a:srgbClr val="6600FF"/>
                </a:solidFill>
              </a:rPr>
              <a:t>作者在这里这样写，是要揭示出“酒店里的人”缺乏同情心，心灵卑微。他们虽然没有亲自动手调戏小尼姑，却也不比阿</a:t>
            </a:r>
            <a:r>
              <a:rPr lang="en-US" altLang="zh-CN" sz="3200" b="1">
                <a:solidFill>
                  <a:srgbClr val="6600FF"/>
                </a:solidFill>
              </a:rPr>
              <a:t>Q</a:t>
            </a:r>
            <a:r>
              <a:rPr lang="zh-CN" altLang="en-US" sz="3200" b="1">
                <a:solidFill>
                  <a:srgbClr val="6600FF"/>
                </a:solidFill>
              </a:rPr>
              <a:t>好多少，只少一分，是九分。</a:t>
            </a:r>
            <a:endParaRPr lang="zh-CN" altLang="en-US" sz="3200" b="1">
              <a:solidFill>
                <a:srgbClr val="66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additive="base">
                                        <p:cTn id="7" dur="500" fill="hold"/>
                                        <p:tgtEl>
                                          <p:spTgt spid="82946"/>
                                        </p:tgtEl>
                                        <p:attrNameLst>
                                          <p:attrName>ppt_x</p:attrName>
                                        </p:attrNameLst>
                                      </p:cBhvr>
                                      <p:tavLst>
                                        <p:tav tm="0">
                                          <p:val>
                                            <p:strVal val="0-#ppt_w/2"/>
                                          </p:val>
                                        </p:tav>
                                        <p:tav tm="100000">
                                          <p:val>
                                            <p:strVal val="#ppt_x"/>
                                          </p:val>
                                        </p:tav>
                                      </p:tavLst>
                                    </p:anim>
                                    <p:anim calcmode="lin" valueType="num">
                                      <p:cBhvr additive="base">
                                        <p:cTn id="8" dur="500" fill="hold"/>
                                        <p:tgtEl>
                                          <p:spTgt spid="8294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2947"/>
                                        </p:tgtEl>
                                        <p:attrNameLst>
                                          <p:attrName>style.visibility</p:attrName>
                                        </p:attrNameLst>
                                      </p:cBhvr>
                                      <p:to>
                                        <p:strVal val="visible"/>
                                      </p:to>
                                    </p:set>
                                    <p:anim calcmode="lin" valueType="num">
                                      <p:cBhvr additive="base">
                                        <p:cTn id="13" dur="500" fill="hold"/>
                                        <p:tgtEl>
                                          <p:spTgt spid="82947"/>
                                        </p:tgtEl>
                                        <p:attrNameLst>
                                          <p:attrName>ppt_x</p:attrName>
                                        </p:attrNameLst>
                                      </p:cBhvr>
                                      <p:tavLst>
                                        <p:tav tm="0">
                                          <p:val>
                                            <p:strVal val="#ppt_x"/>
                                          </p:val>
                                        </p:tav>
                                        <p:tav tm="100000">
                                          <p:val>
                                            <p:strVal val="#ppt_x"/>
                                          </p:val>
                                        </p:tav>
                                      </p:tavLst>
                                    </p:anim>
                                    <p:anim calcmode="lin" valueType="num">
                                      <p:cBhvr additive="base">
                                        <p:cTn id="14" dur="500" fill="hold"/>
                                        <p:tgtEl>
                                          <p:spTgt spid="829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p:bldP spid="8294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矩形 16385"/>
          <p:cNvSpPr/>
          <p:nvPr/>
        </p:nvSpPr>
        <p:spPr>
          <a:xfrm>
            <a:off x="0" y="0"/>
            <a:ext cx="8915400" cy="69151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sz="3200" b="1">
                <a:ea typeface="楷体_GB2312" pitchFamily="49" charset="-122"/>
              </a:rPr>
              <a:t>从１９２７年到１９３６年，创作了历史小说集</a:t>
            </a:r>
            <a:r>
              <a:rPr lang="en-US" altLang="zh-CN" sz="3200" b="1">
                <a:ea typeface="楷体_GB2312" pitchFamily="49" charset="-122"/>
              </a:rPr>
              <a:t>《</a:t>
            </a:r>
            <a:r>
              <a:rPr lang="zh-CN" altLang="en-US" sz="3200" b="1">
                <a:ea typeface="楷体_GB2312" pitchFamily="49" charset="-122"/>
              </a:rPr>
              <a:t>故事新编</a:t>
            </a:r>
            <a:r>
              <a:rPr lang="en-US" altLang="zh-CN" sz="3200" b="1">
                <a:ea typeface="楷体_GB2312" pitchFamily="49" charset="-122"/>
              </a:rPr>
              <a:t>》</a:t>
            </a:r>
            <a:r>
              <a:rPr lang="zh-CN" altLang="en-US" sz="3200" b="1">
                <a:ea typeface="楷体_GB2312" pitchFamily="49" charset="-122"/>
              </a:rPr>
              <a:t>中的大部分作品和大量的杂文，收辑在</a:t>
            </a:r>
            <a:r>
              <a:rPr lang="en-US" altLang="zh-CN" sz="3200" b="1">
                <a:ea typeface="楷体_GB2312" pitchFamily="49" charset="-122"/>
              </a:rPr>
              <a:t>《</a:t>
            </a:r>
            <a:r>
              <a:rPr lang="zh-CN" altLang="en-US" sz="3200" b="1">
                <a:ea typeface="楷体_GB2312" pitchFamily="49" charset="-122"/>
              </a:rPr>
              <a:t>而已集</a:t>
            </a:r>
            <a:r>
              <a:rPr lang="en-US" altLang="zh-CN" sz="3200" b="1">
                <a:ea typeface="楷体_GB2312" pitchFamily="49" charset="-122"/>
              </a:rPr>
              <a:t>》《</a:t>
            </a:r>
            <a:r>
              <a:rPr lang="zh-CN" altLang="en-US" sz="3200" b="1">
                <a:ea typeface="楷体_GB2312" pitchFamily="49" charset="-122"/>
              </a:rPr>
              <a:t>三闲集</a:t>
            </a:r>
            <a:r>
              <a:rPr lang="en-US" altLang="zh-CN" sz="3200" b="1">
                <a:ea typeface="楷体_GB2312" pitchFamily="49" charset="-122"/>
              </a:rPr>
              <a:t>》《</a:t>
            </a:r>
            <a:r>
              <a:rPr lang="zh-CN" altLang="en-US" sz="3200" b="1">
                <a:ea typeface="楷体_GB2312" pitchFamily="49" charset="-122"/>
              </a:rPr>
              <a:t>二心集</a:t>
            </a:r>
            <a:r>
              <a:rPr lang="en-US" altLang="zh-CN" sz="3200" b="1">
                <a:ea typeface="楷体_GB2312" pitchFamily="49" charset="-122"/>
              </a:rPr>
              <a:t>》《</a:t>
            </a:r>
            <a:r>
              <a:rPr lang="zh-CN" altLang="en-US" sz="3200" b="1">
                <a:ea typeface="楷体_GB2312" pitchFamily="49" charset="-122"/>
              </a:rPr>
              <a:t>南腔北调集</a:t>
            </a:r>
            <a:r>
              <a:rPr lang="en-US" altLang="zh-CN" sz="3200" b="1">
                <a:ea typeface="楷体_GB2312" pitchFamily="49" charset="-122"/>
              </a:rPr>
              <a:t>》《</a:t>
            </a:r>
            <a:r>
              <a:rPr lang="zh-CN" altLang="en-US" sz="3200" b="1">
                <a:ea typeface="楷体_GB2312" pitchFamily="49" charset="-122"/>
              </a:rPr>
              <a:t>伪自由书</a:t>
            </a:r>
            <a:r>
              <a:rPr lang="en-US" altLang="zh-CN" sz="3200" b="1">
                <a:ea typeface="楷体_GB2312" pitchFamily="49" charset="-122"/>
              </a:rPr>
              <a:t>》《</a:t>
            </a:r>
            <a:r>
              <a:rPr lang="zh-CN" altLang="en-US" sz="3200" b="1">
                <a:ea typeface="楷体_GB2312" pitchFamily="49" charset="-122"/>
              </a:rPr>
              <a:t>准风月谈</a:t>
            </a:r>
            <a:r>
              <a:rPr lang="en-US" altLang="zh-CN" sz="3200" b="1">
                <a:ea typeface="楷体_GB2312" pitchFamily="49" charset="-122"/>
              </a:rPr>
              <a:t>》《</a:t>
            </a:r>
            <a:r>
              <a:rPr lang="zh-CN" altLang="en-US" sz="3200" b="1">
                <a:ea typeface="楷体_GB2312" pitchFamily="49" charset="-122"/>
              </a:rPr>
              <a:t>花边文学</a:t>
            </a:r>
            <a:r>
              <a:rPr lang="en-US" altLang="zh-CN" sz="3200" b="1">
                <a:ea typeface="楷体_GB2312" pitchFamily="49" charset="-122"/>
              </a:rPr>
              <a:t>》《</a:t>
            </a:r>
            <a:r>
              <a:rPr lang="zh-CN" altLang="en-US" sz="3200" b="1">
                <a:ea typeface="楷体_GB2312" pitchFamily="49" charset="-122"/>
              </a:rPr>
              <a:t>且介亭杂文</a:t>
            </a:r>
            <a:r>
              <a:rPr lang="en-US" altLang="zh-CN" sz="3200" b="1">
                <a:ea typeface="楷体_GB2312" pitchFamily="49" charset="-122"/>
              </a:rPr>
              <a:t>》《</a:t>
            </a:r>
            <a:r>
              <a:rPr lang="zh-CN" altLang="en-US" sz="3200" b="1">
                <a:ea typeface="楷体_GB2312" pitchFamily="49" charset="-122"/>
              </a:rPr>
              <a:t>且介亭杂文二编</a:t>
            </a:r>
            <a:r>
              <a:rPr lang="en-US" altLang="zh-CN" sz="3200" b="1">
                <a:ea typeface="楷体_GB2312" pitchFamily="49" charset="-122"/>
              </a:rPr>
              <a:t>》《</a:t>
            </a:r>
            <a:r>
              <a:rPr lang="zh-CN" altLang="en-US" sz="3200" b="1">
                <a:ea typeface="楷体_GB2312" pitchFamily="49" charset="-122"/>
              </a:rPr>
              <a:t>且介亭杂文末编</a:t>
            </a:r>
            <a:r>
              <a:rPr lang="en-US" altLang="zh-CN" sz="3200" b="1">
                <a:ea typeface="楷体_GB2312" pitchFamily="49" charset="-122"/>
              </a:rPr>
              <a:t>》《</a:t>
            </a:r>
            <a:r>
              <a:rPr lang="zh-CN" altLang="en-US" sz="3200" b="1">
                <a:ea typeface="楷体_GB2312" pitchFamily="49" charset="-122"/>
              </a:rPr>
              <a:t>集外集</a:t>
            </a:r>
            <a:r>
              <a:rPr lang="en-US" altLang="zh-CN" sz="3200" b="1">
                <a:ea typeface="楷体_GB2312" pitchFamily="49" charset="-122"/>
              </a:rPr>
              <a:t>》</a:t>
            </a:r>
            <a:r>
              <a:rPr lang="zh-CN" altLang="en-US" sz="3200" b="1">
                <a:ea typeface="楷体_GB2312" pitchFamily="49" charset="-122"/>
              </a:rPr>
              <a:t>和</a:t>
            </a:r>
            <a:r>
              <a:rPr lang="en-US" altLang="zh-CN" sz="3200" b="1">
                <a:ea typeface="楷体_GB2312" pitchFamily="49" charset="-122"/>
              </a:rPr>
              <a:t>《</a:t>
            </a:r>
            <a:r>
              <a:rPr lang="zh-CN" altLang="en-US" sz="3200" b="1">
                <a:ea typeface="楷体_GB2312" pitchFamily="49" charset="-122"/>
              </a:rPr>
              <a:t>集外集拾遗</a:t>
            </a:r>
            <a:r>
              <a:rPr lang="en-US" altLang="zh-CN" sz="3200" b="1">
                <a:ea typeface="楷体_GB2312" pitchFamily="49" charset="-122"/>
              </a:rPr>
              <a:t>》</a:t>
            </a:r>
            <a:r>
              <a:rPr lang="zh-CN" altLang="en-US" sz="3200" b="1">
                <a:ea typeface="楷体_GB2312" pitchFamily="49" charset="-122"/>
              </a:rPr>
              <a:t>等专集中。鲁迅的一生，对中国文化事业作出了巨大的贡献：他领导支持了“未名社”“朝花社”等文学团体；主编了</a:t>
            </a:r>
            <a:r>
              <a:rPr lang="en-US" altLang="zh-CN" sz="3200" b="1">
                <a:ea typeface="楷体_GB2312" pitchFamily="49" charset="-122"/>
              </a:rPr>
              <a:t>《</a:t>
            </a:r>
            <a:r>
              <a:rPr lang="zh-CN" altLang="en-US" sz="3200" b="1">
                <a:ea typeface="楷体_GB2312" pitchFamily="49" charset="-122"/>
              </a:rPr>
              <a:t>国民新报副刊</a:t>
            </a:r>
            <a:r>
              <a:rPr lang="en-US" altLang="zh-CN" sz="3200" b="1">
                <a:ea typeface="楷体_GB2312" pitchFamily="49" charset="-122"/>
              </a:rPr>
              <a:t>》《</a:t>
            </a:r>
            <a:r>
              <a:rPr lang="zh-CN" altLang="en-US" sz="3200" b="1">
                <a:ea typeface="楷体_GB2312" pitchFamily="49" charset="-122"/>
              </a:rPr>
              <a:t>莽原</a:t>
            </a:r>
            <a:r>
              <a:rPr lang="en-US" altLang="zh-CN" sz="3200" b="1">
                <a:ea typeface="楷体_GB2312" pitchFamily="49" charset="-122"/>
              </a:rPr>
              <a:t>》《</a:t>
            </a:r>
            <a:r>
              <a:rPr lang="zh-CN" altLang="en-US" sz="3200" b="1">
                <a:ea typeface="楷体_GB2312" pitchFamily="49" charset="-122"/>
              </a:rPr>
              <a:t>语丝</a:t>
            </a:r>
            <a:r>
              <a:rPr lang="en-US" altLang="zh-CN" sz="3200" b="1">
                <a:ea typeface="楷体_GB2312" pitchFamily="49" charset="-122"/>
              </a:rPr>
              <a:t>》《</a:t>
            </a:r>
            <a:r>
              <a:rPr lang="zh-CN" altLang="en-US" sz="3200" b="1">
                <a:ea typeface="楷体_GB2312" pitchFamily="49" charset="-122"/>
              </a:rPr>
              <a:t>奔流</a:t>
            </a:r>
            <a:r>
              <a:rPr lang="en-US" altLang="zh-CN" sz="3200" b="1">
                <a:ea typeface="楷体_GB2312" pitchFamily="49" charset="-122"/>
              </a:rPr>
              <a:t>》《</a:t>
            </a:r>
            <a:r>
              <a:rPr lang="zh-CN" altLang="en-US" sz="3200" b="1">
                <a:ea typeface="楷体_GB2312" pitchFamily="49" charset="-122"/>
              </a:rPr>
              <a:t>萌芽</a:t>
            </a:r>
            <a:r>
              <a:rPr lang="en-US" altLang="zh-CN" sz="3200" b="1">
                <a:ea typeface="楷体_GB2312" pitchFamily="49" charset="-122"/>
              </a:rPr>
              <a:t>》《</a:t>
            </a:r>
            <a:r>
              <a:rPr lang="zh-CN" altLang="en-US" sz="3200" b="1">
                <a:ea typeface="楷体_GB2312" pitchFamily="49" charset="-122"/>
              </a:rPr>
              <a:t>译文</a:t>
            </a:r>
            <a:r>
              <a:rPr lang="en-US" altLang="zh-CN" sz="3200" b="1">
                <a:ea typeface="楷体_GB2312" pitchFamily="49" charset="-122"/>
              </a:rPr>
              <a:t>》</a:t>
            </a:r>
            <a:r>
              <a:rPr lang="zh-CN" altLang="en-US" sz="3200" b="1">
                <a:ea typeface="楷体_GB2312" pitchFamily="49" charset="-122"/>
              </a:rPr>
              <a:t>等文艺期刊；热忱关怀、积极培养青年作者；大力翻译外国进步文学作品和介绍国内外著名的绘画木刻；搜集研究整理大量的古典文学，编著</a:t>
            </a:r>
            <a:r>
              <a:rPr lang="en-US" altLang="zh-CN" sz="3200" b="1">
                <a:ea typeface="楷体_GB2312" pitchFamily="49" charset="-122"/>
              </a:rPr>
              <a:t>《</a:t>
            </a:r>
            <a:r>
              <a:rPr lang="zh-CN" altLang="en-US" sz="3200" b="1">
                <a:ea typeface="楷体_GB2312" pitchFamily="49" charset="-122"/>
              </a:rPr>
              <a:t>中国小说史略</a:t>
            </a:r>
            <a:r>
              <a:rPr lang="en-US" altLang="zh-CN" sz="3200" b="1">
                <a:ea typeface="楷体_GB2312" pitchFamily="49" charset="-122"/>
              </a:rPr>
              <a:t>》《</a:t>
            </a:r>
            <a:r>
              <a:rPr lang="zh-CN" altLang="en-US" sz="3200" b="1">
                <a:ea typeface="楷体_GB2312" pitchFamily="49" charset="-122"/>
              </a:rPr>
              <a:t>汉文学史纲要</a:t>
            </a:r>
            <a:r>
              <a:rPr lang="en-US" altLang="zh-CN" sz="3200" b="1">
                <a:ea typeface="楷体_GB2312" pitchFamily="49" charset="-122"/>
              </a:rPr>
              <a:t>》</a:t>
            </a:r>
            <a:r>
              <a:rPr lang="zh-CN" altLang="en-US" sz="3200" b="1">
                <a:ea typeface="楷体_GB2312" pitchFamily="49" charset="-122"/>
              </a:rPr>
              <a:t>，整理</a:t>
            </a:r>
            <a:r>
              <a:rPr lang="en-US" altLang="zh-CN" sz="3200" b="1">
                <a:ea typeface="楷体_GB2312" pitchFamily="49" charset="-122"/>
              </a:rPr>
              <a:t>《</a:t>
            </a:r>
            <a:r>
              <a:rPr lang="zh-CN" altLang="en-US" sz="3200" b="1">
                <a:ea typeface="楷体_GB2312" pitchFamily="49" charset="-122"/>
              </a:rPr>
              <a:t>嵇康集</a:t>
            </a:r>
            <a:r>
              <a:rPr lang="en-US" altLang="zh-CN" sz="3200" b="1">
                <a:ea typeface="楷体_GB2312" pitchFamily="49" charset="-122"/>
              </a:rPr>
              <a:t>》</a:t>
            </a:r>
            <a:r>
              <a:rPr lang="zh-CN" altLang="en-US" sz="3200" b="1">
                <a:ea typeface="楷体_GB2312" pitchFamily="49" charset="-122"/>
              </a:rPr>
              <a:t>，辑录</a:t>
            </a:r>
            <a:r>
              <a:rPr lang="en-US" altLang="zh-CN" sz="3200" b="1">
                <a:ea typeface="楷体_GB2312" pitchFamily="49" charset="-122"/>
              </a:rPr>
              <a:t>《</a:t>
            </a:r>
            <a:r>
              <a:rPr lang="zh-CN" altLang="en-US" sz="3200" b="1">
                <a:ea typeface="楷体_GB2312" pitchFamily="49" charset="-122"/>
              </a:rPr>
              <a:t>会稽郡故书杂录</a:t>
            </a:r>
            <a:r>
              <a:rPr lang="en-US" altLang="zh-CN" sz="3200" b="1">
                <a:solidFill>
                  <a:srgbClr val="339933"/>
                </a:solidFill>
                <a:ea typeface="楷体_GB2312" pitchFamily="49" charset="-122"/>
              </a:rPr>
              <a:t>》</a:t>
            </a:r>
            <a:endParaRPr lang="en-US" altLang="zh-CN" sz="2800" b="1">
              <a:ea typeface="楷体_GB2312" pitchFamily="49" charset="-122"/>
            </a:endParaRPr>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3970" name="矩形 24579"/>
          <p:cNvSpPr/>
          <p:nvPr/>
        </p:nvSpPr>
        <p:spPr>
          <a:xfrm>
            <a:off x="323850" y="2420938"/>
            <a:ext cx="863600" cy="22272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sz="2800" b="1">
                <a:solidFill>
                  <a:srgbClr val="FF3300"/>
                </a:solidFill>
              </a:rPr>
              <a:t>续</a:t>
            </a:r>
            <a:endParaRPr lang="zh-CN" altLang="en-US" sz="2800" b="1">
              <a:solidFill>
                <a:srgbClr val="FF3300"/>
              </a:solidFill>
            </a:endParaRPr>
          </a:p>
          <a:p>
            <a:pPr marL="0" lvl="0" indent="0" eaLnBrk="1" hangingPunct="1"/>
            <a:r>
              <a:rPr lang="zh-CN" altLang="en-US" sz="2800" b="1">
                <a:solidFill>
                  <a:srgbClr val="FF3300"/>
                </a:solidFill>
              </a:rPr>
              <a:t>优</a:t>
            </a:r>
            <a:endParaRPr lang="zh-CN" altLang="en-US" sz="2800" b="1">
              <a:solidFill>
                <a:srgbClr val="FF3300"/>
              </a:solidFill>
            </a:endParaRPr>
          </a:p>
          <a:p>
            <a:pPr marL="0" lvl="0" indent="0" eaLnBrk="1" hangingPunct="1"/>
            <a:r>
              <a:rPr lang="zh-CN" altLang="en-US" sz="2800" b="1">
                <a:solidFill>
                  <a:srgbClr val="FF3300"/>
                </a:solidFill>
              </a:rPr>
              <a:t>胜</a:t>
            </a:r>
            <a:endParaRPr lang="zh-CN" altLang="en-US" sz="2800" b="1">
              <a:solidFill>
                <a:srgbClr val="FF3300"/>
              </a:solidFill>
            </a:endParaRPr>
          </a:p>
          <a:p>
            <a:pPr marL="0" lvl="0" indent="0" eaLnBrk="1" hangingPunct="1"/>
            <a:r>
              <a:rPr lang="zh-CN" altLang="en-US" sz="2800" b="1">
                <a:solidFill>
                  <a:srgbClr val="FF3300"/>
                </a:solidFill>
              </a:rPr>
              <a:t>记</a:t>
            </a:r>
            <a:endParaRPr lang="zh-CN" altLang="en-US" sz="2800" b="1">
              <a:solidFill>
                <a:srgbClr val="FF3300"/>
              </a:solidFill>
            </a:endParaRPr>
          </a:p>
          <a:p>
            <a:pPr marL="0" lvl="0" indent="0" eaLnBrk="1" hangingPunct="1"/>
            <a:r>
              <a:rPr lang="zh-CN" altLang="en-US" sz="2800" b="1">
                <a:solidFill>
                  <a:srgbClr val="FF3300"/>
                </a:solidFill>
              </a:rPr>
              <a:t>略</a:t>
            </a:r>
            <a:endParaRPr lang="zh-CN" altLang="en-US" sz="2800" b="1">
              <a:solidFill>
                <a:srgbClr val="FF3300"/>
              </a:solidFill>
            </a:endParaRPr>
          </a:p>
        </p:txBody>
      </p:sp>
      <p:sp>
        <p:nvSpPr>
          <p:cNvPr id="83971" name="左大括号 24580"/>
          <p:cNvSpPr/>
          <p:nvPr/>
        </p:nvSpPr>
        <p:spPr>
          <a:xfrm>
            <a:off x="900113" y="2276475"/>
            <a:ext cx="71437" cy="2232025"/>
          </a:xfrm>
          <a:prstGeom prst="leftBrace">
            <a:avLst>
              <a:gd name="adj1" fmla="val 260228"/>
              <a:gd name="adj2" fmla="val 50000"/>
            </a:avLst>
          </a:prstGeom>
          <a:noFill/>
          <a:ln>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zh-CN" altLang="en-US"/>
          </a:p>
        </p:txBody>
      </p:sp>
      <p:sp>
        <p:nvSpPr>
          <p:cNvPr id="83972" name="矩形 24581"/>
          <p:cNvSpPr/>
          <p:nvPr/>
        </p:nvSpPr>
        <p:spPr>
          <a:xfrm>
            <a:off x="1187450" y="2133600"/>
            <a:ext cx="1098550" cy="457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b="1">
                <a:solidFill>
                  <a:srgbClr val="0000FF"/>
                </a:solidFill>
              </a:rPr>
              <a:t>怕硬篇</a:t>
            </a:r>
            <a:endParaRPr lang="zh-CN" altLang="en-US" b="1">
              <a:solidFill>
                <a:srgbClr val="0000FF"/>
              </a:solidFill>
            </a:endParaRPr>
          </a:p>
        </p:txBody>
      </p:sp>
      <p:sp>
        <p:nvSpPr>
          <p:cNvPr id="83973" name="矩形 24582"/>
          <p:cNvSpPr/>
          <p:nvPr/>
        </p:nvSpPr>
        <p:spPr>
          <a:xfrm>
            <a:off x="1187450" y="4149725"/>
            <a:ext cx="1098550" cy="457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b="1">
                <a:solidFill>
                  <a:srgbClr val="0000FF"/>
                </a:solidFill>
              </a:rPr>
              <a:t>欺软篇</a:t>
            </a:r>
            <a:endParaRPr lang="zh-CN" altLang="en-US" b="1">
              <a:solidFill>
                <a:srgbClr val="0000FF"/>
              </a:solidFill>
            </a:endParaRPr>
          </a:p>
        </p:txBody>
      </p:sp>
      <p:pic>
        <p:nvPicPr>
          <p:cNvPr id="83974" name="图片 24583"/>
          <p:cNvPicPr>
            <a:picLocks noChangeAspect="1"/>
          </p:cNvPicPr>
          <p:nvPr/>
        </p:nvPicPr>
        <p:blipFill>
          <a:blip r:embed="rId2"/>
          <a:stretch>
            <a:fillRect/>
          </a:stretch>
        </p:blipFill>
        <p:spPr>
          <a:xfrm>
            <a:off x="2268538" y="4221163"/>
            <a:ext cx="1008062" cy="398462"/>
          </a:xfrm>
          <a:prstGeom prst="rect">
            <a:avLst/>
          </a:prstGeom>
          <a:noFill/>
          <a:ln>
            <a:noFill/>
            <a:miter lim="800000"/>
          </a:ln>
        </p:spPr>
      </p:pic>
      <p:sp>
        <p:nvSpPr>
          <p:cNvPr id="83975" name="左大括号 24584"/>
          <p:cNvSpPr/>
          <p:nvPr/>
        </p:nvSpPr>
        <p:spPr>
          <a:xfrm>
            <a:off x="2484438" y="1844675"/>
            <a:ext cx="73025" cy="1152525"/>
          </a:xfrm>
          <a:prstGeom prst="leftBrace">
            <a:avLst>
              <a:gd name="adj1" fmla="val 131449"/>
              <a:gd name="adj2" fmla="val 50000"/>
            </a:avLst>
          </a:prstGeom>
          <a:noFill/>
          <a:ln>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zh-CN" altLang="en-US"/>
          </a:p>
        </p:txBody>
      </p:sp>
      <p:sp>
        <p:nvSpPr>
          <p:cNvPr id="83976" name="矩形 24585"/>
          <p:cNvSpPr/>
          <p:nvPr/>
        </p:nvSpPr>
        <p:spPr>
          <a:xfrm>
            <a:off x="2627313" y="1557338"/>
            <a:ext cx="2012950" cy="457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b="1">
                <a:solidFill>
                  <a:srgbClr val="800000"/>
                </a:solidFill>
              </a:rPr>
              <a:t>赵太爷的巴掌</a:t>
            </a:r>
            <a:endParaRPr lang="zh-CN" altLang="en-US" b="1">
              <a:solidFill>
                <a:srgbClr val="800000"/>
              </a:solidFill>
            </a:endParaRPr>
          </a:p>
        </p:txBody>
      </p:sp>
      <p:sp>
        <p:nvSpPr>
          <p:cNvPr id="83977" name="矩形 24586"/>
          <p:cNvSpPr/>
          <p:nvPr/>
        </p:nvSpPr>
        <p:spPr>
          <a:xfrm>
            <a:off x="2771775" y="2133600"/>
            <a:ext cx="1708150" cy="457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b="1">
                <a:solidFill>
                  <a:srgbClr val="800000"/>
                </a:solidFill>
              </a:rPr>
              <a:t>王胡的碰墙</a:t>
            </a:r>
            <a:endParaRPr lang="zh-CN" altLang="en-US" b="1">
              <a:solidFill>
                <a:srgbClr val="800000"/>
              </a:solidFill>
            </a:endParaRPr>
          </a:p>
        </p:txBody>
      </p:sp>
      <p:sp>
        <p:nvSpPr>
          <p:cNvPr id="83978" name="矩形 24587"/>
          <p:cNvSpPr/>
          <p:nvPr/>
        </p:nvSpPr>
        <p:spPr>
          <a:xfrm>
            <a:off x="2627313" y="2852738"/>
            <a:ext cx="2622550" cy="457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b="1">
                <a:solidFill>
                  <a:srgbClr val="800000"/>
                </a:solidFill>
              </a:rPr>
              <a:t>假洋鬼子的哭丧棒</a:t>
            </a:r>
            <a:endParaRPr lang="zh-CN" altLang="en-US" b="1">
              <a:solidFill>
                <a:srgbClr val="800000"/>
              </a:solidFill>
            </a:endParaRPr>
          </a:p>
        </p:txBody>
      </p:sp>
      <p:sp>
        <p:nvSpPr>
          <p:cNvPr id="83979" name="矩形 24588"/>
          <p:cNvSpPr/>
          <p:nvPr/>
        </p:nvSpPr>
        <p:spPr>
          <a:xfrm>
            <a:off x="3132138" y="4221163"/>
            <a:ext cx="1708150" cy="457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b="1">
                <a:solidFill>
                  <a:srgbClr val="800000"/>
                </a:solidFill>
              </a:rPr>
              <a:t>调戏小尼姑</a:t>
            </a:r>
            <a:endParaRPr lang="zh-CN" altLang="en-US" b="1">
              <a:solidFill>
                <a:srgbClr val="800000"/>
              </a:solidFill>
            </a:endParaRPr>
          </a:p>
        </p:txBody>
      </p:sp>
      <p:pic>
        <p:nvPicPr>
          <p:cNvPr id="83980" name="图片 24589"/>
          <p:cNvPicPr>
            <a:picLocks noChangeAspect="1"/>
          </p:cNvPicPr>
          <p:nvPr/>
        </p:nvPicPr>
        <p:blipFill>
          <a:blip r:embed="rId2"/>
          <a:stretch>
            <a:fillRect/>
          </a:stretch>
        </p:blipFill>
        <p:spPr>
          <a:xfrm>
            <a:off x="4859338" y="4292600"/>
            <a:ext cx="1296987" cy="344488"/>
          </a:xfrm>
          <a:prstGeom prst="rect">
            <a:avLst/>
          </a:prstGeom>
          <a:noFill/>
          <a:ln>
            <a:noFill/>
            <a:miter lim="800000"/>
          </a:ln>
        </p:spPr>
      </p:pic>
      <p:pic>
        <p:nvPicPr>
          <p:cNvPr id="83981" name="图片 24590"/>
          <p:cNvPicPr>
            <a:picLocks noChangeAspect="1"/>
          </p:cNvPicPr>
          <p:nvPr/>
        </p:nvPicPr>
        <p:blipFill>
          <a:blip r:embed="rId2"/>
          <a:stretch>
            <a:fillRect/>
          </a:stretch>
        </p:blipFill>
        <p:spPr>
          <a:xfrm>
            <a:off x="5219700" y="2924175"/>
            <a:ext cx="1296988" cy="344488"/>
          </a:xfrm>
          <a:prstGeom prst="rect">
            <a:avLst/>
          </a:prstGeom>
          <a:noFill/>
          <a:ln>
            <a:noFill/>
            <a:miter lim="800000"/>
          </a:ln>
        </p:spPr>
      </p:pic>
      <p:pic>
        <p:nvPicPr>
          <p:cNvPr id="83982" name="图片 24591"/>
          <p:cNvPicPr>
            <a:picLocks noChangeAspect="1"/>
          </p:cNvPicPr>
          <p:nvPr/>
        </p:nvPicPr>
        <p:blipFill>
          <a:blip r:embed="rId2"/>
          <a:stretch>
            <a:fillRect/>
          </a:stretch>
        </p:blipFill>
        <p:spPr>
          <a:xfrm>
            <a:off x="4500563" y="2205038"/>
            <a:ext cx="1296987" cy="344487"/>
          </a:xfrm>
          <a:prstGeom prst="rect">
            <a:avLst/>
          </a:prstGeom>
          <a:noFill/>
          <a:ln>
            <a:noFill/>
            <a:miter lim="800000"/>
          </a:ln>
        </p:spPr>
      </p:pic>
      <p:pic>
        <p:nvPicPr>
          <p:cNvPr id="83983" name="图片 24592"/>
          <p:cNvPicPr>
            <a:picLocks noChangeAspect="1"/>
          </p:cNvPicPr>
          <p:nvPr/>
        </p:nvPicPr>
        <p:blipFill>
          <a:blip r:embed="rId2"/>
          <a:stretch>
            <a:fillRect/>
          </a:stretch>
        </p:blipFill>
        <p:spPr>
          <a:xfrm>
            <a:off x="4643438" y="1628775"/>
            <a:ext cx="1296987" cy="344488"/>
          </a:xfrm>
          <a:prstGeom prst="rect">
            <a:avLst/>
          </a:prstGeom>
          <a:noFill/>
          <a:ln>
            <a:noFill/>
            <a:miter lim="800000"/>
          </a:ln>
        </p:spPr>
      </p:pic>
      <p:sp>
        <p:nvSpPr>
          <p:cNvPr id="83984" name="矩形 24593"/>
          <p:cNvSpPr/>
          <p:nvPr/>
        </p:nvSpPr>
        <p:spPr>
          <a:xfrm>
            <a:off x="5940425" y="1557338"/>
            <a:ext cx="1708150" cy="457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b="1">
                <a:solidFill>
                  <a:srgbClr val="FF33CC"/>
                </a:solidFill>
              </a:rPr>
              <a:t>因荣耀得意</a:t>
            </a:r>
            <a:endParaRPr lang="zh-CN" altLang="en-US" b="1">
              <a:solidFill>
                <a:srgbClr val="FF33CC"/>
              </a:solidFill>
            </a:endParaRPr>
          </a:p>
        </p:txBody>
      </p:sp>
      <p:sp>
        <p:nvSpPr>
          <p:cNvPr id="83985" name="矩形 24594"/>
          <p:cNvSpPr/>
          <p:nvPr/>
        </p:nvSpPr>
        <p:spPr>
          <a:xfrm>
            <a:off x="5940425" y="2205038"/>
            <a:ext cx="1708150" cy="457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b="1">
                <a:solidFill>
                  <a:srgbClr val="FF33CC"/>
                </a:solidFill>
              </a:rPr>
              <a:t>意外灭威风</a:t>
            </a:r>
            <a:endParaRPr lang="zh-CN" altLang="en-US" b="1">
              <a:solidFill>
                <a:srgbClr val="FF33CC"/>
              </a:solidFill>
            </a:endParaRPr>
          </a:p>
        </p:txBody>
      </p:sp>
      <p:sp>
        <p:nvSpPr>
          <p:cNvPr id="83986" name="矩形 24595"/>
          <p:cNvSpPr/>
          <p:nvPr/>
        </p:nvSpPr>
        <p:spPr>
          <a:xfrm>
            <a:off x="6300788" y="2852738"/>
            <a:ext cx="1403350" cy="457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b="1">
                <a:solidFill>
                  <a:srgbClr val="FF33CC"/>
                </a:solidFill>
              </a:rPr>
              <a:t>轻松高兴</a:t>
            </a:r>
            <a:endParaRPr lang="zh-CN" altLang="en-US" b="1">
              <a:solidFill>
                <a:srgbClr val="FF33CC"/>
              </a:solidFill>
            </a:endParaRPr>
          </a:p>
        </p:txBody>
      </p:sp>
      <p:sp>
        <p:nvSpPr>
          <p:cNvPr id="83987" name="矩形 24596"/>
          <p:cNvSpPr/>
          <p:nvPr/>
        </p:nvSpPr>
        <p:spPr>
          <a:xfrm>
            <a:off x="5940425" y="4221163"/>
            <a:ext cx="1708150" cy="457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b="1">
                <a:solidFill>
                  <a:srgbClr val="FF33CC"/>
                </a:solidFill>
              </a:rPr>
              <a:t>更轻松得意</a:t>
            </a:r>
            <a:endParaRPr lang="zh-CN" altLang="en-US" b="1">
              <a:solidFill>
                <a:srgbClr val="FF33CC"/>
              </a:solidFill>
            </a:endParaRPr>
          </a:p>
        </p:txBody>
      </p:sp>
      <p:sp>
        <p:nvSpPr>
          <p:cNvPr id="83988" name="右大括号 24597"/>
          <p:cNvSpPr/>
          <p:nvPr/>
        </p:nvSpPr>
        <p:spPr>
          <a:xfrm>
            <a:off x="7812088" y="1773238"/>
            <a:ext cx="144462" cy="2592387"/>
          </a:xfrm>
          <a:prstGeom prst="rightBrace">
            <a:avLst>
              <a:gd name="adj1" fmla="val 149460"/>
              <a:gd name="adj2" fmla="val 50000"/>
            </a:avLst>
          </a:prstGeom>
          <a:noFill/>
          <a:ln>
            <a:solidFill>
              <a:schemeClr val="tx1"/>
            </a:solidFill>
            <a:round/>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zh-CN" altLang="en-US"/>
          </a:p>
        </p:txBody>
      </p:sp>
      <p:pic>
        <p:nvPicPr>
          <p:cNvPr id="83989" name="图片 24598"/>
          <p:cNvPicPr>
            <a:picLocks noChangeAspect="1"/>
          </p:cNvPicPr>
          <p:nvPr/>
        </p:nvPicPr>
        <p:blipFill>
          <a:blip r:embed="rId2"/>
          <a:stretch>
            <a:fillRect/>
          </a:stretch>
        </p:blipFill>
        <p:spPr>
          <a:xfrm>
            <a:off x="7956550" y="2781300"/>
            <a:ext cx="360363" cy="685800"/>
          </a:xfrm>
          <a:prstGeom prst="rect">
            <a:avLst/>
          </a:prstGeom>
          <a:noFill/>
          <a:ln>
            <a:noFill/>
            <a:miter lim="800000"/>
          </a:ln>
        </p:spPr>
      </p:pic>
      <p:sp>
        <p:nvSpPr>
          <p:cNvPr id="83990" name="矩形 24599"/>
          <p:cNvSpPr/>
          <p:nvPr/>
        </p:nvSpPr>
        <p:spPr>
          <a:xfrm>
            <a:off x="8316913" y="1341438"/>
            <a:ext cx="539750" cy="43624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2800" b="1">
                <a:solidFill>
                  <a:srgbClr val="800000"/>
                </a:solidFill>
              </a:rPr>
              <a:t>精神胜利法乃快乐之道</a:t>
            </a:r>
            <a:endParaRPr lang="zh-CN" altLang="en-US" sz="2800" b="1">
              <a:solidFill>
                <a:srgbClr val="800000"/>
              </a:solidFill>
            </a:endParaRPr>
          </a:p>
        </p:txBody>
      </p:sp>
      <p:sp>
        <p:nvSpPr>
          <p:cNvPr id="83991" name="文本框 24600"/>
          <p:cNvSpPr/>
          <p:nvPr/>
        </p:nvSpPr>
        <p:spPr>
          <a:xfrm>
            <a:off x="755650" y="333375"/>
            <a:ext cx="7632700" cy="7620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4400" b="1">
                <a:solidFill>
                  <a:schemeClr val="bg1"/>
                </a:solidFill>
              </a:rPr>
              <a:t>小结：</a:t>
            </a:r>
            <a:endParaRPr lang="zh-CN" altLang="en-US" sz="44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additive="base">
                                        <p:cTn id="7" dur="500" fill="hold"/>
                                        <p:tgtEl>
                                          <p:spTgt spid="83970"/>
                                        </p:tgtEl>
                                        <p:attrNameLst>
                                          <p:attrName>ppt_x</p:attrName>
                                        </p:attrNameLst>
                                      </p:cBhvr>
                                      <p:tavLst>
                                        <p:tav tm="0">
                                          <p:val>
                                            <p:strVal val="#ppt_x"/>
                                          </p:val>
                                        </p:tav>
                                        <p:tav tm="100000">
                                          <p:val>
                                            <p:strVal val="#ppt_x"/>
                                          </p:val>
                                        </p:tav>
                                      </p:tavLst>
                                    </p:anim>
                                    <p:anim calcmode="lin" valueType="num">
                                      <p:cBhvr additive="base">
                                        <p:cTn id="8" dur="500" fill="hold"/>
                                        <p:tgtEl>
                                          <p:spTgt spid="8397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3971"/>
                                        </p:tgtEl>
                                        <p:attrNameLst>
                                          <p:attrName>style.visibility</p:attrName>
                                        </p:attrNameLst>
                                      </p:cBhvr>
                                      <p:to>
                                        <p:strVal val="visible"/>
                                      </p:to>
                                    </p:set>
                                    <p:anim calcmode="lin" valueType="num">
                                      <p:cBhvr additive="base">
                                        <p:cTn id="13" dur="500" fill="hold"/>
                                        <p:tgtEl>
                                          <p:spTgt spid="83971"/>
                                        </p:tgtEl>
                                        <p:attrNameLst>
                                          <p:attrName>ppt_x</p:attrName>
                                        </p:attrNameLst>
                                      </p:cBhvr>
                                      <p:tavLst>
                                        <p:tav tm="0">
                                          <p:val>
                                            <p:strVal val="#ppt_x"/>
                                          </p:val>
                                        </p:tav>
                                        <p:tav tm="100000">
                                          <p:val>
                                            <p:strVal val="#ppt_x"/>
                                          </p:val>
                                        </p:tav>
                                      </p:tavLst>
                                    </p:anim>
                                    <p:anim calcmode="lin" valueType="num">
                                      <p:cBhvr additive="base">
                                        <p:cTn id="14" dur="500" fill="hold"/>
                                        <p:tgtEl>
                                          <p:spTgt spid="8397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3972"/>
                                        </p:tgtEl>
                                        <p:attrNameLst>
                                          <p:attrName>style.visibility</p:attrName>
                                        </p:attrNameLst>
                                      </p:cBhvr>
                                      <p:to>
                                        <p:strVal val="visible"/>
                                      </p:to>
                                    </p:set>
                                    <p:anim calcmode="lin" valueType="num">
                                      <p:cBhvr additive="base">
                                        <p:cTn id="19" dur="500" fill="hold"/>
                                        <p:tgtEl>
                                          <p:spTgt spid="83972"/>
                                        </p:tgtEl>
                                        <p:attrNameLst>
                                          <p:attrName>ppt_x</p:attrName>
                                        </p:attrNameLst>
                                      </p:cBhvr>
                                      <p:tavLst>
                                        <p:tav tm="0">
                                          <p:val>
                                            <p:strVal val="#ppt_x"/>
                                          </p:val>
                                        </p:tav>
                                        <p:tav tm="100000">
                                          <p:val>
                                            <p:strVal val="#ppt_x"/>
                                          </p:val>
                                        </p:tav>
                                      </p:tavLst>
                                    </p:anim>
                                    <p:anim calcmode="lin" valueType="num">
                                      <p:cBhvr additive="base">
                                        <p:cTn id="20" dur="500" fill="hold"/>
                                        <p:tgtEl>
                                          <p:spTgt spid="8397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3973"/>
                                        </p:tgtEl>
                                        <p:attrNameLst>
                                          <p:attrName>style.visibility</p:attrName>
                                        </p:attrNameLst>
                                      </p:cBhvr>
                                      <p:to>
                                        <p:strVal val="visible"/>
                                      </p:to>
                                    </p:set>
                                    <p:anim calcmode="lin" valueType="num">
                                      <p:cBhvr additive="base">
                                        <p:cTn id="25" dur="500" fill="hold"/>
                                        <p:tgtEl>
                                          <p:spTgt spid="83973"/>
                                        </p:tgtEl>
                                        <p:attrNameLst>
                                          <p:attrName>ppt_x</p:attrName>
                                        </p:attrNameLst>
                                      </p:cBhvr>
                                      <p:tavLst>
                                        <p:tav tm="0">
                                          <p:val>
                                            <p:strVal val="#ppt_x"/>
                                          </p:val>
                                        </p:tav>
                                        <p:tav tm="100000">
                                          <p:val>
                                            <p:strVal val="#ppt_x"/>
                                          </p:val>
                                        </p:tav>
                                      </p:tavLst>
                                    </p:anim>
                                    <p:anim calcmode="lin" valueType="num">
                                      <p:cBhvr additive="base">
                                        <p:cTn id="26" dur="500" fill="hold"/>
                                        <p:tgtEl>
                                          <p:spTgt spid="8397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nodeType="clickEffect">
                                  <p:stCondLst>
                                    <p:cond delay="0"/>
                                  </p:stCondLst>
                                  <p:childTnLst>
                                    <p:set>
                                      <p:cBhvr>
                                        <p:cTn id="30" dur="1" fill="hold">
                                          <p:stCondLst>
                                            <p:cond delay="0"/>
                                          </p:stCondLst>
                                        </p:cTn>
                                        <p:tgtEl>
                                          <p:spTgt spid="83975"/>
                                        </p:tgtEl>
                                        <p:attrNameLst>
                                          <p:attrName>style.visibility</p:attrName>
                                        </p:attrNameLst>
                                      </p:cBhvr>
                                      <p:to>
                                        <p:strVal val="visible"/>
                                      </p:to>
                                    </p:set>
                                    <p:anim calcmode="lin" valueType="num">
                                      <p:cBhvr additive="base">
                                        <p:cTn id="31" dur="500" fill="hold"/>
                                        <p:tgtEl>
                                          <p:spTgt spid="83975"/>
                                        </p:tgtEl>
                                        <p:attrNameLst>
                                          <p:attrName>ppt_x</p:attrName>
                                        </p:attrNameLst>
                                      </p:cBhvr>
                                      <p:tavLst>
                                        <p:tav tm="0">
                                          <p:val>
                                            <p:strVal val="0-#ppt_w/2"/>
                                          </p:val>
                                        </p:tav>
                                        <p:tav tm="100000">
                                          <p:val>
                                            <p:strVal val="#ppt_x"/>
                                          </p:val>
                                        </p:tav>
                                      </p:tavLst>
                                    </p:anim>
                                    <p:anim calcmode="lin" valueType="num">
                                      <p:cBhvr additive="base">
                                        <p:cTn id="32" dur="500" fill="hold"/>
                                        <p:tgtEl>
                                          <p:spTgt spid="83975"/>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nodeType="clickEffect">
                                  <p:stCondLst>
                                    <p:cond delay="0"/>
                                  </p:stCondLst>
                                  <p:childTnLst>
                                    <p:set>
                                      <p:cBhvr>
                                        <p:cTn id="36" dur="1" fill="hold">
                                          <p:stCondLst>
                                            <p:cond delay="0"/>
                                          </p:stCondLst>
                                        </p:cTn>
                                        <p:tgtEl>
                                          <p:spTgt spid="83974"/>
                                        </p:tgtEl>
                                        <p:attrNameLst>
                                          <p:attrName>style.visibility</p:attrName>
                                        </p:attrNameLst>
                                      </p:cBhvr>
                                      <p:to>
                                        <p:strVal val="visible"/>
                                      </p:to>
                                    </p:set>
                                    <p:anim calcmode="lin" valueType="num">
                                      <p:cBhvr additive="base">
                                        <p:cTn id="37" dur="500" fill="hold"/>
                                        <p:tgtEl>
                                          <p:spTgt spid="83974"/>
                                        </p:tgtEl>
                                        <p:attrNameLst>
                                          <p:attrName>ppt_x</p:attrName>
                                        </p:attrNameLst>
                                      </p:cBhvr>
                                      <p:tavLst>
                                        <p:tav tm="0">
                                          <p:val>
                                            <p:strVal val="0-#ppt_w/2"/>
                                          </p:val>
                                        </p:tav>
                                        <p:tav tm="100000">
                                          <p:val>
                                            <p:strVal val="#ppt_x"/>
                                          </p:val>
                                        </p:tav>
                                      </p:tavLst>
                                    </p:anim>
                                    <p:anim calcmode="lin" valueType="num">
                                      <p:cBhvr additive="base">
                                        <p:cTn id="38" dur="500" fill="hold"/>
                                        <p:tgtEl>
                                          <p:spTgt spid="83974"/>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1" fill="hold" grpId="0" nodeType="clickEffect">
                                  <p:stCondLst>
                                    <p:cond delay="0"/>
                                  </p:stCondLst>
                                  <p:childTnLst>
                                    <p:set>
                                      <p:cBhvr>
                                        <p:cTn id="42" dur="1" fill="hold">
                                          <p:stCondLst>
                                            <p:cond delay="0"/>
                                          </p:stCondLst>
                                        </p:cTn>
                                        <p:tgtEl>
                                          <p:spTgt spid="83976"/>
                                        </p:tgtEl>
                                        <p:attrNameLst>
                                          <p:attrName>style.visibility</p:attrName>
                                        </p:attrNameLst>
                                      </p:cBhvr>
                                      <p:to>
                                        <p:strVal val="visible"/>
                                      </p:to>
                                    </p:set>
                                    <p:anim calcmode="lin" valueType="num">
                                      <p:cBhvr additive="base">
                                        <p:cTn id="43" dur="500" fill="hold"/>
                                        <p:tgtEl>
                                          <p:spTgt spid="83976"/>
                                        </p:tgtEl>
                                        <p:attrNameLst>
                                          <p:attrName>ppt_x</p:attrName>
                                        </p:attrNameLst>
                                      </p:cBhvr>
                                      <p:tavLst>
                                        <p:tav tm="0">
                                          <p:val>
                                            <p:strVal val="#ppt_x"/>
                                          </p:val>
                                        </p:tav>
                                        <p:tav tm="100000">
                                          <p:val>
                                            <p:strVal val="#ppt_x"/>
                                          </p:val>
                                        </p:tav>
                                      </p:tavLst>
                                    </p:anim>
                                    <p:anim calcmode="lin" valueType="num">
                                      <p:cBhvr additive="base">
                                        <p:cTn id="44" dur="500" fill="hold"/>
                                        <p:tgtEl>
                                          <p:spTgt spid="83976"/>
                                        </p:tgtEl>
                                        <p:attrNameLst>
                                          <p:attrName>ppt_y</p:attrName>
                                        </p:attrNameLst>
                                      </p:cBhvr>
                                      <p:tavLst>
                                        <p:tav tm="0">
                                          <p:val>
                                            <p:strVal val="0-#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83977"/>
                                        </p:tgtEl>
                                        <p:attrNameLst>
                                          <p:attrName>style.visibility</p:attrName>
                                        </p:attrNameLst>
                                      </p:cBhvr>
                                      <p:to>
                                        <p:strVal val="visible"/>
                                      </p:to>
                                    </p:set>
                                    <p:anim calcmode="lin" valueType="num">
                                      <p:cBhvr additive="base">
                                        <p:cTn id="49" dur="500" fill="hold"/>
                                        <p:tgtEl>
                                          <p:spTgt spid="83977"/>
                                        </p:tgtEl>
                                        <p:attrNameLst>
                                          <p:attrName>ppt_x</p:attrName>
                                        </p:attrNameLst>
                                      </p:cBhvr>
                                      <p:tavLst>
                                        <p:tav tm="0">
                                          <p:val>
                                            <p:strVal val="0-#ppt_w/2"/>
                                          </p:val>
                                        </p:tav>
                                        <p:tav tm="100000">
                                          <p:val>
                                            <p:strVal val="#ppt_x"/>
                                          </p:val>
                                        </p:tav>
                                      </p:tavLst>
                                    </p:anim>
                                    <p:anim calcmode="lin" valueType="num">
                                      <p:cBhvr additive="base">
                                        <p:cTn id="50" dur="500" fill="hold"/>
                                        <p:tgtEl>
                                          <p:spTgt spid="83977"/>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83978"/>
                                        </p:tgtEl>
                                        <p:attrNameLst>
                                          <p:attrName>style.visibility</p:attrName>
                                        </p:attrNameLst>
                                      </p:cBhvr>
                                      <p:to>
                                        <p:strVal val="visible"/>
                                      </p:to>
                                    </p:set>
                                    <p:anim calcmode="lin" valueType="num">
                                      <p:cBhvr additive="base">
                                        <p:cTn id="55" dur="500" fill="hold"/>
                                        <p:tgtEl>
                                          <p:spTgt spid="83978"/>
                                        </p:tgtEl>
                                        <p:attrNameLst>
                                          <p:attrName>ppt_x</p:attrName>
                                        </p:attrNameLst>
                                      </p:cBhvr>
                                      <p:tavLst>
                                        <p:tav tm="0">
                                          <p:val>
                                            <p:strVal val="0-#ppt_w/2"/>
                                          </p:val>
                                        </p:tav>
                                        <p:tav tm="100000">
                                          <p:val>
                                            <p:strVal val="#ppt_x"/>
                                          </p:val>
                                        </p:tav>
                                      </p:tavLst>
                                    </p:anim>
                                    <p:anim calcmode="lin" valueType="num">
                                      <p:cBhvr additive="base">
                                        <p:cTn id="56" dur="500" fill="hold"/>
                                        <p:tgtEl>
                                          <p:spTgt spid="83978"/>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83979"/>
                                        </p:tgtEl>
                                        <p:attrNameLst>
                                          <p:attrName>style.visibility</p:attrName>
                                        </p:attrNameLst>
                                      </p:cBhvr>
                                      <p:to>
                                        <p:strVal val="visible"/>
                                      </p:to>
                                    </p:set>
                                    <p:anim calcmode="lin" valueType="num">
                                      <p:cBhvr additive="base">
                                        <p:cTn id="61" dur="500" fill="hold"/>
                                        <p:tgtEl>
                                          <p:spTgt spid="83979"/>
                                        </p:tgtEl>
                                        <p:attrNameLst>
                                          <p:attrName>ppt_x</p:attrName>
                                        </p:attrNameLst>
                                      </p:cBhvr>
                                      <p:tavLst>
                                        <p:tav tm="0">
                                          <p:val>
                                            <p:strVal val="#ppt_x"/>
                                          </p:val>
                                        </p:tav>
                                        <p:tav tm="100000">
                                          <p:val>
                                            <p:strVal val="#ppt_x"/>
                                          </p:val>
                                        </p:tav>
                                      </p:tavLst>
                                    </p:anim>
                                    <p:anim calcmode="lin" valueType="num">
                                      <p:cBhvr additive="base">
                                        <p:cTn id="62" dur="500" fill="hold"/>
                                        <p:tgtEl>
                                          <p:spTgt spid="83979"/>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1" fill="hold" nodeType="clickEffect">
                                  <p:stCondLst>
                                    <p:cond delay="0"/>
                                  </p:stCondLst>
                                  <p:childTnLst>
                                    <p:set>
                                      <p:cBhvr>
                                        <p:cTn id="66" dur="1" fill="hold">
                                          <p:stCondLst>
                                            <p:cond delay="0"/>
                                          </p:stCondLst>
                                        </p:cTn>
                                        <p:tgtEl>
                                          <p:spTgt spid="83983"/>
                                        </p:tgtEl>
                                        <p:attrNameLst>
                                          <p:attrName>style.visibility</p:attrName>
                                        </p:attrNameLst>
                                      </p:cBhvr>
                                      <p:to>
                                        <p:strVal val="visible"/>
                                      </p:to>
                                    </p:set>
                                    <p:anim calcmode="lin" valueType="num">
                                      <p:cBhvr additive="base">
                                        <p:cTn id="67" dur="500" fill="hold"/>
                                        <p:tgtEl>
                                          <p:spTgt spid="83983"/>
                                        </p:tgtEl>
                                        <p:attrNameLst>
                                          <p:attrName>ppt_x</p:attrName>
                                        </p:attrNameLst>
                                      </p:cBhvr>
                                      <p:tavLst>
                                        <p:tav tm="0">
                                          <p:val>
                                            <p:strVal val="#ppt_x"/>
                                          </p:val>
                                        </p:tav>
                                        <p:tav tm="100000">
                                          <p:val>
                                            <p:strVal val="#ppt_x"/>
                                          </p:val>
                                        </p:tav>
                                      </p:tavLst>
                                    </p:anim>
                                    <p:anim calcmode="lin" valueType="num">
                                      <p:cBhvr additive="base">
                                        <p:cTn id="68" dur="500" fill="hold"/>
                                        <p:tgtEl>
                                          <p:spTgt spid="83983"/>
                                        </p:tgtEl>
                                        <p:attrNameLst>
                                          <p:attrName>ppt_y</p:attrName>
                                        </p:attrNameLst>
                                      </p:cBhvr>
                                      <p:tavLst>
                                        <p:tav tm="0">
                                          <p:val>
                                            <p:strVal val="0-#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8" fill="hold" nodeType="clickEffect">
                                  <p:stCondLst>
                                    <p:cond delay="0"/>
                                  </p:stCondLst>
                                  <p:childTnLst>
                                    <p:set>
                                      <p:cBhvr>
                                        <p:cTn id="72" dur="1" fill="hold">
                                          <p:stCondLst>
                                            <p:cond delay="0"/>
                                          </p:stCondLst>
                                        </p:cTn>
                                        <p:tgtEl>
                                          <p:spTgt spid="83982"/>
                                        </p:tgtEl>
                                        <p:attrNameLst>
                                          <p:attrName>style.visibility</p:attrName>
                                        </p:attrNameLst>
                                      </p:cBhvr>
                                      <p:to>
                                        <p:strVal val="visible"/>
                                      </p:to>
                                    </p:set>
                                    <p:anim calcmode="lin" valueType="num">
                                      <p:cBhvr additive="base">
                                        <p:cTn id="73" dur="500" fill="hold"/>
                                        <p:tgtEl>
                                          <p:spTgt spid="83982"/>
                                        </p:tgtEl>
                                        <p:attrNameLst>
                                          <p:attrName>ppt_x</p:attrName>
                                        </p:attrNameLst>
                                      </p:cBhvr>
                                      <p:tavLst>
                                        <p:tav tm="0">
                                          <p:val>
                                            <p:strVal val="0-#ppt_w/2"/>
                                          </p:val>
                                        </p:tav>
                                        <p:tav tm="100000">
                                          <p:val>
                                            <p:strVal val="#ppt_x"/>
                                          </p:val>
                                        </p:tav>
                                      </p:tavLst>
                                    </p:anim>
                                    <p:anim calcmode="lin" valueType="num">
                                      <p:cBhvr additive="base">
                                        <p:cTn id="74" dur="500" fill="hold"/>
                                        <p:tgtEl>
                                          <p:spTgt spid="83982"/>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nodeType="clickEffect">
                                  <p:stCondLst>
                                    <p:cond delay="0"/>
                                  </p:stCondLst>
                                  <p:childTnLst>
                                    <p:set>
                                      <p:cBhvr>
                                        <p:cTn id="78" dur="1" fill="hold">
                                          <p:stCondLst>
                                            <p:cond delay="0"/>
                                          </p:stCondLst>
                                        </p:cTn>
                                        <p:tgtEl>
                                          <p:spTgt spid="83981"/>
                                        </p:tgtEl>
                                        <p:attrNameLst>
                                          <p:attrName>style.visibility</p:attrName>
                                        </p:attrNameLst>
                                      </p:cBhvr>
                                      <p:to>
                                        <p:strVal val="visible"/>
                                      </p:to>
                                    </p:set>
                                    <p:anim calcmode="lin" valueType="num">
                                      <p:cBhvr additive="base">
                                        <p:cTn id="79" dur="500" fill="hold"/>
                                        <p:tgtEl>
                                          <p:spTgt spid="83981"/>
                                        </p:tgtEl>
                                        <p:attrNameLst>
                                          <p:attrName>ppt_x</p:attrName>
                                        </p:attrNameLst>
                                      </p:cBhvr>
                                      <p:tavLst>
                                        <p:tav tm="0">
                                          <p:val>
                                            <p:strVal val="#ppt_x"/>
                                          </p:val>
                                        </p:tav>
                                        <p:tav tm="100000">
                                          <p:val>
                                            <p:strVal val="#ppt_x"/>
                                          </p:val>
                                        </p:tav>
                                      </p:tavLst>
                                    </p:anim>
                                    <p:anim calcmode="lin" valueType="num">
                                      <p:cBhvr additive="base">
                                        <p:cTn id="80" dur="500" fill="hold"/>
                                        <p:tgtEl>
                                          <p:spTgt spid="83981"/>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nodeType="clickEffect">
                                  <p:stCondLst>
                                    <p:cond delay="0"/>
                                  </p:stCondLst>
                                  <p:childTnLst>
                                    <p:set>
                                      <p:cBhvr>
                                        <p:cTn id="84" dur="1" fill="hold">
                                          <p:stCondLst>
                                            <p:cond delay="0"/>
                                          </p:stCondLst>
                                        </p:cTn>
                                        <p:tgtEl>
                                          <p:spTgt spid="83980"/>
                                        </p:tgtEl>
                                        <p:attrNameLst>
                                          <p:attrName>style.visibility</p:attrName>
                                        </p:attrNameLst>
                                      </p:cBhvr>
                                      <p:to>
                                        <p:strVal val="visible"/>
                                      </p:to>
                                    </p:set>
                                    <p:anim calcmode="lin" valueType="num">
                                      <p:cBhvr additive="base">
                                        <p:cTn id="85" dur="500" fill="hold"/>
                                        <p:tgtEl>
                                          <p:spTgt spid="83980"/>
                                        </p:tgtEl>
                                        <p:attrNameLst>
                                          <p:attrName>ppt_x</p:attrName>
                                        </p:attrNameLst>
                                      </p:cBhvr>
                                      <p:tavLst>
                                        <p:tav tm="0">
                                          <p:val>
                                            <p:strVal val="#ppt_x"/>
                                          </p:val>
                                        </p:tav>
                                        <p:tav tm="100000">
                                          <p:val>
                                            <p:strVal val="#ppt_x"/>
                                          </p:val>
                                        </p:tav>
                                      </p:tavLst>
                                    </p:anim>
                                    <p:anim calcmode="lin" valueType="num">
                                      <p:cBhvr additive="base">
                                        <p:cTn id="86" dur="500" fill="hold"/>
                                        <p:tgtEl>
                                          <p:spTgt spid="83980"/>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2" fill="hold" grpId="0" nodeType="clickEffect">
                                  <p:stCondLst>
                                    <p:cond delay="0"/>
                                  </p:stCondLst>
                                  <p:childTnLst>
                                    <p:set>
                                      <p:cBhvr>
                                        <p:cTn id="90" dur="1" fill="hold">
                                          <p:stCondLst>
                                            <p:cond delay="0"/>
                                          </p:stCondLst>
                                        </p:cTn>
                                        <p:tgtEl>
                                          <p:spTgt spid="83984"/>
                                        </p:tgtEl>
                                        <p:attrNameLst>
                                          <p:attrName>style.visibility</p:attrName>
                                        </p:attrNameLst>
                                      </p:cBhvr>
                                      <p:to>
                                        <p:strVal val="visible"/>
                                      </p:to>
                                    </p:set>
                                    <p:anim calcmode="lin" valueType="num">
                                      <p:cBhvr additive="base">
                                        <p:cTn id="91" dur="500" fill="hold"/>
                                        <p:tgtEl>
                                          <p:spTgt spid="83984"/>
                                        </p:tgtEl>
                                        <p:attrNameLst>
                                          <p:attrName>ppt_x</p:attrName>
                                        </p:attrNameLst>
                                      </p:cBhvr>
                                      <p:tavLst>
                                        <p:tav tm="0">
                                          <p:val>
                                            <p:strVal val="1+#ppt_w/2"/>
                                          </p:val>
                                        </p:tav>
                                        <p:tav tm="100000">
                                          <p:val>
                                            <p:strVal val="#ppt_x"/>
                                          </p:val>
                                        </p:tav>
                                      </p:tavLst>
                                    </p:anim>
                                    <p:anim calcmode="lin" valueType="num">
                                      <p:cBhvr additive="base">
                                        <p:cTn id="92" dur="500" fill="hold"/>
                                        <p:tgtEl>
                                          <p:spTgt spid="83984"/>
                                        </p:tgtEl>
                                        <p:attrNameLst>
                                          <p:attrName>ppt_y</p:attrName>
                                        </p:attrNameLst>
                                      </p:cBhvr>
                                      <p:tavLst>
                                        <p:tav tm="0">
                                          <p:val>
                                            <p:strVal val="#ppt_y"/>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2" fill="hold" grpId="0" nodeType="clickEffect">
                                  <p:stCondLst>
                                    <p:cond delay="0"/>
                                  </p:stCondLst>
                                  <p:childTnLst>
                                    <p:set>
                                      <p:cBhvr>
                                        <p:cTn id="96" dur="1" fill="hold">
                                          <p:stCondLst>
                                            <p:cond delay="0"/>
                                          </p:stCondLst>
                                        </p:cTn>
                                        <p:tgtEl>
                                          <p:spTgt spid="83985"/>
                                        </p:tgtEl>
                                        <p:attrNameLst>
                                          <p:attrName>style.visibility</p:attrName>
                                        </p:attrNameLst>
                                      </p:cBhvr>
                                      <p:to>
                                        <p:strVal val="visible"/>
                                      </p:to>
                                    </p:set>
                                    <p:anim calcmode="lin" valueType="num">
                                      <p:cBhvr additive="base">
                                        <p:cTn id="97" dur="500" fill="hold"/>
                                        <p:tgtEl>
                                          <p:spTgt spid="83985"/>
                                        </p:tgtEl>
                                        <p:attrNameLst>
                                          <p:attrName>ppt_x</p:attrName>
                                        </p:attrNameLst>
                                      </p:cBhvr>
                                      <p:tavLst>
                                        <p:tav tm="0">
                                          <p:val>
                                            <p:strVal val="1+#ppt_w/2"/>
                                          </p:val>
                                        </p:tav>
                                        <p:tav tm="100000">
                                          <p:val>
                                            <p:strVal val="#ppt_x"/>
                                          </p:val>
                                        </p:tav>
                                      </p:tavLst>
                                    </p:anim>
                                    <p:anim calcmode="lin" valueType="num">
                                      <p:cBhvr additive="base">
                                        <p:cTn id="98" dur="500" fill="hold"/>
                                        <p:tgtEl>
                                          <p:spTgt spid="83985"/>
                                        </p:tgtEl>
                                        <p:attrNameLst>
                                          <p:attrName>ppt_y</p:attrName>
                                        </p:attrNameLst>
                                      </p:cBhvr>
                                      <p:tavLst>
                                        <p:tav tm="0">
                                          <p:val>
                                            <p:strVal val="#ppt_y"/>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2" fill="hold" grpId="0" nodeType="clickEffect">
                                  <p:stCondLst>
                                    <p:cond delay="0"/>
                                  </p:stCondLst>
                                  <p:childTnLst>
                                    <p:set>
                                      <p:cBhvr>
                                        <p:cTn id="102" dur="1" fill="hold">
                                          <p:stCondLst>
                                            <p:cond delay="0"/>
                                          </p:stCondLst>
                                        </p:cTn>
                                        <p:tgtEl>
                                          <p:spTgt spid="83986"/>
                                        </p:tgtEl>
                                        <p:attrNameLst>
                                          <p:attrName>style.visibility</p:attrName>
                                        </p:attrNameLst>
                                      </p:cBhvr>
                                      <p:to>
                                        <p:strVal val="visible"/>
                                      </p:to>
                                    </p:set>
                                    <p:anim calcmode="lin" valueType="num">
                                      <p:cBhvr additive="base">
                                        <p:cTn id="103" dur="500" fill="hold"/>
                                        <p:tgtEl>
                                          <p:spTgt spid="83986"/>
                                        </p:tgtEl>
                                        <p:attrNameLst>
                                          <p:attrName>ppt_x</p:attrName>
                                        </p:attrNameLst>
                                      </p:cBhvr>
                                      <p:tavLst>
                                        <p:tav tm="0">
                                          <p:val>
                                            <p:strVal val="1+#ppt_w/2"/>
                                          </p:val>
                                        </p:tav>
                                        <p:tav tm="100000">
                                          <p:val>
                                            <p:strVal val="#ppt_x"/>
                                          </p:val>
                                        </p:tav>
                                      </p:tavLst>
                                    </p:anim>
                                    <p:anim calcmode="lin" valueType="num">
                                      <p:cBhvr additive="base">
                                        <p:cTn id="104" dur="500" fill="hold"/>
                                        <p:tgtEl>
                                          <p:spTgt spid="83986"/>
                                        </p:tgtEl>
                                        <p:attrNameLst>
                                          <p:attrName>ppt_y</p:attrName>
                                        </p:attrNameLst>
                                      </p:cBhvr>
                                      <p:tavLst>
                                        <p:tav tm="0">
                                          <p:val>
                                            <p:strVal val="#ppt_y"/>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2" fill="hold" grpId="0" nodeType="clickEffect">
                                  <p:stCondLst>
                                    <p:cond delay="0"/>
                                  </p:stCondLst>
                                  <p:childTnLst>
                                    <p:set>
                                      <p:cBhvr>
                                        <p:cTn id="108" dur="1" fill="hold">
                                          <p:stCondLst>
                                            <p:cond delay="0"/>
                                          </p:stCondLst>
                                        </p:cTn>
                                        <p:tgtEl>
                                          <p:spTgt spid="83987"/>
                                        </p:tgtEl>
                                        <p:attrNameLst>
                                          <p:attrName>style.visibility</p:attrName>
                                        </p:attrNameLst>
                                      </p:cBhvr>
                                      <p:to>
                                        <p:strVal val="visible"/>
                                      </p:to>
                                    </p:set>
                                    <p:anim calcmode="lin" valueType="num">
                                      <p:cBhvr additive="base">
                                        <p:cTn id="109" dur="500" fill="hold"/>
                                        <p:tgtEl>
                                          <p:spTgt spid="83987"/>
                                        </p:tgtEl>
                                        <p:attrNameLst>
                                          <p:attrName>ppt_x</p:attrName>
                                        </p:attrNameLst>
                                      </p:cBhvr>
                                      <p:tavLst>
                                        <p:tav tm="0">
                                          <p:val>
                                            <p:strVal val="1+#ppt_w/2"/>
                                          </p:val>
                                        </p:tav>
                                        <p:tav tm="100000">
                                          <p:val>
                                            <p:strVal val="#ppt_x"/>
                                          </p:val>
                                        </p:tav>
                                      </p:tavLst>
                                    </p:anim>
                                    <p:anim calcmode="lin" valueType="num">
                                      <p:cBhvr additive="base">
                                        <p:cTn id="110" dur="500" fill="hold"/>
                                        <p:tgtEl>
                                          <p:spTgt spid="83987"/>
                                        </p:tgtEl>
                                        <p:attrNameLst>
                                          <p:attrName>ppt_y</p:attrName>
                                        </p:attrNameLst>
                                      </p:cBhvr>
                                      <p:tavLst>
                                        <p:tav tm="0">
                                          <p:val>
                                            <p:strVal val="#ppt_y"/>
                                          </p:val>
                                        </p:tav>
                                        <p:tav tm="100000">
                                          <p:val>
                                            <p:strVal val="#ppt_y"/>
                                          </p:val>
                                        </p:tav>
                                      </p:tavLst>
                                    </p:anim>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2" presetClass="entr" presetSubtype="2" fill="hold" nodeType="clickEffect">
                                  <p:stCondLst>
                                    <p:cond delay="0"/>
                                  </p:stCondLst>
                                  <p:childTnLst>
                                    <p:set>
                                      <p:cBhvr>
                                        <p:cTn id="114" dur="1" fill="hold">
                                          <p:stCondLst>
                                            <p:cond delay="0"/>
                                          </p:stCondLst>
                                        </p:cTn>
                                        <p:tgtEl>
                                          <p:spTgt spid="83988"/>
                                        </p:tgtEl>
                                        <p:attrNameLst>
                                          <p:attrName>style.visibility</p:attrName>
                                        </p:attrNameLst>
                                      </p:cBhvr>
                                      <p:to>
                                        <p:strVal val="visible"/>
                                      </p:to>
                                    </p:set>
                                    <p:anim calcmode="lin" valueType="num">
                                      <p:cBhvr additive="base">
                                        <p:cTn id="115" dur="500" fill="hold"/>
                                        <p:tgtEl>
                                          <p:spTgt spid="83988"/>
                                        </p:tgtEl>
                                        <p:attrNameLst>
                                          <p:attrName>ppt_x</p:attrName>
                                        </p:attrNameLst>
                                      </p:cBhvr>
                                      <p:tavLst>
                                        <p:tav tm="0">
                                          <p:val>
                                            <p:strVal val="1+#ppt_w/2"/>
                                          </p:val>
                                        </p:tav>
                                        <p:tav tm="100000">
                                          <p:val>
                                            <p:strVal val="#ppt_x"/>
                                          </p:val>
                                        </p:tav>
                                      </p:tavLst>
                                    </p:anim>
                                    <p:anim calcmode="lin" valueType="num">
                                      <p:cBhvr additive="base">
                                        <p:cTn id="116" dur="500" fill="hold"/>
                                        <p:tgtEl>
                                          <p:spTgt spid="83988"/>
                                        </p:tgtEl>
                                        <p:attrNameLst>
                                          <p:attrName>ppt_y</p:attrName>
                                        </p:attrNameLst>
                                      </p:cBhvr>
                                      <p:tavLst>
                                        <p:tav tm="0">
                                          <p:val>
                                            <p:strVal val="#ppt_y"/>
                                          </p:val>
                                        </p:tav>
                                        <p:tav tm="100000">
                                          <p:val>
                                            <p:strVal val="#ppt_y"/>
                                          </p:val>
                                        </p:tav>
                                      </p:tavLst>
                                    </p:anim>
                                  </p:childTnLst>
                                </p:cTn>
                              </p:par>
                            </p:childTnLst>
                          </p:cTn>
                        </p:par>
                      </p:childTnLst>
                    </p:cTn>
                  </p:par>
                  <p:par>
                    <p:cTn id="117" fill="hold" nodeType="clickPar">
                      <p:stCondLst>
                        <p:cond delay="indefinite"/>
                      </p:stCondLst>
                      <p:childTnLst>
                        <p:par>
                          <p:cTn id="118" fill="hold" nodeType="afterGroup">
                            <p:stCondLst>
                              <p:cond delay="0"/>
                            </p:stCondLst>
                            <p:childTnLst>
                              <p:par>
                                <p:cTn id="119" presetID="2" presetClass="entr" presetSubtype="4" fill="hold" nodeType="clickEffect">
                                  <p:stCondLst>
                                    <p:cond delay="0"/>
                                  </p:stCondLst>
                                  <p:childTnLst>
                                    <p:set>
                                      <p:cBhvr>
                                        <p:cTn id="120" dur="1" fill="hold">
                                          <p:stCondLst>
                                            <p:cond delay="0"/>
                                          </p:stCondLst>
                                        </p:cTn>
                                        <p:tgtEl>
                                          <p:spTgt spid="83989"/>
                                        </p:tgtEl>
                                        <p:attrNameLst>
                                          <p:attrName>style.visibility</p:attrName>
                                        </p:attrNameLst>
                                      </p:cBhvr>
                                      <p:to>
                                        <p:strVal val="visible"/>
                                      </p:to>
                                    </p:set>
                                    <p:anim calcmode="lin" valueType="num">
                                      <p:cBhvr additive="base">
                                        <p:cTn id="121" dur="500" fill="hold"/>
                                        <p:tgtEl>
                                          <p:spTgt spid="83989"/>
                                        </p:tgtEl>
                                        <p:attrNameLst>
                                          <p:attrName>ppt_x</p:attrName>
                                        </p:attrNameLst>
                                      </p:cBhvr>
                                      <p:tavLst>
                                        <p:tav tm="0">
                                          <p:val>
                                            <p:strVal val="#ppt_x"/>
                                          </p:val>
                                        </p:tav>
                                        <p:tav tm="100000">
                                          <p:val>
                                            <p:strVal val="#ppt_x"/>
                                          </p:val>
                                        </p:tav>
                                      </p:tavLst>
                                    </p:anim>
                                    <p:anim calcmode="lin" valueType="num">
                                      <p:cBhvr additive="base">
                                        <p:cTn id="122" dur="500" fill="hold"/>
                                        <p:tgtEl>
                                          <p:spTgt spid="83989"/>
                                        </p:tgtEl>
                                        <p:attrNameLst>
                                          <p:attrName>ppt_y</p:attrName>
                                        </p:attrNameLst>
                                      </p:cBhvr>
                                      <p:tavLst>
                                        <p:tav tm="0">
                                          <p:val>
                                            <p:strVal val="1+#ppt_h/2"/>
                                          </p:val>
                                        </p:tav>
                                        <p:tav tm="100000">
                                          <p:val>
                                            <p:strVal val="#ppt_y"/>
                                          </p:val>
                                        </p:tav>
                                      </p:tavLst>
                                    </p:anim>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2" presetClass="entr" presetSubtype="2" fill="hold" grpId="0" nodeType="clickEffect">
                                  <p:stCondLst>
                                    <p:cond delay="0"/>
                                  </p:stCondLst>
                                  <p:childTnLst>
                                    <p:set>
                                      <p:cBhvr>
                                        <p:cTn id="126" dur="1" fill="hold">
                                          <p:stCondLst>
                                            <p:cond delay="0"/>
                                          </p:stCondLst>
                                        </p:cTn>
                                        <p:tgtEl>
                                          <p:spTgt spid="83990"/>
                                        </p:tgtEl>
                                        <p:attrNameLst>
                                          <p:attrName>style.visibility</p:attrName>
                                        </p:attrNameLst>
                                      </p:cBhvr>
                                      <p:to>
                                        <p:strVal val="visible"/>
                                      </p:to>
                                    </p:set>
                                    <p:anim calcmode="lin" valueType="num">
                                      <p:cBhvr additive="base">
                                        <p:cTn id="127" dur="500" fill="hold"/>
                                        <p:tgtEl>
                                          <p:spTgt spid="83990"/>
                                        </p:tgtEl>
                                        <p:attrNameLst>
                                          <p:attrName>ppt_x</p:attrName>
                                        </p:attrNameLst>
                                      </p:cBhvr>
                                      <p:tavLst>
                                        <p:tav tm="0">
                                          <p:val>
                                            <p:strVal val="1+#ppt_w/2"/>
                                          </p:val>
                                        </p:tav>
                                        <p:tav tm="100000">
                                          <p:val>
                                            <p:strVal val="#ppt_x"/>
                                          </p:val>
                                        </p:tav>
                                      </p:tavLst>
                                    </p:anim>
                                    <p:anim calcmode="lin" valueType="num">
                                      <p:cBhvr additive="base">
                                        <p:cTn id="128" dur="500" fill="hold"/>
                                        <p:tgtEl>
                                          <p:spTgt spid="839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p:bldP spid="83972" grpId="0"/>
      <p:bldP spid="83973" grpId="0"/>
      <p:bldP spid="83976" grpId="0"/>
      <p:bldP spid="83977" grpId="0"/>
      <p:bldP spid="83978" grpId="0"/>
      <p:bldP spid="83979" grpId="0"/>
      <p:bldP spid="83984" grpId="0"/>
      <p:bldP spid="83985" grpId="0"/>
      <p:bldP spid="83986" grpId="0"/>
      <p:bldP spid="83987" grpId="0"/>
      <p:bldP spid="83990"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4994" name="标题 25601"/>
          <p:cNvSpPr>
            <a:spLocks noGrp="1"/>
          </p:cNvSpPr>
          <p:nvPr>
            <p:ph type="title"/>
          </p:nvPr>
        </p:nvSpPr>
        <p:spPr>
          <a:xfrm>
            <a:off x="323850" y="0"/>
            <a:ext cx="3309938"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r>
              <a:rPr lang="zh-CN" altLang="en-US" sz="3600" b="1">
                <a:solidFill>
                  <a:srgbClr val="FF0066"/>
                </a:solidFill>
              </a:rPr>
              <a:t>阿</a:t>
            </a:r>
            <a:r>
              <a:rPr lang="en-US" altLang="zh-CN" sz="3600" b="1">
                <a:solidFill>
                  <a:srgbClr val="FF0066"/>
                </a:solidFill>
              </a:rPr>
              <a:t>Q</a:t>
            </a:r>
            <a:r>
              <a:rPr lang="zh-CN" altLang="en-US" sz="3600" b="1">
                <a:solidFill>
                  <a:srgbClr val="FF0066"/>
                </a:solidFill>
              </a:rPr>
              <a:t>的性格探究</a:t>
            </a:r>
            <a:endParaRPr lang="zh-CN" altLang="en-US" sz="3600" b="1">
              <a:solidFill>
                <a:srgbClr val="FF0066"/>
              </a:solidFill>
            </a:endParaRPr>
          </a:p>
        </p:txBody>
      </p:sp>
      <p:sp>
        <p:nvSpPr>
          <p:cNvPr id="84995" name="文本占位符 25602"/>
          <p:cNvSpPr>
            <a:spLocks noGrp="1"/>
          </p:cNvSpPr>
          <p:nvPr>
            <p:ph type="body" idx="1"/>
          </p:nvPr>
        </p:nvSpPr>
        <p:spPr>
          <a:xfrm>
            <a:off x="468313" y="981075"/>
            <a:ext cx="8064500" cy="554355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lnSpc>
                <a:spcPct val="90000"/>
              </a:lnSpc>
            </a:pPr>
            <a:r>
              <a:rPr lang="zh-CN" altLang="en-US" sz="2800" b="1">
                <a:solidFill>
                  <a:srgbClr val="0033CC"/>
                </a:solidFill>
              </a:rPr>
              <a:t>阿</a:t>
            </a:r>
            <a:r>
              <a:rPr lang="en-US" altLang="zh-CN" sz="2800" b="1">
                <a:solidFill>
                  <a:srgbClr val="0033CC"/>
                </a:solidFill>
              </a:rPr>
              <a:t>Q</a:t>
            </a:r>
            <a:r>
              <a:rPr lang="zh-CN" altLang="en-US" sz="2800" b="1">
                <a:solidFill>
                  <a:srgbClr val="0033CC"/>
                </a:solidFill>
              </a:rPr>
              <a:t>有着一个十分复杂的性格。就其阶级地位而言，他是一个贫苦农民，受着惨重的剥削和压迫</a:t>
            </a:r>
            <a:r>
              <a:rPr lang="en-US" altLang="zh-CN" sz="2800" b="1">
                <a:solidFill>
                  <a:srgbClr val="0033CC"/>
                </a:solidFill>
              </a:rPr>
              <a:t>,</a:t>
            </a:r>
            <a:r>
              <a:rPr lang="zh-CN" altLang="en-US" sz="2800" b="1">
                <a:solidFill>
                  <a:srgbClr val="0033CC"/>
                </a:solidFill>
              </a:rPr>
              <a:t>因而具有反抗和革命的要求</a:t>
            </a:r>
            <a:r>
              <a:rPr lang="en-US" altLang="zh-CN" sz="2800" b="1">
                <a:solidFill>
                  <a:srgbClr val="0033CC"/>
                </a:solidFill>
              </a:rPr>
              <a:t>;</a:t>
            </a:r>
            <a:r>
              <a:rPr lang="zh-CN" altLang="en-US" sz="2800" b="1">
                <a:solidFill>
                  <a:srgbClr val="0033CC"/>
                </a:solidFill>
              </a:rPr>
              <a:t>但他又是一个落后的、没有觉醒的农民，封建传统思想的毒汁，浸蚀着他的灵魂，长期痛苦、悲惨、屈辱的生活，又使他酿成了一种变态的心理和性格</a:t>
            </a:r>
            <a:r>
              <a:rPr lang="en-US" altLang="zh-CN" sz="2800" b="1">
                <a:solidFill>
                  <a:srgbClr val="0033CC"/>
                </a:solidFill>
              </a:rPr>
              <a:t>------</a:t>
            </a:r>
            <a:r>
              <a:rPr lang="zh-CN" altLang="en-US" sz="2800" b="1">
                <a:solidFill>
                  <a:srgbClr val="CC0000"/>
                </a:solidFill>
              </a:rPr>
              <a:t>精神胜利法。</a:t>
            </a:r>
            <a:r>
              <a:rPr lang="zh-CN" altLang="en-US" sz="2800" b="1">
                <a:solidFill>
                  <a:srgbClr val="0033CC"/>
                </a:solidFill>
              </a:rPr>
              <a:t>鲁迅在塑造阿</a:t>
            </a:r>
            <a:r>
              <a:rPr lang="en-US" altLang="zh-CN" sz="2800" b="1">
                <a:solidFill>
                  <a:srgbClr val="0033CC"/>
                </a:solidFill>
              </a:rPr>
              <a:t>Q</a:t>
            </a:r>
            <a:r>
              <a:rPr lang="zh-CN" altLang="en-US" sz="2800" b="1">
                <a:solidFill>
                  <a:srgbClr val="0033CC"/>
                </a:solidFill>
              </a:rPr>
              <a:t>这个典型的时候，始终是把他的革命性、反抗性和落后性、盲目性扭结在一起。阿</a:t>
            </a:r>
            <a:r>
              <a:rPr lang="en-US" altLang="zh-CN" sz="2800" b="1">
                <a:solidFill>
                  <a:srgbClr val="0033CC"/>
                </a:solidFill>
              </a:rPr>
              <a:t>Q</a:t>
            </a:r>
            <a:r>
              <a:rPr lang="zh-CN" altLang="en-US" sz="2800" b="1">
                <a:solidFill>
                  <a:srgbClr val="0033CC"/>
                </a:solidFill>
              </a:rPr>
              <a:t>具有农民式的质朴、愚蠢，但也沾了些游手之徒的狡猾，他样子平平常常，却令人觉得可爱又可笑，可悲又可怜。他虽然落后、盲目、糊涂，却又分明地要反抗，要造反。阿</a:t>
            </a:r>
            <a:r>
              <a:rPr lang="en-US" altLang="zh-CN" sz="2800" b="1">
                <a:solidFill>
                  <a:srgbClr val="0033CC"/>
                </a:solidFill>
              </a:rPr>
              <a:t>Q</a:t>
            </a:r>
            <a:r>
              <a:rPr lang="zh-CN" altLang="en-US" sz="2800" b="1">
                <a:solidFill>
                  <a:srgbClr val="0033CC"/>
                </a:solidFill>
              </a:rPr>
              <a:t>的思想是落后。他自私、封建、狭隘、保守，而集中地表现其落后性的便是</a:t>
            </a:r>
            <a:r>
              <a:rPr lang="zh-CN" altLang="en-US" sz="2800" b="1">
                <a:solidFill>
                  <a:srgbClr val="CC0000"/>
                </a:solidFill>
              </a:rPr>
              <a:t>“精神胜利法”</a:t>
            </a:r>
            <a:r>
              <a:rPr lang="zh-CN" altLang="en-US" sz="2800" b="1"/>
              <a:t>。</a:t>
            </a:r>
            <a:endParaRPr lang="zh-CN" altLang="en-US" sz="2800" b="1"/>
          </a:p>
        </p:txBody>
      </p:sp>
      <p:pic>
        <p:nvPicPr>
          <p:cNvPr id="84996" name="New picture"/>
          <p:cNvPicPr/>
          <p:nvPr/>
        </p:nvPicPr>
        <p:blipFill>
          <a:blip r:embed="rId2"/>
          <a:stretch>
            <a:fillRect/>
          </a:stretch>
        </p:blipFill>
        <p:spPr>
          <a:xfrm>
            <a:off x="11150600" y="10858500"/>
            <a:ext cx="3175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4994"/>
                                        </p:tgtEl>
                                        <p:attrNameLst>
                                          <p:attrName>style.visibility</p:attrName>
                                        </p:attrNameLst>
                                      </p:cBhvr>
                                      <p:to>
                                        <p:strVal val="visible"/>
                                      </p:to>
                                    </p:set>
                                    <p:anim calcmode="lin" valueType="num">
                                      <p:cBhvr additive="base">
                                        <p:cTn id="7" dur="500" fill="hold"/>
                                        <p:tgtEl>
                                          <p:spTgt spid="84994"/>
                                        </p:tgtEl>
                                        <p:attrNameLst>
                                          <p:attrName>ppt_x</p:attrName>
                                        </p:attrNameLst>
                                      </p:cBhvr>
                                      <p:tavLst>
                                        <p:tav tm="0">
                                          <p:val>
                                            <p:strVal val="#ppt_x"/>
                                          </p:val>
                                        </p:tav>
                                        <p:tav tm="100000">
                                          <p:val>
                                            <p:strVal val="#ppt_x"/>
                                          </p:val>
                                        </p:tav>
                                      </p:tavLst>
                                    </p:anim>
                                    <p:anim calcmode="lin" valueType="num">
                                      <p:cBhvr additive="base">
                                        <p:cTn id="8" dur="500" fill="hold"/>
                                        <p:tgtEl>
                                          <p:spTgt spid="84994"/>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4995">
                                            <p:txEl>
                                              <p:pRg st="0" end="0"/>
                                            </p:txEl>
                                          </p:spTgt>
                                        </p:tgtEl>
                                        <p:attrNameLst>
                                          <p:attrName>style.visibility</p:attrName>
                                        </p:attrNameLst>
                                      </p:cBhvr>
                                      <p:to>
                                        <p:strVal val="visible"/>
                                      </p:to>
                                    </p:set>
                                    <p:anim calcmode="lin" valueType="num">
                                      <p:cBhvr additive="base">
                                        <p:cTn id="13" dur="2000" fill="hold"/>
                                        <p:tgtEl>
                                          <p:spTgt spid="84995">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8499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p:bldP spid="84995" grpId="0" build="p"/>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6018" name="标题 26625"/>
          <p:cNvSpPr>
            <a:spLocks noGrp="1"/>
          </p:cNvSpPr>
          <p:nvPr>
            <p:ph type="title"/>
          </p:nvPr>
        </p:nvSpPr>
        <p:spPr>
          <a:xfrm>
            <a:off x="323850" y="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r>
              <a:rPr lang="zh-CN" altLang="en-US" sz="4000" b="1">
                <a:solidFill>
                  <a:srgbClr val="FF0066"/>
                </a:solidFill>
              </a:rPr>
              <a:t>阿</a:t>
            </a:r>
            <a:r>
              <a:rPr lang="en-US" altLang="zh-CN" sz="4000" b="1">
                <a:solidFill>
                  <a:srgbClr val="FF0066"/>
                </a:solidFill>
              </a:rPr>
              <a:t>Q</a:t>
            </a:r>
            <a:r>
              <a:rPr lang="zh-CN" altLang="en-US" sz="3900" b="1">
                <a:solidFill>
                  <a:srgbClr val="FF0000"/>
                </a:solidFill>
                <a:ea typeface="黑体" pitchFamily="49" charset="-122"/>
              </a:rPr>
              <a:t>精神胜利法的形成发展的历程</a:t>
            </a:r>
            <a:endParaRPr lang="zh-CN" altLang="en-US" sz="3900" b="1">
              <a:solidFill>
                <a:srgbClr val="FF0000"/>
              </a:solidFill>
              <a:ea typeface="黑体" pitchFamily="49" charset="-122"/>
            </a:endParaRPr>
          </a:p>
        </p:txBody>
      </p:sp>
      <p:sp>
        <p:nvSpPr>
          <p:cNvPr id="86019" name="矩形 26628"/>
          <p:cNvSpPr/>
          <p:nvPr/>
        </p:nvSpPr>
        <p:spPr>
          <a:xfrm>
            <a:off x="0" y="1341438"/>
            <a:ext cx="1403350" cy="53022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lnSpc>
                <a:spcPct val="90000"/>
              </a:lnSpc>
              <a:spcBef>
                <a:spcPct val="20000"/>
              </a:spcBef>
            </a:pPr>
            <a:r>
              <a:rPr lang="zh-CN" altLang="en-US" sz="3200" b="1"/>
              <a:t>受践踏</a:t>
            </a:r>
            <a:endParaRPr lang="zh-CN" altLang="en-US" sz="3200" b="1"/>
          </a:p>
        </p:txBody>
      </p:sp>
      <p:sp>
        <p:nvSpPr>
          <p:cNvPr id="86020" name="燕尾形箭头 26630"/>
          <p:cNvSpPr/>
          <p:nvPr/>
        </p:nvSpPr>
        <p:spPr>
          <a:xfrm>
            <a:off x="1619250" y="1484313"/>
            <a:ext cx="1152525" cy="433387"/>
          </a:xfrm>
          <a:prstGeom prst="notchedRightArrow">
            <a:avLst>
              <a:gd name="adj1" fmla="val 50000"/>
              <a:gd name="adj2" fmla="val 66471"/>
            </a:avLst>
          </a:prstGeom>
          <a:solidFill>
            <a:schemeClr val="accent1"/>
          </a:solidFill>
          <a:ln>
            <a:solidFill>
              <a:schemeClr val="tx1"/>
            </a:solid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zh-CN" altLang="en-US"/>
          </a:p>
        </p:txBody>
      </p:sp>
      <p:sp>
        <p:nvSpPr>
          <p:cNvPr id="86021" name="燕尾形箭头 26632"/>
          <p:cNvSpPr/>
          <p:nvPr/>
        </p:nvSpPr>
        <p:spPr>
          <a:xfrm>
            <a:off x="3708400" y="1484313"/>
            <a:ext cx="1152525" cy="433387"/>
          </a:xfrm>
          <a:prstGeom prst="notchedRightArrow">
            <a:avLst>
              <a:gd name="adj1" fmla="val 50000"/>
              <a:gd name="adj2" fmla="val 66471"/>
            </a:avLst>
          </a:prstGeom>
          <a:solidFill>
            <a:schemeClr val="accent1"/>
          </a:solidFill>
          <a:ln>
            <a:solidFill>
              <a:schemeClr val="tx1"/>
            </a:solid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zh-CN" altLang="en-US"/>
          </a:p>
        </p:txBody>
      </p:sp>
      <p:sp>
        <p:nvSpPr>
          <p:cNvPr id="86022" name="燕尾形箭头 26633"/>
          <p:cNvSpPr/>
          <p:nvPr/>
        </p:nvSpPr>
        <p:spPr>
          <a:xfrm>
            <a:off x="5867400" y="1484313"/>
            <a:ext cx="1152525" cy="433387"/>
          </a:xfrm>
          <a:prstGeom prst="notchedRightArrow">
            <a:avLst>
              <a:gd name="adj1" fmla="val 50000"/>
              <a:gd name="adj2" fmla="val 66471"/>
            </a:avLst>
          </a:prstGeom>
          <a:solidFill>
            <a:schemeClr val="accent1"/>
          </a:solidFill>
          <a:ln>
            <a:solidFill>
              <a:schemeClr val="tx1"/>
            </a:solid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zh-CN" altLang="en-US"/>
          </a:p>
        </p:txBody>
      </p:sp>
      <p:sp>
        <p:nvSpPr>
          <p:cNvPr id="86023" name="燕尾形箭头 26634"/>
          <p:cNvSpPr/>
          <p:nvPr/>
        </p:nvSpPr>
        <p:spPr>
          <a:xfrm>
            <a:off x="0" y="2276475"/>
            <a:ext cx="1152525" cy="433388"/>
          </a:xfrm>
          <a:prstGeom prst="notchedRightArrow">
            <a:avLst>
              <a:gd name="adj1" fmla="val 50000"/>
              <a:gd name="adj2" fmla="val 66471"/>
            </a:avLst>
          </a:prstGeom>
          <a:solidFill>
            <a:schemeClr val="accent1"/>
          </a:solidFill>
          <a:ln>
            <a:solidFill>
              <a:schemeClr val="tx1"/>
            </a:solid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zh-CN" altLang="en-US"/>
          </a:p>
        </p:txBody>
      </p:sp>
      <p:sp>
        <p:nvSpPr>
          <p:cNvPr id="86024" name="燕尾形箭头 26635"/>
          <p:cNvSpPr/>
          <p:nvPr/>
        </p:nvSpPr>
        <p:spPr>
          <a:xfrm>
            <a:off x="2771775" y="2276475"/>
            <a:ext cx="1152525" cy="433388"/>
          </a:xfrm>
          <a:prstGeom prst="notchedRightArrow">
            <a:avLst>
              <a:gd name="adj1" fmla="val 50000"/>
              <a:gd name="adj2" fmla="val 66471"/>
            </a:avLst>
          </a:prstGeom>
          <a:solidFill>
            <a:schemeClr val="accent1"/>
          </a:solidFill>
          <a:ln>
            <a:solidFill>
              <a:schemeClr val="tx1"/>
            </a:solid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zh-CN" altLang="en-US"/>
          </a:p>
        </p:txBody>
      </p:sp>
      <p:sp>
        <p:nvSpPr>
          <p:cNvPr id="86025" name="燕尾形箭头 26636"/>
          <p:cNvSpPr/>
          <p:nvPr/>
        </p:nvSpPr>
        <p:spPr>
          <a:xfrm>
            <a:off x="250825" y="3141663"/>
            <a:ext cx="1152525" cy="433387"/>
          </a:xfrm>
          <a:prstGeom prst="notchedRightArrow">
            <a:avLst>
              <a:gd name="adj1" fmla="val 50000"/>
              <a:gd name="adj2" fmla="val 66471"/>
            </a:avLst>
          </a:prstGeom>
          <a:solidFill>
            <a:schemeClr val="accent1"/>
          </a:solidFill>
          <a:ln>
            <a:solidFill>
              <a:schemeClr val="tx1"/>
            </a:solid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zh-CN" altLang="en-US"/>
          </a:p>
        </p:txBody>
      </p:sp>
      <p:sp>
        <p:nvSpPr>
          <p:cNvPr id="86026" name="燕尾形箭头 26637"/>
          <p:cNvSpPr/>
          <p:nvPr/>
        </p:nvSpPr>
        <p:spPr>
          <a:xfrm>
            <a:off x="5795963" y="3213100"/>
            <a:ext cx="1152525" cy="433388"/>
          </a:xfrm>
          <a:prstGeom prst="notchedRightArrow">
            <a:avLst>
              <a:gd name="adj1" fmla="val 50000"/>
              <a:gd name="adj2" fmla="val 66471"/>
            </a:avLst>
          </a:prstGeom>
          <a:solidFill>
            <a:schemeClr val="accent1"/>
          </a:solidFill>
          <a:ln>
            <a:solidFill>
              <a:schemeClr val="tx1"/>
            </a:solid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endParaRPr lang="zh-CN" altLang="en-US"/>
          </a:p>
        </p:txBody>
      </p:sp>
      <p:sp>
        <p:nvSpPr>
          <p:cNvPr id="86027" name="矩形 26638"/>
          <p:cNvSpPr/>
          <p:nvPr/>
        </p:nvSpPr>
        <p:spPr>
          <a:xfrm>
            <a:off x="2771775" y="1341438"/>
            <a:ext cx="996950" cy="53022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lnSpc>
                <a:spcPct val="90000"/>
              </a:lnSpc>
              <a:spcBef>
                <a:spcPct val="20000"/>
              </a:spcBef>
            </a:pPr>
            <a:r>
              <a:rPr lang="zh-CN" altLang="en-US" sz="3200" b="1"/>
              <a:t>自尊</a:t>
            </a:r>
            <a:endParaRPr lang="zh-CN" altLang="en-US" sz="3200" b="1"/>
          </a:p>
        </p:txBody>
      </p:sp>
      <p:sp>
        <p:nvSpPr>
          <p:cNvPr id="86028" name="矩形 26639"/>
          <p:cNvSpPr/>
          <p:nvPr/>
        </p:nvSpPr>
        <p:spPr>
          <a:xfrm>
            <a:off x="4932363" y="1341438"/>
            <a:ext cx="996950" cy="579437"/>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sz="3200" b="1"/>
              <a:t>反抗</a:t>
            </a:r>
            <a:endParaRPr lang="zh-CN" altLang="en-US" sz="3200" b="1"/>
          </a:p>
        </p:txBody>
      </p:sp>
      <p:sp>
        <p:nvSpPr>
          <p:cNvPr id="86029" name="矩形 26640"/>
          <p:cNvSpPr/>
          <p:nvPr/>
        </p:nvSpPr>
        <p:spPr>
          <a:xfrm>
            <a:off x="7164388" y="1379538"/>
            <a:ext cx="1809750" cy="579437"/>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sz="3200" b="1"/>
              <a:t>怒目主义</a:t>
            </a:r>
            <a:endParaRPr lang="zh-CN" altLang="en-US" sz="3200" b="1"/>
          </a:p>
        </p:txBody>
      </p:sp>
      <p:sp>
        <p:nvSpPr>
          <p:cNvPr id="86030" name="矩形 26641"/>
          <p:cNvSpPr/>
          <p:nvPr/>
        </p:nvSpPr>
        <p:spPr>
          <a:xfrm>
            <a:off x="1042988" y="2205038"/>
            <a:ext cx="1809750" cy="53022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lnSpc>
                <a:spcPct val="90000"/>
              </a:lnSpc>
              <a:spcBef>
                <a:spcPct val="20000"/>
              </a:spcBef>
            </a:pPr>
            <a:r>
              <a:rPr lang="zh-CN" altLang="en-US" sz="3200" b="1"/>
              <a:t>腹诽战术</a:t>
            </a:r>
            <a:endParaRPr lang="zh-CN" altLang="en-US" sz="3200" b="1"/>
          </a:p>
        </p:txBody>
      </p:sp>
      <p:sp>
        <p:nvSpPr>
          <p:cNvPr id="86031" name="矩形 26642"/>
          <p:cNvSpPr/>
          <p:nvPr/>
        </p:nvSpPr>
        <p:spPr>
          <a:xfrm>
            <a:off x="3676650" y="2133600"/>
            <a:ext cx="5467350" cy="579438"/>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sz="3200" b="1"/>
              <a:t>在假想中克敌制胜以转移痛苦</a:t>
            </a:r>
            <a:endParaRPr lang="zh-CN" altLang="en-US" sz="3200" b="1"/>
          </a:p>
        </p:txBody>
      </p:sp>
      <p:sp>
        <p:nvSpPr>
          <p:cNvPr id="86032" name="矩形 26643"/>
          <p:cNvSpPr/>
          <p:nvPr/>
        </p:nvSpPr>
        <p:spPr>
          <a:xfrm>
            <a:off x="1619250" y="3068638"/>
            <a:ext cx="3841750" cy="579437"/>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sz="3200" b="1"/>
              <a:t>欺凌弱小以转移痛苦</a:t>
            </a:r>
            <a:endParaRPr lang="zh-CN" altLang="en-US" sz="3200" b="1"/>
          </a:p>
        </p:txBody>
      </p:sp>
      <p:sp>
        <p:nvSpPr>
          <p:cNvPr id="86033" name="矩形 26644"/>
          <p:cNvSpPr/>
          <p:nvPr/>
        </p:nvSpPr>
        <p:spPr>
          <a:xfrm>
            <a:off x="7019925" y="3141663"/>
            <a:ext cx="1809750" cy="53022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lnSpc>
                <a:spcPct val="90000"/>
              </a:lnSpc>
              <a:spcBef>
                <a:spcPct val="20000"/>
              </a:spcBef>
            </a:pPr>
            <a:r>
              <a:rPr lang="zh-CN" altLang="en-US" sz="3200" b="1"/>
              <a:t>自轻自贱</a:t>
            </a:r>
            <a:endParaRPr lang="zh-CN" altLang="en-US" sz="3200" b="1"/>
          </a:p>
        </p:txBody>
      </p:sp>
      <p:sp>
        <p:nvSpPr>
          <p:cNvPr id="86034" name="矩形 26645"/>
          <p:cNvSpPr/>
          <p:nvPr/>
        </p:nvSpPr>
        <p:spPr>
          <a:xfrm>
            <a:off x="0" y="4076700"/>
            <a:ext cx="9144000" cy="22272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sz="2800" b="1"/>
              <a:t>其实质就是屈服和逃避、麻木和健忘，就是愚昧和怯弱。 </a:t>
            </a:r>
            <a:endParaRPr lang="zh-CN" altLang="en-US" sz="2800" b="1"/>
          </a:p>
          <a:p>
            <a:pPr marL="0" lvl="0" indent="0" eaLnBrk="1" hangingPunct="1"/>
            <a:r>
              <a:rPr lang="zh-CN" altLang="en-US" sz="2800" b="1"/>
              <a:t>无聊</a:t>
            </a:r>
            <a:r>
              <a:rPr lang="en-US" altLang="zh-CN" sz="2800" b="1"/>
              <a:t>,</a:t>
            </a:r>
            <a:r>
              <a:rPr lang="zh-CN" altLang="en-US" sz="2800" b="1"/>
              <a:t>狭隘</a:t>
            </a:r>
            <a:r>
              <a:rPr lang="en-US" altLang="zh-CN" sz="2800" b="1"/>
              <a:t>,</a:t>
            </a:r>
            <a:r>
              <a:rPr lang="zh-CN" altLang="en-US" sz="2800" b="1"/>
              <a:t>善于忘却、受人欺凌、却又欺凌弱小。 是羊而同时又是凶兽。可憎可恨</a:t>
            </a:r>
            <a:endParaRPr lang="zh-CN" altLang="en-US" sz="2800" b="1"/>
          </a:p>
          <a:p>
            <a:pPr marL="0" lvl="0" indent="0" eaLnBrk="1" hangingPunct="1"/>
            <a:r>
              <a:rPr lang="zh-CN" altLang="en-US" sz="2800" b="1"/>
              <a:t> “自己被人凌虐，但也可以凌虐别人；自己被人吃，但也可以吃别人”（</a:t>
            </a:r>
            <a:r>
              <a:rPr lang="en-US" altLang="zh-CN" sz="2800" b="1"/>
              <a:t>《</a:t>
            </a:r>
            <a:r>
              <a:rPr lang="zh-CN" altLang="en-US" sz="2800" b="1"/>
              <a:t>坟。灯下漫笔</a:t>
            </a:r>
            <a:r>
              <a:rPr lang="en-US" altLang="zh-CN" sz="2800" b="1"/>
              <a:t>》)</a:t>
            </a:r>
            <a:endParaRPr lang="en-US" altLang="zh-CN"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601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1" fill="hold" grpId="1" nodeType="clickEffect">
                                  <p:stCondLst>
                                    <p:cond delay="0"/>
                                  </p:stCondLst>
                                  <p:childTnLst>
                                    <p:set>
                                      <p:cBhvr>
                                        <p:cTn id="10" dur="1" fill="hold">
                                          <p:stCondLst>
                                            <p:cond delay="0"/>
                                          </p:stCondLst>
                                        </p:cTn>
                                        <p:tgtEl>
                                          <p:spTgt spid="86018"/>
                                        </p:tgtEl>
                                        <p:attrNameLst>
                                          <p:attrName>style.visibility</p:attrName>
                                        </p:attrNameLst>
                                      </p:cBhvr>
                                      <p:to>
                                        <p:strVal val="visible"/>
                                      </p:to>
                                    </p:set>
                                    <p:anim calcmode="lin" valueType="num">
                                      <p:cBhvr additive="base">
                                        <p:cTn id="11" dur="500" fill="hold"/>
                                        <p:tgtEl>
                                          <p:spTgt spid="86018"/>
                                        </p:tgtEl>
                                        <p:attrNameLst>
                                          <p:attrName>ppt_x</p:attrName>
                                        </p:attrNameLst>
                                      </p:cBhvr>
                                      <p:tavLst>
                                        <p:tav tm="0">
                                          <p:val>
                                            <p:strVal val="#ppt_x"/>
                                          </p:val>
                                        </p:tav>
                                        <p:tav tm="100000">
                                          <p:val>
                                            <p:strVal val="#ppt_x"/>
                                          </p:val>
                                        </p:tav>
                                      </p:tavLst>
                                    </p:anim>
                                    <p:anim calcmode="lin" valueType="num">
                                      <p:cBhvr additive="base">
                                        <p:cTn id="12" dur="500" fill="hold"/>
                                        <p:tgtEl>
                                          <p:spTgt spid="86018"/>
                                        </p:tgtEl>
                                        <p:attrNameLst>
                                          <p:attrName>ppt_y</p:attrName>
                                        </p:attrNameLst>
                                      </p:cBhvr>
                                      <p:tavLst>
                                        <p:tav tm="0">
                                          <p:val>
                                            <p:strVal val="0-#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86019"/>
                                        </p:tgtEl>
                                        <p:attrNameLst>
                                          <p:attrName>style.visibility</p:attrName>
                                        </p:attrNameLst>
                                      </p:cBhvr>
                                      <p:to>
                                        <p:strVal val="visible"/>
                                      </p:to>
                                    </p:set>
                                    <p:anim calcmode="lin" valueType="num">
                                      <p:cBhvr additive="base">
                                        <p:cTn id="17" dur="500" fill="hold"/>
                                        <p:tgtEl>
                                          <p:spTgt spid="86019"/>
                                        </p:tgtEl>
                                        <p:attrNameLst>
                                          <p:attrName>ppt_x</p:attrName>
                                        </p:attrNameLst>
                                      </p:cBhvr>
                                      <p:tavLst>
                                        <p:tav tm="0">
                                          <p:val>
                                            <p:strVal val="0-#ppt_w/2"/>
                                          </p:val>
                                        </p:tav>
                                        <p:tav tm="100000">
                                          <p:val>
                                            <p:strVal val="#ppt_x"/>
                                          </p:val>
                                        </p:tav>
                                      </p:tavLst>
                                    </p:anim>
                                    <p:anim calcmode="lin" valueType="num">
                                      <p:cBhvr additive="base">
                                        <p:cTn id="18" dur="500" fill="hold"/>
                                        <p:tgtEl>
                                          <p:spTgt spid="86019"/>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nodeType="clickEffect">
                                  <p:stCondLst>
                                    <p:cond delay="0"/>
                                  </p:stCondLst>
                                  <p:childTnLst>
                                    <p:set>
                                      <p:cBhvr>
                                        <p:cTn id="22" dur="1" fill="hold">
                                          <p:stCondLst>
                                            <p:cond delay="0"/>
                                          </p:stCondLst>
                                        </p:cTn>
                                        <p:tgtEl>
                                          <p:spTgt spid="86020"/>
                                        </p:tgtEl>
                                        <p:attrNameLst>
                                          <p:attrName>style.visibility</p:attrName>
                                        </p:attrNameLst>
                                      </p:cBhvr>
                                      <p:to>
                                        <p:strVal val="visible"/>
                                      </p:to>
                                    </p:set>
                                    <p:anim calcmode="lin" valueType="num">
                                      <p:cBhvr additive="base">
                                        <p:cTn id="23" dur="500" fill="hold"/>
                                        <p:tgtEl>
                                          <p:spTgt spid="86020"/>
                                        </p:tgtEl>
                                        <p:attrNameLst>
                                          <p:attrName>ppt_x</p:attrName>
                                        </p:attrNameLst>
                                      </p:cBhvr>
                                      <p:tavLst>
                                        <p:tav tm="0">
                                          <p:val>
                                            <p:strVal val="0-#ppt_w/2"/>
                                          </p:val>
                                        </p:tav>
                                        <p:tav tm="100000">
                                          <p:val>
                                            <p:strVal val="#ppt_x"/>
                                          </p:val>
                                        </p:tav>
                                      </p:tavLst>
                                    </p:anim>
                                    <p:anim calcmode="lin" valueType="num">
                                      <p:cBhvr additive="base">
                                        <p:cTn id="24" dur="500" fill="hold"/>
                                        <p:tgtEl>
                                          <p:spTgt spid="86020"/>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86027"/>
                                        </p:tgtEl>
                                        <p:attrNameLst>
                                          <p:attrName>style.visibility</p:attrName>
                                        </p:attrNameLst>
                                      </p:cBhvr>
                                      <p:to>
                                        <p:strVal val="visible"/>
                                      </p:to>
                                    </p:set>
                                    <p:anim calcmode="lin" valueType="num">
                                      <p:cBhvr additive="base">
                                        <p:cTn id="29" dur="500" fill="hold"/>
                                        <p:tgtEl>
                                          <p:spTgt spid="86027"/>
                                        </p:tgtEl>
                                        <p:attrNameLst>
                                          <p:attrName>ppt_x</p:attrName>
                                        </p:attrNameLst>
                                      </p:cBhvr>
                                      <p:tavLst>
                                        <p:tav tm="0">
                                          <p:val>
                                            <p:strVal val="1+#ppt_w/2"/>
                                          </p:val>
                                        </p:tav>
                                        <p:tav tm="100000">
                                          <p:val>
                                            <p:strVal val="#ppt_x"/>
                                          </p:val>
                                        </p:tav>
                                      </p:tavLst>
                                    </p:anim>
                                    <p:anim calcmode="lin" valueType="num">
                                      <p:cBhvr additive="base">
                                        <p:cTn id="30" dur="500" fill="hold"/>
                                        <p:tgtEl>
                                          <p:spTgt spid="86027"/>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8" fill="hold" nodeType="clickEffect">
                                  <p:stCondLst>
                                    <p:cond delay="0"/>
                                  </p:stCondLst>
                                  <p:childTnLst>
                                    <p:set>
                                      <p:cBhvr>
                                        <p:cTn id="34" dur="1" fill="hold">
                                          <p:stCondLst>
                                            <p:cond delay="0"/>
                                          </p:stCondLst>
                                        </p:cTn>
                                        <p:tgtEl>
                                          <p:spTgt spid="86021"/>
                                        </p:tgtEl>
                                        <p:attrNameLst>
                                          <p:attrName>style.visibility</p:attrName>
                                        </p:attrNameLst>
                                      </p:cBhvr>
                                      <p:to>
                                        <p:strVal val="visible"/>
                                      </p:to>
                                    </p:set>
                                    <p:anim calcmode="lin" valueType="num">
                                      <p:cBhvr additive="base">
                                        <p:cTn id="35" dur="500" fill="hold"/>
                                        <p:tgtEl>
                                          <p:spTgt spid="86021"/>
                                        </p:tgtEl>
                                        <p:attrNameLst>
                                          <p:attrName>ppt_x</p:attrName>
                                        </p:attrNameLst>
                                      </p:cBhvr>
                                      <p:tavLst>
                                        <p:tav tm="0">
                                          <p:val>
                                            <p:strVal val="0-#ppt_w/2"/>
                                          </p:val>
                                        </p:tav>
                                        <p:tav tm="100000">
                                          <p:val>
                                            <p:strVal val="#ppt_x"/>
                                          </p:val>
                                        </p:tav>
                                      </p:tavLst>
                                    </p:anim>
                                    <p:anim calcmode="lin" valueType="num">
                                      <p:cBhvr additive="base">
                                        <p:cTn id="36" dur="500" fill="hold"/>
                                        <p:tgtEl>
                                          <p:spTgt spid="86021"/>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86028"/>
                                        </p:tgtEl>
                                        <p:attrNameLst>
                                          <p:attrName>style.visibility</p:attrName>
                                        </p:attrNameLst>
                                      </p:cBhvr>
                                      <p:to>
                                        <p:strVal val="visible"/>
                                      </p:to>
                                    </p:set>
                                    <p:anim calcmode="lin" valueType="num">
                                      <p:cBhvr additive="base">
                                        <p:cTn id="41" dur="500" fill="hold"/>
                                        <p:tgtEl>
                                          <p:spTgt spid="86028"/>
                                        </p:tgtEl>
                                        <p:attrNameLst>
                                          <p:attrName>ppt_x</p:attrName>
                                        </p:attrNameLst>
                                      </p:cBhvr>
                                      <p:tavLst>
                                        <p:tav tm="0">
                                          <p:val>
                                            <p:strVal val="1+#ppt_w/2"/>
                                          </p:val>
                                        </p:tav>
                                        <p:tav tm="100000">
                                          <p:val>
                                            <p:strVal val="#ppt_x"/>
                                          </p:val>
                                        </p:tav>
                                      </p:tavLst>
                                    </p:anim>
                                    <p:anim calcmode="lin" valueType="num">
                                      <p:cBhvr additive="base">
                                        <p:cTn id="42" dur="500" fill="hold"/>
                                        <p:tgtEl>
                                          <p:spTgt spid="86028"/>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8" fill="hold" nodeType="clickEffect">
                                  <p:stCondLst>
                                    <p:cond delay="0"/>
                                  </p:stCondLst>
                                  <p:childTnLst>
                                    <p:set>
                                      <p:cBhvr>
                                        <p:cTn id="46" dur="1" fill="hold">
                                          <p:stCondLst>
                                            <p:cond delay="0"/>
                                          </p:stCondLst>
                                        </p:cTn>
                                        <p:tgtEl>
                                          <p:spTgt spid="86022"/>
                                        </p:tgtEl>
                                        <p:attrNameLst>
                                          <p:attrName>style.visibility</p:attrName>
                                        </p:attrNameLst>
                                      </p:cBhvr>
                                      <p:to>
                                        <p:strVal val="visible"/>
                                      </p:to>
                                    </p:set>
                                    <p:anim calcmode="lin" valueType="num">
                                      <p:cBhvr additive="base">
                                        <p:cTn id="47" dur="500" fill="hold"/>
                                        <p:tgtEl>
                                          <p:spTgt spid="86022"/>
                                        </p:tgtEl>
                                        <p:attrNameLst>
                                          <p:attrName>ppt_x</p:attrName>
                                        </p:attrNameLst>
                                      </p:cBhvr>
                                      <p:tavLst>
                                        <p:tav tm="0">
                                          <p:val>
                                            <p:strVal val="0-#ppt_w/2"/>
                                          </p:val>
                                        </p:tav>
                                        <p:tav tm="100000">
                                          <p:val>
                                            <p:strVal val="#ppt_x"/>
                                          </p:val>
                                        </p:tav>
                                      </p:tavLst>
                                    </p:anim>
                                    <p:anim calcmode="lin" valueType="num">
                                      <p:cBhvr additive="base">
                                        <p:cTn id="48" dur="500" fill="hold"/>
                                        <p:tgtEl>
                                          <p:spTgt spid="86022"/>
                                        </p:tgtEl>
                                        <p:attrNameLst>
                                          <p:attrName>ppt_y</p:attrName>
                                        </p:attrNameLst>
                                      </p:cBhvr>
                                      <p:tavLst>
                                        <p:tav tm="0">
                                          <p:val>
                                            <p:strVal val="#ppt_y"/>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86029"/>
                                        </p:tgtEl>
                                        <p:attrNameLst>
                                          <p:attrName>style.visibility</p:attrName>
                                        </p:attrNameLst>
                                      </p:cBhvr>
                                      <p:to>
                                        <p:strVal val="visible"/>
                                      </p:to>
                                    </p:set>
                                    <p:anim calcmode="lin" valueType="num">
                                      <p:cBhvr additive="base">
                                        <p:cTn id="53" dur="500" fill="hold"/>
                                        <p:tgtEl>
                                          <p:spTgt spid="86029"/>
                                        </p:tgtEl>
                                        <p:attrNameLst>
                                          <p:attrName>ppt_x</p:attrName>
                                        </p:attrNameLst>
                                      </p:cBhvr>
                                      <p:tavLst>
                                        <p:tav tm="0">
                                          <p:val>
                                            <p:strVal val="1+#ppt_w/2"/>
                                          </p:val>
                                        </p:tav>
                                        <p:tav tm="100000">
                                          <p:val>
                                            <p:strVal val="#ppt_x"/>
                                          </p:val>
                                        </p:tav>
                                      </p:tavLst>
                                    </p:anim>
                                    <p:anim calcmode="lin" valueType="num">
                                      <p:cBhvr additive="base">
                                        <p:cTn id="54" dur="500" fill="hold"/>
                                        <p:tgtEl>
                                          <p:spTgt spid="86029"/>
                                        </p:tgtEl>
                                        <p:attrNameLst>
                                          <p:attrName>ppt_y</p:attrName>
                                        </p:attrNameLst>
                                      </p:cBhvr>
                                      <p:tavLst>
                                        <p:tav tm="0">
                                          <p:val>
                                            <p:strVal val="#ppt_y"/>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nodeType="clickEffect">
                                  <p:stCondLst>
                                    <p:cond delay="0"/>
                                  </p:stCondLst>
                                  <p:childTnLst>
                                    <p:set>
                                      <p:cBhvr>
                                        <p:cTn id="58" dur="1" fill="hold">
                                          <p:stCondLst>
                                            <p:cond delay="0"/>
                                          </p:stCondLst>
                                        </p:cTn>
                                        <p:tgtEl>
                                          <p:spTgt spid="86023"/>
                                        </p:tgtEl>
                                        <p:attrNameLst>
                                          <p:attrName>style.visibility</p:attrName>
                                        </p:attrNameLst>
                                      </p:cBhvr>
                                      <p:to>
                                        <p:strVal val="visible"/>
                                      </p:to>
                                    </p:set>
                                    <p:anim calcmode="lin" valueType="num">
                                      <p:cBhvr additive="base">
                                        <p:cTn id="59" dur="500" fill="hold"/>
                                        <p:tgtEl>
                                          <p:spTgt spid="86023"/>
                                        </p:tgtEl>
                                        <p:attrNameLst>
                                          <p:attrName>ppt_x</p:attrName>
                                        </p:attrNameLst>
                                      </p:cBhvr>
                                      <p:tavLst>
                                        <p:tav tm="0">
                                          <p:val>
                                            <p:strVal val="#ppt_x"/>
                                          </p:val>
                                        </p:tav>
                                        <p:tav tm="100000">
                                          <p:val>
                                            <p:strVal val="#ppt_x"/>
                                          </p:val>
                                        </p:tav>
                                      </p:tavLst>
                                    </p:anim>
                                    <p:anim calcmode="lin" valueType="num">
                                      <p:cBhvr additive="base">
                                        <p:cTn id="60" dur="500" fill="hold"/>
                                        <p:tgtEl>
                                          <p:spTgt spid="86023"/>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86030"/>
                                        </p:tgtEl>
                                        <p:attrNameLst>
                                          <p:attrName>style.visibility</p:attrName>
                                        </p:attrNameLst>
                                      </p:cBhvr>
                                      <p:to>
                                        <p:strVal val="visible"/>
                                      </p:to>
                                    </p:set>
                                    <p:anim calcmode="lin" valueType="num">
                                      <p:cBhvr additive="base">
                                        <p:cTn id="65" dur="500" fill="hold"/>
                                        <p:tgtEl>
                                          <p:spTgt spid="86030"/>
                                        </p:tgtEl>
                                        <p:attrNameLst>
                                          <p:attrName>ppt_x</p:attrName>
                                        </p:attrNameLst>
                                      </p:cBhvr>
                                      <p:tavLst>
                                        <p:tav tm="0">
                                          <p:val>
                                            <p:strVal val="#ppt_x"/>
                                          </p:val>
                                        </p:tav>
                                        <p:tav tm="100000">
                                          <p:val>
                                            <p:strVal val="#ppt_x"/>
                                          </p:val>
                                        </p:tav>
                                      </p:tavLst>
                                    </p:anim>
                                    <p:anim calcmode="lin" valueType="num">
                                      <p:cBhvr additive="base">
                                        <p:cTn id="66" dur="500" fill="hold"/>
                                        <p:tgtEl>
                                          <p:spTgt spid="86030"/>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4" fill="hold" nodeType="clickEffect">
                                  <p:stCondLst>
                                    <p:cond delay="0"/>
                                  </p:stCondLst>
                                  <p:childTnLst>
                                    <p:set>
                                      <p:cBhvr>
                                        <p:cTn id="70" dur="1" fill="hold">
                                          <p:stCondLst>
                                            <p:cond delay="0"/>
                                          </p:stCondLst>
                                        </p:cTn>
                                        <p:tgtEl>
                                          <p:spTgt spid="86024"/>
                                        </p:tgtEl>
                                        <p:attrNameLst>
                                          <p:attrName>style.visibility</p:attrName>
                                        </p:attrNameLst>
                                      </p:cBhvr>
                                      <p:to>
                                        <p:strVal val="visible"/>
                                      </p:to>
                                    </p:set>
                                    <p:anim calcmode="lin" valueType="num">
                                      <p:cBhvr additive="base">
                                        <p:cTn id="71" dur="500" fill="hold"/>
                                        <p:tgtEl>
                                          <p:spTgt spid="86024"/>
                                        </p:tgtEl>
                                        <p:attrNameLst>
                                          <p:attrName>ppt_x</p:attrName>
                                        </p:attrNameLst>
                                      </p:cBhvr>
                                      <p:tavLst>
                                        <p:tav tm="0">
                                          <p:val>
                                            <p:strVal val="#ppt_x"/>
                                          </p:val>
                                        </p:tav>
                                        <p:tav tm="100000">
                                          <p:val>
                                            <p:strVal val="#ppt_x"/>
                                          </p:val>
                                        </p:tav>
                                      </p:tavLst>
                                    </p:anim>
                                    <p:anim calcmode="lin" valueType="num">
                                      <p:cBhvr additive="base">
                                        <p:cTn id="72" dur="500" fill="hold"/>
                                        <p:tgtEl>
                                          <p:spTgt spid="86024"/>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86031"/>
                                        </p:tgtEl>
                                        <p:attrNameLst>
                                          <p:attrName>style.visibility</p:attrName>
                                        </p:attrNameLst>
                                      </p:cBhvr>
                                      <p:to>
                                        <p:strVal val="visible"/>
                                      </p:to>
                                    </p:set>
                                    <p:anim calcmode="lin" valueType="num">
                                      <p:cBhvr additive="base">
                                        <p:cTn id="77" dur="500" fill="hold"/>
                                        <p:tgtEl>
                                          <p:spTgt spid="86031"/>
                                        </p:tgtEl>
                                        <p:attrNameLst>
                                          <p:attrName>ppt_x</p:attrName>
                                        </p:attrNameLst>
                                      </p:cBhvr>
                                      <p:tavLst>
                                        <p:tav tm="0">
                                          <p:val>
                                            <p:strVal val="#ppt_x"/>
                                          </p:val>
                                        </p:tav>
                                        <p:tav tm="100000">
                                          <p:val>
                                            <p:strVal val="#ppt_x"/>
                                          </p:val>
                                        </p:tav>
                                      </p:tavLst>
                                    </p:anim>
                                    <p:anim calcmode="lin" valueType="num">
                                      <p:cBhvr additive="base">
                                        <p:cTn id="78" dur="500" fill="hold"/>
                                        <p:tgtEl>
                                          <p:spTgt spid="86031"/>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nodeType="afterGroup">
                            <p:stCondLst>
                              <p:cond delay="0"/>
                            </p:stCondLst>
                            <p:childTnLst>
                              <p:par>
                                <p:cTn id="81" presetID="2" presetClass="entr" presetSubtype="4" fill="hold" nodeType="clickEffect">
                                  <p:stCondLst>
                                    <p:cond delay="0"/>
                                  </p:stCondLst>
                                  <p:childTnLst>
                                    <p:set>
                                      <p:cBhvr>
                                        <p:cTn id="82" dur="1" fill="hold">
                                          <p:stCondLst>
                                            <p:cond delay="0"/>
                                          </p:stCondLst>
                                        </p:cTn>
                                        <p:tgtEl>
                                          <p:spTgt spid="86025"/>
                                        </p:tgtEl>
                                        <p:attrNameLst>
                                          <p:attrName>style.visibility</p:attrName>
                                        </p:attrNameLst>
                                      </p:cBhvr>
                                      <p:to>
                                        <p:strVal val="visible"/>
                                      </p:to>
                                    </p:set>
                                    <p:anim calcmode="lin" valueType="num">
                                      <p:cBhvr additive="base">
                                        <p:cTn id="83" dur="500" fill="hold"/>
                                        <p:tgtEl>
                                          <p:spTgt spid="86025"/>
                                        </p:tgtEl>
                                        <p:attrNameLst>
                                          <p:attrName>ppt_x</p:attrName>
                                        </p:attrNameLst>
                                      </p:cBhvr>
                                      <p:tavLst>
                                        <p:tav tm="0">
                                          <p:val>
                                            <p:strVal val="#ppt_x"/>
                                          </p:val>
                                        </p:tav>
                                        <p:tav tm="100000">
                                          <p:val>
                                            <p:strVal val="#ppt_x"/>
                                          </p:val>
                                        </p:tav>
                                      </p:tavLst>
                                    </p:anim>
                                    <p:anim calcmode="lin" valueType="num">
                                      <p:cBhvr additive="base">
                                        <p:cTn id="84" dur="500" fill="hold"/>
                                        <p:tgtEl>
                                          <p:spTgt spid="86025"/>
                                        </p:tgtEl>
                                        <p:attrNameLst>
                                          <p:attrName>ppt_y</p:attrName>
                                        </p:attrNameLst>
                                      </p:cBhvr>
                                      <p:tavLst>
                                        <p:tav tm="0">
                                          <p:val>
                                            <p:strVal val="1+#ppt_h/2"/>
                                          </p:val>
                                        </p:tav>
                                        <p:tav tm="100000">
                                          <p:val>
                                            <p:strVal val="#ppt_y"/>
                                          </p:val>
                                        </p:tav>
                                      </p:tavLst>
                                    </p:anim>
                                  </p:childTnLst>
                                </p:cTn>
                              </p:par>
                            </p:childTnLst>
                          </p:cTn>
                        </p:par>
                      </p:childTnLst>
                    </p:cTn>
                  </p:par>
                  <p:par>
                    <p:cTn id="85" fill="hold" nodeType="clickPar">
                      <p:stCondLst>
                        <p:cond delay="indefinite"/>
                      </p:stCondLst>
                      <p:childTnLst>
                        <p:par>
                          <p:cTn id="86" fill="hold" nodeType="afterGroup">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86032"/>
                                        </p:tgtEl>
                                        <p:attrNameLst>
                                          <p:attrName>style.visibility</p:attrName>
                                        </p:attrNameLst>
                                      </p:cBhvr>
                                      <p:to>
                                        <p:strVal val="visible"/>
                                      </p:to>
                                    </p:set>
                                    <p:anim calcmode="lin" valueType="num">
                                      <p:cBhvr additive="base">
                                        <p:cTn id="89" dur="500" fill="hold"/>
                                        <p:tgtEl>
                                          <p:spTgt spid="86032"/>
                                        </p:tgtEl>
                                        <p:attrNameLst>
                                          <p:attrName>ppt_x</p:attrName>
                                        </p:attrNameLst>
                                      </p:cBhvr>
                                      <p:tavLst>
                                        <p:tav tm="0">
                                          <p:val>
                                            <p:strVal val="#ppt_x"/>
                                          </p:val>
                                        </p:tav>
                                        <p:tav tm="100000">
                                          <p:val>
                                            <p:strVal val="#ppt_x"/>
                                          </p:val>
                                        </p:tav>
                                      </p:tavLst>
                                    </p:anim>
                                    <p:anim calcmode="lin" valueType="num">
                                      <p:cBhvr additive="base">
                                        <p:cTn id="90" dur="500" fill="hold"/>
                                        <p:tgtEl>
                                          <p:spTgt spid="86032"/>
                                        </p:tgtEl>
                                        <p:attrNameLst>
                                          <p:attrName>ppt_y</p:attrName>
                                        </p:attrNameLst>
                                      </p:cBhvr>
                                      <p:tavLst>
                                        <p:tav tm="0">
                                          <p:val>
                                            <p:strVal val="1+#ppt_h/2"/>
                                          </p:val>
                                        </p:tav>
                                        <p:tav tm="100000">
                                          <p:val>
                                            <p:strVal val="#ppt_y"/>
                                          </p:val>
                                        </p:tav>
                                      </p:tavLst>
                                    </p:anim>
                                  </p:childTnLst>
                                </p:cTn>
                              </p:par>
                            </p:childTnLst>
                          </p:cTn>
                        </p:par>
                      </p:childTnLst>
                    </p:cTn>
                  </p:par>
                  <p:par>
                    <p:cTn id="91" fill="hold" nodeType="clickPar">
                      <p:stCondLst>
                        <p:cond delay="indefinite"/>
                      </p:stCondLst>
                      <p:childTnLst>
                        <p:par>
                          <p:cTn id="92" fill="hold" nodeType="afterGroup">
                            <p:stCondLst>
                              <p:cond delay="0"/>
                            </p:stCondLst>
                            <p:childTnLst>
                              <p:par>
                                <p:cTn id="93" presetID="2" presetClass="entr" presetSubtype="4" fill="hold" nodeType="clickEffect">
                                  <p:stCondLst>
                                    <p:cond delay="0"/>
                                  </p:stCondLst>
                                  <p:childTnLst>
                                    <p:set>
                                      <p:cBhvr>
                                        <p:cTn id="94" dur="1" fill="hold">
                                          <p:stCondLst>
                                            <p:cond delay="0"/>
                                          </p:stCondLst>
                                        </p:cTn>
                                        <p:tgtEl>
                                          <p:spTgt spid="86026"/>
                                        </p:tgtEl>
                                        <p:attrNameLst>
                                          <p:attrName>style.visibility</p:attrName>
                                        </p:attrNameLst>
                                      </p:cBhvr>
                                      <p:to>
                                        <p:strVal val="visible"/>
                                      </p:to>
                                    </p:set>
                                    <p:anim calcmode="lin" valueType="num">
                                      <p:cBhvr additive="base">
                                        <p:cTn id="95" dur="500" fill="hold"/>
                                        <p:tgtEl>
                                          <p:spTgt spid="86026"/>
                                        </p:tgtEl>
                                        <p:attrNameLst>
                                          <p:attrName>ppt_x</p:attrName>
                                        </p:attrNameLst>
                                      </p:cBhvr>
                                      <p:tavLst>
                                        <p:tav tm="0">
                                          <p:val>
                                            <p:strVal val="#ppt_x"/>
                                          </p:val>
                                        </p:tav>
                                        <p:tav tm="100000">
                                          <p:val>
                                            <p:strVal val="#ppt_x"/>
                                          </p:val>
                                        </p:tav>
                                      </p:tavLst>
                                    </p:anim>
                                    <p:anim calcmode="lin" valueType="num">
                                      <p:cBhvr additive="base">
                                        <p:cTn id="96" dur="500" fill="hold"/>
                                        <p:tgtEl>
                                          <p:spTgt spid="86026"/>
                                        </p:tgtEl>
                                        <p:attrNameLst>
                                          <p:attrName>ppt_y</p:attrName>
                                        </p:attrNameLst>
                                      </p:cBhvr>
                                      <p:tavLst>
                                        <p:tav tm="0">
                                          <p:val>
                                            <p:strVal val="1+#ppt_h/2"/>
                                          </p:val>
                                        </p:tav>
                                        <p:tav tm="100000">
                                          <p:val>
                                            <p:strVal val="#ppt_y"/>
                                          </p:val>
                                        </p:tav>
                                      </p:tavLst>
                                    </p:anim>
                                  </p:childTnLst>
                                </p:cTn>
                              </p:par>
                            </p:childTnLst>
                          </p:cTn>
                        </p:par>
                      </p:childTnLst>
                    </p:cTn>
                  </p:par>
                  <p:par>
                    <p:cTn id="97" fill="hold" nodeType="clickPar">
                      <p:stCondLst>
                        <p:cond delay="indefinite"/>
                      </p:stCondLst>
                      <p:childTnLst>
                        <p:par>
                          <p:cTn id="98" fill="hold" nodeType="afterGroup">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86033"/>
                                        </p:tgtEl>
                                        <p:attrNameLst>
                                          <p:attrName>style.visibility</p:attrName>
                                        </p:attrNameLst>
                                      </p:cBhvr>
                                      <p:to>
                                        <p:strVal val="visible"/>
                                      </p:to>
                                    </p:set>
                                    <p:anim calcmode="lin" valueType="num">
                                      <p:cBhvr additive="base">
                                        <p:cTn id="101" dur="500" fill="hold"/>
                                        <p:tgtEl>
                                          <p:spTgt spid="86033"/>
                                        </p:tgtEl>
                                        <p:attrNameLst>
                                          <p:attrName>ppt_x</p:attrName>
                                        </p:attrNameLst>
                                      </p:cBhvr>
                                      <p:tavLst>
                                        <p:tav tm="0">
                                          <p:val>
                                            <p:strVal val="#ppt_x"/>
                                          </p:val>
                                        </p:tav>
                                        <p:tav tm="100000">
                                          <p:val>
                                            <p:strVal val="#ppt_x"/>
                                          </p:val>
                                        </p:tav>
                                      </p:tavLst>
                                    </p:anim>
                                    <p:anim calcmode="lin" valueType="num">
                                      <p:cBhvr additive="base">
                                        <p:cTn id="102" dur="500" fill="hold"/>
                                        <p:tgtEl>
                                          <p:spTgt spid="86033"/>
                                        </p:tgtEl>
                                        <p:attrNameLst>
                                          <p:attrName>ppt_y</p:attrName>
                                        </p:attrNameLst>
                                      </p:cBhvr>
                                      <p:tavLst>
                                        <p:tav tm="0">
                                          <p:val>
                                            <p:strVal val="1+#ppt_h/2"/>
                                          </p:val>
                                        </p:tav>
                                        <p:tav tm="100000">
                                          <p:val>
                                            <p:strVal val="#ppt_y"/>
                                          </p:val>
                                        </p:tav>
                                      </p:tavLst>
                                    </p:anim>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2" presetClass="entr" presetSubtype="4" fill="hold" nodeType="clickEffect">
                                  <p:stCondLst>
                                    <p:cond delay="0"/>
                                  </p:stCondLst>
                                  <p:childTnLst>
                                    <p:set>
                                      <p:cBhvr>
                                        <p:cTn id="106" dur="1" fill="hold">
                                          <p:stCondLst>
                                            <p:cond delay="0"/>
                                          </p:stCondLst>
                                        </p:cTn>
                                        <p:tgtEl>
                                          <p:spTgt spid="86034">
                                            <p:txEl>
                                              <p:pRg st="0" end="0"/>
                                            </p:txEl>
                                          </p:spTgt>
                                        </p:tgtEl>
                                        <p:attrNameLst>
                                          <p:attrName>style.visibility</p:attrName>
                                        </p:attrNameLst>
                                      </p:cBhvr>
                                      <p:to>
                                        <p:strVal val="visible"/>
                                      </p:to>
                                    </p:set>
                                    <p:anim calcmode="lin" valueType="num">
                                      <p:cBhvr additive="base">
                                        <p:cTn id="107" dur="500" fill="hold"/>
                                        <p:tgtEl>
                                          <p:spTgt spid="86034">
                                            <p:txEl>
                                              <p:pRg st="0" end="0"/>
                                            </p:txEl>
                                          </p:spTgt>
                                        </p:tgtEl>
                                        <p:attrNameLst>
                                          <p:attrName>ppt_x</p:attrName>
                                        </p:attrNameLst>
                                      </p:cBhvr>
                                      <p:tavLst>
                                        <p:tav tm="0">
                                          <p:val>
                                            <p:strVal val="#ppt_x"/>
                                          </p:val>
                                        </p:tav>
                                        <p:tav tm="100000">
                                          <p:val>
                                            <p:strVal val="#ppt_x"/>
                                          </p:val>
                                        </p:tav>
                                      </p:tavLst>
                                    </p:anim>
                                    <p:anim calcmode="lin" valueType="num">
                                      <p:cBhvr additive="base">
                                        <p:cTn id="108" dur="500" fill="hold"/>
                                        <p:tgtEl>
                                          <p:spTgt spid="860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09" fill="hold" nodeType="clickPar">
                      <p:stCondLst>
                        <p:cond delay="indefinite"/>
                      </p:stCondLst>
                      <p:childTnLst>
                        <p:par>
                          <p:cTn id="110" fill="hold" nodeType="afterGroup">
                            <p:stCondLst>
                              <p:cond delay="0"/>
                            </p:stCondLst>
                            <p:childTnLst>
                              <p:par>
                                <p:cTn id="111" presetID="2" presetClass="entr" presetSubtype="4" fill="hold" nodeType="clickEffect">
                                  <p:stCondLst>
                                    <p:cond delay="0"/>
                                  </p:stCondLst>
                                  <p:childTnLst>
                                    <p:set>
                                      <p:cBhvr>
                                        <p:cTn id="112" dur="1" fill="hold">
                                          <p:stCondLst>
                                            <p:cond delay="0"/>
                                          </p:stCondLst>
                                        </p:cTn>
                                        <p:tgtEl>
                                          <p:spTgt spid="86034">
                                            <p:txEl>
                                              <p:pRg st="1" end="1"/>
                                            </p:txEl>
                                          </p:spTgt>
                                        </p:tgtEl>
                                        <p:attrNameLst>
                                          <p:attrName>style.visibility</p:attrName>
                                        </p:attrNameLst>
                                      </p:cBhvr>
                                      <p:to>
                                        <p:strVal val="visible"/>
                                      </p:to>
                                    </p:set>
                                    <p:anim calcmode="lin" valueType="num">
                                      <p:cBhvr additive="base">
                                        <p:cTn id="113" dur="500" fill="hold"/>
                                        <p:tgtEl>
                                          <p:spTgt spid="86034">
                                            <p:txEl>
                                              <p:pRg st="1" end="1"/>
                                            </p:txEl>
                                          </p:spTgt>
                                        </p:tgtEl>
                                        <p:attrNameLst>
                                          <p:attrName>ppt_x</p:attrName>
                                        </p:attrNameLst>
                                      </p:cBhvr>
                                      <p:tavLst>
                                        <p:tav tm="0">
                                          <p:val>
                                            <p:strVal val="#ppt_x"/>
                                          </p:val>
                                        </p:tav>
                                        <p:tav tm="100000">
                                          <p:val>
                                            <p:strVal val="#ppt_x"/>
                                          </p:val>
                                        </p:tav>
                                      </p:tavLst>
                                    </p:anim>
                                    <p:anim calcmode="lin" valueType="num">
                                      <p:cBhvr additive="base">
                                        <p:cTn id="114" dur="500" fill="hold"/>
                                        <p:tgtEl>
                                          <p:spTgt spid="860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15" fill="hold" nodeType="clickPar">
                      <p:stCondLst>
                        <p:cond delay="indefinite"/>
                      </p:stCondLst>
                      <p:childTnLst>
                        <p:par>
                          <p:cTn id="116" fill="hold" nodeType="afterGroup">
                            <p:stCondLst>
                              <p:cond delay="0"/>
                            </p:stCondLst>
                            <p:childTnLst>
                              <p:par>
                                <p:cTn id="117" presetID="2" presetClass="entr" presetSubtype="4" fill="hold" nodeType="clickEffect">
                                  <p:stCondLst>
                                    <p:cond delay="0"/>
                                  </p:stCondLst>
                                  <p:childTnLst>
                                    <p:set>
                                      <p:cBhvr>
                                        <p:cTn id="118" dur="1" fill="hold">
                                          <p:stCondLst>
                                            <p:cond delay="0"/>
                                          </p:stCondLst>
                                        </p:cTn>
                                        <p:tgtEl>
                                          <p:spTgt spid="86034">
                                            <p:txEl>
                                              <p:pRg st="2" end="2"/>
                                            </p:txEl>
                                          </p:spTgt>
                                        </p:tgtEl>
                                        <p:attrNameLst>
                                          <p:attrName>style.visibility</p:attrName>
                                        </p:attrNameLst>
                                      </p:cBhvr>
                                      <p:to>
                                        <p:strVal val="visible"/>
                                      </p:to>
                                    </p:set>
                                    <p:anim calcmode="lin" valueType="num">
                                      <p:cBhvr additive="base">
                                        <p:cTn id="119" dur="500" fill="hold"/>
                                        <p:tgtEl>
                                          <p:spTgt spid="86034">
                                            <p:txEl>
                                              <p:pRg st="2" end="2"/>
                                            </p:txEl>
                                          </p:spTgt>
                                        </p:tgtEl>
                                        <p:attrNameLst>
                                          <p:attrName>ppt_x</p:attrName>
                                        </p:attrNameLst>
                                      </p:cBhvr>
                                      <p:tavLst>
                                        <p:tav tm="0">
                                          <p:val>
                                            <p:strVal val="#ppt_x"/>
                                          </p:val>
                                        </p:tav>
                                        <p:tav tm="100000">
                                          <p:val>
                                            <p:strVal val="#ppt_x"/>
                                          </p:val>
                                        </p:tav>
                                      </p:tavLst>
                                    </p:anim>
                                    <p:anim calcmode="lin" valueType="num">
                                      <p:cBhvr additive="base">
                                        <p:cTn id="120" dur="500" fill="hold"/>
                                        <p:tgtEl>
                                          <p:spTgt spid="8603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P spid="86018" grpId="1"/>
      <p:bldP spid="86019" grpId="0"/>
      <p:bldP spid="86027" grpId="0"/>
      <p:bldP spid="86028" grpId="0"/>
      <p:bldP spid="86029" grpId="0"/>
      <p:bldP spid="86030" grpId="0"/>
      <p:bldP spid="86031" grpId="0"/>
      <p:bldP spid="86032" grpId="0"/>
      <p:bldP spid="86033"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7042" name="矩形 27651"/>
          <p:cNvSpPr/>
          <p:nvPr/>
        </p:nvSpPr>
        <p:spPr>
          <a:xfrm>
            <a:off x="395288" y="50800"/>
            <a:ext cx="6788150" cy="70167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sz="4000" b="1">
                <a:solidFill>
                  <a:srgbClr val="CC0000"/>
                </a:solidFill>
              </a:rPr>
              <a:t>精神胜利法</a:t>
            </a:r>
            <a:r>
              <a:rPr lang="zh-CN" altLang="en-US" sz="4000" b="1">
                <a:solidFill>
                  <a:srgbClr val="00CC00"/>
                </a:solidFill>
              </a:rPr>
              <a:t>是怎样的心理状态</a:t>
            </a:r>
            <a:endParaRPr lang="zh-CN" altLang="en-US" sz="4000" b="1">
              <a:solidFill>
                <a:srgbClr val="00CC00"/>
              </a:solidFill>
            </a:endParaRPr>
          </a:p>
        </p:txBody>
      </p:sp>
      <p:sp>
        <p:nvSpPr>
          <p:cNvPr id="87043" name="矩形 27652"/>
          <p:cNvSpPr/>
          <p:nvPr/>
        </p:nvSpPr>
        <p:spPr>
          <a:xfrm>
            <a:off x="1547813" y="1268413"/>
            <a:ext cx="5310187" cy="47228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algn="dist" eaLnBrk="1" hangingPunct="1"/>
            <a:r>
              <a:rPr lang="zh-CN" altLang="en-US" sz="3200" b="1">
                <a:solidFill>
                  <a:srgbClr val="FF3300"/>
                </a:solidFill>
              </a:rPr>
              <a:t>质朴愚昧</a:t>
            </a:r>
            <a:r>
              <a:rPr lang="zh-CN" altLang="en-US" sz="3200" b="1">
                <a:solidFill>
                  <a:srgbClr val="6600FF"/>
                </a:solidFill>
              </a:rPr>
              <a:t>                 狡黠圆滑</a:t>
            </a:r>
            <a:endParaRPr lang="zh-CN" altLang="en-US" sz="3200" b="1">
              <a:solidFill>
                <a:srgbClr val="6600FF"/>
              </a:solidFill>
            </a:endParaRPr>
          </a:p>
          <a:p>
            <a:pPr marL="0" lvl="0" indent="0" algn="dist" eaLnBrk="1" hangingPunct="1"/>
            <a:r>
              <a:rPr lang="zh-CN" altLang="en-US" sz="3200" b="1">
                <a:solidFill>
                  <a:srgbClr val="FF3300"/>
                </a:solidFill>
              </a:rPr>
              <a:t>率真任性</a:t>
            </a:r>
            <a:r>
              <a:rPr lang="zh-CN" altLang="en-US" sz="3200" b="1">
                <a:solidFill>
                  <a:srgbClr val="6600FF"/>
                </a:solidFill>
              </a:rPr>
              <a:t>                 狭隘保守</a:t>
            </a:r>
            <a:endParaRPr lang="zh-CN" altLang="en-US" sz="3200" b="1">
              <a:solidFill>
                <a:srgbClr val="6600FF"/>
              </a:solidFill>
            </a:endParaRPr>
          </a:p>
          <a:p>
            <a:pPr marL="0" lvl="0" indent="0" algn="dist" eaLnBrk="1" hangingPunct="1"/>
            <a:r>
              <a:rPr lang="zh-CN" altLang="en-US" sz="3200" b="1">
                <a:solidFill>
                  <a:srgbClr val="FF3300"/>
                </a:solidFill>
              </a:rPr>
              <a:t>自尊要强</a:t>
            </a:r>
            <a:r>
              <a:rPr lang="zh-CN" altLang="en-US" sz="3200" b="1">
                <a:solidFill>
                  <a:srgbClr val="6600FF"/>
                </a:solidFill>
              </a:rPr>
              <a:t>                 自轻自贱</a:t>
            </a:r>
            <a:endParaRPr lang="zh-CN" altLang="en-US" sz="3200" b="1">
              <a:solidFill>
                <a:srgbClr val="6600FF"/>
              </a:solidFill>
            </a:endParaRPr>
          </a:p>
          <a:p>
            <a:pPr marL="0" lvl="0" indent="0" algn="dist" eaLnBrk="1" hangingPunct="1"/>
            <a:r>
              <a:rPr lang="zh-CN" altLang="en-US" sz="3200" b="1">
                <a:solidFill>
                  <a:srgbClr val="FF3300"/>
                </a:solidFill>
              </a:rPr>
              <a:t>狭隘保守</a:t>
            </a:r>
            <a:r>
              <a:rPr lang="zh-CN" altLang="en-US" sz="3200" b="1">
                <a:solidFill>
                  <a:srgbClr val="6600FF"/>
                </a:solidFill>
              </a:rPr>
              <a:t>      又       盲目趋时</a:t>
            </a:r>
            <a:endParaRPr lang="zh-CN" altLang="en-US" sz="3200" b="1">
              <a:solidFill>
                <a:srgbClr val="6600FF"/>
              </a:solidFill>
            </a:endParaRPr>
          </a:p>
          <a:p>
            <a:pPr marL="0" lvl="0" indent="0" algn="dist" eaLnBrk="1" hangingPunct="1"/>
            <a:r>
              <a:rPr lang="zh-CN" altLang="en-US" sz="3200" b="1">
                <a:solidFill>
                  <a:srgbClr val="FF3300"/>
                </a:solidFill>
              </a:rPr>
              <a:t>憎恶权势</a:t>
            </a:r>
            <a:r>
              <a:rPr lang="zh-CN" altLang="en-US" sz="3200" b="1">
                <a:solidFill>
                  <a:srgbClr val="6600FF"/>
                </a:solidFill>
              </a:rPr>
              <a:t>                 趋炎附势</a:t>
            </a:r>
            <a:endParaRPr lang="zh-CN" altLang="en-US" sz="3200" b="1">
              <a:solidFill>
                <a:srgbClr val="6600FF"/>
              </a:solidFill>
            </a:endParaRPr>
          </a:p>
          <a:p>
            <a:pPr marL="0" lvl="0" indent="0" algn="dist" eaLnBrk="1" hangingPunct="1"/>
            <a:r>
              <a:rPr lang="zh-CN" altLang="en-US" sz="3200" b="1">
                <a:solidFill>
                  <a:srgbClr val="FF3300"/>
                </a:solidFill>
              </a:rPr>
              <a:t>无赖霸道</a:t>
            </a:r>
            <a:r>
              <a:rPr lang="zh-CN" altLang="en-US" sz="3200" b="1">
                <a:solidFill>
                  <a:srgbClr val="6600FF"/>
                </a:solidFill>
              </a:rPr>
              <a:t>                 懦弱愚昧</a:t>
            </a:r>
            <a:endParaRPr lang="zh-CN" altLang="en-US" sz="3200" b="1">
              <a:solidFill>
                <a:srgbClr val="6600FF"/>
              </a:solidFill>
            </a:endParaRPr>
          </a:p>
          <a:p>
            <a:pPr marL="0" lvl="0" indent="0" algn="dist" eaLnBrk="1" hangingPunct="1"/>
            <a:r>
              <a:rPr lang="zh-CN" altLang="en-US" sz="3200" b="1">
                <a:solidFill>
                  <a:srgbClr val="FF3300"/>
                </a:solidFill>
              </a:rPr>
              <a:t>敏感禁忌</a:t>
            </a:r>
            <a:r>
              <a:rPr lang="zh-CN" altLang="en-US" sz="3200" b="1">
                <a:solidFill>
                  <a:srgbClr val="6600FF"/>
                </a:solidFill>
              </a:rPr>
              <a:t>                  麻木健忘</a:t>
            </a:r>
            <a:endParaRPr lang="zh-CN" altLang="en-US" sz="3200" b="1">
              <a:solidFill>
                <a:srgbClr val="6600FF"/>
              </a:solidFill>
            </a:endParaRPr>
          </a:p>
          <a:p>
            <a:pPr marL="0" lvl="0" indent="0" algn="dist" eaLnBrk="1" hangingPunct="1"/>
            <a:r>
              <a:rPr lang="zh-CN" altLang="en-US" sz="3200" b="1">
                <a:solidFill>
                  <a:srgbClr val="FF3300"/>
                </a:solidFill>
              </a:rPr>
              <a:t>不满现状</a:t>
            </a:r>
            <a:r>
              <a:rPr lang="zh-CN" altLang="en-US" sz="3200" b="1">
                <a:solidFill>
                  <a:srgbClr val="6600FF"/>
                </a:solidFill>
              </a:rPr>
              <a:t>                  安于现状</a:t>
            </a:r>
            <a:endParaRPr lang="zh-CN" altLang="en-US" sz="3200" b="1">
              <a:solidFill>
                <a:srgbClr val="6600FF"/>
              </a:solidFill>
            </a:endParaRPr>
          </a:p>
          <a:p>
            <a:pPr marL="0" lvl="0" indent="0" eaLnBrk="1" hangingPunct="1">
              <a:spcBef>
                <a:spcPct val="50000"/>
              </a:spcBef>
            </a:pPr>
            <a:endParaRPr lang="zh-CN" altLang="en-US" sz="3200" b="1">
              <a:solidFill>
                <a:srgbClr val="66FF99"/>
              </a:solidFill>
            </a:endParaRPr>
          </a:p>
        </p:txBody>
      </p:sp>
      <p:sp>
        <p:nvSpPr>
          <p:cNvPr id="87044" name="文本框 27654"/>
          <p:cNvSpPr/>
          <p:nvPr/>
        </p:nvSpPr>
        <p:spPr>
          <a:xfrm>
            <a:off x="7092950" y="2349500"/>
            <a:ext cx="671513" cy="1728788"/>
          </a:xfrm>
          <a:prstGeom prst="rect">
            <a:avLst/>
          </a:prstGeom>
          <a:noFill/>
          <a:ln>
            <a:noFill/>
            <a:miter lim="800000"/>
          </a:ln>
        </p:spPr>
        <p:txBody>
          <a:bodyPr vert="eaVert">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3200" b="1">
                <a:solidFill>
                  <a:srgbClr val="3399FF"/>
                </a:solidFill>
              </a:rPr>
              <a:t>泯灭意志</a:t>
            </a:r>
            <a:endParaRPr lang="zh-CN" altLang="en-US" sz="3200" b="1">
              <a:solidFill>
                <a:srgbClr val="3399FF"/>
              </a:solidFill>
            </a:endParaRPr>
          </a:p>
        </p:txBody>
      </p:sp>
      <p:sp>
        <p:nvSpPr>
          <p:cNvPr id="87045" name="文本框 27655"/>
          <p:cNvSpPr/>
          <p:nvPr/>
        </p:nvSpPr>
        <p:spPr>
          <a:xfrm>
            <a:off x="611188" y="2349500"/>
            <a:ext cx="671512" cy="2520950"/>
          </a:xfrm>
          <a:prstGeom prst="rect">
            <a:avLst/>
          </a:prstGeom>
          <a:noFill/>
          <a:ln>
            <a:noFill/>
            <a:miter lim="800000"/>
          </a:ln>
        </p:spPr>
        <p:txBody>
          <a:bodyPr vert="eaVert">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3200" b="1">
                <a:solidFill>
                  <a:srgbClr val="009999"/>
                </a:solidFill>
              </a:rPr>
              <a:t>退回内心</a:t>
            </a:r>
            <a:endParaRPr lang="zh-CN" altLang="en-US" sz="3200" b="1">
              <a:solidFill>
                <a:srgbClr val="009999"/>
              </a:solidFill>
            </a:endParaRPr>
          </a:p>
        </p:txBody>
      </p:sp>
      <p:sp>
        <p:nvSpPr>
          <p:cNvPr id="87046" name="矩形 27656"/>
          <p:cNvSpPr/>
          <p:nvPr/>
        </p:nvSpPr>
        <p:spPr>
          <a:xfrm>
            <a:off x="3348038" y="731838"/>
            <a:ext cx="1809750" cy="579437"/>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3200" b="1">
                <a:solidFill>
                  <a:srgbClr val="CC0000"/>
                </a:solidFill>
              </a:rPr>
              <a:t>双重人格</a:t>
            </a:r>
            <a:endParaRPr lang="zh-CN" altLang="en-US" sz="3200" b="1">
              <a:solidFill>
                <a:srgbClr val="CC0000"/>
              </a:solidFill>
            </a:endParaRPr>
          </a:p>
        </p:txBody>
      </p:sp>
      <p:sp>
        <p:nvSpPr>
          <p:cNvPr id="87047" name="矩形 27657"/>
          <p:cNvSpPr/>
          <p:nvPr/>
        </p:nvSpPr>
        <p:spPr>
          <a:xfrm>
            <a:off x="0" y="5484813"/>
            <a:ext cx="9396413" cy="13731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zh-CN" altLang="en-US" sz="2800" b="1">
                <a:solidFill>
                  <a:srgbClr val="000099"/>
                </a:solidFill>
              </a:rPr>
              <a:t>这种化解尖锐冲突的方式即“精神胜利法”。</a:t>
            </a:r>
            <a:endParaRPr lang="zh-CN" altLang="en-US" sz="2800" b="1">
              <a:solidFill>
                <a:srgbClr val="000099"/>
              </a:solidFill>
            </a:endParaRPr>
          </a:p>
          <a:p>
            <a:pPr marL="0" lvl="0" indent="0" eaLnBrk="1" hangingPunct="1"/>
            <a:r>
              <a:rPr lang="zh-CN" altLang="en-US" sz="2800" b="1">
                <a:solidFill>
                  <a:srgbClr val="000099"/>
                </a:solidFill>
              </a:rPr>
              <a:t>所谓的优胜，只是内心的优胜，却是实际上的失败和屈辱</a:t>
            </a:r>
            <a:endParaRPr lang="zh-CN" altLang="en-US" sz="2800">
              <a:solidFill>
                <a:srgbClr val="000099"/>
              </a:solidFill>
            </a:endParaRPr>
          </a:p>
          <a:p>
            <a:pPr marL="0" lvl="0" indent="0" eaLnBrk="1" hangingPunct="1"/>
            <a:r>
              <a:rPr lang="zh-CN" altLang="en-US" sz="2800" b="1">
                <a:solidFill>
                  <a:srgbClr val="FF0000"/>
                </a:solidFill>
              </a:rPr>
              <a:t>                   </a:t>
            </a:r>
            <a:r>
              <a:rPr lang="en-US" altLang="zh-CN" sz="2800" b="1">
                <a:solidFill>
                  <a:srgbClr val="FF0000"/>
                </a:solidFill>
              </a:rPr>
              <a:t>——</a:t>
            </a:r>
            <a:r>
              <a:rPr lang="zh-CN" altLang="en-US" sz="2800" b="1">
                <a:solidFill>
                  <a:srgbClr val="FF0000"/>
                </a:solidFill>
              </a:rPr>
              <a:t>这是一个变态的灵魂</a:t>
            </a:r>
            <a:endParaRPr lang="zh-CN" altLang="en-US" sz="2800" b="1">
              <a:solidFill>
                <a:srgbClr val="FF0000"/>
              </a:solidFill>
            </a:endParaRPr>
          </a:p>
        </p:txBody>
      </p:sp>
      <p:cxnSp>
        <p:nvCxnSpPr>
          <p:cNvPr id="87048" name="直接连接符 27658"/>
          <p:cNvCxnSpPr/>
          <p:nvPr/>
        </p:nvCxnSpPr>
        <p:spPr>
          <a:xfrm>
            <a:off x="5148263" y="1125538"/>
            <a:ext cx="2303462" cy="0"/>
          </a:xfrm>
          <a:prstGeom prst="line">
            <a:avLst/>
          </a:prstGeom>
          <a:noFill/>
          <a:ln>
            <a:solidFill>
              <a:schemeClr val="tx1"/>
            </a:solidFill>
            <a:miter lim="800000"/>
            <a:tailEnd type="triangle"/>
          </a:ln>
        </p:spPr>
      </p:cxnSp>
      <p:cxnSp>
        <p:nvCxnSpPr>
          <p:cNvPr id="87049" name="直接连接符 27659"/>
          <p:cNvCxnSpPr/>
          <p:nvPr/>
        </p:nvCxnSpPr>
        <p:spPr>
          <a:xfrm flipH="1" flipV="1">
            <a:off x="971550" y="1052513"/>
            <a:ext cx="0" cy="1296987"/>
          </a:xfrm>
          <a:prstGeom prst="line">
            <a:avLst/>
          </a:prstGeom>
          <a:noFill/>
          <a:ln>
            <a:solidFill>
              <a:schemeClr val="tx1"/>
            </a:solidFill>
            <a:miter lim="800000"/>
            <a:tailEnd type="triangle"/>
          </a:ln>
        </p:spPr>
      </p:cxnSp>
      <p:cxnSp>
        <p:nvCxnSpPr>
          <p:cNvPr id="87050" name="直接连接符 27660"/>
          <p:cNvCxnSpPr/>
          <p:nvPr/>
        </p:nvCxnSpPr>
        <p:spPr>
          <a:xfrm flipV="1">
            <a:off x="1116013" y="1125538"/>
            <a:ext cx="2305050" cy="0"/>
          </a:xfrm>
          <a:prstGeom prst="line">
            <a:avLst/>
          </a:prstGeom>
          <a:noFill/>
          <a:ln>
            <a:solidFill>
              <a:schemeClr val="tx1"/>
            </a:solidFill>
            <a:miter lim="800000"/>
            <a:tailEnd type="triangle"/>
          </a:ln>
        </p:spPr>
      </p:cxnSp>
      <p:cxnSp>
        <p:nvCxnSpPr>
          <p:cNvPr id="87051" name="直接连接符 27661"/>
          <p:cNvCxnSpPr/>
          <p:nvPr/>
        </p:nvCxnSpPr>
        <p:spPr>
          <a:xfrm flipH="1" flipV="1">
            <a:off x="900113" y="4005263"/>
            <a:ext cx="0" cy="1368425"/>
          </a:xfrm>
          <a:prstGeom prst="line">
            <a:avLst/>
          </a:prstGeom>
          <a:noFill/>
          <a:ln>
            <a:solidFill>
              <a:schemeClr val="tx1"/>
            </a:solidFill>
            <a:miter lim="800000"/>
            <a:tailEnd type="triangle"/>
          </a:ln>
        </p:spPr>
      </p:cxnSp>
      <p:cxnSp>
        <p:nvCxnSpPr>
          <p:cNvPr id="87052" name="直接连接符 27662"/>
          <p:cNvCxnSpPr/>
          <p:nvPr/>
        </p:nvCxnSpPr>
        <p:spPr>
          <a:xfrm flipH="1">
            <a:off x="971550" y="5373688"/>
            <a:ext cx="6481763" cy="0"/>
          </a:xfrm>
          <a:prstGeom prst="line">
            <a:avLst/>
          </a:prstGeom>
          <a:noFill/>
          <a:ln>
            <a:solidFill>
              <a:schemeClr val="tx1"/>
            </a:solidFill>
            <a:miter lim="800000"/>
            <a:tailEnd type="triangle"/>
          </a:ln>
        </p:spPr>
      </p:cxnSp>
      <p:cxnSp>
        <p:nvCxnSpPr>
          <p:cNvPr id="87053" name="直接连接符 27663"/>
          <p:cNvCxnSpPr/>
          <p:nvPr/>
        </p:nvCxnSpPr>
        <p:spPr>
          <a:xfrm flipH="1">
            <a:off x="7451725" y="4005263"/>
            <a:ext cx="0" cy="1368425"/>
          </a:xfrm>
          <a:prstGeom prst="line">
            <a:avLst/>
          </a:prstGeom>
          <a:noFill/>
          <a:ln>
            <a:solidFill>
              <a:schemeClr val="tx1"/>
            </a:solidFill>
            <a:miter lim="800000"/>
            <a:tailEnd type="triangle"/>
          </a:ln>
        </p:spPr>
      </p:cxnSp>
      <p:cxnSp>
        <p:nvCxnSpPr>
          <p:cNvPr id="87054" name="直接连接符 27664"/>
          <p:cNvCxnSpPr/>
          <p:nvPr/>
        </p:nvCxnSpPr>
        <p:spPr>
          <a:xfrm flipH="1">
            <a:off x="7451725" y="1125538"/>
            <a:ext cx="0" cy="1368425"/>
          </a:xfrm>
          <a:prstGeom prst="line">
            <a:avLst/>
          </a:prstGeom>
          <a:noFill/>
          <a:ln>
            <a:solidFill>
              <a:schemeClr val="tx1"/>
            </a:solidFill>
            <a:miter lim="800000"/>
            <a:tailEnd type="triangle"/>
          </a:ln>
        </p:spPr>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nodeType="clickEffect">
                                  <p:stCondLst>
                                    <p:cond delay="0"/>
                                  </p:stCondLst>
                                  <p:childTnLst>
                                    <p:set>
                                      <p:cBhvr>
                                        <p:cTn id="6" dur="1" fill="hold">
                                          <p:stCondLst>
                                            <p:cond delay="0"/>
                                          </p:stCondLst>
                                        </p:cTn>
                                        <p:tgtEl>
                                          <p:spTgt spid="87042">
                                            <p:txEl>
                                              <p:pRg st="0" end="0"/>
                                            </p:txEl>
                                          </p:spTgt>
                                        </p:tgtEl>
                                        <p:attrNameLst>
                                          <p:attrName>style.visibility</p:attrName>
                                        </p:attrNameLst>
                                      </p:cBhvr>
                                      <p:to>
                                        <p:strVal val="visible"/>
                                      </p:to>
                                    </p:set>
                                    <p:anim calcmode="lin" valueType="num">
                                      <p:cBhvr additive="base">
                                        <p:cTn id="7" dur="500" fill="hold"/>
                                        <p:tgtEl>
                                          <p:spTgt spid="870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7042">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p:cTn id="12" dur="1" fill="hold">
                                          <p:stCondLst>
                                            <p:cond delay="0"/>
                                          </p:stCondLst>
                                        </p:cTn>
                                        <p:tgtEl>
                                          <p:spTgt spid="87046">
                                            <p:txEl>
                                              <p:pRg st="0" end="0"/>
                                            </p:txEl>
                                          </p:spTgt>
                                        </p:tgtEl>
                                        <p:attrNameLst>
                                          <p:attrName>style.visibility</p:attrName>
                                        </p:attrNameLst>
                                      </p:cBhvr>
                                      <p:to>
                                        <p:strVal val="visible"/>
                                      </p:to>
                                    </p:set>
                                    <p:anim calcmode="lin" valueType="num">
                                      <p:cBhvr additive="base">
                                        <p:cTn id="13" dur="500" fill="hold"/>
                                        <p:tgtEl>
                                          <p:spTgt spid="87046">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704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87043">
                                            <p:txEl>
                                              <p:pRg st="0" end="0"/>
                                            </p:txEl>
                                          </p:spTgt>
                                        </p:tgtEl>
                                        <p:attrNameLst>
                                          <p:attrName>style.visibility</p:attrName>
                                        </p:attrNameLst>
                                      </p:cBhvr>
                                      <p:to>
                                        <p:strVal val="visible"/>
                                      </p:to>
                                    </p:set>
                                    <p:animEffect transition="in" filter="blinds(horizontal)">
                                      <p:cBhvr>
                                        <p:cTn id="19" dur="500" fill="hold"/>
                                        <p:tgtEl>
                                          <p:spTgt spid="87043">
                                            <p:txEl>
                                              <p:pRg st="0" end="0"/>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87043">
                                            <p:txEl>
                                              <p:pRg st="1" end="1"/>
                                            </p:txEl>
                                          </p:spTgt>
                                        </p:tgtEl>
                                        <p:attrNameLst>
                                          <p:attrName>style.visibility</p:attrName>
                                        </p:attrNameLst>
                                      </p:cBhvr>
                                      <p:to>
                                        <p:strVal val="visible"/>
                                      </p:to>
                                    </p:set>
                                    <p:animEffect transition="in" filter="blinds(horizontal)">
                                      <p:cBhvr>
                                        <p:cTn id="22" dur="500" fill="hold"/>
                                        <p:tgtEl>
                                          <p:spTgt spid="87043">
                                            <p:txEl>
                                              <p:pRg st="1" end="1"/>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87043">
                                            <p:txEl>
                                              <p:pRg st="2" end="2"/>
                                            </p:txEl>
                                          </p:spTgt>
                                        </p:tgtEl>
                                        <p:attrNameLst>
                                          <p:attrName>style.visibility</p:attrName>
                                        </p:attrNameLst>
                                      </p:cBhvr>
                                      <p:to>
                                        <p:strVal val="visible"/>
                                      </p:to>
                                    </p:set>
                                    <p:animEffect transition="in" filter="blinds(horizontal)">
                                      <p:cBhvr>
                                        <p:cTn id="25" dur="500" fill="hold"/>
                                        <p:tgtEl>
                                          <p:spTgt spid="87043">
                                            <p:txEl>
                                              <p:pRg st="2" end="2"/>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87043">
                                            <p:txEl>
                                              <p:pRg st="3" end="3"/>
                                            </p:txEl>
                                          </p:spTgt>
                                        </p:tgtEl>
                                        <p:attrNameLst>
                                          <p:attrName>style.visibility</p:attrName>
                                        </p:attrNameLst>
                                      </p:cBhvr>
                                      <p:to>
                                        <p:strVal val="visible"/>
                                      </p:to>
                                    </p:set>
                                    <p:animEffect transition="in" filter="blinds(horizontal)">
                                      <p:cBhvr>
                                        <p:cTn id="28" dur="500" fill="hold"/>
                                        <p:tgtEl>
                                          <p:spTgt spid="87043">
                                            <p:txEl>
                                              <p:pRg st="3" end="3"/>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87043">
                                            <p:txEl>
                                              <p:pRg st="5" end="5"/>
                                            </p:txEl>
                                          </p:spTgt>
                                        </p:tgtEl>
                                        <p:attrNameLst>
                                          <p:attrName>style.visibility</p:attrName>
                                        </p:attrNameLst>
                                      </p:cBhvr>
                                      <p:to>
                                        <p:strVal val="visible"/>
                                      </p:to>
                                    </p:set>
                                    <p:animEffect transition="in" filter="blinds(horizontal)">
                                      <p:cBhvr>
                                        <p:cTn id="31" dur="500" fill="hold"/>
                                        <p:tgtEl>
                                          <p:spTgt spid="87043">
                                            <p:txEl>
                                              <p:pRg st="5" end="5"/>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87043">
                                            <p:txEl>
                                              <p:pRg st="4" end="4"/>
                                            </p:txEl>
                                          </p:spTgt>
                                        </p:tgtEl>
                                        <p:attrNameLst>
                                          <p:attrName>style.visibility</p:attrName>
                                        </p:attrNameLst>
                                      </p:cBhvr>
                                      <p:to>
                                        <p:strVal val="visible"/>
                                      </p:to>
                                    </p:set>
                                    <p:animEffect transition="in" filter="blinds(horizontal)">
                                      <p:cBhvr>
                                        <p:cTn id="34" dur="500" fill="hold"/>
                                        <p:tgtEl>
                                          <p:spTgt spid="87043">
                                            <p:txEl>
                                              <p:pRg st="4" end="4"/>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87043">
                                            <p:txEl>
                                              <p:pRg st="6" end="6"/>
                                            </p:txEl>
                                          </p:spTgt>
                                        </p:tgtEl>
                                        <p:attrNameLst>
                                          <p:attrName>style.visibility</p:attrName>
                                        </p:attrNameLst>
                                      </p:cBhvr>
                                      <p:to>
                                        <p:strVal val="visible"/>
                                      </p:to>
                                    </p:set>
                                    <p:animEffect transition="in" filter="blinds(horizontal)">
                                      <p:cBhvr>
                                        <p:cTn id="37" dur="500" fill="hold"/>
                                        <p:tgtEl>
                                          <p:spTgt spid="87043">
                                            <p:txEl>
                                              <p:pRg st="6" end="6"/>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87043">
                                            <p:txEl>
                                              <p:pRg st="7" end="7"/>
                                            </p:txEl>
                                          </p:spTgt>
                                        </p:tgtEl>
                                        <p:attrNameLst>
                                          <p:attrName>style.visibility</p:attrName>
                                        </p:attrNameLst>
                                      </p:cBhvr>
                                      <p:to>
                                        <p:strVal val="visible"/>
                                      </p:to>
                                    </p:set>
                                    <p:animEffect transition="in" filter="blinds(horizontal)">
                                      <p:cBhvr>
                                        <p:cTn id="40" dur="500" fill="hold"/>
                                        <p:tgtEl>
                                          <p:spTgt spid="87043">
                                            <p:txEl>
                                              <p:pRg st="7" end="7"/>
                                            </p:txEl>
                                          </p:spTgt>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87045"/>
                                        </p:tgtEl>
                                        <p:attrNameLst>
                                          <p:attrName>style.visibility</p:attrName>
                                        </p:attrNameLst>
                                      </p:cBhvr>
                                      <p:to>
                                        <p:strVal val="visible"/>
                                      </p:to>
                                    </p:set>
                                    <p:anim calcmode="lin" valueType="num">
                                      <p:cBhvr additive="base">
                                        <p:cTn id="45" dur="500" fill="hold"/>
                                        <p:tgtEl>
                                          <p:spTgt spid="87045"/>
                                        </p:tgtEl>
                                        <p:attrNameLst>
                                          <p:attrName>ppt_x</p:attrName>
                                        </p:attrNameLst>
                                      </p:cBhvr>
                                      <p:tavLst>
                                        <p:tav tm="0">
                                          <p:val>
                                            <p:strVal val="#ppt_x"/>
                                          </p:val>
                                        </p:tav>
                                        <p:tav tm="100000">
                                          <p:val>
                                            <p:strVal val="#ppt_x"/>
                                          </p:val>
                                        </p:tav>
                                      </p:tavLst>
                                    </p:anim>
                                    <p:anim calcmode="lin" valueType="num">
                                      <p:cBhvr additive="base">
                                        <p:cTn id="46" dur="500" fill="hold"/>
                                        <p:tgtEl>
                                          <p:spTgt spid="87045"/>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4" fill="hold" nodeType="clickEffect">
                                  <p:stCondLst>
                                    <p:cond delay="0"/>
                                  </p:stCondLst>
                                  <p:childTnLst>
                                    <p:set>
                                      <p:cBhvr>
                                        <p:cTn id="50" dur="1" fill="hold">
                                          <p:stCondLst>
                                            <p:cond delay="0"/>
                                          </p:stCondLst>
                                        </p:cTn>
                                        <p:tgtEl>
                                          <p:spTgt spid="87049"/>
                                        </p:tgtEl>
                                        <p:attrNameLst>
                                          <p:attrName>style.visibility</p:attrName>
                                        </p:attrNameLst>
                                      </p:cBhvr>
                                      <p:to>
                                        <p:strVal val="visible"/>
                                      </p:to>
                                    </p:set>
                                    <p:anim calcmode="lin" valueType="num">
                                      <p:cBhvr additive="base">
                                        <p:cTn id="51" dur="500" fill="hold"/>
                                        <p:tgtEl>
                                          <p:spTgt spid="87049"/>
                                        </p:tgtEl>
                                        <p:attrNameLst>
                                          <p:attrName>ppt_x</p:attrName>
                                        </p:attrNameLst>
                                      </p:cBhvr>
                                      <p:tavLst>
                                        <p:tav tm="0">
                                          <p:val>
                                            <p:strVal val="#ppt_x"/>
                                          </p:val>
                                        </p:tav>
                                        <p:tav tm="100000">
                                          <p:val>
                                            <p:strVal val="#ppt_x"/>
                                          </p:val>
                                        </p:tav>
                                      </p:tavLst>
                                    </p:anim>
                                    <p:anim calcmode="lin" valueType="num">
                                      <p:cBhvr additive="base">
                                        <p:cTn id="52" dur="500" fill="hold"/>
                                        <p:tgtEl>
                                          <p:spTgt spid="87049"/>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8" fill="hold" nodeType="clickEffect">
                                  <p:stCondLst>
                                    <p:cond delay="0"/>
                                  </p:stCondLst>
                                  <p:childTnLst>
                                    <p:set>
                                      <p:cBhvr>
                                        <p:cTn id="56" dur="1" fill="hold">
                                          <p:stCondLst>
                                            <p:cond delay="0"/>
                                          </p:stCondLst>
                                        </p:cTn>
                                        <p:tgtEl>
                                          <p:spTgt spid="87050"/>
                                        </p:tgtEl>
                                        <p:attrNameLst>
                                          <p:attrName>style.visibility</p:attrName>
                                        </p:attrNameLst>
                                      </p:cBhvr>
                                      <p:to>
                                        <p:strVal val="visible"/>
                                      </p:to>
                                    </p:set>
                                    <p:anim calcmode="lin" valueType="num">
                                      <p:cBhvr additive="base">
                                        <p:cTn id="57" dur="500" fill="hold"/>
                                        <p:tgtEl>
                                          <p:spTgt spid="87050"/>
                                        </p:tgtEl>
                                        <p:attrNameLst>
                                          <p:attrName>ppt_x</p:attrName>
                                        </p:attrNameLst>
                                      </p:cBhvr>
                                      <p:tavLst>
                                        <p:tav tm="0">
                                          <p:val>
                                            <p:strVal val="0-#ppt_w/2"/>
                                          </p:val>
                                        </p:tav>
                                        <p:tav tm="100000">
                                          <p:val>
                                            <p:strVal val="#ppt_x"/>
                                          </p:val>
                                        </p:tav>
                                      </p:tavLst>
                                    </p:anim>
                                    <p:anim calcmode="lin" valueType="num">
                                      <p:cBhvr additive="base">
                                        <p:cTn id="58" dur="500" fill="hold"/>
                                        <p:tgtEl>
                                          <p:spTgt spid="87050"/>
                                        </p:tgtEl>
                                        <p:attrNameLst>
                                          <p:attrName>ppt_y</p:attrName>
                                        </p:attrNameLst>
                                      </p:cBhvr>
                                      <p:tavLst>
                                        <p:tav tm="0">
                                          <p:val>
                                            <p:strVal val="#ppt_y"/>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2" presetClass="entr" presetSubtype="8" fill="hold" nodeType="clickEffect">
                                  <p:stCondLst>
                                    <p:cond delay="0"/>
                                  </p:stCondLst>
                                  <p:childTnLst>
                                    <p:set>
                                      <p:cBhvr>
                                        <p:cTn id="62" dur="1" fill="hold">
                                          <p:stCondLst>
                                            <p:cond delay="0"/>
                                          </p:stCondLst>
                                        </p:cTn>
                                        <p:tgtEl>
                                          <p:spTgt spid="87048"/>
                                        </p:tgtEl>
                                        <p:attrNameLst>
                                          <p:attrName>style.visibility</p:attrName>
                                        </p:attrNameLst>
                                      </p:cBhvr>
                                      <p:to>
                                        <p:strVal val="visible"/>
                                      </p:to>
                                    </p:set>
                                    <p:anim calcmode="lin" valueType="num">
                                      <p:cBhvr additive="base">
                                        <p:cTn id="63" dur="500" fill="hold"/>
                                        <p:tgtEl>
                                          <p:spTgt spid="87048"/>
                                        </p:tgtEl>
                                        <p:attrNameLst>
                                          <p:attrName>ppt_x</p:attrName>
                                        </p:attrNameLst>
                                      </p:cBhvr>
                                      <p:tavLst>
                                        <p:tav tm="0">
                                          <p:val>
                                            <p:strVal val="0-#ppt_w/2"/>
                                          </p:val>
                                        </p:tav>
                                        <p:tav tm="100000">
                                          <p:val>
                                            <p:strVal val="#ppt_x"/>
                                          </p:val>
                                        </p:tav>
                                      </p:tavLst>
                                    </p:anim>
                                    <p:anim calcmode="lin" valueType="num">
                                      <p:cBhvr additive="base">
                                        <p:cTn id="64" dur="500" fill="hold"/>
                                        <p:tgtEl>
                                          <p:spTgt spid="87048"/>
                                        </p:tgtEl>
                                        <p:attrNameLst>
                                          <p:attrName>ppt_y</p:attrName>
                                        </p:attrNameLst>
                                      </p:cBhvr>
                                      <p:tavLst>
                                        <p:tav tm="0">
                                          <p:val>
                                            <p:strVal val="#ppt_y"/>
                                          </p:val>
                                        </p:tav>
                                        <p:tav tm="100000">
                                          <p:val>
                                            <p:strVal val="#ppt_y"/>
                                          </p:val>
                                        </p:tav>
                                      </p:tavLst>
                                    </p:anim>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1" fill="hold" nodeType="clickEffect">
                                  <p:stCondLst>
                                    <p:cond delay="0"/>
                                  </p:stCondLst>
                                  <p:childTnLst>
                                    <p:set>
                                      <p:cBhvr>
                                        <p:cTn id="68" dur="1" fill="hold">
                                          <p:stCondLst>
                                            <p:cond delay="0"/>
                                          </p:stCondLst>
                                        </p:cTn>
                                        <p:tgtEl>
                                          <p:spTgt spid="87054"/>
                                        </p:tgtEl>
                                        <p:attrNameLst>
                                          <p:attrName>style.visibility</p:attrName>
                                        </p:attrNameLst>
                                      </p:cBhvr>
                                      <p:to>
                                        <p:strVal val="visible"/>
                                      </p:to>
                                    </p:set>
                                    <p:anim calcmode="lin" valueType="num">
                                      <p:cBhvr additive="base">
                                        <p:cTn id="69" dur="500" fill="hold"/>
                                        <p:tgtEl>
                                          <p:spTgt spid="87054"/>
                                        </p:tgtEl>
                                        <p:attrNameLst>
                                          <p:attrName>ppt_x</p:attrName>
                                        </p:attrNameLst>
                                      </p:cBhvr>
                                      <p:tavLst>
                                        <p:tav tm="0">
                                          <p:val>
                                            <p:strVal val="#ppt_x"/>
                                          </p:val>
                                        </p:tav>
                                        <p:tav tm="100000">
                                          <p:val>
                                            <p:strVal val="#ppt_x"/>
                                          </p:val>
                                        </p:tav>
                                      </p:tavLst>
                                    </p:anim>
                                    <p:anim calcmode="lin" valueType="num">
                                      <p:cBhvr additive="base">
                                        <p:cTn id="70" dur="500" fill="hold"/>
                                        <p:tgtEl>
                                          <p:spTgt spid="87054"/>
                                        </p:tgtEl>
                                        <p:attrNameLst>
                                          <p:attrName>ppt_y</p:attrName>
                                        </p:attrNameLst>
                                      </p:cBhvr>
                                      <p:tavLst>
                                        <p:tav tm="0">
                                          <p:val>
                                            <p:strVal val="0-#ppt_h/2"/>
                                          </p:val>
                                        </p:tav>
                                        <p:tav tm="100000">
                                          <p:val>
                                            <p:strVal val="#ppt_y"/>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2" presetClass="entr" presetSubtype="2" fill="hold" grpId="0" nodeType="clickEffect">
                                  <p:stCondLst>
                                    <p:cond delay="0"/>
                                  </p:stCondLst>
                                  <p:childTnLst>
                                    <p:set>
                                      <p:cBhvr>
                                        <p:cTn id="74" dur="1" fill="hold">
                                          <p:stCondLst>
                                            <p:cond delay="0"/>
                                          </p:stCondLst>
                                        </p:cTn>
                                        <p:tgtEl>
                                          <p:spTgt spid="87044"/>
                                        </p:tgtEl>
                                        <p:attrNameLst>
                                          <p:attrName>style.visibility</p:attrName>
                                        </p:attrNameLst>
                                      </p:cBhvr>
                                      <p:to>
                                        <p:strVal val="visible"/>
                                      </p:to>
                                    </p:set>
                                    <p:anim calcmode="lin" valueType="num">
                                      <p:cBhvr additive="base">
                                        <p:cTn id="75" dur="500" fill="hold"/>
                                        <p:tgtEl>
                                          <p:spTgt spid="87044"/>
                                        </p:tgtEl>
                                        <p:attrNameLst>
                                          <p:attrName>ppt_x</p:attrName>
                                        </p:attrNameLst>
                                      </p:cBhvr>
                                      <p:tavLst>
                                        <p:tav tm="0">
                                          <p:val>
                                            <p:strVal val="1+#ppt_w/2"/>
                                          </p:val>
                                        </p:tav>
                                        <p:tav tm="100000">
                                          <p:val>
                                            <p:strVal val="#ppt_x"/>
                                          </p:val>
                                        </p:tav>
                                      </p:tavLst>
                                    </p:anim>
                                    <p:anim calcmode="lin" valueType="num">
                                      <p:cBhvr additive="base">
                                        <p:cTn id="76" dur="500" fill="hold"/>
                                        <p:tgtEl>
                                          <p:spTgt spid="87044"/>
                                        </p:tgtEl>
                                        <p:attrNameLst>
                                          <p:attrName>ppt_y</p:attrName>
                                        </p:attrNameLst>
                                      </p:cBhvr>
                                      <p:tavLst>
                                        <p:tav tm="0">
                                          <p:val>
                                            <p:strVal val="#ppt_y"/>
                                          </p:val>
                                        </p:tav>
                                        <p:tav tm="100000">
                                          <p:val>
                                            <p:strVal val="#ppt_y"/>
                                          </p:val>
                                        </p:tav>
                                      </p:tavLst>
                                    </p:anim>
                                  </p:childTnLst>
                                </p:cTn>
                              </p:par>
                            </p:childTnLst>
                          </p:cTn>
                        </p:par>
                      </p:childTnLst>
                    </p:cTn>
                  </p:par>
                  <p:par>
                    <p:cTn id="77" fill="hold" nodeType="clickPar">
                      <p:stCondLst>
                        <p:cond delay="indefinite"/>
                      </p:stCondLst>
                      <p:childTnLst>
                        <p:par>
                          <p:cTn id="78" fill="hold" nodeType="afterGroup">
                            <p:stCondLst>
                              <p:cond delay="0"/>
                            </p:stCondLst>
                            <p:childTnLst>
                              <p:par>
                                <p:cTn id="79" presetID="2" presetClass="entr" presetSubtype="1" fill="hold" nodeType="clickEffect">
                                  <p:stCondLst>
                                    <p:cond delay="0"/>
                                  </p:stCondLst>
                                  <p:childTnLst>
                                    <p:set>
                                      <p:cBhvr>
                                        <p:cTn id="80" dur="1" fill="hold">
                                          <p:stCondLst>
                                            <p:cond delay="0"/>
                                          </p:stCondLst>
                                        </p:cTn>
                                        <p:tgtEl>
                                          <p:spTgt spid="87053"/>
                                        </p:tgtEl>
                                        <p:attrNameLst>
                                          <p:attrName>style.visibility</p:attrName>
                                        </p:attrNameLst>
                                      </p:cBhvr>
                                      <p:to>
                                        <p:strVal val="visible"/>
                                      </p:to>
                                    </p:set>
                                    <p:anim calcmode="lin" valueType="num">
                                      <p:cBhvr additive="base">
                                        <p:cTn id="81" dur="500" fill="hold"/>
                                        <p:tgtEl>
                                          <p:spTgt spid="87053"/>
                                        </p:tgtEl>
                                        <p:attrNameLst>
                                          <p:attrName>ppt_x</p:attrName>
                                        </p:attrNameLst>
                                      </p:cBhvr>
                                      <p:tavLst>
                                        <p:tav tm="0">
                                          <p:val>
                                            <p:strVal val="#ppt_x"/>
                                          </p:val>
                                        </p:tav>
                                        <p:tav tm="100000">
                                          <p:val>
                                            <p:strVal val="#ppt_x"/>
                                          </p:val>
                                        </p:tav>
                                      </p:tavLst>
                                    </p:anim>
                                    <p:anim calcmode="lin" valueType="num">
                                      <p:cBhvr additive="base">
                                        <p:cTn id="82" dur="500" fill="hold"/>
                                        <p:tgtEl>
                                          <p:spTgt spid="87053"/>
                                        </p:tgtEl>
                                        <p:attrNameLst>
                                          <p:attrName>ppt_y</p:attrName>
                                        </p:attrNameLst>
                                      </p:cBhvr>
                                      <p:tavLst>
                                        <p:tav tm="0">
                                          <p:val>
                                            <p:strVal val="0-#ppt_h/2"/>
                                          </p:val>
                                        </p:tav>
                                        <p:tav tm="100000">
                                          <p:val>
                                            <p:strVal val="#ppt_y"/>
                                          </p:val>
                                        </p:tav>
                                      </p:tavLst>
                                    </p:anim>
                                  </p:childTnLst>
                                </p:cTn>
                              </p:par>
                            </p:childTnLst>
                          </p:cTn>
                        </p:par>
                      </p:childTnLst>
                    </p:cTn>
                  </p:par>
                  <p:par>
                    <p:cTn id="83" fill="hold" nodeType="clickPar">
                      <p:stCondLst>
                        <p:cond delay="indefinite"/>
                      </p:stCondLst>
                      <p:childTnLst>
                        <p:par>
                          <p:cTn id="84" fill="hold" nodeType="afterGroup">
                            <p:stCondLst>
                              <p:cond delay="0"/>
                            </p:stCondLst>
                            <p:childTnLst>
                              <p:par>
                                <p:cTn id="85" presetID="2" presetClass="entr" presetSubtype="4" fill="hold" nodeType="clickEffect">
                                  <p:stCondLst>
                                    <p:cond delay="0"/>
                                  </p:stCondLst>
                                  <p:childTnLst>
                                    <p:set>
                                      <p:cBhvr>
                                        <p:cTn id="86" dur="1" fill="hold">
                                          <p:stCondLst>
                                            <p:cond delay="0"/>
                                          </p:stCondLst>
                                        </p:cTn>
                                        <p:tgtEl>
                                          <p:spTgt spid="87052"/>
                                        </p:tgtEl>
                                        <p:attrNameLst>
                                          <p:attrName>style.visibility</p:attrName>
                                        </p:attrNameLst>
                                      </p:cBhvr>
                                      <p:to>
                                        <p:strVal val="visible"/>
                                      </p:to>
                                    </p:set>
                                    <p:anim calcmode="lin" valueType="num">
                                      <p:cBhvr additive="base">
                                        <p:cTn id="87" dur="500" fill="hold"/>
                                        <p:tgtEl>
                                          <p:spTgt spid="87052"/>
                                        </p:tgtEl>
                                        <p:attrNameLst>
                                          <p:attrName>ppt_x</p:attrName>
                                        </p:attrNameLst>
                                      </p:cBhvr>
                                      <p:tavLst>
                                        <p:tav tm="0">
                                          <p:val>
                                            <p:strVal val="#ppt_x"/>
                                          </p:val>
                                        </p:tav>
                                        <p:tav tm="100000">
                                          <p:val>
                                            <p:strVal val="#ppt_x"/>
                                          </p:val>
                                        </p:tav>
                                      </p:tavLst>
                                    </p:anim>
                                    <p:anim calcmode="lin" valueType="num">
                                      <p:cBhvr additive="base">
                                        <p:cTn id="88" dur="500" fill="hold"/>
                                        <p:tgtEl>
                                          <p:spTgt spid="87052"/>
                                        </p:tgtEl>
                                        <p:attrNameLst>
                                          <p:attrName>ppt_y</p:attrName>
                                        </p:attrNameLst>
                                      </p:cBhvr>
                                      <p:tavLst>
                                        <p:tav tm="0">
                                          <p:val>
                                            <p:strVal val="1+#ppt_h/2"/>
                                          </p:val>
                                        </p:tav>
                                        <p:tav tm="100000">
                                          <p:val>
                                            <p:strVal val="#ppt_y"/>
                                          </p:val>
                                        </p:tav>
                                      </p:tavLst>
                                    </p:anim>
                                  </p:childTnLst>
                                </p:cTn>
                              </p:par>
                            </p:childTnLst>
                          </p:cTn>
                        </p:par>
                      </p:childTnLst>
                    </p:cTn>
                  </p:par>
                  <p:par>
                    <p:cTn id="89" fill="hold" nodeType="clickPar">
                      <p:stCondLst>
                        <p:cond delay="indefinite"/>
                      </p:stCondLst>
                      <p:childTnLst>
                        <p:par>
                          <p:cTn id="90" fill="hold" nodeType="afterGroup">
                            <p:stCondLst>
                              <p:cond delay="0"/>
                            </p:stCondLst>
                            <p:childTnLst>
                              <p:par>
                                <p:cTn id="91" presetID="2" presetClass="entr" presetSubtype="4" fill="hold" nodeType="clickEffect">
                                  <p:stCondLst>
                                    <p:cond delay="0"/>
                                  </p:stCondLst>
                                  <p:childTnLst>
                                    <p:set>
                                      <p:cBhvr>
                                        <p:cTn id="92" dur="1" fill="hold">
                                          <p:stCondLst>
                                            <p:cond delay="0"/>
                                          </p:stCondLst>
                                        </p:cTn>
                                        <p:tgtEl>
                                          <p:spTgt spid="87051"/>
                                        </p:tgtEl>
                                        <p:attrNameLst>
                                          <p:attrName>style.visibility</p:attrName>
                                        </p:attrNameLst>
                                      </p:cBhvr>
                                      <p:to>
                                        <p:strVal val="visible"/>
                                      </p:to>
                                    </p:set>
                                    <p:anim calcmode="lin" valueType="num">
                                      <p:cBhvr additive="base">
                                        <p:cTn id="93" dur="500" fill="hold"/>
                                        <p:tgtEl>
                                          <p:spTgt spid="87051"/>
                                        </p:tgtEl>
                                        <p:attrNameLst>
                                          <p:attrName>ppt_x</p:attrName>
                                        </p:attrNameLst>
                                      </p:cBhvr>
                                      <p:tavLst>
                                        <p:tav tm="0">
                                          <p:val>
                                            <p:strVal val="#ppt_x"/>
                                          </p:val>
                                        </p:tav>
                                        <p:tav tm="100000">
                                          <p:val>
                                            <p:strVal val="#ppt_x"/>
                                          </p:val>
                                        </p:tav>
                                      </p:tavLst>
                                    </p:anim>
                                    <p:anim calcmode="lin" valueType="num">
                                      <p:cBhvr additive="base">
                                        <p:cTn id="94" dur="500" fill="hold"/>
                                        <p:tgtEl>
                                          <p:spTgt spid="87051"/>
                                        </p:tgtEl>
                                        <p:attrNameLst>
                                          <p:attrName>ppt_y</p:attrName>
                                        </p:attrNameLst>
                                      </p:cBhvr>
                                      <p:tavLst>
                                        <p:tav tm="0">
                                          <p:val>
                                            <p:strVal val="1+#ppt_h/2"/>
                                          </p:val>
                                        </p:tav>
                                        <p:tav tm="100000">
                                          <p:val>
                                            <p:strVal val="#ppt_y"/>
                                          </p:val>
                                        </p:tav>
                                      </p:tavLst>
                                    </p:anim>
                                  </p:childTnLst>
                                </p:cTn>
                              </p:par>
                            </p:childTnLst>
                          </p:cTn>
                        </p:par>
                      </p:childTnLst>
                    </p:cTn>
                  </p:par>
                  <p:par>
                    <p:cTn id="95" fill="hold" nodeType="clickPar">
                      <p:stCondLst>
                        <p:cond delay="indefinite"/>
                      </p:stCondLst>
                      <p:childTnLst>
                        <p:par>
                          <p:cTn id="96" fill="hold" nodeType="afterGroup">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87047"/>
                                        </p:tgtEl>
                                        <p:attrNameLst>
                                          <p:attrName>style.visibility</p:attrName>
                                        </p:attrNameLst>
                                      </p:cBhvr>
                                      <p:to>
                                        <p:strVal val="visible"/>
                                      </p:to>
                                    </p:set>
                                    <p:anim calcmode="lin" valueType="num">
                                      <p:cBhvr additive="base">
                                        <p:cTn id="99" dur="500" fill="hold"/>
                                        <p:tgtEl>
                                          <p:spTgt spid="87047"/>
                                        </p:tgtEl>
                                        <p:attrNameLst>
                                          <p:attrName>ppt_x</p:attrName>
                                        </p:attrNameLst>
                                      </p:cBhvr>
                                      <p:tavLst>
                                        <p:tav tm="0">
                                          <p:val>
                                            <p:strVal val="#ppt_x"/>
                                          </p:val>
                                        </p:tav>
                                        <p:tav tm="100000">
                                          <p:val>
                                            <p:strVal val="#ppt_x"/>
                                          </p:val>
                                        </p:tav>
                                      </p:tavLst>
                                    </p:anim>
                                    <p:anim calcmode="lin" valueType="num">
                                      <p:cBhvr additive="base">
                                        <p:cTn id="100" dur="500" fill="hold"/>
                                        <p:tgtEl>
                                          <p:spTgt spid="870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p:bldP spid="87045" grpId="0"/>
      <p:bldP spid="87047"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8066"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r>
              <a:rPr lang="zh-CN" altLang="en-US"/>
              <a:t>走出阿Q</a:t>
            </a:r>
            <a:endParaRPr lang="zh-CN" altLang="en-US"/>
          </a:p>
        </p:txBody>
      </p:sp>
      <p:sp>
        <p:nvSpPr>
          <p:cNvPr id="88067" name="内容占位符 2"/>
          <p:cNvSpPr>
            <a:spLocks noGrp="1"/>
          </p:cNvSpPr>
          <p:nvPr>
            <p:ph idx="1"/>
          </p:nvPr>
        </p:nvSpPr>
        <p:spPr>
          <a:xfrm>
            <a:off x="685800" y="198120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鲁迅先生给呈现了阿Q精神胜利法的鲜活的面孔,让我们看到的是一种严重的国民劣根性,阿Q死了。但这种精神确留在我们的生活中，同学们，认为我们现在生活需要吗？</a:t>
            </a:r>
            <a:endParaRPr lang="zh-CN" altLang="en-US"/>
          </a:p>
        </p:txBody>
      </p:sp>
    </p:spTree>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9090" name="内容占位符 2"/>
          <p:cNvSpPr>
            <a:spLocks noGrp="1"/>
          </p:cNvSpPr>
          <p:nvPr>
            <p:ph idx="1"/>
          </p:nvPr>
        </p:nvSpPr>
        <p:spPr>
          <a:xfrm>
            <a:off x="503238" y="881063"/>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观点一：需要的，我们现在所处在压力山大的社会里，这种精神可以让我们缓解压力。一个人不可能时时刻刻、方方面面都比别人好，人的一生都不是一帆风顺的，都会或多或少的遇到一些挫折，如果没有一点阿Ｑ精神的话，恐怕就会被郁闷的情绪击倒，心理压力会很大，会无法面对现实生活，无法面对亲朋好友。</a:t>
            </a:r>
            <a:endParaRPr lang="zh-CN" altLang="en-US"/>
          </a:p>
        </p:txBody>
      </p:sp>
    </p:spTree>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0114"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endParaRPr lang="zh-CN" altLang="en-US"/>
          </a:p>
        </p:txBody>
      </p:sp>
      <p:sp>
        <p:nvSpPr>
          <p:cNvPr id="90115" name="内容占位符 2"/>
          <p:cNvSpPr>
            <a:spLocks noGrp="1"/>
          </p:cNvSpPr>
          <p:nvPr>
            <p:ph idx="1"/>
          </p:nvPr>
        </p:nvSpPr>
        <p:spPr>
          <a:xfrm>
            <a:off x="685800" y="198120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观点二：不需要，这是一种消极的生活态度，会让人一直消沉。阿Ｑ精神只会诗人因虚幻的“精神胜利”的补偿而心满意足，进而屈服于现实，成为现实环境的奴隶。</a:t>
            </a:r>
            <a:endParaRPr lang="zh-CN" altLang="en-US"/>
          </a:p>
          <a:p>
            <a:pPr lvl="0" eaLnBrk="1" hangingPunct="1"/>
            <a:endParaRPr lang="zh-CN" altLang="en-US"/>
          </a:p>
          <a:p>
            <a:pPr lvl="0" eaLnBrk="1" hangingPunct="1"/>
            <a:endParaRPr lang="zh-CN" altLang="en-US"/>
          </a:p>
        </p:txBody>
      </p:sp>
    </p:spTree>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1138"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endParaRPr lang="zh-CN" altLang="en-US"/>
          </a:p>
        </p:txBody>
      </p:sp>
      <p:sp>
        <p:nvSpPr>
          <p:cNvPr id="91139" name="内容占位符 2"/>
          <p:cNvSpPr>
            <a:spLocks noGrp="1"/>
          </p:cNvSpPr>
          <p:nvPr>
            <p:ph idx="1"/>
          </p:nvPr>
        </p:nvSpPr>
        <p:spPr>
          <a:xfrm>
            <a:off x="685800" y="1981200"/>
            <a:ext cx="7772400"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a:t>观点三：任何事情就像硬币一样都有两面性，生活中，要辩证对待。阿Q精神”并非坏事，它内含科学性；对于心理失控的人来说，它是一剂良药，使我们能放松自己的心情，从中获得自我安慰自我解脱。但阿Q精神不是时时都能用的，如果我们时时都用“阿Q精神，那么就会丧失进取意识，缺乏敏锐的发展观，我们的人生将会失去意义。</a:t>
            </a:r>
            <a:endParaRPr lang="zh-CN" altLang="en-US"/>
          </a:p>
          <a:p>
            <a:pPr lvl="0" eaLnBrk="1" hangingPunct="1"/>
            <a:endParaRPr lang="zh-CN" altLang="en-US"/>
          </a:p>
          <a:p>
            <a:pPr lvl="0" eaLnBrk="1" hangingPunct="1"/>
            <a:endParaRPr lang="zh-CN" altLang="en-US"/>
          </a:p>
        </p:txBody>
      </p:sp>
    </p:spTree>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62" name="标题 28673"/>
          <p:cNvSpPr>
            <a:spLocks noGrp="1"/>
          </p:cNvSpPr>
          <p:nvPr>
            <p:ph type="title"/>
          </p:nvPr>
        </p:nvSpPr>
        <p:spPr>
          <a:xfrm>
            <a:off x="0" y="0"/>
            <a:ext cx="2700338" cy="803275"/>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r>
              <a:rPr lang="zh-CN" altLang="en-US" sz="3600" b="1">
                <a:solidFill>
                  <a:srgbClr val="CC3399"/>
                </a:solidFill>
              </a:rPr>
              <a:t>练习一：</a:t>
            </a:r>
            <a:endParaRPr lang="zh-CN" altLang="en-US" sz="3600" b="1">
              <a:solidFill>
                <a:srgbClr val="CC3399"/>
              </a:solidFill>
            </a:endParaRPr>
          </a:p>
        </p:txBody>
      </p:sp>
      <p:sp>
        <p:nvSpPr>
          <p:cNvPr id="92163" name="矩形 28677"/>
          <p:cNvSpPr/>
          <p:nvPr/>
        </p:nvSpPr>
        <p:spPr>
          <a:xfrm>
            <a:off x="323850" y="765175"/>
            <a:ext cx="8208963" cy="15732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lnSpc>
                <a:spcPct val="90000"/>
              </a:lnSpc>
              <a:spcBef>
                <a:spcPct val="20000"/>
              </a:spcBef>
            </a:pPr>
            <a:r>
              <a:rPr lang="en-US" altLang="zh-CN" sz="3200" b="1"/>
              <a:t>   </a:t>
            </a:r>
            <a:r>
              <a:rPr lang="en-US" altLang="zh-CN" sz="3600" b="1">
                <a:solidFill>
                  <a:srgbClr val="FFFF00"/>
                </a:solidFill>
              </a:rPr>
              <a:t>“</a:t>
            </a:r>
            <a:r>
              <a:rPr lang="zh-CN" altLang="en-US" sz="3600" b="1">
                <a:solidFill>
                  <a:srgbClr val="FFFF00"/>
                </a:solidFill>
              </a:rPr>
              <a:t>言为心声”，人物语言是人物心理活动的外化。仔细揣摩下面的语言描写，分析阿</a:t>
            </a:r>
            <a:r>
              <a:rPr lang="en-US" altLang="zh-CN" sz="3600" b="1">
                <a:solidFill>
                  <a:srgbClr val="FFFF00"/>
                </a:solidFill>
              </a:rPr>
              <a:t>Q</a:t>
            </a:r>
            <a:r>
              <a:rPr lang="zh-CN" altLang="en-US" sz="3600" b="1">
                <a:solidFill>
                  <a:srgbClr val="FFFF00"/>
                </a:solidFill>
              </a:rPr>
              <a:t>的内心世界。</a:t>
            </a:r>
            <a:endParaRPr lang="zh-CN" altLang="en-US" sz="3600" b="1">
              <a:solidFill>
                <a:srgbClr val="FFFF00"/>
              </a:solidFill>
            </a:endParaRPr>
          </a:p>
        </p:txBody>
      </p:sp>
      <p:sp>
        <p:nvSpPr>
          <p:cNvPr id="92164" name="矩形 28678"/>
          <p:cNvSpPr/>
          <p:nvPr/>
        </p:nvSpPr>
        <p:spPr>
          <a:xfrm>
            <a:off x="468313" y="2420938"/>
            <a:ext cx="3841750" cy="641350"/>
          </a:xfrm>
          <a:prstGeom prst="rect">
            <a:avLst/>
          </a:prstGeom>
          <a:noFill/>
          <a:ln>
            <a:noFill/>
            <a:miter lim="800000"/>
          </a:ln>
        </p:spPr>
        <p:txBody>
          <a:bodyPr wrap="none"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en-US" altLang="zh-CN" sz="3600" b="1">
                <a:solidFill>
                  <a:srgbClr val="FFFF00"/>
                </a:solidFill>
              </a:rPr>
              <a:t>1.“</a:t>
            </a:r>
            <a:r>
              <a:rPr lang="zh-CN" altLang="en-US" sz="3600" b="1">
                <a:solidFill>
                  <a:srgbClr val="FFFF00"/>
                </a:solidFill>
              </a:rPr>
              <a:t>你还不配</a:t>
            </a:r>
            <a:r>
              <a:rPr lang="en-US" altLang="zh-CN" sz="3600" b="1">
                <a:solidFill>
                  <a:srgbClr val="FFFF00"/>
                </a:solidFill>
              </a:rPr>
              <a:t>……”</a:t>
            </a:r>
            <a:r>
              <a:rPr lang="en-US" altLang="zh-CN" sz="3600"/>
              <a:t> </a:t>
            </a:r>
            <a:endParaRPr lang="en-US" altLang="zh-CN" sz="3600"/>
          </a:p>
        </p:txBody>
      </p:sp>
      <p:sp>
        <p:nvSpPr>
          <p:cNvPr id="92165" name="文本框 28681"/>
          <p:cNvSpPr/>
          <p:nvPr/>
        </p:nvSpPr>
        <p:spPr>
          <a:xfrm>
            <a:off x="395288" y="3284538"/>
            <a:ext cx="6192837" cy="30162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3200" b="1">
                <a:solidFill>
                  <a:srgbClr val="CC6600"/>
                </a:solidFill>
              </a:rPr>
              <a:t>这句话表现了阿</a:t>
            </a:r>
            <a:r>
              <a:rPr lang="en-US" altLang="zh-CN" sz="3200" b="1">
                <a:solidFill>
                  <a:srgbClr val="CC6600"/>
                </a:solidFill>
              </a:rPr>
              <a:t>Q</a:t>
            </a:r>
            <a:r>
              <a:rPr lang="zh-CN" altLang="en-US" sz="3200" b="1">
                <a:solidFill>
                  <a:srgbClr val="CC6600"/>
                </a:solidFill>
              </a:rPr>
              <a:t>的内心的无奈。阿</a:t>
            </a:r>
            <a:r>
              <a:rPr lang="en-US" altLang="zh-CN" sz="3200" b="1">
                <a:solidFill>
                  <a:srgbClr val="CC6600"/>
                </a:solidFill>
              </a:rPr>
              <a:t>Q</a:t>
            </a:r>
            <a:r>
              <a:rPr lang="zh-CN" altLang="en-US" sz="3200" b="1">
                <a:solidFill>
                  <a:srgbClr val="CC6600"/>
                </a:solidFill>
              </a:rPr>
              <a:t>也照例发了怒</a:t>
            </a:r>
            <a:r>
              <a:rPr lang="en-US" altLang="zh-CN" sz="3200" b="1">
                <a:solidFill>
                  <a:srgbClr val="CC6600"/>
                </a:solidFill>
              </a:rPr>
              <a:t>------</a:t>
            </a:r>
            <a:r>
              <a:rPr lang="zh-CN" altLang="en-US" sz="3200" b="1">
                <a:solidFill>
                  <a:srgbClr val="CC6600"/>
                </a:solidFill>
              </a:rPr>
              <a:t>他们并不怕。阿</a:t>
            </a:r>
            <a:r>
              <a:rPr lang="en-US" altLang="zh-CN" sz="3200" b="1">
                <a:solidFill>
                  <a:srgbClr val="CC6600"/>
                </a:solidFill>
              </a:rPr>
              <a:t>Q</a:t>
            </a:r>
            <a:r>
              <a:rPr lang="zh-CN" altLang="en-US" sz="3200" b="1">
                <a:solidFill>
                  <a:srgbClr val="CC6600"/>
                </a:solidFill>
              </a:rPr>
              <a:t>没有办法，只得另外想出报复的话来。社会地位和武力的劣势是明摆着的，但在心理和语言上不能亏着自己。</a:t>
            </a:r>
            <a:endParaRPr lang="zh-CN" altLang="en-US" sz="3200" b="1">
              <a:solidFill>
                <a:srgbClr val="CC6600"/>
              </a:solidFill>
            </a:endParaRPr>
          </a:p>
        </p:txBody>
      </p:sp>
      <p:pic>
        <p:nvPicPr>
          <p:cNvPr id="92166" name="图片 28682"/>
          <p:cNvPicPr>
            <a:picLocks noChangeAspect="1"/>
          </p:cNvPicPr>
          <p:nvPr/>
        </p:nvPicPr>
        <p:blipFill>
          <a:blip r:embed="rId2"/>
          <a:stretch>
            <a:fillRect/>
          </a:stretch>
        </p:blipFill>
        <p:spPr>
          <a:xfrm>
            <a:off x="6588125" y="2420938"/>
            <a:ext cx="2555875" cy="4103687"/>
          </a:xfrm>
          <a:prstGeom prst="rect">
            <a:avLst/>
          </a:prstGeom>
          <a:noFill/>
          <a:ln>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62"/>
                                        </p:tgtEl>
                                        <p:attrNameLst>
                                          <p:attrName>style.visibility</p:attrName>
                                        </p:attrNameLst>
                                      </p:cBhvr>
                                      <p:to>
                                        <p:strVal val="visible"/>
                                      </p:to>
                                    </p:set>
                                    <p:anim calcmode="lin" valueType="num">
                                      <p:cBhvr additive="base">
                                        <p:cTn id="7" dur="500" fill="hold"/>
                                        <p:tgtEl>
                                          <p:spTgt spid="92162"/>
                                        </p:tgtEl>
                                        <p:attrNameLst>
                                          <p:attrName>ppt_x</p:attrName>
                                        </p:attrNameLst>
                                      </p:cBhvr>
                                      <p:tavLst>
                                        <p:tav tm="0">
                                          <p:val>
                                            <p:strVal val="0-#ppt_w/2"/>
                                          </p:val>
                                        </p:tav>
                                        <p:tav tm="100000">
                                          <p:val>
                                            <p:strVal val="#ppt_x"/>
                                          </p:val>
                                        </p:tav>
                                      </p:tavLst>
                                    </p:anim>
                                    <p:anim calcmode="lin" valueType="num">
                                      <p:cBhvr additive="base">
                                        <p:cTn id="8" dur="500" fill="hold"/>
                                        <p:tgtEl>
                                          <p:spTgt spid="9216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63"/>
                                        </p:tgtEl>
                                        <p:attrNameLst>
                                          <p:attrName>style.visibility</p:attrName>
                                        </p:attrNameLst>
                                      </p:cBhvr>
                                      <p:to>
                                        <p:strVal val="visible"/>
                                      </p:to>
                                    </p:set>
                                    <p:anim calcmode="lin" valueType="num">
                                      <p:cBhvr additive="base">
                                        <p:cTn id="13" dur="500" fill="hold"/>
                                        <p:tgtEl>
                                          <p:spTgt spid="92163"/>
                                        </p:tgtEl>
                                        <p:attrNameLst>
                                          <p:attrName>ppt_x</p:attrName>
                                        </p:attrNameLst>
                                      </p:cBhvr>
                                      <p:tavLst>
                                        <p:tav tm="0">
                                          <p:val>
                                            <p:strVal val="#ppt_x"/>
                                          </p:val>
                                        </p:tav>
                                        <p:tav tm="100000">
                                          <p:val>
                                            <p:strVal val="#ppt_x"/>
                                          </p:val>
                                        </p:tav>
                                      </p:tavLst>
                                    </p:anim>
                                    <p:anim calcmode="lin" valueType="num">
                                      <p:cBhvr additive="base">
                                        <p:cTn id="14" dur="500" fill="hold"/>
                                        <p:tgtEl>
                                          <p:spTgt spid="9216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grpId="1" nodeType="clickEffect">
                                  <p:stCondLst>
                                    <p:cond delay="0"/>
                                  </p:stCondLst>
                                  <p:childTnLst>
                                    <p:set>
                                      <p:cBhvr>
                                        <p:cTn id="18" dur="1" fill="hold">
                                          <p:stCondLst>
                                            <p:cond delay="0"/>
                                          </p:stCondLst>
                                        </p:cTn>
                                        <p:tgtEl>
                                          <p:spTgt spid="92163"/>
                                        </p:tgtEl>
                                        <p:attrNameLst>
                                          <p:attrName>style.visibility</p:attrName>
                                        </p:attrNameLst>
                                      </p:cBhvr>
                                      <p:to>
                                        <p:strVal val="visible"/>
                                      </p:to>
                                    </p:set>
                                    <p:anim calcmode="lin" valueType="num">
                                      <p:cBhvr additive="base">
                                        <p:cTn id="19" dur="500" fill="hold"/>
                                        <p:tgtEl>
                                          <p:spTgt spid="92163"/>
                                        </p:tgtEl>
                                        <p:attrNameLst>
                                          <p:attrName>ppt_x</p:attrName>
                                        </p:attrNameLst>
                                      </p:cBhvr>
                                      <p:tavLst>
                                        <p:tav tm="0">
                                          <p:val>
                                            <p:strVal val="1+#ppt_w/2"/>
                                          </p:val>
                                        </p:tav>
                                        <p:tav tm="100000">
                                          <p:val>
                                            <p:strVal val="#ppt_x"/>
                                          </p:val>
                                        </p:tav>
                                      </p:tavLst>
                                    </p:anim>
                                    <p:anim calcmode="lin" valueType="num">
                                      <p:cBhvr additive="base">
                                        <p:cTn id="20" dur="500" fill="hold"/>
                                        <p:tgtEl>
                                          <p:spTgt spid="9216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nodeType="clickEffect">
                                  <p:stCondLst>
                                    <p:cond delay="0"/>
                                  </p:stCondLst>
                                  <p:childTnLst>
                                    <p:set>
                                      <p:cBhvr>
                                        <p:cTn id="24" dur="1" fill="hold">
                                          <p:stCondLst>
                                            <p:cond delay="0"/>
                                          </p:stCondLst>
                                        </p:cTn>
                                        <p:tgtEl>
                                          <p:spTgt spid="92164">
                                            <p:txEl>
                                              <p:pRg st="0" end="0"/>
                                            </p:txEl>
                                          </p:spTgt>
                                        </p:tgtEl>
                                        <p:attrNameLst>
                                          <p:attrName>style.visibility</p:attrName>
                                        </p:attrNameLst>
                                      </p:cBhvr>
                                      <p:to>
                                        <p:strVal val="visible"/>
                                      </p:to>
                                    </p:set>
                                    <p:anim calcmode="lin" valueType="num">
                                      <p:cBhvr additive="base">
                                        <p:cTn id="25" dur="500" fill="hold"/>
                                        <p:tgtEl>
                                          <p:spTgt spid="92164">
                                            <p:txEl>
                                              <p:pRg st="0" end="0"/>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9216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9216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p:bldP spid="92163" grpId="0"/>
      <p:bldP spid="92163" grpId="1"/>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3186" name="矩形 29701"/>
          <p:cNvSpPr/>
          <p:nvPr/>
        </p:nvSpPr>
        <p:spPr>
          <a:xfrm>
            <a:off x="323850" y="306388"/>
            <a:ext cx="8351838" cy="13112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en-US" altLang="zh-CN" sz="4000" b="1"/>
              <a:t>2</a:t>
            </a:r>
            <a:r>
              <a:rPr lang="en-US" altLang="zh-CN" sz="4000" b="1">
                <a:solidFill>
                  <a:srgbClr val="CC0000"/>
                </a:solidFill>
              </a:rPr>
              <a:t>.“</a:t>
            </a:r>
            <a:r>
              <a:rPr lang="zh-CN" altLang="en-US" sz="4000" b="1">
                <a:solidFill>
                  <a:srgbClr val="CC0000"/>
                </a:solidFill>
              </a:rPr>
              <a:t>谁认便骂谁！”</a:t>
            </a:r>
            <a:r>
              <a:rPr lang="zh-CN" altLang="en-US" sz="4000">
                <a:solidFill>
                  <a:srgbClr val="000099"/>
                </a:solidFill>
              </a:rPr>
              <a:t>他站起来，两手叉在腰间说</a:t>
            </a:r>
            <a:r>
              <a:rPr lang="zh-CN" altLang="en-US" sz="3200">
                <a:solidFill>
                  <a:srgbClr val="000099"/>
                </a:solidFill>
              </a:rPr>
              <a:t>。</a:t>
            </a:r>
            <a:endParaRPr lang="zh-CN" altLang="en-US" sz="3200">
              <a:solidFill>
                <a:srgbClr val="000099"/>
              </a:solidFill>
            </a:endParaRPr>
          </a:p>
        </p:txBody>
      </p:sp>
      <p:sp>
        <p:nvSpPr>
          <p:cNvPr id="93187" name="文本框 29702"/>
          <p:cNvSpPr/>
          <p:nvPr/>
        </p:nvSpPr>
        <p:spPr>
          <a:xfrm>
            <a:off x="468313" y="1989138"/>
            <a:ext cx="4824412" cy="44862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3600" b="1">
                <a:solidFill>
                  <a:srgbClr val="663300"/>
                </a:solidFill>
              </a:rPr>
              <a:t>近来阿Ｑ比较受人尊敬，自己也更高傲些。心里有几分底气，似乎也余勇可贾了；有了这来之不易的高傲，当然要呵护。于是便发出了这颇有几分叫板意味的“豪言壮语”。</a:t>
            </a:r>
            <a:endParaRPr lang="zh-CN" altLang="en-US" sz="3600" b="1">
              <a:solidFill>
                <a:srgbClr val="663300"/>
              </a:solidFill>
            </a:endParaRPr>
          </a:p>
        </p:txBody>
      </p:sp>
      <p:pic>
        <p:nvPicPr>
          <p:cNvPr id="93188" name="图片 29705"/>
          <p:cNvPicPr>
            <a:picLocks noChangeAspect="1"/>
          </p:cNvPicPr>
          <p:nvPr/>
        </p:nvPicPr>
        <p:blipFill>
          <a:blip r:embed="rId2"/>
          <a:stretch>
            <a:fillRect/>
          </a:stretch>
        </p:blipFill>
        <p:spPr>
          <a:xfrm>
            <a:off x="5364163" y="1773238"/>
            <a:ext cx="3779837" cy="4608512"/>
          </a:xfrm>
          <a:prstGeom prst="rect">
            <a:avLst/>
          </a:prstGeom>
          <a:noFill/>
          <a:ln>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nodeType="clickEffect">
                                  <p:stCondLst>
                                    <p:cond delay="0"/>
                                  </p:stCondLst>
                                  <p:childTnLst>
                                    <p:set>
                                      <p:cBhvr>
                                        <p:cTn id="6" dur="1" fill="hold">
                                          <p:stCondLst>
                                            <p:cond delay="0"/>
                                          </p:stCondLst>
                                        </p:cTn>
                                        <p:tgtEl>
                                          <p:spTgt spid="93186">
                                            <p:txEl>
                                              <p:pRg st="0" end="0"/>
                                            </p:txEl>
                                          </p:spTgt>
                                        </p:tgtEl>
                                        <p:attrNameLst>
                                          <p:attrName>style.visibility</p:attrName>
                                        </p:attrNameLst>
                                      </p:cBhvr>
                                      <p:to>
                                        <p:strVal val="visible"/>
                                      </p:to>
                                    </p:set>
                                    <p:anim calcmode="lin" valueType="num">
                                      <p:cBhvr additive="base">
                                        <p:cTn id="7" dur="500" fill="hold"/>
                                        <p:tgtEl>
                                          <p:spTgt spid="9318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318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6" fill="hold" nodeType="clickEffect">
                                  <p:stCondLst>
                                    <p:cond delay="0"/>
                                  </p:stCondLst>
                                  <p:childTnLst>
                                    <p:set>
                                      <p:cBhvr>
                                        <p:cTn id="12" dur="1" fill="hold">
                                          <p:stCondLst>
                                            <p:cond delay="0"/>
                                          </p:stCondLst>
                                        </p:cTn>
                                        <p:tgtEl>
                                          <p:spTgt spid="93188"/>
                                        </p:tgtEl>
                                        <p:attrNameLst>
                                          <p:attrName>style.visibility</p:attrName>
                                        </p:attrNameLst>
                                      </p:cBhvr>
                                      <p:to>
                                        <p:strVal val="visible"/>
                                      </p:to>
                                    </p:set>
                                    <p:anim calcmode="lin" valueType="num">
                                      <p:cBhvr additive="base">
                                        <p:cTn id="13" dur="500" fill="hold"/>
                                        <p:tgtEl>
                                          <p:spTgt spid="93188"/>
                                        </p:tgtEl>
                                        <p:attrNameLst>
                                          <p:attrName>ppt_x</p:attrName>
                                        </p:attrNameLst>
                                      </p:cBhvr>
                                      <p:tavLst>
                                        <p:tav tm="0">
                                          <p:val>
                                            <p:strVal val="1+#ppt_w/2"/>
                                          </p:val>
                                        </p:tav>
                                        <p:tav tm="100000">
                                          <p:val>
                                            <p:strVal val="#ppt_x"/>
                                          </p:val>
                                        </p:tav>
                                      </p:tavLst>
                                    </p:anim>
                                    <p:anim calcmode="lin" valueType="num">
                                      <p:cBhvr additive="base">
                                        <p:cTn id="14" dur="500" fill="hold"/>
                                        <p:tgtEl>
                                          <p:spTgt spid="9318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3187"/>
                                        </p:tgtEl>
                                        <p:attrNameLst>
                                          <p:attrName>style.visibility</p:attrName>
                                        </p:attrNameLst>
                                      </p:cBhvr>
                                      <p:to>
                                        <p:strVal val="visible"/>
                                      </p:to>
                                    </p:set>
                                    <p:anim calcmode="lin" valueType="num">
                                      <p:cBhvr additive="base">
                                        <p:cTn id="19" dur="500" fill="hold"/>
                                        <p:tgtEl>
                                          <p:spTgt spid="93187"/>
                                        </p:tgtEl>
                                        <p:attrNameLst>
                                          <p:attrName>ppt_x</p:attrName>
                                        </p:attrNameLst>
                                      </p:cBhvr>
                                      <p:tavLst>
                                        <p:tav tm="0">
                                          <p:val>
                                            <p:strVal val="0-#ppt_w/2"/>
                                          </p:val>
                                        </p:tav>
                                        <p:tav tm="100000">
                                          <p:val>
                                            <p:strVal val="#ppt_x"/>
                                          </p:val>
                                        </p:tav>
                                      </p:tavLst>
                                    </p:anim>
                                    <p:anim calcmode="lin" valueType="num">
                                      <p:cBhvr additive="base">
                                        <p:cTn id="20" dur="500" fill="hold"/>
                                        <p:tgtEl>
                                          <p:spTgt spid="931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8" name="矩形 17409"/>
          <p:cNvSpPr/>
          <p:nvPr/>
        </p:nvSpPr>
        <p:spPr>
          <a:xfrm>
            <a:off x="0" y="0"/>
            <a:ext cx="9144000" cy="81343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en-US" altLang="zh-CN" sz="3200" b="1">
                <a:solidFill>
                  <a:srgbClr val="339933"/>
                </a:solidFill>
                <a:ea typeface="楷体_GB2312" pitchFamily="49" charset="-122"/>
              </a:rPr>
              <a:t>《</a:t>
            </a:r>
            <a:r>
              <a:rPr lang="zh-CN" altLang="en-US" sz="3200" b="1">
                <a:solidFill>
                  <a:srgbClr val="339933"/>
                </a:solidFill>
                <a:ea typeface="楷体_GB2312" pitchFamily="49" charset="-122"/>
              </a:rPr>
              <a:t>古小说钩沈</a:t>
            </a:r>
            <a:r>
              <a:rPr lang="en-US" altLang="zh-CN" sz="3200" b="1">
                <a:solidFill>
                  <a:srgbClr val="339933"/>
                </a:solidFill>
                <a:ea typeface="楷体_GB2312" pitchFamily="49" charset="-122"/>
              </a:rPr>
              <a:t>》《</a:t>
            </a:r>
            <a:r>
              <a:rPr lang="zh-CN" altLang="en-US" sz="3200" b="1">
                <a:solidFill>
                  <a:srgbClr val="339933"/>
                </a:solidFill>
                <a:ea typeface="楷体_GB2312" pitchFamily="49" charset="-122"/>
              </a:rPr>
              <a:t>唐宋传奇录</a:t>
            </a:r>
            <a:r>
              <a:rPr lang="en-US" altLang="zh-CN" sz="3200" b="1">
                <a:solidFill>
                  <a:srgbClr val="339933"/>
                </a:solidFill>
                <a:ea typeface="楷体_GB2312" pitchFamily="49" charset="-122"/>
              </a:rPr>
              <a:t>》《</a:t>
            </a:r>
            <a:r>
              <a:rPr lang="zh-CN" altLang="en-US" sz="3200" b="1">
                <a:solidFill>
                  <a:srgbClr val="339933"/>
                </a:solidFill>
                <a:ea typeface="楷体_GB2312" pitchFamily="49" charset="-122"/>
              </a:rPr>
              <a:t>小说旧闻钞</a:t>
            </a:r>
            <a:r>
              <a:rPr lang="en-US" altLang="zh-CN" sz="3200" b="1">
                <a:solidFill>
                  <a:srgbClr val="339933"/>
                </a:solidFill>
                <a:ea typeface="楷体_GB2312" pitchFamily="49" charset="-122"/>
              </a:rPr>
              <a:t>》</a:t>
            </a:r>
            <a:r>
              <a:rPr lang="zh-CN" altLang="en-US" sz="3200" b="1">
                <a:solidFill>
                  <a:srgbClr val="339933"/>
                </a:solidFill>
                <a:ea typeface="楷体_GB2312" pitchFamily="49" charset="-122"/>
              </a:rPr>
              <a:t>等等。</a:t>
            </a:r>
            <a:r>
              <a:rPr lang="zh-CN" altLang="en-US" sz="3200" b="1">
                <a:solidFill>
                  <a:srgbClr val="FF3300"/>
                </a:solidFill>
                <a:ea typeface="楷体_GB2312" pitchFamily="49" charset="-122"/>
              </a:rPr>
              <a:t>１９３６年１０月１９日因肺结核病逝于上海，上海民众上万名自发举行公祭、送葬，葬于虹桥万国公墓。１９５６年，鲁迅遗体移葬虹口公园，毛泽东为重建的鲁迅墓题字。１９３８年出版</a:t>
            </a:r>
            <a:r>
              <a:rPr lang="en-US" altLang="zh-CN" sz="3200" b="1">
                <a:solidFill>
                  <a:srgbClr val="FF3300"/>
                </a:solidFill>
                <a:ea typeface="楷体_GB2312" pitchFamily="49" charset="-122"/>
              </a:rPr>
              <a:t>《</a:t>
            </a:r>
            <a:r>
              <a:rPr lang="zh-CN" altLang="en-US" sz="3200" b="1">
                <a:solidFill>
                  <a:srgbClr val="FF3300"/>
                </a:solidFill>
                <a:ea typeface="楷体_GB2312" pitchFamily="49" charset="-122"/>
              </a:rPr>
              <a:t>鲁迅全集</a:t>
            </a:r>
            <a:r>
              <a:rPr lang="en-US" altLang="zh-CN" sz="3200" b="1">
                <a:solidFill>
                  <a:srgbClr val="FF3300"/>
                </a:solidFill>
                <a:ea typeface="楷体_GB2312" pitchFamily="49" charset="-122"/>
              </a:rPr>
              <a:t>》</a:t>
            </a:r>
            <a:r>
              <a:rPr lang="zh-CN" altLang="en-US" sz="3200" b="1">
                <a:solidFill>
                  <a:srgbClr val="FF3300"/>
                </a:solidFill>
                <a:ea typeface="楷体_GB2312" pitchFamily="49" charset="-122"/>
              </a:rPr>
              <a:t>〔二十卷〕。中华人民共和国成立后，鲁迅著译已分别编为</a:t>
            </a:r>
            <a:r>
              <a:rPr lang="en-US" altLang="zh-CN" sz="3200" b="1">
                <a:solidFill>
                  <a:srgbClr val="FF3300"/>
                </a:solidFill>
                <a:ea typeface="楷体_GB2312" pitchFamily="49" charset="-122"/>
              </a:rPr>
              <a:t>《</a:t>
            </a:r>
            <a:r>
              <a:rPr lang="zh-CN" altLang="en-US" sz="3200" b="1">
                <a:solidFill>
                  <a:srgbClr val="FF3300"/>
                </a:solidFill>
                <a:ea typeface="楷体_GB2312" pitchFamily="49" charset="-122"/>
              </a:rPr>
              <a:t>鲁迅全集</a:t>
            </a:r>
            <a:r>
              <a:rPr lang="en-US" altLang="zh-CN" sz="3200" b="1">
                <a:solidFill>
                  <a:srgbClr val="FF3300"/>
                </a:solidFill>
                <a:ea typeface="楷体_GB2312" pitchFamily="49" charset="-122"/>
              </a:rPr>
              <a:t>》</a:t>
            </a:r>
            <a:r>
              <a:rPr lang="zh-CN" altLang="en-US" sz="3200" b="1">
                <a:solidFill>
                  <a:srgbClr val="FF3300"/>
                </a:solidFill>
                <a:ea typeface="楷体_GB2312" pitchFamily="49" charset="-122"/>
              </a:rPr>
              <a:t>〔十卷〕，</a:t>
            </a:r>
            <a:r>
              <a:rPr lang="en-US" altLang="zh-CN" sz="3200" b="1">
                <a:solidFill>
                  <a:srgbClr val="FF3300"/>
                </a:solidFill>
                <a:ea typeface="楷体_GB2312" pitchFamily="49" charset="-122"/>
              </a:rPr>
              <a:t>《</a:t>
            </a:r>
            <a:r>
              <a:rPr lang="zh-CN" altLang="en-US" sz="3200" b="1">
                <a:solidFill>
                  <a:srgbClr val="FF3300"/>
                </a:solidFill>
                <a:ea typeface="楷体_GB2312" pitchFamily="49" charset="-122"/>
              </a:rPr>
              <a:t>鲁迅译文集</a:t>
            </a:r>
            <a:r>
              <a:rPr lang="en-US" altLang="zh-CN" sz="3200" b="1">
                <a:solidFill>
                  <a:srgbClr val="FF3300"/>
                </a:solidFill>
                <a:ea typeface="楷体_GB2312" pitchFamily="49" charset="-122"/>
              </a:rPr>
              <a:t>》</a:t>
            </a:r>
            <a:r>
              <a:rPr lang="zh-CN" altLang="en-US" sz="3200" b="1">
                <a:solidFill>
                  <a:srgbClr val="FF3300"/>
                </a:solidFill>
                <a:ea typeface="楷体_GB2312" pitchFamily="49" charset="-122"/>
              </a:rPr>
              <a:t>〔十卷〕，</a:t>
            </a:r>
            <a:r>
              <a:rPr lang="en-US" altLang="zh-CN" sz="3200" b="1">
                <a:solidFill>
                  <a:srgbClr val="FF3300"/>
                </a:solidFill>
                <a:ea typeface="楷体_GB2312" pitchFamily="49" charset="-122"/>
              </a:rPr>
              <a:t>《</a:t>
            </a:r>
            <a:r>
              <a:rPr lang="zh-CN" altLang="en-US" sz="3200" b="1">
                <a:solidFill>
                  <a:srgbClr val="FF3300"/>
                </a:solidFill>
                <a:ea typeface="楷体_GB2312" pitchFamily="49" charset="-122"/>
              </a:rPr>
              <a:t>鲁迅日记</a:t>
            </a:r>
            <a:r>
              <a:rPr lang="en-US" altLang="zh-CN" sz="3200" b="1">
                <a:solidFill>
                  <a:srgbClr val="FF3300"/>
                </a:solidFill>
                <a:ea typeface="楷体_GB2312" pitchFamily="49" charset="-122"/>
              </a:rPr>
              <a:t>》</a:t>
            </a:r>
            <a:r>
              <a:rPr lang="zh-CN" altLang="en-US" sz="3200" b="1">
                <a:solidFill>
                  <a:srgbClr val="FF3300"/>
                </a:solidFill>
                <a:ea typeface="楷体_GB2312" pitchFamily="49" charset="-122"/>
              </a:rPr>
              <a:t>〔二卷〕，</a:t>
            </a:r>
            <a:r>
              <a:rPr lang="en-US" altLang="zh-CN" sz="3200" b="1">
                <a:solidFill>
                  <a:srgbClr val="FF3300"/>
                </a:solidFill>
                <a:ea typeface="楷体_GB2312" pitchFamily="49" charset="-122"/>
              </a:rPr>
              <a:t>《</a:t>
            </a:r>
            <a:r>
              <a:rPr lang="zh-CN" altLang="en-US" sz="3200" b="1">
                <a:solidFill>
                  <a:srgbClr val="FF3300"/>
                </a:solidFill>
                <a:ea typeface="楷体_GB2312" pitchFamily="49" charset="-122"/>
              </a:rPr>
              <a:t>鲁迅书信集</a:t>
            </a:r>
            <a:r>
              <a:rPr lang="en-US" altLang="zh-CN" sz="3200" b="1">
                <a:solidFill>
                  <a:srgbClr val="FF3300"/>
                </a:solidFill>
                <a:ea typeface="楷体_GB2312" pitchFamily="49" charset="-122"/>
              </a:rPr>
              <a:t>》</a:t>
            </a:r>
            <a:r>
              <a:rPr lang="zh-CN" altLang="en-US" sz="3200" b="1">
                <a:solidFill>
                  <a:srgbClr val="FF3300"/>
                </a:solidFill>
                <a:ea typeface="楷体_GB2312" pitchFamily="49" charset="-122"/>
              </a:rPr>
              <a:t>，并重印鲁迅编校的古籍多种。１９８１年出版了</a:t>
            </a:r>
            <a:r>
              <a:rPr lang="en-US" altLang="zh-CN" sz="3200" b="1">
                <a:solidFill>
                  <a:srgbClr val="FF3300"/>
                </a:solidFill>
                <a:ea typeface="楷体_GB2312" pitchFamily="49" charset="-122"/>
              </a:rPr>
              <a:t>《</a:t>
            </a:r>
            <a:r>
              <a:rPr lang="zh-CN" altLang="en-US" sz="3200" b="1">
                <a:solidFill>
                  <a:srgbClr val="FF3300"/>
                </a:solidFill>
                <a:ea typeface="楷体_GB2312" pitchFamily="49" charset="-122"/>
              </a:rPr>
              <a:t>鲁迅全集</a:t>
            </a:r>
            <a:r>
              <a:rPr lang="en-US" altLang="zh-CN" sz="3200" b="1">
                <a:solidFill>
                  <a:srgbClr val="FF3300"/>
                </a:solidFill>
                <a:ea typeface="楷体_GB2312" pitchFamily="49" charset="-122"/>
              </a:rPr>
              <a:t>》</a:t>
            </a:r>
            <a:r>
              <a:rPr lang="zh-CN" altLang="en-US" sz="3200" b="1">
                <a:solidFill>
                  <a:srgbClr val="FF3300"/>
                </a:solidFill>
                <a:ea typeface="楷体_GB2312" pitchFamily="49" charset="-122"/>
              </a:rPr>
              <a:t>〔十六卷〕。北京上海绍兴广州厦门等地先后建立了鲁迅博物馆纪念馆等。鲁迅的小说散文诗歌杂文共数十篇被选入中小学语文课本。小说</a:t>
            </a:r>
            <a:r>
              <a:rPr lang="en-US" altLang="zh-CN" sz="3200" b="1">
                <a:solidFill>
                  <a:srgbClr val="FF3300"/>
                </a:solidFill>
                <a:ea typeface="楷体_GB2312" pitchFamily="49" charset="-122"/>
              </a:rPr>
              <a:t>《</a:t>
            </a:r>
            <a:r>
              <a:rPr lang="zh-CN" altLang="en-US" sz="3200" b="1">
                <a:solidFill>
                  <a:srgbClr val="FF3300"/>
                </a:solidFill>
                <a:ea typeface="楷体_GB2312" pitchFamily="49" charset="-122"/>
              </a:rPr>
              <a:t>祝福</a:t>
            </a:r>
            <a:r>
              <a:rPr lang="en-US" altLang="zh-CN" sz="3200" b="1">
                <a:solidFill>
                  <a:srgbClr val="FF3300"/>
                </a:solidFill>
                <a:ea typeface="楷体_GB2312" pitchFamily="49" charset="-122"/>
              </a:rPr>
              <a:t>》《</a:t>
            </a:r>
            <a:r>
              <a:rPr lang="zh-CN" altLang="en-US" sz="3200" b="1">
                <a:solidFill>
                  <a:srgbClr val="FF3300"/>
                </a:solidFill>
                <a:ea typeface="楷体_GB2312" pitchFamily="49" charset="-122"/>
              </a:rPr>
              <a:t>阿Ｑ正传</a:t>
            </a:r>
            <a:r>
              <a:rPr lang="en-US" altLang="zh-CN" sz="3200" b="1">
                <a:solidFill>
                  <a:srgbClr val="FF3300"/>
                </a:solidFill>
                <a:ea typeface="楷体_GB2312" pitchFamily="49" charset="-122"/>
              </a:rPr>
              <a:t>》《</a:t>
            </a:r>
            <a:r>
              <a:rPr lang="zh-CN" altLang="en-US" sz="3200" b="1">
                <a:solidFill>
                  <a:srgbClr val="FF3300"/>
                </a:solidFill>
                <a:ea typeface="楷体_GB2312" pitchFamily="49" charset="-122"/>
              </a:rPr>
              <a:t>药</a:t>
            </a:r>
            <a:r>
              <a:rPr lang="en-US" altLang="zh-CN" sz="3200" b="1">
                <a:solidFill>
                  <a:srgbClr val="FF3300"/>
                </a:solidFill>
                <a:ea typeface="楷体_GB2312" pitchFamily="49" charset="-122"/>
              </a:rPr>
              <a:t>》</a:t>
            </a:r>
            <a:r>
              <a:rPr lang="zh-CN" altLang="en-US" sz="3200" b="1">
                <a:solidFill>
                  <a:srgbClr val="FF3300"/>
                </a:solidFill>
                <a:ea typeface="楷体_GB2312" pitchFamily="49" charset="-122"/>
              </a:rPr>
              <a:t>等先后被改编成电影。</a:t>
            </a:r>
            <a:br>
              <a:rPr lang="zh-CN" altLang="en-US" sz="3200" b="1">
                <a:ea typeface="楷体_GB2312" pitchFamily="49" charset="-122"/>
              </a:rPr>
            </a:br>
            <a:endParaRPr lang="zh-CN" altLang="en-US" sz="3200"/>
          </a:p>
          <a:p>
            <a:pPr marL="0" lvl="0" indent="0"/>
            <a:endParaRPr lang="zh-CN" altLang="en-US" sz="4800"/>
          </a:p>
        </p:txBody>
      </p:sp>
    </p:spTree>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4210" name="矩形 30723"/>
          <p:cNvSpPr/>
          <p:nvPr/>
        </p:nvSpPr>
        <p:spPr>
          <a:xfrm>
            <a:off x="395288" y="476250"/>
            <a:ext cx="8748712" cy="17399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r>
              <a:rPr lang="en-US" altLang="zh-CN" sz="3600" b="1">
                <a:solidFill>
                  <a:srgbClr val="006600"/>
                </a:solidFill>
              </a:rPr>
              <a:t>3.</a:t>
            </a:r>
            <a:r>
              <a:rPr lang="zh-CN" altLang="en-US" sz="3600" b="1">
                <a:solidFill>
                  <a:srgbClr val="006600"/>
                </a:solidFill>
              </a:rPr>
              <a:t>酒店里的人大笑了。阿Ｑ看见自己的勋业得了赏识，便愈加兴高采烈起来： </a:t>
            </a:r>
            <a:r>
              <a:rPr lang="zh-CN" altLang="en-US" sz="3600" b="1">
                <a:solidFill>
                  <a:srgbClr val="CC0000"/>
                </a:solidFill>
              </a:rPr>
              <a:t>“和尚动得，我动不得？”</a:t>
            </a:r>
            <a:r>
              <a:rPr lang="zh-CN" altLang="en-US" sz="3600" b="1">
                <a:solidFill>
                  <a:srgbClr val="006600"/>
                </a:solidFill>
              </a:rPr>
              <a:t>他扭住伊的面颊 </a:t>
            </a:r>
            <a:endParaRPr lang="zh-CN" altLang="en-US" sz="3600" b="1">
              <a:solidFill>
                <a:srgbClr val="006600"/>
              </a:solidFill>
            </a:endParaRPr>
          </a:p>
        </p:txBody>
      </p:sp>
      <p:sp>
        <p:nvSpPr>
          <p:cNvPr id="94211" name="矩形 30724"/>
          <p:cNvSpPr/>
          <p:nvPr/>
        </p:nvSpPr>
        <p:spPr>
          <a:xfrm>
            <a:off x="250825" y="2565400"/>
            <a:ext cx="6265863" cy="39370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zh-CN" altLang="en-US" sz="3600" b="1">
                <a:solidFill>
                  <a:srgbClr val="000099"/>
                </a:solidFill>
              </a:rPr>
              <a:t>这表明阿Ｑ由于受到封建思想的毒害，在他的潜意识中，还有性别“优势”，看别人的脸色行事是个不争的事实，但女人应该排在他的后面，尤其是做尼姑的。在尼姑那里，他可以获得心理平衡。</a:t>
            </a:r>
            <a:endParaRPr lang="zh-CN" altLang="en-US" sz="3600" b="1">
              <a:solidFill>
                <a:srgbClr val="000099"/>
              </a:solidFill>
            </a:endParaRPr>
          </a:p>
        </p:txBody>
      </p:sp>
      <p:pic>
        <p:nvPicPr>
          <p:cNvPr id="94212" name="图片 30725"/>
          <p:cNvPicPr>
            <a:picLocks noChangeAspect="1"/>
          </p:cNvPicPr>
          <p:nvPr/>
        </p:nvPicPr>
        <p:blipFill>
          <a:blip r:embed="rId2"/>
          <a:stretch>
            <a:fillRect/>
          </a:stretch>
        </p:blipFill>
        <p:spPr>
          <a:xfrm>
            <a:off x="6443663" y="2420938"/>
            <a:ext cx="2700337" cy="4437062"/>
          </a:xfrm>
          <a:prstGeom prst="rect">
            <a:avLst/>
          </a:prstGeom>
          <a:noFill/>
          <a:ln>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4210"/>
                                        </p:tgtEl>
                                        <p:attrNameLst>
                                          <p:attrName>style.visibility</p:attrName>
                                        </p:attrNameLst>
                                      </p:cBhvr>
                                      <p:to>
                                        <p:strVal val="visible"/>
                                      </p:to>
                                    </p:set>
                                    <p:anim calcmode="lin" valueType="num">
                                      <p:cBhvr additive="base">
                                        <p:cTn id="7" dur="500" fill="hold"/>
                                        <p:tgtEl>
                                          <p:spTgt spid="94210"/>
                                        </p:tgtEl>
                                        <p:attrNameLst>
                                          <p:attrName>ppt_x</p:attrName>
                                        </p:attrNameLst>
                                      </p:cBhvr>
                                      <p:tavLst>
                                        <p:tav tm="0">
                                          <p:val>
                                            <p:strVal val="#ppt_x"/>
                                          </p:val>
                                        </p:tav>
                                        <p:tav tm="100000">
                                          <p:val>
                                            <p:strVal val="#ppt_x"/>
                                          </p:val>
                                        </p:tav>
                                      </p:tavLst>
                                    </p:anim>
                                    <p:anim calcmode="lin" valueType="num">
                                      <p:cBhvr additive="base">
                                        <p:cTn id="8" dur="500" fill="hold"/>
                                        <p:tgtEl>
                                          <p:spTgt spid="94210"/>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6" fill="hold" nodeType="clickEffect">
                                  <p:stCondLst>
                                    <p:cond delay="0"/>
                                  </p:stCondLst>
                                  <p:childTnLst>
                                    <p:set>
                                      <p:cBhvr>
                                        <p:cTn id="12" dur="1" fill="hold">
                                          <p:stCondLst>
                                            <p:cond delay="0"/>
                                          </p:stCondLst>
                                        </p:cTn>
                                        <p:tgtEl>
                                          <p:spTgt spid="94212"/>
                                        </p:tgtEl>
                                        <p:attrNameLst>
                                          <p:attrName>style.visibility</p:attrName>
                                        </p:attrNameLst>
                                      </p:cBhvr>
                                      <p:to>
                                        <p:strVal val="visible"/>
                                      </p:to>
                                    </p:set>
                                    <p:anim calcmode="lin" valueType="num">
                                      <p:cBhvr additive="base">
                                        <p:cTn id="13" dur="500" fill="hold"/>
                                        <p:tgtEl>
                                          <p:spTgt spid="94212"/>
                                        </p:tgtEl>
                                        <p:attrNameLst>
                                          <p:attrName>ppt_x</p:attrName>
                                        </p:attrNameLst>
                                      </p:cBhvr>
                                      <p:tavLst>
                                        <p:tav tm="0">
                                          <p:val>
                                            <p:strVal val="1+#ppt_w/2"/>
                                          </p:val>
                                        </p:tav>
                                        <p:tav tm="100000">
                                          <p:val>
                                            <p:strVal val="#ppt_x"/>
                                          </p:val>
                                        </p:tav>
                                      </p:tavLst>
                                    </p:anim>
                                    <p:anim calcmode="lin" valueType="num">
                                      <p:cBhvr additive="base">
                                        <p:cTn id="14" dur="500" fill="hold"/>
                                        <p:tgtEl>
                                          <p:spTgt spid="942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4211"/>
                                        </p:tgtEl>
                                        <p:attrNameLst>
                                          <p:attrName>style.visibility</p:attrName>
                                        </p:attrNameLst>
                                      </p:cBhvr>
                                      <p:to>
                                        <p:strVal val="visible"/>
                                      </p:to>
                                    </p:set>
                                    <p:anim calcmode="lin" valueType="num">
                                      <p:cBhvr additive="base">
                                        <p:cTn id="19" dur="500" fill="hold"/>
                                        <p:tgtEl>
                                          <p:spTgt spid="94211"/>
                                        </p:tgtEl>
                                        <p:attrNameLst>
                                          <p:attrName>ppt_x</p:attrName>
                                        </p:attrNameLst>
                                      </p:cBhvr>
                                      <p:tavLst>
                                        <p:tav tm="0">
                                          <p:val>
                                            <p:strVal val="0-#ppt_w/2"/>
                                          </p:val>
                                        </p:tav>
                                        <p:tav tm="100000">
                                          <p:val>
                                            <p:strVal val="#ppt_x"/>
                                          </p:val>
                                        </p:tav>
                                      </p:tavLst>
                                    </p:anim>
                                    <p:anim calcmode="lin" valueType="num">
                                      <p:cBhvr additive="base">
                                        <p:cTn id="20" dur="500" fill="hold"/>
                                        <p:tgtEl>
                                          <p:spTgt spid="942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p:bldP spid="94211"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标题 1"/>
          <p:cNvSpPr>
            <a:spLocks noGrp="1"/>
          </p:cNvSpPr>
          <p:nvPr>
            <p:ph type="title"/>
          </p:nvPr>
        </p:nvSpPr>
        <p:spPr>
          <a:xfrm>
            <a:off x="685800" y="609600"/>
            <a:ext cx="7772400" cy="1143000"/>
          </a:xfr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kern="1200" baseline="0">
                <a:solidFill>
                  <a:schemeClr val="tx2"/>
                </a:solidFill>
                <a:latin typeface="Times New Roman" pitchFamily="18" charset="0"/>
                <a:ea typeface="宋体" pitchFamily="2" charset="-122"/>
                <a:cs typeface="+mj-cs"/>
              </a:defRPr>
            </a:lvl1pPr>
          </a:lstStyle>
          <a:p>
            <a:pPr lvl="0" eaLnBrk="1" hangingPunct="1"/>
            <a:r>
              <a:rPr lang="zh-CN" altLang="en-US"/>
              <a:t>创作背景</a:t>
            </a:r>
            <a:endParaRPr lang="zh-CN" altLang="en-US"/>
          </a:p>
        </p:txBody>
      </p:sp>
      <p:sp>
        <p:nvSpPr>
          <p:cNvPr id="30723" name="内容占位符 2"/>
          <p:cNvSpPr>
            <a:spLocks noGrp="1"/>
          </p:cNvSpPr>
          <p:nvPr>
            <p:ph idx="1"/>
          </p:nvPr>
        </p:nvSpPr>
        <p:spPr>
          <a:xfrm>
            <a:off x="290513" y="1981200"/>
            <a:ext cx="8167687" cy="4114800"/>
          </a:xfr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eaLnBrk="1" hangingPunct="1"/>
            <a:r>
              <a:rPr lang="zh-CN" altLang="en-US" sz="2800"/>
              <a:t>《阿Q正传》选自小说集《呐喊》，创作意图有两点:一是“画出沉默国民的魂灵”，“暴露国民的弱点”，让读者了解长期封建统治所造成的可怕的国民的愚昧，意在“引起疗救的注意”；二是总结辛亥革命失败的教训，批判它的妥协性和不彻底性。</a:t>
            </a:r>
            <a:endParaRPr lang="zh-CN" altLang="en-US" sz="2800"/>
          </a:p>
          <a:p>
            <a:pPr lvl="0" eaLnBrk="1" hangingPunct="1"/>
            <a:r>
              <a:rPr lang="zh-CN" altLang="en-US" sz="2800"/>
              <a:t>鲁迅在《呐喊·自序》中曾说：我“或者也还未能忘怀于当日自己的寂寞的悲哀罢，所以有时候仍不免呐喊几声”。未能忘怀于当日寂寞的悲哀，这恐怕是鲁迅创作《阿Q正传》的直接原因。</a:t>
            </a:r>
            <a:r>
              <a:rPr lang="zh-CN" altLang="en-US"/>
              <a:t> </a:t>
            </a:r>
            <a:endParaRPr lang="zh-CN" altLang="en-US"/>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矩形 8193"/>
          <p:cNvSpPr/>
          <p:nvPr/>
        </p:nvSpPr>
        <p:spPr>
          <a:xfrm>
            <a:off x="457200" y="457200"/>
            <a:ext cx="4038600" cy="61341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Times New Roman" pitchFamily="18" charset="0"/>
                <a:ea typeface="宋体" pitchFamily="2" charset="-122"/>
              </a:defRPr>
            </a:lvl5pPr>
          </a:lstStyle>
          <a:p>
            <a:pPr marL="0" lvl="0" indent="0" eaLnBrk="1" hangingPunct="1">
              <a:spcBef>
                <a:spcPct val="50000"/>
              </a:spcBef>
            </a:pPr>
            <a:r>
              <a:rPr lang="en-US" altLang="zh-CN" sz="3600" b="1">
                <a:solidFill>
                  <a:srgbClr val="993300"/>
                </a:solidFill>
                <a:ea typeface="隶书" pitchFamily="49" charset="-122"/>
              </a:rPr>
              <a:t>“</a:t>
            </a:r>
            <a:r>
              <a:rPr lang="zh-CN" altLang="en-US" sz="3600" b="1">
                <a:solidFill>
                  <a:srgbClr val="993300"/>
                </a:solidFill>
                <a:ea typeface="隶书" pitchFamily="49" charset="-122"/>
              </a:rPr>
              <a:t>没有伟大人物出现的民族，是世界上最可怜的生物之群；有了</a:t>
            </a:r>
            <a:endParaRPr lang="zh-CN" altLang="en-US" sz="3600" b="1">
              <a:solidFill>
                <a:srgbClr val="993300"/>
              </a:solidFill>
              <a:ea typeface="隶书" pitchFamily="49" charset="-122"/>
            </a:endParaRPr>
          </a:p>
          <a:p>
            <a:pPr marL="0" lvl="0" indent="0" eaLnBrk="1" hangingPunct="1">
              <a:spcBef>
                <a:spcPct val="50000"/>
              </a:spcBef>
            </a:pPr>
            <a:r>
              <a:rPr lang="zh-CN" altLang="en-US" sz="3600" b="1">
                <a:solidFill>
                  <a:srgbClr val="993300"/>
                </a:solidFill>
                <a:ea typeface="隶书" pitchFamily="49" charset="-122"/>
              </a:rPr>
              <a:t>伟大人物而不知拥护爱戴崇仰的国家是没有希望的奴隶之邦。”</a:t>
            </a:r>
            <a:br>
              <a:rPr lang="zh-CN" altLang="en-US" sz="3600" b="1">
                <a:solidFill>
                  <a:srgbClr val="993300"/>
                </a:solidFill>
                <a:ea typeface="隶书" pitchFamily="49" charset="-122"/>
              </a:rPr>
            </a:br>
            <a:r>
              <a:rPr lang="zh-CN" altLang="en-US" sz="3600" b="1">
                <a:solidFill>
                  <a:srgbClr val="993300"/>
                </a:solidFill>
                <a:ea typeface="隶书" pitchFamily="49" charset="-122"/>
              </a:rPr>
              <a:t> </a:t>
            </a:r>
            <a:r>
              <a:rPr lang="en-US" altLang="zh-CN" sz="3600" b="1">
                <a:solidFill>
                  <a:srgbClr val="993300"/>
                </a:solidFill>
                <a:ea typeface="隶书" pitchFamily="49" charset="-122"/>
              </a:rPr>
              <a:t>——      </a:t>
            </a:r>
            <a:r>
              <a:rPr lang="zh-CN" altLang="en-US" sz="3600" b="1">
                <a:solidFill>
                  <a:srgbClr val="993300"/>
                </a:solidFill>
                <a:ea typeface="隶书" pitchFamily="49" charset="-122"/>
              </a:rPr>
              <a:t>郁达夫</a:t>
            </a:r>
            <a:endParaRPr lang="zh-CN" altLang="en-US" sz="3600" b="1">
              <a:solidFill>
                <a:srgbClr val="993300"/>
              </a:solidFill>
              <a:ea typeface="隶书" pitchFamily="49" charset="-122"/>
            </a:endParaRPr>
          </a:p>
          <a:p>
            <a:pPr marL="0" lvl="0" indent="0" eaLnBrk="1" hangingPunct="1">
              <a:spcBef>
                <a:spcPct val="50000"/>
              </a:spcBef>
            </a:pPr>
            <a:r>
              <a:rPr lang="zh-CN" altLang="en-US" sz="3600" b="1">
                <a:solidFill>
                  <a:srgbClr val="993300"/>
                </a:solidFill>
                <a:ea typeface="隶书" pitchFamily="49" charset="-122"/>
              </a:rPr>
              <a:t> </a:t>
            </a:r>
            <a:endParaRPr lang="zh-CN" altLang="en-US" sz="3600" b="1">
              <a:solidFill>
                <a:srgbClr val="993300"/>
              </a:solidFill>
              <a:ea typeface="隶书" pitchFamily="49" charset="-122"/>
            </a:endParaRPr>
          </a:p>
        </p:txBody>
      </p:sp>
      <p:pic>
        <p:nvPicPr>
          <p:cNvPr id="31747" name="图片 8194"/>
          <p:cNvPicPr>
            <a:picLocks noChangeAspect="1"/>
          </p:cNvPicPr>
          <p:nvPr/>
        </p:nvPicPr>
        <p:blipFill>
          <a:blip r:embed="rId2"/>
          <a:stretch>
            <a:fillRect/>
          </a:stretch>
        </p:blipFill>
        <p:spPr>
          <a:xfrm>
            <a:off x="4495800" y="0"/>
            <a:ext cx="4648200" cy="6858000"/>
          </a:xfrm>
          <a:prstGeom prst="rect">
            <a:avLst/>
          </a:prstGeom>
          <a:noFill/>
          <a:ln>
            <a:noFill/>
            <a:miter lim="800000"/>
          </a:ln>
        </p:spPr>
      </p:pic>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227</Paragraphs>
  <Slides>70</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70</vt:i4>
      </vt:variant>
    </vt:vector>
  </HeadingPairs>
  <TitlesOfParts>
    <vt:vector baseType="lpstr" size="81">
      <vt:lpstr>Arial</vt:lpstr>
      <vt:lpstr>Times New Roman</vt:lpstr>
      <vt:lpstr>宋体</vt:lpstr>
      <vt:lpstr>楷体</vt:lpstr>
      <vt:lpstr>楷体_GB2312</vt:lpstr>
      <vt:lpstr>隶书</vt:lpstr>
      <vt:lpstr>华文隶书</vt:lpstr>
      <vt:lpstr>Wingdings</vt:lpstr>
      <vt:lpstr>Verdana</vt:lpstr>
      <vt:lpstr>黑体</vt:lpstr>
      <vt:lpstr>默认设计模板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创作背景</vt:lpstr>
      <vt:lpstr>PowerPoint Presentation</vt:lpstr>
      <vt:lpstr>PowerPoint Presentation</vt:lpstr>
      <vt:lpstr>PowerPoint Presentation</vt:lpstr>
      <vt:lpstr>PowerPoint Presentation</vt:lpstr>
      <vt:lpstr>PowerPoint Presentation</vt:lpstr>
      <vt:lpstr>二、走近阿Q</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绘制人物档案</vt:lpstr>
      <vt:lpstr>“优胜记略”（开头－“他睡着了”）问题探究：</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总结</vt:lpstr>
      <vt:lpstr>分析鲁迅先生描写阿Q时的语言艺术</vt:lpstr>
      <vt:lpstr>PowerPoint Presentation</vt:lpstr>
      <vt:lpstr>PowerPoint Presentation</vt:lpstr>
      <vt:lpstr>PowerPoint Presentation</vt:lpstr>
      <vt:lpstr>PowerPoint Presentation</vt:lpstr>
      <vt:lpstr>PowerPoint Presentation</vt:lpstr>
      <vt:lpstr>PowerPoint Presentation</vt:lpstr>
      <vt:lpstr>深入阿Q</vt:lpstr>
      <vt:lpstr>第一次</vt:lpstr>
      <vt:lpstr>第二次</vt:lpstr>
      <vt:lpstr>第三次</vt:lpstr>
      <vt:lpstr>第四次</vt:lpstr>
      <vt:lpstr>第五次</vt:lpstr>
      <vt:lpstr>PowerPoint Presentation</vt:lpstr>
      <vt:lpstr>PowerPoint Presentation</vt:lpstr>
      <vt:lpstr>阿Q真的没有反抗吗？</vt:lpstr>
      <vt:lpstr>PowerPoint Presentation</vt:lpstr>
      <vt:lpstr>PowerPoint Presentation</vt:lpstr>
      <vt:lpstr>PowerPoint Presentation</vt:lpstr>
      <vt:lpstr>PowerPoint Presentation</vt:lpstr>
      <vt:lpstr>PowerPoint Presentation</vt:lpstr>
      <vt:lpstr>PowerPoint Presentation</vt:lpstr>
      <vt:lpstr>阿Q的性格探究</vt:lpstr>
      <vt:lpstr>阿Q精神胜利法的形成发展的历程</vt:lpstr>
      <vt:lpstr>PowerPoint Presentation</vt:lpstr>
      <vt:lpstr>走出阿Q</vt:lpstr>
      <vt:lpstr>PowerPoint Presentation</vt:lpstr>
      <vt:lpstr>PowerPoint Presentation</vt:lpstr>
      <vt:lpstr>PowerPoint Presentation</vt:lpstr>
      <vt:lpstr>练习一：</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2022-02-03T16:55:57.902</cp:lastPrinted>
  <dcterms:created xsi:type="dcterms:W3CDTF">2022-02-03T16:55:57Z</dcterms:created>
  <dcterms:modified xsi:type="dcterms:W3CDTF">2022-02-03T08:55:58Z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