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sldIdLst>
    <p:sldId id="256" r:id="rId5"/>
    <p:sldId id="260" r:id="rId7"/>
    <p:sldId id="261" r:id="rId8"/>
    <p:sldId id="293" r:id="rId9"/>
    <p:sldId id="322" r:id="rId10"/>
    <p:sldId id="281" r:id="rId11"/>
    <p:sldId id="323" r:id="rId12"/>
    <p:sldId id="324" r:id="rId13"/>
    <p:sldId id="270" r:id="rId14"/>
    <p:sldId id="305" r:id="rId15"/>
    <p:sldId id="326" r:id="rId16"/>
    <p:sldId id="327" r:id="rId17"/>
    <p:sldId id="328" r:id="rId18"/>
    <p:sldId id="329" r:id="rId19"/>
    <p:sldId id="330" r:id="rId20"/>
    <p:sldId id="331" r:id="rId21"/>
    <p:sldId id="298" r:id="rId22"/>
    <p:sldId id="306" r:id="rId23"/>
    <p:sldId id="307" r:id="rId24"/>
    <p:sldId id="332" r:id="rId25"/>
    <p:sldId id="333" r:id="rId26"/>
    <p:sldId id="334" r:id="rId27"/>
    <p:sldId id="288" r:id="rId28"/>
    <p:sldId id="294" r:id="rId29"/>
    <p:sldId id="303" r:id="rId30"/>
    <p:sldId id="304" r:id="rId31"/>
    <p:sldId id="309" r:id="rId32"/>
    <p:sldId id="310" r:id="rId33"/>
    <p:sldId id="311" r:id="rId34"/>
    <p:sldId id="301" r:id="rId3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等线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等线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等线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等线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等线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等线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等线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等线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等线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DFE0"/>
    <a:srgbClr val="A7B6BC"/>
    <a:srgbClr val="0A9544"/>
    <a:srgbClr val="0E2645"/>
    <a:srgbClr val="F5F5F5"/>
    <a:srgbClr val="0D2644"/>
    <a:srgbClr val="03000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936"/>
    <p:restoredTop sz="94660"/>
  </p:normalViewPr>
  <p:slideViewPr>
    <p:cSldViewPr snapToGrid="0" showGuides="1">
      <p:cViewPr varScale="1">
        <p:scale>
          <a:sx n="68" d="100"/>
          <a:sy n="68" d="100"/>
        </p:scale>
        <p:origin x="252" y="48"/>
      </p:cViewPr>
      <p:guideLst>
        <p:guide orient="horz" pos="2205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ADF6C05-C79C-4354-A8FB-44636729F15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9B2B65-D6F6-439D-B61A-0AF0592B76E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等线" panose="02010600030101010101" pitchFamily="2" charset="-122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 txBox="1"/>
          <p:nvPr/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algn="l" rtl="0" eaLnBrk="1" fontAlgn="auto" hangingPunct="1">
              <a:spcBef>
                <a:spcPts val="0"/>
              </a:spcBef>
              <a:spcAft>
                <a:spcPts val="0"/>
              </a:spcAft>
              <a:defRPr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6CE608C-C935-43EB-90CB-1276177B7FC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5" name="图片 3"/>
          <p:cNvPicPr>
            <a:picLocks noChangeAspect="1"/>
          </p:cNvPicPr>
          <p:nvPr/>
        </p:nvPicPr>
        <p:blipFill>
          <a:blip r:embed="rId2"/>
          <a:srcRect t="58475"/>
          <a:stretch>
            <a:fillRect/>
          </a:stretch>
        </p:blipFill>
        <p:spPr>
          <a:xfrm>
            <a:off x="0" y="4781550"/>
            <a:ext cx="9144000" cy="2076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29175"/>
            <a:ext cx="3227388" cy="202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1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94525" y="-82550"/>
            <a:ext cx="2044700" cy="175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7813" y="201613"/>
            <a:ext cx="865187" cy="63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等线" panose="02010600030101010101" pitchFamily="2" charset="-122"/>
                <a:cs typeface="等线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554A75F-CAAC-466D-A722-BDB6737DF63B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等线" panose="02010600030101010101" pitchFamily="2" charset="-122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等线" panose="02010600030101010101" pitchFamily="2" charset="-122"/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C5F565AC-B2A1-4534-8C0A-A974E7F34805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等线" panose="02010600030101010101" pitchFamily="2" charset="-122"/>
                <a:cs typeface="等线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等线" panose="02010600030101010101" pitchFamily="2" charset="-122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DF549D72-8D25-4FFD-8BF5-95C7115EDF70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等线" panose="02010600030101010101" pitchFamily="2" charset="-122"/>
                <a:cs typeface="等线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等线" panose="02010600030101010101" pitchFamily="2" charset="-122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AD348701-E324-4E6F-95B8-C1D86149696A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B8E1B4-F97E-419E-8770-CB9D627E7DC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B8E1B4-F97E-419E-8770-CB9D627E7DC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B8E1B4-F97E-419E-8770-CB9D627E7DC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B8E1B4-F97E-419E-8770-CB9D627E7DC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B8E1B4-F97E-419E-8770-CB9D627E7DC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B8E1B4-F97E-419E-8770-CB9D627E7DC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B8E1B4-F97E-419E-8770-CB9D627E7DC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B8E1B4-F97E-419E-8770-CB9D627E7DC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05563" y="5332413"/>
            <a:ext cx="2741612" cy="1527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7163" y="365125"/>
            <a:ext cx="863600" cy="63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等线" panose="02010600030101010101" pitchFamily="2" charset="-122"/>
                <a:cs typeface="等线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等线" panose="02010600030101010101" pitchFamily="2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CBE0B4CC-6799-41BC-8DDC-F2E8DFBE4ADC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B8E1B4-F97E-419E-8770-CB9D627E7DC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B8E1B4-F97E-419E-8770-CB9D627E7DC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B8E1B4-F97E-419E-8770-CB9D627E7DC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D1EF34-2818-47EB-9BA1-89D41D2E4D2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D1EF34-2818-47EB-9BA1-89D41D2E4D2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D1EF34-2818-47EB-9BA1-89D41D2E4D2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D1EF34-2818-47EB-9BA1-89D41D2E4D2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D1EF34-2818-47EB-9BA1-89D41D2E4D2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D1EF34-2818-47EB-9BA1-89D41D2E4D2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D1EF34-2818-47EB-9BA1-89D41D2E4D2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6"/>
          <p:cNvGrpSpPr/>
          <p:nvPr userDrawn="1"/>
        </p:nvGrpSpPr>
        <p:grpSpPr>
          <a:xfrm>
            <a:off x="0" y="69850"/>
            <a:ext cx="9144000" cy="7980363"/>
            <a:chOff x="0" y="70183"/>
            <a:chExt cx="9144000" cy="7980348"/>
          </a:xfrm>
        </p:grpSpPr>
        <p:pic>
          <p:nvPicPr>
            <p:cNvPr id="5129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240213"/>
              <a:ext cx="2372582" cy="381031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096000"/>
              <a:ext cx="9144000" cy="762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1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32115" y="70183"/>
              <a:ext cx="914400" cy="9144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123" name="图片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7813" y="201613"/>
            <a:ext cx="865187" cy="63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等线" panose="02010600030101010101" pitchFamily="2" charset="-122"/>
                <a:cs typeface="等线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等线" panose="02010600030101010101" pitchFamily="2" charset="-122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B46FF389-13A3-4BCD-B864-4586B0BC4ACB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D1EF34-2818-47EB-9BA1-89D41D2E4D2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D1EF34-2818-47EB-9BA1-89D41D2E4D2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D1EF34-2818-47EB-9BA1-89D41D2E4D2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D1EF34-2818-47EB-9BA1-89D41D2E4D2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729038"/>
            <a:ext cx="2973388" cy="477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96000"/>
            <a:ext cx="9144000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14"/>
          <p:cNvPicPr>
            <a:picLocks noChangeAspect="1"/>
          </p:cNvPicPr>
          <p:nvPr userDrawn="1"/>
        </p:nvPicPr>
        <p:blipFill>
          <a:blip r:embed="rId4"/>
          <a:srcRect l="41376" t="9155" r="16391" b="69553"/>
          <a:stretch>
            <a:fillRect/>
          </a:stretch>
        </p:blipFill>
        <p:spPr>
          <a:xfrm>
            <a:off x="6461125" y="0"/>
            <a:ext cx="2682875" cy="135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7813" y="201613"/>
            <a:ext cx="865187" cy="63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等线" panose="02010600030101010101" pitchFamily="2" charset="-122"/>
                <a:cs typeface="等线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等线" panose="02010600030101010101" pitchFamily="2" charset="-122"/>
            </a:endParaRPr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802FD24C-7757-4740-B03F-EF0800777D33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等线" panose="02010600030101010101" pitchFamily="2" charset="-122"/>
                <a:cs typeface="等线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等线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2B5E5B17-D1A1-4210-BA16-B8AD40943306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等线" panose="02010600030101010101" pitchFamily="2" charset="-122"/>
                <a:cs typeface="等线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等线" panose="02010600030101010101" pitchFamily="2" charset="-122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CE445A60-1A22-40E7-B687-022826857768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等线" panose="02010600030101010101" pitchFamily="2" charset="-122"/>
                <a:cs typeface="等线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等线" panose="02010600030101010101" pitchFamily="2" charset="-122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30FD9E56-DB10-43B2-832F-430DF0157AD9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等线" panose="02010600030101010101" pitchFamily="2" charset="-122"/>
                <a:cs typeface="等线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等线" panose="02010600030101010101" pitchFamily="2" charset="-122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43BC423B-A5EC-478D-BE6D-5DFD71050820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等线" panose="02010600030101010101" pitchFamily="2" charset="-122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等线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等线" panose="02010600030101010101" pitchFamily="2" charset="-122"/>
                <a:cs typeface="等线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等线" panose="02010600030101010101" pitchFamily="2" charset="-122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D0DBB18A-4909-49FD-8315-7E9C0CA3DBBB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0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4F5B3CE-FFB5-4DF8-9D5F-8FD027949D0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pitchFamily="2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pitchFamily="2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pitchFamily="2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pitchFamily="2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pitchFamily="2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B8E1B4-F97E-419E-8770-CB9D627E7DC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D1EF34-2818-47EB-9BA1-89D41D2E4D2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1"/>
          <p:cNvSpPr txBox="1"/>
          <p:nvPr/>
        </p:nvSpPr>
        <p:spPr>
          <a:xfrm>
            <a:off x="2817813" y="3275013"/>
            <a:ext cx="36512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周敦颐</a:t>
            </a:r>
            <a:endParaRPr lang="zh-CN" altLang="en-US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3" name="文本框 1"/>
          <p:cNvSpPr txBox="1"/>
          <p:nvPr/>
        </p:nvSpPr>
        <p:spPr>
          <a:xfrm>
            <a:off x="3281363" y="1843088"/>
            <a:ext cx="2724150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6600" dirty="0">
                <a:latin typeface="黑体" panose="02010609060101010101" pitchFamily="49" charset="-122"/>
                <a:ea typeface="黑体" panose="02010609060101010101" pitchFamily="49" charset="-122"/>
              </a:rPr>
              <a:t>爱莲说</a:t>
            </a:r>
            <a:endParaRPr lang="zh-CN" altLang="en-US" sz="6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/>
        </p:nvSpPr>
        <p:spPr bwMode="auto">
          <a:xfrm>
            <a:off x="536575" y="581025"/>
            <a:ext cx="8213725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予谓菊， 花之隐逸者也； 牡丹， 花之富贵者也； 莲， 花之君子者也。 噫！ 菊之爱， 陶后鲜有闻。 莲之爱， 同予者何人？ 牡丹之爱， 宜乎众矣！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143375" y="1262063"/>
            <a:ext cx="738188" cy="59848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878638" y="2767013"/>
            <a:ext cx="514350" cy="4889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857500" y="4279900"/>
            <a:ext cx="439738" cy="4889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840163" y="5730875"/>
            <a:ext cx="495300" cy="4953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44900" y="581025"/>
            <a:ext cx="1733550" cy="5794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隐居避世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18163" y="3490913"/>
            <a:ext cx="2824163" cy="5794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叹词，表示感慨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44900" y="5030788"/>
            <a:ext cx="968375" cy="5794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应当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724150" y="3490913"/>
            <a:ext cx="706438" cy="5794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少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4" descr="2006102612434241"/>
          <p:cNvPicPr>
            <a:picLocks noChangeAspect="1"/>
          </p:cNvPicPr>
          <p:nvPr/>
        </p:nvPicPr>
        <p:blipFill>
          <a:blip r:embed="rId1">
            <a:lum bright="60001" contrast="-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20938"/>
            <a:ext cx="8229600" cy="3705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出淤泥而不染，濯清涟而不妖，中通外直，不蔓不枝，香远益清，亭亭净植，可远观而不可亵玩。 </a:t>
            </a:r>
            <a:endParaRPr kumimoji="0" lang="zh-CN" sz="3200" b="0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468313" y="260350"/>
            <a:ext cx="77724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 lvl="0" eaLnBrk="1" hangingPunct="1"/>
            <a:r>
              <a:rPr lang="zh-CN" altLang="en-US" sz="4400" dirty="0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二读美文，赏析探究：</a:t>
            </a:r>
            <a:endParaRPr lang="zh-CN" altLang="en-US" sz="4400" dirty="0">
              <a:solidFill>
                <a:srgbClr val="CC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539750" y="1125538"/>
            <a:ext cx="838835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文中描写莲的美好形象的语句有哪些？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2006102612434241"/>
          <p:cNvPicPr>
            <a:picLocks noChangeAspect="1"/>
          </p:cNvPicPr>
          <p:nvPr/>
        </p:nvPicPr>
        <p:blipFill>
          <a:blip r:embed="rId1">
            <a:lum bright="60001" contrast="-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908050"/>
            <a:ext cx="8229600" cy="108108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0" cap="none" spc="0" normalizeH="0" baseline="0" noProof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美好体态</a:t>
            </a:r>
            <a:endParaRPr kumimoji="0" lang="zh-CN" sz="4400" b="1" i="0" u="none" strike="noStrike" kern="0" cap="none" spc="0" normalizeH="0" baseline="0" noProof="0" smtClean="0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316" name="Rectangle 4"/>
          <p:cNvSpPr>
            <a:spLocks noGrp="1"/>
          </p:cNvSpPr>
          <p:nvPr>
            <p:ph type="body"/>
          </p:nvPr>
        </p:nvSpPr>
        <p:spPr>
          <a:xfrm>
            <a:off x="250825" y="3213100"/>
            <a:ext cx="8229600" cy="792163"/>
          </a:xfrm>
        </p:spPr>
        <p:txBody>
          <a:bodyPr vert="horz" wrap="square" lIns="91440" tIns="45720" rIns="91440" bIns="45720" anchor="t"/>
          <a:p>
            <a:pPr lvl="0" eaLnBrk="1" hangingPunct="1"/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中通外直，不</a:t>
            </a:r>
            <a:r>
              <a:rPr lang="zh-CN" altLang="en-US" sz="36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蔓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不</a:t>
            </a:r>
            <a:r>
              <a:rPr lang="zh-CN" altLang="en-US" sz="36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枝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468313" y="260350"/>
            <a:ext cx="77724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 lvl="0" eaLnBrk="1" hangingPunct="1"/>
            <a:r>
              <a:rPr lang="zh-CN" altLang="en-US" sz="4400" dirty="0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二读美文，赏析探究：</a:t>
            </a:r>
            <a:endParaRPr lang="zh-CN" altLang="en-US" sz="4400" dirty="0">
              <a:solidFill>
                <a:srgbClr val="CC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8" name="AutoShape 7"/>
          <p:cNvSpPr>
            <a:spLocks noChangeArrowheads="1"/>
          </p:cNvSpPr>
          <p:nvPr/>
        </p:nvSpPr>
        <p:spPr bwMode="auto">
          <a:xfrm>
            <a:off x="2771775" y="1916113"/>
            <a:ext cx="2736850" cy="865188"/>
          </a:xfrm>
          <a:prstGeom prst="wedgeRoundRectCallout">
            <a:avLst>
              <a:gd name="adj1" fmla="val -17981"/>
              <a:gd name="adj2" fmla="val 109083"/>
              <a:gd name="adj3" fmla="val 16667"/>
            </a:avLst>
          </a:prstGeom>
          <a:noFill/>
          <a:ln w="9525" cmpd="sng">
            <a:solidFill>
              <a:schemeClr val="tx1"/>
            </a:solidFill>
            <a:miter lim="800000"/>
          </a:ln>
        </p:spPr>
        <p:txBody>
          <a:bodyPr/>
          <a:p>
            <a:pPr lvl="0" algn="ctr" eaLnBrk="1" hangingPunct="1"/>
            <a:r>
              <a:rPr lang="zh-CN" altLang="en-US" sz="2400" dirty="0">
                <a:solidFill>
                  <a:srgbClr val="99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名词用作动词，</a:t>
            </a:r>
            <a:endParaRPr lang="zh-CN" altLang="en-US" sz="2400" dirty="0">
              <a:solidFill>
                <a:srgbClr val="99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 lvl="0" algn="ctr" eaLnBrk="1" hangingPunct="1"/>
            <a:r>
              <a:rPr lang="zh-CN" altLang="en-US" sz="2400" dirty="0">
                <a:solidFill>
                  <a:srgbClr val="99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生枝蔓。 </a:t>
            </a:r>
            <a:endParaRPr lang="zh-CN" altLang="en-US" sz="2400" dirty="0">
              <a:solidFill>
                <a:srgbClr val="99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19" name="AutoShape 8"/>
          <p:cNvSpPr>
            <a:spLocks noChangeArrowheads="1"/>
          </p:cNvSpPr>
          <p:nvPr/>
        </p:nvSpPr>
        <p:spPr bwMode="auto">
          <a:xfrm>
            <a:off x="5940425" y="2060575"/>
            <a:ext cx="2592388" cy="936625"/>
          </a:xfrm>
          <a:prstGeom prst="wedgeRoundRectCallout">
            <a:avLst>
              <a:gd name="adj1" fmla="val -98134"/>
              <a:gd name="adj2" fmla="val 90676"/>
              <a:gd name="adj3" fmla="val 16667"/>
            </a:avLst>
          </a:prstGeom>
          <a:noFill/>
          <a:ln w="9525" cmpd="sng">
            <a:solidFill>
              <a:schemeClr val="tx1"/>
            </a:solidFill>
            <a:miter lim="800000"/>
          </a:ln>
        </p:spPr>
        <p:txBody>
          <a:bodyPr/>
          <a:p>
            <a:pPr lvl="0" algn="ctr" eaLnBrk="1" hangingPunct="1"/>
            <a:r>
              <a:rPr lang="zh-CN" altLang="en-US" sz="2400" dirty="0">
                <a:solidFill>
                  <a:srgbClr val="99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名词用作动词，长枝节。</a:t>
            </a:r>
            <a:r>
              <a:rPr lang="zh-CN" altLang="en-US" sz="2400" dirty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dirty="0">
              <a:solidFill>
                <a:srgbClr val="99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20" name="Text Box 9"/>
          <p:cNvSpPr txBox="1">
            <a:spLocks noChangeArrowheads="1"/>
          </p:cNvSpPr>
          <p:nvPr/>
        </p:nvSpPr>
        <p:spPr bwMode="auto">
          <a:xfrm>
            <a:off x="2916238" y="4292600"/>
            <a:ext cx="22161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高贵品质：</a:t>
            </a:r>
            <a:endParaRPr lang="zh-CN" altLang="en-US" sz="32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21" name="Text Box 10"/>
          <p:cNvSpPr txBox="1">
            <a:spLocks noChangeArrowheads="1"/>
          </p:cNvSpPr>
          <p:nvPr/>
        </p:nvSpPr>
        <p:spPr bwMode="auto">
          <a:xfrm>
            <a:off x="5003800" y="4365625"/>
            <a:ext cx="2068513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正直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不牵扯攀附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uild="p"/>
      <p:bldP spid="13318" grpId="0" bldLvl="0" animBg="1"/>
      <p:bldP spid="13319" grpId="0" bldLvl="0" animBg="1"/>
      <p:bldP spid="13320" grpId="0"/>
      <p:bldP spid="133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2006102612434241"/>
          <p:cNvPicPr>
            <a:picLocks noChangeAspect="1"/>
          </p:cNvPicPr>
          <p:nvPr/>
        </p:nvPicPr>
        <p:blipFill>
          <a:blip r:embed="rId1">
            <a:lum bright="60001" contrast="-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908050"/>
            <a:ext cx="8229600" cy="108108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0" cap="none" spc="0" normalizeH="0" baseline="0" noProof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香气</a:t>
            </a:r>
            <a:endParaRPr kumimoji="0" lang="zh-CN" sz="4400" b="1" i="0" u="none" strike="noStrike" kern="0" cap="none" spc="0" normalizeH="0" baseline="0" noProof="0" smtClean="0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316" name="Rectangle 4"/>
          <p:cNvSpPr>
            <a:spLocks noGrp="1"/>
          </p:cNvSpPr>
          <p:nvPr>
            <p:ph type="body"/>
          </p:nvPr>
        </p:nvSpPr>
        <p:spPr>
          <a:xfrm>
            <a:off x="250825" y="3213100"/>
            <a:ext cx="8229600" cy="792163"/>
          </a:xfrm>
        </p:spPr>
        <p:txBody>
          <a:bodyPr vert="horz" wrap="square" lIns="91440" tIns="45720" rIns="91440" bIns="45720" anchor="t"/>
          <a:p>
            <a:pPr lvl="0" eaLnBrk="1" hangingPunct="1"/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香远</a:t>
            </a:r>
            <a:r>
              <a:rPr lang="zh-CN" altLang="en-US" sz="36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益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清 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468313" y="260350"/>
            <a:ext cx="77724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 lvl="0" eaLnBrk="1" hangingPunct="1"/>
            <a:r>
              <a:rPr lang="zh-CN" altLang="en-US" sz="4400" dirty="0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二读美文，赏析探究：</a:t>
            </a:r>
            <a:endParaRPr lang="zh-CN" altLang="en-US" sz="4400" dirty="0">
              <a:solidFill>
                <a:srgbClr val="CC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1763713" y="2276475"/>
            <a:ext cx="1152525" cy="576263"/>
          </a:xfrm>
          <a:prstGeom prst="wedgeRoundRectCallout">
            <a:avLst>
              <a:gd name="adj1" fmla="val -42426"/>
              <a:gd name="adj2" fmla="val 136227"/>
              <a:gd name="adj3" fmla="val 16667"/>
            </a:avLst>
          </a:prstGeom>
          <a:noFill/>
          <a:ln w="9525" cmpd="sng">
            <a:solidFill>
              <a:schemeClr val="tx1"/>
            </a:solidFill>
            <a:miter lim="800000"/>
          </a:ln>
        </p:spPr>
        <p:txBody>
          <a:bodyPr/>
          <a:p>
            <a:pPr lvl="0" algn="ctr" eaLnBrk="1" hangingPunct="1"/>
            <a:r>
              <a:rPr lang="zh-CN" altLang="en-US" sz="2800" dirty="0">
                <a:solidFill>
                  <a:srgbClr val="99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更加</a:t>
            </a:r>
            <a:endParaRPr lang="zh-CN" altLang="en-US" sz="2800" dirty="0">
              <a:solidFill>
                <a:srgbClr val="99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43" name="Text Box 9"/>
          <p:cNvSpPr txBox="1">
            <a:spLocks noChangeArrowheads="1"/>
          </p:cNvSpPr>
          <p:nvPr/>
        </p:nvSpPr>
        <p:spPr bwMode="auto">
          <a:xfrm>
            <a:off x="2916238" y="4292600"/>
            <a:ext cx="22161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高贵品质：</a:t>
            </a:r>
            <a:endParaRPr lang="zh-CN" altLang="en-US" sz="32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44" name="Text Box 10"/>
          <p:cNvSpPr txBox="1">
            <a:spLocks noChangeArrowheads="1"/>
          </p:cNvSpPr>
          <p:nvPr/>
        </p:nvSpPr>
        <p:spPr bwMode="auto">
          <a:xfrm>
            <a:off x="5003800" y="4365625"/>
            <a:ext cx="206851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美名远扬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2" grpId="0" bldLvl="0" animBg="1"/>
      <p:bldP spid="14343" grpId="0"/>
      <p:bldP spid="143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2006102612434241"/>
          <p:cNvPicPr>
            <a:picLocks noChangeAspect="1"/>
          </p:cNvPicPr>
          <p:nvPr/>
        </p:nvPicPr>
        <p:blipFill>
          <a:blip r:embed="rId1">
            <a:lum bright="60001" contrast="-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908050"/>
            <a:ext cx="8229600" cy="108108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0" cap="none" spc="0" normalizeH="0" baseline="0" noProof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风    度</a:t>
            </a:r>
            <a:endParaRPr kumimoji="0" lang="zh-CN" sz="4400" b="1" i="0" u="none" strike="noStrike" kern="0" cap="none" spc="0" normalizeH="0" baseline="0" noProof="0" smtClean="0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364" name="Rectangle 4"/>
          <p:cNvSpPr>
            <a:spLocks noGrp="1"/>
          </p:cNvSpPr>
          <p:nvPr>
            <p:ph type="body"/>
          </p:nvPr>
        </p:nvSpPr>
        <p:spPr>
          <a:xfrm>
            <a:off x="250825" y="3213100"/>
            <a:ext cx="8229600" cy="792163"/>
          </a:xfrm>
        </p:spPr>
        <p:txBody>
          <a:bodyPr vert="horz" wrap="square" lIns="91440" tIns="45720" rIns="91440" bIns="45720" anchor="t"/>
          <a:p>
            <a:pPr lvl="0" eaLnBrk="1" hangingPunct="1"/>
            <a:r>
              <a:rPr lang="zh-CN" altLang="en-US" sz="36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亭亭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净</a:t>
            </a:r>
            <a:r>
              <a:rPr lang="zh-CN" altLang="en-US" sz="36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植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，可远观而不可</a:t>
            </a:r>
            <a:r>
              <a:rPr lang="zh-CN" altLang="en-US" sz="36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亵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玩焉。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468313" y="260350"/>
            <a:ext cx="77724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 lvl="0" eaLnBrk="1" hangingPunct="1"/>
            <a:r>
              <a:rPr lang="zh-CN" altLang="en-US" sz="4400" dirty="0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二读美文，赏析探究：</a:t>
            </a:r>
            <a:endParaRPr lang="zh-CN" altLang="en-US" sz="4400" dirty="0">
              <a:solidFill>
                <a:srgbClr val="CC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>
            <a:off x="2627313" y="2205038"/>
            <a:ext cx="1152525" cy="576263"/>
          </a:xfrm>
          <a:prstGeom prst="wedgeRoundRectCallout">
            <a:avLst>
              <a:gd name="adj1" fmla="val -79477"/>
              <a:gd name="adj2" fmla="val 126032"/>
              <a:gd name="adj3" fmla="val 16667"/>
            </a:avLst>
          </a:prstGeom>
          <a:noFill/>
          <a:ln w="9525" cmpd="sng">
            <a:solidFill>
              <a:schemeClr val="tx1"/>
            </a:solidFill>
            <a:miter lim="800000"/>
          </a:ln>
        </p:spPr>
        <p:txBody>
          <a:bodyPr/>
          <a:p>
            <a:pPr lvl="0" algn="ctr" eaLnBrk="1" hangingPunct="1"/>
            <a:r>
              <a:rPr lang="zh-CN" altLang="en-US" sz="2800" dirty="0">
                <a:solidFill>
                  <a:srgbClr val="99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立</a:t>
            </a:r>
            <a:endParaRPr lang="zh-CN" altLang="en-US" sz="2800" dirty="0">
              <a:solidFill>
                <a:srgbClr val="99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367" name="AutoShape 8"/>
          <p:cNvSpPr>
            <a:spLocks noChangeArrowheads="1"/>
          </p:cNvSpPr>
          <p:nvPr/>
        </p:nvSpPr>
        <p:spPr bwMode="auto">
          <a:xfrm>
            <a:off x="6084888" y="1989138"/>
            <a:ext cx="2592388" cy="576263"/>
          </a:xfrm>
          <a:prstGeom prst="wedgeRoundRectCallout">
            <a:avLst>
              <a:gd name="adj1" fmla="val -48838"/>
              <a:gd name="adj2" fmla="val 183611"/>
              <a:gd name="adj3" fmla="val 16667"/>
            </a:avLst>
          </a:prstGeom>
          <a:noFill/>
          <a:ln w="9525" cmpd="sng">
            <a:solidFill>
              <a:schemeClr val="tx1"/>
            </a:solidFill>
            <a:miter lim="800000"/>
          </a:ln>
        </p:spPr>
        <p:txBody>
          <a:bodyPr/>
          <a:p>
            <a:pPr lvl="0" algn="ctr" eaLnBrk="1" hangingPunct="1"/>
            <a:r>
              <a:rPr lang="zh-CN" altLang="en-US" sz="2400" dirty="0">
                <a:solidFill>
                  <a:srgbClr val="99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亲近而不庄重</a:t>
            </a:r>
            <a:r>
              <a:rPr lang="zh-CN" altLang="en-US" sz="2400" dirty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dirty="0">
              <a:solidFill>
                <a:srgbClr val="99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8" name="Text Box 9"/>
          <p:cNvSpPr txBox="1">
            <a:spLocks noChangeArrowheads="1"/>
          </p:cNvSpPr>
          <p:nvPr/>
        </p:nvSpPr>
        <p:spPr bwMode="auto">
          <a:xfrm>
            <a:off x="2916238" y="4292600"/>
            <a:ext cx="22161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高贵品质：</a:t>
            </a:r>
            <a:endParaRPr lang="zh-CN" altLang="en-US" sz="32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369" name="Text Box 10"/>
          <p:cNvSpPr txBox="1">
            <a:spLocks noChangeArrowheads="1"/>
          </p:cNvSpPr>
          <p:nvPr/>
        </p:nvSpPr>
        <p:spPr bwMode="auto">
          <a:xfrm>
            <a:off x="5003800" y="4365625"/>
            <a:ext cx="20685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举止端庄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0" name="AutoShape 11"/>
          <p:cNvSpPr>
            <a:spLocks noChangeArrowheads="1"/>
          </p:cNvSpPr>
          <p:nvPr/>
        </p:nvSpPr>
        <p:spPr bwMode="auto">
          <a:xfrm>
            <a:off x="250825" y="1844675"/>
            <a:ext cx="2160588" cy="647700"/>
          </a:xfrm>
          <a:prstGeom prst="wedgeRoundRectCallout">
            <a:avLst>
              <a:gd name="adj1" fmla="val -9296"/>
              <a:gd name="adj2" fmla="val 177204"/>
              <a:gd name="adj3" fmla="val 16667"/>
            </a:avLst>
          </a:prstGeom>
          <a:noFill/>
          <a:ln w="9525" cmpd="sng">
            <a:solidFill>
              <a:schemeClr val="tx1"/>
            </a:solidFill>
            <a:miter lim="800000"/>
          </a:ln>
        </p:spPr>
        <p:txBody>
          <a:bodyPr/>
          <a:p>
            <a:pPr lvl="0" algn="ctr" eaLnBrk="1" hangingPunct="1"/>
            <a:r>
              <a:rPr lang="zh-CN" altLang="en-US" sz="2800" dirty="0">
                <a:solidFill>
                  <a:srgbClr val="99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耸立的样子</a:t>
            </a:r>
            <a:endParaRPr lang="zh-CN" altLang="en-US" sz="2800" dirty="0">
              <a:solidFill>
                <a:srgbClr val="99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uild="p"/>
      <p:bldP spid="15366" grpId="0" bldLvl="0" animBg="1"/>
      <p:bldP spid="15367" grpId="0" bldLvl="0" animBg="1"/>
      <p:bldP spid="15368" grpId="0"/>
      <p:bldP spid="15369" grpId="0"/>
      <p:bldP spid="1537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2006102612434241"/>
          <p:cNvPicPr>
            <a:picLocks noChangeAspect="1"/>
          </p:cNvPicPr>
          <p:nvPr/>
        </p:nvPicPr>
        <p:blipFill>
          <a:blip r:embed="rId1">
            <a:lum bright="60001" contrast="-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468313" y="260350"/>
            <a:ext cx="77724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 lvl="0" eaLnBrk="1" hangingPunct="1"/>
            <a:r>
              <a:rPr lang="zh-CN" altLang="en-US" sz="4400" dirty="0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背诵美文，感受莲之美：</a:t>
            </a:r>
            <a:endParaRPr lang="zh-CN" altLang="en-US" sz="4400" dirty="0">
              <a:solidFill>
                <a:srgbClr val="CC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4" name="Rectangle 11"/>
          <p:cNvSpPr>
            <a:spLocks noGrp="1"/>
          </p:cNvSpPr>
          <p:nvPr>
            <p:ph type="body"/>
          </p:nvPr>
        </p:nvSpPr>
        <p:spPr>
          <a:xfrm>
            <a:off x="457200" y="1600200"/>
            <a:ext cx="8686800" cy="4525963"/>
          </a:xfrm>
        </p:spPr>
        <p:txBody>
          <a:bodyPr vert="horz" wrap="square" lIns="91440" tIns="45720" rIns="91440" bIns="45720" anchor="t"/>
          <a:p>
            <a:pPr lvl="0" eaLnBrk="1" hangingPunct="1"/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予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莲之出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濯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，中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不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远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清，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净植，可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而不可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焉。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052513"/>
            <a:ext cx="8604250" cy="1728788"/>
          </a:xfrm>
        </p:spPr>
        <p:txBody>
          <a:bodyPr vert="horz" wrap="square" lIns="91440" tIns="45720" rIns="91440" bIns="45720" numCol="1" anchor="ctr" anchorCtr="0" compatLnSpc="1"/>
          <a:p>
            <a:pPr lvl="0" algn="l" eaLnBrk="1" hangingPunct="1"/>
            <a:r>
              <a:rPr lang="zh-CN" altLang="en-US" sz="3600" b="1" dirty="0">
                <a:solidFill>
                  <a:srgbClr val="99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楷体_GB2312" pitchFamily="49" charset="-122"/>
              </a:rPr>
              <a:t>作者开篇即说：“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楷体_GB2312" pitchFamily="49" charset="-122"/>
              </a:rPr>
              <a:t>水陆草木之花，可爱者甚</a:t>
            </a: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楷体_GB2312" pitchFamily="49" charset="-122"/>
              </a:rPr>
              <a:t>蕃</a:t>
            </a:r>
            <a:r>
              <a:rPr lang="zh-CN" altLang="en-US" sz="3600" b="1" dirty="0">
                <a:solidFill>
                  <a:srgbClr val="99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楷体_GB2312" pitchFamily="49" charset="-122"/>
              </a:rPr>
              <a:t>。”那么本文除了描写莲之外，还描写了哪些植物呢？ </a:t>
            </a:r>
            <a:endParaRPr lang="zh-CN" altLang="en-US" sz="3600" b="1" dirty="0">
              <a:solidFill>
                <a:srgbClr val="9900CC"/>
              </a:solidFill>
              <a:effectLst>
                <a:outerShdw blurRad="38100" dist="38100" dir="2700000">
                  <a:srgbClr val="000000"/>
                </a:outerShdw>
              </a:effectLst>
              <a:ea typeface="楷体_GB2312" pitchFamily="49" charset="-122"/>
            </a:endParaRPr>
          </a:p>
        </p:txBody>
      </p:sp>
      <p:pic>
        <p:nvPicPr>
          <p:cNvPr id="16387" name="Picture 3" descr="0424"/>
          <p:cNvPicPr>
            <a:picLocks noChangeAspect="1"/>
          </p:cNvPicPr>
          <p:nvPr/>
        </p:nvPicPr>
        <p:blipFill>
          <a:blip r:embed="rId1">
            <a:lum bright="-6000"/>
          </a:blip>
          <a:stretch>
            <a:fillRect/>
          </a:stretch>
        </p:blipFill>
        <p:spPr>
          <a:xfrm>
            <a:off x="5143500" y="2500313"/>
            <a:ext cx="3276600" cy="419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Text Box 4"/>
          <p:cNvSpPr txBox="1"/>
          <p:nvPr/>
        </p:nvSpPr>
        <p:spPr>
          <a:xfrm>
            <a:off x="1371600" y="4267200"/>
            <a:ext cx="76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buNone/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6389" name="Text Box 9"/>
          <p:cNvSpPr txBox="1"/>
          <p:nvPr/>
        </p:nvSpPr>
        <p:spPr>
          <a:xfrm>
            <a:off x="2981325" y="4144963"/>
            <a:ext cx="549275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buNone/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7414" name="Rectangle 11"/>
          <p:cNvSpPr>
            <a:spLocks noChangeArrowheads="1"/>
          </p:cNvSpPr>
          <p:nvPr/>
        </p:nvSpPr>
        <p:spPr bwMode="auto">
          <a:xfrm>
            <a:off x="468313" y="260350"/>
            <a:ext cx="77724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 lvl="0" eaLnBrk="1" hangingPunct="1"/>
            <a:r>
              <a:rPr lang="zh-CN" altLang="en-US" sz="4400" dirty="0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三读美文，研读探讨：</a:t>
            </a:r>
            <a:endParaRPr lang="zh-CN" altLang="en-US" sz="4400" dirty="0">
              <a:solidFill>
                <a:srgbClr val="CC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5" name="AutoShape 12"/>
          <p:cNvSpPr/>
          <p:nvPr/>
        </p:nvSpPr>
        <p:spPr>
          <a:xfrm>
            <a:off x="611188" y="2852738"/>
            <a:ext cx="647700" cy="576262"/>
          </a:xfrm>
          <a:prstGeom prst="wedgeRoundRectCallout">
            <a:avLst>
              <a:gd name="adj1" fmla="val 48528"/>
              <a:gd name="adj2" fmla="val -167356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00FF"/>
                </a:solidFill>
                <a:ea typeface="楷体_GB2312" pitchFamily="49" charset="-122"/>
              </a:rPr>
              <a:t>多</a:t>
            </a:r>
            <a:endParaRPr lang="zh-CN" altLang="en-US" sz="2800" dirty="0">
              <a:solidFill>
                <a:srgbClr val="00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908050" y="2374900"/>
            <a:ext cx="7443788" cy="13858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作者主要描写和赞美莲花，开头却为什么写了菊花和牡丹？这有什么作用？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7238" y="4019550"/>
            <a:ext cx="7443788" cy="13112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　这是一种衬托的写法，用“菊”和“牡丹”来衬托莲花。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796" name="Freeform 127"/>
          <p:cNvSpPr>
            <a:spLocks noEditPoints="1"/>
          </p:cNvSpPr>
          <p:nvPr>
            <p:custDataLst>
              <p:tags r:id="rId1"/>
            </p:custDataLst>
          </p:nvPr>
        </p:nvSpPr>
        <p:spPr>
          <a:xfrm>
            <a:off x="908050" y="1006475"/>
            <a:ext cx="7142163" cy="1016000"/>
          </a:xfrm>
          <a:custGeom>
            <a:avLst/>
            <a:gdLst>
              <a:gd name="txL" fmla="*/ 0 w 2081"/>
              <a:gd name="txT" fmla="*/ 0 h 372"/>
              <a:gd name="txR" fmla="*/ 2081 w 2081"/>
              <a:gd name="txB" fmla="*/ 372 h 372"/>
            </a:gdLst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081" h="372">
                <a:moveTo>
                  <a:pt x="2081" y="1"/>
                </a:moveTo>
                <a:cubicBezTo>
                  <a:pt x="1969" y="1"/>
                  <a:pt x="247" y="0"/>
                  <a:pt x="226" y="0"/>
                </a:cubicBezTo>
                <a:cubicBezTo>
                  <a:pt x="201" y="0"/>
                  <a:pt x="176" y="9"/>
                  <a:pt x="158" y="28"/>
                </a:cubicBezTo>
                <a:cubicBezTo>
                  <a:pt x="0" y="186"/>
                  <a:pt x="0" y="186"/>
                  <a:pt x="0" y="186"/>
                </a:cubicBezTo>
                <a:cubicBezTo>
                  <a:pt x="158" y="344"/>
                  <a:pt x="158" y="344"/>
                  <a:pt x="158" y="344"/>
                </a:cubicBezTo>
                <a:cubicBezTo>
                  <a:pt x="176" y="363"/>
                  <a:pt x="201" y="372"/>
                  <a:pt x="225" y="372"/>
                </a:cubicBezTo>
                <a:cubicBezTo>
                  <a:pt x="247" y="372"/>
                  <a:pt x="1969" y="371"/>
                  <a:pt x="2081" y="371"/>
                </a:cubicBezTo>
                <a:cubicBezTo>
                  <a:pt x="2081" y="1"/>
                  <a:pt x="2081" y="1"/>
                  <a:pt x="2081" y="1"/>
                </a:cubicBezTo>
                <a:moveTo>
                  <a:pt x="188" y="314"/>
                </a:moveTo>
                <a:cubicBezTo>
                  <a:pt x="59" y="186"/>
                  <a:pt x="59" y="186"/>
                  <a:pt x="59" y="186"/>
                </a:cubicBezTo>
                <a:cubicBezTo>
                  <a:pt x="188" y="58"/>
                  <a:pt x="188" y="58"/>
                  <a:pt x="188" y="58"/>
                </a:cubicBezTo>
                <a:cubicBezTo>
                  <a:pt x="208" y="37"/>
                  <a:pt x="242" y="37"/>
                  <a:pt x="262" y="58"/>
                </a:cubicBezTo>
                <a:cubicBezTo>
                  <a:pt x="390" y="186"/>
                  <a:pt x="390" y="186"/>
                  <a:pt x="390" y="186"/>
                </a:cubicBezTo>
                <a:cubicBezTo>
                  <a:pt x="262" y="314"/>
                  <a:pt x="262" y="314"/>
                  <a:pt x="262" y="314"/>
                </a:cubicBezTo>
                <a:cubicBezTo>
                  <a:pt x="242" y="335"/>
                  <a:pt x="208" y="335"/>
                  <a:pt x="188" y="314"/>
                </a:cubicBezTo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 lIns="1224000"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理解运用“菊”和“牡丹”来正衬和反衬的作用。</a:t>
            </a:r>
            <a:endParaRPr lang="zh-CN" altLang="en-US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7" name="文本框 3176"/>
          <p:cNvSpPr txBox="1"/>
          <p:nvPr>
            <p:custDataLst>
              <p:tags r:id="rId2"/>
            </p:custDataLst>
          </p:nvPr>
        </p:nvSpPr>
        <p:spPr>
          <a:xfrm>
            <a:off x="1287463" y="1112838"/>
            <a:ext cx="720725" cy="8048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accent1"/>
                </a:solidFill>
                <a:latin typeface="Bodoni MT" panose="02070603080606020203" pitchFamily="18" charset="0"/>
                <a:ea typeface="宋体" panose="02010600030101010101" pitchFamily="2" charset="-122"/>
              </a:rPr>
              <a:t>02</a:t>
            </a:r>
            <a:endParaRPr lang="zh-CN" altLang="en-US" sz="3600" b="1" dirty="0">
              <a:solidFill>
                <a:schemeClr val="accent1"/>
              </a:solidFill>
              <a:latin typeface="Bodoni MT" panose="02070603080606020203" pitchFamily="18" charset="0"/>
              <a:ea typeface="时尚中黑简体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9125" y="571500"/>
            <a:ext cx="8524875" cy="6635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 分析“菊”正衬的作用。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9125" y="1433513"/>
            <a:ext cx="7443788" cy="2032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　谁爱菊花？陶渊明是什么人？我们学过他的一首饮酒诗，当中有一句话能表现出陶渊明爱菊花。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3125" y="3168650"/>
            <a:ext cx="7445375" cy="6635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采菊东篱下，悠然见南山。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9125" y="4013200"/>
            <a:ext cx="7735888" cy="2030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作者写陶渊明独爱菊，正是赞颂他不苟同于世俗的高洁品质，也是用菊花来正面衬托莲花，用陶渊明来正面衬托他自己。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9125" y="765175"/>
            <a:ext cx="8524875" cy="6651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、分析“牡丹”反衬的作用。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9125" y="1563688"/>
            <a:ext cx="7443788" cy="13112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　然而能洁身自好的封建士大夫，从晋朝以来极少，自李唐来，世人甚爱牡丹，为什么？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9125" y="3006725"/>
            <a:ext cx="7915275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因为牡丹色彩艳丽，妩媚动人，象征富贵。也就是说世人都追求富贵，作者愿不愿意像世人那样贪慕富贵呢？文中哪一个字能体现作者的这种感情？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六角星 5"/>
          <p:cNvSpPr/>
          <p:nvPr/>
        </p:nvSpPr>
        <p:spPr>
          <a:xfrm>
            <a:off x="3413125" y="4945063"/>
            <a:ext cx="1855788" cy="1746250"/>
          </a:xfrm>
          <a:prstGeom prst="star6">
            <a:avLst>
              <a:gd name="adj" fmla="val 35217"/>
              <a:gd name="hf" fmla="val 11547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“独”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2750" y="-158750"/>
            <a:ext cx="3182938" cy="240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8"/>
          <p:cNvSpPr txBox="1"/>
          <p:nvPr/>
        </p:nvSpPr>
        <p:spPr>
          <a:xfrm>
            <a:off x="471488" y="204788"/>
            <a:ext cx="1809750" cy="862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 algn="di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目录</a:t>
            </a:r>
            <a:endParaRPr lang="zh-CN" altLang="en-US" sz="5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2" name="文本框 21"/>
          <p:cNvSpPr txBox="1"/>
          <p:nvPr/>
        </p:nvSpPr>
        <p:spPr>
          <a:xfrm>
            <a:off x="2581275" y="1728788"/>
            <a:ext cx="41243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情境导入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3" name="文本框 22"/>
          <p:cNvSpPr txBox="1"/>
          <p:nvPr/>
        </p:nvSpPr>
        <p:spPr>
          <a:xfrm>
            <a:off x="2581275" y="3873500"/>
            <a:ext cx="40703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研读课文</a:t>
            </a:r>
            <a:endParaRPr lang="zh-CN" alt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4" name="文本框 21"/>
          <p:cNvSpPr txBox="1"/>
          <p:nvPr/>
        </p:nvSpPr>
        <p:spPr>
          <a:xfrm>
            <a:off x="2571750" y="2478088"/>
            <a:ext cx="41227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5" name="文本框 22"/>
          <p:cNvSpPr txBox="1"/>
          <p:nvPr/>
        </p:nvSpPr>
        <p:spPr>
          <a:xfrm>
            <a:off x="2571750" y="4595813"/>
            <a:ext cx="40703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课文总结</a:t>
            </a:r>
            <a:endParaRPr lang="zh-CN" alt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416" name="组合 7"/>
          <p:cNvGrpSpPr/>
          <p:nvPr/>
        </p:nvGrpSpPr>
        <p:grpSpPr>
          <a:xfrm>
            <a:off x="2160588" y="2322513"/>
            <a:ext cx="3981450" cy="854075"/>
            <a:chOff x="2885488" y="1897733"/>
            <a:chExt cx="3246667" cy="659943"/>
          </a:xfrm>
        </p:grpSpPr>
        <p:pic>
          <p:nvPicPr>
            <p:cNvPr id="17455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3107" y="1897733"/>
              <a:ext cx="419048" cy="30476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7456" name="组合 6"/>
            <p:cNvGrpSpPr/>
            <p:nvPr/>
          </p:nvGrpSpPr>
          <p:grpSpPr>
            <a:xfrm>
              <a:off x="2885488" y="1961716"/>
              <a:ext cx="844185" cy="595960"/>
              <a:chOff x="2885488" y="1961716"/>
              <a:chExt cx="844185" cy="595960"/>
            </a:xfrm>
          </p:grpSpPr>
          <p:pic>
            <p:nvPicPr>
              <p:cNvPr id="17457" name="图片 22"/>
              <p:cNvPicPr>
                <a:picLocks noChangeAspect="1"/>
              </p:cNvPicPr>
              <p:nvPr/>
            </p:nvPicPr>
            <p:blipFill>
              <a:blip r:embed="rId3"/>
              <a:srcRect l="50323" t="74812" r="8974" b="14539"/>
              <a:stretch>
                <a:fillRect/>
              </a:stretch>
            </p:blipFill>
            <p:spPr>
              <a:xfrm>
                <a:off x="3131979" y="2104891"/>
                <a:ext cx="597694" cy="2364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58" name="图片 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85488" y="1961716"/>
                <a:ext cx="400000" cy="24761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59" name="图片 8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85488" y="2310057"/>
                <a:ext cx="400000" cy="24761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17417" name="组合 89"/>
          <p:cNvGrpSpPr/>
          <p:nvPr/>
        </p:nvGrpSpPr>
        <p:grpSpPr>
          <a:xfrm>
            <a:off x="3378200" y="2946400"/>
            <a:ext cx="3981450" cy="854075"/>
            <a:chOff x="2885488" y="1897733"/>
            <a:chExt cx="3246667" cy="659943"/>
          </a:xfrm>
        </p:grpSpPr>
        <p:grpSp>
          <p:nvGrpSpPr>
            <p:cNvPr id="17450" name="组合 90"/>
            <p:cNvGrpSpPr/>
            <p:nvPr/>
          </p:nvGrpSpPr>
          <p:grpSpPr>
            <a:xfrm>
              <a:off x="5175389" y="1897733"/>
              <a:ext cx="956766" cy="607825"/>
              <a:chOff x="5175389" y="1897733"/>
              <a:chExt cx="956766" cy="607825"/>
            </a:xfrm>
          </p:grpSpPr>
          <p:pic>
            <p:nvPicPr>
              <p:cNvPr id="17452" name="图片 22"/>
              <p:cNvPicPr>
                <a:picLocks noChangeAspect="1"/>
              </p:cNvPicPr>
              <p:nvPr/>
            </p:nvPicPr>
            <p:blipFill>
              <a:blip r:embed="rId3"/>
              <a:srcRect l="50323" t="74812" r="8974" b="14539"/>
              <a:stretch>
                <a:fillRect/>
              </a:stretch>
            </p:blipFill>
            <p:spPr>
              <a:xfrm flipH="1">
                <a:off x="5175389" y="2104891"/>
                <a:ext cx="617032" cy="2364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53" name="图片 9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713107" y="1897733"/>
                <a:ext cx="419048" cy="3047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54" name="图片 9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683220" y="2292264"/>
                <a:ext cx="301249" cy="21329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7451" name="图片 9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5488" y="2310057"/>
              <a:ext cx="400000" cy="24761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418" name="组合 100"/>
          <p:cNvGrpSpPr/>
          <p:nvPr/>
        </p:nvGrpSpPr>
        <p:grpSpPr>
          <a:xfrm>
            <a:off x="2157413" y="4519613"/>
            <a:ext cx="1035050" cy="769937"/>
            <a:chOff x="2885488" y="1961716"/>
            <a:chExt cx="844185" cy="595960"/>
          </a:xfrm>
        </p:grpSpPr>
        <p:pic>
          <p:nvPicPr>
            <p:cNvPr id="17447" name="图片 22"/>
            <p:cNvPicPr>
              <a:picLocks noChangeAspect="1"/>
            </p:cNvPicPr>
            <p:nvPr/>
          </p:nvPicPr>
          <p:blipFill>
            <a:blip r:embed="rId3"/>
            <a:srcRect l="50323" t="74812" r="8974" b="14539"/>
            <a:stretch>
              <a:fillRect/>
            </a:stretch>
          </p:blipFill>
          <p:spPr>
            <a:xfrm>
              <a:off x="3131979" y="2104891"/>
              <a:ext cx="597694" cy="2364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48" name="图片 10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5488" y="1961716"/>
              <a:ext cx="400000" cy="24761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49" name="图片 10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5488" y="2310057"/>
              <a:ext cx="400000" cy="24761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419" name="组合 109"/>
          <p:cNvGrpSpPr/>
          <p:nvPr/>
        </p:nvGrpSpPr>
        <p:grpSpPr>
          <a:xfrm>
            <a:off x="2160588" y="3803650"/>
            <a:ext cx="1035050" cy="769938"/>
            <a:chOff x="2885488" y="1961716"/>
            <a:chExt cx="844185" cy="595960"/>
          </a:xfrm>
        </p:grpSpPr>
        <p:pic>
          <p:nvPicPr>
            <p:cNvPr id="17444" name="图片 22"/>
            <p:cNvPicPr>
              <a:picLocks noChangeAspect="1"/>
            </p:cNvPicPr>
            <p:nvPr/>
          </p:nvPicPr>
          <p:blipFill>
            <a:blip r:embed="rId3"/>
            <a:srcRect l="50323" t="74812" r="8974" b="14539"/>
            <a:stretch>
              <a:fillRect/>
            </a:stretch>
          </p:blipFill>
          <p:spPr>
            <a:xfrm>
              <a:off x="3131979" y="2104891"/>
              <a:ext cx="597694" cy="2364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45" name="图片 1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5488" y="1961716"/>
              <a:ext cx="400000" cy="24761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46" name="图片 1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5488" y="2310057"/>
              <a:ext cx="400000" cy="24761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420" name="组合 118"/>
          <p:cNvGrpSpPr/>
          <p:nvPr/>
        </p:nvGrpSpPr>
        <p:grpSpPr>
          <a:xfrm>
            <a:off x="2157413" y="1793875"/>
            <a:ext cx="1035050" cy="584200"/>
            <a:chOff x="2885488" y="2104891"/>
            <a:chExt cx="844185" cy="452785"/>
          </a:xfrm>
        </p:grpSpPr>
        <p:pic>
          <p:nvPicPr>
            <p:cNvPr id="17442" name="图片 22"/>
            <p:cNvPicPr>
              <a:picLocks noChangeAspect="1"/>
            </p:cNvPicPr>
            <p:nvPr/>
          </p:nvPicPr>
          <p:blipFill>
            <a:blip r:embed="rId3"/>
            <a:srcRect l="50323" t="74812" r="8974" b="14539"/>
            <a:stretch>
              <a:fillRect/>
            </a:stretch>
          </p:blipFill>
          <p:spPr>
            <a:xfrm>
              <a:off x="3131979" y="2104891"/>
              <a:ext cx="597694" cy="2364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43" name="图片 1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5488" y="2310057"/>
              <a:ext cx="400000" cy="24761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421" name="文本框 21"/>
          <p:cNvSpPr txBox="1"/>
          <p:nvPr/>
        </p:nvSpPr>
        <p:spPr>
          <a:xfrm>
            <a:off x="2571750" y="3171825"/>
            <a:ext cx="41227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自读课文</a:t>
            </a:r>
            <a:endParaRPr lang="zh-CN" alt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422" name="组合 6"/>
          <p:cNvGrpSpPr/>
          <p:nvPr/>
        </p:nvGrpSpPr>
        <p:grpSpPr>
          <a:xfrm>
            <a:off x="2157413" y="3125788"/>
            <a:ext cx="1035050" cy="771525"/>
            <a:chOff x="2885488" y="1961716"/>
            <a:chExt cx="844185" cy="595960"/>
          </a:xfrm>
        </p:grpSpPr>
        <p:pic>
          <p:nvPicPr>
            <p:cNvPr id="17439" name="图片 22"/>
            <p:cNvPicPr>
              <a:picLocks noChangeAspect="1"/>
            </p:cNvPicPr>
            <p:nvPr/>
          </p:nvPicPr>
          <p:blipFill>
            <a:blip r:embed="rId3"/>
            <a:srcRect l="50323" t="74812" r="8974" b="14539"/>
            <a:stretch>
              <a:fillRect/>
            </a:stretch>
          </p:blipFill>
          <p:spPr>
            <a:xfrm>
              <a:off x="3131979" y="2104891"/>
              <a:ext cx="597694" cy="2364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40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5488" y="1961716"/>
              <a:ext cx="400000" cy="24761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41" name="图片 8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5488" y="2310057"/>
              <a:ext cx="400000" cy="24761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423" name="组合 90"/>
          <p:cNvGrpSpPr/>
          <p:nvPr/>
        </p:nvGrpSpPr>
        <p:grpSpPr>
          <a:xfrm>
            <a:off x="6153150" y="1525588"/>
            <a:ext cx="1174750" cy="785812"/>
            <a:chOff x="5175389" y="1897733"/>
            <a:chExt cx="956766" cy="607825"/>
          </a:xfrm>
        </p:grpSpPr>
        <p:pic>
          <p:nvPicPr>
            <p:cNvPr id="17436" name="图片 22"/>
            <p:cNvPicPr>
              <a:picLocks noChangeAspect="1"/>
            </p:cNvPicPr>
            <p:nvPr/>
          </p:nvPicPr>
          <p:blipFill>
            <a:blip r:embed="rId3"/>
            <a:srcRect l="50323" t="74812" r="8974" b="14539"/>
            <a:stretch>
              <a:fillRect/>
            </a:stretch>
          </p:blipFill>
          <p:spPr>
            <a:xfrm flipH="1">
              <a:off x="5175389" y="2104891"/>
              <a:ext cx="617032" cy="2364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37" name="图片 9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3107" y="1897733"/>
              <a:ext cx="419048" cy="3047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38" name="图片 9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83220" y="2292264"/>
              <a:ext cx="301249" cy="21329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424" name="组合 90"/>
          <p:cNvGrpSpPr/>
          <p:nvPr/>
        </p:nvGrpSpPr>
        <p:grpSpPr>
          <a:xfrm>
            <a:off x="6194425" y="2233613"/>
            <a:ext cx="1173163" cy="785812"/>
            <a:chOff x="5175389" y="1897733"/>
            <a:chExt cx="956766" cy="607825"/>
          </a:xfrm>
        </p:grpSpPr>
        <p:pic>
          <p:nvPicPr>
            <p:cNvPr id="17433" name="图片 22"/>
            <p:cNvPicPr>
              <a:picLocks noChangeAspect="1"/>
            </p:cNvPicPr>
            <p:nvPr/>
          </p:nvPicPr>
          <p:blipFill>
            <a:blip r:embed="rId3"/>
            <a:srcRect l="50323" t="74812" r="8974" b="14539"/>
            <a:stretch>
              <a:fillRect/>
            </a:stretch>
          </p:blipFill>
          <p:spPr>
            <a:xfrm flipH="1">
              <a:off x="5175389" y="2104891"/>
              <a:ext cx="617032" cy="2364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34" name="图片 9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3107" y="1897733"/>
              <a:ext cx="419048" cy="3047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35" name="图片 9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83220" y="2292264"/>
              <a:ext cx="301249" cy="21329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425" name="组合 90"/>
          <p:cNvGrpSpPr/>
          <p:nvPr/>
        </p:nvGrpSpPr>
        <p:grpSpPr>
          <a:xfrm>
            <a:off x="6210300" y="3673475"/>
            <a:ext cx="1173163" cy="785813"/>
            <a:chOff x="5175389" y="1897733"/>
            <a:chExt cx="956766" cy="607825"/>
          </a:xfrm>
        </p:grpSpPr>
        <p:pic>
          <p:nvPicPr>
            <p:cNvPr id="17430" name="图片 22"/>
            <p:cNvPicPr>
              <a:picLocks noChangeAspect="1"/>
            </p:cNvPicPr>
            <p:nvPr/>
          </p:nvPicPr>
          <p:blipFill>
            <a:blip r:embed="rId3"/>
            <a:srcRect l="50323" t="74812" r="8974" b="14539"/>
            <a:stretch>
              <a:fillRect/>
            </a:stretch>
          </p:blipFill>
          <p:spPr>
            <a:xfrm flipH="1">
              <a:off x="5175389" y="2104891"/>
              <a:ext cx="617032" cy="2364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31" name="图片 9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3107" y="1897733"/>
              <a:ext cx="419048" cy="3047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32" name="图片 9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83220" y="2292264"/>
              <a:ext cx="301249" cy="21329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426" name="组合 90"/>
          <p:cNvGrpSpPr/>
          <p:nvPr/>
        </p:nvGrpSpPr>
        <p:grpSpPr>
          <a:xfrm>
            <a:off x="6186488" y="4384675"/>
            <a:ext cx="1173162" cy="785813"/>
            <a:chOff x="5175389" y="1897733"/>
            <a:chExt cx="956766" cy="607825"/>
          </a:xfrm>
        </p:grpSpPr>
        <p:pic>
          <p:nvPicPr>
            <p:cNvPr id="17427" name="图片 22"/>
            <p:cNvPicPr>
              <a:picLocks noChangeAspect="1"/>
            </p:cNvPicPr>
            <p:nvPr/>
          </p:nvPicPr>
          <p:blipFill>
            <a:blip r:embed="rId3"/>
            <a:srcRect l="50323" t="74812" r="8974" b="14539"/>
            <a:stretch>
              <a:fillRect/>
            </a:stretch>
          </p:blipFill>
          <p:spPr>
            <a:xfrm flipH="1">
              <a:off x="5175389" y="2104891"/>
              <a:ext cx="617032" cy="2364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28" name="图片 9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3107" y="1897733"/>
              <a:ext cx="419048" cy="3047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29" name="图片 9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83220" y="2292264"/>
              <a:ext cx="301249" cy="21329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3"/>
          <p:cNvSpPr>
            <a:spLocks noGrp="1"/>
          </p:cNvSpPr>
          <p:nvPr>
            <p:ph type="body"/>
          </p:nvPr>
        </p:nvSpPr>
        <p:spPr>
          <a:xfrm>
            <a:off x="457200" y="1125538"/>
            <a:ext cx="8686800" cy="5068887"/>
          </a:xfrm>
        </p:spPr>
        <p:txBody>
          <a:bodyPr vert="horz" wrap="square" lIns="91440" tIns="45720" rIns="91440" bIns="45720" anchor="t"/>
          <a:p>
            <a:pPr lvl="0" eaLnBrk="1" hangingPunct="1">
              <a:lnSpc>
                <a:spcPct val="80000"/>
              </a:lnSpc>
              <a:buNone/>
            </a:pPr>
            <a:r>
              <a:rPr lang="en-US" altLang="zh-CN" b="1" dirty="0">
                <a:solidFill>
                  <a:srgbClr val="0000FF"/>
                </a:solidFill>
              </a:rPr>
              <a:t>   </a:t>
            </a:r>
            <a:r>
              <a:rPr lang="zh-CN" altLang="en-US" b="1" dirty="0">
                <a:solidFill>
                  <a:srgbClr val="0000FF"/>
                </a:solidFill>
              </a:rPr>
              <a:t>水</a:t>
            </a:r>
            <a:r>
              <a:rPr lang="zh-CN" altLang="en-US" b="1" u="sng" dirty="0">
                <a:solidFill>
                  <a:srgbClr val="0000FF"/>
                </a:solidFill>
              </a:rPr>
              <a:t>        </a:t>
            </a:r>
            <a:r>
              <a:rPr lang="zh-CN" altLang="en-US" b="1" dirty="0">
                <a:solidFill>
                  <a:srgbClr val="0000FF"/>
                </a:solidFill>
              </a:rPr>
              <a:t>之花，</a:t>
            </a:r>
            <a:r>
              <a:rPr lang="zh-CN" altLang="en-US" b="1" u="sng" dirty="0">
                <a:solidFill>
                  <a:srgbClr val="0000FF"/>
                </a:solidFill>
              </a:rPr>
              <a:t>        </a:t>
            </a:r>
            <a:r>
              <a:rPr lang="zh-CN" altLang="en-US" b="1" dirty="0">
                <a:solidFill>
                  <a:srgbClr val="0000FF"/>
                </a:solidFill>
              </a:rPr>
              <a:t>者甚</a:t>
            </a:r>
            <a:r>
              <a:rPr lang="zh-CN" altLang="en-US" b="1" u="sng" dirty="0">
                <a:solidFill>
                  <a:srgbClr val="0000FF"/>
                </a:solidFill>
              </a:rPr>
              <a:t>    </a:t>
            </a:r>
            <a:r>
              <a:rPr lang="zh-CN" altLang="en-US" b="1" dirty="0">
                <a:solidFill>
                  <a:srgbClr val="0000FF"/>
                </a:solidFill>
              </a:rPr>
              <a:t>。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   晋</a:t>
            </a:r>
            <a:r>
              <a:rPr lang="zh-CN" altLang="en-US" b="1" u="sng" dirty="0">
                <a:solidFill>
                  <a:srgbClr val="0000FF"/>
                </a:solidFill>
              </a:rPr>
              <a:t>        </a:t>
            </a:r>
            <a:r>
              <a:rPr lang="zh-CN" altLang="en-US" b="1" dirty="0">
                <a:solidFill>
                  <a:srgbClr val="0000FF"/>
                </a:solidFill>
              </a:rPr>
              <a:t>独爱</a:t>
            </a:r>
            <a:r>
              <a:rPr lang="zh-CN" altLang="en-US" b="1" u="sng" dirty="0">
                <a:solidFill>
                  <a:srgbClr val="0000FF"/>
                </a:solidFill>
              </a:rPr>
              <a:t>    </a:t>
            </a:r>
            <a:r>
              <a:rPr lang="zh-CN" altLang="en-US" b="1" dirty="0">
                <a:solidFill>
                  <a:srgbClr val="0000FF"/>
                </a:solidFill>
              </a:rPr>
              <a:t>。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   自</a:t>
            </a:r>
            <a:r>
              <a:rPr lang="zh-CN" altLang="en-US" b="1" u="sng" dirty="0">
                <a:solidFill>
                  <a:srgbClr val="0000FF"/>
                </a:solidFill>
              </a:rPr>
              <a:t>         </a:t>
            </a:r>
            <a:r>
              <a:rPr lang="zh-CN" altLang="en-US" b="1" dirty="0">
                <a:solidFill>
                  <a:srgbClr val="0000FF"/>
                </a:solidFill>
              </a:rPr>
              <a:t>来，</a:t>
            </a:r>
            <a:r>
              <a:rPr lang="zh-CN" altLang="en-US" b="1" u="sng" dirty="0">
                <a:solidFill>
                  <a:srgbClr val="0000FF"/>
                </a:solidFill>
              </a:rPr>
              <a:t>        </a:t>
            </a:r>
            <a:r>
              <a:rPr lang="zh-CN" altLang="en-US" b="1" dirty="0">
                <a:solidFill>
                  <a:srgbClr val="0000FF"/>
                </a:solidFill>
              </a:rPr>
              <a:t>盛爱</a:t>
            </a:r>
            <a:r>
              <a:rPr lang="zh-CN" altLang="en-US" b="1" u="sng" dirty="0">
                <a:solidFill>
                  <a:srgbClr val="0000FF"/>
                </a:solidFill>
              </a:rPr>
              <a:t>       </a:t>
            </a:r>
            <a:r>
              <a:rPr lang="zh-CN" altLang="en-US" b="1" dirty="0">
                <a:solidFill>
                  <a:srgbClr val="0000FF"/>
                </a:solidFill>
              </a:rPr>
              <a:t>。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eaLnBrk="1" hangingPunct="1">
              <a:lnSpc>
                <a:spcPct val="80000"/>
              </a:lnSpc>
              <a:buNone/>
            </a:pPr>
            <a:endParaRPr lang="zh-CN" altLang="en-US" b="1" dirty="0">
              <a:solidFill>
                <a:srgbClr val="0000FF"/>
              </a:solidFill>
            </a:endParaRPr>
          </a:p>
          <a:p>
            <a:pPr lvl="0"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  予谓菊，花之</a:t>
            </a:r>
            <a:r>
              <a:rPr lang="zh-CN" altLang="en-US" b="1" u="sng" dirty="0">
                <a:solidFill>
                  <a:srgbClr val="0000FF"/>
                </a:solidFill>
              </a:rPr>
              <a:t>           </a:t>
            </a:r>
            <a:r>
              <a:rPr lang="zh-CN" altLang="en-US" b="1" dirty="0">
                <a:solidFill>
                  <a:srgbClr val="0000FF"/>
                </a:solidFill>
              </a:rPr>
              <a:t>者也；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      牡丹，花之</a:t>
            </a:r>
            <a:r>
              <a:rPr lang="zh-CN" altLang="en-US" b="1" u="sng" dirty="0">
                <a:solidFill>
                  <a:srgbClr val="0000FF"/>
                </a:solidFill>
              </a:rPr>
              <a:t>           </a:t>
            </a:r>
            <a:r>
              <a:rPr lang="zh-CN" altLang="en-US" b="1" dirty="0">
                <a:solidFill>
                  <a:srgbClr val="0000FF"/>
                </a:solidFill>
              </a:rPr>
              <a:t>者也；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          莲，花之</a:t>
            </a:r>
            <a:r>
              <a:rPr lang="zh-CN" altLang="en-US" b="1" u="sng" dirty="0">
                <a:solidFill>
                  <a:srgbClr val="0000FF"/>
                </a:solidFill>
              </a:rPr>
              <a:t>           </a:t>
            </a:r>
            <a:r>
              <a:rPr lang="zh-CN" altLang="en-US" b="1" dirty="0">
                <a:solidFill>
                  <a:srgbClr val="0000FF"/>
                </a:solidFill>
              </a:rPr>
              <a:t>者也。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   噫！</a:t>
            </a:r>
            <a:r>
              <a:rPr lang="zh-CN" altLang="en-US" b="1" u="sng" dirty="0">
                <a:solidFill>
                  <a:srgbClr val="0000FF"/>
                </a:solidFill>
              </a:rPr>
              <a:t>      </a:t>
            </a:r>
            <a:r>
              <a:rPr lang="zh-CN" altLang="en-US" b="1" dirty="0">
                <a:solidFill>
                  <a:srgbClr val="0000FF"/>
                </a:solidFill>
              </a:rPr>
              <a:t>之爱，陶后</a:t>
            </a:r>
            <a:r>
              <a:rPr lang="zh-CN" altLang="en-US" b="1" u="sng" dirty="0">
                <a:solidFill>
                  <a:srgbClr val="0000FF"/>
                </a:solidFill>
              </a:rPr>
              <a:t>          </a:t>
            </a:r>
            <a:r>
              <a:rPr lang="zh-CN" altLang="en-US" b="1" dirty="0">
                <a:solidFill>
                  <a:srgbClr val="0000FF"/>
                </a:solidFill>
              </a:rPr>
              <a:t>。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          </a:t>
            </a:r>
            <a:r>
              <a:rPr lang="zh-CN" altLang="en-US" b="1" u="sng" dirty="0">
                <a:solidFill>
                  <a:srgbClr val="0000FF"/>
                </a:solidFill>
              </a:rPr>
              <a:t>       </a:t>
            </a:r>
            <a:r>
              <a:rPr lang="zh-CN" altLang="en-US" b="1" dirty="0">
                <a:solidFill>
                  <a:srgbClr val="0000FF"/>
                </a:solidFill>
              </a:rPr>
              <a:t>之爱，同</a:t>
            </a:r>
            <a:r>
              <a:rPr lang="zh-CN" altLang="en-US" b="1" u="sng" dirty="0">
                <a:solidFill>
                  <a:srgbClr val="0000FF"/>
                </a:solidFill>
              </a:rPr>
              <a:t>            </a:t>
            </a:r>
            <a:r>
              <a:rPr lang="zh-CN" altLang="en-US" b="1" dirty="0">
                <a:solidFill>
                  <a:srgbClr val="0000FF"/>
                </a:solidFill>
              </a:rPr>
              <a:t>？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eaLnBrk="1" hangingPunct="1">
              <a:lnSpc>
                <a:spcPct val="80000"/>
              </a:lnSpc>
              <a:buNone/>
            </a:pPr>
            <a:r>
              <a:rPr lang="zh-CN" altLang="en-US" b="1" u="sng" dirty="0">
                <a:solidFill>
                  <a:srgbClr val="0000FF"/>
                </a:solidFill>
              </a:rPr>
              <a:t>                 </a:t>
            </a:r>
            <a:r>
              <a:rPr lang="zh-CN" altLang="en-US" b="1" dirty="0">
                <a:solidFill>
                  <a:srgbClr val="0000FF"/>
                </a:solidFill>
              </a:rPr>
              <a:t>之爱，</a:t>
            </a:r>
            <a:r>
              <a:rPr lang="zh-CN" altLang="en-US" b="1" u="sng" dirty="0">
                <a:solidFill>
                  <a:srgbClr val="0000FF"/>
                </a:solidFill>
              </a:rPr>
              <a:t>            </a:t>
            </a:r>
            <a:r>
              <a:rPr lang="zh-CN" altLang="en-US" b="1" dirty="0">
                <a:solidFill>
                  <a:srgbClr val="0000FF"/>
                </a:solidFill>
              </a:rPr>
              <a:t>矣！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18435" name="Rectangle 7"/>
          <p:cNvSpPr>
            <a:spLocks noChangeArrowheads="1"/>
          </p:cNvSpPr>
          <p:nvPr/>
        </p:nvSpPr>
        <p:spPr bwMode="auto">
          <a:xfrm>
            <a:off x="468313" y="260350"/>
            <a:ext cx="77724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 lvl="0" eaLnBrk="1" hangingPunct="1"/>
            <a:r>
              <a:rPr lang="zh-CN" altLang="en-US" sz="4400" dirty="0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背诵美文：</a:t>
            </a:r>
            <a:endParaRPr lang="zh-CN" altLang="en-US" sz="4400" dirty="0">
              <a:solidFill>
                <a:srgbClr val="CC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765175"/>
            <a:ext cx="3960813" cy="1223963"/>
          </a:xfrm>
        </p:spPr>
        <p:txBody>
          <a:bodyPr vert="horz" wrap="square" lIns="91440" tIns="45720" rIns="91440" bIns="45720" numCol="1" anchor="t" anchorCtr="0" compatLnSpc="1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 eaLnBrk="1" hangingPunct="1"/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ea typeface="楷体_GB2312" pitchFamily="49" charset="-122"/>
              </a:rPr>
              <a:t>作者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隶书" panose="02010509060101010101" pitchFamily="49" charset="-122"/>
              </a:rPr>
              <a:t>为什么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ea typeface="楷体_GB2312" pitchFamily="49" charset="-122"/>
              </a:rPr>
              <a:t>对莲花情有独钟？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ea typeface="楷体_GB2312" pitchFamily="49" charset="-122"/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type="body" sz="half"/>
          </p:nvPr>
        </p:nvSpPr>
        <p:spPr>
          <a:xfrm>
            <a:off x="5076825" y="836613"/>
            <a:ext cx="3887788" cy="1079500"/>
          </a:xfrm>
        </p:spPr>
        <p:txBody>
          <a:bodyPr vert="horz"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 eaLnBrk="1" hangingPunct="1">
              <a:lnSpc>
                <a:spcPct val="90000"/>
              </a:lnSpc>
            </a:pPr>
            <a:r>
              <a:rPr lang="zh-CN" altLang="en-US" sz="3600" b="1" dirty="0">
                <a:ea typeface="楷体_GB2312" pitchFamily="49" charset="-122"/>
              </a:rPr>
              <a:t>作者借莲花所言之</a:t>
            </a:r>
            <a:r>
              <a:rPr lang="zh-CN" altLang="en-US" sz="3600" b="1" dirty="0">
                <a:solidFill>
                  <a:srgbClr val="FF0000"/>
                </a:solidFill>
                <a:ea typeface="隶书" panose="02010509060101010101" pitchFamily="49" charset="-122"/>
              </a:rPr>
              <a:t>志</a:t>
            </a:r>
            <a:r>
              <a:rPr lang="zh-CN" altLang="en-US" sz="3600" b="1" dirty="0">
                <a:ea typeface="楷体_GB2312" pitchFamily="49" charset="-122"/>
              </a:rPr>
              <a:t>是什么</a:t>
            </a:r>
            <a:r>
              <a:rPr lang="zh-CN" altLang="en-US" sz="3600" b="1" dirty="0"/>
              <a:t>？</a:t>
            </a:r>
            <a:endParaRPr lang="zh-CN" altLang="en-US" sz="3600" b="1" dirty="0"/>
          </a:p>
        </p:txBody>
      </p:sp>
      <p:sp>
        <p:nvSpPr>
          <p:cNvPr id="18436" name="Text Box 4"/>
          <p:cNvSpPr txBox="1"/>
          <p:nvPr/>
        </p:nvSpPr>
        <p:spPr>
          <a:xfrm>
            <a:off x="2041525" y="17732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buNone/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1524000" y="3048000"/>
            <a:ext cx="744538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托物言志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9462" name="Text Box 6"/>
          <p:cNvSpPr txBox="1"/>
          <p:nvPr/>
        </p:nvSpPr>
        <p:spPr>
          <a:xfrm>
            <a:off x="6705600" y="1981200"/>
            <a:ext cx="1657350" cy="4876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不与世俗同流合污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lvl="0" indent="0" eaLnBrk="1" hangingPunct="1"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不慕名利洁身自好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8439" name="Picture 7" descr="03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0" y="2438400"/>
            <a:ext cx="2971800" cy="441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1" grpId="0"/>
      <p:bldP spid="1946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p>
            <a:pPr lvl="0" algn="l" eaLnBrk="1" hangingPunct="1"/>
            <a:r>
              <a:rPr lang="zh-CN" altLang="en-US" dirty="0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背诵全文： 爱莲说</a:t>
            </a:r>
            <a:endParaRPr lang="zh-CN" altLang="en-US" dirty="0">
              <a:solidFill>
                <a:srgbClr val="CC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9974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水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之花，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者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。晋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。自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来，世人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。予 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，濯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，中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，不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，香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，亭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，可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而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焉。</a:t>
            </a:r>
            <a:endParaRPr kumimoji="0" 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予谓菊，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也；牡丹，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也；莲，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也。噫！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之爱，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。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endParaRPr kumimoji="0" 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之爱，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？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之爱，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！</a:t>
            </a:r>
            <a:endParaRPr kumimoji="0" 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AutoShape 118"/>
          <p:cNvSpPr/>
          <p:nvPr/>
        </p:nvSpPr>
        <p:spPr bwMode="auto">
          <a:xfrm>
            <a:off x="685800" y="903288"/>
            <a:ext cx="2122488" cy="758825"/>
          </a:xfrm>
          <a:custGeom>
            <a:avLst/>
            <a:gdLst>
              <a:gd name="T0" fmla="*/ 10732 w 21464"/>
              <a:gd name="T1" fmla="*/ 10800 h 21600"/>
              <a:gd name="T2" fmla="*/ 10732 w 21464"/>
              <a:gd name="T3" fmla="*/ 10800 h 21600"/>
              <a:gd name="T4" fmla="*/ 10732 w 21464"/>
              <a:gd name="T5" fmla="*/ 10800 h 21600"/>
              <a:gd name="T6" fmla="*/ 10732 w 214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464" h="21600">
                <a:moveTo>
                  <a:pt x="19918" y="11754"/>
                </a:moveTo>
                <a:lnTo>
                  <a:pt x="16564" y="18954"/>
                </a:lnTo>
                <a:cubicBezTo>
                  <a:pt x="16317" y="19484"/>
                  <a:pt x="15892" y="19800"/>
                  <a:pt x="15427" y="19800"/>
                </a:cubicBezTo>
                <a:lnTo>
                  <a:pt x="2683" y="19800"/>
                </a:lnTo>
                <a:cubicBezTo>
                  <a:pt x="1943" y="19800"/>
                  <a:pt x="1341" y="18992"/>
                  <a:pt x="1341" y="18000"/>
                </a:cubicBezTo>
                <a:lnTo>
                  <a:pt x="1341" y="3600"/>
                </a:lnTo>
                <a:cubicBezTo>
                  <a:pt x="1341" y="2608"/>
                  <a:pt x="1943" y="1800"/>
                  <a:pt x="2683" y="1800"/>
                </a:cubicBezTo>
                <a:lnTo>
                  <a:pt x="15427" y="1800"/>
                </a:lnTo>
                <a:cubicBezTo>
                  <a:pt x="15892" y="1800"/>
                  <a:pt x="16317" y="2116"/>
                  <a:pt x="16564" y="2645"/>
                </a:cubicBezTo>
                <a:lnTo>
                  <a:pt x="19917" y="9845"/>
                </a:lnTo>
                <a:cubicBezTo>
                  <a:pt x="20188" y="10425"/>
                  <a:pt x="20188" y="11174"/>
                  <a:pt x="19918" y="11754"/>
                </a:cubicBezTo>
                <a:moveTo>
                  <a:pt x="21055" y="8891"/>
                </a:moveTo>
                <a:lnTo>
                  <a:pt x="17701" y="1691"/>
                </a:lnTo>
                <a:cubicBezTo>
                  <a:pt x="17211" y="639"/>
                  <a:pt x="16352" y="0"/>
                  <a:pt x="15427" y="0"/>
                </a:cubicBezTo>
                <a:lnTo>
                  <a:pt x="2683" y="0"/>
                </a:lnTo>
                <a:cubicBezTo>
                  <a:pt x="1201" y="0"/>
                  <a:pt x="0" y="1611"/>
                  <a:pt x="0" y="3600"/>
                </a:cubicBezTo>
                <a:lnTo>
                  <a:pt x="0" y="18000"/>
                </a:lnTo>
                <a:cubicBezTo>
                  <a:pt x="0" y="19988"/>
                  <a:pt x="1201" y="21599"/>
                  <a:pt x="2683" y="21599"/>
                </a:cubicBezTo>
                <a:lnTo>
                  <a:pt x="15427" y="21599"/>
                </a:lnTo>
                <a:cubicBezTo>
                  <a:pt x="16352" y="21599"/>
                  <a:pt x="17211" y="20960"/>
                  <a:pt x="17701" y="19908"/>
                </a:cubicBezTo>
                <a:lnTo>
                  <a:pt x="21055" y="12708"/>
                </a:lnTo>
                <a:cubicBezTo>
                  <a:pt x="21600" y="11541"/>
                  <a:pt x="21600" y="10059"/>
                  <a:pt x="21055" y="8891"/>
                </a:cubicBezTo>
              </a:path>
            </a:pathLst>
          </a:custGeom>
          <a:solidFill>
            <a:srgbClr val="0D2644"/>
          </a:solidFill>
          <a:ln>
            <a:noFill/>
          </a:ln>
          <a:effectLst/>
        </p:spPr>
        <p:txBody>
          <a:bodyPr lIns="50800" tIns="50800" rIns="50800" bIns="508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579" name="文本框 4"/>
          <p:cNvSpPr txBox="1"/>
          <p:nvPr/>
        </p:nvSpPr>
        <p:spPr>
          <a:xfrm>
            <a:off x="857250" y="1020763"/>
            <a:ext cx="17129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古今异义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580" name="组合 7"/>
          <p:cNvGrpSpPr/>
          <p:nvPr/>
        </p:nvGrpSpPr>
        <p:grpSpPr>
          <a:xfrm>
            <a:off x="969963" y="2317750"/>
            <a:ext cx="7772400" cy="844550"/>
            <a:chOff x="515938" y="1856284"/>
            <a:chExt cx="7772400" cy="846216"/>
          </a:xfrm>
        </p:grpSpPr>
        <p:sp>
          <p:nvSpPr>
            <p:cNvPr id="4" name="矩形 3"/>
            <p:cNvSpPr/>
            <p:nvPr/>
          </p:nvSpPr>
          <p:spPr>
            <a:xfrm>
              <a:off x="515938" y="1856284"/>
              <a:ext cx="7772400" cy="6378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just" defTabSz="914400" rtl="0" eaLnBrk="1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00" cap="none" spc="0" normalizeH="0" baseline="0" noProof="0" dirty="0">
                  <a:ln>
                    <a:noFill/>
                  </a:ln>
                  <a:solidFill>
                    <a:srgbClr val="03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亭亭净</a:t>
              </a:r>
              <a:r>
                <a:rPr kumimoji="0" lang="zh-CN" altLang="en-US" sz="2800" b="0" i="0" u="none" strike="noStrike" kern="1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植</a:t>
              </a:r>
              <a:endPara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KSO_Shape"/>
            <p:cNvSpPr/>
            <p:nvPr/>
          </p:nvSpPr>
          <p:spPr>
            <a:xfrm rot="5400000">
              <a:off x="2628107" y="1838107"/>
              <a:ext cx="806450" cy="922337"/>
            </a:xfrm>
            <a:custGeom>
              <a:avLst/>
              <a:gdLst>
                <a:gd name="connsiteX0" fmla="*/ 906939 w 1813879"/>
                <a:gd name="connsiteY0" fmla="*/ 1269469 h 1610054"/>
                <a:gd name="connsiteX1" fmla="*/ 793411 w 1813879"/>
                <a:gd name="connsiteY1" fmla="*/ 1382997 h 1610054"/>
                <a:gd name="connsiteX2" fmla="*/ 906939 w 1813879"/>
                <a:gd name="connsiteY2" fmla="*/ 1496525 h 1610054"/>
                <a:gd name="connsiteX3" fmla="*/ 1020467 w 1813879"/>
                <a:gd name="connsiteY3" fmla="*/ 1382997 h 1610054"/>
                <a:gd name="connsiteX4" fmla="*/ 906939 w 1813879"/>
                <a:gd name="connsiteY4" fmla="*/ 1269469 h 1610054"/>
                <a:gd name="connsiteX5" fmla="*/ 1586821 w 1813879"/>
                <a:gd name="connsiteY5" fmla="*/ 113529 h 1610054"/>
                <a:gd name="connsiteX6" fmla="*/ 1473293 w 1813879"/>
                <a:gd name="connsiteY6" fmla="*/ 227057 h 1610054"/>
                <a:gd name="connsiteX7" fmla="*/ 1586821 w 1813879"/>
                <a:gd name="connsiteY7" fmla="*/ 340585 h 1610054"/>
                <a:gd name="connsiteX8" fmla="*/ 1700349 w 1813879"/>
                <a:gd name="connsiteY8" fmla="*/ 227057 h 1610054"/>
                <a:gd name="connsiteX9" fmla="*/ 1586821 w 1813879"/>
                <a:gd name="connsiteY9" fmla="*/ 113529 h 1610054"/>
                <a:gd name="connsiteX10" fmla="*/ 227056 w 1813879"/>
                <a:gd name="connsiteY10" fmla="*/ 113529 h 1610054"/>
                <a:gd name="connsiteX11" fmla="*/ 113528 w 1813879"/>
                <a:gd name="connsiteY11" fmla="*/ 227057 h 1610054"/>
                <a:gd name="connsiteX12" fmla="*/ 227056 w 1813879"/>
                <a:gd name="connsiteY12" fmla="*/ 340585 h 1610054"/>
                <a:gd name="connsiteX13" fmla="*/ 340584 w 1813879"/>
                <a:gd name="connsiteY13" fmla="*/ 227057 h 1610054"/>
                <a:gd name="connsiteX14" fmla="*/ 227056 w 1813879"/>
                <a:gd name="connsiteY14" fmla="*/ 113529 h 1610054"/>
                <a:gd name="connsiteX15" fmla="*/ 227057 w 1813879"/>
                <a:gd name="connsiteY15" fmla="*/ 0 h 1610054"/>
                <a:gd name="connsiteX16" fmla="*/ 454114 w 1813879"/>
                <a:gd name="connsiteY16" fmla="*/ 227057 h 1610054"/>
                <a:gd name="connsiteX17" fmla="*/ 387610 w 1813879"/>
                <a:gd name="connsiteY17" fmla="*/ 387611 h 1610054"/>
                <a:gd name="connsiteX18" fmla="*/ 384292 w 1813879"/>
                <a:gd name="connsiteY18" fmla="*/ 390348 h 1610054"/>
                <a:gd name="connsiteX19" fmla="*/ 818558 w 1813879"/>
                <a:gd name="connsiteY19" fmla="*/ 1173784 h 1610054"/>
                <a:gd name="connsiteX20" fmla="*/ 818559 w 1813879"/>
                <a:gd name="connsiteY20" fmla="*/ 1173783 h 1610054"/>
                <a:gd name="connsiteX21" fmla="*/ 906940 w 1813879"/>
                <a:gd name="connsiteY21" fmla="*/ 1155940 h 1610054"/>
                <a:gd name="connsiteX22" fmla="*/ 952700 w 1813879"/>
                <a:gd name="connsiteY22" fmla="*/ 1160553 h 1610054"/>
                <a:gd name="connsiteX23" fmla="*/ 978971 w 1813879"/>
                <a:gd name="connsiteY23" fmla="*/ 1168708 h 1610054"/>
                <a:gd name="connsiteX24" fmla="*/ 1418405 w 1813879"/>
                <a:gd name="connsiteY24" fmla="*/ 375947 h 1610054"/>
                <a:gd name="connsiteX25" fmla="*/ 1377608 w 1813879"/>
                <a:gd name="connsiteY25" fmla="*/ 315438 h 1610054"/>
                <a:gd name="connsiteX26" fmla="*/ 1359765 w 1813879"/>
                <a:gd name="connsiteY26" fmla="*/ 227057 h 1610054"/>
                <a:gd name="connsiteX27" fmla="*/ 1586822 w 1813879"/>
                <a:gd name="connsiteY27" fmla="*/ 0 h 1610054"/>
                <a:gd name="connsiteX28" fmla="*/ 1813879 w 1813879"/>
                <a:gd name="connsiteY28" fmla="*/ 227057 h 1610054"/>
                <a:gd name="connsiteX29" fmla="*/ 1586822 w 1813879"/>
                <a:gd name="connsiteY29" fmla="*/ 454114 h 1610054"/>
                <a:gd name="connsiteX30" fmla="*/ 1541062 w 1813879"/>
                <a:gd name="connsiteY30" fmla="*/ 449501 h 1610054"/>
                <a:gd name="connsiteX31" fmla="*/ 1506980 w 1813879"/>
                <a:gd name="connsiteY31" fmla="*/ 438921 h 1610054"/>
                <a:gd name="connsiteX32" fmla="*/ 1070333 w 1813879"/>
                <a:gd name="connsiteY32" fmla="*/ 1226655 h 1610054"/>
                <a:gd name="connsiteX33" fmla="*/ 1116154 w 1813879"/>
                <a:gd name="connsiteY33" fmla="*/ 1294616 h 1610054"/>
                <a:gd name="connsiteX34" fmla="*/ 1133997 w 1813879"/>
                <a:gd name="connsiteY34" fmla="*/ 1382997 h 1610054"/>
                <a:gd name="connsiteX35" fmla="*/ 906940 w 1813879"/>
                <a:gd name="connsiteY35" fmla="*/ 1610054 h 1610054"/>
                <a:gd name="connsiteX36" fmla="*/ 679883 w 1813879"/>
                <a:gd name="connsiteY36" fmla="*/ 1382997 h 1610054"/>
                <a:gd name="connsiteX37" fmla="*/ 697726 w 1813879"/>
                <a:gd name="connsiteY37" fmla="*/ 1294616 h 1610054"/>
                <a:gd name="connsiteX38" fmla="*/ 733029 w 1813879"/>
                <a:gd name="connsiteY38" fmla="*/ 1242255 h 1610054"/>
                <a:gd name="connsiteX39" fmla="*/ 290548 w 1813879"/>
                <a:gd name="connsiteY39" fmla="*/ 443997 h 1610054"/>
                <a:gd name="connsiteX40" fmla="*/ 272817 w 1813879"/>
                <a:gd name="connsiteY40" fmla="*/ 449501 h 1610054"/>
                <a:gd name="connsiteX41" fmla="*/ 227057 w 1813879"/>
                <a:gd name="connsiteY41" fmla="*/ 454114 h 1610054"/>
                <a:gd name="connsiteX42" fmla="*/ 0 w 1813879"/>
                <a:gd name="connsiteY42" fmla="*/ 227057 h 1610054"/>
                <a:gd name="connsiteX43" fmla="*/ 227057 w 1813879"/>
                <a:gd name="connsiteY43" fmla="*/ 0 h 161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813879" h="1610054">
                  <a:moveTo>
                    <a:pt x="906939" y="1269469"/>
                  </a:moveTo>
                  <a:cubicBezTo>
                    <a:pt x="844239" y="1269469"/>
                    <a:pt x="793411" y="1320297"/>
                    <a:pt x="793411" y="1382997"/>
                  </a:cubicBezTo>
                  <a:cubicBezTo>
                    <a:pt x="793411" y="1445697"/>
                    <a:pt x="844239" y="1496525"/>
                    <a:pt x="906939" y="1496525"/>
                  </a:cubicBezTo>
                  <a:cubicBezTo>
                    <a:pt x="969639" y="1496525"/>
                    <a:pt x="1020467" y="1445697"/>
                    <a:pt x="1020467" y="1382997"/>
                  </a:cubicBezTo>
                  <a:cubicBezTo>
                    <a:pt x="1020467" y="1320297"/>
                    <a:pt x="969639" y="1269469"/>
                    <a:pt x="906939" y="1269469"/>
                  </a:cubicBezTo>
                  <a:close/>
                  <a:moveTo>
                    <a:pt x="1586821" y="113529"/>
                  </a:moveTo>
                  <a:cubicBezTo>
                    <a:pt x="1524121" y="113529"/>
                    <a:pt x="1473293" y="164357"/>
                    <a:pt x="1473293" y="227057"/>
                  </a:cubicBezTo>
                  <a:cubicBezTo>
                    <a:pt x="1473293" y="289757"/>
                    <a:pt x="1524121" y="340585"/>
                    <a:pt x="1586821" y="340585"/>
                  </a:cubicBezTo>
                  <a:cubicBezTo>
                    <a:pt x="1649521" y="340585"/>
                    <a:pt x="1700349" y="289757"/>
                    <a:pt x="1700349" y="227057"/>
                  </a:cubicBezTo>
                  <a:cubicBezTo>
                    <a:pt x="1700349" y="164357"/>
                    <a:pt x="1649521" y="113529"/>
                    <a:pt x="1586821" y="113529"/>
                  </a:cubicBezTo>
                  <a:close/>
                  <a:moveTo>
                    <a:pt x="227056" y="113529"/>
                  </a:moveTo>
                  <a:cubicBezTo>
                    <a:pt x="164356" y="113529"/>
                    <a:pt x="113528" y="164357"/>
                    <a:pt x="113528" y="227057"/>
                  </a:cubicBezTo>
                  <a:cubicBezTo>
                    <a:pt x="113528" y="289757"/>
                    <a:pt x="164356" y="340585"/>
                    <a:pt x="227056" y="340585"/>
                  </a:cubicBezTo>
                  <a:cubicBezTo>
                    <a:pt x="289756" y="340585"/>
                    <a:pt x="340584" y="289757"/>
                    <a:pt x="340584" y="227057"/>
                  </a:cubicBezTo>
                  <a:cubicBezTo>
                    <a:pt x="340584" y="164357"/>
                    <a:pt x="289756" y="113529"/>
                    <a:pt x="227056" y="113529"/>
                  </a:cubicBezTo>
                  <a:close/>
                  <a:moveTo>
                    <a:pt x="227057" y="0"/>
                  </a:moveTo>
                  <a:cubicBezTo>
                    <a:pt x="352457" y="0"/>
                    <a:pt x="454114" y="101657"/>
                    <a:pt x="454114" y="227057"/>
                  </a:cubicBezTo>
                  <a:cubicBezTo>
                    <a:pt x="454114" y="289757"/>
                    <a:pt x="428700" y="346521"/>
                    <a:pt x="387610" y="387611"/>
                  </a:cubicBezTo>
                  <a:lnTo>
                    <a:pt x="384292" y="390348"/>
                  </a:lnTo>
                  <a:lnTo>
                    <a:pt x="818558" y="1173784"/>
                  </a:lnTo>
                  <a:lnTo>
                    <a:pt x="818559" y="1173783"/>
                  </a:lnTo>
                  <a:cubicBezTo>
                    <a:pt x="845724" y="1162294"/>
                    <a:pt x="875590" y="1155940"/>
                    <a:pt x="906940" y="1155940"/>
                  </a:cubicBezTo>
                  <a:cubicBezTo>
                    <a:pt x="922615" y="1155940"/>
                    <a:pt x="937919" y="1157529"/>
                    <a:pt x="952700" y="1160553"/>
                  </a:cubicBezTo>
                  <a:lnTo>
                    <a:pt x="978971" y="1168708"/>
                  </a:lnTo>
                  <a:lnTo>
                    <a:pt x="1418405" y="375947"/>
                  </a:lnTo>
                  <a:lnTo>
                    <a:pt x="1377608" y="315438"/>
                  </a:lnTo>
                  <a:cubicBezTo>
                    <a:pt x="1366119" y="288273"/>
                    <a:pt x="1359765" y="258407"/>
                    <a:pt x="1359765" y="227057"/>
                  </a:cubicBezTo>
                  <a:cubicBezTo>
                    <a:pt x="1359765" y="101657"/>
                    <a:pt x="1461422" y="0"/>
                    <a:pt x="1586822" y="0"/>
                  </a:cubicBezTo>
                  <a:cubicBezTo>
                    <a:pt x="1712222" y="0"/>
                    <a:pt x="1813879" y="101657"/>
                    <a:pt x="1813879" y="227057"/>
                  </a:cubicBezTo>
                  <a:cubicBezTo>
                    <a:pt x="1813879" y="352457"/>
                    <a:pt x="1712222" y="454114"/>
                    <a:pt x="1586822" y="454114"/>
                  </a:cubicBezTo>
                  <a:cubicBezTo>
                    <a:pt x="1571147" y="454114"/>
                    <a:pt x="1555843" y="452526"/>
                    <a:pt x="1541062" y="449501"/>
                  </a:cubicBezTo>
                  <a:lnTo>
                    <a:pt x="1506980" y="438921"/>
                  </a:lnTo>
                  <a:lnTo>
                    <a:pt x="1070333" y="1226655"/>
                  </a:lnTo>
                  <a:lnTo>
                    <a:pt x="1116154" y="1294616"/>
                  </a:lnTo>
                  <a:cubicBezTo>
                    <a:pt x="1127643" y="1321781"/>
                    <a:pt x="1133997" y="1351647"/>
                    <a:pt x="1133997" y="1382997"/>
                  </a:cubicBezTo>
                  <a:cubicBezTo>
                    <a:pt x="1133997" y="1508397"/>
                    <a:pt x="1032340" y="1610054"/>
                    <a:pt x="906940" y="1610054"/>
                  </a:cubicBezTo>
                  <a:cubicBezTo>
                    <a:pt x="781540" y="1610054"/>
                    <a:pt x="679883" y="1508397"/>
                    <a:pt x="679883" y="1382997"/>
                  </a:cubicBezTo>
                  <a:cubicBezTo>
                    <a:pt x="679883" y="1351647"/>
                    <a:pt x="686236" y="1321781"/>
                    <a:pt x="697726" y="1294616"/>
                  </a:cubicBezTo>
                  <a:lnTo>
                    <a:pt x="733029" y="1242255"/>
                  </a:lnTo>
                  <a:lnTo>
                    <a:pt x="290548" y="443997"/>
                  </a:lnTo>
                  <a:lnTo>
                    <a:pt x="272817" y="449501"/>
                  </a:lnTo>
                  <a:cubicBezTo>
                    <a:pt x="258036" y="452526"/>
                    <a:pt x="242732" y="454114"/>
                    <a:pt x="227057" y="454114"/>
                  </a:cubicBezTo>
                  <a:cubicBezTo>
                    <a:pt x="101657" y="454114"/>
                    <a:pt x="0" y="352457"/>
                    <a:pt x="0" y="227057"/>
                  </a:cubicBezTo>
                  <a:cubicBezTo>
                    <a:pt x="0" y="101657"/>
                    <a:pt x="101657" y="0"/>
                    <a:pt x="227057" y="0"/>
                  </a:cubicBezTo>
                  <a:close/>
                </a:path>
              </a:pathLst>
            </a:custGeom>
            <a:solidFill>
              <a:srgbClr val="0D26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508500" y="2044700"/>
            <a:ext cx="3143250" cy="13858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古义：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立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rgbClr val="03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今义：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种植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03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08500" y="3606800"/>
            <a:ext cx="3886200" cy="2032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古义：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当。和乎连用，有当然的意思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rgbClr val="03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今义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：合适，应当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rgbClr val="03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583" name="组合 13"/>
          <p:cNvGrpSpPr/>
          <p:nvPr/>
        </p:nvGrpSpPr>
        <p:grpSpPr>
          <a:xfrm>
            <a:off x="969963" y="3908425"/>
            <a:ext cx="4651375" cy="1454150"/>
            <a:chOff x="857745" y="3249301"/>
            <a:chExt cx="4572000" cy="806024"/>
          </a:xfrm>
        </p:grpSpPr>
        <p:sp>
          <p:nvSpPr>
            <p:cNvPr id="10" name="矩形 9"/>
            <p:cNvSpPr/>
            <p:nvPr/>
          </p:nvSpPr>
          <p:spPr>
            <a:xfrm>
              <a:off x="857745" y="3417370"/>
              <a:ext cx="4572000" cy="63795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just" defTabSz="914400" rtl="0" eaLnBrk="1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宜</a:t>
              </a:r>
              <a:r>
                <a:rPr kumimoji="0" lang="zh-CN" altLang="en-US" sz="2800" b="0" i="0" u="none" strike="noStrike" kern="1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乎众矣</a:t>
              </a:r>
              <a:endPara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KSO_Shape"/>
            <p:cNvSpPr/>
            <p:nvPr/>
          </p:nvSpPr>
          <p:spPr>
            <a:xfrm rot="5400000">
              <a:off x="2935004" y="3191212"/>
              <a:ext cx="806024" cy="922202"/>
            </a:xfrm>
            <a:custGeom>
              <a:avLst/>
              <a:gdLst>
                <a:gd name="connsiteX0" fmla="*/ 906939 w 1813879"/>
                <a:gd name="connsiteY0" fmla="*/ 1269469 h 1610054"/>
                <a:gd name="connsiteX1" fmla="*/ 793411 w 1813879"/>
                <a:gd name="connsiteY1" fmla="*/ 1382997 h 1610054"/>
                <a:gd name="connsiteX2" fmla="*/ 906939 w 1813879"/>
                <a:gd name="connsiteY2" fmla="*/ 1496525 h 1610054"/>
                <a:gd name="connsiteX3" fmla="*/ 1020467 w 1813879"/>
                <a:gd name="connsiteY3" fmla="*/ 1382997 h 1610054"/>
                <a:gd name="connsiteX4" fmla="*/ 906939 w 1813879"/>
                <a:gd name="connsiteY4" fmla="*/ 1269469 h 1610054"/>
                <a:gd name="connsiteX5" fmla="*/ 1586821 w 1813879"/>
                <a:gd name="connsiteY5" fmla="*/ 113529 h 1610054"/>
                <a:gd name="connsiteX6" fmla="*/ 1473293 w 1813879"/>
                <a:gd name="connsiteY6" fmla="*/ 227057 h 1610054"/>
                <a:gd name="connsiteX7" fmla="*/ 1586821 w 1813879"/>
                <a:gd name="connsiteY7" fmla="*/ 340585 h 1610054"/>
                <a:gd name="connsiteX8" fmla="*/ 1700349 w 1813879"/>
                <a:gd name="connsiteY8" fmla="*/ 227057 h 1610054"/>
                <a:gd name="connsiteX9" fmla="*/ 1586821 w 1813879"/>
                <a:gd name="connsiteY9" fmla="*/ 113529 h 1610054"/>
                <a:gd name="connsiteX10" fmla="*/ 227056 w 1813879"/>
                <a:gd name="connsiteY10" fmla="*/ 113529 h 1610054"/>
                <a:gd name="connsiteX11" fmla="*/ 113528 w 1813879"/>
                <a:gd name="connsiteY11" fmla="*/ 227057 h 1610054"/>
                <a:gd name="connsiteX12" fmla="*/ 227056 w 1813879"/>
                <a:gd name="connsiteY12" fmla="*/ 340585 h 1610054"/>
                <a:gd name="connsiteX13" fmla="*/ 340584 w 1813879"/>
                <a:gd name="connsiteY13" fmla="*/ 227057 h 1610054"/>
                <a:gd name="connsiteX14" fmla="*/ 227056 w 1813879"/>
                <a:gd name="connsiteY14" fmla="*/ 113529 h 1610054"/>
                <a:gd name="connsiteX15" fmla="*/ 227057 w 1813879"/>
                <a:gd name="connsiteY15" fmla="*/ 0 h 1610054"/>
                <a:gd name="connsiteX16" fmla="*/ 454114 w 1813879"/>
                <a:gd name="connsiteY16" fmla="*/ 227057 h 1610054"/>
                <a:gd name="connsiteX17" fmla="*/ 387610 w 1813879"/>
                <a:gd name="connsiteY17" fmla="*/ 387611 h 1610054"/>
                <a:gd name="connsiteX18" fmla="*/ 384292 w 1813879"/>
                <a:gd name="connsiteY18" fmla="*/ 390348 h 1610054"/>
                <a:gd name="connsiteX19" fmla="*/ 818558 w 1813879"/>
                <a:gd name="connsiteY19" fmla="*/ 1173784 h 1610054"/>
                <a:gd name="connsiteX20" fmla="*/ 818559 w 1813879"/>
                <a:gd name="connsiteY20" fmla="*/ 1173783 h 1610054"/>
                <a:gd name="connsiteX21" fmla="*/ 906940 w 1813879"/>
                <a:gd name="connsiteY21" fmla="*/ 1155940 h 1610054"/>
                <a:gd name="connsiteX22" fmla="*/ 952700 w 1813879"/>
                <a:gd name="connsiteY22" fmla="*/ 1160553 h 1610054"/>
                <a:gd name="connsiteX23" fmla="*/ 978971 w 1813879"/>
                <a:gd name="connsiteY23" fmla="*/ 1168708 h 1610054"/>
                <a:gd name="connsiteX24" fmla="*/ 1418405 w 1813879"/>
                <a:gd name="connsiteY24" fmla="*/ 375947 h 1610054"/>
                <a:gd name="connsiteX25" fmla="*/ 1377608 w 1813879"/>
                <a:gd name="connsiteY25" fmla="*/ 315438 h 1610054"/>
                <a:gd name="connsiteX26" fmla="*/ 1359765 w 1813879"/>
                <a:gd name="connsiteY26" fmla="*/ 227057 h 1610054"/>
                <a:gd name="connsiteX27" fmla="*/ 1586822 w 1813879"/>
                <a:gd name="connsiteY27" fmla="*/ 0 h 1610054"/>
                <a:gd name="connsiteX28" fmla="*/ 1813879 w 1813879"/>
                <a:gd name="connsiteY28" fmla="*/ 227057 h 1610054"/>
                <a:gd name="connsiteX29" fmla="*/ 1586822 w 1813879"/>
                <a:gd name="connsiteY29" fmla="*/ 454114 h 1610054"/>
                <a:gd name="connsiteX30" fmla="*/ 1541062 w 1813879"/>
                <a:gd name="connsiteY30" fmla="*/ 449501 h 1610054"/>
                <a:gd name="connsiteX31" fmla="*/ 1506980 w 1813879"/>
                <a:gd name="connsiteY31" fmla="*/ 438921 h 1610054"/>
                <a:gd name="connsiteX32" fmla="*/ 1070333 w 1813879"/>
                <a:gd name="connsiteY32" fmla="*/ 1226655 h 1610054"/>
                <a:gd name="connsiteX33" fmla="*/ 1116154 w 1813879"/>
                <a:gd name="connsiteY33" fmla="*/ 1294616 h 1610054"/>
                <a:gd name="connsiteX34" fmla="*/ 1133997 w 1813879"/>
                <a:gd name="connsiteY34" fmla="*/ 1382997 h 1610054"/>
                <a:gd name="connsiteX35" fmla="*/ 906940 w 1813879"/>
                <a:gd name="connsiteY35" fmla="*/ 1610054 h 1610054"/>
                <a:gd name="connsiteX36" fmla="*/ 679883 w 1813879"/>
                <a:gd name="connsiteY36" fmla="*/ 1382997 h 1610054"/>
                <a:gd name="connsiteX37" fmla="*/ 697726 w 1813879"/>
                <a:gd name="connsiteY37" fmla="*/ 1294616 h 1610054"/>
                <a:gd name="connsiteX38" fmla="*/ 733029 w 1813879"/>
                <a:gd name="connsiteY38" fmla="*/ 1242255 h 1610054"/>
                <a:gd name="connsiteX39" fmla="*/ 290548 w 1813879"/>
                <a:gd name="connsiteY39" fmla="*/ 443997 h 1610054"/>
                <a:gd name="connsiteX40" fmla="*/ 272817 w 1813879"/>
                <a:gd name="connsiteY40" fmla="*/ 449501 h 1610054"/>
                <a:gd name="connsiteX41" fmla="*/ 227057 w 1813879"/>
                <a:gd name="connsiteY41" fmla="*/ 454114 h 1610054"/>
                <a:gd name="connsiteX42" fmla="*/ 0 w 1813879"/>
                <a:gd name="connsiteY42" fmla="*/ 227057 h 1610054"/>
                <a:gd name="connsiteX43" fmla="*/ 227057 w 1813879"/>
                <a:gd name="connsiteY43" fmla="*/ 0 h 161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813879" h="1610054">
                  <a:moveTo>
                    <a:pt x="906939" y="1269469"/>
                  </a:moveTo>
                  <a:cubicBezTo>
                    <a:pt x="844239" y="1269469"/>
                    <a:pt x="793411" y="1320297"/>
                    <a:pt x="793411" y="1382997"/>
                  </a:cubicBezTo>
                  <a:cubicBezTo>
                    <a:pt x="793411" y="1445697"/>
                    <a:pt x="844239" y="1496525"/>
                    <a:pt x="906939" y="1496525"/>
                  </a:cubicBezTo>
                  <a:cubicBezTo>
                    <a:pt x="969639" y="1496525"/>
                    <a:pt x="1020467" y="1445697"/>
                    <a:pt x="1020467" y="1382997"/>
                  </a:cubicBezTo>
                  <a:cubicBezTo>
                    <a:pt x="1020467" y="1320297"/>
                    <a:pt x="969639" y="1269469"/>
                    <a:pt x="906939" y="1269469"/>
                  </a:cubicBezTo>
                  <a:close/>
                  <a:moveTo>
                    <a:pt x="1586821" y="113529"/>
                  </a:moveTo>
                  <a:cubicBezTo>
                    <a:pt x="1524121" y="113529"/>
                    <a:pt x="1473293" y="164357"/>
                    <a:pt x="1473293" y="227057"/>
                  </a:cubicBezTo>
                  <a:cubicBezTo>
                    <a:pt x="1473293" y="289757"/>
                    <a:pt x="1524121" y="340585"/>
                    <a:pt x="1586821" y="340585"/>
                  </a:cubicBezTo>
                  <a:cubicBezTo>
                    <a:pt x="1649521" y="340585"/>
                    <a:pt x="1700349" y="289757"/>
                    <a:pt x="1700349" y="227057"/>
                  </a:cubicBezTo>
                  <a:cubicBezTo>
                    <a:pt x="1700349" y="164357"/>
                    <a:pt x="1649521" y="113529"/>
                    <a:pt x="1586821" y="113529"/>
                  </a:cubicBezTo>
                  <a:close/>
                  <a:moveTo>
                    <a:pt x="227056" y="113529"/>
                  </a:moveTo>
                  <a:cubicBezTo>
                    <a:pt x="164356" y="113529"/>
                    <a:pt x="113528" y="164357"/>
                    <a:pt x="113528" y="227057"/>
                  </a:cubicBezTo>
                  <a:cubicBezTo>
                    <a:pt x="113528" y="289757"/>
                    <a:pt x="164356" y="340585"/>
                    <a:pt x="227056" y="340585"/>
                  </a:cubicBezTo>
                  <a:cubicBezTo>
                    <a:pt x="289756" y="340585"/>
                    <a:pt x="340584" y="289757"/>
                    <a:pt x="340584" y="227057"/>
                  </a:cubicBezTo>
                  <a:cubicBezTo>
                    <a:pt x="340584" y="164357"/>
                    <a:pt x="289756" y="113529"/>
                    <a:pt x="227056" y="113529"/>
                  </a:cubicBezTo>
                  <a:close/>
                  <a:moveTo>
                    <a:pt x="227057" y="0"/>
                  </a:moveTo>
                  <a:cubicBezTo>
                    <a:pt x="352457" y="0"/>
                    <a:pt x="454114" y="101657"/>
                    <a:pt x="454114" y="227057"/>
                  </a:cubicBezTo>
                  <a:cubicBezTo>
                    <a:pt x="454114" y="289757"/>
                    <a:pt x="428700" y="346521"/>
                    <a:pt x="387610" y="387611"/>
                  </a:cubicBezTo>
                  <a:lnTo>
                    <a:pt x="384292" y="390348"/>
                  </a:lnTo>
                  <a:lnTo>
                    <a:pt x="818558" y="1173784"/>
                  </a:lnTo>
                  <a:lnTo>
                    <a:pt x="818559" y="1173783"/>
                  </a:lnTo>
                  <a:cubicBezTo>
                    <a:pt x="845724" y="1162294"/>
                    <a:pt x="875590" y="1155940"/>
                    <a:pt x="906940" y="1155940"/>
                  </a:cubicBezTo>
                  <a:cubicBezTo>
                    <a:pt x="922615" y="1155940"/>
                    <a:pt x="937919" y="1157529"/>
                    <a:pt x="952700" y="1160553"/>
                  </a:cubicBezTo>
                  <a:lnTo>
                    <a:pt x="978971" y="1168708"/>
                  </a:lnTo>
                  <a:lnTo>
                    <a:pt x="1418405" y="375947"/>
                  </a:lnTo>
                  <a:lnTo>
                    <a:pt x="1377608" y="315438"/>
                  </a:lnTo>
                  <a:cubicBezTo>
                    <a:pt x="1366119" y="288273"/>
                    <a:pt x="1359765" y="258407"/>
                    <a:pt x="1359765" y="227057"/>
                  </a:cubicBezTo>
                  <a:cubicBezTo>
                    <a:pt x="1359765" y="101657"/>
                    <a:pt x="1461422" y="0"/>
                    <a:pt x="1586822" y="0"/>
                  </a:cubicBezTo>
                  <a:cubicBezTo>
                    <a:pt x="1712222" y="0"/>
                    <a:pt x="1813879" y="101657"/>
                    <a:pt x="1813879" y="227057"/>
                  </a:cubicBezTo>
                  <a:cubicBezTo>
                    <a:pt x="1813879" y="352457"/>
                    <a:pt x="1712222" y="454114"/>
                    <a:pt x="1586822" y="454114"/>
                  </a:cubicBezTo>
                  <a:cubicBezTo>
                    <a:pt x="1571147" y="454114"/>
                    <a:pt x="1555843" y="452526"/>
                    <a:pt x="1541062" y="449501"/>
                  </a:cubicBezTo>
                  <a:lnTo>
                    <a:pt x="1506980" y="438921"/>
                  </a:lnTo>
                  <a:lnTo>
                    <a:pt x="1070333" y="1226655"/>
                  </a:lnTo>
                  <a:lnTo>
                    <a:pt x="1116154" y="1294616"/>
                  </a:lnTo>
                  <a:cubicBezTo>
                    <a:pt x="1127643" y="1321781"/>
                    <a:pt x="1133997" y="1351647"/>
                    <a:pt x="1133997" y="1382997"/>
                  </a:cubicBezTo>
                  <a:cubicBezTo>
                    <a:pt x="1133997" y="1508397"/>
                    <a:pt x="1032340" y="1610054"/>
                    <a:pt x="906940" y="1610054"/>
                  </a:cubicBezTo>
                  <a:cubicBezTo>
                    <a:pt x="781540" y="1610054"/>
                    <a:pt x="679883" y="1508397"/>
                    <a:pt x="679883" y="1382997"/>
                  </a:cubicBezTo>
                  <a:cubicBezTo>
                    <a:pt x="679883" y="1351647"/>
                    <a:pt x="686236" y="1321781"/>
                    <a:pt x="697726" y="1294616"/>
                  </a:cubicBezTo>
                  <a:lnTo>
                    <a:pt x="733029" y="1242255"/>
                  </a:lnTo>
                  <a:lnTo>
                    <a:pt x="290548" y="443997"/>
                  </a:lnTo>
                  <a:lnTo>
                    <a:pt x="272817" y="449501"/>
                  </a:lnTo>
                  <a:cubicBezTo>
                    <a:pt x="258036" y="452526"/>
                    <a:pt x="242732" y="454114"/>
                    <a:pt x="227057" y="454114"/>
                  </a:cubicBezTo>
                  <a:cubicBezTo>
                    <a:pt x="101657" y="454114"/>
                    <a:pt x="0" y="352457"/>
                    <a:pt x="0" y="227057"/>
                  </a:cubicBezTo>
                  <a:cubicBezTo>
                    <a:pt x="0" y="101657"/>
                    <a:pt x="101657" y="0"/>
                    <a:pt x="227057" y="0"/>
                  </a:cubicBezTo>
                  <a:close/>
                </a:path>
              </a:pathLst>
            </a:custGeom>
            <a:solidFill>
              <a:srgbClr val="0D26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1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charRg st="1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charRg st="1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AutoShape 118"/>
          <p:cNvSpPr/>
          <p:nvPr/>
        </p:nvSpPr>
        <p:spPr bwMode="auto">
          <a:xfrm>
            <a:off x="857250" y="790575"/>
            <a:ext cx="2122488" cy="758825"/>
          </a:xfrm>
          <a:custGeom>
            <a:avLst/>
            <a:gdLst>
              <a:gd name="T0" fmla="*/ 10732 w 21464"/>
              <a:gd name="T1" fmla="*/ 10800 h 21600"/>
              <a:gd name="T2" fmla="*/ 10732 w 21464"/>
              <a:gd name="T3" fmla="*/ 10800 h 21600"/>
              <a:gd name="T4" fmla="*/ 10732 w 21464"/>
              <a:gd name="T5" fmla="*/ 10800 h 21600"/>
              <a:gd name="T6" fmla="*/ 10732 w 214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464" h="21600">
                <a:moveTo>
                  <a:pt x="19918" y="11754"/>
                </a:moveTo>
                <a:lnTo>
                  <a:pt x="16564" y="18954"/>
                </a:lnTo>
                <a:cubicBezTo>
                  <a:pt x="16317" y="19484"/>
                  <a:pt x="15892" y="19800"/>
                  <a:pt x="15427" y="19800"/>
                </a:cubicBezTo>
                <a:lnTo>
                  <a:pt x="2683" y="19800"/>
                </a:lnTo>
                <a:cubicBezTo>
                  <a:pt x="1943" y="19800"/>
                  <a:pt x="1341" y="18992"/>
                  <a:pt x="1341" y="18000"/>
                </a:cubicBezTo>
                <a:lnTo>
                  <a:pt x="1341" y="3600"/>
                </a:lnTo>
                <a:cubicBezTo>
                  <a:pt x="1341" y="2608"/>
                  <a:pt x="1943" y="1800"/>
                  <a:pt x="2683" y="1800"/>
                </a:cubicBezTo>
                <a:lnTo>
                  <a:pt x="15427" y="1800"/>
                </a:lnTo>
                <a:cubicBezTo>
                  <a:pt x="15892" y="1800"/>
                  <a:pt x="16317" y="2116"/>
                  <a:pt x="16564" y="2645"/>
                </a:cubicBezTo>
                <a:lnTo>
                  <a:pt x="19917" y="9845"/>
                </a:lnTo>
                <a:cubicBezTo>
                  <a:pt x="20188" y="10425"/>
                  <a:pt x="20188" y="11174"/>
                  <a:pt x="19918" y="11754"/>
                </a:cubicBezTo>
                <a:moveTo>
                  <a:pt x="21055" y="8891"/>
                </a:moveTo>
                <a:lnTo>
                  <a:pt x="17701" y="1691"/>
                </a:lnTo>
                <a:cubicBezTo>
                  <a:pt x="17211" y="639"/>
                  <a:pt x="16352" y="0"/>
                  <a:pt x="15427" y="0"/>
                </a:cubicBezTo>
                <a:lnTo>
                  <a:pt x="2683" y="0"/>
                </a:lnTo>
                <a:cubicBezTo>
                  <a:pt x="1201" y="0"/>
                  <a:pt x="0" y="1611"/>
                  <a:pt x="0" y="3600"/>
                </a:cubicBezTo>
                <a:lnTo>
                  <a:pt x="0" y="18000"/>
                </a:lnTo>
                <a:cubicBezTo>
                  <a:pt x="0" y="19988"/>
                  <a:pt x="1201" y="21599"/>
                  <a:pt x="2683" y="21599"/>
                </a:cubicBezTo>
                <a:lnTo>
                  <a:pt x="15427" y="21599"/>
                </a:lnTo>
                <a:cubicBezTo>
                  <a:pt x="16352" y="21599"/>
                  <a:pt x="17211" y="20960"/>
                  <a:pt x="17701" y="19908"/>
                </a:cubicBezTo>
                <a:lnTo>
                  <a:pt x="21055" y="12708"/>
                </a:lnTo>
                <a:cubicBezTo>
                  <a:pt x="21600" y="11541"/>
                  <a:pt x="21600" y="10059"/>
                  <a:pt x="21055" y="8891"/>
                </a:cubicBezTo>
              </a:path>
            </a:pathLst>
          </a:custGeom>
          <a:solidFill>
            <a:srgbClr val="0D2644"/>
          </a:solidFill>
          <a:ln>
            <a:noFill/>
          </a:ln>
          <a:effectLst/>
        </p:spPr>
        <p:txBody>
          <a:bodyPr lIns="50800" tIns="50800" rIns="50800" bIns="508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603" name="文本框 4"/>
          <p:cNvSpPr txBox="1"/>
          <p:nvPr/>
        </p:nvSpPr>
        <p:spPr>
          <a:xfrm>
            <a:off x="1028700" y="908050"/>
            <a:ext cx="17129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词类活用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496888" y="1768475"/>
            <a:ext cx="7772400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蔓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不枝：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47925" y="1768475"/>
            <a:ext cx="4943475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名词用作动词，生枝蔓。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7925" y="2719388"/>
            <a:ext cx="5921375" cy="638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名词用作动词，长枝节。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496888" y="2709863"/>
            <a:ext cx="4572000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不蔓不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枝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496888" y="3683000"/>
            <a:ext cx="2049463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香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远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益清：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03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47925" y="3683000"/>
            <a:ext cx="7042150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形容词作动词，远播，远远地传送出去。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96888" y="4640263"/>
            <a:ext cx="2979738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香远益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03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47925" y="4640263"/>
            <a:ext cx="5765800" cy="638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形容词作动词，显得清幽。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AutoShape 118"/>
          <p:cNvSpPr/>
          <p:nvPr/>
        </p:nvSpPr>
        <p:spPr bwMode="auto">
          <a:xfrm>
            <a:off x="685800" y="903288"/>
            <a:ext cx="2122488" cy="758825"/>
          </a:xfrm>
          <a:custGeom>
            <a:avLst/>
            <a:gdLst>
              <a:gd name="T0" fmla="*/ 10732 w 21464"/>
              <a:gd name="T1" fmla="*/ 10800 h 21600"/>
              <a:gd name="T2" fmla="*/ 10732 w 21464"/>
              <a:gd name="T3" fmla="*/ 10800 h 21600"/>
              <a:gd name="T4" fmla="*/ 10732 w 21464"/>
              <a:gd name="T5" fmla="*/ 10800 h 21600"/>
              <a:gd name="T6" fmla="*/ 10732 w 214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464" h="21600">
                <a:moveTo>
                  <a:pt x="19918" y="11754"/>
                </a:moveTo>
                <a:lnTo>
                  <a:pt x="16564" y="18954"/>
                </a:lnTo>
                <a:cubicBezTo>
                  <a:pt x="16317" y="19484"/>
                  <a:pt x="15892" y="19800"/>
                  <a:pt x="15427" y="19800"/>
                </a:cubicBezTo>
                <a:lnTo>
                  <a:pt x="2683" y="19800"/>
                </a:lnTo>
                <a:cubicBezTo>
                  <a:pt x="1943" y="19800"/>
                  <a:pt x="1341" y="18992"/>
                  <a:pt x="1341" y="18000"/>
                </a:cubicBezTo>
                <a:lnTo>
                  <a:pt x="1341" y="3600"/>
                </a:lnTo>
                <a:cubicBezTo>
                  <a:pt x="1341" y="2608"/>
                  <a:pt x="1943" y="1800"/>
                  <a:pt x="2683" y="1800"/>
                </a:cubicBezTo>
                <a:lnTo>
                  <a:pt x="15427" y="1800"/>
                </a:lnTo>
                <a:cubicBezTo>
                  <a:pt x="15892" y="1800"/>
                  <a:pt x="16317" y="2116"/>
                  <a:pt x="16564" y="2645"/>
                </a:cubicBezTo>
                <a:lnTo>
                  <a:pt x="19917" y="9845"/>
                </a:lnTo>
                <a:cubicBezTo>
                  <a:pt x="20188" y="10425"/>
                  <a:pt x="20188" y="11174"/>
                  <a:pt x="19918" y="11754"/>
                </a:cubicBezTo>
                <a:moveTo>
                  <a:pt x="21055" y="8891"/>
                </a:moveTo>
                <a:lnTo>
                  <a:pt x="17701" y="1691"/>
                </a:lnTo>
                <a:cubicBezTo>
                  <a:pt x="17211" y="639"/>
                  <a:pt x="16352" y="0"/>
                  <a:pt x="15427" y="0"/>
                </a:cubicBezTo>
                <a:lnTo>
                  <a:pt x="2683" y="0"/>
                </a:lnTo>
                <a:cubicBezTo>
                  <a:pt x="1201" y="0"/>
                  <a:pt x="0" y="1611"/>
                  <a:pt x="0" y="3600"/>
                </a:cubicBezTo>
                <a:lnTo>
                  <a:pt x="0" y="18000"/>
                </a:lnTo>
                <a:cubicBezTo>
                  <a:pt x="0" y="19988"/>
                  <a:pt x="1201" y="21599"/>
                  <a:pt x="2683" y="21599"/>
                </a:cubicBezTo>
                <a:lnTo>
                  <a:pt x="15427" y="21599"/>
                </a:lnTo>
                <a:cubicBezTo>
                  <a:pt x="16352" y="21599"/>
                  <a:pt x="17211" y="20960"/>
                  <a:pt x="17701" y="19908"/>
                </a:cubicBezTo>
                <a:lnTo>
                  <a:pt x="21055" y="12708"/>
                </a:lnTo>
                <a:cubicBezTo>
                  <a:pt x="21600" y="11541"/>
                  <a:pt x="21600" y="10059"/>
                  <a:pt x="21055" y="8891"/>
                </a:cubicBezTo>
              </a:path>
            </a:pathLst>
          </a:custGeom>
          <a:solidFill>
            <a:srgbClr val="0D2644"/>
          </a:solidFill>
          <a:ln>
            <a:noFill/>
          </a:ln>
          <a:effectLst/>
        </p:spPr>
        <p:txBody>
          <a:bodyPr lIns="50800" tIns="50800" rIns="50800" bIns="508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6627" name="文本框 4"/>
          <p:cNvSpPr txBox="1"/>
          <p:nvPr/>
        </p:nvSpPr>
        <p:spPr>
          <a:xfrm>
            <a:off x="857250" y="1020763"/>
            <a:ext cx="17129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一词多义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595438" y="1790700"/>
            <a:ext cx="2425700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香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远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益清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5075" y="1779588"/>
            <a:ext cx="4635500" cy="638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动词，远播。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449263" y="2211388"/>
            <a:ext cx="711200" cy="711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远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595438" y="2635250"/>
            <a:ext cx="3808413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可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远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观而不可亵玩焉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45075" y="2630488"/>
            <a:ext cx="4635500" cy="638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形容词作状语，从远处。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1562100" y="3489325"/>
            <a:ext cx="2425700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水陆草木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花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73650" y="3473450"/>
            <a:ext cx="4635500" cy="6365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助词，的。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49263" y="4600575"/>
            <a:ext cx="711200" cy="6365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之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1562100" y="4294188"/>
            <a:ext cx="4383088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予独爱莲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出淤泥而不染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68975" y="4300538"/>
            <a:ext cx="3186113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用于主谓之间，取消句子的独立性。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1595438" y="5097463"/>
            <a:ext cx="4383088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菊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爱，陶后鲜有闻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1595438" y="5757863"/>
            <a:ext cx="4383088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花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富贵者也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241425" y="2044700"/>
            <a:ext cx="227013" cy="1139825"/>
          </a:xfrm>
          <a:prstGeom prst="leftBrace">
            <a:avLst>
              <a:gd name="adj1" fmla="val 4261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1139825" y="3863975"/>
            <a:ext cx="274638" cy="2336800"/>
          </a:xfrm>
          <a:prstGeom prst="leftBrace">
            <a:avLst>
              <a:gd name="adj1" fmla="val 4261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91113" y="5097463"/>
            <a:ext cx="4635500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宾语前置的标志。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203700" y="5759450"/>
            <a:ext cx="1774825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的。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15"/>
          <p:cNvSpPr/>
          <p:nvPr/>
        </p:nvSpPr>
        <p:spPr bwMode="auto">
          <a:xfrm>
            <a:off x="1112838" y="1631950"/>
            <a:ext cx="5087938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水陆草木之花，可爱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甚蕃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49913" y="1636713"/>
            <a:ext cx="2855913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的东西。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0" y="2743200"/>
            <a:ext cx="711200" cy="638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者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1112838" y="2436813"/>
            <a:ext cx="4383088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莲，花之君子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也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06925" y="2555875"/>
            <a:ext cx="318611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判断句的标志。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1146175" y="3241675"/>
            <a:ext cx="4383088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莲之爱，同予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何人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1112838" y="4056063"/>
            <a:ext cx="4383088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予谓菊，花之隐逸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3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也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690563" y="2006600"/>
            <a:ext cx="274638" cy="2338388"/>
          </a:xfrm>
          <a:prstGeom prst="leftBrace">
            <a:avLst>
              <a:gd name="adj1" fmla="val 4261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40263" y="3241675"/>
            <a:ext cx="4635500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的人。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981575" y="4056063"/>
            <a:ext cx="3524250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判断句的标志。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52488" y="1054100"/>
            <a:ext cx="8042275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、就表达方式来说，第一段侧重于记叙、描写，那么第二段呢？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4738" y="2695575"/>
            <a:ext cx="7597775" cy="6651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议论，文中哪一个字能集中体现出来？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2950" y="3871913"/>
            <a:ext cx="7596188" cy="6651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抒情，文中有哪一个字作了提示？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六角星 7"/>
          <p:cNvSpPr/>
          <p:nvPr/>
        </p:nvSpPr>
        <p:spPr>
          <a:xfrm>
            <a:off x="7143750" y="2252663"/>
            <a:ext cx="1473200" cy="1550988"/>
          </a:xfrm>
          <a:prstGeom prst="star6">
            <a:avLst>
              <a:gd name="adj" fmla="val 41570"/>
              <a:gd name="hf" fmla="val 11547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“谓”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六角星 8"/>
          <p:cNvSpPr/>
          <p:nvPr/>
        </p:nvSpPr>
        <p:spPr>
          <a:xfrm>
            <a:off x="6405563" y="3944938"/>
            <a:ext cx="1474788" cy="1550988"/>
          </a:xfrm>
          <a:prstGeom prst="star6">
            <a:avLst>
              <a:gd name="adj" fmla="val 41570"/>
              <a:gd name="hf" fmla="val 11547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“噫”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04838" y="1062038"/>
            <a:ext cx="8077200" cy="3324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作者以物喻人，抒情言志。把菊花比作什么？作者对陶渊明的这种隐逸的生活态度是不是完全赞赏呢？他也愿意隐逸吗？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作者赞赏的只是陶渊明这种不苟同于世俗的人格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，而对于他的隐逸，作者更多的则流露出什么情感？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六角星 6"/>
          <p:cNvSpPr/>
          <p:nvPr/>
        </p:nvSpPr>
        <p:spPr>
          <a:xfrm>
            <a:off x="3787775" y="4386263"/>
            <a:ext cx="1711325" cy="1549400"/>
          </a:xfrm>
          <a:prstGeom prst="star6">
            <a:avLst>
              <a:gd name="adj" fmla="val 46931"/>
              <a:gd name="hf" fmla="val 11547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“惋惜”</a:t>
            </a:r>
            <a:endParaRPr kumimoji="0" lang="zh-CN" altLang="en-US" sz="32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776288" y="1527175"/>
            <a:ext cx="7734300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牡丹，作者把它比作什么？对于世人都贪慕富贵，作者流露出的又是什么情感？“鄙视”而莲，作者则把它比作君子，流露出的是对莲的什么情感？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六角星 4"/>
          <p:cNvSpPr/>
          <p:nvPr/>
        </p:nvSpPr>
        <p:spPr>
          <a:xfrm>
            <a:off x="3787775" y="3811588"/>
            <a:ext cx="1711325" cy="1549400"/>
          </a:xfrm>
          <a:prstGeom prst="star6">
            <a:avLst>
              <a:gd name="adj" fmla="val 46931"/>
              <a:gd name="hf" fmla="val 11547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“赞美”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8" name="组合 3"/>
          <p:cNvGrpSpPr/>
          <p:nvPr/>
        </p:nvGrpSpPr>
        <p:grpSpPr>
          <a:xfrm>
            <a:off x="3298825" y="271463"/>
            <a:ext cx="3543300" cy="1192212"/>
            <a:chOff x="193779" y="40265"/>
            <a:chExt cx="6466453" cy="1163332"/>
          </a:xfrm>
        </p:grpSpPr>
        <p:pic>
          <p:nvPicPr>
            <p:cNvPr id="19460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1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3779" y="40265"/>
              <a:ext cx="985348" cy="9853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2" name="TextBox 2"/>
            <p:cNvSpPr txBox="1"/>
            <p:nvPr/>
          </p:nvSpPr>
          <p:spPr>
            <a:xfrm>
              <a:off x="686453" y="603924"/>
              <a:ext cx="3701569" cy="5106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等线" panose="02010600030101010101" pitchFamily="2" charset="-122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等线" panose="02010600030101010101" pitchFamily="2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等线" panose="02010600030101010101" pitchFamily="2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等线" panose="02010600030101010101" pitchFamily="2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等线" panose="02010600030101010101" pitchFamily="2" charset="-122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情境导入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66775" y="1773238"/>
            <a:ext cx="7553325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45720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莲花又称荷花、芙蓉。古往今来，不知有多少人描绘过它，赞美过它，并把它当作高洁脱俗品格的象征，借以表达自己的志向。宋代周敦颐写的</a:t>
            </a: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爱莲说</a:t>
            </a: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就是一篇脍炙人口、经世不衰的赞莲佳作。今天我们就来共同学习这篇文章。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charRg st="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charRg st="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944563" y="2278063"/>
            <a:ext cx="7410450" cy="3324225"/>
          </a:xfrm>
          <a:prstGeom prst="rect">
            <a:avLst/>
          </a:prstGeom>
        </p:spPr>
        <p:txBody>
          <a:bodyPr>
            <a:spAutoFit/>
          </a:bodyPr>
          <a:p>
            <a:pPr lvl="0" indent="457200" eaLnBrk="1"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周敦颐盛赞莲花为君子，当然有独家的见解和他所处时代的特点，但他表现出的对贪慕富贵的鄙弃，对高洁志行的推崇，至今仍对我们有积极的教育意义。我们应保持高尚的情操，做像莲一样正直的人。</a:t>
            </a:r>
            <a:endParaRPr lang="zh-CN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0963" name="组合 8"/>
          <p:cNvGrpSpPr/>
          <p:nvPr/>
        </p:nvGrpSpPr>
        <p:grpSpPr>
          <a:xfrm>
            <a:off x="2921000" y="720725"/>
            <a:ext cx="4694238" cy="1144588"/>
            <a:chOff x="193779" y="40265"/>
            <a:chExt cx="6466453" cy="1163332"/>
          </a:xfrm>
        </p:grpSpPr>
        <p:pic>
          <p:nvPicPr>
            <p:cNvPr id="40965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0966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3779" y="40265"/>
              <a:ext cx="985348" cy="9853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67" name="TextBox 2"/>
            <p:cNvSpPr txBox="1"/>
            <p:nvPr/>
          </p:nvSpPr>
          <p:spPr>
            <a:xfrm>
              <a:off x="686453" y="603924"/>
              <a:ext cx="3701569" cy="5105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等线" panose="02010600030101010101" pitchFamily="2" charset="-122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等线" panose="02010600030101010101" pitchFamily="2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等线" panose="02010600030101010101" pitchFamily="2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等线" panose="02010600030101010101" pitchFamily="2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等线" panose="02010600030101010101" pitchFamily="2" charset="-122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课文总结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0964" name="文本框 4">
            <a:hlinkClick r:id="" action="ppaction://hlinkshowjump?jump=endshow"/>
          </p:cNvPr>
          <p:cNvSpPr txBox="1"/>
          <p:nvPr/>
        </p:nvSpPr>
        <p:spPr>
          <a:xfrm>
            <a:off x="7615238" y="5776913"/>
            <a:ext cx="73977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退出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1068388" y="2308225"/>
            <a:ext cx="7150100" cy="1930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45720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文章的题目是</a:t>
            </a: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爱莲说</a:t>
            </a: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。“爱”表现了作者的感情，“莲”是这篇文章写作的主体，“说”在这里指什么？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483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391075">
            <a:off x="919163" y="1074738"/>
            <a:ext cx="1687512" cy="1141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TextBox 76"/>
          <p:cNvSpPr txBox="1"/>
          <p:nvPr/>
        </p:nvSpPr>
        <p:spPr>
          <a:xfrm>
            <a:off x="1123950" y="1098550"/>
            <a:ext cx="2713038" cy="71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 题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素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5400" y="0"/>
            <a:ext cx="4038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/>
        </p:nvSpPr>
        <p:spPr>
          <a:xfrm>
            <a:off x="609600" y="19812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381000" y="1447800"/>
            <a:ext cx="43434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说”是一种</a:t>
            </a: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议论文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的文体，可以直接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说明事物或论述道理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，也可以</a:t>
            </a: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借人借事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或</a:t>
            </a: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借物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的记载来论述道理。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149" name="Rectangle 6"/>
          <p:cNvSpPr>
            <a:spLocks noGrp="1"/>
          </p:cNvSpPr>
          <p:nvPr>
            <p:ph type="title"/>
          </p:nvPr>
        </p:nvSpPr>
        <p:spPr>
          <a:xfrm>
            <a:off x="1371600" y="304800"/>
            <a:ext cx="2133600" cy="838200"/>
          </a:xfrm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b="1" dirty="0">
                <a:solidFill>
                  <a:srgbClr val="000099"/>
                </a:solidFill>
                <a:ea typeface="楷体_GB2312" pitchFamily="49" charset="-122"/>
              </a:rPr>
              <a:t>说</a:t>
            </a:r>
            <a:endParaRPr lang="zh-CN" altLang="en-US" b="1" dirty="0">
              <a:solidFill>
                <a:srgbClr val="000099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0" name="组合 2"/>
          <p:cNvGrpSpPr/>
          <p:nvPr/>
        </p:nvGrpSpPr>
        <p:grpSpPr>
          <a:xfrm>
            <a:off x="3132138" y="658813"/>
            <a:ext cx="3543300" cy="1192212"/>
            <a:chOff x="193779" y="40265"/>
            <a:chExt cx="6466453" cy="1163332"/>
          </a:xfrm>
        </p:grpSpPr>
        <p:pic>
          <p:nvPicPr>
            <p:cNvPr id="22532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3779" y="40265"/>
              <a:ext cx="985348" cy="9853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4" name="TextBox 2"/>
            <p:cNvSpPr txBox="1"/>
            <p:nvPr/>
          </p:nvSpPr>
          <p:spPr>
            <a:xfrm>
              <a:off x="686453" y="603924"/>
              <a:ext cx="3701569" cy="5106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等线" panose="02010600030101010101" pitchFamily="2" charset="-122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等线" panose="02010600030101010101" pitchFamily="2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等线" panose="02010600030101010101" pitchFamily="2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等线" panose="02010600030101010101" pitchFamily="2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等线" panose="02010600030101010101" pitchFamily="2" charset="-122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614488" y="2468563"/>
            <a:ext cx="6689725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1．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理解莲花的高洁品格。（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重点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2．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理解托物言志的写法。（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难点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 vert="horz" wrap="square" lIns="91440" tIns="45720" rIns="91440" bIns="45720" numCol="1" anchor="ctr" anchorCtr="0" compatLnSpc="1"/>
          <a:p>
            <a:pPr lvl="0" algn="l" eaLnBrk="1" hangingPunct="1"/>
            <a:r>
              <a:rPr lang="zh-CN" altLang="en-US" dirty="0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楷体_GB2312" pitchFamily="49" charset="-122"/>
              </a:rPr>
              <a:t>预习检查：注意下列字词读音。</a:t>
            </a:r>
            <a:endParaRPr lang="zh-CN" altLang="en-US" dirty="0">
              <a:solidFill>
                <a:srgbClr val="CC00CC"/>
              </a:solidFill>
              <a:effectLst>
                <a:outerShdw blurRad="38100" dist="38100" dir="2700000">
                  <a:srgbClr val="000000"/>
                </a:outerShdw>
              </a:effectLst>
              <a:ea typeface="楷体_GB2312" pitchFamily="49" charset="-122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412875"/>
            <a:ext cx="7991475" cy="5257800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　周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敦颐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　　　　（　　）（　　）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　可爱者甚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蕃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　　（　　）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　出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淤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泥而不染　（　　）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濯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清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涟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而不妖　（　　）（　　）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　不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蔓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不枝　　　（　　）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　不可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亵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玩焉　　（　　）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　隐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逸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者　　　　（　　）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噫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　　　　　　（　　）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鲜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有闻　　　　（　　）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4172585" y="1310323"/>
            <a:ext cx="798513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/>
              <a:t>dūn</a:t>
            </a:r>
            <a:endParaRPr lang="en-US" altLang="zh-CN" sz="2800" b="1" dirty="0"/>
          </a:p>
        </p:txBody>
      </p:sp>
      <p:sp>
        <p:nvSpPr>
          <p:cNvPr id="9221" name="Text Box 5"/>
          <p:cNvSpPr txBox="1"/>
          <p:nvPr/>
        </p:nvSpPr>
        <p:spPr>
          <a:xfrm>
            <a:off x="5871845" y="1310323"/>
            <a:ext cx="46037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/>
              <a:t>yí</a:t>
            </a:r>
            <a:endParaRPr lang="en-US" altLang="zh-CN" sz="2800" dirty="0"/>
          </a:p>
        </p:txBody>
      </p:sp>
      <p:sp>
        <p:nvSpPr>
          <p:cNvPr id="9222" name="Text Box 6"/>
          <p:cNvSpPr txBox="1"/>
          <p:nvPr/>
        </p:nvSpPr>
        <p:spPr>
          <a:xfrm>
            <a:off x="4140518" y="1829435"/>
            <a:ext cx="719137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/>
              <a:t>fán</a:t>
            </a:r>
            <a:endParaRPr lang="en-US" altLang="zh-CN" sz="2800" b="1" dirty="0"/>
          </a:p>
        </p:txBody>
      </p:sp>
      <p:sp>
        <p:nvSpPr>
          <p:cNvPr id="9223" name="Text Box 7"/>
          <p:cNvSpPr txBox="1"/>
          <p:nvPr/>
        </p:nvSpPr>
        <p:spPr>
          <a:xfrm>
            <a:off x="4225608" y="2261553"/>
            <a:ext cx="56197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/>
              <a:t>yū</a:t>
            </a:r>
            <a:endParaRPr lang="en-US" altLang="zh-CN" sz="2800" b="1" dirty="0"/>
          </a:p>
        </p:txBody>
      </p:sp>
      <p:sp>
        <p:nvSpPr>
          <p:cNvPr id="9224" name="Text Box 9"/>
          <p:cNvSpPr txBox="1"/>
          <p:nvPr/>
        </p:nvSpPr>
        <p:spPr>
          <a:xfrm>
            <a:off x="3999548" y="2780665"/>
            <a:ext cx="101441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/>
              <a:t>zhuó</a:t>
            </a:r>
            <a:endParaRPr lang="en-US" altLang="zh-CN" sz="2800" b="1" dirty="0"/>
          </a:p>
        </p:txBody>
      </p:sp>
      <p:sp>
        <p:nvSpPr>
          <p:cNvPr id="9225" name="Text Box 10"/>
          <p:cNvSpPr txBox="1"/>
          <p:nvPr/>
        </p:nvSpPr>
        <p:spPr>
          <a:xfrm>
            <a:off x="5630863" y="2780665"/>
            <a:ext cx="796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/>
              <a:t>lián</a:t>
            </a:r>
            <a:endParaRPr lang="en-US" altLang="zh-CN" sz="2800" b="1" dirty="0"/>
          </a:p>
        </p:txBody>
      </p:sp>
      <p:sp>
        <p:nvSpPr>
          <p:cNvPr id="9226" name="Text Box 11"/>
          <p:cNvSpPr txBox="1"/>
          <p:nvPr/>
        </p:nvSpPr>
        <p:spPr>
          <a:xfrm>
            <a:off x="4097655" y="3386138"/>
            <a:ext cx="915988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/>
              <a:t>màn</a:t>
            </a:r>
            <a:endParaRPr lang="en-US" altLang="zh-CN" sz="2800" b="1" dirty="0"/>
          </a:p>
        </p:txBody>
      </p:sp>
      <p:sp>
        <p:nvSpPr>
          <p:cNvPr id="9227" name="Text Box 12"/>
          <p:cNvSpPr txBox="1"/>
          <p:nvPr/>
        </p:nvSpPr>
        <p:spPr>
          <a:xfrm>
            <a:off x="4167505" y="3905250"/>
            <a:ext cx="6794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/>
              <a:t>xiè</a:t>
            </a:r>
            <a:endParaRPr lang="en-US" altLang="zh-CN" sz="2800" b="1" dirty="0"/>
          </a:p>
        </p:txBody>
      </p:sp>
      <p:sp>
        <p:nvSpPr>
          <p:cNvPr id="9228" name="Text Box 13"/>
          <p:cNvSpPr txBox="1"/>
          <p:nvPr/>
        </p:nvSpPr>
        <p:spPr>
          <a:xfrm>
            <a:off x="4259263" y="4487228"/>
            <a:ext cx="481012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/>
              <a:t>yì</a:t>
            </a:r>
            <a:endParaRPr lang="en-US" altLang="zh-CN" sz="2800" b="1" dirty="0"/>
          </a:p>
        </p:txBody>
      </p:sp>
      <p:sp>
        <p:nvSpPr>
          <p:cNvPr id="9229" name="Text Box 14"/>
          <p:cNvSpPr txBox="1"/>
          <p:nvPr/>
        </p:nvSpPr>
        <p:spPr>
          <a:xfrm>
            <a:off x="4226243" y="5006023"/>
            <a:ext cx="56197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/>
              <a:t>yī</a:t>
            </a:r>
            <a:endParaRPr lang="en-US" altLang="zh-CN" sz="2800" b="1" dirty="0"/>
          </a:p>
        </p:txBody>
      </p:sp>
      <p:sp>
        <p:nvSpPr>
          <p:cNvPr id="9230" name="Text Box 15"/>
          <p:cNvSpPr txBox="1"/>
          <p:nvPr/>
        </p:nvSpPr>
        <p:spPr>
          <a:xfrm>
            <a:off x="4140835" y="5525135"/>
            <a:ext cx="9048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/>
              <a:t>xiǎn</a:t>
            </a:r>
            <a:endParaRPr lang="en-US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7" grpId="0"/>
      <p:bldP spid="9228" grpId="0"/>
      <p:bldP spid="9229" grpId="0"/>
      <p:bldP spid="92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4" descr="2006102612434241"/>
          <p:cNvPicPr>
            <a:picLocks noChangeAspect="1"/>
          </p:cNvPicPr>
          <p:nvPr/>
        </p:nvPicPr>
        <p:blipFill>
          <a:blip r:embed="rId1">
            <a:lum bright="60001" contrast="-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460375" y="379413"/>
            <a:ext cx="8229600" cy="792163"/>
          </a:xfrm>
        </p:spPr>
        <p:txBody>
          <a:bodyPr vert="horz" wrap="square" lIns="91440" tIns="45720" rIns="91440" bIns="45720" numCol="1" anchor="ctr" anchorCtr="0" compatLnSpc="1"/>
          <a:p>
            <a:pPr lvl="0" algn="l" eaLnBrk="1" hangingPunct="1"/>
            <a:r>
              <a:rPr lang="zh-CN" altLang="en-US" dirty="0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一读美文，注意读音与节奏</a:t>
            </a:r>
            <a:r>
              <a:rPr lang="en-US" altLang="zh-CN" dirty="0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dirty="0">
              <a:solidFill>
                <a:srgbClr val="CC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052513"/>
            <a:ext cx="8540750" cy="5616575"/>
          </a:xfrm>
        </p:spPr>
        <p:txBody>
          <a:bodyPr vert="horz" wrap="square" lIns="91440" tIns="45720" rIns="91440" bIns="45720" numCol="1" anchor="t" anchorCtr="0" compatLnSpc="1"/>
          <a:p>
            <a:pPr lvl="0" algn="ctr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爱莲说</a:t>
            </a: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</a:t>
            </a:r>
            <a:endParaRPr lang="zh-CN" altLang="en-US" b="1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水陆草木之花，可爱者</a:t>
            </a:r>
            <a:r>
              <a:rPr lang="en-US" altLang="zh-CN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甚蕃。晋陶渊明</a:t>
            </a:r>
            <a:r>
              <a:rPr lang="en-US" altLang="zh-CN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独爱菊。自李唐来，世人</a:t>
            </a:r>
            <a:r>
              <a:rPr lang="en-US" altLang="zh-CN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盛爱牡丹。予</a:t>
            </a:r>
            <a:r>
              <a:rPr lang="en-US" altLang="zh-CN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独爱</a:t>
            </a:r>
            <a:r>
              <a:rPr lang="en-US" altLang="zh-CN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莲之出淤泥</a:t>
            </a:r>
            <a:r>
              <a:rPr lang="en-US" altLang="zh-CN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而不染，濯清涟</a:t>
            </a:r>
            <a:r>
              <a:rPr lang="en-US" altLang="zh-CN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而不妖，中通外直，不蔓不枝，香远益清，亭亭净植，可远观</a:t>
            </a:r>
            <a:r>
              <a:rPr lang="en-US" altLang="zh-CN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而不可亵玩焉。    </a:t>
            </a:r>
            <a:endParaRPr lang="zh-CN" altLang="en-US" b="1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予</a:t>
            </a:r>
            <a:r>
              <a:rPr lang="en-US" altLang="zh-CN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谓菊，花</a:t>
            </a:r>
            <a:r>
              <a:rPr lang="en-US" altLang="zh-CN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之隐逸者也；牡丹，花</a:t>
            </a:r>
            <a:r>
              <a:rPr lang="en-US" altLang="zh-CN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之富贵者也；莲，花</a:t>
            </a:r>
            <a:r>
              <a:rPr lang="en-US" altLang="zh-CN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之君子者也。噫！菊之爱，陶后</a:t>
            </a:r>
            <a:r>
              <a:rPr lang="en-US" altLang="zh-CN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鲜有闻。莲之爱，同予者</a:t>
            </a:r>
            <a:r>
              <a:rPr lang="en-US" altLang="zh-CN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何人？牡丹之爱，宜乎众矣！</a:t>
            </a:r>
            <a:endParaRPr lang="zh-CN" altLang="en-US" b="1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4">
                                            <p:txEl>
                                              <p:charRg st="9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4">
                                            <p:txEl>
                                              <p:charRg st="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4">
                                            <p:txEl>
                                              <p:charRg st="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110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44">
                                            <p:txEl>
                                              <p:charRg st="110" end="1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4">
                                            <p:txEl>
                                              <p:charRg st="110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4">
                                            <p:txEl>
                                              <p:charRg st="110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/>
        </p:nvSpPr>
        <p:spPr bwMode="auto">
          <a:xfrm>
            <a:off x="555625" y="1081088"/>
            <a:ext cx="8210550" cy="5264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水陆草木之花，可爱者甚蕃。晋陶渊明独爱菊。自李唐来，世人甚爱牡丹。予独爱莲之出淤泥而不染，濯清涟而不妖，中通外直，不蔓不枝，香远益清，亭亭净植，可远观而不可亵玩焉。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218113" y="1700213"/>
            <a:ext cx="412750" cy="4889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373938" y="1703388"/>
            <a:ext cx="403225" cy="4889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119438" y="5534025"/>
            <a:ext cx="387350" cy="4889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336675" y="4254500"/>
            <a:ext cx="385763" cy="49371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68888" y="1012825"/>
            <a:ext cx="603250" cy="5794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58050" y="1001713"/>
            <a:ext cx="633413" cy="5794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只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6525" y="4865688"/>
            <a:ext cx="2398713" cy="5778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沾染（污秽）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49413" y="3559175"/>
            <a:ext cx="722313" cy="5778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洗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736850" y="4276725"/>
            <a:ext cx="382588" cy="4889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01913" y="3559175"/>
            <a:ext cx="1009650" cy="5778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水波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980113" y="5568950"/>
            <a:ext cx="360363" cy="4762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05238" y="3554413"/>
            <a:ext cx="1746250" cy="5794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过分艳丽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051050" y="4213225"/>
            <a:ext cx="382588" cy="4889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79450" y="6080125"/>
            <a:ext cx="976313" cy="5778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更加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805238" y="4267200"/>
            <a:ext cx="382588" cy="4889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646363" y="6081713"/>
            <a:ext cx="1009650" cy="5794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竖立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41388" y="5570538"/>
            <a:ext cx="381000" cy="4889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630863" y="4865688"/>
            <a:ext cx="2452688" cy="5778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亲近而不庄重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AutoShape 118"/>
          <p:cNvSpPr/>
          <p:nvPr/>
        </p:nvSpPr>
        <p:spPr bwMode="auto">
          <a:xfrm>
            <a:off x="1028700" y="531813"/>
            <a:ext cx="2122488" cy="758825"/>
          </a:xfrm>
          <a:custGeom>
            <a:avLst/>
            <a:gdLst>
              <a:gd name="T0" fmla="*/ 10732 w 21464"/>
              <a:gd name="T1" fmla="*/ 10800 h 21600"/>
              <a:gd name="T2" fmla="*/ 10732 w 21464"/>
              <a:gd name="T3" fmla="*/ 10800 h 21600"/>
              <a:gd name="T4" fmla="*/ 10732 w 21464"/>
              <a:gd name="T5" fmla="*/ 10800 h 21600"/>
              <a:gd name="T6" fmla="*/ 10732 w 214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464" h="21600">
                <a:moveTo>
                  <a:pt x="19918" y="11754"/>
                </a:moveTo>
                <a:lnTo>
                  <a:pt x="16564" y="18954"/>
                </a:lnTo>
                <a:cubicBezTo>
                  <a:pt x="16317" y="19484"/>
                  <a:pt x="15892" y="19800"/>
                  <a:pt x="15427" y="19800"/>
                </a:cubicBezTo>
                <a:lnTo>
                  <a:pt x="2683" y="19800"/>
                </a:lnTo>
                <a:cubicBezTo>
                  <a:pt x="1943" y="19800"/>
                  <a:pt x="1341" y="18992"/>
                  <a:pt x="1341" y="18000"/>
                </a:cubicBezTo>
                <a:lnTo>
                  <a:pt x="1341" y="3600"/>
                </a:lnTo>
                <a:cubicBezTo>
                  <a:pt x="1341" y="2608"/>
                  <a:pt x="1943" y="1800"/>
                  <a:pt x="2683" y="1800"/>
                </a:cubicBezTo>
                <a:lnTo>
                  <a:pt x="15427" y="1800"/>
                </a:lnTo>
                <a:cubicBezTo>
                  <a:pt x="15892" y="1800"/>
                  <a:pt x="16317" y="2116"/>
                  <a:pt x="16564" y="2645"/>
                </a:cubicBezTo>
                <a:lnTo>
                  <a:pt x="19917" y="9845"/>
                </a:lnTo>
                <a:cubicBezTo>
                  <a:pt x="20188" y="10425"/>
                  <a:pt x="20188" y="11174"/>
                  <a:pt x="19918" y="11754"/>
                </a:cubicBezTo>
                <a:moveTo>
                  <a:pt x="21055" y="8891"/>
                </a:moveTo>
                <a:lnTo>
                  <a:pt x="17701" y="1691"/>
                </a:lnTo>
                <a:cubicBezTo>
                  <a:pt x="17211" y="639"/>
                  <a:pt x="16352" y="0"/>
                  <a:pt x="15427" y="0"/>
                </a:cubicBezTo>
                <a:lnTo>
                  <a:pt x="2683" y="0"/>
                </a:lnTo>
                <a:cubicBezTo>
                  <a:pt x="1201" y="0"/>
                  <a:pt x="0" y="1611"/>
                  <a:pt x="0" y="3600"/>
                </a:cubicBezTo>
                <a:lnTo>
                  <a:pt x="0" y="18000"/>
                </a:lnTo>
                <a:cubicBezTo>
                  <a:pt x="0" y="19988"/>
                  <a:pt x="1201" y="21599"/>
                  <a:pt x="2683" y="21599"/>
                </a:cubicBezTo>
                <a:lnTo>
                  <a:pt x="15427" y="21599"/>
                </a:lnTo>
                <a:cubicBezTo>
                  <a:pt x="16352" y="21599"/>
                  <a:pt x="17211" y="20960"/>
                  <a:pt x="17701" y="19908"/>
                </a:cubicBezTo>
                <a:lnTo>
                  <a:pt x="21055" y="12708"/>
                </a:lnTo>
                <a:cubicBezTo>
                  <a:pt x="21600" y="11541"/>
                  <a:pt x="21600" y="10059"/>
                  <a:pt x="21055" y="8891"/>
                </a:cubicBezTo>
              </a:path>
            </a:pathLst>
          </a:custGeom>
          <a:solidFill>
            <a:srgbClr val="0D2644"/>
          </a:solidFill>
          <a:ln>
            <a:noFill/>
          </a:ln>
          <a:effectLst/>
        </p:spPr>
        <p:txBody>
          <a:bodyPr lIns="50800" tIns="50800" rIns="50800" bIns="508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9718" name="文本框 4"/>
          <p:cNvSpPr txBox="1"/>
          <p:nvPr/>
        </p:nvSpPr>
        <p:spPr>
          <a:xfrm>
            <a:off x="1200150" y="649288"/>
            <a:ext cx="17129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疏通文意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</p:bldLst>
  </p:timing>
</p:sld>
</file>

<file path=ppt/tags/tag1.xml><?xml version="1.0" encoding="utf-8"?>
<p:tagLst xmlns:p="http://schemas.openxmlformats.org/presentationml/2006/main">
  <p:tag name="MH" val="20170223154629"/>
  <p:tag name="MH_LIBRARY" val="GRAPHIC"/>
  <p:tag name="MH_ORDER" val="Freeform 127"/>
</p:tagLst>
</file>

<file path=ppt/tags/tag2.xml><?xml version="1.0" encoding="utf-8"?>
<p:tagLst xmlns:p="http://schemas.openxmlformats.org/presentationml/2006/main">
  <p:tag name="MH" val="20170223154629"/>
  <p:tag name="MH_LIBRARY" val="GRAPHIC"/>
  <p:tag name="MH_ORDER" val="文本框 3176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2795</Words>
  <Application>WPS 演示</Application>
  <PresentationFormat/>
  <Paragraphs>323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等线</vt:lpstr>
      <vt:lpstr>等线 Light</vt:lpstr>
      <vt:lpstr>Calibri Light</vt:lpstr>
      <vt:lpstr>微软雅黑</vt:lpstr>
      <vt:lpstr>黑体</vt:lpstr>
      <vt:lpstr>Times New Roman</vt:lpstr>
      <vt:lpstr>Arial Rounded MT Bold</vt:lpstr>
      <vt:lpstr>Bodoni MT</vt:lpstr>
      <vt:lpstr>时尚中黑简体</vt:lpstr>
      <vt:lpstr>楷体_GB2312</vt:lpstr>
      <vt:lpstr>新宋体</vt:lpstr>
      <vt:lpstr>Wingdings 2</vt:lpstr>
      <vt:lpstr>华文行楷</vt:lpstr>
      <vt:lpstr>隶书</vt:lpstr>
      <vt:lpstr>Office 主题​​</vt:lpstr>
      <vt:lpstr>2_Office 主题</vt:lpstr>
      <vt:lpstr>默认设计模板</vt:lpstr>
      <vt:lpstr>PowerPoint 演示文稿</vt:lpstr>
      <vt:lpstr>PowerPoint 演示文稿</vt:lpstr>
      <vt:lpstr>PowerPoint 演示文稿</vt:lpstr>
      <vt:lpstr>PowerPoint 演示文稿</vt:lpstr>
      <vt:lpstr>说</vt:lpstr>
      <vt:lpstr>PowerPoint 演示文稿</vt:lpstr>
      <vt:lpstr>预习检查：注意下列字词读音。</vt:lpstr>
      <vt:lpstr>一读美文，注意读音与节奏:</vt:lpstr>
      <vt:lpstr>PowerPoint 演示文稿</vt:lpstr>
      <vt:lpstr>PowerPoint 演示文稿</vt:lpstr>
      <vt:lpstr>PowerPoint 演示文稿</vt:lpstr>
      <vt:lpstr>美好体态</vt:lpstr>
      <vt:lpstr>香气</vt:lpstr>
      <vt:lpstr>风    度</vt:lpstr>
      <vt:lpstr>PowerPoint 演示文稿</vt:lpstr>
      <vt:lpstr>作者开篇即说：“水陆草木之花，可爱者甚蕃。”那么本文除了描写莲之外，还描写了哪些植物呢？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背诵全文： 爱莲说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269</cp:revision>
  <dcterms:created xsi:type="dcterms:W3CDTF">2015-09-29T12:01:00Z</dcterms:created>
  <dcterms:modified xsi:type="dcterms:W3CDTF">2017-04-25T14:21:10Z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