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68" r:id="rId3"/>
    <p:sldId id="415" r:id="rId4"/>
    <p:sldId id="416" r:id="rId5"/>
    <p:sldId id="417" r:id="rId6"/>
    <p:sldId id="418" r:id="rId7"/>
    <p:sldId id="330" r:id="rId8"/>
    <p:sldId id="331" r:id="rId9"/>
    <p:sldId id="421" r:id="rId10"/>
    <p:sldId id="425" r:id="rId11"/>
    <p:sldId id="298" r:id="rId13"/>
    <p:sldId id="448" r:id="rId14"/>
    <p:sldId id="528" r:id="rId15"/>
    <p:sldId id="303" r:id="rId16"/>
    <p:sldId id="534" r:id="rId17"/>
    <p:sldId id="437" r:id="rId18"/>
    <p:sldId id="453" r:id="rId19"/>
    <p:sldId id="535" r:id="rId20"/>
    <p:sldId id="270" r:id="rId21"/>
    <p:sldId id="533" r:id="rId22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90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幸全" initials="幸全" lastIdx="0" clrIdx="0"/>
  <p:cmAuthor id="3" name="dell" initials="d" lastIdx="2" clrIdx="2"/>
  <p:cmAuthor id="4" name="zhaoqingju" initials="z" lastIdx="0" clrIdx="0"/>
  <p:cmAuthor id="0" name="杜B格小生" initials="杜B格小生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clrMru>
    <a:srgbClr val="1F1F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-1386" y="-126"/>
      </p:cViewPr>
      <p:guideLst>
        <p:guide orient="horz" pos="2160"/>
        <p:guide pos="290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58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734A6-EDDA-4969-B827-A466F6DC2A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50286-C217-4CE6-98E1-EB773BEB35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734A6-EDDA-4969-B827-A466F6DC2A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50286-C217-4CE6-98E1-EB773BEB35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734A6-EDDA-4969-B827-A466F6DC2A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50286-C217-4CE6-98E1-EB773BEB35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734A6-EDDA-4969-B827-A466F6DC2A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50286-C217-4CE6-98E1-EB773BEB35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734A6-EDDA-4969-B827-A466F6DC2A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50286-C217-4CE6-98E1-EB773BEB35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734A6-EDDA-4969-B827-A466F6DC2A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50286-C217-4CE6-98E1-EB773BEB35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734A6-EDDA-4969-B827-A466F6DC2A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50286-C217-4CE6-98E1-EB773BEB35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734A6-EDDA-4969-B827-A466F6DC2A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50286-C217-4CE6-98E1-EB773BEB35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734A6-EDDA-4969-B827-A466F6DC2A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50286-C217-4CE6-98E1-EB773BEB35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734A6-EDDA-4969-B827-A466F6DC2A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50286-C217-4CE6-98E1-EB773BEB35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734A6-EDDA-4969-B827-A466F6DC2A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50286-C217-4CE6-98E1-EB773BEB35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file:///D:\qq&#25991;&#20214;\712321467\Image\C2C\Image2\%7b75232B38-A165-1FB7-499C-2E1C792CACB5%7d.png" TargetMode="Externa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2734A6-EDDA-4969-B827-A466F6DC2A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50286-C217-4CE6-98E1-EB773BEB35A1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2" r:link="rId1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39.xml"/><Relationship Id="rId8" Type="http://schemas.openxmlformats.org/officeDocument/2006/relationships/tags" Target="../tags/tag38.xml"/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6" Type="http://schemas.openxmlformats.org/officeDocument/2006/relationships/notesSlide" Target="../notesSlides/notesSlide3.xml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44.xml"/><Relationship Id="rId13" Type="http://schemas.openxmlformats.org/officeDocument/2006/relationships/tags" Target="../tags/tag43.xml"/><Relationship Id="rId12" Type="http://schemas.openxmlformats.org/officeDocument/2006/relationships/tags" Target="../tags/tag42.xml"/><Relationship Id="rId11" Type="http://schemas.openxmlformats.org/officeDocument/2006/relationships/tags" Target="../tags/tag41.xml"/><Relationship Id="rId10" Type="http://schemas.openxmlformats.org/officeDocument/2006/relationships/tags" Target="../tags/tag40.xml"/><Relationship Id="rId1" Type="http://schemas.openxmlformats.org/officeDocument/2006/relationships/tags" Target="../tags/tag31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2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5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image" Target="../media/image7.jpeg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图片 11270" descr="房子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0470" y="1701165"/>
            <a:ext cx="2692400" cy="4049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TextBox 3"/>
          <p:cNvSpPr txBox="1"/>
          <p:nvPr>
            <p:custDataLst>
              <p:tags r:id="rId2"/>
            </p:custDataLst>
          </p:nvPr>
        </p:nvSpPr>
        <p:spPr>
          <a:xfrm>
            <a:off x="323215" y="908685"/>
            <a:ext cx="2621915" cy="783221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p>
            <a:pPr algn="ctr"/>
            <a:r>
              <a:rPr lang="zh-CN" altLang="en-US" sz="40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情景导入</a:t>
            </a:r>
            <a:endParaRPr lang="zh-CN" altLang="en-US" sz="40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9070" y="2493010"/>
            <a:ext cx="6034405" cy="3053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sz="3500" b="1"/>
              <a:t>《清明上河图》</a:t>
            </a:r>
            <a:r>
              <a:rPr altLang="zh-CN" sz="35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500" b="1"/>
              <a:t>中国十大传世名画之一。为北宋风俗画</a:t>
            </a:r>
            <a:r>
              <a:rPr altLang="zh-CN" sz="35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500" b="1"/>
              <a:t>是北宋画家张择端仅见的存世精品</a:t>
            </a:r>
            <a:r>
              <a:rPr altLang="zh-CN" sz="35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500" b="1"/>
              <a:t>属国宝级文物</a:t>
            </a:r>
            <a:r>
              <a:rPr altLang="zh-CN" sz="35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500" b="1"/>
              <a:t>现藏于北京故宫博物院。</a:t>
            </a:r>
            <a:endParaRPr sz="3500" b="1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35610" y="476885"/>
            <a:ext cx="82734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sz="3200" b="1" kern="1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画的特点和价值</a:t>
            </a:r>
            <a:r>
              <a:rPr lang="zh-CN" sz="3200" b="1" kern="100" smtClean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sz="3200" b="1" kern="100" smtClean="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zh-CN" sz="3200" b="1" kern="100" smtClean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kern="100" smtClean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sz="3200" b="1" kern="100" smtClean="0">
                <a:solidFill>
                  <a:srgbClr val="1F1FB5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手卷形式</a:t>
            </a:r>
            <a:r>
              <a:rPr lang="en-US" altLang="zh-CN" sz="3200" b="1" kern="100" smtClean="0">
                <a:solidFill>
                  <a:srgbClr val="1F1FB5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kern="100" smtClean="0">
                <a:solidFill>
                  <a:srgbClr val="1F1FB5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移动视点</a:t>
            </a:r>
            <a:r>
              <a:rPr lang="en-US" altLang="zh-CN" sz="3200" b="1" kern="100" smtClean="0">
                <a:solidFill>
                  <a:srgbClr val="1F1FB5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endParaRPr lang="en-US" altLang="zh-CN" sz="3200" b="1" kern="100" smtClean="0">
              <a:solidFill>
                <a:srgbClr val="1F1FB5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en-US" altLang="zh-CN" sz="3200" b="1" kern="100" smtClean="0">
                <a:solidFill>
                  <a:srgbClr val="1F1FB5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sz="3200" b="1" kern="100" smtClean="0">
                <a:solidFill>
                  <a:srgbClr val="1F1FB5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兼工带写</a:t>
            </a:r>
            <a:r>
              <a:rPr lang="en-US" altLang="zh-CN" sz="3200" b="1" kern="100" smtClean="0">
                <a:solidFill>
                  <a:srgbClr val="1F1FB5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kern="100" smtClean="0">
                <a:solidFill>
                  <a:srgbClr val="1F1FB5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历史价值非凡</a:t>
            </a:r>
            <a:endParaRPr lang="zh-CN" altLang="en-US" sz="3200" b="1" kern="100" smtClean="0">
              <a:solidFill>
                <a:srgbClr val="1F1FB5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409" name="文本框 99"/>
          <p:cNvSpPr txBox="1"/>
          <p:nvPr/>
        </p:nvSpPr>
        <p:spPr>
          <a:xfrm>
            <a:off x="323215" y="2348865"/>
            <a:ext cx="87509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课文使用了什么说明顺序？这样写有何好处？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5610" y="2924810"/>
            <a:ext cx="8364220" cy="3815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    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</a:rPr>
              <a:t>全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文</a:t>
            </a:r>
            <a:r>
              <a:rPr lang="zh-CN" altLang="en-US" sz="3000" b="1" dirty="0">
                <a:solidFill>
                  <a:srgbClr val="1F1FB5"/>
                </a:solidFill>
                <a:latin typeface="宋体" panose="02010600030101010101" pitchFamily="2" charset="-122"/>
              </a:rPr>
              <a:t>使用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逻辑顺序</a:t>
            </a:r>
            <a:r>
              <a:rPr altLang="zh-CN" sz="30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altLang="zh-CN" sz="3000" b="1">
                <a:solidFill>
                  <a:srgbClr val="1F1FB5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从</a:t>
            </a:r>
            <a:r>
              <a:rPr altLang="zh-CN" sz="3000" b="1" u="sng">
                <a:solidFill>
                  <a:srgbClr val="1F1FB5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画作时代背景、作者</a:t>
            </a:r>
            <a:r>
              <a:rPr lang="zh-CN" sz="3000" b="1" u="sng">
                <a:solidFill>
                  <a:srgbClr val="1F1FB5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介绍</a:t>
            </a:r>
            <a:r>
              <a:rPr altLang="zh-CN" sz="3000" b="1">
                <a:solidFill>
                  <a:srgbClr val="1F1FB5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写起,</a:t>
            </a:r>
            <a:r>
              <a:rPr lang="zh-CN" sz="3000" b="1">
                <a:solidFill>
                  <a:srgbClr val="1F1FB5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接着</a:t>
            </a:r>
            <a:r>
              <a:rPr altLang="zh-CN" sz="3000" b="1">
                <a:solidFill>
                  <a:srgbClr val="1F1FB5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详细说明</a:t>
            </a:r>
            <a:r>
              <a:rPr altLang="zh-CN" sz="3000" b="1" u="sng">
                <a:solidFill>
                  <a:srgbClr val="1F1FB5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画作</a:t>
            </a:r>
            <a:r>
              <a:rPr lang="zh-CN" sz="3000" b="1" u="sng">
                <a:solidFill>
                  <a:srgbClr val="1F1FB5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内容</a:t>
            </a:r>
            <a:r>
              <a:rPr altLang="zh-CN" sz="3000" b="1">
                <a:solidFill>
                  <a:srgbClr val="1F1FB5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,最后介绍</a:t>
            </a:r>
            <a:r>
              <a:rPr altLang="zh-CN" sz="3000" b="1" u="sng">
                <a:solidFill>
                  <a:srgbClr val="1F1FB5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画作的</a:t>
            </a:r>
            <a:r>
              <a:rPr lang="zh-CN" sz="3000" b="1" u="sng">
                <a:solidFill>
                  <a:srgbClr val="1F1FB5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特点</a:t>
            </a:r>
            <a:r>
              <a:rPr altLang="zh-CN" sz="3000" b="1" u="sng">
                <a:solidFill>
                  <a:srgbClr val="1F1FB5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和价值</a:t>
            </a:r>
            <a:r>
              <a:rPr altLang="zh-CN" sz="3000" b="1">
                <a:solidFill>
                  <a:srgbClr val="1F1FB5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,按照“内涵</a:t>
            </a:r>
            <a:r>
              <a:rPr altLang="zh-CN" sz="3000">
                <a:solidFill>
                  <a:srgbClr val="1F1FB5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—</a:t>
            </a:r>
            <a:r>
              <a:rPr altLang="zh-CN" sz="3000" b="1">
                <a:solidFill>
                  <a:srgbClr val="1F1FB5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内容</a:t>
            </a:r>
            <a:r>
              <a:rPr altLang="zh-CN" sz="3000">
                <a:solidFill>
                  <a:srgbClr val="1F1FB5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—</a:t>
            </a:r>
            <a:r>
              <a:rPr altLang="zh-CN" sz="3000" b="1">
                <a:solidFill>
                  <a:srgbClr val="1F1FB5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价值”的思路展开,</a:t>
            </a:r>
            <a:r>
              <a:rPr lang="zh-CN" altLang="en-US" sz="3000" b="1" dirty="0">
                <a:solidFill>
                  <a:srgbClr val="1F1FB5"/>
                </a:solidFill>
                <a:latin typeface="宋体" panose="02010600030101010101" pitchFamily="2" charset="-122"/>
                <a:sym typeface="+mn-ea"/>
              </a:rPr>
              <a:t>由表及里</a:t>
            </a:r>
            <a:r>
              <a:rPr altLang="zh-CN" sz="3000" b="1">
                <a:solidFill>
                  <a:srgbClr val="1F1FB5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altLang="zh-CN" sz="30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清晰而全面,重点突出</a:t>
            </a:r>
            <a:r>
              <a:rPr altLang="zh-CN" sz="3000" b="1">
                <a:solidFill>
                  <a:srgbClr val="1F1FB5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。</a:t>
            </a:r>
            <a:endParaRPr altLang="zh-CN" sz="3000" b="1">
              <a:solidFill>
                <a:srgbClr val="1F1FB5"/>
              </a:solidFill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altLang="zh-CN" sz="3000" b="1">
                <a:solidFill>
                  <a:srgbClr val="1F1FB5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 </a:t>
            </a:r>
            <a:r>
              <a:rPr lang="en-US" sz="3000" b="1">
                <a:solidFill>
                  <a:srgbClr val="1F1FB5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       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第</a:t>
            </a: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段</a:t>
            </a:r>
            <a:r>
              <a:rPr lang="zh-CN" altLang="en-US" sz="3000" b="1" dirty="0">
                <a:solidFill>
                  <a:srgbClr val="1F1FB5"/>
                </a:solidFill>
                <a:latin typeface="宋体" panose="02010600030101010101" pitchFamily="2" charset="-122"/>
              </a:rPr>
              <a:t>重点介绍说明画作内容时既使用了</a:t>
            </a:r>
            <a:r>
              <a:rPr lang="zh-CN" sz="3000" b="1">
                <a:solidFill>
                  <a:srgbClr val="1F1FB5"/>
                </a:solidFill>
                <a:latin typeface="宋体" panose="02010600030101010101" pitchFamily="2" charset="-122"/>
              </a:rPr>
              <a:t>由</a:t>
            </a:r>
            <a:r>
              <a:rPr lang="zh-CN" sz="3000" b="1">
                <a:solidFill>
                  <a:srgbClr val="1F1FB5"/>
                </a:solidFill>
                <a:latin typeface="宋体" panose="02010600030101010101" pitchFamily="2" charset="-122"/>
                <a:sym typeface="+mn-ea"/>
              </a:rPr>
              <a:t>画面</a:t>
            </a:r>
            <a:r>
              <a:rPr lang="zh-CN" altLang="en-US" sz="3000" b="1" u="sng" dirty="0">
                <a:solidFill>
                  <a:srgbClr val="1F1FB5"/>
                </a:solidFill>
                <a:latin typeface="宋体" panose="02010600030101010101" pitchFamily="2" charset="-122"/>
              </a:rPr>
              <a:t>开卷处</a:t>
            </a:r>
            <a:r>
              <a:rPr altLang="zh-CN" sz="3000">
                <a:solidFill>
                  <a:srgbClr val="1F1FB5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—</a:t>
            </a:r>
            <a:r>
              <a:rPr lang="zh-CN" altLang="en-US" sz="3000" b="1" u="sng" dirty="0">
                <a:solidFill>
                  <a:srgbClr val="1F1FB5"/>
                </a:solidFill>
                <a:latin typeface="宋体" panose="02010600030101010101" pitchFamily="2" charset="-122"/>
              </a:rPr>
              <a:t>中段</a:t>
            </a:r>
            <a:r>
              <a:rPr altLang="zh-CN" sz="3000">
                <a:solidFill>
                  <a:srgbClr val="1F1FB5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—</a:t>
            </a:r>
            <a:r>
              <a:rPr lang="zh-CN" altLang="en-US" sz="3000" b="1" u="sng" dirty="0">
                <a:solidFill>
                  <a:srgbClr val="1F1FB5"/>
                </a:solidFill>
                <a:latin typeface="宋体" panose="02010600030101010101" pitchFamily="2" charset="-122"/>
              </a:rPr>
              <a:t>后段</a:t>
            </a:r>
            <a:r>
              <a:rPr lang="zh-CN" altLang="en-US" sz="3000" b="1" dirty="0">
                <a:solidFill>
                  <a:srgbClr val="1F1FB5"/>
                </a:solidFill>
                <a:latin typeface="宋体" panose="02010600030101010101" pitchFamily="2" charset="-122"/>
              </a:rPr>
              <a:t>的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空间顺序</a:t>
            </a:r>
            <a:r>
              <a:rPr altLang="zh-CN" sz="3000" b="1">
                <a:solidFill>
                  <a:srgbClr val="1F1FB5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,又使用了</a:t>
            </a:r>
            <a:r>
              <a:rPr altLang="zh-CN" sz="30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由次到主</a:t>
            </a:r>
            <a:r>
              <a:rPr altLang="zh-CN" sz="3000" b="1">
                <a:solidFill>
                  <a:srgbClr val="1F1FB5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、</a:t>
            </a:r>
            <a:r>
              <a:rPr altLang="zh-CN" sz="30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由主到次</a:t>
            </a:r>
            <a:r>
              <a:rPr altLang="zh-CN" sz="3000" b="1">
                <a:solidFill>
                  <a:srgbClr val="1F1FB5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的</a:t>
            </a:r>
            <a:r>
              <a:rPr altLang="zh-CN" sz="30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逻辑顺序</a:t>
            </a:r>
            <a:r>
              <a:rPr altLang="zh-CN" sz="3000" b="1">
                <a:solidFill>
                  <a:srgbClr val="1F1FB5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。</a:t>
            </a:r>
            <a:r>
              <a:rPr lang="zh-CN" altLang="en-US" sz="3000" b="1" dirty="0">
                <a:solidFill>
                  <a:srgbClr val="1F1FB5"/>
                </a:solidFill>
                <a:latin typeface="宋体" panose="02010600030101010101" pitchFamily="2" charset="-122"/>
              </a:rPr>
              <a:t>这样写</a:t>
            </a:r>
            <a:r>
              <a:rPr altLang="zh-CN" sz="3000" b="1">
                <a:solidFill>
                  <a:srgbClr val="1F1FB5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条理清楚</a:t>
            </a:r>
            <a:r>
              <a:rPr altLang="zh-CN" sz="30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结构严谨</a:t>
            </a:r>
            <a:r>
              <a:rPr lang="zh-CN" altLang="en-US" sz="3000" b="1" dirty="0">
                <a:solidFill>
                  <a:srgbClr val="1F1FB5"/>
                </a:solidFill>
                <a:latin typeface="宋体" panose="02010600030101010101" pitchFamily="2" charset="-122"/>
              </a:rPr>
              <a:t>。</a:t>
            </a:r>
            <a:endParaRPr lang="zh-CN" altLang="en-US" sz="3000" b="1" dirty="0">
              <a:solidFill>
                <a:srgbClr val="1F1FB5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740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3"/>
          <p:cNvSpPr txBox="1"/>
          <p:nvPr>
            <p:custDataLst>
              <p:tags r:id="rId1"/>
            </p:custDataLst>
          </p:nvPr>
        </p:nvSpPr>
        <p:spPr>
          <a:xfrm>
            <a:off x="179070" y="476885"/>
            <a:ext cx="4140835" cy="783221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p>
            <a:pPr algn="ctr"/>
            <a:r>
              <a:rPr lang="zh-CN" altLang="en-US" sz="40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感受北宋繁华</a:t>
            </a:r>
            <a:endParaRPr lang="zh-CN" altLang="en-US" sz="40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53390" y="1341120"/>
            <a:ext cx="850519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宋体" panose="02010600030101010101" pitchFamily="2" charset="-122"/>
              </a:rPr>
              <a:t>课文是怎样围绕</a:t>
            </a:r>
            <a:r>
              <a:rPr kumimoji="0" lang="en-US" altLang="zh-CN" sz="30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imSun-ExtB" panose="02010609060101010101" charset="-122"/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kumimoji="0" lang="zh-CN" altLang="en-US" sz="30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  <a:ea typeface="+mn-ea"/>
                <a:sym typeface="宋体" panose="02010600030101010101" pitchFamily="2" charset="-122"/>
              </a:rPr>
              <a:t>繁华</a:t>
            </a:r>
            <a:r>
              <a:rPr kumimoji="0" lang="en-US" altLang="zh-CN" sz="30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imSun-ExtB" panose="02010609060101010101" charset="-122"/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kumimoji="0" lang="zh-CN" altLang="en-US" sz="30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宋体" panose="02010600030101010101" pitchFamily="2" charset="-122"/>
              </a:rPr>
              <a:t>来</a:t>
            </a:r>
            <a:r>
              <a:rPr kumimoji="0" lang="zh-CN" altLang="en-US" sz="30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宋体" panose="02010600030101010101" pitchFamily="2" charset="-122"/>
              </a:rPr>
              <a:t>说明</a:t>
            </a:r>
            <a:r>
              <a:rPr kumimoji="0" lang="en-US" altLang="zh-CN" sz="30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宋体" panose="02010600030101010101" pitchFamily="2" charset="-122"/>
              </a:rPr>
              <a:t>《</a:t>
            </a:r>
            <a:r>
              <a:rPr kumimoji="0" lang="zh-CN" altLang="en-US" sz="30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宋体" panose="02010600030101010101" pitchFamily="2" charset="-122"/>
              </a:rPr>
              <a:t>清明上河图</a:t>
            </a:r>
            <a:r>
              <a:rPr kumimoji="0" lang="en-US" altLang="zh-CN" sz="30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宋体" panose="02010600030101010101" pitchFamily="2" charset="-122"/>
              </a:rPr>
              <a:t>》</a:t>
            </a:r>
            <a:r>
              <a:rPr kumimoji="0" lang="zh-CN" altLang="en-US" sz="30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宋体" panose="02010600030101010101" pitchFamily="2" charset="-122"/>
              </a:rPr>
              <a:t>的？</a:t>
            </a:r>
            <a:endParaRPr kumimoji="0" lang="zh-CN" altLang="en-US" sz="3000" b="1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sym typeface="宋体" panose="02010600030101010101" pitchFamily="2" charset="-122"/>
            </a:endParaRPr>
          </a:p>
        </p:txBody>
      </p:sp>
      <p:graphicFrame>
        <p:nvGraphicFramePr>
          <p:cNvPr id="23555" name="表格 23554"/>
          <p:cNvGraphicFramePr/>
          <p:nvPr>
            <p:custDataLst>
              <p:tags r:id="rId3"/>
            </p:custDataLst>
          </p:nvPr>
        </p:nvGraphicFramePr>
        <p:xfrm>
          <a:off x="61595" y="2132965"/>
          <a:ext cx="9082405" cy="3547110"/>
        </p:xfrm>
        <a:graphic>
          <a:graphicData uri="http://schemas.openxmlformats.org/drawingml/2006/table">
            <a:tbl>
              <a:tblPr/>
              <a:tblGrid>
                <a:gridCol w="1956435"/>
                <a:gridCol w="3667760"/>
                <a:gridCol w="3458210"/>
              </a:tblGrid>
              <a:tr h="49530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zh-CN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sym typeface="宋体" panose="02010600030101010101" pitchFamily="2" charset="-122"/>
                        </a:rPr>
                        <a:t>角度</a:t>
                      </a:r>
                      <a:endParaRPr lang="zh-CN" altLang="zh-CN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摘录</a:t>
                      </a:r>
                      <a:endParaRPr lang="zh-CN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zh-CN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感受</a:t>
                      </a:r>
                      <a:endParaRPr lang="zh-CN" altLang="zh-CN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7270">
                <a:tc>
                  <a:txBody>
                    <a:bodyPr/>
                    <a:p>
                      <a:pPr lvl="0" indent="0" algn="l" fontAlgn="auto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描摹市井风情的繁华</a:t>
                      </a:r>
                      <a:endParaRPr lang="en-US" altLang="zh-CN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fontAlgn="auto">
                        <a:lnSpc>
                          <a:spcPct val="100000"/>
                        </a:lnSpc>
                        <a:buNone/>
                      </a:pPr>
                      <a:r>
                        <a:rPr sz="28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+mn-ea"/>
                          <a:sym typeface="宋体" panose="02010600030101010101" pitchFamily="2" charset="-122"/>
                        </a:rPr>
                        <a:t>巨大的漕船</a:t>
                      </a:r>
                      <a:r>
                        <a:rPr altLang="zh-CN" sz="2800" b="1">
                          <a:latin typeface="Arial" panose="020B0604020202020204" pitchFamily="34" charset="0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,</a:t>
                      </a:r>
                      <a:r>
                        <a:rPr sz="28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+mn-ea"/>
                          <a:sym typeface="宋体" panose="02010600030101010101" pitchFamily="2" charset="-122"/>
                        </a:rPr>
                        <a:t>舳舻相接</a:t>
                      </a:r>
                      <a:endParaRPr sz="28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+mn-ea"/>
                        <a:sym typeface="宋体" panose="02010600030101010101" pitchFamily="2" charset="-122"/>
                      </a:endParaRPr>
                    </a:p>
                    <a:p>
                      <a:pPr lvl="0" indent="0" algn="l"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……</a:t>
                      </a:r>
                      <a:r>
                        <a:rPr sz="28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+mn-ea"/>
                          <a:sym typeface="宋体" panose="02010600030101010101" pitchFamily="2" charset="-122"/>
                        </a:rPr>
                        <a:t>一片繁忙景象。</a:t>
                      </a:r>
                      <a:endParaRPr sz="28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zh-CN" sz="30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7270">
                <a:tc>
                  <a:txBody>
                    <a:bodyPr/>
                    <a:p>
                      <a:pPr lvl="0" indent="0" algn="l" fontAlgn="auto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了解当时的社会风貌</a:t>
                      </a:r>
                      <a:endParaRPr lang="en-US" altLang="zh-CN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+mn-ea"/>
                          <a:sym typeface="宋体" panose="02010600030101010101" pitchFamily="2" charset="-122"/>
                        </a:rPr>
                        <a:t>在进入大道的岔道上</a:t>
                      </a:r>
                      <a:endParaRPr lang="zh-CN" altLang="en-US" sz="28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+mn-ea"/>
                        <a:sym typeface="宋体" panose="02010600030101010101" pitchFamily="2" charset="-122"/>
                      </a:endParaRPr>
                    </a:p>
                    <a:p>
                      <a:pPr lvl="0" indent="0" algn="l"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……</a:t>
                      </a: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+mn-ea"/>
                          <a:sym typeface="宋体" panose="02010600030101010101" pitchFamily="2" charset="-122"/>
                        </a:rPr>
                        <a:t>踏青扫墓归来的权贵。</a:t>
                      </a:r>
                      <a:endParaRPr lang="zh-CN" altLang="en-US" sz="28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zh-CN" sz="30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7270">
                <a:tc>
                  <a:txBody>
                    <a:bodyPr/>
                    <a:p>
                      <a:pPr lvl="0" indent="0" algn="l" fontAlgn="auto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想象古代人们的生活</a:t>
                      </a:r>
                      <a:endParaRPr lang="en-US" altLang="zh-CN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  <a:p>
                      <a:pPr lvl="0" indent="0" algn="l" fontAlgn="auto">
                        <a:lnSpc>
                          <a:spcPct val="100000"/>
                        </a:lnSpc>
                        <a:buNone/>
                      </a:pPr>
                      <a:endParaRPr lang="en-US" altLang="zh-CN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+mn-ea"/>
                          <a:sym typeface="宋体" panose="02010600030101010101" pitchFamily="2" charset="-122"/>
                        </a:rPr>
                        <a:t>在高大雄伟的城楼两侧</a:t>
                      </a:r>
                      <a:r>
                        <a:rPr altLang="zh-CN" sz="2800" b="1">
                          <a:latin typeface="Arial" panose="020B0604020202020204" pitchFamily="34" charset="0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+mn-ea"/>
                          <a:sym typeface="宋体" panose="02010600030101010101" pitchFamily="2" charset="-122"/>
                        </a:rPr>
                        <a:t>街道纵横</a:t>
                      </a:r>
                      <a:r>
                        <a:rPr 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……</a:t>
                      </a: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+mn-ea"/>
                          <a:sym typeface="宋体" panose="02010600030101010101" pitchFamily="2" charset="-122"/>
                        </a:rPr>
                        <a:t>一应俱全。</a:t>
                      </a:r>
                      <a:endParaRPr lang="zh-CN" altLang="en-US" sz="28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zh-CN" sz="30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5723890" y="2708910"/>
            <a:ext cx="337883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王朝都城的宏大与繁华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5703570" y="3861435"/>
            <a:ext cx="337883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他们对清明节非常看重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5703570" y="5013325"/>
            <a:ext cx="339852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只有富人才能过上这样惬意的生活</a:t>
            </a:r>
            <a:r>
              <a:rPr altLang="zh-CN" sz="2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穷人恐怕得忙于生计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3"/>
          <p:cNvSpPr txBox="1"/>
          <p:nvPr>
            <p:custDataLst>
              <p:tags r:id="rId1"/>
            </p:custDataLst>
          </p:nvPr>
        </p:nvSpPr>
        <p:spPr>
          <a:xfrm>
            <a:off x="251460" y="548640"/>
            <a:ext cx="3700780" cy="783221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p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发现语言奥秘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3" name="文本框 2"/>
          <p:cNvSpPr txBox="1"/>
          <p:nvPr>
            <p:custDataLst>
              <p:tags r:id="rId2"/>
            </p:custDataLst>
          </p:nvPr>
        </p:nvSpPr>
        <p:spPr>
          <a:xfrm>
            <a:off x="288925" y="1412875"/>
            <a:ext cx="849757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en-US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1.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课文是一篇介绍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艺术作品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的说明文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为了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避免内容晦涩难懂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作者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运用了各种生动形象的说明方式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带领读者领略作品的魅力。请仿照示例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说说作者是如何将专业、深奥的知识解说得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细腻生动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的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我选择（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）。分析：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51460" y="3860800"/>
            <a:ext cx="890841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/>
              <a:t>                  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3200" b="1">
                <a:solidFill>
                  <a:srgbClr val="3A1BD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200" b="1">
                <a:solidFill>
                  <a:srgbClr val="3A1BD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sz="3200" b="1">
                <a:solidFill>
                  <a:srgbClr val="FF0000"/>
                </a:solidFill>
              </a:rPr>
              <a:t>用音乐来比喻绘画</a:t>
            </a:r>
            <a:r>
              <a:rPr altLang="zh-CN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</a:rPr>
              <a:t>将复杂深奥的绘画审美转变成生动、直白的音乐欣赏</a:t>
            </a:r>
            <a:r>
              <a:rPr altLang="zh-CN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endParaRPr sz="3200" b="1">
              <a:solidFill>
                <a:srgbClr val="FF0000"/>
              </a:solidFill>
            </a:endParaRPr>
          </a:p>
          <a:p>
            <a:r>
              <a:rPr sz="3200" b="1">
                <a:solidFill>
                  <a:srgbClr val="FF0000"/>
                </a:solidFill>
              </a:rPr>
              <a:t>说明</a:t>
            </a:r>
            <a:r>
              <a:rPr lang="zh-CN" sz="3200" b="1">
                <a:solidFill>
                  <a:srgbClr val="FF0000"/>
                </a:solidFill>
              </a:rPr>
              <a:t>了</a:t>
            </a:r>
            <a:r>
              <a:rPr sz="3200" b="1">
                <a:solidFill>
                  <a:srgbClr val="FF0000"/>
                </a:solidFill>
              </a:rPr>
              <a:t>《清明上河图》画面节奏感强的特点</a:t>
            </a:r>
            <a:r>
              <a:rPr altLang="zh-CN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</a:rPr>
              <a:t>帮助读者理解绘画审美的专业内容</a:t>
            </a:r>
            <a:r>
              <a:rPr lang="zh-CN" altLang="en-US" sz="3200">
                <a:solidFill>
                  <a:srgbClr val="3A1BD7"/>
                </a:solidFill>
              </a:rPr>
              <a:t>。</a:t>
            </a:r>
            <a:endParaRPr lang="zh-CN" altLang="en-US" sz="3200">
              <a:solidFill>
                <a:srgbClr val="3A1BD7"/>
              </a:solidFill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35585" y="764540"/>
            <a:ext cx="890841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/>
              <a:t>                  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3200" b="1">
                <a:solidFill>
                  <a:srgbClr val="3A1BD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200" b="1">
                <a:solidFill>
                  <a:srgbClr val="3A1BD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sz="3200" b="1">
                <a:solidFill>
                  <a:srgbClr val="FF0000"/>
                </a:solidFill>
              </a:rPr>
              <a:t>用凝练生动的语言将静态生动的画面转变成动态的、充满细节的活动场景</a:t>
            </a:r>
            <a:r>
              <a:rPr altLang="zh-CN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</a:rPr>
              <a:t>使读者仿佛看到了《清明上河图》中汴京近郊清幽静美的景色</a:t>
            </a:r>
            <a:r>
              <a:rPr altLang="zh-CN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</a:rPr>
              <a:t>形象典雅</a:t>
            </a:r>
            <a:r>
              <a:rPr altLang="zh-CN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</a:rPr>
              <a:t>意蕴无穷</a:t>
            </a:r>
            <a:r>
              <a:rPr lang="zh-CN" altLang="en-US" sz="3200">
                <a:solidFill>
                  <a:srgbClr val="3A1BD7"/>
                </a:solidFill>
              </a:rPr>
              <a:t>。</a:t>
            </a:r>
            <a:endParaRPr lang="zh-CN" altLang="en-US" sz="3200">
              <a:solidFill>
                <a:srgbClr val="3A1BD7"/>
              </a:solidFill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323850" y="4004945"/>
            <a:ext cx="890841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/>
              <a:t>                  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en-US" sz="3200" b="1">
                <a:solidFill>
                  <a:srgbClr val="3A1BD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200" b="1">
                <a:solidFill>
                  <a:srgbClr val="3A1BD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sz="3200" b="1">
                <a:solidFill>
                  <a:srgbClr val="FF0000"/>
                </a:solidFill>
              </a:rPr>
              <a:t>作者描写细腻</a:t>
            </a:r>
            <a:r>
              <a:rPr altLang="zh-CN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</a:rPr>
              <a:t>将静态的画面描绘成动态的场景</a:t>
            </a:r>
            <a:r>
              <a:rPr altLang="zh-CN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</a:rPr>
              <a:t>丰富了读者的想象</a:t>
            </a:r>
            <a:r>
              <a:rPr altLang="zh-CN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</a:rPr>
              <a:t>有助于读者理解作品</a:t>
            </a:r>
            <a:r>
              <a:rPr lang="zh-CN" altLang="en-US" sz="3200">
                <a:solidFill>
                  <a:srgbClr val="3A1BD7"/>
                </a:solidFill>
              </a:rPr>
              <a:t>。</a:t>
            </a:r>
            <a:endParaRPr lang="zh-CN" altLang="en-US" sz="3200">
              <a:solidFill>
                <a:srgbClr val="3A1BD7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文本框 2"/>
          <p:cNvSpPr txBox="1"/>
          <p:nvPr>
            <p:custDataLst>
              <p:tags r:id="rId1"/>
            </p:custDataLst>
          </p:nvPr>
        </p:nvSpPr>
        <p:spPr>
          <a:xfrm>
            <a:off x="170180" y="188595"/>
            <a:ext cx="880745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en-US" sz="30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2.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课文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说明生动</a:t>
            </a:r>
            <a:r>
              <a:rPr altLang="zh-CN" sz="30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语言简练、典雅而富有韵味</a:t>
            </a:r>
            <a:r>
              <a:rPr altLang="zh-CN" sz="30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这与运用了大量四字短语有关系。请根据课文内容</a:t>
            </a:r>
            <a:r>
              <a:rPr altLang="zh-CN" sz="30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帮助老师完成这次</a:t>
            </a:r>
            <a:r>
              <a:rPr lang="en-US" altLang="zh-CN" sz="3000" b="1"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文字实验</a:t>
            </a:r>
            <a:r>
              <a:rPr lang="en-US" altLang="zh-CN" sz="3000" b="1"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</a:rPr>
              <a:t>”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。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说说你的发现。</a:t>
            </a:r>
            <a:endParaRPr lang="zh-CN" sz="3000" b="1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1460" y="1645285"/>
            <a:ext cx="2182495" cy="101473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在高大雄伟的城楼两侧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2822575" y="1628775"/>
            <a:ext cx="3929380" cy="99441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街道纵横</a:t>
            </a:r>
            <a:r>
              <a:rPr altLang="zh-CN" sz="30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房屋林立</a:t>
            </a:r>
            <a:r>
              <a:rPr altLang="zh-CN" sz="30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茶坊酒肆、</a:t>
            </a:r>
            <a:r>
              <a:rPr lang="zh-CN" sz="30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脚店肉铺</a:t>
            </a:r>
            <a:r>
              <a:rPr lang="en-US" altLang="zh-CN" sz="30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等</a:t>
            </a:r>
            <a:r>
              <a:rPr lang="en-US" altLang="zh-CN" sz="30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zh-CN" sz="3000" b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7089775" y="1917065"/>
            <a:ext cx="1725295" cy="55308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一应俱全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1" name="直接连接符 10"/>
          <p:cNvCxnSpPr/>
          <p:nvPr>
            <p:custDataLst>
              <p:tags r:id="rId4"/>
            </p:custDataLst>
          </p:nvPr>
        </p:nvCxnSpPr>
        <p:spPr>
          <a:xfrm>
            <a:off x="2446020" y="3644900"/>
            <a:ext cx="33782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5"/>
            </p:custDataLst>
          </p:nvPr>
        </p:nvCxnSpPr>
        <p:spPr>
          <a:xfrm>
            <a:off x="6756400" y="2204720"/>
            <a:ext cx="33782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293370" y="3168650"/>
            <a:ext cx="2182495" cy="101473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2783840" y="2924810"/>
            <a:ext cx="3994150" cy="199961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sz="3000" b="1"/>
              <a:t>罗锦布匹</a:t>
            </a:r>
            <a:r>
              <a:rPr lang="zh-CN" sz="30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、</a:t>
            </a:r>
            <a:r>
              <a:rPr sz="3000" b="1"/>
              <a:t>沉檀香料</a:t>
            </a:r>
            <a:r>
              <a:rPr lang="zh-CN" sz="30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、</a:t>
            </a:r>
            <a:r>
              <a:rPr sz="3000" b="1"/>
              <a:t>香烛纸马</a:t>
            </a:r>
            <a:r>
              <a:rPr altLang="zh-CN" sz="30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000" b="1"/>
              <a:t>医药门诊、大车修理、看相算命、修面整容</a:t>
            </a:r>
            <a:endParaRPr lang="zh-CN" sz="3000" b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cxnSp>
        <p:nvCxnSpPr>
          <p:cNvPr id="15" name="直接连接符 14"/>
          <p:cNvCxnSpPr/>
          <p:nvPr>
            <p:custDataLst>
              <p:tags r:id="rId8"/>
            </p:custDataLst>
          </p:nvPr>
        </p:nvCxnSpPr>
        <p:spPr>
          <a:xfrm>
            <a:off x="6792595" y="3689985"/>
            <a:ext cx="33782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323850" y="3196590"/>
            <a:ext cx="192214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1F1FB5"/>
                </a:solidFill>
              </a:rPr>
              <a:t>各类店铺经营</a:t>
            </a:r>
            <a:endParaRPr lang="zh-CN" altLang="en-US" sz="3200" b="1">
              <a:solidFill>
                <a:srgbClr val="1F1FB5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145020" y="3397885"/>
            <a:ext cx="1816100" cy="5835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应有尽有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>
            <p:custDataLst>
              <p:tags r:id="rId9"/>
            </p:custDataLst>
          </p:nvPr>
        </p:nvSpPr>
        <p:spPr>
          <a:xfrm>
            <a:off x="262890" y="5687060"/>
            <a:ext cx="2182495" cy="57721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街上行人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20" name="直接连接符 19"/>
          <p:cNvCxnSpPr/>
          <p:nvPr>
            <p:custDataLst>
              <p:tags r:id="rId10"/>
            </p:custDataLst>
          </p:nvPr>
        </p:nvCxnSpPr>
        <p:spPr>
          <a:xfrm>
            <a:off x="2484120" y="5949315"/>
            <a:ext cx="32956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>
            <p:custDataLst>
              <p:tags r:id="rId11"/>
            </p:custDataLst>
          </p:nvPr>
        </p:nvSpPr>
        <p:spPr>
          <a:xfrm>
            <a:off x="2806065" y="5182235"/>
            <a:ext cx="3961130" cy="150050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no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摩肩接踵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</a:rPr>
              <a:t>络绎不绝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</a:rPr>
              <a:t> 士农工商 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</a:rPr>
              <a:t>男女老少</a:t>
            </a:r>
            <a:endParaRPr lang="zh-CN" altLang="en-US" sz="3200" b="1">
              <a:solidFill>
                <a:srgbClr val="FF0000"/>
              </a:solidFill>
            </a:endParaRPr>
          </a:p>
          <a:p>
            <a:r>
              <a:rPr lang="zh-CN" altLang="en-US" sz="3200" b="1">
                <a:solidFill>
                  <a:srgbClr val="FF0000"/>
                </a:solidFill>
              </a:rPr>
              <a:t>各行各业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cxnSp>
        <p:nvCxnSpPr>
          <p:cNvPr id="22" name="直接连接符 21"/>
          <p:cNvCxnSpPr/>
          <p:nvPr>
            <p:custDataLst>
              <p:tags r:id="rId12"/>
            </p:custDataLst>
          </p:nvPr>
        </p:nvCxnSpPr>
        <p:spPr>
          <a:xfrm>
            <a:off x="6790055" y="5949315"/>
            <a:ext cx="33782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>
            <p:custDataLst>
              <p:tags r:id="rId13"/>
            </p:custDataLst>
          </p:nvPr>
        </p:nvSpPr>
        <p:spPr>
          <a:xfrm>
            <a:off x="7127875" y="5715000"/>
            <a:ext cx="1720215" cy="55308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无所不备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25" name="直接连接符 24"/>
          <p:cNvCxnSpPr>
            <a:endCxn id="8" idx="1"/>
          </p:cNvCxnSpPr>
          <p:nvPr>
            <p:custDataLst>
              <p:tags r:id="rId14"/>
            </p:custDataLst>
          </p:nvPr>
        </p:nvCxnSpPr>
        <p:spPr>
          <a:xfrm flipV="1">
            <a:off x="2433955" y="2125980"/>
            <a:ext cx="388620" cy="698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bldLvl="0" animBg="1"/>
      <p:bldP spid="2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395605" y="981075"/>
            <a:ext cx="1727835" cy="101473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将描述对象分类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2607310" y="1001395"/>
            <a:ext cx="3376930" cy="99441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>
              <a:lnSpc>
                <a:spcPct val="150000"/>
              </a:lnSpc>
            </a:pP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四字短语铺陈内容</a:t>
            </a:r>
            <a:endParaRPr lang="zh-CN" sz="3000" b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cxnSp>
        <p:nvCxnSpPr>
          <p:cNvPr id="25" name="直接连接符 24"/>
          <p:cNvCxnSpPr>
            <a:endCxn id="8" idx="1"/>
          </p:cNvCxnSpPr>
          <p:nvPr>
            <p:custDataLst>
              <p:tags r:id="rId3"/>
            </p:custDataLst>
          </p:nvPr>
        </p:nvCxnSpPr>
        <p:spPr>
          <a:xfrm flipV="1">
            <a:off x="2123440" y="1498600"/>
            <a:ext cx="483870" cy="381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>
            <p:custDataLst>
              <p:tags r:id="rId4"/>
            </p:custDataLst>
          </p:nvPr>
        </p:nvSpPr>
        <p:spPr>
          <a:xfrm>
            <a:off x="6322060" y="1192530"/>
            <a:ext cx="1861820" cy="5835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无所不符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cxnSp>
        <p:nvCxnSpPr>
          <p:cNvPr id="15" name="直接连接符 14"/>
          <p:cNvCxnSpPr/>
          <p:nvPr>
            <p:custDataLst>
              <p:tags r:id="rId5"/>
            </p:custDataLst>
          </p:nvPr>
        </p:nvCxnSpPr>
        <p:spPr>
          <a:xfrm>
            <a:off x="5984240" y="1484630"/>
            <a:ext cx="33782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323850" y="2277110"/>
            <a:ext cx="4572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实验发现：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323850" y="2277110"/>
            <a:ext cx="806513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/>
              <a:t>                   </a:t>
            </a:r>
            <a:r>
              <a:rPr sz="3200" b="1">
                <a:solidFill>
                  <a:srgbClr val="FF0000"/>
                </a:solidFill>
              </a:rPr>
              <a:t>作者在描写人物</a:t>
            </a:r>
            <a:r>
              <a:rPr lang="zh-CN" altLang="en-US" sz="3200" b="1">
                <a:solidFill>
                  <a:srgbClr val="FF0000"/>
                </a:solidFill>
              </a:rPr>
              <a:t>繁多、场景复杂的内容时</a:t>
            </a:r>
            <a:r>
              <a:rPr altLang="zh-CN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</a:rPr>
              <a:t>先将内容进行合理分类</a:t>
            </a:r>
            <a:r>
              <a:rPr altLang="zh-CN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</a:rPr>
              <a:t>再用四字短语进行铺陈性的描述</a:t>
            </a:r>
            <a:r>
              <a:rPr altLang="zh-CN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</a:rPr>
              <a:t>最后用意思相同、结构不同的四字短语做结语。这样不仅描绘出市井的热闹繁华</a:t>
            </a:r>
            <a:r>
              <a:rPr altLang="zh-CN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</a:rPr>
              <a:t>而且使文章语言典雅富有韵味</a:t>
            </a:r>
            <a:r>
              <a:rPr lang="zh-CN" altLang="en-US" sz="3200">
                <a:solidFill>
                  <a:srgbClr val="3A1BD7"/>
                </a:solidFill>
              </a:rPr>
              <a:t>。</a:t>
            </a:r>
            <a:endParaRPr lang="zh-CN" altLang="en-US" sz="3200">
              <a:solidFill>
                <a:srgbClr val="3A1BD7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文本框 2"/>
          <p:cNvSpPr txBox="1">
            <a:spLocks noChangeArrowheads="1"/>
          </p:cNvSpPr>
          <p:nvPr/>
        </p:nvSpPr>
        <p:spPr bwMode="auto">
          <a:xfrm>
            <a:off x="682943" y="837230"/>
            <a:ext cx="7854950" cy="4154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32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3.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体会下列句子中加线词语的作用。</a:t>
            </a:r>
            <a:endParaRPr lang="zh-CN" altLang="en-US" sz="32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/>
            <a:r>
              <a:rPr sz="3200" b="1" dirty="0">
                <a:latin typeface="宋体" panose="02010600030101010101" pitchFamily="2" charset="-122"/>
                <a:cs typeface="宋体" panose="02010600030101010101" pitchFamily="2" charset="-122"/>
              </a:rPr>
              <a:t>⑴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据后代文人考订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en-US" altLang="zh-CN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清明上河图</a:t>
            </a:r>
            <a:r>
              <a:rPr lang="en-US" altLang="zh-CN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3200" b="1" u="sng" dirty="0">
                <a:latin typeface="宋体" panose="02010600030101010101" pitchFamily="2" charset="-122"/>
                <a:cs typeface="宋体" panose="02010600030101010101" pitchFamily="2" charset="-122"/>
              </a:rPr>
              <a:t>可能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作于政和至宣和年间（</a:t>
            </a:r>
            <a:r>
              <a:rPr lang="en-US" altLang="zh-CN" sz="32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1111—1125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3200" b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/>
            <a:endParaRPr lang="zh-CN" altLang="en-US" sz="2400" dirty="0">
              <a:latin typeface="宋体" panose="02010600030101010101" pitchFamily="2" charset="-122"/>
            </a:endParaRPr>
          </a:p>
          <a:p>
            <a:pPr eaLnBrk="1" hangingPunct="1"/>
            <a:endParaRPr lang="en-US" altLang="zh-CN" sz="2400" dirty="0">
              <a:latin typeface="宋体" panose="02010600030101010101" pitchFamily="2" charset="-122"/>
            </a:endParaRPr>
          </a:p>
          <a:p>
            <a:pPr eaLnBrk="1" hangingPunct="1"/>
            <a:endParaRPr lang="en-US" altLang="zh-CN" sz="2400" dirty="0">
              <a:latin typeface="宋体" panose="02010600030101010101" pitchFamily="2" charset="-122"/>
            </a:endParaRPr>
          </a:p>
          <a:p>
            <a:pPr eaLnBrk="1" hangingPunct="1"/>
            <a:endParaRPr sz="3200" b="1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eaLnBrk="1" hangingPunct="1"/>
            <a:r>
              <a:rPr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⑵</a:t>
            </a:r>
            <a:r>
              <a:rPr sz="3200" b="1"/>
              <a:t>汴河是</a:t>
            </a:r>
            <a:r>
              <a:rPr sz="3200" b="1" u="sng"/>
              <a:t>当时</a:t>
            </a:r>
            <a:r>
              <a:rPr sz="3200" b="1"/>
              <a:t>南北交通的孔道</a:t>
            </a:r>
            <a:r>
              <a:rPr lang="zh-CN" altLang="en-US" sz="3200" b="1" dirty="0">
                <a:latin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eaLnBrk="1" hangingPunct="1"/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827088" y="2276924"/>
            <a:ext cx="770910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   </a:t>
            </a:r>
            <a:r>
              <a:rPr lang="zh-CN" altLang="en-US" sz="3200" b="1" dirty="0" smtClean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可能</a:t>
            </a:r>
            <a:r>
              <a:rPr lang="zh-CN" altLang="en-US" sz="3200" b="1" dirty="0" smtClean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表示估计</a:t>
            </a:r>
            <a:r>
              <a:rPr altLang="zh-CN" sz="3200" b="1">
                <a:solidFill>
                  <a:srgbClr val="1F1FB5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1F1FB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</a:t>
            </a:r>
            <a:r>
              <a:rPr lang="en-US" altLang="zh-CN" sz="3200" b="1" dirty="0">
                <a:solidFill>
                  <a:srgbClr val="1F1FB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1F1FB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清明上河图</a:t>
            </a:r>
            <a:r>
              <a:rPr lang="en-US" altLang="zh-CN" sz="3200" b="1" dirty="0">
                <a:solidFill>
                  <a:srgbClr val="1F1FB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1F1FB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作于政和至宣和年间只是后代文人考订后猜测的结果</a:t>
            </a:r>
            <a:r>
              <a:rPr altLang="zh-CN" sz="3200" b="1">
                <a:solidFill>
                  <a:srgbClr val="1F1FB5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体现了说明文语言的准确性</a:t>
            </a:r>
            <a:r>
              <a:rPr lang="zh-CN" altLang="en-US" sz="3200" b="1" dirty="0">
                <a:solidFill>
                  <a:srgbClr val="1F1FB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1F1FB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424" name="矩形 69636"/>
          <p:cNvSpPr/>
          <p:nvPr>
            <p:custDataLst>
              <p:tags r:id="rId1"/>
            </p:custDataLst>
          </p:nvPr>
        </p:nvSpPr>
        <p:spPr>
          <a:xfrm>
            <a:off x="746760" y="4437380"/>
            <a:ext cx="8033385" cy="1137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>
              <a:spcBef>
                <a:spcPct val="20000"/>
              </a:spcBef>
            </a:pPr>
            <a:r>
              <a:rPr lang="zh-CN" altLang="en-US" sz="36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b="1" dirty="0" smtClean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当时</a:t>
            </a:r>
            <a:r>
              <a:rPr lang="zh-CN" altLang="en-US" sz="3200" b="1" dirty="0" smtClean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从时间上限定</a:t>
            </a:r>
            <a:r>
              <a:rPr altLang="zh-CN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与现在区别开</a:t>
            </a:r>
            <a:r>
              <a:rPr altLang="zh-CN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体现了说明文语言的准确性</a:t>
            </a:r>
            <a:r>
              <a:rPr lang="zh-CN" altLang="en-US" sz="3200" b="1" dirty="0">
                <a:solidFill>
                  <a:srgbClr val="1F1FB5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1F1FB5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0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04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文本框 2"/>
          <p:cNvSpPr txBox="1">
            <a:spLocks noChangeArrowheads="1"/>
          </p:cNvSpPr>
          <p:nvPr/>
        </p:nvSpPr>
        <p:spPr bwMode="auto">
          <a:xfrm>
            <a:off x="683578" y="693085"/>
            <a:ext cx="7854950" cy="3723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⑶</a:t>
            </a:r>
            <a:r>
              <a:rPr lang="zh-CN" altLang="en-US" sz="3200" b="1" dirty="0">
                <a:latin typeface="宋体" panose="02010600030101010101" pitchFamily="2" charset="-122"/>
              </a:rPr>
              <a:t>画中所绘景物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</a:rPr>
              <a:t>与文献中有关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汴京的</a:t>
            </a:r>
            <a:r>
              <a:rPr lang="zh-CN" altLang="en-US" sz="3200" b="1" dirty="0">
                <a:latin typeface="宋体" panose="02010600030101010101" pitchFamily="2" charset="-122"/>
              </a:rPr>
              <a:t>记载</a:t>
            </a:r>
            <a:r>
              <a:rPr lang="zh-CN" altLang="en-US" sz="3200" b="1" u="sng" dirty="0">
                <a:latin typeface="宋体" panose="02010600030101010101" pitchFamily="2" charset="-122"/>
              </a:rPr>
              <a:t>基本</a:t>
            </a:r>
            <a:r>
              <a:rPr lang="zh-CN" altLang="en-US" sz="3200" b="1" dirty="0">
                <a:latin typeface="宋体" panose="02010600030101010101" pitchFamily="2" charset="-122"/>
              </a:rPr>
              <a:t>一致。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eaLnBrk="1" hangingPunct="1"/>
            <a:endParaRPr lang="zh-CN" altLang="en-US" sz="3600" b="1" dirty="0">
              <a:latin typeface="宋体" panose="02010600030101010101" pitchFamily="2" charset="-122"/>
            </a:endParaRPr>
          </a:p>
          <a:p>
            <a:pPr eaLnBrk="1" hangingPunct="1"/>
            <a:endParaRPr lang="zh-CN" altLang="en-US" sz="3600" b="1" dirty="0">
              <a:latin typeface="宋体" panose="02010600030101010101" pitchFamily="2" charset="-122"/>
            </a:endParaRPr>
          </a:p>
          <a:p>
            <a:pPr eaLnBrk="1" hangingPunct="1"/>
            <a:endParaRPr lang="zh-CN" altLang="en-US" sz="3600" b="1" dirty="0">
              <a:latin typeface="宋体" panose="02010600030101010101" pitchFamily="2" charset="-122"/>
            </a:endParaRPr>
          </a:p>
          <a:p>
            <a:pPr eaLnBrk="1" hangingPunct="1"/>
            <a:r>
              <a:rPr lang="zh-CN" altLang="en-US" sz="3200" b="1" dirty="0">
                <a:latin typeface="宋体" panose="02010600030101010101" pitchFamily="2" charset="-122"/>
              </a:rPr>
              <a:t>⑷画面细节的刻画也</a:t>
            </a:r>
            <a:r>
              <a:rPr lang="zh-CN" altLang="en-US" sz="3200" b="1" u="sng" dirty="0">
                <a:latin typeface="宋体" panose="02010600030101010101" pitchFamily="2" charset="-122"/>
              </a:rPr>
              <a:t>十分</a:t>
            </a:r>
            <a:r>
              <a:rPr lang="zh-CN" altLang="en-US" sz="3200" b="1" dirty="0">
                <a:latin typeface="宋体" panose="02010600030101010101" pitchFamily="2" charset="-122"/>
              </a:rPr>
              <a:t>真实。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eaLnBrk="1" hangingPunct="1"/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827088" y="3861249"/>
            <a:ext cx="7709105" cy="2061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   </a:t>
            </a:r>
            <a:r>
              <a:rPr lang="zh-CN" altLang="en-US" sz="3200" b="1" dirty="0" smtClean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十分</a:t>
            </a:r>
            <a:r>
              <a:rPr lang="zh-CN" altLang="en-US" sz="3200" b="1" dirty="0" smtClean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有非常、特别之意</a:t>
            </a:r>
            <a:r>
              <a:rPr altLang="zh-CN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从程度上限定</a:t>
            </a:r>
            <a:r>
              <a:rPr altLang="zh-CN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1F1FB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突出强调</a:t>
            </a:r>
            <a:r>
              <a:rPr lang="en-US" altLang="zh-CN" sz="3200" b="1" dirty="0">
                <a:solidFill>
                  <a:srgbClr val="1F1FB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1F1FB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清明上河图</a:t>
            </a:r>
            <a:r>
              <a:rPr lang="en-US" altLang="zh-CN" sz="3200" b="1" dirty="0">
                <a:solidFill>
                  <a:srgbClr val="1F1FB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1F1FB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的画面细节刻画的真实情况</a:t>
            </a:r>
            <a:r>
              <a:rPr altLang="zh-CN" sz="3200" b="1">
                <a:solidFill>
                  <a:srgbClr val="1F1FB5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体现了说明文语言的准确性、严密性</a:t>
            </a:r>
            <a:r>
              <a:rPr lang="zh-CN" altLang="en-US" sz="3200" b="1" dirty="0">
                <a:solidFill>
                  <a:srgbClr val="1F1FB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1F1FB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424" name="矩形 69636"/>
          <p:cNvSpPr/>
          <p:nvPr>
            <p:custDataLst>
              <p:tags r:id="rId1"/>
            </p:custDataLst>
          </p:nvPr>
        </p:nvSpPr>
        <p:spPr>
          <a:xfrm>
            <a:off x="721360" y="1701165"/>
            <a:ext cx="8422640" cy="1630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>
              <a:spcBef>
                <a:spcPct val="20000"/>
              </a:spcBef>
            </a:pPr>
            <a:r>
              <a:rPr lang="zh-CN" altLang="en-US" sz="36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b="1" dirty="0" smtClean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基本</a:t>
            </a:r>
            <a:r>
              <a:rPr lang="zh-CN" altLang="en-US" sz="3200" b="1" dirty="0" smtClean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从程度上限定</a:t>
            </a:r>
            <a:r>
              <a:rPr altLang="zh-CN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很有分寸</a:t>
            </a:r>
            <a:r>
              <a:rPr altLang="zh-CN" sz="3200" b="1">
                <a:solidFill>
                  <a:srgbClr val="1F1FB5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1F1FB5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指画中所描绘景物与文献中有关汴梁的记载大体一致</a:t>
            </a:r>
            <a:r>
              <a:rPr altLang="zh-CN" sz="3200" b="1">
                <a:solidFill>
                  <a:srgbClr val="1F1FB5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并不完全相同</a:t>
            </a:r>
            <a:r>
              <a:rPr altLang="zh-CN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体现了说明文语言的准确性</a:t>
            </a:r>
            <a:r>
              <a:rPr lang="zh-CN" altLang="en-US" sz="3200" b="1" dirty="0">
                <a:solidFill>
                  <a:srgbClr val="1F1FB5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1F1FB5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04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107504" y="1700808"/>
            <a:ext cx="9036495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3"/>
          <p:cNvSpPr txBox="1"/>
          <p:nvPr>
            <p:custDataLst>
              <p:tags r:id="rId2"/>
            </p:custDataLst>
          </p:nvPr>
        </p:nvSpPr>
        <p:spPr>
          <a:xfrm>
            <a:off x="107315" y="621030"/>
            <a:ext cx="2621915" cy="783221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p>
            <a:pPr algn="ctr"/>
            <a:r>
              <a:rPr lang="zh-CN" altLang="en-US" sz="40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板书设计</a:t>
            </a:r>
            <a:endParaRPr lang="zh-CN" altLang="en-US" sz="40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右大括号 7"/>
          <p:cNvSpPr/>
          <p:nvPr>
            <p:custDataLst>
              <p:tags r:id="rId3"/>
            </p:custDataLst>
          </p:nvPr>
        </p:nvSpPr>
        <p:spPr>
          <a:xfrm>
            <a:off x="6804025" y="3644900"/>
            <a:ext cx="97790" cy="1691005"/>
          </a:xfrm>
          <a:prstGeom prst="rightBrace">
            <a:avLst/>
          </a:prstGeom>
        </p:spPr>
        <p:style>
          <a:lnRef idx="2">
            <a:prstClr val="black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/>
          <a:p/>
        </p:txBody>
      </p:sp>
      <p:sp>
        <p:nvSpPr>
          <p:cNvPr id="2" name="文本框 1"/>
          <p:cNvSpPr txBox="1"/>
          <p:nvPr/>
        </p:nvSpPr>
        <p:spPr>
          <a:xfrm>
            <a:off x="6901815" y="3686175"/>
            <a:ext cx="613410" cy="1649730"/>
          </a:xfrm>
          <a:prstGeom prst="rect">
            <a:avLst/>
          </a:prstGeom>
        </p:spPr>
        <p:txBody>
          <a:bodyPr vert="eaVert"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800">
                <a:solidFill>
                  <a:srgbClr val="FF0000"/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空间顺序</a:t>
            </a:r>
            <a:endParaRPr lang="zh-CN" altLang="en-US" sz="2800">
              <a:solidFill>
                <a:srgbClr val="FF0000"/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" name="右大括号 7"/>
          <p:cNvSpPr/>
          <p:nvPr>
            <p:custDataLst>
              <p:tags r:id="rId4"/>
            </p:custDataLst>
          </p:nvPr>
        </p:nvSpPr>
        <p:spPr>
          <a:xfrm>
            <a:off x="7449820" y="2493010"/>
            <a:ext cx="316230" cy="3155315"/>
          </a:xfrm>
          <a:prstGeom prst="rightBrace">
            <a:avLst>
              <a:gd name="adj1" fmla="val 8333"/>
              <a:gd name="adj2" fmla="val 49708"/>
            </a:avLst>
          </a:prstGeom>
        </p:spPr>
        <p:style>
          <a:lnRef idx="2">
            <a:prstClr val="black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/>
          <a:p/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7728585" y="3429000"/>
            <a:ext cx="613410" cy="1649730"/>
          </a:xfrm>
          <a:prstGeom prst="rect">
            <a:avLst/>
          </a:prstGeom>
        </p:spPr>
        <p:txBody>
          <a:bodyPr vert="eaVert"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800">
                <a:solidFill>
                  <a:srgbClr val="FF0000"/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逻辑顺序</a:t>
            </a:r>
            <a:endParaRPr lang="zh-CN" altLang="en-US" sz="2800">
              <a:solidFill>
                <a:srgbClr val="FF0000"/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3"/>
          <p:cNvSpPr txBox="1"/>
          <p:nvPr>
            <p:custDataLst>
              <p:tags r:id="rId1"/>
            </p:custDataLst>
          </p:nvPr>
        </p:nvSpPr>
        <p:spPr>
          <a:xfrm>
            <a:off x="107315" y="621030"/>
            <a:ext cx="2621915" cy="783221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p>
            <a:pPr algn="ctr"/>
            <a:r>
              <a:rPr lang="zh-CN" altLang="en-US" sz="40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归纳主题</a:t>
            </a:r>
            <a:endParaRPr lang="zh-CN" altLang="en-US" sz="40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1500" y="1701165"/>
            <a:ext cx="775779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just" defTabSz="91440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kern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    </a:t>
            </a:r>
            <a:r>
              <a:rPr kumimoji="1" lang="zh-CN" altLang="en-US" sz="3200" b="1" kern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通过对</a:t>
            </a:r>
            <a:r>
              <a:rPr kumimoji="1" lang="en-US" altLang="zh-CN" sz="3200" b="1" kern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《</a:t>
            </a:r>
            <a:r>
              <a:rPr kumimoji="1" lang="zh-CN" altLang="en-US" sz="3200" b="1" kern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清明上河图</a:t>
            </a:r>
            <a:r>
              <a:rPr kumimoji="1" lang="en-US" altLang="zh-CN" sz="3200" b="1" kern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》</a:t>
            </a:r>
            <a:r>
              <a:rPr kumimoji="1" lang="zh-CN" altLang="en-US" sz="3200" b="1" kern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结构和内容的阐述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kumimoji="1" lang="zh-CN" altLang="en-US" sz="3200" b="1" kern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介绍了</a:t>
            </a:r>
            <a:r>
              <a:rPr kumimoji="1" lang="zh-CN" altLang="en-US" sz="3200" b="1" kern="0" noProof="0">
                <a:ln>
                  <a:noFill/>
                </a:ln>
                <a:solidFill>
                  <a:srgbClr val="1F1FB5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北宋汴京的生活面貌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kumimoji="1" lang="zh-CN" altLang="en-US" sz="3200" b="1" kern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描摹</a:t>
            </a:r>
            <a:r>
              <a:rPr kumimoji="1" lang="zh-CN" altLang="en-US" sz="3200" b="1" kern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北宋时期繁华的市井风情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kumimoji="1" lang="zh-CN" altLang="en-US" sz="3200" b="1" kern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展现了一派繁荣景象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kumimoji="1" lang="zh-CN" altLang="en-US" sz="3200" b="1" kern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肯定了</a:t>
            </a:r>
            <a:r>
              <a:rPr kumimoji="1" lang="en-US" altLang="zh-CN" sz="3200" b="1" kern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《</a:t>
            </a:r>
            <a:r>
              <a:rPr kumimoji="1" lang="zh-CN" altLang="en-US" sz="3200" b="1" kern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清明上河图</a:t>
            </a:r>
            <a:r>
              <a:rPr kumimoji="1" lang="en-US" altLang="zh-CN" sz="3200" b="1" kern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》</a:t>
            </a:r>
            <a:r>
              <a:rPr kumimoji="1" lang="zh-CN" altLang="en-US" sz="3200" b="1" kern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的</a:t>
            </a:r>
            <a:r>
              <a:rPr kumimoji="1" lang="zh-CN" altLang="en-US" sz="3200" b="1" kern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文化价值</a:t>
            </a:r>
            <a:r>
              <a:rPr kumimoji="1" lang="zh-CN" altLang="en-US" sz="3200" b="1" kern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和</a:t>
            </a:r>
            <a:r>
              <a:rPr kumimoji="1" lang="zh-CN" altLang="en-US" sz="3200" b="1" kern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历史价值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kumimoji="1" lang="zh-CN" altLang="en-US" sz="3200" b="1" kern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丰富了人们对当时社会风貌的认识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kumimoji="1" lang="zh-CN" altLang="en-US" sz="3200" b="1" kern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激发了人们对古代生活的想象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kumimoji="1" lang="zh-CN" altLang="en-US" sz="3200" b="1" kern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表达了作者</a:t>
            </a:r>
            <a:r>
              <a:rPr kumimoji="1" lang="zh-CN" altLang="en-US" sz="3200" b="1" kern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对祖国文化的热爱和赞美之情</a:t>
            </a:r>
            <a:r>
              <a:rPr kumimoji="1" lang="zh-CN" altLang="en-US" sz="3200" b="1" kern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。</a:t>
            </a:r>
            <a:endParaRPr kumimoji="1" lang="zh-CN" altLang="en-US" sz="3200" b="1" kern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942" y="764694"/>
            <a:ext cx="8064896" cy="4896544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" name="文本框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267904" y="5660788"/>
            <a:ext cx="395922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>
                <a:latin typeface="Comic Sans MS" panose="030F0702030302020204" pitchFamily="66" charset="0"/>
              </a:rPr>
              <a:t>《</a:t>
            </a:r>
            <a:r>
              <a:rPr lang="zh-CN" altLang="en-US" sz="3200" b="1">
                <a:latin typeface="Comic Sans MS" panose="030F0702030302020204" pitchFamily="66" charset="0"/>
              </a:rPr>
              <a:t>清明上河图</a:t>
            </a:r>
            <a:r>
              <a:rPr lang="en-US" altLang="zh-CN" sz="3200" b="1">
                <a:latin typeface="Comic Sans MS" panose="030F0702030302020204" pitchFamily="66" charset="0"/>
              </a:rPr>
              <a:t>》</a:t>
            </a:r>
            <a:r>
              <a:rPr lang="zh-CN" altLang="en-US" sz="3200" b="1">
                <a:solidFill>
                  <a:srgbClr val="FF0000"/>
                </a:solidFill>
                <a:latin typeface="Comic Sans MS" panose="030F0702030302020204" pitchFamily="66" charset="0"/>
              </a:rPr>
              <a:t>开卷</a:t>
            </a:r>
            <a:endParaRPr lang="zh-CN" altLang="en-US" sz="32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505" y="692785"/>
            <a:ext cx="8032115" cy="495871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" name="文本框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267904" y="5661423"/>
            <a:ext cx="395922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>
                <a:latin typeface="Comic Sans MS" panose="030F0702030302020204" pitchFamily="66" charset="0"/>
              </a:rPr>
              <a:t>《</a:t>
            </a:r>
            <a:r>
              <a:rPr lang="zh-CN" altLang="en-US" sz="3200" b="1">
                <a:latin typeface="Comic Sans MS" panose="030F0702030302020204" pitchFamily="66" charset="0"/>
              </a:rPr>
              <a:t>清明上河图</a:t>
            </a:r>
            <a:r>
              <a:rPr lang="en-US" altLang="zh-CN" sz="3200" b="1">
                <a:latin typeface="Comic Sans MS" panose="030F0702030302020204" pitchFamily="66" charset="0"/>
              </a:rPr>
              <a:t>》</a:t>
            </a:r>
            <a:r>
              <a:rPr lang="zh-CN" altLang="en-US" sz="3200" b="1">
                <a:solidFill>
                  <a:srgbClr val="FF0000"/>
                </a:solidFill>
                <a:latin typeface="Comic Sans MS" panose="030F0702030302020204" pitchFamily="66" charset="0"/>
              </a:rPr>
              <a:t>中段</a:t>
            </a:r>
            <a:endParaRPr lang="zh-CN" altLang="en-US" sz="32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895" y="764540"/>
            <a:ext cx="7848600" cy="489648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" name="文本框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267904" y="5661423"/>
            <a:ext cx="395922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>
                <a:latin typeface="Comic Sans MS" panose="030F0702030302020204" pitchFamily="66" charset="0"/>
              </a:rPr>
              <a:t>《</a:t>
            </a:r>
            <a:r>
              <a:rPr lang="zh-CN" altLang="en-US" sz="3200" b="1">
                <a:latin typeface="Comic Sans MS" panose="030F0702030302020204" pitchFamily="66" charset="0"/>
              </a:rPr>
              <a:t>清明上河图</a:t>
            </a:r>
            <a:r>
              <a:rPr lang="en-US" altLang="zh-CN" sz="3200" b="1">
                <a:latin typeface="Comic Sans MS" panose="030F0702030302020204" pitchFamily="66" charset="0"/>
              </a:rPr>
              <a:t>》</a:t>
            </a:r>
            <a:r>
              <a:rPr lang="zh-CN" altLang="en-US" sz="3200" b="1">
                <a:solidFill>
                  <a:srgbClr val="FF0000"/>
                </a:solidFill>
                <a:latin typeface="Comic Sans MS" panose="030F0702030302020204" pitchFamily="66" charset="0"/>
              </a:rPr>
              <a:t>后段</a:t>
            </a:r>
            <a:endParaRPr lang="zh-CN" altLang="en-US" sz="32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1"/>
          <a:srcRect b="6618"/>
          <a:stretch>
            <a:fillRect/>
          </a:stretch>
        </p:blipFill>
        <p:spPr>
          <a:xfrm>
            <a:off x="755650" y="836930"/>
            <a:ext cx="7524115" cy="489648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" name="文本框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267904" y="5733178"/>
            <a:ext cx="395922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>
                <a:latin typeface="Comic Sans MS" panose="030F0702030302020204" pitchFamily="66" charset="0"/>
              </a:rPr>
              <a:t>《</a:t>
            </a:r>
            <a:r>
              <a:rPr lang="zh-CN" altLang="en-US" sz="3200" b="1">
                <a:latin typeface="Comic Sans MS" panose="030F0702030302020204" pitchFamily="66" charset="0"/>
              </a:rPr>
              <a:t>清明上河图</a:t>
            </a:r>
            <a:r>
              <a:rPr lang="en-US" altLang="zh-CN" sz="3200" b="1">
                <a:latin typeface="Comic Sans MS" panose="030F0702030302020204" pitchFamily="66" charset="0"/>
              </a:rPr>
              <a:t>》</a:t>
            </a:r>
            <a:r>
              <a:rPr lang="zh-CN" altLang="en-US" sz="3200" b="1">
                <a:solidFill>
                  <a:srgbClr val="FF0000"/>
                </a:solidFill>
                <a:latin typeface="Comic Sans MS" panose="030F0702030302020204" pitchFamily="66" charset="0"/>
              </a:rPr>
              <a:t>后段</a:t>
            </a:r>
            <a:endParaRPr lang="zh-CN" altLang="en-US" sz="32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60" y="2781300"/>
            <a:ext cx="8372475" cy="33883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331595" y="836930"/>
            <a:ext cx="608901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6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22 </a:t>
            </a:r>
            <a:r>
              <a:rPr lang="zh-CN" altLang="en-US" sz="6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梦回繁华</a:t>
            </a:r>
            <a:endParaRPr lang="zh-CN" altLang="en-US" sz="6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5507990" y="1943735"/>
            <a:ext cx="15570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毛宁</a:t>
            </a:r>
            <a:endParaRPr lang="zh-CN" altLang="en-US" sz="4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3275965" y="1052830"/>
            <a:ext cx="24612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学习目标</a:t>
            </a:r>
            <a:endParaRPr lang="zh-CN" altLang="zh-CN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77164" y="3883343"/>
            <a:ext cx="4572000" cy="4959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endParaRPr lang="zh-CN" altLang="en-US" sz="2625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10242"/>
          <p:cNvSpPr txBox="1"/>
          <p:nvPr>
            <p:custDataLst>
              <p:tags r:id="rId2"/>
            </p:custDataLst>
          </p:nvPr>
        </p:nvSpPr>
        <p:spPr>
          <a:xfrm>
            <a:off x="308610" y="1701165"/>
            <a:ext cx="8344535" cy="3634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</a:rPr>
              <a:t>1.</a:t>
            </a:r>
            <a:r>
              <a:rPr sz="3200" b="1"/>
              <a:t>理清</a:t>
            </a:r>
            <a:r>
              <a:rPr lang="zh-CN" sz="3200" b="1"/>
              <a:t>课文</a:t>
            </a:r>
            <a:r>
              <a:rPr sz="3200" b="1"/>
              <a:t>思路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/>
              <a:t>梳理说明顺序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/>
              <a:t>概括课文内容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重点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</a:rPr>
              <a:t>2.</a:t>
            </a:r>
            <a:r>
              <a:rPr lang="zh-CN" altLang="en-US" sz="3200" b="1">
                <a:latin typeface="宋体" panose="02010600030101010101" pitchFamily="2" charset="-122"/>
              </a:rPr>
              <a:t>理解作者介绍画作的说明方法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/>
              <a:t>品味</a:t>
            </a:r>
            <a:r>
              <a:rPr sz="3200" b="1">
                <a:sym typeface="+mn-ea"/>
              </a:rPr>
              <a:t>语言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ym typeface="+mn-ea"/>
              </a:rPr>
              <a:t>把握其</a:t>
            </a:r>
            <a:r>
              <a:rPr lang="zh-CN" sz="3200" b="1"/>
              <a:t>既有科学性又富有文学色彩</a:t>
            </a:r>
            <a:r>
              <a:rPr sz="3200" b="1"/>
              <a:t>的</a:t>
            </a:r>
            <a:r>
              <a:rPr lang="zh-CN" sz="3200" b="1"/>
              <a:t>特点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难点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</a:rPr>
              <a:t>3.感受课文典雅而有韵味的语言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/>
              <a:t>增强对祖国灿烂文化的喜爱与敬仰之情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3"/>
          <p:cNvSpPr txBox="1"/>
          <p:nvPr>
            <p:custDataLst>
              <p:tags r:id="rId1"/>
            </p:custDataLst>
          </p:nvPr>
        </p:nvSpPr>
        <p:spPr>
          <a:xfrm>
            <a:off x="3203575" y="692785"/>
            <a:ext cx="2313305" cy="783285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p>
            <a:r>
              <a:rPr lang="zh-CN" altLang="en-US" sz="4000" b="1" smtClean="0">
                <a:latin typeface="宋体" panose="02010600030101010101" pitchFamily="2" charset="-122"/>
                <a:ea typeface="宋体" panose="02010600030101010101" pitchFamily="2" charset="-122"/>
              </a:rPr>
              <a:t>字词清单</a:t>
            </a:r>
            <a:endParaRPr lang="zh-CN" altLang="en-US" sz="40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1835150" y="1447800"/>
            <a:ext cx="55905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读准字音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根据拼音写汉字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5" name="矩形 22"/>
          <p:cNvSpPr/>
          <p:nvPr>
            <p:custDataLst>
              <p:tags r:id="rId3"/>
            </p:custDataLst>
          </p:nvPr>
        </p:nvSpPr>
        <p:spPr>
          <a:xfrm>
            <a:off x="311150" y="2061210"/>
            <a:ext cx="8564245" cy="4092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绢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本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）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沉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檀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  ）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冗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长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en-US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题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跋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  ）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擅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长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）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岔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道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  ）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料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峭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  ）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漕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运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  ）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纤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夫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  ）</a:t>
            </a:r>
            <a:endParaRPr lang="en-US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舳舻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）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摩肩接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踵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）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endParaRPr lang="en-US" sz="3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bi</a:t>
            </a:r>
            <a:r>
              <a:rPr 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 ）京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en-US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wéi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  ）杆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握</a:t>
            </a:r>
            <a:r>
              <a:rPr lang="en-US" altLang="zh-CN" sz="3200">
                <a:solidFill>
                  <a:srgbClr val="000000"/>
                </a:solidFill>
                <a:latin typeface="+mn-cs"/>
                <a:ea typeface="楷体" panose="02010609060101010101" pitchFamily="49" charset="-122"/>
                <a:sym typeface="+mn-ea"/>
              </a:rPr>
              <a:t>g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ā</a:t>
            </a:r>
            <a:r>
              <a:rPr lang="en-US" altLang="zh-CN" sz="3200">
                <a:solidFill>
                  <a:srgbClr val="000000"/>
                </a:solidFill>
                <a:latin typeface="+mn-cs"/>
                <a:ea typeface="楷体" panose="02010609060101010101" pitchFamily="49" charset="-122"/>
                <a:sym typeface="+mn-ea"/>
              </a:rPr>
              <a:t>o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）</a:t>
            </a:r>
            <a:endParaRPr lang="en-US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h</a:t>
            </a:r>
            <a:r>
              <a:rPr lang="en-US" altLang="zh-CN" sz="3200" b="1" err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 sz="320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n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）林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田</a:t>
            </a:r>
            <a:r>
              <a:rPr lang="en-US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chóu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en-US" altLang="zh-CN" sz="3200">
                <a:solidFill>
                  <a:srgbClr val="000000"/>
                </a:solidFill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cù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拥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en-US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qiú jìng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   ）   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长途</a:t>
            </a:r>
            <a:r>
              <a:rPr lang="en-US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b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á</a:t>
            </a:r>
            <a:r>
              <a:rPr lang="en-US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shè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） 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endParaRPr lang="en-US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luò yì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）不绝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en-US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1187450" y="2031365"/>
            <a:ext cx="7620000" cy="2108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</a:t>
            </a:r>
            <a:r>
              <a:rPr 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ju</a:t>
            </a:r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                    t</a:t>
            </a:r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á</a:t>
            </a:r>
            <a:r>
              <a:rPr 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                    rǒng                  </a:t>
            </a:r>
            <a:endParaRPr 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</a:t>
            </a:r>
            <a:r>
              <a:rPr lang="en-US" sz="3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b</a:t>
            </a:r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á           </a:t>
            </a:r>
            <a:r>
              <a:rPr 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sh</a:t>
            </a:r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                    ch</a:t>
            </a:r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endParaRPr 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qi</a:t>
            </a:r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o                   c</a:t>
            </a:r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á</a:t>
            </a:r>
            <a:r>
              <a:rPr 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o                   qi</a:t>
            </a:r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   </a:t>
            </a:r>
            <a:endParaRPr 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zhú lú                         zhǒng   </a:t>
            </a:r>
            <a:endParaRPr 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</a:t>
            </a:r>
            <a:r>
              <a:rPr lang="en-US" sz="27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                </a:t>
            </a:r>
            <a:endParaRPr lang="en-US" sz="27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27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</a:t>
            </a:r>
            <a:r>
              <a:rPr 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               </a:t>
            </a:r>
            <a:endParaRPr lang="en-US" sz="2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1146810" y="4077335"/>
            <a:ext cx="7430770" cy="19221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汴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桅             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篙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翰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</a:t>
            </a:r>
            <a:r>
              <a:rPr 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畴                簇</a:t>
            </a:r>
            <a:endParaRPr 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遒劲                                   跋涉</a:t>
            </a:r>
            <a:endParaRPr 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络绎</a:t>
            </a:r>
            <a:endParaRPr 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  </a:t>
            </a:r>
            <a:endParaRPr 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"/>
          <p:cNvSpPr txBox="1"/>
          <p:nvPr/>
        </p:nvSpPr>
        <p:spPr>
          <a:xfrm>
            <a:off x="309245" y="1341120"/>
            <a:ext cx="857059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b="1" kern="100" smtClean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 kern="100" smtClean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阅读说明文时可以用浏览的方式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kern="100" smtClean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抓住关键语句。请根据提示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kern="100" smtClean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快速</a:t>
            </a:r>
            <a:r>
              <a:rPr lang="zh-CN" altLang="en-US" sz="32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浏览课文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填写相关内容</a:t>
            </a:r>
            <a:r>
              <a:rPr lang="zh-CN" altLang="en-US" sz="32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3200" b="1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TextBox 3"/>
          <p:cNvSpPr txBox="1"/>
          <p:nvPr>
            <p:custDataLst>
              <p:tags r:id="rId1"/>
            </p:custDataLst>
          </p:nvPr>
        </p:nvSpPr>
        <p:spPr>
          <a:xfrm>
            <a:off x="179070" y="476885"/>
            <a:ext cx="4140835" cy="783221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p>
            <a:pPr algn="ctr"/>
            <a:r>
              <a:rPr lang="zh-CN" altLang="en-US" sz="40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梳理说明结构</a:t>
            </a:r>
            <a:endParaRPr lang="zh-CN" altLang="en-US" sz="40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467360" y="2418715"/>
            <a:ext cx="8273415" cy="13982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00000"/>
              </a:lnSpc>
            </a:pPr>
            <a:r>
              <a:rPr lang="zh-CN" sz="3200" b="1" kern="100" smtClean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画的题材特点：北宋时期</a:t>
            </a:r>
            <a:r>
              <a:rPr lang="en-US" altLang="zh-CN" sz="3200" b="1" kern="100" smtClean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kern="100" smtClean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商业繁盛</a:t>
            </a:r>
            <a:r>
              <a:rPr lang="en-US" altLang="zh-CN" sz="3200" b="1" kern="100" smtClean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endParaRPr lang="en-US" altLang="zh-CN" sz="3200" b="1" kern="100" smtClean="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en-US" altLang="zh-CN" sz="3200" b="1" kern="100" smtClean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kern="100" smtClean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绘画题材拓展</a:t>
            </a:r>
            <a:r>
              <a:rPr lang="en-US" altLang="zh-CN" sz="3200" b="1" kern="100" smtClean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kern="100" smtClean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市井平民生活</a:t>
            </a:r>
            <a:endParaRPr lang="zh-CN" altLang="en-US" sz="3200" b="1" kern="100" smtClean="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en-US" altLang="zh-CN" sz="3200" b="1" kern="100" smtClean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kern="100" smtClean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风俗画最具代表性</a:t>
            </a:r>
            <a:endParaRPr lang="zh-CN" altLang="en-US" sz="3200" b="1" kern="100" smtClean="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467360" y="3933190"/>
            <a:ext cx="82734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sz="3200" b="1" kern="100" smtClean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作者介绍：张择端</a:t>
            </a:r>
            <a:r>
              <a:rPr lang="en-US" altLang="zh-CN" sz="3200" b="1" kern="100" smtClean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sz="3200" b="1" kern="100" smtClean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幼读书游学</a:t>
            </a:r>
            <a:r>
              <a:rPr lang="en-US" altLang="zh-CN" sz="3200" b="1" kern="100" smtClean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kern="100" smtClean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后习绘画</a:t>
            </a:r>
            <a:r>
              <a:rPr lang="en-US" altLang="zh-CN" sz="3200" b="1" kern="100" smtClean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endParaRPr lang="zh-CN" altLang="en-US" sz="3200" b="1" kern="100" smtClean="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7360" y="4581525"/>
            <a:ext cx="82734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sz="3200" b="1" kern="100" smtClean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画的总体介绍：</a:t>
            </a:r>
            <a:r>
              <a:rPr lang="zh-CN" sz="3200" b="1" kern="100" smtClean="0">
                <a:solidFill>
                  <a:srgbClr val="1F1FB5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材质和设色</a:t>
            </a:r>
            <a:r>
              <a:rPr lang="en-US" altLang="zh-CN" sz="3200" b="1" kern="100" smtClean="0">
                <a:solidFill>
                  <a:srgbClr val="1F1FB5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kern="100" smtClean="0">
                <a:solidFill>
                  <a:srgbClr val="1F1FB5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大小和内容</a:t>
            </a:r>
            <a:r>
              <a:rPr lang="en-US" altLang="zh-CN" sz="3200" b="1" kern="100" smtClean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endParaRPr lang="zh-CN" altLang="en-US" sz="3200" b="1" kern="100" smtClean="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467360" y="5283200"/>
            <a:ext cx="855154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sz="3200" b="1" kern="1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详写画面内容</a:t>
            </a:r>
            <a:r>
              <a:rPr lang="zh-CN" sz="3200" b="1" kern="100" smtClean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sz="3200" b="1" kern="100" smtClean="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zh-CN" sz="3200" b="1" kern="100" smtClean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kern="100" smtClean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sz="3200" b="1" kern="100" smtClean="0">
                <a:solidFill>
                  <a:srgbClr val="1F1FB5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开卷处、中段与后段的人、事、物的描写</a:t>
            </a:r>
            <a:endParaRPr lang="zh-CN" sz="3200" b="1" kern="100" smtClean="0">
              <a:solidFill>
                <a:srgbClr val="1F1FB5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tags/tag1.xml><?xml version="1.0" encoding="utf-8"?>
<p:tagLst xmlns:p="http://schemas.openxmlformats.org/presentationml/2006/main">
  <p:tag name="AS_UNIQUEID" val="1798"/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AS_UNIQUEID" val="1798"/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AS_UNIQUEID" val="1310"/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AS_UNIQUEID" val="1798"/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AS_UNIQUEID" val="1798"/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TABLE_ENDDRAG_ORIGIN_RECT" val="715*107"/>
  <p:tag name="TABLE_ENDDRAG_RECT" val="0*152*715*107"/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AS_UNIQUEID" val="1798"/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AS_UNIQUEID" val="1798"/>
  <p:tag name="KSO_WM_BEAUTIFY_FLAG" val=""/>
</p:tagLst>
</file>

<file path=ppt/tags/tag54.xml><?xml version="1.0" encoding="utf-8"?>
<p:tagLst xmlns:p="http://schemas.openxmlformats.org/presentationml/2006/main">
  <p:tag name="AS_UNIQUEID" val="2219"/>
  <p:tag name="KSO_WM_BEAUTIFY_FLAG" val=""/>
</p:tagLst>
</file>

<file path=ppt/tags/tag55.xml><?xml version="1.0" encoding="utf-8"?>
<p:tagLst xmlns:p="http://schemas.openxmlformats.org/presentationml/2006/main">
  <p:tag name="AS_UNIQUEID" val="2219"/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AS_UNIQUEID" val="1798"/>
  <p:tag name="KSO_WM_BEAUTIFY_FLAG" val=""/>
</p:tagLst>
</file>

<file path=ppt/tags/tag58.xml><?xml version="1.0" encoding="utf-8"?>
<p:tagLst xmlns:p="http://schemas.openxmlformats.org/presentationml/2006/main">
  <p:tag name="commondata" val="eyJoZGlkIjoiZjM1MDU3MjRkMGIzNjliNDRhNmZhZDFlNDFkYmY5MmUifQ==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AS_UNIQUEID" val="1379"/>
  <p:tag name="KSO_WM_BEAUTIFY_FLAG" val=""/>
</p:tagLst>
</file>

<file path=ppt/tags/tag8.xml><?xml version="1.0" encoding="utf-8"?>
<p:tagLst xmlns:p="http://schemas.openxmlformats.org/presentationml/2006/main">
  <p:tag name="AS_UNIQUEID" val="1381"/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2684</Words>
  <Application>WPS 演示</Application>
  <PresentationFormat/>
  <Paragraphs>181</Paragraphs>
  <Slides>19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Comic Sans MS</vt:lpstr>
      <vt:lpstr>楷体</vt:lpstr>
      <vt:lpstr>方正楷体_GBK</vt:lpstr>
      <vt:lpstr>微软雅黑</vt:lpstr>
      <vt:lpstr>Times New Roman</vt:lpstr>
      <vt:lpstr>SimSun-ExtB</vt:lpstr>
      <vt:lpstr>黑体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二一教育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21cnjy.com</dc:creator>
  <cp:keywords>21</cp:keywords>
  <cp:lastModifiedBy>黄红政</cp:lastModifiedBy>
  <cp:revision>12</cp:revision>
  <cp:lastPrinted>2023-12-29T17:20:00Z</cp:lastPrinted>
  <dcterms:created xsi:type="dcterms:W3CDTF">2023-12-29T17:20:00Z</dcterms:created>
  <dcterms:modified xsi:type="dcterms:W3CDTF">2024-01-13T08:42:07Z</dcterms:modified>
  <cp:version>14374252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9FB3760CFD5C4975A462F21AEEF808D0_12</vt:lpwstr>
  </property>
</Properties>
</file>