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heme/themeOverride1.xml" ContentType="application/vnd.openxmlformats-officedocument.themeOverride+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410" r:id="rId2"/>
    <p:sldId id="412" r:id="rId3"/>
    <p:sldId id="416" r:id="rId4"/>
    <p:sldId id="420" r:id="rId5"/>
    <p:sldId id="424" r:id="rId6"/>
    <p:sldId id="428" r:id="rId7"/>
    <p:sldId id="448" r:id="rId8"/>
    <p:sldId id="449" r:id="rId9"/>
    <p:sldId id="450" r:id="rId10"/>
    <p:sldId id="451" r:id="rId11"/>
    <p:sldId id="452" r:id="rId12"/>
    <p:sldId id="453" r:id="rId13"/>
    <p:sldId id="454" r:id="rId14"/>
    <p:sldId id="432" r:id="rId15"/>
    <p:sldId id="436" r:id="rId16"/>
    <p:sldId id="440" r:id="rId17"/>
    <p:sldId id="441" r:id="rId18"/>
    <p:sldId id="442" r:id="rId19"/>
    <p:sldId id="443" r:id="rId20"/>
    <p:sldId id="437" r:id="rId21"/>
    <p:sldId id="438" r:id="rId22"/>
    <p:sldId id="439" r:id="rId23"/>
    <p:sldId id="433" r:id="rId24"/>
    <p:sldId id="434" r:id="rId2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1D41D5"/>
    <a:srgbClr val="32D40C"/>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78" autoAdjust="0"/>
    <p:restoredTop sz="94660"/>
  </p:normalViewPr>
  <p:slideViewPr>
    <p:cSldViewPr snapToGrid="0">
      <p:cViewPr varScale="1">
        <p:scale>
          <a:sx n="64" d="100"/>
          <a:sy n="64" d="100"/>
        </p:scale>
        <p:origin x="-138" y="-456"/>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8" Type="http://schemas.openxmlformats.org/officeDocument/2006/relationships/tags" Target="../tags/tag14.xml"/><Relationship Id="rId13" Type="http://schemas.openxmlformats.org/officeDocument/2006/relationships/slideMaster" Target="../slideMasters/slideMaster1.xml"/><Relationship Id="rId3" Type="http://schemas.openxmlformats.org/officeDocument/2006/relationships/tags" Target="../tags/tag9.xml"/><Relationship Id="rId7" Type="http://schemas.openxmlformats.org/officeDocument/2006/relationships/tags" Target="../tags/tag13.xml"/><Relationship Id="rId12" Type="http://schemas.openxmlformats.org/officeDocument/2006/relationships/tags" Target="../tags/tag18.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tags" Target="../tags/tag12.xml"/><Relationship Id="rId11" Type="http://schemas.openxmlformats.org/officeDocument/2006/relationships/tags" Target="../tags/tag17.xml"/><Relationship Id="rId5" Type="http://schemas.openxmlformats.org/officeDocument/2006/relationships/tags" Target="../tags/tag11.xml"/><Relationship Id="rId10" Type="http://schemas.openxmlformats.org/officeDocument/2006/relationships/tags" Target="../tags/tag16.xml"/><Relationship Id="rId4" Type="http://schemas.openxmlformats.org/officeDocument/2006/relationships/tags" Target="../tags/tag10.xml"/><Relationship Id="rId9" Type="http://schemas.openxmlformats.org/officeDocument/2006/relationships/tags" Target="../tags/tag15.xml"/><Relationship Id="rId1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81.xml"/><Relationship Id="rId7" Type="http://schemas.openxmlformats.org/officeDocument/2006/relationships/image" Target="../media/image2.png"/><Relationship Id="rId2" Type="http://schemas.openxmlformats.org/officeDocument/2006/relationships/tags" Target="../tags/tag80.xml"/><Relationship Id="rId1" Type="http://schemas.openxmlformats.org/officeDocument/2006/relationships/tags" Target="../tags/tag79.xml"/><Relationship Id="rId6" Type="http://schemas.openxmlformats.org/officeDocument/2006/relationships/slideMaster" Target="../slideMasters/slideMaster1.xml"/><Relationship Id="rId5" Type="http://schemas.openxmlformats.org/officeDocument/2006/relationships/tags" Target="../tags/tag83.xml"/><Relationship Id="rId4" Type="http://schemas.openxmlformats.org/officeDocument/2006/relationships/tags" Target="../tags/tag82.xml"/></Relationships>
</file>

<file path=ppt/slideLayouts/_rels/slideLayout11.xml.rels><?xml version="1.0" encoding="UTF-8" standalone="yes"?>
<Relationships xmlns="http://schemas.openxmlformats.org/package/2006/relationships"><Relationship Id="rId8" Type="http://schemas.openxmlformats.org/officeDocument/2006/relationships/tags" Target="../tags/tag91.xml"/><Relationship Id="rId13" Type="http://schemas.openxmlformats.org/officeDocument/2006/relationships/tags" Target="../tags/tag96.xml"/><Relationship Id="rId3" Type="http://schemas.openxmlformats.org/officeDocument/2006/relationships/tags" Target="../tags/tag86.xml"/><Relationship Id="rId7" Type="http://schemas.openxmlformats.org/officeDocument/2006/relationships/tags" Target="../tags/tag90.xml"/><Relationship Id="rId12" Type="http://schemas.openxmlformats.org/officeDocument/2006/relationships/tags" Target="../tags/tag95.xml"/><Relationship Id="rId2" Type="http://schemas.openxmlformats.org/officeDocument/2006/relationships/tags" Target="../tags/tag85.xml"/><Relationship Id="rId1" Type="http://schemas.openxmlformats.org/officeDocument/2006/relationships/tags" Target="../tags/tag84.xml"/><Relationship Id="rId6" Type="http://schemas.openxmlformats.org/officeDocument/2006/relationships/tags" Target="../tags/tag89.xml"/><Relationship Id="rId11" Type="http://schemas.openxmlformats.org/officeDocument/2006/relationships/tags" Target="../tags/tag94.xml"/><Relationship Id="rId5" Type="http://schemas.openxmlformats.org/officeDocument/2006/relationships/tags" Target="../tags/tag88.xml"/><Relationship Id="rId15" Type="http://schemas.openxmlformats.org/officeDocument/2006/relationships/image" Target="../media/image1.png"/><Relationship Id="rId10" Type="http://schemas.openxmlformats.org/officeDocument/2006/relationships/tags" Target="../tags/tag93.xml"/><Relationship Id="rId4" Type="http://schemas.openxmlformats.org/officeDocument/2006/relationships/tags" Target="../tags/tag87.xml"/><Relationship Id="rId9" Type="http://schemas.openxmlformats.org/officeDocument/2006/relationships/tags" Target="../tags/tag92.xml"/><Relationship Id="rId14"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tags" Target="../tags/tag99.xml"/><Relationship Id="rId7" Type="http://schemas.openxmlformats.org/officeDocument/2006/relationships/image" Target="../media/image2.png"/><Relationship Id="rId2" Type="http://schemas.openxmlformats.org/officeDocument/2006/relationships/tags" Target="../tags/tag98.xml"/><Relationship Id="rId1" Type="http://schemas.openxmlformats.org/officeDocument/2006/relationships/tags" Target="../tags/tag97.xml"/><Relationship Id="rId6" Type="http://schemas.openxmlformats.org/officeDocument/2006/relationships/slideMaster" Target="../slideMasters/slideMaster1.xml"/><Relationship Id="rId5" Type="http://schemas.openxmlformats.org/officeDocument/2006/relationships/tags" Target="../tags/tag101.xml"/><Relationship Id="rId4" Type="http://schemas.openxmlformats.org/officeDocument/2006/relationships/tags" Target="../tags/tag100.xml"/></Relationships>
</file>

<file path=ppt/slideLayouts/_rels/slideLayout13.xml.rels><?xml version="1.0" encoding="UTF-8" standalone="yes"?>
<Relationships xmlns="http://schemas.openxmlformats.org/package/2006/relationships"><Relationship Id="rId8" Type="http://schemas.openxmlformats.org/officeDocument/2006/relationships/tags" Target="../tags/tag109.xml"/><Relationship Id="rId3" Type="http://schemas.openxmlformats.org/officeDocument/2006/relationships/tags" Target="../tags/tag104.xml"/><Relationship Id="rId7" Type="http://schemas.openxmlformats.org/officeDocument/2006/relationships/tags" Target="../tags/tag108.xml"/><Relationship Id="rId2" Type="http://schemas.openxmlformats.org/officeDocument/2006/relationships/tags" Target="../tags/tag103.xml"/><Relationship Id="rId1" Type="http://schemas.openxmlformats.org/officeDocument/2006/relationships/tags" Target="../tags/tag102.xml"/><Relationship Id="rId6" Type="http://schemas.openxmlformats.org/officeDocument/2006/relationships/tags" Target="../tags/tag107.xml"/><Relationship Id="rId11" Type="http://schemas.openxmlformats.org/officeDocument/2006/relationships/image" Target="../media/image4.png"/><Relationship Id="rId5" Type="http://schemas.openxmlformats.org/officeDocument/2006/relationships/tags" Target="../tags/tag106.xml"/><Relationship Id="rId10" Type="http://schemas.openxmlformats.org/officeDocument/2006/relationships/image" Target="../media/image3.png"/><Relationship Id="rId4" Type="http://schemas.openxmlformats.org/officeDocument/2006/relationships/tags" Target="../tags/tag105.xml"/><Relationship Id="rId9"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8" Type="http://schemas.openxmlformats.org/officeDocument/2006/relationships/tags" Target="../tags/tag117.xml"/><Relationship Id="rId3" Type="http://schemas.openxmlformats.org/officeDocument/2006/relationships/tags" Target="../tags/tag112.xml"/><Relationship Id="rId7" Type="http://schemas.openxmlformats.org/officeDocument/2006/relationships/tags" Target="../tags/tag116.xml"/><Relationship Id="rId2" Type="http://schemas.openxmlformats.org/officeDocument/2006/relationships/tags" Target="../tags/tag111.xml"/><Relationship Id="rId1" Type="http://schemas.openxmlformats.org/officeDocument/2006/relationships/tags" Target="../tags/tag110.xml"/><Relationship Id="rId6" Type="http://schemas.openxmlformats.org/officeDocument/2006/relationships/tags" Target="../tags/tag115.xml"/><Relationship Id="rId5" Type="http://schemas.openxmlformats.org/officeDocument/2006/relationships/tags" Target="../tags/tag114.xml"/><Relationship Id="rId10" Type="http://schemas.openxmlformats.org/officeDocument/2006/relationships/image" Target="../media/image2.png"/><Relationship Id="rId4" Type="http://schemas.openxmlformats.org/officeDocument/2006/relationships/tags" Target="../tags/tag113.xml"/><Relationship Id="rId9"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8" Type="http://schemas.openxmlformats.org/officeDocument/2006/relationships/tags" Target="../tags/tag125.xml"/><Relationship Id="rId3" Type="http://schemas.openxmlformats.org/officeDocument/2006/relationships/tags" Target="../tags/tag120.xml"/><Relationship Id="rId7" Type="http://schemas.openxmlformats.org/officeDocument/2006/relationships/tags" Target="../tags/tag124.xml"/><Relationship Id="rId2" Type="http://schemas.openxmlformats.org/officeDocument/2006/relationships/tags" Target="../tags/tag119.xml"/><Relationship Id="rId1" Type="http://schemas.openxmlformats.org/officeDocument/2006/relationships/tags" Target="../tags/tag118.xml"/><Relationship Id="rId6" Type="http://schemas.openxmlformats.org/officeDocument/2006/relationships/tags" Target="../tags/tag123.xml"/><Relationship Id="rId5" Type="http://schemas.openxmlformats.org/officeDocument/2006/relationships/tags" Target="../tags/tag122.xml"/><Relationship Id="rId10" Type="http://schemas.openxmlformats.org/officeDocument/2006/relationships/image" Target="../media/image5.png"/><Relationship Id="rId4" Type="http://schemas.openxmlformats.org/officeDocument/2006/relationships/tags" Target="../tags/tag121.xml"/><Relationship Id="rId9"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8" Type="http://schemas.openxmlformats.org/officeDocument/2006/relationships/tags" Target="../tags/tag133.xml"/><Relationship Id="rId3" Type="http://schemas.openxmlformats.org/officeDocument/2006/relationships/tags" Target="../tags/tag128.xml"/><Relationship Id="rId7" Type="http://schemas.openxmlformats.org/officeDocument/2006/relationships/tags" Target="../tags/tag132.xml"/><Relationship Id="rId2" Type="http://schemas.openxmlformats.org/officeDocument/2006/relationships/tags" Target="../tags/tag127.xml"/><Relationship Id="rId1" Type="http://schemas.openxmlformats.org/officeDocument/2006/relationships/tags" Target="../tags/tag126.xml"/><Relationship Id="rId6" Type="http://schemas.openxmlformats.org/officeDocument/2006/relationships/tags" Target="../tags/tag131.xml"/><Relationship Id="rId5" Type="http://schemas.openxmlformats.org/officeDocument/2006/relationships/tags" Target="../tags/tag130.xml"/><Relationship Id="rId10" Type="http://schemas.openxmlformats.org/officeDocument/2006/relationships/image" Target="../media/image2.png"/><Relationship Id="rId4" Type="http://schemas.openxmlformats.org/officeDocument/2006/relationships/tags" Target="../tags/tag129.xml"/><Relationship Id="rId9"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8" Type="http://schemas.openxmlformats.org/officeDocument/2006/relationships/tags" Target="../tags/tag141.xml"/><Relationship Id="rId3" Type="http://schemas.openxmlformats.org/officeDocument/2006/relationships/tags" Target="../tags/tag136.xml"/><Relationship Id="rId7" Type="http://schemas.openxmlformats.org/officeDocument/2006/relationships/tags" Target="../tags/tag140.xml"/><Relationship Id="rId12" Type="http://schemas.openxmlformats.org/officeDocument/2006/relationships/image" Target="../media/image2.png"/><Relationship Id="rId2" Type="http://schemas.openxmlformats.org/officeDocument/2006/relationships/tags" Target="../tags/tag135.xml"/><Relationship Id="rId1" Type="http://schemas.openxmlformats.org/officeDocument/2006/relationships/tags" Target="../tags/tag134.xml"/><Relationship Id="rId6" Type="http://schemas.openxmlformats.org/officeDocument/2006/relationships/tags" Target="../tags/tag139.xml"/><Relationship Id="rId11" Type="http://schemas.openxmlformats.org/officeDocument/2006/relationships/slideMaster" Target="../slideMasters/slideMaster1.xml"/><Relationship Id="rId5" Type="http://schemas.openxmlformats.org/officeDocument/2006/relationships/tags" Target="../tags/tag138.xml"/><Relationship Id="rId10" Type="http://schemas.openxmlformats.org/officeDocument/2006/relationships/tags" Target="../tags/tag143.xml"/><Relationship Id="rId4" Type="http://schemas.openxmlformats.org/officeDocument/2006/relationships/tags" Target="../tags/tag137.xml"/><Relationship Id="rId9" Type="http://schemas.openxmlformats.org/officeDocument/2006/relationships/tags" Target="../tags/tag142.xml"/></Relationships>
</file>

<file path=ppt/slideLayouts/_rels/slideLayout18.xml.rels><?xml version="1.0" encoding="UTF-8" standalone="yes"?>
<Relationships xmlns="http://schemas.openxmlformats.org/package/2006/relationships"><Relationship Id="rId8" Type="http://schemas.openxmlformats.org/officeDocument/2006/relationships/tags" Target="../tags/tag151.xml"/><Relationship Id="rId3" Type="http://schemas.openxmlformats.org/officeDocument/2006/relationships/tags" Target="../tags/tag146.xml"/><Relationship Id="rId7" Type="http://schemas.openxmlformats.org/officeDocument/2006/relationships/tags" Target="../tags/tag150.xml"/><Relationship Id="rId2" Type="http://schemas.openxmlformats.org/officeDocument/2006/relationships/tags" Target="../tags/tag145.xml"/><Relationship Id="rId1" Type="http://schemas.openxmlformats.org/officeDocument/2006/relationships/tags" Target="../tags/tag144.xml"/><Relationship Id="rId6" Type="http://schemas.openxmlformats.org/officeDocument/2006/relationships/tags" Target="../tags/tag149.xml"/><Relationship Id="rId11" Type="http://schemas.openxmlformats.org/officeDocument/2006/relationships/image" Target="../media/image7.png"/><Relationship Id="rId5" Type="http://schemas.openxmlformats.org/officeDocument/2006/relationships/tags" Target="../tags/tag148.xml"/><Relationship Id="rId10" Type="http://schemas.openxmlformats.org/officeDocument/2006/relationships/image" Target="../media/image6.png"/><Relationship Id="rId4" Type="http://schemas.openxmlformats.org/officeDocument/2006/relationships/tags" Target="../tags/tag147.xml"/><Relationship Id="rId9"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21.xml"/><Relationship Id="rId7" Type="http://schemas.openxmlformats.org/officeDocument/2006/relationships/slideMaster" Target="../slideMasters/slideMaster1.xml"/><Relationship Id="rId2" Type="http://schemas.openxmlformats.org/officeDocument/2006/relationships/tags" Target="../tags/tag20.xml"/><Relationship Id="rId1" Type="http://schemas.openxmlformats.org/officeDocument/2006/relationships/tags" Target="../tags/tag19.xml"/><Relationship Id="rId6" Type="http://schemas.openxmlformats.org/officeDocument/2006/relationships/tags" Target="../tags/tag24.xml"/><Relationship Id="rId5" Type="http://schemas.openxmlformats.org/officeDocument/2006/relationships/tags" Target="../tags/tag23.xml"/><Relationship Id="rId4" Type="http://schemas.openxmlformats.org/officeDocument/2006/relationships/tags" Target="../tags/tag22.xml"/></Relationships>
</file>

<file path=ppt/slideLayouts/_rels/slideLayout3.xml.rels><?xml version="1.0" encoding="UTF-8" standalone="yes"?>
<Relationships xmlns="http://schemas.openxmlformats.org/package/2006/relationships"><Relationship Id="rId8" Type="http://schemas.openxmlformats.org/officeDocument/2006/relationships/tags" Target="../tags/tag32.xml"/><Relationship Id="rId13" Type="http://schemas.openxmlformats.org/officeDocument/2006/relationships/tags" Target="../tags/tag37.xml"/><Relationship Id="rId3" Type="http://schemas.openxmlformats.org/officeDocument/2006/relationships/tags" Target="../tags/tag27.xml"/><Relationship Id="rId7" Type="http://schemas.openxmlformats.org/officeDocument/2006/relationships/tags" Target="../tags/tag31.xml"/><Relationship Id="rId12" Type="http://schemas.openxmlformats.org/officeDocument/2006/relationships/tags" Target="../tags/tag36.xml"/><Relationship Id="rId2" Type="http://schemas.openxmlformats.org/officeDocument/2006/relationships/tags" Target="../tags/tag26.xml"/><Relationship Id="rId16" Type="http://schemas.openxmlformats.org/officeDocument/2006/relationships/image" Target="../media/image1.png"/><Relationship Id="rId1" Type="http://schemas.openxmlformats.org/officeDocument/2006/relationships/tags" Target="../tags/tag25.xml"/><Relationship Id="rId6" Type="http://schemas.openxmlformats.org/officeDocument/2006/relationships/tags" Target="../tags/tag30.xml"/><Relationship Id="rId11" Type="http://schemas.openxmlformats.org/officeDocument/2006/relationships/tags" Target="../tags/tag35.xml"/><Relationship Id="rId5" Type="http://schemas.openxmlformats.org/officeDocument/2006/relationships/tags" Target="../tags/tag29.xml"/><Relationship Id="rId15" Type="http://schemas.openxmlformats.org/officeDocument/2006/relationships/slideMaster" Target="../slideMasters/slideMaster1.xml"/><Relationship Id="rId10" Type="http://schemas.openxmlformats.org/officeDocument/2006/relationships/tags" Target="../tags/tag34.xml"/><Relationship Id="rId4" Type="http://schemas.openxmlformats.org/officeDocument/2006/relationships/tags" Target="../tags/tag28.xml"/><Relationship Id="rId9" Type="http://schemas.openxmlformats.org/officeDocument/2006/relationships/tags" Target="../tags/tag33.xml"/><Relationship Id="rId14" Type="http://schemas.openxmlformats.org/officeDocument/2006/relationships/tags" Target="../tags/tag38.xml"/></Relationships>
</file>

<file path=ppt/slideLayouts/_rels/slideLayout4.xml.rels><?xml version="1.0" encoding="UTF-8" standalone="yes"?>
<Relationships xmlns="http://schemas.openxmlformats.org/package/2006/relationships"><Relationship Id="rId8" Type="http://schemas.openxmlformats.org/officeDocument/2006/relationships/slideMaster" Target="../slideMasters/slideMaster1.xml"/><Relationship Id="rId3" Type="http://schemas.openxmlformats.org/officeDocument/2006/relationships/tags" Target="../tags/tag41.xml"/><Relationship Id="rId7" Type="http://schemas.openxmlformats.org/officeDocument/2006/relationships/tags" Target="../tags/tag45.xml"/><Relationship Id="rId2" Type="http://schemas.openxmlformats.org/officeDocument/2006/relationships/tags" Target="../tags/tag40.xml"/><Relationship Id="rId1" Type="http://schemas.openxmlformats.org/officeDocument/2006/relationships/tags" Target="../tags/tag39.xml"/><Relationship Id="rId6" Type="http://schemas.openxmlformats.org/officeDocument/2006/relationships/tags" Target="../tags/tag44.xml"/><Relationship Id="rId5" Type="http://schemas.openxmlformats.org/officeDocument/2006/relationships/tags" Target="../tags/tag43.xml"/><Relationship Id="rId4" Type="http://schemas.openxmlformats.org/officeDocument/2006/relationships/tags" Target="../tags/tag42.xml"/><Relationship Id="rId9"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53.xml"/><Relationship Id="rId3" Type="http://schemas.openxmlformats.org/officeDocument/2006/relationships/tags" Target="../tags/tag48.xml"/><Relationship Id="rId7" Type="http://schemas.openxmlformats.org/officeDocument/2006/relationships/tags" Target="../tags/tag52.xml"/><Relationship Id="rId2" Type="http://schemas.openxmlformats.org/officeDocument/2006/relationships/tags" Target="../tags/tag47.xml"/><Relationship Id="rId1" Type="http://schemas.openxmlformats.org/officeDocument/2006/relationships/tags" Target="../tags/tag46.xml"/><Relationship Id="rId6" Type="http://schemas.openxmlformats.org/officeDocument/2006/relationships/tags" Target="../tags/tag51.xml"/><Relationship Id="rId11" Type="http://schemas.openxmlformats.org/officeDocument/2006/relationships/image" Target="../media/image2.png"/><Relationship Id="rId5" Type="http://schemas.openxmlformats.org/officeDocument/2006/relationships/tags" Target="../tags/tag50.xml"/><Relationship Id="rId10" Type="http://schemas.openxmlformats.org/officeDocument/2006/relationships/slideMaster" Target="../slideMasters/slideMaster1.xml"/><Relationship Id="rId4" Type="http://schemas.openxmlformats.org/officeDocument/2006/relationships/tags" Target="../tags/tag49.xml"/><Relationship Id="rId9" Type="http://schemas.openxmlformats.org/officeDocument/2006/relationships/tags" Target="../tags/tag54.xml"/></Relationships>
</file>

<file path=ppt/slideLayouts/_rels/slideLayout6.xml.rels><?xml version="1.0" encoding="UTF-8" standalone="yes"?>
<Relationships xmlns="http://schemas.openxmlformats.org/package/2006/relationships"><Relationship Id="rId8" Type="http://schemas.openxmlformats.org/officeDocument/2006/relationships/tags" Target="../tags/tag62.xml"/><Relationship Id="rId3" Type="http://schemas.openxmlformats.org/officeDocument/2006/relationships/tags" Target="../tags/tag57.xml"/><Relationship Id="rId7" Type="http://schemas.openxmlformats.org/officeDocument/2006/relationships/tags" Target="../tags/tag61.xml"/><Relationship Id="rId2" Type="http://schemas.openxmlformats.org/officeDocument/2006/relationships/tags" Target="../tags/tag56.xml"/><Relationship Id="rId1" Type="http://schemas.openxmlformats.org/officeDocument/2006/relationships/tags" Target="../tags/tag55.xml"/><Relationship Id="rId6" Type="http://schemas.openxmlformats.org/officeDocument/2006/relationships/tags" Target="../tags/tag60.xml"/><Relationship Id="rId5" Type="http://schemas.openxmlformats.org/officeDocument/2006/relationships/tags" Target="../tags/tag59.xml"/><Relationship Id="rId10" Type="http://schemas.openxmlformats.org/officeDocument/2006/relationships/image" Target="../media/image1.png"/><Relationship Id="rId4" Type="http://schemas.openxmlformats.org/officeDocument/2006/relationships/tags" Target="../tags/tag58.xml"/><Relationship Id="rId9"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65.xml"/><Relationship Id="rId2" Type="http://schemas.openxmlformats.org/officeDocument/2006/relationships/tags" Target="../tags/tag64.xml"/><Relationship Id="rId1" Type="http://schemas.openxmlformats.org/officeDocument/2006/relationships/tags" Target="../tags/tag63.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8" Type="http://schemas.openxmlformats.org/officeDocument/2006/relationships/slideMaster" Target="../slideMasters/slideMaster1.xml"/><Relationship Id="rId3" Type="http://schemas.openxmlformats.org/officeDocument/2006/relationships/tags" Target="../tags/tag68.xml"/><Relationship Id="rId7" Type="http://schemas.openxmlformats.org/officeDocument/2006/relationships/tags" Target="../tags/tag72.xml"/><Relationship Id="rId2" Type="http://schemas.openxmlformats.org/officeDocument/2006/relationships/tags" Target="../tags/tag67.xml"/><Relationship Id="rId1" Type="http://schemas.openxmlformats.org/officeDocument/2006/relationships/tags" Target="../tags/tag66.xml"/><Relationship Id="rId6" Type="http://schemas.openxmlformats.org/officeDocument/2006/relationships/tags" Target="../tags/tag71.xml"/><Relationship Id="rId5" Type="http://schemas.openxmlformats.org/officeDocument/2006/relationships/tags" Target="../tags/tag70.xml"/><Relationship Id="rId4" Type="http://schemas.openxmlformats.org/officeDocument/2006/relationships/tags" Target="../tags/tag69.xml"/><Relationship Id="rId9"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75.xml"/><Relationship Id="rId7" Type="http://schemas.openxmlformats.org/officeDocument/2006/relationships/slideMaster" Target="../slideMasters/slideMaster1.xml"/><Relationship Id="rId2" Type="http://schemas.openxmlformats.org/officeDocument/2006/relationships/tags" Target="../tags/tag74.xml"/><Relationship Id="rId1" Type="http://schemas.openxmlformats.org/officeDocument/2006/relationships/tags" Target="../tags/tag73.xml"/><Relationship Id="rId6" Type="http://schemas.openxmlformats.org/officeDocument/2006/relationships/tags" Target="../tags/tag78.xml"/><Relationship Id="rId5" Type="http://schemas.openxmlformats.org/officeDocument/2006/relationships/tags" Target="../tags/tag77.xml"/><Relationship Id="rId4" Type="http://schemas.openxmlformats.org/officeDocument/2006/relationships/tags" Target="../tags/tag76.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2"/>
        </a:solidFill>
        <a:effectLst/>
      </p:bgPr>
    </p:bg>
    <p:spTree>
      <p:nvGrpSpPr>
        <p:cNvPr id="1" name=""/>
        <p:cNvGrpSpPr/>
        <p:nvPr/>
      </p:nvGrpSpPr>
      <p:grpSpPr>
        <a:xfrm>
          <a:off x="0" y="0"/>
          <a:ext cx="0" cy="0"/>
          <a:chOff x="0" y="0"/>
          <a:chExt cx="0" cy="0"/>
        </a:xfrm>
      </p:grpSpPr>
      <p:sp>
        <p:nvSpPr>
          <p:cNvPr id="8" name="图文框 7"/>
          <p:cNvSpPr/>
          <p:nvPr userDrawn="1">
            <p:custDataLst>
              <p:tags r:id="rId1"/>
            </p:custDataLst>
          </p:nvPr>
        </p:nvSpPr>
        <p:spPr>
          <a:xfrm>
            <a:off x="447675" y="290830"/>
            <a:ext cx="11296650" cy="6276975"/>
          </a:xfrm>
          <a:prstGeom prst="frame">
            <a:avLst>
              <a:gd name="adj1" fmla="val 1423"/>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9" name="图片 8"/>
          <p:cNvPicPr>
            <a:picLocks noChangeAspect="1"/>
          </p:cNvPicPr>
          <p:nvPr userDrawn="1">
            <p:custDataLst>
              <p:tags r:id="rId2"/>
            </p:custDataLst>
          </p:nvPr>
        </p:nvPicPr>
        <p:blipFill>
          <a:blip r:embed="rId14"/>
          <a:stretch>
            <a:fillRect/>
          </a:stretch>
        </p:blipFill>
        <p:spPr>
          <a:xfrm>
            <a:off x="635" y="1270"/>
            <a:ext cx="2932430" cy="4913630"/>
          </a:xfrm>
          <a:prstGeom prst="rect">
            <a:avLst/>
          </a:prstGeom>
        </p:spPr>
      </p:pic>
      <p:pic>
        <p:nvPicPr>
          <p:cNvPr id="10" name="图片 9"/>
          <p:cNvPicPr>
            <a:picLocks noChangeAspect="1"/>
          </p:cNvPicPr>
          <p:nvPr userDrawn="1">
            <p:custDataLst>
              <p:tags r:id="rId3"/>
            </p:custDataLst>
          </p:nvPr>
        </p:nvPicPr>
        <p:blipFill>
          <a:blip r:embed="rId14"/>
          <a:stretch>
            <a:fillRect/>
          </a:stretch>
        </p:blipFill>
        <p:spPr>
          <a:xfrm rot="10800000">
            <a:off x="9258935" y="1944370"/>
            <a:ext cx="2932430" cy="4913630"/>
          </a:xfrm>
          <a:prstGeom prst="rect">
            <a:avLst/>
          </a:prstGeom>
        </p:spPr>
      </p:pic>
      <p:cxnSp>
        <p:nvCxnSpPr>
          <p:cNvPr id="12" name="稻壳儿搜索【幻雨工作室】_3"/>
          <p:cNvCxnSpPr/>
          <p:nvPr userDrawn="1">
            <p:custDataLst>
              <p:tags r:id="rId4"/>
            </p:custDataLst>
          </p:nvPr>
        </p:nvCxnSpPr>
        <p:spPr>
          <a:xfrm>
            <a:off x="2244090" y="2209800"/>
            <a:ext cx="1270000" cy="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稻壳儿搜索【幻雨工作室】_4"/>
          <p:cNvCxnSpPr/>
          <p:nvPr userDrawn="1">
            <p:custDataLst>
              <p:tags r:id="rId5"/>
            </p:custDataLst>
          </p:nvPr>
        </p:nvCxnSpPr>
        <p:spPr>
          <a:xfrm>
            <a:off x="2434590" y="2032000"/>
            <a:ext cx="0" cy="81280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稻壳儿搜索【幻雨工作室】_5"/>
          <p:cNvCxnSpPr/>
          <p:nvPr userDrawn="1">
            <p:custDataLst>
              <p:tags r:id="rId6"/>
            </p:custDataLst>
          </p:nvPr>
        </p:nvCxnSpPr>
        <p:spPr>
          <a:xfrm rot="10800000">
            <a:off x="8677910" y="5026660"/>
            <a:ext cx="1270000" cy="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 name="稻壳儿搜索【幻雨工作室】_6"/>
          <p:cNvCxnSpPr/>
          <p:nvPr userDrawn="1">
            <p:custDataLst>
              <p:tags r:id="rId7"/>
            </p:custDataLst>
          </p:nvPr>
        </p:nvCxnSpPr>
        <p:spPr>
          <a:xfrm rot="10800000">
            <a:off x="9757410" y="4391660"/>
            <a:ext cx="0" cy="81280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16" name="日期占位符 15"/>
          <p:cNvSpPr>
            <a:spLocks noGrp="1"/>
          </p:cNvSpPr>
          <p:nvPr>
            <p:ph type="dt" sz="half" idx="10"/>
            <p:custDataLst>
              <p:tags r:id="rId8"/>
            </p:custDataLst>
          </p:nvPr>
        </p:nvSpPr>
        <p:spPr/>
        <p:txBody>
          <a:bodyPr/>
          <a:lstStyle/>
          <a:p>
            <a:fld id="{760FBDFE-C587-4B4C-A407-44438C67B59E}" type="datetimeFigureOut">
              <a:rPr lang="zh-CN" altLang="en-US" smtClean="0"/>
              <a:t>2021-1-3</a:t>
            </a:fld>
            <a:endParaRPr lang="zh-CN" altLang="en-US"/>
          </a:p>
        </p:txBody>
      </p:sp>
      <p:sp>
        <p:nvSpPr>
          <p:cNvPr id="17" name="页脚占位符 16"/>
          <p:cNvSpPr>
            <a:spLocks noGrp="1"/>
          </p:cNvSpPr>
          <p:nvPr>
            <p:ph type="ftr" sz="quarter" idx="11"/>
            <p:custDataLst>
              <p:tags r:id="rId9"/>
            </p:custDataLst>
          </p:nvPr>
        </p:nvSpPr>
        <p:spPr/>
        <p:txBody>
          <a:bodyPr/>
          <a:lstStyle/>
          <a:p>
            <a:endParaRPr lang="zh-CN" altLang="en-US" dirty="0"/>
          </a:p>
        </p:txBody>
      </p:sp>
      <p:sp>
        <p:nvSpPr>
          <p:cNvPr id="18" name="灯片编号占位符 17"/>
          <p:cNvSpPr>
            <a:spLocks noGrp="1"/>
          </p:cNvSpPr>
          <p:nvPr>
            <p:ph type="sldNum" sz="quarter" idx="12"/>
            <p:custDataLst>
              <p:tags r:id="rId10"/>
            </p:custDataLst>
          </p:nvPr>
        </p:nvSpPr>
        <p:spPr/>
        <p:txBody>
          <a:bodyPr/>
          <a:lstStyle/>
          <a:p>
            <a:fld id="{49AE70B2-8BF9-45C0-BB95-33D1B9D3A854}" type="slidenum">
              <a:rPr lang="zh-CN" altLang="en-US" smtClean="0"/>
              <a:t>‹#›</a:t>
            </a:fld>
            <a:endParaRPr lang="zh-CN" altLang="en-US" dirty="0"/>
          </a:p>
        </p:txBody>
      </p:sp>
      <p:sp>
        <p:nvSpPr>
          <p:cNvPr id="2" name="标题 1"/>
          <p:cNvSpPr>
            <a:spLocks noGrp="1"/>
          </p:cNvSpPr>
          <p:nvPr>
            <p:ph type="ctrTitle" hasCustomPrompt="1"/>
            <p:custDataLst>
              <p:tags r:id="rId11"/>
            </p:custDataLst>
          </p:nvPr>
        </p:nvSpPr>
        <p:spPr>
          <a:xfrm>
            <a:off x="2859871" y="2631823"/>
            <a:ext cx="6472258" cy="899167"/>
          </a:xfrm>
        </p:spPr>
        <p:txBody>
          <a:bodyPr lIns="90000" tIns="46800" rIns="90000" bIns="0" anchor="t" anchorCtr="0">
            <a:normAutofit/>
          </a:bodyPr>
          <a:lstStyle>
            <a:lvl1pPr algn="ctr">
              <a:defRPr sz="5400" spc="600" baseline="0">
                <a:solidFill>
                  <a:schemeClr val="accent1">
                    <a:lumMod val="50000"/>
                  </a:schemeClr>
                </a:solidFill>
                <a:ea typeface="汉仪旗黑-85S" panose="00020600040101010101" pitchFamily="18" charset="-122"/>
              </a:defRPr>
            </a:lvl1pPr>
          </a:lstStyle>
          <a:p>
            <a:r>
              <a:rPr lang="zh-CN" altLang="en-US" dirty="0"/>
              <a:t>单击此处编辑标题</a:t>
            </a:r>
          </a:p>
        </p:txBody>
      </p:sp>
      <p:sp>
        <p:nvSpPr>
          <p:cNvPr id="3" name="副标题 2"/>
          <p:cNvSpPr>
            <a:spLocks noGrp="1"/>
          </p:cNvSpPr>
          <p:nvPr>
            <p:ph type="subTitle" idx="1" hasCustomPrompt="1"/>
            <p:custDataLst>
              <p:tags r:id="rId12"/>
            </p:custDataLst>
          </p:nvPr>
        </p:nvSpPr>
        <p:spPr>
          <a:xfrm>
            <a:off x="2859871" y="3609702"/>
            <a:ext cx="6472258" cy="950984"/>
          </a:xfrm>
        </p:spPr>
        <p:txBody>
          <a:bodyPr lIns="90000" tIns="0" rIns="90000" bIns="46800">
            <a:normAutofit/>
          </a:bodyPr>
          <a:lstStyle>
            <a:lvl1pPr marL="0" indent="0" algn="ctr" eaLnBrk="1" fontAlgn="auto" latinLnBrk="0" hangingPunct="1">
              <a:lnSpc>
                <a:spcPct val="100000"/>
              </a:lnSpc>
              <a:buNone/>
              <a:defRPr sz="2800" u="none" strike="noStrike" kern="1200" cap="none" spc="200" normalizeH="0" baseline="0">
                <a:solidFill>
                  <a:schemeClr val="accent1">
                    <a:lumMod val="50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pic>
        <p:nvPicPr>
          <p:cNvPr id="6" name="图片 5"/>
          <p:cNvPicPr>
            <a:picLocks noChangeAspect="1"/>
          </p:cNvPicPr>
          <p:nvPr userDrawn="1">
            <p:custDataLst>
              <p:tags r:id="rId1"/>
            </p:custDataLst>
          </p:nvPr>
        </p:nvPicPr>
        <p:blipFill>
          <a:blip r:embed="rId7"/>
          <a:stretch>
            <a:fillRect/>
          </a:stretch>
        </p:blipFill>
        <p:spPr>
          <a:xfrm rot="10800000">
            <a:off x="10838180" y="4589780"/>
            <a:ext cx="1353185" cy="2268220"/>
          </a:xfrm>
          <a:prstGeom prst="rect">
            <a:avLst/>
          </a:prstGeom>
        </p:spPr>
      </p:pic>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5"/>
            </p:custDataLst>
          </p:nvPr>
        </p:nvSpPr>
        <p:spPr>
          <a:xfrm>
            <a:off x="669930" y="952508"/>
            <a:ext cx="10852237" cy="5388907"/>
          </a:xfrm>
        </p:spPr>
        <p:txBody>
          <a:bodyPr/>
          <a:lstStyle>
            <a:lvl1pPr>
              <a:defRPr baseline="0"/>
            </a:lvl1pPr>
            <a:lvl2pPr>
              <a:defRPr baseline="0"/>
            </a:lvl2pPr>
            <a:lvl3pPr>
              <a:defRPr baseline="0"/>
            </a:lvl3pPr>
            <a:lvl4pPr>
              <a:defRPr baseline="0"/>
            </a:lvl4pPr>
            <a:lvl5pPr>
              <a:defRPr baseline="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grpSp>
        <p:nvGrpSpPr>
          <p:cNvPr id="10" name="组合 9"/>
          <p:cNvGrpSpPr/>
          <p:nvPr userDrawn="1">
            <p:custDataLst>
              <p:tags r:id="rId1"/>
            </p:custDataLst>
          </p:nvPr>
        </p:nvGrpSpPr>
        <p:grpSpPr>
          <a:xfrm>
            <a:off x="2243984" y="2031816"/>
            <a:ext cx="7704033" cy="3172499"/>
            <a:chOff x="2243984" y="2031816"/>
            <a:chExt cx="7704033" cy="3172499"/>
          </a:xfrm>
        </p:grpSpPr>
        <p:cxnSp>
          <p:nvCxnSpPr>
            <p:cNvPr id="11" name="稻壳儿搜索【幻雨工作室】_3"/>
            <p:cNvCxnSpPr/>
            <p:nvPr>
              <p:custDataLst>
                <p:tags r:id="rId10"/>
              </p:custDataLst>
            </p:nvPr>
          </p:nvCxnSpPr>
          <p:spPr>
            <a:xfrm>
              <a:off x="2243984" y="2209616"/>
              <a:ext cx="1270000" cy="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 name="稻壳儿搜索【幻雨工作室】_4"/>
            <p:cNvCxnSpPr/>
            <p:nvPr>
              <p:custDataLst>
                <p:tags r:id="rId11"/>
              </p:custDataLst>
            </p:nvPr>
          </p:nvCxnSpPr>
          <p:spPr>
            <a:xfrm>
              <a:off x="2434484" y="2031816"/>
              <a:ext cx="0" cy="81280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稻壳儿搜索【幻雨工作室】_5"/>
            <p:cNvCxnSpPr/>
            <p:nvPr>
              <p:custDataLst>
                <p:tags r:id="rId12"/>
              </p:custDataLst>
            </p:nvPr>
          </p:nvCxnSpPr>
          <p:spPr>
            <a:xfrm rot="10800000">
              <a:off x="8678017" y="5026515"/>
              <a:ext cx="1270000" cy="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稻壳儿搜索【幻雨工作室】_6"/>
            <p:cNvCxnSpPr/>
            <p:nvPr>
              <p:custDataLst>
                <p:tags r:id="rId13"/>
              </p:custDataLst>
            </p:nvPr>
          </p:nvCxnSpPr>
          <p:spPr>
            <a:xfrm rot="10800000">
              <a:off x="9757517" y="4391515"/>
              <a:ext cx="0" cy="81280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6" name="组合 5"/>
          <p:cNvGrpSpPr/>
          <p:nvPr userDrawn="1">
            <p:custDataLst>
              <p:tags r:id="rId2"/>
            </p:custDataLst>
          </p:nvPr>
        </p:nvGrpSpPr>
        <p:grpSpPr>
          <a:xfrm>
            <a:off x="543" y="1087"/>
            <a:ext cx="12190914" cy="6856913"/>
            <a:chOff x="543" y="1087"/>
            <a:chExt cx="12190914" cy="6856913"/>
          </a:xfrm>
        </p:grpSpPr>
        <p:sp>
          <p:nvSpPr>
            <p:cNvPr id="7" name="图文框 6"/>
            <p:cNvSpPr/>
            <p:nvPr userDrawn="1">
              <p:custDataLst>
                <p:tags r:id="rId7"/>
              </p:custDataLst>
            </p:nvPr>
          </p:nvSpPr>
          <p:spPr>
            <a:xfrm>
              <a:off x="447675" y="290513"/>
              <a:ext cx="11296650" cy="6276975"/>
            </a:xfrm>
            <a:prstGeom prst="frame">
              <a:avLst>
                <a:gd name="adj1" fmla="val 1423"/>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8" name="图片 7"/>
            <p:cNvPicPr>
              <a:picLocks noChangeAspect="1"/>
            </p:cNvPicPr>
            <p:nvPr userDrawn="1">
              <p:custDataLst>
                <p:tags r:id="rId8"/>
              </p:custDataLst>
            </p:nvPr>
          </p:nvPicPr>
          <p:blipFill>
            <a:blip r:embed="rId15"/>
            <a:stretch>
              <a:fillRect/>
            </a:stretch>
          </p:blipFill>
          <p:spPr>
            <a:xfrm>
              <a:off x="543" y="1087"/>
              <a:ext cx="2932430" cy="4913802"/>
            </a:xfrm>
            <a:prstGeom prst="rect">
              <a:avLst/>
            </a:prstGeom>
          </p:spPr>
        </p:pic>
        <p:pic>
          <p:nvPicPr>
            <p:cNvPr id="9" name="图片 8"/>
            <p:cNvPicPr>
              <a:picLocks noChangeAspect="1"/>
            </p:cNvPicPr>
            <p:nvPr userDrawn="1">
              <p:custDataLst>
                <p:tags r:id="rId9"/>
              </p:custDataLst>
            </p:nvPr>
          </p:nvPicPr>
          <p:blipFill>
            <a:blip r:embed="rId15"/>
            <a:stretch>
              <a:fillRect/>
            </a:stretch>
          </p:blipFill>
          <p:spPr>
            <a:xfrm rot="10800000">
              <a:off x="9259027" y="1944198"/>
              <a:ext cx="2932430" cy="4913802"/>
            </a:xfrm>
            <a:prstGeom prst="rect">
              <a:avLst/>
            </a:prstGeom>
          </p:spPr>
        </p:pic>
      </p:gr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6"/>
            </p:custDataLst>
          </p:nvPr>
        </p:nvSpPr>
        <p:spPr>
          <a:xfrm>
            <a:off x="3646032" y="2833190"/>
            <a:ext cx="4899935" cy="133676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8000" b="1" i="0" u="none" strike="noStrike" kern="1200" cap="none" spc="600" normalizeH="0" baseline="0" noProof="1" dirty="0">
                <a:solidFill>
                  <a:schemeClr val="accent1">
                    <a:lumMod val="50000"/>
                  </a:schemeClr>
                </a:solidFill>
                <a:uFillTx/>
                <a:latin typeface="Arial" panose="020B0604020202020204" pitchFamily="34" charset="0"/>
                <a:ea typeface="汉仪旗黑-85S" panose="00020600040101010101" pitchFamily="18" charset="-122"/>
                <a:cs typeface="+mj-cs"/>
                <a:sym typeface="+mn-ea"/>
              </a:defRPr>
            </a:lvl1pPr>
          </a:lstStyle>
          <a:p>
            <a:pPr lvl="0"/>
            <a:r>
              <a:rPr dirty="0">
                <a:sym typeface="+mn-ea"/>
              </a:rPr>
              <a:t>编辑标题</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pic>
        <p:nvPicPr>
          <p:cNvPr id="6" name="图片 5"/>
          <p:cNvPicPr>
            <a:picLocks noChangeAspect="1"/>
          </p:cNvPicPr>
          <p:nvPr userDrawn="1">
            <p:custDataLst>
              <p:tags r:id="rId1"/>
            </p:custDataLst>
          </p:nvPr>
        </p:nvPicPr>
        <p:blipFill>
          <a:blip r:embed="rId7"/>
          <a:stretch>
            <a:fillRect/>
          </a:stretch>
        </p:blipFill>
        <p:spPr>
          <a:xfrm rot="10800000">
            <a:off x="10838180" y="4589780"/>
            <a:ext cx="1353185" cy="2268220"/>
          </a:xfrm>
          <a:prstGeom prst="rect">
            <a:avLst/>
          </a:prstGeom>
        </p:spPr>
      </p:pic>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dirty="0"/>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dirty="0"/>
          </a:p>
        </p:txBody>
      </p:sp>
      <p:sp>
        <p:nvSpPr>
          <p:cNvPr id="2" name="标题 1"/>
          <p:cNvSpPr>
            <a:spLocks noGrp="1"/>
          </p:cNvSpPr>
          <p:nvPr>
            <p:ph type="title"/>
            <p:custDataLst>
              <p:tags r:id="rId5"/>
            </p:custDataLst>
          </p:nvPr>
        </p:nvSpPr>
        <p:spPr/>
        <p:txBody>
          <a:bodyPr>
            <a:normAutofit/>
          </a:bodyPr>
          <a:lstStyle>
            <a:lvl1pPr>
              <a:defRPr baseline="0"/>
            </a:lvl1pPr>
          </a:lstStyle>
          <a:p>
            <a:r>
              <a:rPr lang="zh-CN" altLang="en-US"/>
              <a:t>单击此处编辑母版标题样式</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bg2"/>
        </a:solidFill>
        <a:effectLst/>
      </p:bgPr>
    </p:bg>
    <p:spTree>
      <p:nvGrpSpPr>
        <p:cNvPr id="1" name=""/>
        <p:cNvGrpSpPr/>
        <p:nvPr/>
      </p:nvGrpSpPr>
      <p:grpSpPr>
        <a:xfrm>
          <a:off x="0" y="0"/>
          <a:ext cx="0" cy="0"/>
          <a:chOff x="0" y="0"/>
          <a:chExt cx="0" cy="0"/>
        </a:xfrm>
      </p:grpSpPr>
      <p:sp>
        <p:nvSpPr>
          <p:cNvPr id="6" name="矩形 5"/>
          <p:cNvSpPr/>
          <p:nvPr userDrawn="1">
            <p:custDataLst>
              <p:tags r:id="rId1"/>
            </p:custDataLst>
          </p:nvPr>
        </p:nvSpPr>
        <p:spPr>
          <a:xfrm>
            <a:off x="447040" y="290195"/>
            <a:ext cx="11296650" cy="627761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ym typeface="+mn-ea"/>
            </a:endParaRPr>
          </a:p>
        </p:txBody>
      </p:sp>
      <p:pic>
        <p:nvPicPr>
          <p:cNvPr id="9" name="图片 8"/>
          <p:cNvPicPr>
            <a:picLocks noChangeAspect="1"/>
          </p:cNvPicPr>
          <p:nvPr userDrawn="1">
            <p:custDataLst>
              <p:tags r:id="rId2"/>
            </p:custDataLst>
          </p:nvPr>
        </p:nvPicPr>
        <p:blipFill>
          <a:blip r:embed="rId10"/>
          <a:stretch>
            <a:fillRect/>
          </a:stretch>
        </p:blipFill>
        <p:spPr>
          <a:xfrm>
            <a:off x="635" y="1270"/>
            <a:ext cx="1578610" cy="2646045"/>
          </a:xfrm>
          <a:prstGeom prst="rect">
            <a:avLst/>
          </a:prstGeom>
        </p:spPr>
      </p:pic>
      <p:pic>
        <p:nvPicPr>
          <p:cNvPr id="10" name="图片 9"/>
          <p:cNvPicPr>
            <a:picLocks noChangeAspect="1"/>
          </p:cNvPicPr>
          <p:nvPr userDrawn="1">
            <p:custDataLst>
              <p:tags r:id="rId3"/>
            </p:custDataLst>
          </p:nvPr>
        </p:nvPicPr>
        <p:blipFill>
          <a:blip r:embed="rId11"/>
          <a:stretch>
            <a:fillRect/>
          </a:stretch>
        </p:blipFill>
        <p:spPr>
          <a:xfrm rot="10800000">
            <a:off x="10114280" y="3375025"/>
            <a:ext cx="2077720" cy="3482975"/>
          </a:xfrm>
          <a:prstGeom prst="rect">
            <a:avLst/>
          </a:prstGeom>
        </p:spPr>
      </p:pic>
      <p:sp>
        <p:nvSpPr>
          <p:cNvPr id="2" name="标题 1"/>
          <p:cNvSpPr>
            <a:spLocks noGrp="1"/>
          </p:cNvSpPr>
          <p:nvPr>
            <p:ph type="title" hasCustomPrompt="1"/>
            <p:custDataLst>
              <p:tags r:id="rId4"/>
            </p:custDataLst>
          </p:nvPr>
        </p:nvSpPr>
        <p:spPr>
          <a:xfrm>
            <a:off x="1281600" y="1249200"/>
            <a:ext cx="9626400" cy="723600"/>
          </a:xfrm>
        </p:spPr>
        <p:txBody>
          <a:bodyPr anchor="ctr">
            <a:normAutofit/>
          </a:bodyPr>
          <a:lstStyle>
            <a:lvl1pPr>
              <a:defRPr sz="3200" baseline="0">
                <a:latin typeface="Arial" panose="020B0604020202020204" pitchFamily="34" charset="0"/>
                <a:ea typeface="微软雅黑" panose="020B0503020204020204" pitchFamily="34" charset="-122"/>
              </a:defRPr>
            </a:lvl1pPr>
          </a:lstStyle>
          <a:p>
            <a:r>
              <a:rPr lang="zh-CN" altLang="en-US" dirty="0"/>
              <a:t>单击此处编辑标题</a:t>
            </a:r>
          </a:p>
        </p:txBody>
      </p:sp>
      <p:sp>
        <p:nvSpPr>
          <p:cNvPr id="7" name="内容占位符 6"/>
          <p:cNvSpPr>
            <a:spLocks noGrp="1"/>
          </p:cNvSpPr>
          <p:nvPr>
            <p:ph sz="quarter" idx="13"/>
            <p:custDataLst>
              <p:tags r:id="rId5"/>
            </p:custDataLst>
          </p:nvPr>
        </p:nvSpPr>
        <p:spPr>
          <a:xfrm>
            <a:off x="1281113" y="2163600"/>
            <a:ext cx="9626600" cy="3445200"/>
          </a:xfrm>
        </p:spPr>
        <p:txBody>
          <a:bodyPr/>
          <a:lstStyle>
            <a:lvl1pPr>
              <a:defRPr baseline="0">
                <a:latin typeface="Arial" panose="020B0604020202020204" pitchFamily="34" charset="0"/>
                <a:ea typeface="微软雅黑" panose="020B0503020204020204" pitchFamily="34" charset="-122"/>
              </a:defRPr>
            </a:lvl1pPr>
            <a:lvl2pPr>
              <a:defRPr baseline="0">
                <a:latin typeface="Arial" panose="020B0604020202020204" pitchFamily="34" charset="0"/>
                <a:ea typeface="微软雅黑" panose="020B0503020204020204" pitchFamily="34" charset="-122"/>
              </a:defRPr>
            </a:lvl2pPr>
            <a:lvl3pPr>
              <a:defRPr baseline="0">
                <a:latin typeface="Arial" panose="020B0604020202020204" pitchFamily="34" charset="0"/>
                <a:ea typeface="微软雅黑" panose="020B0503020204020204" pitchFamily="34" charset="-122"/>
              </a:defRPr>
            </a:lvl3pPr>
            <a:lvl4pPr>
              <a:defRPr baseline="0">
                <a:latin typeface="Arial" panose="020B0604020202020204" pitchFamily="34" charset="0"/>
                <a:ea typeface="微软雅黑" panose="020B0503020204020204" pitchFamily="34" charset="-122"/>
              </a:defRPr>
            </a:lvl4pPr>
            <a:lvl5pPr>
              <a:defRPr baseline="0">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pic>
        <p:nvPicPr>
          <p:cNvPr id="10" name="图片 9"/>
          <p:cNvPicPr>
            <a:picLocks noChangeAspect="1"/>
          </p:cNvPicPr>
          <p:nvPr userDrawn="1">
            <p:custDataLst>
              <p:tags r:id="rId1"/>
            </p:custDataLst>
          </p:nvPr>
        </p:nvPicPr>
        <p:blipFill>
          <a:blip r:embed="rId10"/>
          <a:stretch>
            <a:fillRect/>
          </a:stretch>
        </p:blipFill>
        <p:spPr>
          <a:xfrm rot="10800000">
            <a:off x="10838180" y="4589780"/>
            <a:ext cx="1353185" cy="2268220"/>
          </a:xfrm>
          <a:prstGeom prst="rect">
            <a:avLst/>
          </a:prstGeom>
        </p:spPr>
      </p:pic>
      <p:sp>
        <p:nvSpPr>
          <p:cNvPr id="8" name="矩形 7"/>
          <p:cNvSpPr/>
          <p:nvPr userDrawn="1">
            <p:custDataLst>
              <p:tags r:id="rId2"/>
            </p:custDataLst>
          </p:nvPr>
        </p:nvSpPr>
        <p:spPr>
          <a:xfrm>
            <a:off x="1905" y="-4445"/>
            <a:ext cx="4899025"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ym typeface="+mn-ea"/>
            </a:endParaRPr>
          </a:p>
        </p:txBody>
      </p:sp>
      <p:sp>
        <p:nvSpPr>
          <p:cNvPr id="2" name="标题 1"/>
          <p:cNvSpPr>
            <a:spLocks noGrp="1"/>
          </p:cNvSpPr>
          <p:nvPr>
            <p:ph type="title" hasCustomPrompt="1"/>
            <p:custDataLst>
              <p:tags r:id="rId3"/>
            </p:custDataLst>
          </p:nvPr>
        </p:nvSpPr>
        <p:spPr>
          <a:xfrm>
            <a:off x="583200" y="770400"/>
            <a:ext cx="3960000" cy="882000"/>
          </a:xfrm>
        </p:spPr>
        <p:txBody>
          <a:bodyPr anchor="ctr">
            <a:normAutofit/>
          </a:bodyPr>
          <a:lstStyle>
            <a:lvl1pPr>
              <a:defRPr sz="3600" baseline="0">
                <a:solidFill>
                  <a:schemeClr val="tx1">
                    <a:lumMod val="85000"/>
                    <a:lumOff val="15000"/>
                  </a:schemeClr>
                </a:solidFill>
                <a:latin typeface="Arial" panose="020B0604020202020204" pitchFamily="34" charset="0"/>
                <a:ea typeface="微软雅黑" panose="020B0503020204020204" pitchFamily="34" charset="-122"/>
              </a:defRPr>
            </a:lvl1pPr>
          </a:lstStyle>
          <a:p>
            <a:r>
              <a:rPr lang="zh-CN" altLang="en-US" dirty="0"/>
              <a:t>单击编辑标题</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dirty="0"/>
          </a:p>
        </p:txBody>
      </p:sp>
      <p:sp>
        <p:nvSpPr>
          <p:cNvPr id="7" name="文本占位符 6"/>
          <p:cNvSpPr>
            <a:spLocks noGrp="1"/>
          </p:cNvSpPr>
          <p:nvPr>
            <p:ph type="body" sz="quarter" idx="13"/>
            <p:custDataLst>
              <p:tags r:id="rId7"/>
            </p:custDataLst>
          </p:nvPr>
        </p:nvSpPr>
        <p:spPr>
          <a:xfrm>
            <a:off x="586800" y="1764000"/>
            <a:ext cx="3956400" cy="40932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5101200" y="769938"/>
            <a:ext cx="6480000" cy="5087937"/>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8" name="图片 7"/>
          <p:cNvPicPr>
            <a:picLocks noChangeAspect="1"/>
          </p:cNvPicPr>
          <p:nvPr userDrawn="1">
            <p:custDataLst>
              <p:tags r:id="rId2"/>
            </p:custDataLst>
          </p:nvPr>
        </p:nvPicPr>
        <p:blipFill>
          <a:blip r:embed="rId10"/>
          <a:stretch>
            <a:fillRect/>
          </a:stretch>
        </p:blipFill>
        <p:spPr>
          <a:xfrm>
            <a:off x="635" y="1270"/>
            <a:ext cx="1219200" cy="2043430"/>
          </a:xfrm>
          <a:prstGeom prst="rect">
            <a:avLst/>
          </a:prstGeom>
        </p:spPr>
      </p:pic>
      <p:sp>
        <p:nvSpPr>
          <p:cNvPr id="2" name="标题 1"/>
          <p:cNvSpPr>
            <a:spLocks noGrp="1"/>
          </p:cNvSpPr>
          <p:nvPr>
            <p:ph type="title"/>
            <p:custDataLst>
              <p:tags r:id="rId3"/>
            </p:custDataLst>
          </p:nvPr>
        </p:nvSpPr>
        <p:spPr>
          <a:xfrm>
            <a:off x="612000" y="781200"/>
            <a:ext cx="10976400" cy="626400"/>
          </a:xfrm>
        </p:spPr>
        <p:txBody>
          <a:bodyPr anchor="ctr">
            <a:normAutofit/>
          </a:bodyPr>
          <a:lstStyle>
            <a:lvl1pPr algn="ctr">
              <a:defRPr sz="3600" baseline="0">
                <a:solidFill>
                  <a:schemeClr val="tx1">
                    <a:lumMod val="85000"/>
                    <a:lumOff val="15000"/>
                  </a:schemeClr>
                </a:solidFill>
                <a:latin typeface="Arial" panose="020B0604020202020204" pitchFamily="34" charset="0"/>
                <a:ea typeface="微软雅黑" panose="020B0503020204020204" pitchFamily="3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dirty="0"/>
          </a:p>
        </p:txBody>
      </p:sp>
      <p:sp>
        <p:nvSpPr>
          <p:cNvPr id="7" name="文本占位符 6"/>
          <p:cNvSpPr>
            <a:spLocks noGrp="1"/>
          </p:cNvSpPr>
          <p:nvPr>
            <p:ph type="body" sz="quarter" idx="13"/>
            <p:custDataLst>
              <p:tags r:id="rId7"/>
            </p:custDataLst>
          </p:nvPr>
        </p:nvSpPr>
        <p:spPr>
          <a:xfrm>
            <a:off x="612000" y="1659600"/>
            <a:ext cx="10975975" cy="828000"/>
          </a:xfrm>
        </p:spPr>
        <p:txBody>
          <a:bodyPr/>
          <a:lstStyle>
            <a:lvl1pPr algn="ct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p>
        </p:txBody>
      </p:sp>
      <p:sp>
        <p:nvSpPr>
          <p:cNvPr id="9" name="内容占位符 8"/>
          <p:cNvSpPr>
            <a:spLocks noGrp="1"/>
          </p:cNvSpPr>
          <p:nvPr>
            <p:ph sz="quarter" idx="14"/>
            <p:custDataLst>
              <p:tags r:id="rId8"/>
            </p:custDataLst>
          </p:nvPr>
        </p:nvSpPr>
        <p:spPr>
          <a:xfrm>
            <a:off x="612775" y="2808000"/>
            <a:ext cx="10965600" cy="34308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1"/>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10" name="图片 9"/>
          <p:cNvPicPr>
            <a:picLocks noChangeAspect="1"/>
          </p:cNvPicPr>
          <p:nvPr userDrawn="1">
            <p:custDataLst>
              <p:tags r:id="rId2"/>
            </p:custDataLst>
          </p:nvPr>
        </p:nvPicPr>
        <p:blipFill>
          <a:blip r:embed="rId10"/>
          <a:stretch>
            <a:fillRect/>
          </a:stretch>
        </p:blipFill>
        <p:spPr>
          <a:xfrm rot="10800000">
            <a:off x="10838180" y="4589780"/>
            <a:ext cx="1353185" cy="2268220"/>
          </a:xfrm>
          <a:prstGeom prst="rect">
            <a:avLst/>
          </a:prstGeom>
        </p:spPr>
      </p:pic>
      <p:sp>
        <p:nvSpPr>
          <p:cNvPr id="2" name="标题 1"/>
          <p:cNvSpPr>
            <a:spLocks noGrp="1"/>
          </p:cNvSpPr>
          <p:nvPr>
            <p:ph type="title"/>
            <p:custDataLst>
              <p:tags r:id="rId3"/>
            </p:custDataLst>
          </p:nvPr>
        </p:nvSpPr>
        <p:spPr>
          <a:xfrm>
            <a:off x="604800" y="669600"/>
            <a:ext cx="10976400" cy="565200"/>
          </a:xfrm>
        </p:spPr>
        <p:txBody>
          <a:bodyPr anchor="ctr">
            <a:normAutofit/>
          </a:bodyPr>
          <a:lstStyle>
            <a:lvl1pPr algn="ctr">
              <a:defRPr sz="3200" baseline="0">
                <a:solidFill>
                  <a:schemeClr val="tx1">
                    <a:lumMod val="85000"/>
                    <a:lumOff val="15000"/>
                  </a:schemeClr>
                </a:solidFill>
                <a:latin typeface="Arial" panose="020B0604020202020204" pitchFamily="34" charset="0"/>
                <a:ea typeface="微软雅黑" panose="020B0503020204020204" pitchFamily="3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dirty="0"/>
          </a:p>
        </p:txBody>
      </p:sp>
      <p:sp>
        <p:nvSpPr>
          <p:cNvPr id="7" name="内容占位符 6"/>
          <p:cNvSpPr>
            <a:spLocks noGrp="1"/>
          </p:cNvSpPr>
          <p:nvPr>
            <p:ph sz="quarter" idx="13"/>
            <p:custDataLst>
              <p:tags r:id="rId7"/>
            </p:custDataLst>
          </p:nvPr>
        </p:nvSpPr>
        <p:spPr>
          <a:xfrm>
            <a:off x="604837" y="1681200"/>
            <a:ext cx="10990800" cy="32112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文本占位符 8"/>
          <p:cNvSpPr>
            <a:spLocks noGrp="1"/>
          </p:cNvSpPr>
          <p:nvPr>
            <p:ph type="body" sz="quarter" idx="14"/>
            <p:custDataLst>
              <p:tags r:id="rId8"/>
            </p:custDataLst>
          </p:nvPr>
        </p:nvSpPr>
        <p:spPr>
          <a:xfrm>
            <a:off x="594000" y="5180400"/>
            <a:ext cx="11001600" cy="1011600"/>
          </a:xfrm>
        </p:spPr>
        <p:txBody>
          <a:bodyPr/>
          <a:lstStyle>
            <a:lvl1pPr marL="0" indent="0">
              <a:buNone/>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pic>
        <p:nvPicPr>
          <p:cNvPr id="12" name="图片 11"/>
          <p:cNvPicPr>
            <a:picLocks noChangeAspect="1"/>
          </p:cNvPicPr>
          <p:nvPr userDrawn="1">
            <p:custDataLst>
              <p:tags r:id="rId1"/>
            </p:custDataLst>
          </p:nvPr>
        </p:nvPicPr>
        <p:blipFill>
          <a:blip r:embed="rId12"/>
          <a:stretch>
            <a:fillRect/>
          </a:stretch>
        </p:blipFill>
        <p:spPr>
          <a:xfrm rot="10800000">
            <a:off x="10838180" y="4589780"/>
            <a:ext cx="1353185" cy="2268220"/>
          </a:xfrm>
          <a:prstGeom prst="rect">
            <a:avLst/>
          </a:prstGeom>
        </p:spPr>
      </p:pic>
      <p:sp>
        <p:nvSpPr>
          <p:cNvPr id="10" name="矩形 9"/>
          <p:cNvSpPr/>
          <p:nvPr userDrawn="1">
            <p:custDataLst>
              <p:tags r:id="rId2"/>
            </p:custDataLst>
          </p:nvPr>
        </p:nvSpPr>
        <p:spPr>
          <a:xfrm>
            <a:off x="0" y="127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579600" y="237600"/>
            <a:ext cx="11037600" cy="441964"/>
          </a:xfrm>
        </p:spPr>
        <p:txBody>
          <a:bodyPr>
            <a:normAutofit/>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dirty="0"/>
          </a:p>
        </p:txBody>
      </p:sp>
      <p:sp>
        <p:nvSpPr>
          <p:cNvPr id="7" name="内容占位符 6"/>
          <p:cNvSpPr>
            <a:spLocks noGrp="1"/>
          </p:cNvSpPr>
          <p:nvPr>
            <p:ph sz="quarter" idx="13"/>
            <p:custDataLst>
              <p:tags r:id="rId7"/>
            </p:custDataLst>
          </p:nvPr>
        </p:nvSpPr>
        <p:spPr>
          <a:xfrm>
            <a:off x="579600" y="1663200"/>
            <a:ext cx="5342400" cy="28944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6242400" y="1663200"/>
            <a:ext cx="5367600" cy="28944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文本占位符 10"/>
          <p:cNvSpPr>
            <a:spLocks noGrp="1"/>
          </p:cNvSpPr>
          <p:nvPr>
            <p:ph type="body" sz="quarter" idx="15"/>
            <p:custDataLst>
              <p:tags r:id="rId9"/>
            </p:custDataLst>
          </p:nvPr>
        </p:nvSpPr>
        <p:spPr>
          <a:xfrm>
            <a:off x="572400" y="4816800"/>
            <a:ext cx="5342400" cy="7812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p>
        </p:txBody>
      </p:sp>
      <p:sp>
        <p:nvSpPr>
          <p:cNvPr id="13" name="文本占位符 12"/>
          <p:cNvSpPr>
            <a:spLocks noGrp="1"/>
          </p:cNvSpPr>
          <p:nvPr>
            <p:ph type="body" sz="quarter" idx="16"/>
            <p:custDataLst>
              <p:tags r:id="rId10"/>
            </p:custDataLst>
          </p:nvPr>
        </p:nvSpPr>
        <p:spPr>
          <a:xfrm>
            <a:off x="6253200" y="4813200"/>
            <a:ext cx="5367600" cy="7812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8" name="图片 7"/>
          <p:cNvPicPr>
            <a:picLocks noChangeAspect="1"/>
          </p:cNvPicPr>
          <p:nvPr userDrawn="1">
            <p:custDataLst>
              <p:tags r:id="rId2"/>
            </p:custDataLst>
          </p:nvPr>
        </p:nvPicPr>
        <p:blipFill>
          <a:blip r:embed="rId10"/>
          <a:stretch>
            <a:fillRect/>
          </a:stretch>
        </p:blipFill>
        <p:spPr>
          <a:xfrm>
            <a:off x="635" y="1270"/>
            <a:ext cx="1750695" cy="2934970"/>
          </a:xfrm>
          <a:prstGeom prst="rect">
            <a:avLst/>
          </a:prstGeom>
        </p:spPr>
      </p:pic>
      <p:pic>
        <p:nvPicPr>
          <p:cNvPr id="9" name="图片 8"/>
          <p:cNvPicPr>
            <a:picLocks noChangeAspect="1"/>
          </p:cNvPicPr>
          <p:nvPr userDrawn="1">
            <p:custDataLst>
              <p:tags r:id="rId3"/>
            </p:custDataLst>
          </p:nvPr>
        </p:nvPicPr>
        <p:blipFill>
          <a:blip r:embed="rId11"/>
          <a:stretch>
            <a:fillRect/>
          </a:stretch>
        </p:blipFill>
        <p:spPr>
          <a:xfrm rot="10800000">
            <a:off x="10699115" y="4357370"/>
            <a:ext cx="1492250" cy="2500630"/>
          </a:xfrm>
          <a:prstGeom prst="rect">
            <a:avLst/>
          </a:prstGeom>
        </p:spPr>
      </p:pic>
      <p:sp>
        <p:nvSpPr>
          <p:cNvPr id="2" name="标题 1"/>
          <p:cNvSpPr>
            <a:spLocks noGrp="1"/>
          </p:cNvSpPr>
          <p:nvPr>
            <p:ph type="title" hasCustomPrompt="1"/>
            <p:custDataLst>
              <p:tags r:id="rId4"/>
            </p:custDataLst>
          </p:nvPr>
        </p:nvSpPr>
        <p:spPr>
          <a:xfrm>
            <a:off x="1522800" y="1339200"/>
            <a:ext cx="9144000" cy="2386800"/>
          </a:xfrm>
        </p:spPr>
        <p:txBody>
          <a:bodyPr anchor="b">
            <a:normAutofit/>
          </a:bodyPr>
          <a:lstStyle>
            <a:lvl1pPr algn="ctr">
              <a:defRPr sz="6000" baseline="0">
                <a:solidFill>
                  <a:schemeClr val="tx1">
                    <a:lumMod val="85000"/>
                    <a:lumOff val="15000"/>
                  </a:schemeClr>
                </a:solidFill>
                <a:latin typeface="Arial" panose="020B0604020202020204" pitchFamily="34" charset="0"/>
                <a:ea typeface="微软雅黑" panose="020B0503020204020204" pitchFamily="34" charset="-122"/>
              </a:defRPr>
            </a:lvl1pPr>
          </a:lstStyle>
          <a:p>
            <a:r>
              <a:rPr lang="zh-CN" altLang="en-US" dirty="0"/>
              <a:t>单击此处编辑标题</a:t>
            </a:r>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dirty="0"/>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dirty="0"/>
          </a:p>
        </p:txBody>
      </p:sp>
      <p:sp>
        <p:nvSpPr>
          <p:cNvPr id="7" name="文本占位符 6"/>
          <p:cNvSpPr>
            <a:spLocks noGrp="1"/>
          </p:cNvSpPr>
          <p:nvPr>
            <p:ph type="body" sz="quarter" idx="13"/>
            <p:custDataLst>
              <p:tags r:id="rId8"/>
            </p:custDataLst>
          </p:nvPr>
        </p:nvSpPr>
        <p:spPr>
          <a:xfrm>
            <a:off x="1522413" y="3862800"/>
            <a:ext cx="9144000" cy="1656000"/>
          </a:xfrm>
        </p:spPr>
        <p:txBody>
          <a:bodyPr/>
          <a:lstStyle>
            <a:lvl1pPr algn="ct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custDataLst>
              <p:tags r:id="rId1"/>
            </p:custDataLst>
          </p:nvPr>
        </p:nvPicPr>
        <p:blipFill>
          <a:blip r:embed="rId8"/>
          <a:stretch>
            <a:fillRect/>
          </a:stretch>
        </p:blipFill>
        <p:spPr>
          <a:xfrm rot="10800000">
            <a:off x="10838180" y="4589780"/>
            <a:ext cx="1353185" cy="2268220"/>
          </a:xfrm>
          <a:prstGeom prst="rect">
            <a:avLst/>
          </a:prstGeom>
        </p:spPr>
      </p:pic>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3"/>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2021-1-3</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2"/>
        </a:solidFill>
        <a:effectLst/>
      </p:bgPr>
    </p:bg>
    <p:spTree>
      <p:nvGrpSpPr>
        <p:cNvPr id="1" name=""/>
        <p:cNvGrpSpPr/>
        <p:nvPr/>
      </p:nvGrpSpPr>
      <p:grpSpPr>
        <a:xfrm>
          <a:off x="0" y="0"/>
          <a:ext cx="0" cy="0"/>
          <a:chOff x="0" y="0"/>
          <a:chExt cx="0" cy="0"/>
        </a:xfrm>
      </p:grpSpPr>
      <p:grpSp>
        <p:nvGrpSpPr>
          <p:cNvPr id="11" name="组合 10"/>
          <p:cNvGrpSpPr/>
          <p:nvPr userDrawn="1">
            <p:custDataLst>
              <p:tags r:id="rId1"/>
            </p:custDataLst>
          </p:nvPr>
        </p:nvGrpSpPr>
        <p:grpSpPr>
          <a:xfrm>
            <a:off x="2243984" y="2121355"/>
            <a:ext cx="7704033" cy="3172499"/>
            <a:chOff x="2243984" y="2121355"/>
            <a:chExt cx="7704033" cy="3172499"/>
          </a:xfrm>
        </p:grpSpPr>
        <p:cxnSp>
          <p:nvCxnSpPr>
            <p:cNvPr id="12" name="稻壳儿搜索【幻雨工作室】_4"/>
            <p:cNvCxnSpPr/>
            <p:nvPr>
              <p:custDataLst>
                <p:tags r:id="rId11"/>
              </p:custDataLst>
            </p:nvPr>
          </p:nvCxnSpPr>
          <p:spPr>
            <a:xfrm>
              <a:off x="2243984" y="2299155"/>
              <a:ext cx="1270000" cy="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稻壳儿搜索【幻雨工作室】_5"/>
            <p:cNvCxnSpPr/>
            <p:nvPr>
              <p:custDataLst>
                <p:tags r:id="rId12"/>
              </p:custDataLst>
            </p:nvPr>
          </p:nvCxnSpPr>
          <p:spPr>
            <a:xfrm>
              <a:off x="2434484" y="2121355"/>
              <a:ext cx="0" cy="81280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稻壳儿搜索【幻雨工作室】_6"/>
            <p:cNvCxnSpPr/>
            <p:nvPr>
              <p:custDataLst>
                <p:tags r:id="rId13"/>
              </p:custDataLst>
            </p:nvPr>
          </p:nvCxnSpPr>
          <p:spPr>
            <a:xfrm rot="10800000">
              <a:off x="8678017" y="5116054"/>
              <a:ext cx="1270000" cy="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 name="稻壳儿搜索【幻雨工作室】_7"/>
            <p:cNvCxnSpPr/>
            <p:nvPr>
              <p:custDataLst>
                <p:tags r:id="rId14"/>
              </p:custDataLst>
            </p:nvPr>
          </p:nvCxnSpPr>
          <p:spPr>
            <a:xfrm rot="10800000">
              <a:off x="9757517" y="4481054"/>
              <a:ext cx="0" cy="81280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7" name="组合 6"/>
          <p:cNvGrpSpPr/>
          <p:nvPr userDrawn="1">
            <p:custDataLst>
              <p:tags r:id="rId2"/>
            </p:custDataLst>
          </p:nvPr>
        </p:nvGrpSpPr>
        <p:grpSpPr>
          <a:xfrm>
            <a:off x="543" y="1087"/>
            <a:ext cx="12190914" cy="6856913"/>
            <a:chOff x="543" y="1087"/>
            <a:chExt cx="12190914" cy="6856913"/>
          </a:xfrm>
        </p:grpSpPr>
        <p:sp>
          <p:nvSpPr>
            <p:cNvPr id="8" name="图文框 7"/>
            <p:cNvSpPr/>
            <p:nvPr userDrawn="1">
              <p:custDataLst>
                <p:tags r:id="rId8"/>
              </p:custDataLst>
            </p:nvPr>
          </p:nvSpPr>
          <p:spPr>
            <a:xfrm>
              <a:off x="447675" y="290513"/>
              <a:ext cx="11296650" cy="6276975"/>
            </a:xfrm>
            <a:prstGeom prst="frame">
              <a:avLst>
                <a:gd name="adj1" fmla="val 1423"/>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9" name="图片 8"/>
            <p:cNvPicPr>
              <a:picLocks noChangeAspect="1"/>
            </p:cNvPicPr>
            <p:nvPr userDrawn="1">
              <p:custDataLst>
                <p:tags r:id="rId9"/>
              </p:custDataLst>
            </p:nvPr>
          </p:nvPicPr>
          <p:blipFill>
            <a:blip r:embed="rId16"/>
            <a:stretch>
              <a:fillRect/>
            </a:stretch>
          </p:blipFill>
          <p:spPr>
            <a:xfrm>
              <a:off x="543" y="1087"/>
              <a:ext cx="2932430" cy="4913802"/>
            </a:xfrm>
            <a:prstGeom prst="rect">
              <a:avLst/>
            </a:prstGeom>
          </p:spPr>
        </p:pic>
        <p:pic>
          <p:nvPicPr>
            <p:cNvPr id="10" name="图片 9"/>
            <p:cNvPicPr>
              <a:picLocks noChangeAspect="1"/>
            </p:cNvPicPr>
            <p:nvPr userDrawn="1">
              <p:custDataLst>
                <p:tags r:id="rId10"/>
              </p:custDataLst>
            </p:nvPr>
          </p:nvPicPr>
          <p:blipFill>
            <a:blip r:embed="rId16"/>
            <a:stretch>
              <a:fillRect/>
            </a:stretch>
          </p:blipFill>
          <p:spPr>
            <a:xfrm rot="10800000">
              <a:off x="9259027" y="1944198"/>
              <a:ext cx="2932430" cy="4913802"/>
            </a:xfrm>
            <a:prstGeom prst="rect">
              <a:avLst/>
            </a:prstGeom>
          </p:spPr>
        </p:pic>
      </p:gr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2021-1-3</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6"/>
            </p:custDataLst>
          </p:nvPr>
        </p:nvSpPr>
        <p:spPr>
          <a:xfrm>
            <a:off x="3506387" y="2934155"/>
            <a:ext cx="4877774" cy="754347"/>
          </a:xfrm>
        </p:spPr>
        <p:txBody>
          <a:bodyPr lIns="90000" tIns="46800" rIns="90000" bIns="0" anchor="b" anchorCtr="0">
            <a:normAutofit/>
          </a:bodyPr>
          <a:lstStyle>
            <a:lvl1pPr algn="ctr">
              <a:defRPr sz="4000" u="none" strike="noStrike" kern="1200" cap="none" spc="300" normalizeH="0" baseline="0">
                <a:solidFill>
                  <a:schemeClr val="accent1">
                    <a:lumMod val="50000"/>
                  </a:schemeClr>
                </a:solidFill>
                <a:uFillTx/>
                <a:latin typeface="Arial" panose="020B0604020202020204" pitchFamily="34" charset="0"/>
                <a:ea typeface="汉仪旗黑-85S" panose="00020600040101010101" pitchFamily="18" charset="-122"/>
              </a:defRPr>
            </a:lvl1pPr>
          </a:lstStyle>
          <a:p>
            <a:r>
              <a:rPr lang="zh-CN" altLang="en-US" dirty="0"/>
              <a:t>单击此处编辑标题</a:t>
            </a:r>
          </a:p>
        </p:txBody>
      </p:sp>
      <p:sp>
        <p:nvSpPr>
          <p:cNvPr id="3" name="文本占位符 2"/>
          <p:cNvSpPr>
            <a:spLocks noGrp="1"/>
          </p:cNvSpPr>
          <p:nvPr>
            <p:ph type="body" idx="1"/>
            <p:custDataLst>
              <p:tags r:id="rId7"/>
            </p:custDataLst>
          </p:nvPr>
        </p:nvSpPr>
        <p:spPr>
          <a:xfrm>
            <a:off x="3506382" y="3781116"/>
            <a:ext cx="4877774" cy="1077985"/>
          </a:xfrm>
        </p:spPr>
        <p:txBody>
          <a:bodyPr lIns="90000" tIns="0" rIns="90000" bIns="46800">
            <a:normAutofit/>
          </a:bodyPr>
          <a:lstStyle>
            <a:lvl1pPr marL="0" indent="0" algn="ctr" eaLnBrk="1" fontAlgn="auto" latinLnBrk="0" hangingPunct="1">
              <a:buNone/>
              <a:defRPr kumimoji="0" lang="zh-CN" altLang="en-US" sz="1800" b="0" i="0" u="none" strike="noStrike" kern="1200" cap="none" spc="150" normalizeH="0" baseline="0" noProof="1">
                <a:solidFill>
                  <a:schemeClr val="accent1">
                    <a:lumMod val="50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custDataLst>
              <p:tags r:id="rId1"/>
            </p:custDataLst>
          </p:nvPr>
        </p:nvPicPr>
        <p:blipFill>
          <a:blip r:embed="rId9"/>
          <a:stretch>
            <a:fillRect/>
          </a:stretch>
        </p:blipFill>
        <p:spPr>
          <a:xfrm rot="10800000">
            <a:off x="10838180" y="4589780"/>
            <a:ext cx="1353185" cy="2268220"/>
          </a:xfrm>
          <a:prstGeom prst="rect">
            <a:avLst/>
          </a:prstGeom>
        </p:spPr>
      </p:pic>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3"/>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4"/>
            </p:custDataLst>
          </p:nvPr>
        </p:nvSpPr>
        <p:spPr>
          <a:xfrm>
            <a:off x="6238877" y="952508"/>
            <a:ext cx="5283242" cy="5388907"/>
          </a:xfrm>
        </p:spPr>
        <p:txBody>
          <a:bodyPr>
            <a:noAutofit/>
          </a:bodyPr>
          <a:lstStyle>
            <a:lvl1pPr>
              <a:defRPr sz="1600" baseline="0">
                <a:solidFill>
                  <a:schemeClr val="tx1">
                    <a:lumMod val="85000"/>
                    <a:lumOff val="15000"/>
                  </a:schemeClr>
                </a:solidFill>
                <a:latin typeface="Arial" panose="020B0604020202020204" pitchFamily="34" charset="0"/>
                <a:ea typeface="微软雅黑" panose="020B0503020204020204" pitchFamily="34" charset="-122"/>
              </a:defRPr>
            </a:lvl1pPr>
            <a:lvl2pPr>
              <a:defRPr sz="1600" baseline="0">
                <a:solidFill>
                  <a:schemeClr val="tx1">
                    <a:lumMod val="85000"/>
                    <a:lumOff val="15000"/>
                  </a:schemeClr>
                </a:solidFill>
                <a:latin typeface="Arial" panose="020B0604020202020204" pitchFamily="34" charset="0"/>
                <a:ea typeface="微软雅黑" panose="020B0503020204020204" pitchFamily="34" charset="-122"/>
              </a:defRPr>
            </a:lvl2pPr>
            <a:lvl3pPr>
              <a:defRPr sz="1600" baseline="0">
                <a:solidFill>
                  <a:schemeClr val="tx1">
                    <a:lumMod val="85000"/>
                    <a:lumOff val="15000"/>
                  </a:schemeClr>
                </a:solidFill>
                <a:latin typeface="Arial" panose="020B0604020202020204" pitchFamily="34" charset="0"/>
                <a:ea typeface="微软雅黑" panose="020B0503020204020204" pitchFamily="34" charset="-122"/>
              </a:defRPr>
            </a:lvl3pPr>
            <a:lvl4pPr>
              <a:defRPr sz="1600" baseline="0">
                <a:solidFill>
                  <a:schemeClr val="tx1">
                    <a:lumMod val="85000"/>
                    <a:lumOff val="15000"/>
                  </a:schemeClr>
                </a:solidFill>
                <a:latin typeface="Arial" panose="020B0604020202020204" pitchFamily="34" charset="0"/>
                <a:ea typeface="微软雅黑" panose="020B0503020204020204" pitchFamily="34" charset="-122"/>
              </a:defRPr>
            </a:lvl4pPr>
            <a:lvl5pPr>
              <a:defRPr sz="1600"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t>2021-1-3</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10" name="图片 9"/>
          <p:cNvPicPr>
            <a:picLocks noChangeAspect="1"/>
          </p:cNvPicPr>
          <p:nvPr userDrawn="1">
            <p:custDataLst>
              <p:tags r:id="rId1"/>
            </p:custDataLst>
          </p:nvPr>
        </p:nvPicPr>
        <p:blipFill>
          <a:blip r:embed="rId11"/>
          <a:stretch>
            <a:fillRect/>
          </a:stretch>
        </p:blipFill>
        <p:spPr>
          <a:xfrm rot="10800000">
            <a:off x="10838180" y="4589780"/>
            <a:ext cx="1353185" cy="2268220"/>
          </a:xfrm>
          <a:prstGeom prst="rect">
            <a:avLst/>
          </a:prstGeom>
        </p:spPr>
      </p:pic>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3"/>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4"/>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5"/>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6"/>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t>2021-1-3</a:t>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grpSp>
        <p:nvGrpSpPr>
          <p:cNvPr id="6" name="组合 5"/>
          <p:cNvGrpSpPr/>
          <p:nvPr userDrawn="1">
            <p:custDataLst>
              <p:tags r:id="rId1"/>
            </p:custDataLst>
          </p:nvPr>
        </p:nvGrpSpPr>
        <p:grpSpPr>
          <a:xfrm>
            <a:off x="543" y="1087"/>
            <a:ext cx="12190914" cy="6856913"/>
            <a:chOff x="543" y="1087"/>
            <a:chExt cx="12190914" cy="6856913"/>
          </a:xfrm>
        </p:grpSpPr>
        <p:sp>
          <p:nvSpPr>
            <p:cNvPr id="7" name="图文框 6"/>
            <p:cNvSpPr/>
            <p:nvPr userDrawn="1">
              <p:custDataLst>
                <p:tags r:id="rId6"/>
              </p:custDataLst>
            </p:nvPr>
          </p:nvSpPr>
          <p:spPr>
            <a:xfrm>
              <a:off x="447675" y="290513"/>
              <a:ext cx="11296650" cy="6276975"/>
            </a:xfrm>
            <a:prstGeom prst="frame">
              <a:avLst>
                <a:gd name="adj1" fmla="val 1423"/>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pic>
          <p:nvPicPr>
            <p:cNvPr id="8" name="图片 7"/>
            <p:cNvPicPr>
              <a:picLocks noChangeAspect="1"/>
            </p:cNvPicPr>
            <p:nvPr userDrawn="1">
              <p:custDataLst>
                <p:tags r:id="rId7"/>
              </p:custDataLst>
            </p:nvPr>
          </p:nvPicPr>
          <p:blipFill>
            <a:blip r:embed="rId10"/>
            <a:stretch>
              <a:fillRect/>
            </a:stretch>
          </p:blipFill>
          <p:spPr>
            <a:xfrm>
              <a:off x="543" y="1087"/>
              <a:ext cx="2932430" cy="4913802"/>
            </a:xfrm>
            <a:prstGeom prst="rect">
              <a:avLst/>
            </a:prstGeom>
          </p:spPr>
        </p:pic>
        <p:pic>
          <p:nvPicPr>
            <p:cNvPr id="9" name="图片 8"/>
            <p:cNvPicPr>
              <a:picLocks noChangeAspect="1"/>
            </p:cNvPicPr>
            <p:nvPr userDrawn="1">
              <p:custDataLst>
                <p:tags r:id="rId8"/>
              </p:custDataLst>
            </p:nvPr>
          </p:nvPicPr>
          <p:blipFill>
            <a:blip r:embed="rId10"/>
            <a:stretch>
              <a:fillRect/>
            </a:stretch>
          </p:blipFill>
          <p:spPr>
            <a:xfrm rot="10800000">
              <a:off x="9259027" y="1944198"/>
              <a:ext cx="2932430" cy="4913802"/>
            </a:xfrm>
            <a:prstGeom prst="rect">
              <a:avLst/>
            </a:prstGeom>
          </p:spPr>
        </p:pic>
      </p:grpSp>
      <p:sp>
        <p:nvSpPr>
          <p:cNvPr id="2" name="标题 1"/>
          <p:cNvSpPr>
            <a:spLocks noGrp="1"/>
          </p:cNvSpPr>
          <p:nvPr>
            <p:ph type="title"/>
            <p:custDataLst>
              <p:tags r:id="rId2"/>
            </p:custDataLst>
          </p:nvPr>
        </p:nvSpPr>
        <p:spPr/>
        <p:txBody>
          <a:bodyPr vert="horz" lIns="90170" tIns="46990" rIns="90170" bIns="4699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2021-1-3</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custDataLst>
              <p:tags r:id="rId1"/>
            </p:custDataLst>
          </p:nvPr>
        </p:nvPicPr>
        <p:blipFill>
          <a:blip r:embed="rId9"/>
          <a:stretch>
            <a:fillRect/>
          </a:stretch>
        </p:blipFill>
        <p:spPr>
          <a:xfrm rot="10800000">
            <a:off x="10838180" y="4589780"/>
            <a:ext cx="1353185" cy="2268220"/>
          </a:xfrm>
          <a:prstGeom prst="rect">
            <a:avLst/>
          </a:prstGeom>
        </p:spPr>
      </p:pic>
      <p:sp>
        <p:nvSpPr>
          <p:cNvPr id="2" name="标题 1"/>
          <p:cNvSpPr>
            <a:spLocks noGrp="1"/>
          </p:cNvSpPr>
          <p:nvPr>
            <p:ph type="title"/>
            <p:custDataLst>
              <p:tags r:id="rId2"/>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p>
        </p:txBody>
      </p:sp>
      <p:sp>
        <p:nvSpPr>
          <p:cNvPr id="3" name="图片占位符 2"/>
          <p:cNvSpPr>
            <a:spLocks noGrp="1"/>
          </p:cNvSpPr>
          <p:nvPr>
            <p:ph type="pic" idx="1"/>
            <p:custDataLst>
              <p:tags r:id="rId3"/>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4"/>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5"/>
            </p:custDataLst>
          </p:nvPr>
        </p:nvSpPr>
        <p:spPr/>
        <p:txBody>
          <a:bodyPr/>
          <a:lstStyle/>
          <a:p>
            <a:fld id="{9EFD9D74-47D9-4702-A33C-335B63B48DBF}" type="datetimeFigureOut">
              <a:rPr lang="zh-CN" altLang="en-US" smtClean="0"/>
              <a:t>2021-1-3</a:t>
            </a:fld>
            <a:endParaRPr lang="zh-CN" altLang="en-US" dirty="0"/>
          </a:p>
        </p:txBody>
      </p:sp>
      <p:sp>
        <p:nvSpPr>
          <p:cNvPr id="6" name="页脚占位符 5"/>
          <p:cNvSpPr>
            <a:spLocks noGrp="1"/>
          </p:cNvSpPr>
          <p:nvPr>
            <p:ph type="ftr" sz="quarter" idx="11"/>
            <p:custDataLst>
              <p:tags r:id="rId6"/>
            </p:custDataLst>
          </p:nvPr>
        </p:nvSpPr>
        <p:spPr/>
        <p:txBody>
          <a:bodyPr/>
          <a:lstStyle/>
          <a:p>
            <a:endParaRPr lang="zh-CN" altLang="en-US" dirty="0"/>
          </a:p>
        </p:txBody>
      </p:sp>
      <p:sp>
        <p:nvSpPr>
          <p:cNvPr id="7" name="灯片编号占位符 6"/>
          <p:cNvSpPr>
            <a:spLocks noGrp="1"/>
          </p:cNvSpPr>
          <p:nvPr>
            <p:ph type="sldNum" sz="quarter" idx="12"/>
            <p:custDataLst>
              <p:tags r:id="rId7"/>
            </p:custDataLst>
          </p:nvPr>
        </p:nvSpPr>
        <p:spPr/>
        <p:txBody>
          <a:bodyPr/>
          <a:lstStyle/>
          <a:p>
            <a:fld id="{FABC47A4-756D-490B-A52F-7D9E2C9FC05F}"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custDataLst>
              <p:tags r:id="rId1"/>
            </p:custDataLst>
          </p:nvPr>
        </p:nvPicPr>
        <p:blipFill>
          <a:blip r:embed="rId8"/>
          <a:stretch>
            <a:fillRect/>
          </a:stretch>
        </p:blipFill>
        <p:spPr>
          <a:xfrm rot="10800000">
            <a:off x="10838180" y="4589780"/>
            <a:ext cx="1353185" cy="2268220"/>
          </a:xfrm>
          <a:prstGeom prst="rect">
            <a:avLst/>
          </a:prstGeom>
        </p:spPr>
      </p:pic>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pitchFamily="34"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pitchFamily="34"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pitchFamily="34"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pitchFamily="34"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2021-1-3</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ags" Target="../tags/tag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ags" Target="../tags/tag6.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ags" Target="../tags/tag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ags" Target="../tags/tag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ags" Target="../tags/tag4.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ags" Target="../tags/tag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dirty="0"/>
              <a:t>单击此处编辑母版标题样式</a:t>
            </a:r>
          </a:p>
        </p:txBody>
      </p:sp>
      <p:sp>
        <p:nvSpPr>
          <p:cNvPr id="3" name="文本占位符 2"/>
          <p:cNvSpPr>
            <a:spLocks noGrp="1"/>
          </p:cNvSpPr>
          <p:nvPr>
            <p:ph type="body" idx="1"/>
            <p:custDataLst>
              <p:tags r:id="rId21"/>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22"/>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2021-1-3</a:t>
            </a:fld>
            <a:endParaRPr lang="zh-CN" altLang="en-US"/>
          </a:p>
        </p:txBody>
      </p:sp>
      <p:sp>
        <p:nvSpPr>
          <p:cNvPr id="5" name="页脚占位符 4"/>
          <p:cNvSpPr>
            <a:spLocks noGrp="1"/>
          </p:cNvSpPr>
          <p:nvPr>
            <p:ph type="ftr" sz="quarter" idx="3"/>
            <p:custDataLst>
              <p:tags r:id="rId23"/>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dirty="0"/>
          </a:p>
        </p:txBody>
      </p:sp>
      <p:sp>
        <p:nvSpPr>
          <p:cNvPr id="7"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153.xml"/><Relationship Id="rId2" Type="http://schemas.openxmlformats.org/officeDocument/2006/relationships/tags" Target="../tags/tag152.xml"/><Relationship Id="rId1" Type="http://schemas.openxmlformats.org/officeDocument/2006/relationships/themeOverride" Target="../theme/themeOverride1.xml"/><Relationship Id="rId5" Type="http://schemas.openxmlformats.org/officeDocument/2006/relationships/slideLayout" Target="../slideLayouts/slideLayout1.xml"/><Relationship Id="rId4" Type="http://schemas.openxmlformats.org/officeDocument/2006/relationships/tags" Target="../tags/tag154.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63.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64.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65.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66.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67.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68.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69.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70.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71.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72.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55.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73.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74.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75.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76.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77.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56.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57.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58.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59.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60.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61.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6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ctrTitle"/>
            <p:custDataLst>
              <p:tags r:id="rId3"/>
            </p:custDataLst>
          </p:nvPr>
        </p:nvSpPr>
        <p:spPr>
          <a:xfrm>
            <a:off x="2859236" y="2413383"/>
            <a:ext cx="6472258" cy="899167"/>
          </a:xfrm>
        </p:spPr>
        <p:txBody>
          <a:bodyPr/>
          <a:lstStyle/>
          <a:p>
            <a:r>
              <a:rPr lang="zh-CN" altLang="en-US" dirty="0"/>
              <a:t>小说阅读七讲</a:t>
            </a:r>
          </a:p>
        </p:txBody>
      </p:sp>
      <p:sp>
        <p:nvSpPr>
          <p:cNvPr id="6" name="副标题 5"/>
          <p:cNvSpPr>
            <a:spLocks noGrp="1"/>
          </p:cNvSpPr>
          <p:nvPr>
            <p:ph type="subTitle" idx="1"/>
            <p:custDataLst>
              <p:tags r:id="rId4"/>
            </p:custDataLst>
          </p:nvPr>
        </p:nvSpPr>
        <p:spPr/>
        <p:txBody>
          <a:bodyPr/>
          <a:lstStyle/>
          <a:p>
            <a:r>
              <a:rPr lang="zh-CN" altLang="en-US" sz="4000" dirty="0">
                <a:solidFill>
                  <a:srgbClr val="FF0000"/>
                </a:solidFill>
              </a:rPr>
              <a:t>第六讲  </a:t>
            </a:r>
            <a:r>
              <a:rPr lang="zh-CN" altLang="zh-CN" sz="4000" dirty="0">
                <a:solidFill>
                  <a:srgbClr val="FF0000"/>
                </a:solidFill>
                <a:ea typeface="黑体" panose="02010609060101010101" charset="-122"/>
                <a:cs typeface="Times New Roman" panose="02020603050405020304" pitchFamily="18" charset="0"/>
                <a:sym typeface="+mn-ea"/>
              </a:rPr>
              <a:t>小说语言</a:t>
            </a:r>
          </a:p>
        </p:txBody>
      </p:sp>
    </p:spTree>
    <p:custDataLst>
      <p:tags r:id="rId2"/>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04470" y="90170"/>
            <a:ext cx="11783695" cy="6985635"/>
          </a:xfrm>
          <a:prstGeom prst="rect">
            <a:avLst/>
          </a:prstGeom>
          <a:noFill/>
          <a:ln w="9525">
            <a:noFill/>
          </a:ln>
        </p:spPr>
        <p:txBody>
          <a:bodyPr wrap="square">
            <a:spAutoFit/>
          </a:bodyPr>
          <a:lstStyle/>
          <a:p>
            <a:pPr indent="266700"/>
            <a:r>
              <a:rPr lang="zh-CN" sz="3200" b="0">
                <a:ea typeface="楷体" panose="02010609060101010101" pitchFamily="49" charset="-122"/>
              </a:rPr>
              <a:t>那天饭桌上的气氛也不一样，一家人习惯的默不作声完全没了踪影，父亲开口谈天气了，两个哥哥则说了今年可能的收成。而母亲，只是嘴含笑意，一遍又一遍地给大家盛汤。</a:t>
            </a:r>
          </a:p>
          <a:p>
            <a:pPr indent="266700"/>
            <a:r>
              <a:rPr lang="zh-CN" sz="3200" b="0">
                <a:ea typeface="楷体" panose="02010609060101010101" pitchFamily="49" charset="-122"/>
              </a:rPr>
              <a:t>最后，父亲说了一句有点儿没头没脑的话，父亲说，三子该上学了。</a:t>
            </a:r>
          </a:p>
          <a:p>
            <a:pPr indent="266700"/>
            <a:r>
              <a:rPr lang="zh-CN" sz="3200" b="0">
                <a:ea typeface="楷体" panose="02010609060101010101" pitchFamily="49" charset="-122"/>
              </a:rPr>
              <a:t>他就叫三子。如今回想起来，对鱼汤食不知味的原因应该就是这句话。两个哥哥没进过一天学校的大门。现在到了他三子，父亲说他该上学了。该，就是要，快要的意思。他忘了两个哥哥投过来的眼神的内容，他忘了鱼汤是什么味道，他忘了那个晚上的一切细节。</a:t>
            </a:r>
          </a:p>
          <a:p>
            <a:pPr indent="266700"/>
            <a:r>
              <a:rPr lang="zh-CN" sz="3200" b="0">
                <a:ea typeface="楷体" panose="02010609060101010101" pitchFamily="49" charset="-122"/>
              </a:rPr>
              <a:t>美味？美味是什么味呢？当他终于能背着书包从村头墙角中出来，忸怩地走进学校的大门，他离美味的书面意思越来越近。但是，他知道美味的真正意思并不是之后的上学，仍然是有鱼的那天晚上</a:t>
            </a:r>
            <a:r>
              <a:rPr lang="en-US" sz="3200" b="0">
                <a:latin typeface="Times New Roman" panose="02020603050405020304" pitchFamily="18" charset="0"/>
                <a:ea typeface="楷体" panose="02010609060101010101" pitchFamily="49" charset="-122"/>
              </a:rPr>
              <a:t>——</a:t>
            </a:r>
            <a:endParaRPr lang="zh-CN" altLang="en-US" sz="3200"/>
          </a:p>
        </p:txBody>
      </p:sp>
    </p:spTree>
    <p:custDataLst>
      <p:tags r:id="rId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55575" y="139065"/>
            <a:ext cx="11891645" cy="6492875"/>
          </a:xfrm>
          <a:prstGeom prst="rect">
            <a:avLst/>
          </a:prstGeom>
          <a:noFill/>
          <a:ln w="9525">
            <a:noFill/>
          </a:ln>
        </p:spPr>
        <p:txBody>
          <a:bodyPr wrap="square">
            <a:spAutoFit/>
          </a:bodyPr>
          <a:lstStyle/>
          <a:p>
            <a:pPr indent="266700"/>
            <a:r>
              <a:rPr lang="zh-CN" sz="3200" b="0">
                <a:ea typeface="楷体" panose="02010609060101010101" pitchFamily="49" charset="-122"/>
              </a:rPr>
              <a:t>两个哥哥忽然就饱了，先后离开桌子回屋睡觉，可是鱼汤每个人起码还可以盛两碗。他们没解释为什么，也不用解释，地里的活要起早贪黑，否则这种鱼加豆腐的美味只能还是好多年享受一次。父亲愣了愣，恢复了以往不苟言笑的表情。</a:t>
            </a:r>
            <a:r>
              <a:rPr lang="zh-CN" sz="3200" b="0" u="sng">
                <a:ea typeface="楷体" panose="02010609060101010101" pitchFamily="49" charset="-122"/>
              </a:rPr>
              <a:t>母亲端着碗，出神，她似乎用眼神示意过父亲别口不择言，但是现在她卸去了笑容，朝着屋外黑糊糊的夜空，一直出神。</a:t>
            </a:r>
            <a:endParaRPr lang="zh-CN" sz="3200" b="0">
              <a:ea typeface="楷体" panose="02010609060101010101" pitchFamily="49" charset="-122"/>
            </a:endParaRPr>
          </a:p>
          <a:p>
            <a:pPr indent="266700"/>
            <a:r>
              <a:rPr lang="zh-CN" sz="3200" b="0">
                <a:ea typeface="楷体" panose="02010609060101010101" pitchFamily="49" charset="-122"/>
              </a:rPr>
              <a:t>可是羊要进圈，牛要喂草，猪还要吃食。都这么愣着不能解决一点儿问题。他起身去做，也只有他还有心情做。</a:t>
            </a:r>
          </a:p>
          <a:p>
            <a:pPr indent="266700"/>
            <a:r>
              <a:rPr lang="zh-CN" sz="3200" b="0">
                <a:ea typeface="楷体" panose="02010609060101010101" pitchFamily="49" charset="-122"/>
              </a:rPr>
              <a:t>坐在灶前添柴火煮猪食时，已经是最后一件事了。把火点着，添第二把柴火的时候，他就抓着了一个黏黏软软的东西，凑到灶前的火光里一看，是那条鱼！从锅里蹦到地面，它显然已经超越了极限。现在，它早已死了，只是眼里还闪着一丝诡异的光。</a:t>
            </a:r>
            <a:endParaRPr lang="en-US" sz="3200" b="0">
              <a:solidFill>
                <a:srgbClr val="000000"/>
              </a:solidFill>
              <a:latin typeface="Times New Roman" panose="02020603050405020304" pitchFamily="18" charset="0"/>
            </a:endParaRPr>
          </a:p>
          <a:p>
            <a:pPr indent="266700"/>
            <a:r>
              <a:rPr lang="en-US" sz="3200" b="0">
                <a:solidFill>
                  <a:srgbClr val="000000"/>
                </a:solidFill>
                <a:latin typeface="Times New Roman" panose="02020603050405020304" pitchFamily="18" charset="0"/>
              </a:rPr>
              <a:t>                                                     </a:t>
            </a:r>
            <a:r>
              <a:rPr lang="zh-CN" sz="3200" b="0">
                <a:solidFill>
                  <a:srgbClr val="000000"/>
                </a:solidFill>
                <a:ea typeface="宋体" panose="02010600030101010101" pitchFamily="2" charset="-122"/>
              </a:rPr>
              <a:t>（本文有删改）</a:t>
            </a:r>
            <a:endParaRPr lang="zh-CN" altLang="en-US" sz="3200"/>
          </a:p>
        </p:txBody>
      </p:sp>
    </p:spTree>
    <p:custDataLst>
      <p:tags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sz="3555"/>
              <a:t>1．理解文中加点词语的含义。（4分）</a:t>
            </a:r>
          </a:p>
        </p:txBody>
      </p:sp>
      <p:sp>
        <p:nvSpPr>
          <p:cNvPr id="3" name="文本框 2"/>
          <p:cNvSpPr txBox="1"/>
          <p:nvPr/>
        </p:nvSpPr>
        <p:spPr>
          <a:xfrm>
            <a:off x="1212215" y="1153795"/>
            <a:ext cx="5080000" cy="583565"/>
          </a:xfrm>
          <a:prstGeom prst="rect">
            <a:avLst/>
          </a:prstGeom>
          <a:noFill/>
          <a:ln w="9525">
            <a:noFill/>
          </a:ln>
        </p:spPr>
        <p:txBody>
          <a:bodyPr>
            <a:spAutoFit/>
          </a:bodyPr>
          <a:lstStyle/>
          <a:p>
            <a:pPr indent="200025"/>
            <a:r>
              <a:rPr lang="zh-CN" sz="3200" b="0">
                <a:ea typeface="宋体" panose="02010600030101010101" pitchFamily="2" charset="-122"/>
              </a:rPr>
              <a:t>（</a:t>
            </a:r>
            <a:r>
              <a:rPr lang="en-US" sz="3200" b="0">
                <a:latin typeface="Times New Roman" panose="02020603050405020304" pitchFamily="18" charset="0"/>
              </a:rPr>
              <a:t>1</a:t>
            </a:r>
            <a:r>
              <a:rPr lang="zh-CN" sz="3200" b="0">
                <a:ea typeface="宋体" panose="02010600030101010101" pitchFamily="2" charset="-122"/>
              </a:rPr>
              <a:t>）陌生的光（</a:t>
            </a:r>
            <a:r>
              <a:rPr lang="en-US" sz="3200" b="0">
                <a:latin typeface="Times New Roman" panose="02020603050405020304" pitchFamily="18" charset="0"/>
              </a:rPr>
              <a:t>2</a:t>
            </a:r>
            <a:r>
              <a:rPr lang="zh-CN" sz="3200" b="0">
                <a:ea typeface="宋体" panose="02010600030101010101" pitchFamily="2" charset="-122"/>
              </a:rPr>
              <a:t>分）</a:t>
            </a:r>
            <a:endParaRPr lang="zh-CN" altLang="en-US" sz="3200"/>
          </a:p>
        </p:txBody>
      </p:sp>
      <p:sp>
        <p:nvSpPr>
          <p:cNvPr id="4" name="文本框 3"/>
          <p:cNvSpPr txBox="1"/>
          <p:nvPr/>
        </p:nvSpPr>
        <p:spPr>
          <a:xfrm>
            <a:off x="835660" y="1817370"/>
            <a:ext cx="11138535" cy="1568450"/>
          </a:xfrm>
          <a:prstGeom prst="rect">
            <a:avLst/>
          </a:prstGeom>
          <a:noFill/>
          <a:ln w="9525">
            <a:noFill/>
          </a:ln>
        </p:spPr>
        <p:txBody>
          <a:bodyPr wrap="square">
            <a:spAutoFit/>
          </a:bodyPr>
          <a:lstStyle/>
          <a:p>
            <a:pPr marL="266700" indent="-266700"/>
            <a:r>
              <a:rPr lang="zh-CN" sz="3200" b="0">
                <a:solidFill>
                  <a:srgbClr val="FF0000"/>
                </a:solidFill>
                <a:ea typeface="宋体" panose="02010600030101010101" pitchFamily="2" charset="-122"/>
              </a:rPr>
              <a:t>【答案】</a:t>
            </a:r>
            <a:endParaRPr lang="en-US" sz="3200" b="0">
              <a:solidFill>
                <a:srgbClr val="FF0000"/>
              </a:solidFill>
              <a:latin typeface="宋体" panose="02010600030101010101" pitchFamily="2" charset="-122"/>
            </a:endParaRPr>
          </a:p>
          <a:p>
            <a:pPr marL="266700" indent="-266700"/>
            <a:r>
              <a:rPr lang="en-US" sz="3200" b="0">
                <a:solidFill>
                  <a:srgbClr val="FF0000"/>
                </a:solidFill>
                <a:latin typeface="宋体" panose="02010600030101010101" pitchFamily="2" charset="-122"/>
              </a:rPr>
              <a:t>1</a:t>
            </a:r>
            <a:r>
              <a:rPr lang="zh-CN" sz="3200" b="0">
                <a:solidFill>
                  <a:srgbClr val="FF0000"/>
                </a:solidFill>
                <a:ea typeface="宋体" panose="02010600030101010101" pitchFamily="2" charset="-122"/>
              </a:rPr>
              <a:t>．①与平时的不满和责备不同。②表达了母亲的惊奇、赞赏与欣慰。（</a:t>
            </a:r>
            <a:r>
              <a:rPr lang="en-US" sz="3200" b="0">
                <a:solidFill>
                  <a:srgbClr val="FF0000"/>
                </a:solidFill>
                <a:latin typeface="Times New Roman" panose="02020603050405020304" pitchFamily="18" charset="0"/>
              </a:rPr>
              <a:t>2</a:t>
            </a:r>
            <a:r>
              <a:rPr lang="zh-CN" sz="3200" b="0">
                <a:solidFill>
                  <a:srgbClr val="FF0000"/>
                </a:solidFill>
                <a:ea typeface="宋体" panose="02010600030101010101" pitchFamily="2" charset="-122"/>
              </a:rPr>
              <a:t>）①与平时家庭气氛苦涩沉闷不同。</a:t>
            </a:r>
            <a:endParaRPr lang="zh-CN" altLang="en-US" sz="3200"/>
          </a:p>
        </p:txBody>
      </p:sp>
      <p:sp>
        <p:nvSpPr>
          <p:cNvPr id="5" name="文本框 4"/>
          <p:cNvSpPr txBox="1"/>
          <p:nvPr/>
        </p:nvSpPr>
        <p:spPr>
          <a:xfrm>
            <a:off x="1212215" y="3521075"/>
            <a:ext cx="5080000" cy="583565"/>
          </a:xfrm>
          <a:prstGeom prst="rect">
            <a:avLst/>
          </a:prstGeom>
          <a:noFill/>
          <a:ln w="9525">
            <a:noFill/>
          </a:ln>
        </p:spPr>
        <p:txBody>
          <a:bodyPr>
            <a:spAutoFit/>
          </a:bodyPr>
          <a:lstStyle/>
          <a:p>
            <a:pPr indent="200025"/>
            <a:r>
              <a:rPr lang="zh-CN" sz="3200" b="0">
                <a:ea typeface="宋体" panose="02010600030101010101" pitchFamily="2" charset="-122"/>
              </a:rPr>
              <a:t>（</a:t>
            </a:r>
            <a:r>
              <a:rPr lang="en-US" sz="3200" b="0">
                <a:latin typeface="Times New Roman" panose="02020603050405020304" pitchFamily="18" charset="0"/>
              </a:rPr>
              <a:t>2</a:t>
            </a:r>
            <a:r>
              <a:rPr lang="zh-CN" sz="3200" b="0">
                <a:ea typeface="宋体" panose="02010600030101010101" pitchFamily="2" charset="-122"/>
              </a:rPr>
              <a:t>）陌生的气息（</a:t>
            </a:r>
            <a:r>
              <a:rPr lang="en-US" sz="3200" b="0">
                <a:latin typeface="Times New Roman" panose="02020603050405020304" pitchFamily="18" charset="0"/>
              </a:rPr>
              <a:t>2</a:t>
            </a:r>
            <a:r>
              <a:rPr lang="zh-CN" sz="3200" b="0">
                <a:ea typeface="宋体" panose="02010600030101010101" pitchFamily="2" charset="-122"/>
              </a:rPr>
              <a:t>分）</a:t>
            </a:r>
            <a:endParaRPr lang="zh-CN" altLang="en-US" sz="3200"/>
          </a:p>
        </p:txBody>
      </p:sp>
      <p:sp>
        <p:nvSpPr>
          <p:cNvPr id="6" name="文本框 5"/>
          <p:cNvSpPr txBox="1"/>
          <p:nvPr/>
        </p:nvSpPr>
        <p:spPr>
          <a:xfrm>
            <a:off x="1212215" y="4201795"/>
            <a:ext cx="10677525" cy="583565"/>
          </a:xfrm>
          <a:prstGeom prst="rect">
            <a:avLst/>
          </a:prstGeom>
          <a:noFill/>
          <a:ln w="9525">
            <a:noFill/>
          </a:ln>
        </p:spPr>
        <p:txBody>
          <a:bodyPr wrap="square">
            <a:spAutoFit/>
          </a:bodyPr>
          <a:lstStyle/>
          <a:p>
            <a:pPr marL="266700" indent="-266700"/>
            <a:r>
              <a:rPr lang="zh-CN" sz="3200" b="0">
                <a:solidFill>
                  <a:srgbClr val="FF0000"/>
                </a:solidFill>
                <a:ea typeface="宋体" panose="02010600030101010101" pitchFamily="2" charset="-122"/>
              </a:rPr>
              <a:t>②表达了对美好事物的期待与想象。</a:t>
            </a:r>
            <a:endParaRPr lang="zh-CN" altLang="en-US" sz="320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ox(in)">
                                      <p:cBhvr>
                                        <p:cTn id="1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6" grpId="0"/>
      <p:bldP spid="6"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04470" y="127000"/>
            <a:ext cx="11818620" cy="6000750"/>
          </a:xfrm>
          <a:prstGeom prst="rect">
            <a:avLst/>
          </a:prstGeom>
          <a:noFill/>
          <a:ln w="9525">
            <a:noFill/>
          </a:ln>
        </p:spPr>
        <p:txBody>
          <a:bodyPr wrap="square">
            <a:spAutoFit/>
          </a:bodyPr>
          <a:lstStyle/>
          <a:p>
            <a:pPr marL="266700" indent="-266700"/>
            <a:r>
              <a:rPr lang="zh-CN" sz="2400" b="0">
                <a:solidFill>
                  <a:srgbClr val="FF0000"/>
                </a:solidFill>
                <a:ea typeface="宋体" panose="02010600030101010101" pitchFamily="2" charset="-122"/>
              </a:rPr>
              <a:t>【解析】</a:t>
            </a:r>
            <a:endParaRPr lang="en-US" sz="2400" b="0">
              <a:solidFill>
                <a:srgbClr val="FF0000"/>
              </a:solidFill>
              <a:latin typeface="宋体" panose="02010600030101010101" pitchFamily="2" charset="-122"/>
            </a:endParaRPr>
          </a:p>
          <a:p>
            <a:pPr marL="266700" indent="-266700"/>
            <a:r>
              <a:rPr lang="en-US" sz="2400" b="0">
                <a:solidFill>
                  <a:srgbClr val="FF0000"/>
                </a:solidFill>
                <a:latin typeface="宋体" panose="02010600030101010101" pitchFamily="2" charset="-122"/>
              </a:rPr>
              <a:t>1</a:t>
            </a:r>
            <a:r>
              <a:rPr lang="zh-CN" sz="2400" b="0">
                <a:solidFill>
                  <a:srgbClr val="FF0000"/>
                </a:solidFill>
                <a:ea typeface="宋体" panose="02010600030101010101" pitchFamily="2" charset="-122"/>
              </a:rPr>
              <a:t>．（</a:t>
            </a:r>
            <a:r>
              <a:rPr lang="en-US" sz="2400" b="0">
                <a:solidFill>
                  <a:srgbClr val="FF0000"/>
                </a:solidFill>
                <a:latin typeface="Times New Roman" panose="02020603050405020304" pitchFamily="18" charset="0"/>
              </a:rPr>
              <a:t>1</a:t>
            </a:r>
            <a:r>
              <a:rPr lang="zh-CN" sz="2400" b="0">
                <a:solidFill>
                  <a:srgbClr val="FF0000"/>
                </a:solidFill>
                <a:ea typeface="宋体" panose="02010600030101010101" pitchFamily="2" charset="-122"/>
              </a:rPr>
              <a:t>）句“母亲眼里第一次出现了一种陌生的光”中的“陌生的光”，根据前文“六岁那年夏天的那个傍晚，当他把一条巴掌大的草鱼捧到母亲面前时”，以及后文“在母亲眼里一定是突然有了地位……得到了证实”“此前，他的生活就是满村子蹿……才能挨着饭碗的边儿”，根据这些信息可以推断出这里“陌生的光”是指和平时的不满和责备不同的眼光，是指母亲对六岁的“他”竟然能弄一条这么大的鱼回来的惊奇、赞赏与欣慰。（</a:t>
            </a:r>
            <a:r>
              <a:rPr lang="en-US" sz="2400" b="0">
                <a:solidFill>
                  <a:srgbClr val="FF0000"/>
                </a:solidFill>
                <a:latin typeface="Times New Roman" panose="02020603050405020304" pitchFamily="18" charset="0"/>
              </a:rPr>
              <a:t>2</a:t>
            </a:r>
            <a:r>
              <a:rPr lang="zh-CN" sz="2400" b="0">
                <a:solidFill>
                  <a:srgbClr val="FF0000"/>
                </a:solidFill>
                <a:ea typeface="宋体" panose="02010600030101010101" pitchFamily="2" charset="-122"/>
              </a:rPr>
              <a:t>）句</a:t>
            </a:r>
            <a:r>
              <a:rPr lang="en-US" sz="2400" b="0">
                <a:solidFill>
                  <a:srgbClr val="FF0000"/>
                </a:solidFill>
                <a:latin typeface="宋体" panose="02010600030101010101" pitchFamily="2" charset="-122"/>
              </a:rPr>
              <a:t>“</a:t>
            </a:r>
            <a:r>
              <a:rPr lang="zh-CN" sz="2400" b="0">
                <a:solidFill>
                  <a:srgbClr val="FF0000"/>
                </a:solidFill>
                <a:ea typeface="宋体" panose="02010600030101010101" pitchFamily="2" charset="-122"/>
              </a:rPr>
              <a:t>反正所有的记忆都是那条鱼和围绕着那条鱼而产生的梦一般陌生的气息”中的“陌生的气息”，根据前文“豆腐，是跟年联系在一起的东西了。天！为了那条鱼，母亲要舀一瓷碗的黄豆种子去换半瓷碗的豆腐来搭配</a:t>
            </a:r>
            <a:r>
              <a:rPr lang="en-US" sz="2400" b="0">
                <a:solidFill>
                  <a:srgbClr val="FF0000"/>
                </a:solidFill>
                <a:latin typeface="宋体" panose="02010600030101010101" pitchFamily="2" charset="-122"/>
              </a:rPr>
              <a:t>”“</a:t>
            </a:r>
            <a:r>
              <a:rPr lang="zh-CN" sz="2400" b="0">
                <a:solidFill>
                  <a:srgbClr val="FF0000"/>
                </a:solidFill>
                <a:ea typeface="宋体" panose="02010600030101010101" pitchFamily="2" charset="-122"/>
              </a:rPr>
              <a:t>平日里，父亲一个礼拜可能也就说这么一句话”“父亲笑了笑，带着点儿嘲意。母亲嗔怪着说，你笑什么笑”和后文“豆腐到来时，母亲甚至都没来得及埋怨一下一贯喜欢缺斤短两的豆腐贩子，因为豆腐马上就被切成块下了锅。美味，让他带着很多的迫不及待，还有一点点的张皇”“那天饭桌上的气氛也不一样……一遍又一遍地给大家盛汤”等信息，可以推断出这句话中的“陌生气息”是指和平时家里因为生活艰辛的苦涩沉闷气氛不同的气氛，也就是“他”带回一条鱼为家里每位成员带来对即将品尝到的美味的期待的情形。</a:t>
            </a:r>
            <a:endParaRPr lang="zh-CN" altLang="en-US" sz="2400"/>
          </a:p>
        </p:txBody>
      </p:sp>
    </p:spTree>
    <p:custDataLst>
      <p:tags r:id="rId1"/>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69925" y="443230"/>
            <a:ext cx="10852150" cy="757555"/>
          </a:xfrm>
        </p:spPr>
        <p:txBody>
          <a:bodyPr>
            <a:normAutofit fontScale="90000"/>
          </a:bodyPr>
          <a:lstStyle/>
          <a:p>
            <a:r>
              <a:rPr lang="zh-CN" altLang="zh-CN" sz="4445" dirty="0">
                <a:solidFill>
                  <a:srgbClr val="FF0000"/>
                </a:solidFill>
                <a:latin typeface="NEU-BZ-S92"/>
                <a:ea typeface="方正正中黑简体"/>
                <a:cs typeface="Times New Roman" panose="02020603050405020304" pitchFamily="18" charset="0"/>
                <a:sym typeface="+mn-ea"/>
              </a:rPr>
              <a:t>题型二</a:t>
            </a:r>
            <a:r>
              <a:rPr lang="zh-CN" altLang="zh-CN" sz="4445" dirty="0">
                <a:solidFill>
                  <a:srgbClr val="FF0000"/>
                </a:solidFill>
                <a:latin typeface="Times New Roman" panose="02020603050405020304" pitchFamily="18" charset="0"/>
                <a:cs typeface="Times New Roman" panose="02020603050405020304" pitchFamily="18" charset="0"/>
                <a:sym typeface="+mn-ea"/>
              </a:rPr>
              <a:t>　</a:t>
            </a:r>
            <a:r>
              <a:rPr lang="zh-CN" altLang="zh-CN" sz="4445" dirty="0">
                <a:solidFill>
                  <a:srgbClr val="FF0000"/>
                </a:solidFill>
                <a:latin typeface="NEU-BZ-S92"/>
                <a:ea typeface="方正正中黑简体"/>
                <a:cs typeface="Times New Roman" panose="02020603050405020304" pitchFamily="18" charset="0"/>
                <a:sym typeface="+mn-ea"/>
              </a:rPr>
              <a:t>品味语言艺术</a:t>
            </a:r>
            <a:r>
              <a:rPr lang="zh-CN" altLang="zh-CN" dirty="0">
                <a:solidFill>
                  <a:srgbClr val="000000"/>
                </a:solidFill>
                <a:latin typeface="NEU-BZ-S92"/>
                <a:ea typeface="方正书宋_GBK" panose="03000509000000000000" pitchFamily="65" charset="-122"/>
                <a:cs typeface="Times New Roman" panose="02020603050405020304" pitchFamily="18" charset="0"/>
              </a:rPr>
              <a:t/>
            </a:r>
            <a:br>
              <a:rPr lang="zh-CN" altLang="zh-CN" dirty="0">
                <a:solidFill>
                  <a:srgbClr val="000000"/>
                </a:solidFill>
                <a:latin typeface="NEU-BZ-S92"/>
                <a:ea typeface="方正书宋_GBK" panose="03000509000000000000" pitchFamily="65" charset="-122"/>
                <a:cs typeface="Times New Roman" panose="02020603050405020304" pitchFamily="18" charset="0"/>
              </a:rPr>
            </a:br>
            <a:endParaRPr lang="zh-CN" altLang="en-US"/>
          </a:p>
        </p:txBody>
      </p:sp>
      <p:sp>
        <p:nvSpPr>
          <p:cNvPr id="3" name="文本框 2"/>
          <p:cNvSpPr txBox="1"/>
          <p:nvPr/>
        </p:nvSpPr>
        <p:spPr>
          <a:xfrm>
            <a:off x="563880" y="1304925"/>
            <a:ext cx="11403965" cy="4076700"/>
          </a:xfrm>
          <a:prstGeom prst="rect">
            <a:avLst/>
          </a:prstGeom>
          <a:noFill/>
        </p:spPr>
        <p:txBody>
          <a:bodyPr wrap="square" rtlCol="0" anchor="t">
            <a:spAutoFit/>
          </a:bodyPr>
          <a:lstStyle/>
          <a:p>
            <a:pPr indent="406400">
              <a:lnSpc>
                <a:spcPct val="120000"/>
              </a:lnSpc>
              <a:spcAft>
                <a:spcPts val="0"/>
              </a:spcAft>
              <a:tabLst>
                <a:tab pos="1029335" algn="l"/>
                <a:tab pos="1850390" algn="l"/>
                <a:tab pos="2538095" algn="l"/>
                <a:tab pos="3221990" algn="l"/>
              </a:tabLst>
            </a:pPr>
            <a:r>
              <a:rPr lang="zh-CN" altLang="zh-CN" sz="3600" dirty="0">
                <a:solidFill>
                  <a:srgbClr val="000000"/>
                </a:solidFill>
                <a:latin typeface="NEU-BZ-S92"/>
                <a:ea typeface="方正隶变_GBK" panose="03000509000000000000" pitchFamily="65" charset="-122"/>
                <a:cs typeface="Times New Roman" panose="02020603050405020304" pitchFamily="18" charset="0"/>
                <a:sym typeface="+mn-ea"/>
              </a:rPr>
              <a:t>一、悉题型</a:t>
            </a:r>
            <a:r>
              <a:rPr lang="en-US" altLang="zh-CN" sz="3600" dirty="0">
                <a:solidFill>
                  <a:srgbClr val="000000"/>
                </a:solidFill>
                <a:latin typeface="Times New Roman" panose="02020603050405020304" pitchFamily="18" charset="0"/>
                <a:cs typeface="Times New Roman" panose="02020603050405020304" pitchFamily="18" charset="0"/>
                <a:sym typeface="+mn-ea"/>
              </a:rPr>
              <a:t>·</a:t>
            </a:r>
            <a:r>
              <a:rPr lang="zh-CN" altLang="zh-CN" sz="3600" dirty="0">
                <a:solidFill>
                  <a:srgbClr val="000000"/>
                </a:solidFill>
                <a:latin typeface="Arial" panose="020B0604020202020204" pitchFamily="34" charset="0"/>
                <a:ea typeface="黑体" panose="02010609060101010101" charset="-122"/>
                <a:cs typeface="Times New Roman" panose="02020603050405020304" pitchFamily="18" charset="0"/>
                <a:sym typeface="+mn-ea"/>
              </a:rPr>
              <a:t>洞察设问方式</a:t>
            </a:r>
            <a:endParaRPr lang="zh-CN" altLang="zh-CN" sz="36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3600" dirty="0">
                <a:solidFill>
                  <a:srgbClr val="000000"/>
                </a:solidFill>
                <a:latin typeface="Times New Roman" panose="02020603050405020304" pitchFamily="18" charset="0"/>
                <a:cs typeface="Times New Roman" panose="02020603050405020304" pitchFamily="18" charset="0"/>
                <a:sym typeface="+mn-ea"/>
              </a:rPr>
              <a:t>(2018·</a:t>
            </a:r>
            <a:r>
              <a:rPr lang="zh-CN" altLang="zh-CN" sz="36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全国</a:t>
            </a:r>
            <a:r>
              <a:rPr lang="zh-CN" altLang="zh-CN" sz="3600" dirty="0">
                <a:solidFill>
                  <a:srgbClr val="000000"/>
                </a:solidFill>
                <a:latin typeface="NEU-BZ-S92"/>
                <a:cs typeface="宋体" panose="02010600030101010101" pitchFamily="2" charset="-122"/>
                <a:sym typeface="+mn-ea"/>
              </a:rPr>
              <a:t>Ⅱ</a:t>
            </a:r>
            <a:r>
              <a:rPr lang="zh-CN" altLang="zh-CN" sz="36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卷</a:t>
            </a:r>
            <a:r>
              <a:rPr lang="en-US" altLang="zh-CN" sz="3600" dirty="0">
                <a:solidFill>
                  <a:srgbClr val="000000"/>
                </a:solidFill>
                <a:latin typeface="Times New Roman" panose="02020603050405020304" pitchFamily="18" charset="0"/>
                <a:cs typeface="Times New Roman" panose="02020603050405020304" pitchFamily="18" charset="0"/>
                <a:sym typeface="+mn-ea"/>
              </a:rPr>
              <a:t>)</a:t>
            </a:r>
            <a:r>
              <a:rPr lang="zh-CN" altLang="zh-CN" sz="36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小说运用多种手法以取得语言的幽默效果</a:t>
            </a:r>
            <a:r>
              <a:rPr lang="en-US" altLang="zh-CN" sz="3600" dirty="0">
                <a:solidFill>
                  <a:srgbClr val="000000"/>
                </a:solidFill>
                <a:latin typeface="Times New Roman" panose="02020603050405020304" pitchFamily="18" charset="0"/>
                <a:cs typeface="Times New Roman" panose="02020603050405020304" pitchFamily="18" charset="0"/>
                <a:sym typeface="+mn-ea"/>
              </a:rPr>
              <a:t>,</a:t>
            </a:r>
            <a:r>
              <a:rPr lang="zh-CN" altLang="zh-CN" sz="36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请从文中举出三处手法不同的例子</a:t>
            </a:r>
            <a:r>
              <a:rPr lang="en-US" altLang="zh-CN" sz="3600" dirty="0">
                <a:solidFill>
                  <a:srgbClr val="000000"/>
                </a:solidFill>
                <a:latin typeface="Times New Roman" panose="02020603050405020304" pitchFamily="18" charset="0"/>
                <a:cs typeface="Times New Roman" panose="02020603050405020304" pitchFamily="18" charset="0"/>
                <a:sym typeface="+mn-ea"/>
              </a:rPr>
              <a:t>,</a:t>
            </a:r>
            <a:r>
              <a:rPr lang="zh-CN" altLang="zh-CN" sz="36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并简要分析。</a:t>
            </a:r>
            <a:endParaRPr lang="zh-CN" altLang="zh-CN" sz="36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3600" dirty="0">
                <a:solidFill>
                  <a:srgbClr val="000000"/>
                </a:solidFill>
                <a:latin typeface="Times New Roman" panose="02020603050405020304" pitchFamily="18" charset="0"/>
                <a:cs typeface="Times New Roman" panose="02020603050405020304" pitchFamily="18" charset="0"/>
                <a:sym typeface="+mn-ea"/>
              </a:rPr>
              <a:t>(2017·</a:t>
            </a:r>
            <a:r>
              <a:rPr lang="zh-CN" altLang="zh-CN" sz="36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浙江卷</a:t>
            </a:r>
            <a:r>
              <a:rPr lang="en-US" altLang="zh-CN" sz="3600" dirty="0">
                <a:solidFill>
                  <a:srgbClr val="000000"/>
                </a:solidFill>
                <a:latin typeface="Times New Roman" panose="02020603050405020304" pitchFamily="18" charset="0"/>
                <a:cs typeface="Times New Roman" panose="02020603050405020304" pitchFamily="18" charset="0"/>
                <a:sym typeface="+mn-ea"/>
              </a:rPr>
              <a:t>)</a:t>
            </a:r>
            <a:r>
              <a:rPr lang="zh-CN" altLang="zh-CN" sz="36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赏析文中画线的句子。</a:t>
            </a:r>
            <a:endParaRPr lang="zh-CN" altLang="zh-CN" sz="36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3600" dirty="0">
                <a:solidFill>
                  <a:srgbClr val="000000"/>
                </a:solidFill>
                <a:latin typeface="Times New Roman" panose="02020603050405020304" pitchFamily="18" charset="0"/>
                <a:cs typeface="Times New Roman" panose="02020603050405020304" pitchFamily="18" charset="0"/>
                <a:sym typeface="+mn-ea"/>
              </a:rPr>
              <a:t>(2016·</a:t>
            </a:r>
            <a:r>
              <a:rPr lang="zh-CN" altLang="zh-CN" sz="36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浙江卷</a:t>
            </a:r>
            <a:r>
              <a:rPr lang="en-US" altLang="zh-CN" sz="3600" dirty="0">
                <a:solidFill>
                  <a:srgbClr val="000000"/>
                </a:solidFill>
                <a:latin typeface="Times New Roman" panose="02020603050405020304" pitchFamily="18" charset="0"/>
                <a:cs typeface="Times New Roman" panose="02020603050405020304" pitchFamily="18" charset="0"/>
                <a:sym typeface="+mn-ea"/>
              </a:rPr>
              <a:t>)</a:t>
            </a:r>
            <a:r>
              <a:rPr lang="zh-CN" altLang="zh-CN" sz="36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结合上下文</a:t>
            </a:r>
            <a:r>
              <a:rPr lang="en-US" altLang="zh-CN" sz="3600" dirty="0">
                <a:solidFill>
                  <a:srgbClr val="000000"/>
                </a:solidFill>
                <a:latin typeface="Times New Roman" panose="02020603050405020304" pitchFamily="18" charset="0"/>
                <a:cs typeface="Times New Roman" panose="02020603050405020304" pitchFamily="18" charset="0"/>
                <a:sym typeface="+mn-ea"/>
              </a:rPr>
              <a:t>,</a:t>
            </a:r>
            <a:r>
              <a:rPr lang="zh-CN" altLang="zh-CN" sz="36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赏析文中画横线部分。</a:t>
            </a:r>
            <a:endParaRPr lang="zh-CN" altLang="zh-CN" sz="36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3600" dirty="0">
                <a:solidFill>
                  <a:srgbClr val="000000"/>
                </a:solidFill>
                <a:latin typeface="Times New Roman" panose="02020603050405020304" pitchFamily="18" charset="0"/>
                <a:cs typeface="Times New Roman" panose="02020603050405020304" pitchFamily="18" charset="0"/>
                <a:sym typeface="+mn-ea"/>
              </a:rPr>
              <a:t>(2016·</a:t>
            </a:r>
            <a:r>
              <a:rPr lang="zh-CN" altLang="zh-CN" sz="36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山东卷</a:t>
            </a:r>
            <a:r>
              <a:rPr lang="en-US" altLang="zh-CN" sz="3600" dirty="0">
                <a:solidFill>
                  <a:srgbClr val="000000"/>
                </a:solidFill>
                <a:latin typeface="Times New Roman" panose="02020603050405020304" pitchFamily="18" charset="0"/>
                <a:cs typeface="Times New Roman" panose="02020603050405020304" pitchFamily="18" charset="0"/>
                <a:sym typeface="+mn-ea"/>
              </a:rPr>
              <a:t>)</a:t>
            </a:r>
            <a:r>
              <a:rPr lang="zh-CN" altLang="zh-CN" sz="36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分析画线</a:t>
            </a:r>
            <a:r>
              <a:rPr lang="zh-CN" altLang="zh-CN" sz="3600" dirty="0">
                <a:solidFill>
                  <a:srgbClr val="000000"/>
                </a:solidFill>
                <a:latin typeface="NEU-BZ-S92"/>
                <a:cs typeface="宋体" panose="02010600030101010101" pitchFamily="2" charset="-122"/>
                <a:sym typeface="+mn-ea"/>
              </a:rPr>
              <a:t>②</a:t>
            </a:r>
            <a:r>
              <a:rPr lang="zh-CN" altLang="zh-CN" sz="36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处的表现手法与表达效果。</a:t>
            </a:r>
            <a:endParaRPr lang="zh-CN" altLang="en-US" sz="3600"/>
          </a:p>
        </p:txBody>
      </p:sp>
    </p:spTree>
    <p:custDataLst>
      <p:tags r:id="rId1"/>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69925" y="443230"/>
            <a:ext cx="10852150" cy="636270"/>
          </a:xfrm>
        </p:spPr>
        <p:txBody>
          <a:bodyPr>
            <a:normAutofit fontScale="90000"/>
          </a:bodyPr>
          <a:lstStyle/>
          <a:p>
            <a:r>
              <a:rPr lang="zh-CN" altLang="zh-CN" sz="4000" dirty="0">
                <a:solidFill>
                  <a:srgbClr val="32D40C"/>
                </a:solidFill>
                <a:latin typeface="NEU-BZ-S92"/>
                <a:ea typeface="方正宋黑_GBK" panose="03000509000000000000" pitchFamily="65" charset="-122"/>
                <a:cs typeface="Times New Roman" panose="02020603050405020304" pitchFamily="18" charset="0"/>
                <a:sym typeface="+mn-ea"/>
              </a:rPr>
              <a:t>从三个角度品味小说语言</a:t>
            </a:r>
            <a:r>
              <a:rPr lang="zh-CN" altLang="zh-CN" dirty="0">
                <a:solidFill>
                  <a:srgbClr val="000000"/>
                </a:solidFill>
                <a:latin typeface="NEU-BZ-S92"/>
                <a:ea typeface="方正书宋_GBK" panose="03000509000000000000" pitchFamily="65" charset="-122"/>
                <a:cs typeface="Times New Roman" panose="02020603050405020304" pitchFamily="18" charset="0"/>
              </a:rPr>
              <a:t/>
            </a:r>
            <a:br>
              <a:rPr lang="zh-CN" altLang="zh-CN" dirty="0">
                <a:solidFill>
                  <a:srgbClr val="000000"/>
                </a:solidFill>
                <a:latin typeface="NEU-BZ-S92"/>
                <a:ea typeface="方正书宋_GBK" panose="03000509000000000000" pitchFamily="65" charset="-122"/>
                <a:cs typeface="Times New Roman" panose="02020603050405020304" pitchFamily="18" charset="0"/>
              </a:rPr>
            </a:br>
            <a:endParaRPr lang="zh-CN" altLang="en-US"/>
          </a:p>
        </p:txBody>
      </p:sp>
      <p:sp>
        <p:nvSpPr>
          <p:cNvPr id="3" name="文本框 2"/>
          <p:cNvSpPr txBox="1"/>
          <p:nvPr/>
        </p:nvSpPr>
        <p:spPr>
          <a:xfrm>
            <a:off x="159385" y="963930"/>
            <a:ext cx="11869420" cy="5259070"/>
          </a:xfrm>
          <a:prstGeom prst="rect">
            <a:avLst/>
          </a:prstGeom>
          <a:noFill/>
        </p:spPr>
        <p:txBody>
          <a:bodyPr wrap="square" rtlCol="0" anchor="t">
            <a:spAutoFit/>
          </a:bodyPr>
          <a:lstStyle/>
          <a:p>
            <a:pPr indent="267970">
              <a:lnSpc>
                <a:spcPct val="120000"/>
              </a:lnSpc>
              <a:spcAft>
                <a:spcPts val="0"/>
              </a:spcAft>
              <a:tabLst>
                <a:tab pos="1029335" algn="l"/>
                <a:tab pos="1850390" algn="l"/>
                <a:tab pos="2538095" algn="l"/>
                <a:tab pos="3221990" algn="l"/>
              </a:tabLst>
            </a:pPr>
            <a:r>
              <a:rPr lang="en-US" altLang="zh-CN" sz="2800" b="1"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1</a:t>
            </a:r>
            <a:r>
              <a:rPr lang="en-US"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从描写技巧的角度判定分析。分析语言在简洁传神、细腻逼真、生动形象地描摹人物的动作、神态与内心世界</a:t>
            </a:r>
            <a:r>
              <a:rPr lang="en-US"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以及在准确细致地描绘环境方面表现出的魅力。</a:t>
            </a:r>
            <a:endPar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267970">
              <a:lnSpc>
                <a:spcPct val="120000"/>
              </a:lnSpc>
              <a:spcAft>
                <a:spcPts val="0"/>
              </a:spcAft>
              <a:tabLst>
                <a:tab pos="1029335" algn="l"/>
                <a:tab pos="1850390" algn="l"/>
                <a:tab pos="2538095" algn="l"/>
                <a:tab pos="3221990" algn="l"/>
              </a:tabLst>
            </a:pPr>
            <a:r>
              <a:rPr lang="en-US" altLang="zh-CN" sz="2800" b="1"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2</a:t>
            </a:r>
            <a:r>
              <a:rPr lang="en-US"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从语言运用手法的角度判定分析。分析语言运用的修辞手法及作用</a:t>
            </a:r>
            <a:r>
              <a:rPr lang="en-US"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分析词语</a:t>
            </a:r>
            <a:r>
              <a:rPr lang="en-US"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动词、形容词、副词等</a:t>
            </a:r>
            <a:r>
              <a:rPr lang="en-US"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的锤炼、句式</a:t>
            </a:r>
            <a:r>
              <a:rPr lang="en-US"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长短句交错</a:t>
            </a:r>
            <a:r>
              <a:rPr lang="en-US"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整句与散句结合等</a:t>
            </a:r>
            <a:r>
              <a:rPr lang="en-US"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的运用的特点及效果。</a:t>
            </a:r>
            <a:endPar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267970">
              <a:lnSpc>
                <a:spcPct val="120000"/>
              </a:lnSpc>
              <a:spcAft>
                <a:spcPts val="0"/>
              </a:spcAft>
              <a:tabLst>
                <a:tab pos="1029335" algn="l"/>
                <a:tab pos="1850390" algn="l"/>
                <a:tab pos="2538095" algn="l"/>
                <a:tab pos="3221990" algn="l"/>
              </a:tabLst>
            </a:pPr>
            <a:r>
              <a:rPr lang="en-US" altLang="zh-CN" sz="2800" b="1"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3</a:t>
            </a:r>
            <a:r>
              <a:rPr lang="en-US"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从语言风格的角度判定分析。语言风格是指小说整体的语言特色</a:t>
            </a:r>
            <a:r>
              <a:rPr lang="en-US"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具体又可以分为小说中的人物语言特色和叙述语言特色。常见的语言风格通常有</a:t>
            </a:r>
            <a:r>
              <a:rPr lang="en-US"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平实、清新、华丽、幽默、辛辣、自然、简洁明快、含蓄深沉、寓庄于谐、口语化、生动形象、有地方色彩、富有情趣等。</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69925" y="443230"/>
            <a:ext cx="10852150" cy="636270"/>
          </a:xfrm>
        </p:spPr>
        <p:txBody>
          <a:bodyPr>
            <a:normAutofit fontScale="90000"/>
          </a:bodyPr>
          <a:lstStyle/>
          <a:p>
            <a:r>
              <a:rPr lang="zh-CN" altLang="zh-CN" sz="4000" dirty="0">
                <a:solidFill>
                  <a:srgbClr val="32D40C"/>
                </a:solidFill>
                <a:latin typeface="Times New Roman" panose="02020603050405020304" pitchFamily="18" charset="0"/>
                <a:cs typeface="Times New Roman" panose="02020603050405020304" pitchFamily="18" charset="0"/>
                <a:sym typeface="+mn-ea"/>
              </a:rPr>
              <a:t>语言风格的分析注意三个特色</a:t>
            </a:r>
            <a:r>
              <a:rPr lang="en-US" altLang="zh-CN" sz="4000" dirty="0">
                <a:solidFill>
                  <a:srgbClr val="32D40C"/>
                </a:solidFill>
                <a:latin typeface="Times New Roman" panose="02020603050405020304" pitchFamily="18" charset="0"/>
                <a:cs typeface="Times New Roman" panose="02020603050405020304" pitchFamily="18" charset="0"/>
                <a:sym typeface="+mn-ea"/>
              </a:rPr>
              <a:t>:</a:t>
            </a:r>
            <a:r>
              <a:rPr lang="zh-CN" altLang="zh-CN" dirty="0">
                <a:solidFill>
                  <a:srgbClr val="000000"/>
                </a:solidFill>
                <a:latin typeface="NEU-BZ-S92"/>
                <a:ea typeface="方正书宋_GBK" panose="03000509000000000000" pitchFamily="65" charset="-122"/>
                <a:cs typeface="Times New Roman" panose="02020603050405020304" pitchFamily="18" charset="0"/>
              </a:rPr>
              <a:t/>
            </a:r>
            <a:br>
              <a:rPr lang="zh-CN" altLang="zh-CN" dirty="0">
                <a:solidFill>
                  <a:srgbClr val="000000"/>
                </a:solidFill>
                <a:latin typeface="NEU-BZ-S92"/>
                <a:ea typeface="方正书宋_GBK" panose="03000509000000000000" pitchFamily="65" charset="-122"/>
                <a:cs typeface="Times New Roman" panose="02020603050405020304" pitchFamily="18" charset="0"/>
              </a:rPr>
            </a:br>
            <a:endParaRPr lang="zh-CN" altLang="en-US"/>
          </a:p>
        </p:txBody>
      </p:sp>
      <p:sp>
        <p:nvSpPr>
          <p:cNvPr id="3" name="文本框 2"/>
          <p:cNvSpPr txBox="1"/>
          <p:nvPr/>
        </p:nvSpPr>
        <p:spPr>
          <a:xfrm>
            <a:off x="151130" y="1079500"/>
            <a:ext cx="11841480" cy="5405755"/>
          </a:xfrm>
          <a:prstGeom prst="rect">
            <a:avLst/>
          </a:prstGeom>
          <a:noFill/>
        </p:spPr>
        <p:txBody>
          <a:bodyPr wrap="square" rtlCol="0" anchor="t">
            <a:spAutoFit/>
          </a:bodyPr>
          <a:lstStyle/>
          <a:p>
            <a:pPr indent="266700">
              <a:lnSpc>
                <a:spcPct val="120000"/>
              </a:lnSpc>
              <a:spcAft>
                <a:spcPts val="0"/>
              </a:spcAft>
              <a:tabLst>
                <a:tab pos="1029335" algn="l"/>
                <a:tab pos="1850390" algn="l"/>
                <a:tab pos="2538095" algn="l"/>
                <a:tab pos="3221990" algn="l"/>
              </a:tabLst>
            </a:pPr>
            <a:r>
              <a:rPr lang="en-US" altLang="zh-CN" sz="36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(1)</a:t>
            </a:r>
            <a:r>
              <a:rPr lang="zh-CN" altLang="zh-CN" sz="36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时代特色。常表现为文章的一些词语只在某一些特定的时代使用</a:t>
            </a:r>
            <a:r>
              <a:rPr lang="en-US" altLang="zh-CN" sz="36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6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有明显的时代气息。如</a:t>
            </a:r>
            <a:r>
              <a:rPr lang="en-US" altLang="zh-CN" sz="36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6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一带一路</a:t>
            </a:r>
            <a:r>
              <a:rPr lang="en-US" altLang="zh-CN" sz="36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6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高铁</a:t>
            </a:r>
            <a:r>
              <a:rPr lang="en-US" altLang="zh-CN" sz="36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6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诗词大会</a:t>
            </a:r>
            <a:r>
              <a:rPr lang="en-US" altLang="zh-CN" sz="36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6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等词语反映了当下的时代风貌。</a:t>
            </a:r>
            <a:endParaRPr lang="zh-CN" altLang="zh-CN" sz="3600"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266700">
              <a:lnSpc>
                <a:spcPct val="120000"/>
              </a:lnSpc>
              <a:spcAft>
                <a:spcPts val="0"/>
              </a:spcAft>
              <a:tabLst>
                <a:tab pos="1029335" algn="l"/>
                <a:tab pos="1850390" algn="l"/>
                <a:tab pos="2538095" algn="l"/>
                <a:tab pos="3221990" algn="l"/>
              </a:tabLst>
            </a:pPr>
            <a:r>
              <a:rPr lang="en-US" altLang="zh-CN" sz="36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(2)</a:t>
            </a:r>
            <a:r>
              <a:rPr lang="zh-CN" altLang="zh-CN" sz="36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地域特色。常表现为大量使用方言、俚语等。比如老舍出生并长期生活在北京</a:t>
            </a:r>
            <a:r>
              <a:rPr lang="en-US" altLang="zh-CN" sz="36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6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他的《骆驼祥子》中就带有浓郁的北京口语化的色彩。</a:t>
            </a:r>
            <a:endParaRPr lang="zh-CN" altLang="zh-CN" sz="3600"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266700">
              <a:lnSpc>
                <a:spcPct val="120000"/>
              </a:lnSpc>
              <a:spcAft>
                <a:spcPts val="0"/>
              </a:spcAft>
              <a:tabLst>
                <a:tab pos="1029335" algn="l"/>
                <a:tab pos="1850390" algn="l"/>
                <a:tab pos="2538095" algn="l"/>
                <a:tab pos="3221990" algn="l"/>
              </a:tabLst>
            </a:pPr>
            <a:r>
              <a:rPr lang="en-US" altLang="zh-CN" sz="36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(3)</a:t>
            </a:r>
            <a:r>
              <a:rPr lang="zh-CN" altLang="zh-CN" sz="36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语体特色。语体分为口语和书面语两类。前者充满生活气息</a:t>
            </a:r>
            <a:r>
              <a:rPr lang="en-US" altLang="zh-CN" sz="36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6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后者则典雅庄重。</a:t>
            </a:r>
            <a:endParaRPr lang="zh-CN" altLang="en-US" sz="3600">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sz="4000" dirty="0">
                <a:solidFill>
                  <a:srgbClr val="1D41D5"/>
                </a:solidFill>
                <a:latin typeface="Times New Roman" panose="02020603050405020304" pitchFamily="18" charset="0"/>
                <a:cs typeface="Times New Roman" panose="02020603050405020304" pitchFamily="18" charset="0"/>
                <a:sym typeface="+mn-ea"/>
              </a:rPr>
              <a:t>[</a:t>
            </a:r>
            <a:r>
              <a:rPr lang="zh-CN" altLang="zh-CN" sz="4000" dirty="0">
                <a:solidFill>
                  <a:srgbClr val="1D41D5"/>
                </a:solidFill>
                <a:ea typeface="黑体" panose="02010609060101010101" charset="-122"/>
                <a:cs typeface="Times New Roman" panose="02020603050405020304" pitchFamily="18" charset="0"/>
                <a:sym typeface="+mn-ea"/>
              </a:rPr>
              <a:t>规范审题</a:t>
            </a:r>
            <a:r>
              <a:rPr lang="en-US" altLang="zh-CN" sz="4000" dirty="0">
                <a:solidFill>
                  <a:srgbClr val="1D41D5"/>
                </a:solidFill>
                <a:latin typeface="Times New Roman" panose="02020603050405020304" pitchFamily="18" charset="0"/>
                <a:cs typeface="Times New Roman" panose="02020603050405020304" pitchFamily="18" charset="0"/>
                <a:sym typeface="+mn-ea"/>
              </a:rPr>
              <a:t>]</a:t>
            </a:r>
            <a:r>
              <a:rPr lang="zh-CN" altLang="zh-CN" dirty="0">
                <a:solidFill>
                  <a:srgbClr val="000000"/>
                </a:solidFill>
                <a:latin typeface="NEU-BZ-S92"/>
                <a:ea typeface="方正书宋_GBK" panose="03000509000000000000" pitchFamily="65" charset="-122"/>
                <a:cs typeface="Times New Roman" panose="02020603050405020304" pitchFamily="18" charset="0"/>
              </a:rPr>
              <a:t/>
            </a:r>
            <a:br>
              <a:rPr lang="zh-CN" altLang="zh-CN" dirty="0">
                <a:solidFill>
                  <a:srgbClr val="000000"/>
                </a:solidFill>
                <a:latin typeface="NEU-BZ-S92"/>
                <a:ea typeface="方正书宋_GBK" panose="03000509000000000000" pitchFamily="65" charset="-122"/>
                <a:cs typeface="Times New Roman" panose="02020603050405020304" pitchFamily="18" charset="0"/>
              </a:rPr>
            </a:br>
            <a:endParaRPr lang="zh-CN" altLang="en-US"/>
          </a:p>
        </p:txBody>
      </p:sp>
      <p:sp>
        <p:nvSpPr>
          <p:cNvPr id="3" name="文本框 2"/>
          <p:cNvSpPr txBox="1"/>
          <p:nvPr/>
        </p:nvSpPr>
        <p:spPr>
          <a:xfrm>
            <a:off x="175895" y="1060450"/>
            <a:ext cx="11877675" cy="5259070"/>
          </a:xfrm>
          <a:prstGeom prst="rect">
            <a:avLst/>
          </a:prstGeom>
          <a:noFill/>
        </p:spPr>
        <p:txBody>
          <a:bodyPr wrap="square" rtlCol="0" anchor="t">
            <a:spAutoFit/>
          </a:bodyPr>
          <a:lstStyle/>
          <a:p>
            <a:pPr indent="267970">
              <a:lnSpc>
                <a:spcPct val="120000"/>
              </a:lnSpc>
              <a:spcAft>
                <a:spcPts val="0"/>
              </a:spcAft>
              <a:tabLst>
                <a:tab pos="1029335" algn="l"/>
                <a:tab pos="1850390" algn="l"/>
                <a:tab pos="2538095" algn="l"/>
                <a:tab pos="3221990" algn="l"/>
              </a:tabLst>
            </a:pPr>
            <a:r>
              <a:rPr lang="en-US" altLang="zh-CN" sz="2800" b="1"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1</a:t>
            </a:r>
            <a:r>
              <a:rPr lang="en-US"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抓关键词</a:t>
            </a:r>
            <a:r>
              <a:rPr lang="en-US"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明考向。如有</a:t>
            </a:r>
            <a:r>
              <a:rPr lang="en-US"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赏析</a:t>
            </a:r>
            <a:r>
              <a:rPr lang="en-US"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分析</a:t>
            </a:r>
            <a:r>
              <a:rPr lang="en-US"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语言特色</a:t>
            </a:r>
            <a:r>
              <a:rPr lang="en-US"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语言风格</a:t>
            </a:r>
            <a:r>
              <a:rPr lang="en-US"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表达技巧</a:t>
            </a:r>
            <a:r>
              <a:rPr lang="en-US"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等字眼</a:t>
            </a:r>
            <a:r>
              <a:rPr lang="en-US"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可判定该题属于品味语言艺术题</a:t>
            </a:r>
            <a:r>
              <a:rPr lang="en-US"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但又有区别</a:t>
            </a:r>
            <a:r>
              <a:rPr lang="en-US"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只带有</a:t>
            </a:r>
            <a:r>
              <a:rPr lang="en-US"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赏析</a:t>
            </a:r>
            <a:r>
              <a:rPr lang="en-US"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分析</a:t>
            </a:r>
            <a:r>
              <a:rPr lang="en-US"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等字眼的</a:t>
            </a:r>
            <a:r>
              <a:rPr lang="en-US"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赏析的角度没有限定</a:t>
            </a:r>
            <a:r>
              <a:rPr lang="en-US"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我们可以从多个角度作答</a:t>
            </a:r>
            <a:r>
              <a:rPr lang="en-US"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如果给出了赏析角度</a:t>
            </a:r>
            <a:r>
              <a:rPr lang="en-US"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如从修辞手法的角度、从语言风格的角度、从句式特点的角度等</a:t>
            </a:r>
            <a:r>
              <a:rPr lang="en-US"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则重点从这一角度赏析。</a:t>
            </a:r>
            <a:endPar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267970">
              <a:lnSpc>
                <a:spcPct val="120000"/>
              </a:lnSpc>
              <a:spcAft>
                <a:spcPts val="0"/>
              </a:spcAft>
              <a:tabLst>
                <a:tab pos="1029335" algn="l"/>
                <a:tab pos="1850390" algn="l"/>
                <a:tab pos="2538095" algn="l"/>
                <a:tab pos="3221990" algn="l"/>
              </a:tabLst>
            </a:pPr>
            <a:r>
              <a:rPr lang="en-US" altLang="zh-CN" sz="2800" b="1"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2</a:t>
            </a:r>
            <a:r>
              <a:rPr lang="en-US"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审题干</a:t>
            </a:r>
            <a:r>
              <a:rPr lang="en-US"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明重点。要求赏析的小说语言有多种</a:t>
            </a:r>
            <a:r>
              <a:rPr lang="en-US"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如小说的叙述语言</a:t>
            </a:r>
            <a:r>
              <a:rPr lang="en-US"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小说中的人物语言</a:t>
            </a:r>
            <a:r>
              <a:rPr lang="en-US"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人物、事物、环境的描写语言。不同类型的语言</a:t>
            </a:r>
            <a:r>
              <a:rPr lang="en-US"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赏析的重点不同。需弄清语言的类别</a:t>
            </a:r>
            <a:r>
              <a:rPr lang="en-US"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采用不同的赏析角度。如描写类语言</a:t>
            </a:r>
            <a:r>
              <a:rPr lang="en-US"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如果是人物描写</a:t>
            </a:r>
            <a:r>
              <a:rPr lang="en-US"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则需进一步判定它属于哪一小类</a:t>
            </a:r>
            <a:r>
              <a:rPr lang="en-US"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如肖像描写、动作描写、语言描写、细节描写等</a:t>
            </a:r>
            <a:r>
              <a:rPr lang="en-US"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根据各自的特点确定赏析的角度</a:t>
            </a:r>
            <a:r>
              <a:rPr lang="en-US"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判定所用的手法。</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sz="4445" dirty="0">
                <a:solidFill>
                  <a:srgbClr val="1D41D5"/>
                </a:solidFill>
                <a:latin typeface="Times New Roman" panose="02020603050405020304" pitchFamily="18" charset="0"/>
                <a:cs typeface="Times New Roman" panose="02020603050405020304" pitchFamily="18" charset="0"/>
                <a:sym typeface="+mn-ea"/>
              </a:rPr>
              <a:t>[</a:t>
            </a:r>
            <a:r>
              <a:rPr lang="zh-CN" altLang="zh-CN" sz="4445" dirty="0">
                <a:solidFill>
                  <a:srgbClr val="1D41D5"/>
                </a:solidFill>
                <a:ea typeface="黑体" panose="02010609060101010101" charset="-122"/>
                <a:cs typeface="Times New Roman" panose="02020603050405020304" pitchFamily="18" charset="0"/>
                <a:sym typeface="+mn-ea"/>
              </a:rPr>
              <a:t>规范答题</a:t>
            </a:r>
            <a:r>
              <a:rPr lang="en-US" altLang="zh-CN" sz="4445" dirty="0">
                <a:solidFill>
                  <a:srgbClr val="1D41D5"/>
                </a:solidFill>
                <a:latin typeface="Times New Roman" panose="02020603050405020304" pitchFamily="18" charset="0"/>
                <a:cs typeface="Times New Roman" panose="02020603050405020304" pitchFamily="18" charset="0"/>
                <a:sym typeface="+mn-ea"/>
              </a:rPr>
              <a:t>]</a:t>
            </a:r>
            <a:r>
              <a:rPr lang="zh-CN" altLang="zh-CN" dirty="0">
                <a:solidFill>
                  <a:srgbClr val="000000"/>
                </a:solidFill>
                <a:latin typeface="NEU-BZ-S92"/>
                <a:ea typeface="方正书宋_GBK" panose="03000509000000000000" pitchFamily="65" charset="-122"/>
                <a:cs typeface="Times New Roman" panose="02020603050405020304" pitchFamily="18" charset="0"/>
              </a:rPr>
              <a:t/>
            </a:r>
            <a:br>
              <a:rPr lang="zh-CN" altLang="zh-CN" dirty="0">
                <a:solidFill>
                  <a:srgbClr val="000000"/>
                </a:solidFill>
                <a:latin typeface="NEU-BZ-S92"/>
                <a:ea typeface="方正书宋_GBK" panose="03000509000000000000" pitchFamily="65" charset="-122"/>
                <a:cs typeface="Times New Roman" panose="02020603050405020304" pitchFamily="18" charset="0"/>
              </a:rPr>
            </a:br>
            <a:endParaRPr lang="zh-CN" altLang="en-US"/>
          </a:p>
        </p:txBody>
      </p:sp>
      <p:sp>
        <p:nvSpPr>
          <p:cNvPr id="3" name="文本框 2"/>
          <p:cNvSpPr txBox="1"/>
          <p:nvPr/>
        </p:nvSpPr>
        <p:spPr>
          <a:xfrm>
            <a:off x="1610360" y="1322070"/>
            <a:ext cx="8644255" cy="4741545"/>
          </a:xfrm>
          <a:prstGeom prst="rect">
            <a:avLst/>
          </a:prstGeom>
          <a:noFill/>
        </p:spPr>
        <p:txBody>
          <a:bodyPr wrap="square" rtlCol="0" anchor="t">
            <a:spAutoFit/>
          </a:bodyPr>
          <a:lstStyle/>
          <a:p>
            <a:pPr indent="266700">
              <a:lnSpc>
                <a:spcPct val="120000"/>
              </a:lnSpc>
              <a:spcAft>
                <a:spcPts val="0"/>
              </a:spcAft>
              <a:tabLst>
                <a:tab pos="1029335" algn="l"/>
                <a:tab pos="1850390" algn="l"/>
                <a:tab pos="2538095" algn="l"/>
                <a:tab pos="3221990" algn="l"/>
              </a:tabLst>
            </a:pPr>
            <a:r>
              <a:rPr lang="zh-CN" altLang="zh-CN" sz="36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所要赏析的语言</a:t>
            </a:r>
            <a:r>
              <a:rPr lang="en-US" altLang="zh-CN" sz="3600" dirty="0">
                <a:solidFill>
                  <a:srgbClr val="000000"/>
                </a:solidFill>
                <a:latin typeface="Times New Roman" panose="02020603050405020304" pitchFamily="18" charset="0"/>
                <a:cs typeface="Times New Roman" panose="02020603050405020304" pitchFamily="18" charset="0"/>
                <a:sym typeface="+mn-ea"/>
              </a:rPr>
              <a:t>,</a:t>
            </a:r>
            <a:r>
              <a:rPr lang="zh-CN" altLang="zh-CN" sz="36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一般都有明显的特点</a:t>
            </a:r>
            <a:r>
              <a:rPr lang="en-US" altLang="zh-CN" sz="3600" dirty="0">
                <a:solidFill>
                  <a:srgbClr val="000000"/>
                </a:solidFill>
                <a:latin typeface="Times New Roman" panose="02020603050405020304" pitchFamily="18" charset="0"/>
                <a:cs typeface="Times New Roman" panose="02020603050405020304" pitchFamily="18" charset="0"/>
                <a:sym typeface="+mn-ea"/>
              </a:rPr>
              <a:t>,</a:t>
            </a:r>
            <a:r>
              <a:rPr lang="zh-CN" altLang="zh-CN" sz="36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如运用了具体的修辞手法或其他表达技巧</a:t>
            </a:r>
            <a:r>
              <a:rPr lang="en-US" altLang="zh-CN" sz="3600" dirty="0">
                <a:solidFill>
                  <a:srgbClr val="000000"/>
                </a:solidFill>
                <a:latin typeface="Times New Roman" panose="02020603050405020304" pitchFamily="18" charset="0"/>
                <a:cs typeface="Times New Roman" panose="02020603050405020304" pitchFamily="18" charset="0"/>
                <a:sym typeface="+mn-ea"/>
              </a:rPr>
              <a:t>,</a:t>
            </a:r>
            <a:r>
              <a:rPr lang="zh-CN" altLang="zh-CN" sz="36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作答时</a:t>
            </a:r>
            <a:r>
              <a:rPr lang="en-US" altLang="zh-CN" sz="3600" dirty="0">
                <a:solidFill>
                  <a:srgbClr val="000000"/>
                </a:solidFill>
                <a:latin typeface="Times New Roman" panose="02020603050405020304" pitchFamily="18" charset="0"/>
                <a:cs typeface="Times New Roman" panose="02020603050405020304" pitchFamily="18" charset="0"/>
                <a:sym typeface="+mn-ea"/>
              </a:rPr>
              <a:t>,</a:t>
            </a:r>
            <a:r>
              <a:rPr lang="zh-CN" altLang="zh-CN" sz="36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宜采用</a:t>
            </a:r>
            <a:r>
              <a:rPr lang="en-US" altLang="zh-CN" sz="3600" dirty="0">
                <a:solidFill>
                  <a:srgbClr val="000000"/>
                </a:solidFill>
                <a:latin typeface="Times New Roman" panose="02020603050405020304" pitchFamily="18" charset="0"/>
                <a:cs typeface="Times New Roman" panose="02020603050405020304" pitchFamily="18" charset="0"/>
                <a:sym typeface="+mn-ea"/>
              </a:rPr>
              <a:t>“</a:t>
            </a:r>
            <a:r>
              <a:rPr lang="zh-CN" altLang="zh-CN" sz="36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手法</a:t>
            </a:r>
            <a:r>
              <a:rPr lang="en-US" altLang="zh-CN" sz="3600" dirty="0">
                <a:solidFill>
                  <a:srgbClr val="000000"/>
                </a:solidFill>
                <a:latin typeface="Times New Roman" panose="02020603050405020304" pitchFamily="18" charset="0"/>
                <a:cs typeface="Times New Roman" panose="02020603050405020304" pitchFamily="18" charset="0"/>
                <a:sym typeface="+mn-ea"/>
              </a:rPr>
              <a:t>(</a:t>
            </a:r>
            <a:r>
              <a:rPr lang="zh-CN" altLang="zh-CN" sz="36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或特点</a:t>
            </a:r>
            <a:r>
              <a:rPr lang="en-US" altLang="zh-CN" sz="3600" dirty="0">
                <a:solidFill>
                  <a:srgbClr val="000000"/>
                </a:solidFill>
                <a:latin typeface="Times New Roman" panose="02020603050405020304" pitchFamily="18" charset="0"/>
                <a:cs typeface="Times New Roman" panose="02020603050405020304" pitchFamily="18" charset="0"/>
                <a:sym typeface="+mn-ea"/>
              </a:rPr>
              <a:t>)+</a:t>
            </a:r>
            <a:r>
              <a:rPr lang="zh-CN" altLang="zh-CN" sz="36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内容</a:t>
            </a:r>
            <a:r>
              <a:rPr lang="en-US" altLang="zh-CN" sz="3600" dirty="0">
                <a:solidFill>
                  <a:srgbClr val="000000"/>
                </a:solidFill>
                <a:latin typeface="Times New Roman" panose="02020603050405020304" pitchFamily="18" charset="0"/>
                <a:cs typeface="Times New Roman" panose="02020603050405020304" pitchFamily="18" charset="0"/>
                <a:sym typeface="+mn-ea"/>
              </a:rPr>
              <a:t>+</a:t>
            </a:r>
            <a:r>
              <a:rPr lang="zh-CN" altLang="zh-CN" sz="36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效果</a:t>
            </a:r>
            <a:r>
              <a:rPr lang="en-US" altLang="zh-CN" sz="3600" dirty="0">
                <a:solidFill>
                  <a:srgbClr val="000000"/>
                </a:solidFill>
                <a:latin typeface="Times New Roman" panose="02020603050405020304" pitchFamily="18" charset="0"/>
                <a:cs typeface="Times New Roman" panose="02020603050405020304" pitchFamily="18" charset="0"/>
                <a:sym typeface="+mn-ea"/>
              </a:rPr>
              <a:t>”</a:t>
            </a:r>
            <a:r>
              <a:rPr lang="zh-CN" altLang="zh-CN" sz="36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的模式。即先概括所用手法或语言特点、风格</a:t>
            </a:r>
            <a:r>
              <a:rPr lang="en-US" altLang="zh-CN" sz="3600" dirty="0">
                <a:solidFill>
                  <a:srgbClr val="000000"/>
                </a:solidFill>
                <a:latin typeface="Times New Roman" panose="02020603050405020304" pitchFamily="18" charset="0"/>
                <a:cs typeface="Times New Roman" panose="02020603050405020304" pitchFamily="18" charset="0"/>
                <a:sym typeface="+mn-ea"/>
              </a:rPr>
              <a:t>,</a:t>
            </a:r>
            <a:r>
              <a:rPr lang="zh-CN" altLang="zh-CN" sz="36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然后结合具体语句分析这种手法是如何运用的</a:t>
            </a:r>
            <a:r>
              <a:rPr lang="en-US" altLang="zh-CN" sz="3600" dirty="0">
                <a:solidFill>
                  <a:srgbClr val="000000"/>
                </a:solidFill>
                <a:latin typeface="Times New Roman" panose="02020603050405020304" pitchFamily="18" charset="0"/>
                <a:cs typeface="Times New Roman" panose="02020603050405020304" pitchFamily="18" charset="0"/>
                <a:sym typeface="+mn-ea"/>
              </a:rPr>
              <a:t>,</a:t>
            </a:r>
            <a:r>
              <a:rPr lang="zh-CN" altLang="zh-CN" sz="36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或这种特点是如何体现出来的</a:t>
            </a:r>
            <a:r>
              <a:rPr lang="en-US" altLang="zh-CN" sz="3600" dirty="0">
                <a:solidFill>
                  <a:srgbClr val="000000"/>
                </a:solidFill>
                <a:latin typeface="Times New Roman" panose="02020603050405020304" pitchFamily="18" charset="0"/>
                <a:cs typeface="Times New Roman" panose="02020603050405020304" pitchFamily="18" charset="0"/>
                <a:sym typeface="+mn-ea"/>
              </a:rPr>
              <a:t>,</a:t>
            </a:r>
            <a:r>
              <a:rPr lang="zh-CN" altLang="zh-CN" sz="36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最后分析表达效果等。</a:t>
            </a:r>
            <a:endParaRPr lang="zh-CN" altLang="en-US" sz="3600"/>
          </a:p>
        </p:txBody>
      </p:sp>
    </p:spTree>
    <p:custDataLst>
      <p:tags r:id="rId1"/>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42265" y="151765"/>
            <a:ext cx="2825750" cy="685165"/>
          </a:xfrm>
        </p:spPr>
        <p:txBody>
          <a:bodyPr>
            <a:normAutofit fontScale="90000"/>
          </a:bodyPr>
          <a:lstStyle/>
          <a:p>
            <a:r>
              <a:rPr lang="zh-CN" altLang="en-US" sz="4445">
                <a:solidFill>
                  <a:srgbClr val="FF0000"/>
                </a:solidFill>
                <a:sym typeface="+mn-ea"/>
              </a:rPr>
              <a:t>例题精析：</a:t>
            </a:r>
            <a:r>
              <a:rPr lang="zh-CN" altLang="en-US">
                <a:solidFill>
                  <a:srgbClr val="FF0000"/>
                </a:solidFill>
              </a:rPr>
              <a:t/>
            </a:r>
            <a:br>
              <a:rPr lang="zh-CN" altLang="en-US">
                <a:solidFill>
                  <a:srgbClr val="FF0000"/>
                </a:solidFill>
              </a:rPr>
            </a:br>
            <a:endParaRPr lang="zh-CN" altLang="en-US"/>
          </a:p>
        </p:txBody>
      </p:sp>
      <p:sp>
        <p:nvSpPr>
          <p:cNvPr id="100" name="文本框 99"/>
          <p:cNvSpPr txBox="1"/>
          <p:nvPr/>
        </p:nvSpPr>
        <p:spPr>
          <a:xfrm>
            <a:off x="508000" y="763905"/>
            <a:ext cx="11503660" cy="4831080"/>
          </a:xfrm>
          <a:prstGeom prst="rect">
            <a:avLst/>
          </a:prstGeom>
          <a:noFill/>
          <a:ln w="9525">
            <a:noFill/>
          </a:ln>
        </p:spPr>
        <p:txBody>
          <a:bodyPr wrap="square">
            <a:spAutoFit/>
          </a:bodyPr>
          <a:lstStyle/>
          <a:p>
            <a:pPr indent="0"/>
            <a:r>
              <a:rPr lang="zh-CN" sz="2800" b="1">
                <a:ea typeface="宋体" panose="02010600030101010101" pitchFamily="2" charset="-122"/>
              </a:rPr>
              <a:t>【</a:t>
            </a:r>
            <a:r>
              <a:rPr lang="en-US" sz="2800" b="1">
                <a:latin typeface="Times New Roman" panose="02020603050405020304" pitchFamily="18" charset="0"/>
              </a:rPr>
              <a:t>2018·</a:t>
            </a:r>
            <a:r>
              <a:rPr lang="zh-CN" sz="2800" b="1">
                <a:ea typeface="宋体" panose="02010600030101010101" pitchFamily="2" charset="-122"/>
              </a:rPr>
              <a:t>全国新课标卷</a:t>
            </a:r>
            <a:r>
              <a:rPr lang="en-US" sz="2800" b="1">
                <a:latin typeface="Times New Roman" panose="02020603050405020304" pitchFamily="18" charset="0"/>
              </a:rPr>
              <a:t>Ⅱ</a:t>
            </a:r>
            <a:r>
              <a:rPr lang="zh-CN" sz="2800" b="1">
                <a:ea typeface="宋体" panose="02010600030101010101" pitchFamily="2" charset="-122"/>
              </a:rPr>
              <a:t>】阅读下面的文字，完成题目。</a:t>
            </a:r>
            <a:endParaRPr lang="zh-CN" sz="2800" b="1">
              <a:ea typeface="楷体" panose="02010609060101010101" pitchFamily="49" charset="-122"/>
            </a:endParaRPr>
          </a:p>
          <a:p>
            <a:pPr indent="0"/>
            <a:r>
              <a:rPr lang="zh-CN" sz="2800" b="1">
                <a:ea typeface="楷体" panose="02010609060101010101" pitchFamily="49" charset="-122"/>
              </a:rPr>
              <a:t>                                       有</a:t>
            </a:r>
            <a:r>
              <a:rPr lang="en-US" sz="2800" b="1">
                <a:latin typeface="楷体" panose="02010609060101010101" pitchFamily="49" charset="-122"/>
              </a:rPr>
              <a:t> </a:t>
            </a:r>
            <a:r>
              <a:rPr lang="zh-CN" sz="2800" b="1">
                <a:ea typeface="楷体" panose="02010609060101010101" pitchFamily="49" charset="-122"/>
              </a:rPr>
              <a:t>声</a:t>
            </a:r>
            <a:r>
              <a:rPr lang="en-US" sz="2800" b="1">
                <a:latin typeface="楷体" panose="02010609060101010101" pitchFamily="49" charset="-122"/>
              </a:rPr>
              <a:t> </a:t>
            </a:r>
            <a:r>
              <a:rPr lang="zh-CN" sz="2800" b="1">
                <a:ea typeface="楷体" panose="02010609060101010101" pitchFamily="49" charset="-122"/>
              </a:rPr>
              <a:t>电</a:t>
            </a:r>
            <a:r>
              <a:rPr lang="en-US" sz="2800" b="1">
                <a:latin typeface="楷体" panose="02010609060101010101" pitchFamily="49" charset="-122"/>
              </a:rPr>
              <a:t> </a:t>
            </a:r>
            <a:r>
              <a:rPr lang="zh-CN" sz="2800" b="1">
                <a:ea typeface="楷体" panose="02010609060101010101" pitchFamily="49" charset="-122"/>
              </a:rPr>
              <a:t>影</a:t>
            </a:r>
            <a:endParaRPr lang="zh-CN" sz="2800" b="0">
              <a:ea typeface="仿宋" panose="02010609060101010101" pitchFamily="49" charset="-122"/>
            </a:endParaRPr>
          </a:p>
          <a:p>
            <a:pPr indent="0"/>
            <a:r>
              <a:rPr lang="zh-CN" sz="2800" b="0">
                <a:ea typeface="仿宋" panose="02010609060101010101" pitchFamily="49" charset="-122"/>
              </a:rPr>
              <a:t>                                           老　舍</a:t>
            </a:r>
            <a:endParaRPr lang="zh-CN" sz="2800" b="0">
              <a:ea typeface="宋体" panose="02010600030101010101" pitchFamily="2" charset="-122"/>
            </a:endParaRPr>
          </a:p>
          <a:p>
            <a:pPr indent="0"/>
            <a:r>
              <a:rPr lang="zh-CN" sz="2800" b="0">
                <a:ea typeface="宋体" panose="02010600030101010101" pitchFamily="2" charset="-122"/>
              </a:rPr>
              <a:t>二姐还没看过有声电影。可是她已经有了一种理论。在没看见以前,先来一套说法,不独二姐如此。此之谓“知之为知之,不知为知之”也。她以为有声电影便是电机嗒嗒之声特别响亮而已。不然便是当电人——二姐管银幕上的英雄美人叫电人——互相巨吻的时候,台下鼓掌特别发狂,以成其“有声”。她确信这个,所以根本不想去看。</a:t>
            </a:r>
          </a:p>
          <a:p>
            <a:pPr indent="0"/>
            <a:r>
              <a:rPr lang="zh-CN" sz="2800" b="0">
                <a:ea typeface="宋体" panose="02010600030101010101" pitchFamily="2" charset="-122"/>
              </a:rPr>
              <a:t>但据说有声电影是有说有笑而且有歌,她才想开开眼。恰巧打牌赢了钱,于是大请客。二姥姥三舅妈,四姨,小秃,小顺,四狗子,都在被请之列。</a:t>
            </a:r>
          </a:p>
          <a:p>
            <a:pPr indent="0"/>
            <a:r>
              <a:rPr lang="zh-CN" sz="2800" b="0">
                <a:ea typeface="宋体" panose="02010600030101010101" pitchFamily="2" charset="-122"/>
              </a:rPr>
              <a:t>大家决定看午后两点半那一场,所以十二点动身也就行了。</a:t>
            </a:r>
            <a:endParaRPr lang="zh-CN" altLang="en-US" sz="2800"/>
          </a:p>
        </p:txBody>
      </p:sp>
      <p:sp>
        <p:nvSpPr>
          <p:cNvPr id="3" name="文本框 2"/>
          <p:cNvSpPr txBox="1"/>
          <p:nvPr/>
        </p:nvSpPr>
        <p:spPr>
          <a:xfrm>
            <a:off x="508000" y="5474335"/>
            <a:ext cx="11503025" cy="1383665"/>
          </a:xfrm>
          <a:prstGeom prst="rect">
            <a:avLst/>
          </a:prstGeom>
          <a:noFill/>
          <a:ln w="9525">
            <a:noFill/>
          </a:ln>
        </p:spPr>
        <p:txBody>
          <a:bodyPr wrap="square">
            <a:spAutoFit/>
          </a:bodyPr>
          <a:lstStyle/>
          <a:p>
            <a:pPr indent="266700"/>
            <a:r>
              <a:rPr lang="zh-CN" sz="2800" b="0">
                <a:ea typeface="宋体" panose="02010600030101010101" pitchFamily="2" charset="-122"/>
              </a:rPr>
              <a:t>到了十二点三刻谁也没动身。二姥姥找眼镜找了一刻来钟;确是不容易找,因为眼镜在她自己腰里带着呢。跟着就是三舅妈找钮子,翻了四只箱子也没找到,结果是换了件衣裳。四狗子洗脸又洗了一刻多钟,总算顺当。</a:t>
            </a:r>
            <a:endParaRPr lang="zh-CN" altLang="en-US" sz="2800"/>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zh-CN" altLang="zh-CN" sz="3600" dirty="0">
                <a:solidFill>
                  <a:srgbClr val="000000"/>
                </a:solidFill>
                <a:ea typeface="黑体" panose="02010609060101010101" charset="-122"/>
                <a:cs typeface="Times New Roman" panose="02020603050405020304" pitchFamily="18" charset="0"/>
                <a:sym typeface="+mn-ea"/>
              </a:rPr>
              <a:t>小说语言的两种常考题型</a:t>
            </a:r>
          </a:p>
        </p:txBody>
      </p:sp>
      <p:sp>
        <p:nvSpPr>
          <p:cNvPr id="3" name="文本框 2"/>
          <p:cNvSpPr txBox="1"/>
          <p:nvPr/>
        </p:nvSpPr>
        <p:spPr>
          <a:xfrm>
            <a:off x="1104265" y="1250315"/>
            <a:ext cx="9279255" cy="4815840"/>
          </a:xfrm>
          <a:prstGeom prst="rect">
            <a:avLst/>
          </a:prstGeom>
          <a:noFill/>
        </p:spPr>
        <p:txBody>
          <a:bodyPr wrap="square" rtlCol="0" anchor="t">
            <a:spAutoFit/>
          </a:bodyPr>
          <a:lstStyle/>
          <a:p>
            <a:pPr indent="266700">
              <a:lnSpc>
                <a:spcPct val="120000"/>
              </a:lnSpc>
              <a:spcAft>
                <a:spcPts val="0"/>
              </a:spcAft>
              <a:tabLst>
                <a:tab pos="1029335" algn="l"/>
                <a:tab pos="1850390" algn="l"/>
                <a:tab pos="2538095" algn="l"/>
                <a:tab pos="3221990" algn="l"/>
              </a:tabLst>
            </a:pPr>
            <a:r>
              <a:rPr lang="zh-CN" altLang="zh-CN" sz="3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《考试大纲》对小说语言的考查有两方面的要求</a:t>
            </a:r>
            <a:r>
              <a:rPr lang="en-US" altLang="zh-CN" sz="3200" dirty="0">
                <a:solidFill>
                  <a:srgbClr val="000000"/>
                </a:solidFill>
                <a:latin typeface="Times New Roman" panose="02020603050405020304" pitchFamily="18" charset="0"/>
                <a:cs typeface="Times New Roman" panose="02020603050405020304" pitchFamily="18" charset="0"/>
                <a:sym typeface="+mn-ea"/>
              </a:rPr>
              <a:t>:</a:t>
            </a:r>
            <a:r>
              <a:rPr lang="zh-CN" altLang="zh-CN" sz="3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一是</a:t>
            </a:r>
            <a:r>
              <a:rPr lang="en-US" altLang="zh-CN" sz="3200" dirty="0">
                <a:solidFill>
                  <a:srgbClr val="000000"/>
                </a:solidFill>
                <a:latin typeface="Times New Roman" panose="02020603050405020304" pitchFamily="18" charset="0"/>
                <a:cs typeface="Times New Roman" panose="02020603050405020304" pitchFamily="18" charset="0"/>
                <a:sym typeface="+mn-ea"/>
              </a:rPr>
              <a:t>“</a:t>
            </a:r>
            <a:r>
              <a:rPr lang="zh-CN" altLang="zh-CN" sz="3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理解文中重要词语的含义</a:t>
            </a:r>
            <a:r>
              <a:rPr lang="en-US" altLang="zh-CN" sz="3200" dirty="0">
                <a:solidFill>
                  <a:srgbClr val="000000"/>
                </a:solidFill>
                <a:latin typeface="Times New Roman" panose="02020603050405020304" pitchFamily="18" charset="0"/>
                <a:cs typeface="Times New Roman" panose="02020603050405020304" pitchFamily="18" charset="0"/>
                <a:sym typeface="+mn-ea"/>
              </a:rPr>
              <a:t>,</a:t>
            </a:r>
            <a:r>
              <a:rPr lang="zh-CN" altLang="zh-CN" sz="3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理解文中重要句子的含义</a:t>
            </a:r>
            <a:r>
              <a:rPr lang="en-US" altLang="zh-CN" sz="3200" dirty="0">
                <a:solidFill>
                  <a:srgbClr val="000000"/>
                </a:solidFill>
                <a:latin typeface="Times New Roman" panose="02020603050405020304" pitchFamily="18" charset="0"/>
                <a:cs typeface="Times New Roman" panose="02020603050405020304" pitchFamily="18" charset="0"/>
                <a:sym typeface="+mn-ea"/>
              </a:rPr>
              <a:t>”;</a:t>
            </a:r>
            <a:r>
              <a:rPr lang="zh-CN" altLang="zh-CN" sz="3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二是</a:t>
            </a:r>
            <a:r>
              <a:rPr lang="en-US" altLang="zh-CN" sz="3200" dirty="0">
                <a:solidFill>
                  <a:srgbClr val="000000"/>
                </a:solidFill>
                <a:latin typeface="Times New Roman" panose="02020603050405020304" pitchFamily="18" charset="0"/>
                <a:cs typeface="Times New Roman" panose="02020603050405020304" pitchFamily="18" charset="0"/>
                <a:sym typeface="+mn-ea"/>
              </a:rPr>
              <a:t>“</a:t>
            </a:r>
            <a:r>
              <a:rPr lang="zh-CN" altLang="zh-CN" sz="3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体会重要语句的丰富含义</a:t>
            </a:r>
            <a:r>
              <a:rPr lang="en-US" altLang="zh-CN" sz="3200" dirty="0">
                <a:solidFill>
                  <a:srgbClr val="000000"/>
                </a:solidFill>
                <a:latin typeface="Times New Roman" panose="02020603050405020304" pitchFamily="18" charset="0"/>
                <a:cs typeface="Times New Roman" panose="02020603050405020304" pitchFamily="18" charset="0"/>
                <a:sym typeface="+mn-ea"/>
              </a:rPr>
              <a:t>,</a:t>
            </a:r>
            <a:r>
              <a:rPr lang="zh-CN" altLang="zh-CN" sz="3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品味精彩的语言表达艺术</a:t>
            </a:r>
            <a:r>
              <a:rPr lang="en-US" altLang="zh-CN" sz="3200" dirty="0">
                <a:solidFill>
                  <a:srgbClr val="000000"/>
                </a:solidFill>
                <a:latin typeface="Times New Roman" panose="02020603050405020304" pitchFamily="18" charset="0"/>
                <a:cs typeface="Times New Roman" panose="02020603050405020304" pitchFamily="18" charset="0"/>
                <a:sym typeface="+mn-ea"/>
              </a:rPr>
              <a:t>”</a:t>
            </a:r>
            <a:r>
              <a:rPr lang="zh-CN" altLang="zh-CN" sz="3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。从小说的命题来看</a:t>
            </a:r>
            <a:r>
              <a:rPr lang="en-US" altLang="zh-CN" sz="3200" dirty="0">
                <a:solidFill>
                  <a:srgbClr val="000000"/>
                </a:solidFill>
                <a:latin typeface="Times New Roman" panose="02020603050405020304" pitchFamily="18" charset="0"/>
                <a:cs typeface="Times New Roman" panose="02020603050405020304" pitchFamily="18" charset="0"/>
                <a:sym typeface="+mn-ea"/>
              </a:rPr>
              <a:t>,</a:t>
            </a:r>
            <a:r>
              <a:rPr lang="zh-CN" altLang="zh-CN" sz="3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对这两大方面的考查主要有两类题型</a:t>
            </a:r>
            <a:r>
              <a:rPr lang="en-US" altLang="zh-CN" sz="3200" dirty="0">
                <a:solidFill>
                  <a:srgbClr val="000000"/>
                </a:solidFill>
                <a:latin typeface="Times New Roman" panose="02020603050405020304" pitchFamily="18" charset="0"/>
                <a:cs typeface="Times New Roman" panose="02020603050405020304" pitchFamily="18" charset="0"/>
                <a:sym typeface="+mn-ea"/>
              </a:rPr>
              <a:t>:</a:t>
            </a:r>
            <a:r>
              <a:rPr lang="zh-CN" altLang="zh-CN" sz="3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一是理解重要语句的含义</a:t>
            </a:r>
            <a:r>
              <a:rPr lang="en-US" altLang="zh-CN" sz="3200" dirty="0">
                <a:solidFill>
                  <a:srgbClr val="000000"/>
                </a:solidFill>
                <a:latin typeface="Times New Roman" panose="02020603050405020304" pitchFamily="18" charset="0"/>
                <a:cs typeface="Times New Roman" panose="02020603050405020304" pitchFamily="18" charset="0"/>
                <a:sym typeface="+mn-ea"/>
              </a:rPr>
              <a:t>,</a:t>
            </a:r>
            <a:r>
              <a:rPr lang="zh-CN" altLang="zh-CN" sz="3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二是品味语言艺术。鉴赏小说的语言离不开对词语、句子含义的理解和对语言艺术手法的欣赏</a:t>
            </a:r>
            <a:r>
              <a:rPr lang="en-US" altLang="zh-CN" sz="3200" dirty="0">
                <a:solidFill>
                  <a:srgbClr val="000000"/>
                </a:solidFill>
                <a:latin typeface="Times New Roman" panose="02020603050405020304" pitchFamily="18" charset="0"/>
                <a:cs typeface="Times New Roman" panose="02020603050405020304" pitchFamily="18" charset="0"/>
                <a:sym typeface="+mn-ea"/>
              </a:rPr>
              <a:t>,</a:t>
            </a:r>
            <a:r>
              <a:rPr lang="zh-CN" altLang="zh-CN" sz="3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所以</a:t>
            </a:r>
            <a:r>
              <a:rPr lang="en-US" altLang="zh-CN" sz="3200" dirty="0">
                <a:solidFill>
                  <a:srgbClr val="000000"/>
                </a:solidFill>
                <a:latin typeface="Times New Roman" panose="02020603050405020304" pitchFamily="18" charset="0"/>
                <a:cs typeface="Times New Roman" panose="02020603050405020304" pitchFamily="18" charset="0"/>
                <a:sym typeface="+mn-ea"/>
              </a:rPr>
              <a:t>,</a:t>
            </a:r>
            <a:r>
              <a:rPr lang="zh-CN" altLang="zh-CN" sz="3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要解答此类题</a:t>
            </a:r>
            <a:r>
              <a:rPr lang="en-US" altLang="zh-CN" sz="3200" dirty="0">
                <a:solidFill>
                  <a:srgbClr val="000000"/>
                </a:solidFill>
                <a:latin typeface="Times New Roman" panose="02020603050405020304" pitchFamily="18" charset="0"/>
                <a:cs typeface="Times New Roman" panose="02020603050405020304" pitchFamily="18" charset="0"/>
                <a:sym typeface="+mn-ea"/>
              </a:rPr>
              <a:t>,</a:t>
            </a:r>
            <a:r>
              <a:rPr lang="zh-CN" altLang="zh-CN" sz="3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须以理解、欣赏为切入点。</a:t>
            </a:r>
            <a:endParaRPr lang="zh-CN" altLang="en-US" sz="3200"/>
          </a:p>
        </p:txBody>
      </p:sp>
    </p:spTree>
    <p:custDataLst>
      <p:tags r:id="rId1"/>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17170" y="0"/>
            <a:ext cx="11758295" cy="6985635"/>
          </a:xfrm>
          <a:prstGeom prst="rect">
            <a:avLst/>
          </a:prstGeom>
          <a:noFill/>
          <a:ln w="9525">
            <a:noFill/>
          </a:ln>
        </p:spPr>
        <p:txBody>
          <a:bodyPr wrap="square">
            <a:spAutoFit/>
          </a:bodyPr>
          <a:lstStyle/>
          <a:p>
            <a:pPr indent="266700"/>
            <a:r>
              <a:rPr lang="zh-CN" sz="3200" b="0">
                <a:ea typeface="宋体" panose="02010600030101010101" pitchFamily="2" charset="-122"/>
              </a:rPr>
              <a:t>出发了。走到巷口,一点名,小秃没影了。折回家里,找了半点多钟,没找着。大家决定不看电影了,找小秃更重要。把新衣裳全脱了,分头去找小秃。正在这个当儿,小秃回来了;原来他是跑在前面,而折回来找她们。好吧,再穿好衣裳走吧,反正巷外有的是洋车,耽误不了。</a:t>
            </a:r>
          </a:p>
          <a:p>
            <a:pPr indent="266700"/>
            <a:r>
              <a:rPr lang="zh-CN" sz="3200" b="0">
                <a:ea typeface="宋体" panose="02010600030101010101" pitchFamily="2" charset="-122"/>
              </a:rPr>
              <a:t>二姥姥给车价还按着老规矩,多一个铜子不给。这几年了,她不大出门,所以现在拉车的三毛两毛向她要,不是车价高了,是欺侮她年老走不动。她偏要走一个给他们瞧瞧。她确是有志向前迈步,不过脚是向前向后,连她自己也不准知道。四姨倒是能走,可惜为看电影特意换上高底鞋,似乎非扶着点什么不敢抬脚,她过去搀着二姥姥。要是跌倒的话,这二位一定是一齐倒下。</a:t>
            </a:r>
          </a:p>
          <a:p>
            <a:pPr indent="266700"/>
            <a:r>
              <a:rPr lang="zh-CN" sz="3200" b="0">
                <a:ea typeface="宋体" panose="02010600030101010101" pitchFamily="2" charset="-122"/>
              </a:rPr>
              <a:t>三点一刻到了电影院,电影已经开映。这当然是电影院不对;二姐实在觉得有骂一顿街的必要,可是没骂出来,她有时候也很能“文明”一气。</a:t>
            </a:r>
            <a:endParaRPr lang="zh-CN" altLang="en-US" sz="3200"/>
          </a:p>
        </p:txBody>
      </p:sp>
    </p:spTree>
    <p:custDataLst>
      <p:tags r:id="rId1"/>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13030" y="0"/>
            <a:ext cx="11965305" cy="7416165"/>
          </a:xfrm>
          <a:prstGeom prst="rect">
            <a:avLst/>
          </a:prstGeom>
          <a:noFill/>
          <a:ln w="9525">
            <a:noFill/>
          </a:ln>
        </p:spPr>
        <p:txBody>
          <a:bodyPr wrap="square">
            <a:spAutoFit/>
          </a:bodyPr>
          <a:lstStyle/>
          <a:p>
            <a:pPr indent="266700"/>
            <a:r>
              <a:rPr lang="zh-CN" sz="2800" b="0">
                <a:ea typeface="宋体" panose="02010600030101010101" pitchFamily="2" charset="-122"/>
              </a:rPr>
              <a:t>既来之则安之,打了票。一进门,小顺便不干了,黑的地方有红眼鬼,无论如何不能进去。二姥姥一看里面黑洞洞,以为天已经黑了,想起来睡觉的舒服;她主张带小顺回家。谁不知道二姥姥已经是土埋了半截的人,不看回有声电影,将来见阎王的时候要是盘问这一层呢?大家开了家庭会议。不行,二姥姥是不能走的。至于小顺,买几块糖好了,吃糖自然便看不见红眼鬼了。事情便这样解决了。四姨搀着二姥姥,三舅妈拉着小顺,二姐招呼着小秃和四狗子。看座的过来招待,可是大家各自为政地找座儿,忽前忽后,忽左忽右,离而复散,分而复合,主张不一,而又愿坐在一块儿。直落得二姐口干舌燥,二姥姥连喘带嗽,四狗子咆哮如雷,看座的满头是汗。观众们全忘了看电影,一齐恶声地“吃——”,但是压不下去二姐的指挥口令。二姐在公共场所说话特别响亮,要不怎样是“外场”人呢。</a:t>
            </a:r>
          </a:p>
          <a:p>
            <a:pPr indent="266700"/>
            <a:r>
              <a:rPr lang="zh-CN" sz="2800" b="0">
                <a:ea typeface="宋体" panose="02010600030101010101" pitchFamily="2" charset="-122"/>
              </a:rPr>
              <a:t>直到看座的电筒中的电已使净,大家才一狠心找到了座。不过,总不能忘了谦恭呀,况且是在公共场所。二姥姥年高有德,当然往里坐。可是四姨是姑奶奶呀;而二姐是姐姐兼主人;而三舅妈到底是媳妇;而小顺子等是孩子;一部伦理从何处说起?大家打架似的推让,把前后左右的观众都感化得直叫老天爷。好容易一齐坐下,可是糖还没买呢!二姐喊卖糖的,真喊得有劲,连卖票的都进来了,以为是卖糖的杀了人。</a:t>
            </a:r>
            <a:endParaRPr lang="zh-CN" altLang="en-US" sz="2800"/>
          </a:p>
        </p:txBody>
      </p:sp>
    </p:spTree>
    <p:custDataLst>
      <p:tags r:id="rId1"/>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68275" y="106045"/>
            <a:ext cx="11941175" cy="6000750"/>
          </a:xfrm>
          <a:prstGeom prst="rect">
            <a:avLst/>
          </a:prstGeom>
          <a:noFill/>
          <a:ln w="9525">
            <a:noFill/>
          </a:ln>
        </p:spPr>
        <p:txBody>
          <a:bodyPr wrap="square">
            <a:spAutoFit/>
          </a:bodyPr>
          <a:lstStyle/>
          <a:p>
            <a:pPr indent="266700"/>
            <a:r>
              <a:rPr lang="zh-CN" sz="3200" b="0">
                <a:ea typeface="宋体" panose="02010600030101010101" pitchFamily="2" charset="-122"/>
              </a:rPr>
              <a:t>糖买过了,二姥姥想起一桩大事——还没咳嗽呢。二姥姥一阵咳嗽,惹起二姐的孝心,与四姨三舅妈说起二姥姥的后事来。老人家像二姥姥这样的,是不怕儿女当面讲论自己的后事,而且乐意参加些意见,如“别的都是小事,我就是要个金九连环,也别忘了糊一对童儿!”这一说起来,还有完吗?说也奇怪,越是在戏馆电影场里,家事越显着复杂。大家刚说到热闹的地方,忽,电灯亮了,人们全往外走。二姐喊卖瓜子的;说起家务要不吃瓜子便不够派儿。看座的过来了,“这场完了,晚场八点才开呢。”</a:t>
            </a:r>
          </a:p>
          <a:p>
            <a:pPr indent="266700"/>
            <a:r>
              <a:rPr lang="zh-CN" sz="3200" b="0">
                <a:ea typeface="宋体" panose="02010600030101010101" pitchFamily="2" charset="-122"/>
              </a:rPr>
              <a:t>只好走吧。一直到二姥姥睡了觉,二姐才想起问:“有声电影到底怎么说来着?”三舅妈想了想:“管它呢,反正我没听见。”还是四姨细心,说看见一个洋鬼子吸烟,还从鼻子里冒烟呢,“鼻子冒烟,和真的一样,你就说!”大家都赞叹不已。</a:t>
            </a:r>
            <a:endParaRPr lang="zh-CN" altLang="en-US" sz="3200"/>
          </a:p>
        </p:txBody>
      </p:sp>
    </p:spTree>
    <p:custDataLst>
      <p:tags r:id="rId1"/>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14655" y="151765"/>
            <a:ext cx="1478280" cy="588010"/>
          </a:xfrm>
        </p:spPr>
        <p:txBody>
          <a:bodyPr>
            <a:noAutofit/>
          </a:bodyPr>
          <a:lstStyle/>
          <a:p>
            <a:r>
              <a:rPr lang="zh-CN" altLang="zh-CN" sz="3600" dirty="0">
                <a:solidFill>
                  <a:srgbClr val="FF0000"/>
                </a:solidFill>
                <a:ea typeface="黑体" panose="02010609060101010101" charset="-122"/>
                <a:cs typeface="Times New Roman" panose="02020603050405020304" pitchFamily="18" charset="0"/>
                <a:sym typeface="+mn-ea"/>
              </a:rPr>
              <a:t>问题：</a:t>
            </a:r>
          </a:p>
        </p:txBody>
      </p:sp>
      <p:sp>
        <p:nvSpPr>
          <p:cNvPr id="3" name="文本框 2"/>
          <p:cNvSpPr txBox="1"/>
          <p:nvPr/>
        </p:nvSpPr>
        <p:spPr>
          <a:xfrm>
            <a:off x="818515" y="739775"/>
            <a:ext cx="10593705" cy="1272540"/>
          </a:xfrm>
          <a:prstGeom prst="rect">
            <a:avLst/>
          </a:prstGeom>
          <a:noFill/>
        </p:spPr>
        <p:txBody>
          <a:bodyPr wrap="square" rtlCol="0" anchor="t">
            <a:spAutoFit/>
          </a:bodyPr>
          <a:lstStyle/>
          <a:p>
            <a:pPr indent="266700">
              <a:lnSpc>
                <a:spcPct val="120000"/>
              </a:lnSpc>
              <a:spcAft>
                <a:spcPts val="0"/>
              </a:spcAft>
              <a:tabLst>
                <a:tab pos="1029335" algn="l"/>
                <a:tab pos="1850390" algn="l"/>
                <a:tab pos="2538095" algn="l"/>
                <a:tab pos="3221990" algn="l"/>
              </a:tabLst>
            </a:pPr>
            <a:r>
              <a:rPr lang="zh-CN" altLang="zh-CN" sz="3200" dirty="0">
                <a:solidFill>
                  <a:srgbClr val="000000"/>
                </a:solidFill>
                <a:latin typeface="Times New Roman" panose="02020603050405020304" pitchFamily="18" charset="0"/>
                <a:cs typeface="Times New Roman" panose="02020603050405020304" pitchFamily="18" charset="0"/>
                <a:sym typeface="+mn-ea"/>
              </a:rPr>
              <a:t>小说运用多种手法以取得语言的幽默效果</a:t>
            </a:r>
            <a:r>
              <a:rPr lang="en-US" altLang="zh-CN" sz="3200" dirty="0">
                <a:solidFill>
                  <a:srgbClr val="000000"/>
                </a:solidFill>
                <a:latin typeface="Times New Roman" panose="02020603050405020304" pitchFamily="18" charset="0"/>
                <a:cs typeface="Times New Roman" panose="02020603050405020304" pitchFamily="18" charset="0"/>
                <a:sym typeface="+mn-ea"/>
              </a:rPr>
              <a:t>,</a:t>
            </a:r>
            <a:r>
              <a:rPr lang="zh-CN" altLang="zh-CN" sz="3200" dirty="0">
                <a:solidFill>
                  <a:srgbClr val="000000"/>
                </a:solidFill>
                <a:latin typeface="Times New Roman" panose="02020603050405020304" pitchFamily="18" charset="0"/>
                <a:cs typeface="Times New Roman" panose="02020603050405020304" pitchFamily="18" charset="0"/>
                <a:sym typeface="+mn-ea"/>
              </a:rPr>
              <a:t>请从文中举出三处手法不同的例子</a:t>
            </a:r>
            <a:r>
              <a:rPr lang="en-US" altLang="zh-CN" sz="3200" dirty="0">
                <a:solidFill>
                  <a:srgbClr val="000000"/>
                </a:solidFill>
                <a:latin typeface="Times New Roman" panose="02020603050405020304" pitchFamily="18" charset="0"/>
                <a:cs typeface="Times New Roman" panose="02020603050405020304" pitchFamily="18" charset="0"/>
                <a:sym typeface="+mn-ea"/>
              </a:rPr>
              <a:t>,</a:t>
            </a:r>
            <a:r>
              <a:rPr lang="zh-CN" altLang="zh-CN" sz="3200" dirty="0">
                <a:solidFill>
                  <a:srgbClr val="000000"/>
                </a:solidFill>
                <a:latin typeface="Times New Roman" panose="02020603050405020304" pitchFamily="18" charset="0"/>
                <a:cs typeface="Times New Roman" panose="02020603050405020304" pitchFamily="18" charset="0"/>
                <a:sym typeface="+mn-ea"/>
              </a:rPr>
              <a:t>并简要分析。</a:t>
            </a:r>
            <a:r>
              <a:rPr lang="en-US" altLang="zh-CN" sz="3200" dirty="0">
                <a:solidFill>
                  <a:srgbClr val="000000"/>
                </a:solidFill>
                <a:latin typeface="Times New Roman" panose="02020603050405020304" pitchFamily="18" charset="0"/>
                <a:cs typeface="Times New Roman" panose="02020603050405020304" pitchFamily="18" charset="0"/>
                <a:sym typeface="+mn-ea"/>
              </a:rPr>
              <a:t>(6</a:t>
            </a:r>
            <a:r>
              <a:rPr lang="zh-CN" altLang="zh-CN" sz="3200" dirty="0">
                <a:solidFill>
                  <a:srgbClr val="000000"/>
                </a:solidFill>
                <a:latin typeface="Times New Roman" panose="02020603050405020304" pitchFamily="18" charset="0"/>
                <a:cs typeface="Times New Roman" panose="02020603050405020304" pitchFamily="18" charset="0"/>
                <a:sym typeface="+mn-ea"/>
              </a:rPr>
              <a:t>分</a:t>
            </a:r>
            <a:r>
              <a:rPr lang="en-US" altLang="zh-CN" sz="3200" dirty="0">
                <a:solidFill>
                  <a:srgbClr val="000000"/>
                </a:solidFill>
                <a:latin typeface="Times New Roman" panose="02020603050405020304" pitchFamily="18" charset="0"/>
                <a:cs typeface="Times New Roman" panose="02020603050405020304" pitchFamily="18" charset="0"/>
                <a:sym typeface="+mn-ea"/>
              </a:rPr>
              <a:t>)</a:t>
            </a:r>
            <a:endParaRPr lang="zh-CN" altLang="en-US" sz="3200"/>
          </a:p>
        </p:txBody>
      </p:sp>
      <p:sp>
        <p:nvSpPr>
          <p:cNvPr id="4" name="文本框 3"/>
          <p:cNvSpPr txBox="1"/>
          <p:nvPr/>
        </p:nvSpPr>
        <p:spPr>
          <a:xfrm>
            <a:off x="135255" y="1939290"/>
            <a:ext cx="11920855" cy="5015865"/>
          </a:xfrm>
          <a:prstGeom prst="rect">
            <a:avLst/>
          </a:prstGeom>
          <a:noFill/>
        </p:spPr>
        <p:txBody>
          <a:bodyPr wrap="square" rtlCol="0" anchor="t">
            <a:spAutoFit/>
          </a:bodyPr>
          <a:lstStyle/>
          <a:p>
            <a:r>
              <a:rPr lang="zh-CN" altLang="zh-CN" sz="3200" dirty="0">
                <a:solidFill>
                  <a:srgbClr val="FF0000"/>
                </a:solidFill>
                <a:latin typeface="Arial" panose="020B0604020202020204" pitchFamily="34" charset="0"/>
                <a:ea typeface="黑体" panose="02010609060101010101" charset="-122"/>
                <a:cs typeface="Times New Roman" panose="02020603050405020304" pitchFamily="18" charset="0"/>
                <a:sym typeface="+mn-ea"/>
              </a:rPr>
              <a:t>解析</a:t>
            </a:r>
            <a:r>
              <a:rPr lang="zh-CN" altLang="zh-CN" sz="3200" dirty="0">
                <a:solidFill>
                  <a:srgbClr val="FF0000"/>
                </a:solidFill>
                <a:latin typeface="NEU-BZ-S92"/>
                <a:ea typeface="Arial" panose="020B0604020202020204" pitchFamily="34" charset="0"/>
                <a:cs typeface="Times New Roman" panose="02020603050405020304" pitchFamily="18" charset="0"/>
                <a:sym typeface="+mn-ea"/>
              </a:rPr>
              <a:t> </a:t>
            </a:r>
            <a:r>
              <a:rPr lang="zh-CN" altLang="zh-CN" sz="3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sym typeface="+mn-ea"/>
              </a:rPr>
              <a:t>从题干中的</a:t>
            </a:r>
            <a:r>
              <a:rPr lang="en-US" altLang="zh-CN" sz="3200" dirty="0">
                <a:solidFill>
                  <a:srgbClr val="000000"/>
                </a:solidFill>
                <a:latin typeface="Times New Roman" panose="02020603050405020304" pitchFamily="18" charset="0"/>
                <a:cs typeface="Times New Roman" panose="02020603050405020304" pitchFamily="18" charset="0"/>
                <a:sym typeface="+mn-ea"/>
              </a:rPr>
              <a:t>“</a:t>
            </a:r>
            <a:r>
              <a:rPr lang="zh-CN" altLang="zh-CN" sz="3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sym typeface="+mn-ea"/>
              </a:rPr>
              <a:t>多种手法</a:t>
            </a:r>
            <a:r>
              <a:rPr lang="en-US" altLang="zh-CN" sz="3200" dirty="0">
                <a:solidFill>
                  <a:srgbClr val="000000"/>
                </a:solidFill>
                <a:latin typeface="Times New Roman" panose="02020603050405020304" pitchFamily="18" charset="0"/>
                <a:cs typeface="Times New Roman" panose="02020603050405020304" pitchFamily="18" charset="0"/>
                <a:sym typeface="+mn-ea"/>
              </a:rPr>
              <a:t>”</a:t>
            </a:r>
            <a:r>
              <a:rPr lang="zh-CN" altLang="zh-CN" sz="3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sym typeface="+mn-ea"/>
              </a:rPr>
              <a:t>一词看</a:t>
            </a:r>
            <a:r>
              <a:rPr lang="en-US" altLang="zh-CN" sz="3200" dirty="0">
                <a:solidFill>
                  <a:srgbClr val="000000"/>
                </a:solidFill>
                <a:latin typeface="Times New Roman" panose="02020603050405020304" pitchFamily="18" charset="0"/>
                <a:cs typeface="Times New Roman" panose="02020603050405020304" pitchFamily="18" charset="0"/>
                <a:sym typeface="+mn-ea"/>
              </a:rPr>
              <a:t>,</a:t>
            </a:r>
            <a:r>
              <a:rPr lang="zh-CN" altLang="zh-CN" sz="3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sym typeface="+mn-ea"/>
              </a:rPr>
              <a:t>本题是从表达技巧的角度赏析语言艺术</a:t>
            </a:r>
            <a:r>
              <a:rPr lang="en-US" altLang="zh-CN" sz="3200" dirty="0">
                <a:solidFill>
                  <a:srgbClr val="000000"/>
                </a:solidFill>
                <a:latin typeface="Times New Roman" panose="02020603050405020304" pitchFamily="18" charset="0"/>
                <a:cs typeface="Times New Roman" panose="02020603050405020304" pitchFamily="18" charset="0"/>
                <a:sym typeface="+mn-ea"/>
              </a:rPr>
              <a:t>,“</a:t>
            </a:r>
            <a:r>
              <a:rPr lang="zh-CN" altLang="zh-CN" sz="3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sym typeface="+mn-ea"/>
              </a:rPr>
              <a:t>幽默</a:t>
            </a:r>
            <a:r>
              <a:rPr lang="en-US" altLang="zh-CN" sz="3200" dirty="0">
                <a:solidFill>
                  <a:srgbClr val="000000"/>
                </a:solidFill>
                <a:latin typeface="Times New Roman" panose="02020603050405020304" pitchFamily="18" charset="0"/>
                <a:cs typeface="Times New Roman" panose="02020603050405020304" pitchFamily="18" charset="0"/>
                <a:sym typeface="+mn-ea"/>
              </a:rPr>
              <a:t>”</a:t>
            </a:r>
            <a:r>
              <a:rPr lang="zh-CN" altLang="zh-CN" sz="3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sym typeface="+mn-ea"/>
              </a:rPr>
              <a:t>点出了语言表达的效果。作答的重点就是找出文中所运用的体现语言幽默特色的手法</a:t>
            </a:r>
            <a:r>
              <a:rPr lang="en-US" altLang="zh-CN" sz="3200" dirty="0">
                <a:solidFill>
                  <a:srgbClr val="000000"/>
                </a:solidFill>
                <a:latin typeface="Times New Roman" panose="02020603050405020304" pitchFamily="18" charset="0"/>
                <a:cs typeface="Times New Roman" panose="02020603050405020304" pitchFamily="18" charset="0"/>
                <a:sym typeface="+mn-ea"/>
              </a:rPr>
              <a:t>,</a:t>
            </a:r>
            <a:r>
              <a:rPr lang="zh-CN" altLang="zh-CN" sz="3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sym typeface="+mn-ea"/>
              </a:rPr>
              <a:t>进行分析。解答本题的思路是</a:t>
            </a:r>
            <a:r>
              <a:rPr lang="en-US" altLang="zh-CN" sz="3200" dirty="0">
                <a:solidFill>
                  <a:srgbClr val="000000"/>
                </a:solidFill>
                <a:latin typeface="Times New Roman" panose="02020603050405020304" pitchFamily="18" charset="0"/>
                <a:cs typeface="Times New Roman" panose="02020603050405020304" pitchFamily="18" charset="0"/>
                <a:sym typeface="+mn-ea"/>
              </a:rPr>
              <a:t>,</a:t>
            </a:r>
            <a:r>
              <a:rPr lang="zh-CN" altLang="zh-CN" sz="3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sym typeface="+mn-ea"/>
              </a:rPr>
              <a:t>先通过品读</a:t>
            </a:r>
            <a:r>
              <a:rPr lang="en-US" altLang="zh-CN" sz="3200" dirty="0">
                <a:solidFill>
                  <a:srgbClr val="000000"/>
                </a:solidFill>
                <a:latin typeface="Times New Roman" panose="02020603050405020304" pitchFamily="18" charset="0"/>
                <a:cs typeface="Times New Roman" panose="02020603050405020304" pitchFamily="18" charset="0"/>
                <a:sym typeface="+mn-ea"/>
              </a:rPr>
              <a:t>,</a:t>
            </a:r>
            <a:r>
              <a:rPr lang="zh-CN" altLang="zh-CN" sz="3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sym typeface="+mn-ea"/>
              </a:rPr>
              <a:t>找出具有幽默特色的语段</a:t>
            </a:r>
            <a:r>
              <a:rPr lang="en-US" altLang="zh-CN" sz="3200" dirty="0">
                <a:solidFill>
                  <a:srgbClr val="000000"/>
                </a:solidFill>
                <a:latin typeface="Times New Roman" panose="02020603050405020304" pitchFamily="18" charset="0"/>
                <a:cs typeface="Times New Roman" panose="02020603050405020304" pitchFamily="18" charset="0"/>
                <a:sym typeface="+mn-ea"/>
              </a:rPr>
              <a:t>,</a:t>
            </a:r>
            <a:r>
              <a:rPr lang="zh-CN" altLang="zh-CN" sz="3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sym typeface="+mn-ea"/>
              </a:rPr>
              <a:t>然后分析所用手法。如第一段的</a:t>
            </a:r>
            <a:r>
              <a:rPr lang="en-US" altLang="zh-CN" sz="3200" dirty="0">
                <a:solidFill>
                  <a:srgbClr val="000000"/>
                </a:solidFill>
                <a:latin typeface="Times New Roman" panose="02020603050405020304" pitchFamily="18" charset="0"/>
                <a:cs typeface="Times New Roman" panose="02020603050405020304" pitchFamily="18" charset="0"/>
                <a:sym typeface="+mn-ea"/>
              </a:rPr>
              <a:t>“</a:t>
            </a:r>
            <a:r>
              <a:rPr lang="zh-CN" altLang="zh-CN" sz="3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sym typeface="+mn-ea"/>
              </a:rPr>
              <a:t>知之为知之</a:t>
            </a:r>
            <a:r>
              <a:rPr lang="en-US" altLang="zh-CN" sz="3200" dirty="0">
                <a:solidFill>
                  <a:srgbClr val="000000"/>
                </a:solidFill>
                <a:latin typeface="Times New Roman" panose="02020603050405020304" pitchFamily="18" charset="0"/>
                <a:cs typeface="Times New Roman" panose="02020603050405020304" pitchFamily="18" charset="0"/>
                <a:sym typeface="+mn-ea"/>
              </a:rPr>
              <a:t>,</a:t>
            </a:r>
            <a:r>
              <a:rPr lang="zh-CN" altLang="zh-CN" sz="3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sym typeface="+mn-ea"/>
              </a:rPr>
              <a:t>不知为知之</a:t>
            </a:r>
            <a:r>
              <a:rPr lang="en-US" altLang="zh-CN" sz="3200" dirty="0">
                <a:solidFill>
                  <a:srgbClr val="000000"/>
                </a:solidFill>
                <a:latin typeface="Times New Roman" panose="02020603050405020304" pitchFamily="18" charset="0"/>
                <a:cs typeface="Times New Roman" panose="02020603050405020304" pitchFamily="18" charset="0"/>
                <a:sym typeface="+mn-ea"/>
              </a:rPr>
              <a:t>”</a:t>
            </a:r>
            <a:r>
              <a:rPr lang="zh-CN" altLang="zh-CN" sz="3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sym typeface="+mn-ea"/>
              </a:rPr>
              <a:t>改换经典语句</a:t>
            </a:r>
            <a:r>
              <a:rPr lang="en-US" altLang="zh-CN" sz="3200" dirty="0">
                <a:solidFill>
                  <a:srgbClr val="000000"/>
                </a:solidFill>
                <a:latin typeface="Times New Roman" panose="02020603050405020304" pitchFamily="18" charset="0"/>
                <a:cs typeface="Times New Roman" panose="02020603050405020304" pitchFamily="18" charset="0"/>
                <a:sym typeface="+mn-ea"/>
              </a:rPr>
              <a:t>,</a:t>
            </a:r>
            <a:r>
              <a:rPr lang="zh-CN" altLang="zh-CN" sz="3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sym typeface="+mn-ea"/>
              </a:rPr>
              <a:t>既表现了事实</a:t>
            </a:r>
            <a:r>
              <a:rPr lang="en-US" altLang="zh-CN" sz="3200" dirty="0">
                <a:solidFill>
                  <a:srgbClr val="000000"/>
                </a:solidFill>
                <a:latin typeface="Times New Roman" panose="02020603050405020304" pitchFamily="18" charset="0"/>
                <a:cs typeface="Times New Roman" panose="02020603050405020304" pitchFamily="18" charset="0"/>
                <a:sym typeface="+mn-ea"/>
              </a:rPr>
              <a:t>,</a:t>
            </a:r>
            <a:r>
              <a:rPr lang="zh-CN" altLang="zh-CN" sz="3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sym typeface="+mn-ea"/>
              </a:rPr>
              <a:t>又有幽默效果</a:t>
            </a:r>
            <a:r>
              <a:rPr lang="en-US" altLang="zh-CN" sz="3200" dirty="0">
                <a:solidFill>
                  <a:srgbClr val="000000"/>
                </a:solidFill>
                <a:latin typeface="Times New Roman" panose="02020603050405020304" pitchFamily="18" charset="0"/>
                <a:cs typeface="Times New Roman" panose="02020603050405020304" pitchFamily="18" charset="0"/>
                <a:sym typeface="+mn-ea"/>
              </a:rPr>
              <a:t>;</a:t>
            </a:r>
            <a:r>
              <a:rPr lang="zh-CN" altLang="zh-CN" sz="3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sym typeface="+mn-ea"/>
              </a:rPr>
              <a:t>第四段</a:t>
            </a:r>
            <a:r>
              <a:rPr lang="en-US" altLang="zh-CN" sz="3200" dirty="0">
                <a:solidFill>
                  <a:srgbClr val="000000"/>
                </a:solidFill>
                <a:latin typeface="Times New Roman" panose="02020603050405020304" pitchFamily="18" charset="0"/>
                <a:cs typeface="Times New Roman" panose="02020603050405020304" pitchFamily="18" charset="0"/>
                <a:sym typeface="+mn-ea"/>
              </a:rPr>
              <a:t>,</a:t>
            </a:r>
            <a:r>
              <a:rPr lang="zh-CN" altLang="zh-CN" sz="3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sym typeface="+mn-ea"/>
              </a:rPr>
              <a:t>写人们找东西</a:t>
            </a:r>
            <a:r>
              <a:rPr lang="en-US" altLang="zh-CN" sz="3200" dirty="0">
                <a:solidFill>
                  <a:srgbClr val="000000"/>
                </a:solidFill>
                <a:latin typeface="Times New Roman" panose="02020603050405020304" pitchFamily="18" charset="0"/>
                <a:cs typeface="Times New Roman" panose="02020603050405020304" pitchFamily="18" charset="0"/>
                <a:sym typeface="+mn-ea"/>
              </a:rPr>
              <a:t>,</a:t>
            </a:r>
            <a:r>
              <a:rPr lang="zh-CN" altLang="zh-CN" sz="3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sym typeface="+mn-ea"/>
              </a:rPr>
              <a:t>写找寻的次数和时间</a:t>
            </a:r>
            <a:r>
              <a:rPr lang="en-US" altLang="zh-CN" sz="3200" dirty="0">
                <a:solidFill>
                  <a:srgbClr val="000000"/>
                </a:solidFill>
                <a:latin typeface="Times New Roman" panose="02020603050405020304" pitchFamily="18" charset="0"/>
                <a:cs typeface="Times New Roman" panose="02020603050405020304" pitchFamily="18" charset="0"/>
                <a:sym typeface="+mn-ea"/>
              </a:rPr>
              <a:t>,</a:t>
            </a:r>
            <a:r>
              <a:rPr lang="zh-CN" altLang="zh-CN" sz="3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sym typeface="+mn-ea"/>
              </a:rPr>
              <a:t>滑稽幽默</a:t>
            </a:r>
            <a:r>
              <a:rPr lang="en-US" altLang="zh-CN" sz="3200" dirty="0">
                <a:solidFill>
                  <a:srgbClr val="000000"/>
                </a:solidFill>
                <a:latin typeface="Times New Roman" panose="02020603050405020304" pitchFamily="18" charset="0"/>
                <a:cs typeface="Times New Roman" panose="02020603050405020304" pitchFamily="18" charset="0"/>
                <a:sym typeface="+mn-ea"/>
              </a:rPr>
              <a:t>;</a:t>
            </a:r>
            <a:r>
              <a:rPr lang="zh-CN" altLang="zh-CN" sz="3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sym typeface="+mn-ea"/>
              </a:rPr>
              <a:t>第八段</a:t>
            </a:r>
            <a:r>
              <a:rPr lang="en-US" altLang="zh-CN" sz="3200" dirty="0">
                <a:solidFill>
                  <a:srgbClr val="000000"/>
                </a:solidFill>
                <a:latin typeface="Times New Roman" panose="02020603050405020304" pitchFamily="18" charset="0"/>
                <a:cs typeface="Times New Roman" panose="02020603050405020304" pitchFamily="18" charset="0"/>
                <a:sym typeface="+mn-ea"/>
              </a:rPr>
              <a:t>,“</a:t>
            </a:r>
            <a:r>
              <a:rPr lang="zh-CN" altLang="zh-CN" sz="3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sym typeface="+mn-ea"/>
              </a:rPr>
              <a:t>既来之则安之</a:t>
            </a:r>
            <a:r>
              <a:rPr lang="en-US" altLang="zh-CN" sz="3200" dirty="0">
                <a:solidFill>
                  <a:srgbClr val="000000"/>
                </a:solidFill>
                <a:latin typeface="Times New Roman" panose="02020603050405020304" pitchFamily="18" charset="0"/>
                <a:cs typeface="Times New Roman" panose="02020603050405020304" pitchFamily="18" charset="0"/>
                <a:sym typeface="+mn-ea"/>
              </a:rPr>
              <a:t>”</a:t>
            </a:r>
            <a:r>
              <a:rPr lang="zh-CN" altLang="zh-CN" sz="3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sym typeface="+mn-ea"/>
              </a:rPr>
              <a:t>是书面语</a:t>
            </a:r>
            <a:r>
              <a:rPr lang="en-US" altLang="zh-CN" sz="3200" dirty="0">
                <a:solidFill>
                  <a:srgbClr val="000000"/>
                </a:solidFill>
                <a:latin typeface="Times New Roman" panose="02020603050405020304" pitchFamily="18" charset="0"/>
                <a:cs typeface="Times New Roman" panose="02020603050405020304" pitchFamily="18" charset="0"/>
                <a:sym typeface="+mn-ea"/>
              </a:rPr>
              <a:t>,“</a:t>
            </a:r>
            <a:r>
              <a:rPr lang="zh-CN" altLang="zh-CN" sz="3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sym typeface="+mn-ea"/>
              </a:rPr>
              <a:t>打了票</a:t>
            </a:r>
            <a:r>
              <a:rPr lang="en-US" altLang="zh-CN" sz="3200" dirty="0">
                <a:solidFill>
                  <a:srgbClr val="000000"/>
                </a:solidFill>
                <a:latin typeface="Times New Roman" panose="02020603050405020304" pitchFamily="18" charset="0"/>
                <a:cs typeface="Times New Roman" panose="02020603050405020304" pitchFamily="18" charset="0"/>
                <a:sym typeface="+mn-ea"/>
              </a:rPr>
              <a:t>”</a:t>
            </a:r>
            <a:r>
              <a:rPr lang="zh-CN" altLang="zh-CN" sz="3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sym typeface="+mn-ea"/>
              </a:rPr>
              <a:t>是口语</a:t>
            </a:r>
            <a:r>
              <a:rPr lang="en-US" altLang="zh-CN" sz="3200" dirty="0">
                <a:solidFill>
                  <a:srgbClr val="000000"/>
                </a:solidFill>
                <a:latin typeface="Times New Roman" panose="02020603050405020304" pitchFamily="18" charset="0"/>
                <a:cs typeface="Times New Roman" panose="02020603050405020304" pitchFamily="18" charset="0"/>
                <a:sym typeface="+mn-ea"/>
              </a:rPr>
              <a:t>,“</a:t>
            </a:r>
            <a:r>
              <a:rPr lang="zh-CN" altLang="zh-CN" sz="3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sym typeface="+mn-ea"/>
              </a:rPr>
              <a:t>忽前忽后</a:t>
            </a:r>
            <a:r>
              <a:rPr lang="en-US" altLang="zh-CN" sz="3200" dirty="0">
                <a:solidFill>
                  <a:srgbClr val="000000"/>
                </a:solidFill>
                <a:latin typeface="Times New Roman" panose="02020603050405020304" pitchFamily="18" charset="0"/>
                <a:cs typeface="Times New Roman" panose="02020603050405020304" pitchFamily="18" charset="0"/>
                <a:sym typeface="+mn-ea"/>
              </a:rPr>
              <a:t>,</a:t>
            </a:r>
            <a:r>
              <a:rPr lang="zh-CN" altLang="zh-CN" sz="3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sym typeface="+mn-ea"/>
              </a:rPr>
              <a:t>忽左忽右</a:t>
            </a:r>
            <a:r>
              <a:rPr lang="en-US" altLang="zh-CN" sz="3200" dirty="0">
                <a:solidFill>
                  <a:srgbClr val="000000"/>
                </a:solidFill>
                <a:latin typeface="Times New Roman" panose="02020603050405020304" pitchFamily="18" charset="0"/>
                <a:cs typeface="Times New Roman" panose="02020603050405020304" pitchFamily="18" charset="0"/>
                <a:sym typeface="+mn-ea"/>
              </a:rPr>
              <a:t>,</a:t>
            </a:r>
            <a:r>
              <a:rPr lang="zh-CN" altLang="zh-CN" sz="3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sym typeface="+mn-ea"/>
              </a:rPr>
              <a:t>离而复散</a:t>
            </a:r>
            <a:r>
              <a:rPr lang="en-US" altLang="zh-CN" sz="3200" dirty="0">
                <a:solidFill>
                  <a:srgbClr val="000000"/>
                </a:solidFill>
                <a:latin typeface="Times New Roman" panose="02020603050405020304" pitchFamily="18" charset="0"/>
                <a:cs typeface="Times New Roman" panose="02020603050405020304" pitchFamily="18" charset="0"/>
                <a:sym typeface="+mn-ea"/>
              </a:rPr>
              <a:t>,</a:t>
            </a:r>
            <a:r>
              <a:rPr lang="zh-CN" altLang="zh-CN" sz="3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sym typeface="+mn-ea"/>
              </a:rPr>
              <a:t>分而复合</a:t>
            </a:r>
            <a:r>
              <a:rPr lang="en-US" altLang="zh-CN" sz="3200" dirty="0">
                <a:solidFill>
                  <a:srgbClr val="000000"/>
                </a:solidFill>
                <a:latin typeface="Times New Roman" panose="02020603050405020304" pitchFamily="18" charset="0"/>
                <a:cs typeface="Times New Roman" panose="02020603050405020304" pitchFamily="18" charset="0"/>
                <a:sym typeface="+mn-ea"/>
              </a:rPr>
              <a:t>,</a:t>
            </a:r>
            <a:r>
              <a:rPr lang="zh-CN" altLang="zh-CN" sz="3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sym typeface="+mn-ea"/>
              </a:rPr>
              <a:t>主张不一</a:t>
            </a:r>
            <a:r>
              <a:rPr lang="en-US" altLang="zh-CN" sz="3200" dirty="0">
                <a:solidFill>
                  <a:srgbClr val="000000"/>
                </a:solidFill>
                <a:latin typeface="Times New Roman" panose="02020603050405020304" pitchFamily="18" charset="0"/>
                <a:cs typeface="Times New Roman" panose="02020603050405020304" pitchFamily="18" charset="0"/>
                <a:sym typeface="+mn-ea"/>
              </a:rPr>
              <a:t>”</a:t>
            </a:r>
            <a:r>
              <a:rPr lang="zh-CN" altLang="zh-CN" sz="3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sym typeface="+mn-ea"/>
              </a:rPr>
              <a:t>是书面语</a:t>
            </a:r>
            <a:r>
              <a:rPr lang="en-US" altLang="zh-CN" sz="3200" dirty="0">
                <a:solidFill>
                  <a:srgbClr val="000000"/>
                </a:solidFill>
                <a:latin typeface="Times New Roman" panose="02020603050405020304" pitchFamily="18" charset="0"/>
                <a:cs typeface="Times New Roman" panose="02020603050405020304" pitchFamily="18" charset="0"/>
                <a:sym typeface="+mn-ea"/>
              </a:rPr>
              <a:t>,“</a:t>
            </a:r>
            <a:r>
              <a:rPr lang="zh-CN" altLang="zh-CN" sz="3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sym typeface="+mn-ea"/>
              </a:rPr>
              <a:t>而又愿坐在一块儿</a:t>
            </a:r>
            <a:r>
              <a:rPr lang="en-US" altLang="zh-CN" sz="3200" dirty="0">
                <a:solidFill>
                  <a:srgbClr val="000000"/>
                </a:solidFill>
                <a:latin typeface="Times New Roman" panose="02020603050405020304" pitchFamily="18" charset="0"/>
                <a:cs typeface="Times New Roman" panose="02020603050405020304" pitchFamily="18" charset="0"/>
                <a:sym typeface="+mn-ea"/>
              </a:rPr>
              <a:t>”</a:t>
            </a:r>
            <a:r>
              <a:rPr lang="zh-CN" altLang="zh-CN" sz="3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sym typeface="+mn-ea"/>
              </a:rPr>
              <a:t>是口语</a:t>
            </a:r>
            <a:r>
              <a:rPr lang="en-US" altLang="zh-CN" sz="3200" dirty="0">
                <a:solidFill>
                  <a:srgbClr val="000000"/>
                </a:solidFill>
                <a:latin typeface="Times New Roman" panose="02020603050405020304" pitchFamily="18" charset="0"/>
                <a:cs typeface="Times New Roman" panose="02020603050405020304" pitchFamily="18" charset="0"/>
                <a:sym typeface="+mn-ea"/>
              </a:rPr>
              <a:t>,</a:t>
            </a:r>
            <a:r>
              <a:rPr lang="zh-CN" altLang="zh-CN" sz="3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sym typeface="+mn-ea"/>
              </a:rPr>
              <a:t>书面语和口语混用</a:t>
            </a:r>
            <a:r>
              <a:rPr lang="en-US" altLang="zh-CN" sz="3200" dirty="0">
                <a:solidFill>
                  <a:srgbClr val="000000"/>
                </a:solidFill>
                <a:latin typeface="Times New Roman" panose="02020603050405020304" pitchFamily="18" charset="0"/>
                <a:cs typeface="Times New Roman" panose="02020603050405020304" pitchFamily="18" charset="0"/>
                <a:sym typeface="+mn-ea"/>
              </a:rPr>
              <a:t>,</a:t>
            </a:r>
            <a:r>
              <a:rPr lang="zh-CN" altLang="zh-CN" sz="3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sym typeface="+mn-ea"/>
              </a:rPr>
              <a:t>亦庄亦谐</a:t>
            </a:r>
            <a:r>
              <a:rPr lang="en-US" altLang="zh-CN" sz="3200" dirty="0">
                <a:solidFill>
                  <a:srgbClr val="000000"/>
                </a:solidFill>
                <a:latin typeface="Times New Roman" panose="02020603050405020304" pitchFamily="18" charset="0"/>
                <a:cs typeface="Times New Roman" panose="02020603050405020304" pitchFamily="18" charset="0"/>
                <a:sym typeface="+mn-ea"/>
              </a:rPr>
              <a:t>,</a:t>
            </a:r>
            <a:r>
              <a:rPr lang="zh-CN" altLang="zh-CN" sz="3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sym typeface="+mn-ea"/>
              </a:rPr>
              <a:t>幽默风趣。另外</a:t>
            </a:r>
            <a:r>
              <a:rPr lang="en-US" altLang="zh-CN" sz="3200" dirty="0">
                <a:solidFill>
                  <a:srgbClr val="000000"/>
                </a:solidFill>
                <a:latin typeface="Times New Roman" panose="02020603050405020304" pitchFamily="18" charset="0"/>
                <a:cs typeface="Times New Roman" panose="02020603050405020304" pitchFamily="18" charset="0"/>
                <a:sym typeface="+mn-ea"/>
              </a:rPr>
              <a:t>,</a:t>
            </a:r>
            <a:r>
              <a:rPr lang="zh-CN" altLang="zh-CN" sz="3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sym typeface="+mn-ea"/>
              </a:rPr>
              <a:t>还运用了排比、反语、夸张</a:t>
            </a:r>
            <a:r>
              <a:rPr lang="zh-CN" altLang="zh-CN" sz="3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sym typeface="+mn-ea"/>
              </a:rPr>
              <a:t>等</a:t>
            </a:r>
            <a:r>
              <a:rPr lang="zh-CN" altLang="en-US" sz="3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sym typeface="+mn-ea"/>
              </a:rPr>
              <a:t>修辞</a:t>
            </a:r>
            <a:r>
              <a:rPr lang="zh-CN" altLang="zh-CN" sz="3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sym typeface="+mn-ea"/>
              </a:rPr>
              <a:t>手法</a:t>
            </a:r>
            <a:r>
              <a:rPr lang="en-US" altLang="zh-CN" sz="3200" dirty="0">
                <a:solidFill>
                  <a:srgbClr val="000000"/>
                </a:solidFill>
                <a:latin typeface="Times New Roman" panose="02020603050405020304" pitchFamily="18" charset="0"/>
                <a:cs typeface="Times New Roman" panose="02020603050405020304" pitchFamily="18" charset="0"/>
                <a:sym typeface="+mn-ea"/>
              </a:rPr>
              <a:t>,</a:t>
            </a:r>
            <a:r>
              <a:rPr lang="zh-CN" altLang="zh-CN" sz="3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sym typeface="+mn-ea"/>
              </a:rPr>
              <a:t>也收到了风趣幽默的效果。</a:t>
            </a:r>
            <a:endParaRPr lang="zh-CN" altLang="en-US" sz="320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23825" y="132080"/>
            <a:ext cx="11971020" cy="6587490"/>
          </a:xfrm>
          <a:prstGeom prst="rect">
            <a:avLst/>
          </a:prstGeom>
          <a:noFill/>
        </p:spPr>
        <p:txBody>
          <a:bodyPr wrap="square" rtlCol="0" anchor="t">
            <a:spAutoFit/>
          </a:bodyPr>
          <a:lstStyle/>
          <a:p>
            <a:pPr>
              <a:lnSpc>
                <a:spcPct val="120000"/>
              </a:lnSpc>
              <a:spcAft>
                <a:spcPts val="0"/>
              </a:spcAft>
              <a:tabLst>
                <a:tab pos="1029335" algn="l"/>
                <a:tab pos="1850390" algn="l"/>
                <a:tab pos="2538095" algn="l"/>
                <a:tab pos="3221990" algn="l"/>
              </a:tabLst>
            </a:pPr>
            <a:r>
              <a:rPr lang="zh-CN" altLang="zh-CN" sz="3200"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参考答案 </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①如</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知之为知之</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不知为知之</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或</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一部伦理从何处说起</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借用并改换了经典语句</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以造成幽默效果</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②如出门时二姥姥找眼镜</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三舅妈找钮子</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四狗子洗脸</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同一行为模式重复多次</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产生喜剧效果</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③如</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既来之则安之</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打了票</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或</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忽前忽后</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忽左忽右</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离而复散</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分而复合</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主张不一</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而又愿坐在一块儿</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将书面语与口语混搭</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庄谐并出</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④如</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直落得二姐口干舌燥</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二姥姥连喘带嗽</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四狗子咆哮如雷</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看座的满头是汗</a:t>
            </a:r>
            <a:r>
              <a:rPr lang="en-US" altLang="zh-CN" sz="3200" dirty="0" smtClean="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3200" dirty="0" smtClean="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运</a:t>
            </a:r>
            <a:r>
              <a:rPr lang="zh-CN" altLang="zh-CN" sz="3200" dirty="0" smtClean="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用</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了排比手法描写人物窘态</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带有打油诗的诙谐意味</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⑤如二姐等人打架似的推让座位</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把前后左右的观众都感化得直叫老天爷</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把抱怨说成</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感化</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反话正说</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既讽刺又幽默</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⑥如二姐喊叫卖糖的</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声音之大令人</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以为是卖糖的杀了人</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这种夸张令人忍俊不禁。</a:t>
            </a:r>
            <a:endParaRPr lang="zh-CN" altLang="en-US" sz="3200">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zh-CN" sz="4000" dirty="0">
                <a:solidFill>
                  <a:srgbClr val="000000"/>
                </a:solidFill>
                <a:latin typeface="NEU-BZ-S92"/>
                <a:ea typeface="方正正中黑简体"/>
                <a:cs typeface="Times New Roman" panose="02020603050405020304" pitchFamily="18" charset="0"/>
                <a:sym typeface="+mn-ea"/>
              </a:rPr>
              <a:t>题型一</a:t>
            </a:r>
            <a:r>
              <a:rPr lang="zh-CN" altLang="zh-CN" sz="4000" dirty="0">
                <a:solidFill>
                  <a:srgbClr val="000000"/>
                </a:solidFill>
                <a:latin typeface="Times New Roman" panose="02020603050405020304" pitchFamily="18" charset="0"/>
                <a:cs typeface="Times New Roman" panose="02020603050405020304" pitchFamily="18" charset="0"/>
                <a:sym typeface="+mn-ea"/>
              </a:rPr>
              <a:t>　</a:t>
            </a:r>
            <a:r>
              <a:rPr lang="zh-CN" altLang="zh-CN" sz="4000" dirty="0">
                <a:solidFill>
                  <a:srgbClr val="000000"/>
                </a:solidFill>
                <a:latin typeface="NEU-BZ-S92"/>
                <a:ea typeface="方正正中黑简体"/>
                <a:cs typeface="Times New Roman" panose="02020603050405020304" pitchFamily="18" charset="0"/>
                <a:sym typeface="+mn-ea"/>
              </a:rPr>
              <a:t>理解重要语句的含义</a:t>
            </a:r>
            <a:endParaRPr lang="zh-CN" altLang="en-US" sz="4000"/>
          </a:p>
        </p:txBody>
      </p:sp>
      <p:sp>
        <p:nvSpPr>
          <p:cNvPr id="3" name="文本框 2"/>
          <p:cNvSpPr txBox="1"/>
          <p:nvPr/>
        </p:nvSpPr>
        <p:spPr>
          <a:xfrm>
            <a:off x="467360" y="1057910"/>
            <a:ext cx="11427460" cy="4741545"/>
          </a:xfrm>
          <a:prstGeom prst="rect">
            <a:avLst/>
          </a:prstGeom>
          <a:noFill/>
        </p:spPr>
        <p:txBody>
          <a:bodyPr wrap="square" rtlCol="0" anchor="t">
            <a:spAutoFit/>
          </a:bodyPr>
          <a:lstStyle/>
          <a:p>
            <a:pPr indent="406400">
              <a:lnSpc>
                <a:spcPct val="120000"/>
              </a:lnSpc>
              <a:spcAft>
                <a:spcPts val="0"/>
              </a:spcAft>
              <a:tabLst>
                <a:tab pos="1029335" algn="l"/>
                <a:tab pos="1850390" algn="l"/>
                <a:tab pos="2538095" algn="l"/>
                <a:tab pos="3221990" algn="l"/>
              </a:tabLst>
            </a:pPr>
            <a:r>
              <a:rPr lang="zh-CN" altLang="zh-CN" sz="3600" dirty="0">
                <a:solidFill>
                  <a:srgbClr val="000000"/>
                </a:solidFill>
                <a:latin typeface="NEU-BZ-S92"/>
                <a:ea typeface="方正隶变_GBK" panose="03000509000000000000" pitchFamily="65" charset="-122"/>
                <a:cs typeface="Times New Roman" panose="02020603050405020304" pitchFamily="18" charset="0"/>
                <a:sym typeface="+mn-ea"/>
              </a:rPr>
              <a:t>一、悉题型</a:t>
            </a:r>
            <a:r>
              <a:rPr lang="en-US" altLang="zh-CN" sz="3600" dirty="0">
                <a:solidFill>
                  <a:srgbClr val="000000"/>
                </a:solidFill>
                <a:latin typeface="Times New Roman" panose="02020603050405020304" pitchFamily="18" charset="0"/>
                <a:cs typeface="Times New Roman" panose="02020603050405020304" pitchFamily="18" charset="0"/>
                <a:sym typeface="+mn-ea"/>
              </a:rPr>
              <a:t>·</a:t>
            </a:r>
            <a:r>
              <a:rPr lang="zh-CN" altLang="zh-CN" sz="3600" dirty="0">
                <a:solidFill>
                  <a:srgbClr val="000000"/>
                </a:solidFill>
                <a:latin typeface="Arial" panose="020B0604020202020204" pitchFamily="34" charset="0"/>
                <a:ea typeface="黑体" panose="02010609060101010101" charset="-122"/>
                <a:cs typeface="Times New Roman" panose="02020603050405020304" pitchFamily="18" charset="0"/>
                <a:sym typeface="+mn-ea"/>
              </a:rPr>
              <a:t>洞察设问方式</a:t>
            </a:r>
            <a:endParaRPr lang="zh-CN" altLang="zh-CN" sz="36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3600" dirty="0">
                <a:solidFill>
                  <a:srgbClr val="000000"/>
                </a:solidFill>
                <a:latin typeface="Times New Roman" panose="02020603050405020304" pitchFamily="18" charset="0"/>
                <a:cs typeface="Times New Roman" panose="02020603050405020304" pitchFamily="18" charset="0"/>
                <a:sym typeface="+mn-ea"/>
              </a:rPr>
              <a:t>(2017·</a:t>
            </a:r>
            <a:r>
              <a:rPr lang="zh-CN" altLang="zh-CN" sz="36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浙江卷</a:t>
            </a:r>
            <a:r>
              <a:rPr lang="en-US" altLang="zh-CN" sz="3600" dirty="0">
                <a:solidFill>
                  <a:srgbClr val="000000"/>
                </a:solidFill>
                <a:latin typeface="Times New Roman" panose="02020603050405020304" pitchFamily="18" charset="0"/>
                <a:cs typeface="Times New Roman" panose="02020603050405020304" pitchFamily="18" charset="0"/>
                <a:sym typeface="+mn-ea"/>
              </a:rPr>
              <a:t>)</a:t>
            </a:r>
            <a:r>
              <a:rPr lang="zh-CN" altLang="zh-CN" sz="36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理解文中加点词语的含义。</a:t>
            </a:r>
            <a:endParaRPr lang="zh-CN" altLang="zh-CN" sz="36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3600" dirty="0">
                <a:solidFill>
                  <a:srgbClr val="000000"/>
                </a:solidFill>
                <a:latin typeface="Times New Roman" panose="02020603050405020304" pitchFamily="18" charset="0"/>
                <a:cs typeface="Times New Roman" panose="02020603050405020304" pitchFamily="18" charset="0"/>
                <a:sym typeface="+mn-ea"/>
              </a:rPr>
              <a:t>(2016·</a:t>
            </a:r>
            <a:r>
              <a:rPr lang="zh-CN" altLang="zh-CN" sz="36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全国</a:t>
            </a:r>
            <a:r>
              <a:rPr lang="zh-CN" altLang="zh-CN" sz="3600" dirty="0">
                <a:solidFill>
                  <a:srgbClr val="000000"/>
                </a:solidFill>
                <a:latin typeface="NEU-BZ-S92"/>
                <a:cs typeface="宋体" panose="02010600030101010101" pitchFamily="2" charset="-122"/>
                <a:sym typeface="+mn-ea"/>
              </a:rPr>
              <a:t>Ⅰ</a:t>
            </a:r>
            <a:r>
              <a:rPr lang="zh-CN" altLang="zh-CN" sz="36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卷</a:t>
            </a:r>
            <a:r>
              <a:rPr lang="en-US" altLang="zh-CN" sz="3600" dirty="0">
                <a:solidFill>
                  <a:srgbClr val="000000"/>
                </a:solidFill>
                <a:latin typeface="Times New Roman" panose="02020603050405020304" pitchFamily="18" charset="0"/>
                <a:cs typeface="Times New Roman" panose="02020603050405020304" pitchFamily="18" charset="0"/>
                <a:sym typeface="+mn-ea"/>
              </a:rPr>
              <a:t>)</a:t>
            </a:r>
            <a:r>
              <a:rPr lang="zh-CN" altLang="zh-CN" sz="36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小说较为夸张地连续使用</a:t>
            </a:r>
            <a:r>
              <a:rPr lang="en-US" altLang="zh-CN" sz="3600" dirty="0">
                <a:solidFill>
                  <a:srgbClr val="000000"/>
                </a:solidFill>
                <a:latin typeface="Times New Roman" panose="02020603050405020304" pitchFamily="18" charset="0"/>
                <a:cs typeface="Times New Roman" panose="02020603050405020304" pitchFamily="18" charset="0"/>
                <a:sym typeface="+mn-ea"/>
              </a:rPr>
              <a:t>“</a:t>
            </a:r>
            <a:r>
              <a:rPr lang="zh-CN" altLang="zh-CN" sz="36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几万</a:t>
            </a:r>
            <a:r>
              <a:rPr lang="en-US" altLang="zh-CN" sz="3600" dirty="0">
                <a:solidFill>
                  <a:srgbClr val="000000"/>
                </a:solidFill>
                <a:latin typeface="Times New Roman" panose="02020603050405020304" pitchFamily="18" charset="0"/>
                <a:cs typeface="Times New Roman" panose="02020603050405020304" pitchFamily="18" charset="0"/>
                <a:sym typeface="+mn-ea"/>
              </a:rPr>
              <a:t>”“</a:t>
            </a:r>
            <a:r>
              <a:rPr lang="zh-CN" altLang="zh-CN" sz="36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几百万</a:t>
            </a:r>
            <a:r>
              <a:rPr lang="en-US" altLang="zh-CN" sz="3600" dirty="0">
                <a:solidFill>
                  <a:srgbClr val="000000"/>
                </a:solidFill>
                <a:latin typeface="Times New Roman" panose="02020603050405020304" pitchFamily="18" charset="0"/>
                <a:cs typeface="Times New Roman" panose="02020603050405020304" pitchFamily="18" charset="0"/>
                <a:sym typeface="+mn-ea"/>
              </a:rPr>
              <a:t>”</a:t>
            </a:r>
            <a:r>
              <a:rPr lang="zh-CN" altLang="zh-CN" sz="36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之类的词语描述百亩园的历史</a:t>
            </a:r>
            <a:r>
              <a:rPr lang="en-US" altLang="zh-CN" sz="3600" dirty="0">
                <a:solidFill>
                  <a:srgbClr val="000000"/>
                </a:solidFill>
                <a:latin typeface="Times New Roman" panose="02020603050405020304" pitchFamily="18" charset="0"/>
                <a:cs typeface="Times New Roman" panose="02020603050405020304" pitchFamily="18" charset="0"/>
                <a:sym typeface="+mn-ea"/>
              </a:rPr>
              <a:t>,</a:t>
            </a:r>
            <a:r>
              <a:rPr lang="zh-CN" altLang="zh-CN" sz="36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这样写的作用是什么</a:t>
            </a:r>
            <a:r>
              <a:rPr lang="en-US" altLang="zh-CN" sz="3600" dirty="0">
                <a:solidFill>
                  <a:srgbClr val="000000"/>
                </a:solidFill>
                <a:latin typeface="Times New Roman" panose="02020603050405020304" pitchFamily="18" charset="0"/>
                <a:cs typeface="Times New Roman" panose="02020603050405020304" pitchFamily="18" charset="0"/>
                <a:sym typeface="+mn-ea"/>
              </a:rPr>
              <a:t>?</a:t>
            </a:r>
            <a:r>
              <a:rPr lang="zh-CN" altLang="zh-CN" sz="36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请简要分析。</a:t>
            </a:r>
            <a:endParaRPr lang="zh-CN" altLang="zh-CN" sz="36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3600" dirty="0">
                <a:solidFill>
                  <a:srgbClr val="000000"/>
                </a:solidFill>
                <a:latin typeface="Times New Roman" panose="02020603050405020304" pitchFamily="18" charset="0"/>
                <a:cs typeface="Times New Roman" panose="02020603050405020304" pitchFamily="18" charset="0"/>
                <a:sym typeface="+mn-ea"/>
              </a:rPr>
              <a:t>(2016·</a:t>
            </a:r>
            <a:r>
              <a:rPr lang="zh-CN" altLang="zh-CN" sz="36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山东卷</a:t>
            </a:r>
            <a:r>
              <a:rPr lang="en-US" altLang="zh-CN" sz="3600" dirty="0">
                <a:solidFill>
                  <a:srgbClr val="000000"/>
                </a:solidFill>
                <a:latin typeface="Times New Roman" panose="02020603050405020304" pitchFamily="18" charset="0"/>
                <a:cs typeface="Times New Roman" panose="02020603050405020304" pitchFamily="18" charset="0"/>
                <a:sym typeface="+mn-ea"/>
              </a:rPr>
              <a:t>)</a:t>
            </a:r>
            <a:r>
              <a:rPr lang="zh-CN" altLang="zh-CN" sz="36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解释画线</a:t>
            </a:r>
            <a:r>
              <a:rPr lang="zh-CN" altLang="zh-CN" sz="3600" dirty="0">
                <a:solidFill>
                  <a:srgbClr val="000000"/>
                </a:solidFill>
                <a:latin typeface="NEU-BZ-S92"/>
                <a:cs typeface="宋体" panose="02010600030101010101" pitchFamily="2" charset="-122"/>
                <a:sym typeface="+mn-ea"/>
              </a:rPr>
              <a:t>①</a:t>
            </a:r>
            <a:r>
              <a:rPr lang="zh-CN" altLang="zh-CN" sz="36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处的含义。</a:t>
            </a:r>
            <a:endParaRPr lang="zh-CN" altLang="zh-CN" sz="36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3600" dirty="0">
                <a:solidFill>
                  <a:srgbClr val="000000"/>
                </a:solidFill>
                <a:latin typeface="Times New Roman" panose="02020603050405020304" pitchFamily="18" charset="0"/>
                <a:cs typeface="Times New Roman" panose="02020603050405020304" pitchFamily="18" charset="0"/>
                <a:sym typeface="+mn-ea"/>
              </a:rPr>
              <a:t>(2014·</a:t>
            </a:r>
            <a:r>
              <a:rPr lang="zh-CN" altLang="zh-CN" sz="36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江西卷</a:t>
            </a:r>
            <a:r>
              <a:rPr lang="en-US" altLang="zh-CN" sz="3600" dirty="0">
                <a:solidFill>
                  <a:srgbClr val="000000"/>
                </a:solidFill>
                <a:latin typeface="Times New Roman" panose="02020603050405020304" pitchFamily="18" charset="0"/>
                <a:cs typeface="Times New Roman" panose="02020603050405020304" pitchFamily="18" charset="0"/>
                <a:sym typeface="+mn-ea"/>
              </a:rPr>
              <a:t>)</a:t>
            </a:r>
            <a:r>
              <a:rPr lang="zh-CN" altLang="zh-CN" sz="36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理解下面这句话在文中的含义。</a:t>
            </a:r>
            <a:endParaRPr lang="zh-CN" altLang="en-US" sz="3600"/>
          </a:p>
        </p:txBody>
      </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zh-CN" altLang="zh-CN" sz="3600" dirty="0">
                <a:solidFill>
                  <a:srgbClr val="000000"/>
                </a:solidFill>
                <a:latin typeface="NEU-BZ-S92"/>
                <a:ea typeface="方正宋黑_GBK" panose="03000509000000000000" pitchFamily="65" charset="-122"/>
                <a:cs typeface="Times New Roman" panose="02020603050405020304" pitchFamily="18" charset="0"/>
                <a:sym typeface="+mn-ea"/>
              </a:rPr>
              <a:t>理解重要语句含义的三步骤</a:t>
            </a:r>
          </a:p>
        </p:txBody>
      </p:sp>
      <p:sp>
        <p:nvSpPr>
          <p:cNvPr id="3" name="文本框 2"/>
          <p:cNvSpPr txBox="1"/>
          <p:nvPr/>
        </p:nvSpPr>
        <p:spPr>
          <a:xfrm>
            <a:off x="175260" y="1080770"/>
            <a:ext cx="11902440" cy="5259070"/>
          </a:xfrm>
          <a:prstGeom prst="rect">
            <a:avLst/>
          </a:prstGeom>
          <a:noFill/>
        </p:spPr>
        <p:txBody>
          <a:bodyPr wrap="square" rtlCol="0" anchor="t">
            <a:spAutoFit/>
          </a:bodyPr>
          <a:lstStyle/>
          <a:p>
            <a:pPr indent="266700">
              <a:lnSpc>
                <a:spcPct val="120000"/>
              </a:lnSpc>
              <a:spcAft>
                <a:spcPts val="0"/>
              </a:spcAft>
              <a:tabLst>
                <a:tab pos="1029335" algn="l"/>
                <a:tab pos="1850390" algn="l"/>
                <a:tab pos="2538095" algn="l"/>
                <a:tab pos="3221990" algn="l"/>
              </a:tabLst>
            </a:pPr>
            <a:r>
              <a:rPr lang="zh-CN" altLang="zh-CN" sz="2800"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第一步</a:t>
            </a:r>
            <a:r>
              <a:rPr lang="en-US" altLang="zh-CN" sz="2800"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审题干</a:t>
            </a:r>
            <a:r>
              <a:rPr lang="en-US" altLang="zh-CN" sz="2800"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明考向。</a:t>
            </a:r>
            <a:r>
              <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根据题干中的关键词语</a:t>
            </a:r>
            <a:r>
              <a:rPr lang="en-US"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分清是考查作者叙述语言的含义还是考查作品中人物语言的含义。对作者的叙述语言</a:t>
            </a:r>
            <a:r>
              <a:rPr lang="en-US"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重在揣摩作者的表达意图</a:t>
            </a:r>
            <a:r>
              <a:rPr lang="en-US"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对小说中人物的语言</a:t>
            </a:r>
            <a:r>
              <a:rPr lang="en-US"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一是要品味语言本身的特点</a:t>
            </a:r>
            <a:r>
              <a:rPr lang="en-US"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二是要体会语言揭示的人物性格特点。</a:t>
            </a:r>
            <a:endPar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266700">
              <a:lnSpc>
                <a:spcPct val="120000"/>
              </a:lnSpc>
              <a:spcAft>
                <a:spcPts val="0"/>
              </a:spcAft>
              <a:tabLst>
                <a:tab pos="1029335" algn="l"/>
                <a:tab pos="1850390" algn="l"/>
                <a:tab pos="2538095" algn="l"/>
                <a:tab pos="3221990" algn="l"/>
              </a:tabLst>
            </a:pPr>
            <a:r>
              <a:rPr lang="zh-CN" altLang="zh-CN" sz="2800"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第二步</a:t>
            </a:r>
            <a:r>
              <a:rPr lang="en-US" altLang="zh-CN" sz="2800"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抓角度</a:t>
            </a:r>
            <a:r>
              <a:rPr lang="en-US" altLang="zh-CN" sz="2800"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析内涵。</a:t>
            </a:r>
            <a:r>
              <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分析除阐明语句表层含义外</a:t>
            </a:r>
            <a:r>
              <a:rPr lang="en-US"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应着重挖掘其深层含义。挖掘时可抓住三个角度</a:t>
            </a:r>
            <a:r>
              <a:rPr lang="en-US"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①抓手法</a:t>
            </a:r>
            <a:r>
              <a:rPr lang="en-US"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描写手法、修辞手法</a:t>
            </a:r>
            <a:r>
              <a:rPr lang="en-US"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的特点和作用</a:t>
            </a:r>
            <a:r>
              <a:rPr lang="en-US"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②抓关键词</a:t>
            </a:r>
            <a:r>
              <a:rPr lang="en-US"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尤其是表修饰、限制的词语</a:t>
            </a:r>
            <a:r>
              <a:rPr lang="en-US"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的意义</a:t>
            </a:r>
            <a:r>
              <a:rPr lang="en-US"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③抓语句关联的内容。</a:t>
            </a:r>
            <a:endPar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266700">
              <a:lnSpc>
                <a:spcPct val="120000"/>
              </a:lnSpc>
              <a:spcAft>
                <a:spcPts val="0"/>
              </a:spcAft>
              <a:tabLst>
                <a:tab pos="1029335" algn="l"/>
                <a:tab pos="1850390" algn="l"/>
                <a:tab pos="2538095" algn="l"/>
                <a:tab pos="3221990" algn="l"/>
              </a:tabLst>
            </a:pPr>
            <a:r>
              <a:rPr lang="zh-CN" altLang="zh-CN" sz="2800"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第三步</a:t>
            </a:r>
            <a:r>
              <a:rPr lang="en-US" altLang="zh-CN" sz="2800"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依模板</a:t>
            </a:r>
            <a:r>
              <a:rPr lang="en-US" altLang="zh-CN" sz="2800"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规范答。</a:t>
            </a:r>
            <a:r>
              <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理解重要语句含义题没有固定的答题模式</a:t>
            </a:r>
            <a:r>
              <a:rPr lang="en-US"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一般采用</a:t>
            </a:r>
            <a:r>
              <a:rPr lang="en-US"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表层含义</a:t>
            </a:r>
            <a:r>
              <a:rPr lang="en-US"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深层含义</a:t>
            </a:r>
            <a:r>
              <a:rPr lang="en-US"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的模式</a:t>
            </a:r>
            <a:r>
              <a:rPr lang="en-US"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或</a:t>
            </a:r>
            <a:r>
              <a:rPr lang="en-US"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关键词语含义</a:t>
            </a:r>
            <a:r>
              <a:rPr lang="en-US"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作者所要表达的意图和感情</a:t>
            </a:r>
            <a:r>
              <a:rPr lang="en-US"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的模式。</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23190" y="115570"/>
            <a:ext cx="2680335" cy="672465"/>
          </a:xfrm>
        </p:spPr>
        <p:txBody>
          <a:bodyPr>
            <a:normAutofit fontScale="90000"/>
          </a:bodyPr>
          <a:lstStyle/>
          <a:p>
            <a:r>
              <a:rPr lang="zh-CN" altLang="en-US" sz="4445">
                <a:solidFill>
                  <a:srgbClr val="FF0000"/>
                </a:solidFill>
              </a:rPr>
              <a:t>例题精析：</a:t>
            </a:r>
          </a:p>
        </p:txBody>
      </p:sp>
      <p:sp>
        <p:nvSpPr>
          <p:cNvPr id="3" name="文本框 2"/>
          <p:cNvSpPr txBox="1"/>
          <p:nvPr/>
        </p:nvSpPr>
        <p:spPr>
          <a:xfrm>
            <a:off x="593725" y="1390650"/>
            <a:ext cx="11003915" cy="3412490"/>
          </a:xfrm>
          <a:prstGeom prst="rect">
            <a:avLst/>
          </a:prstGeom>
          <a:noFill/>
        </p:spPr>
        <p:txBody>
          <a:bodyPr wrap="square" rtlCol="0" anchor="t">
            <a:spAutoFit/>
          </a:bodyPr>
          <a:lstStyle/>
          <a:p>
            <a:pPr indent="266700">
              <a:lnSpc>
                <a:spcPct val="120000"/>
              </a:lnSpc>
              <a:spcAft>
                <a:spcPts val="0"/>
              </a:spcAft>
              <a:tabLst>
                <a:tab pos="1029335" algn="l"/>
                <a:tab pos="1850390" algn="l"/>
                <a:tab pos="2538095" algn="l"/>
                <a:tab pos="3221990" algn="l"/>
              </a:tabLst>
            </a:pPr>
            <a:r>
              <a:rPr lang="zh-CN" altLang="zh-CN" sz="3600" dirty="0">
                <a:solidFill>
                  <a:srgbClr val="000000"/>
                </a:solidFill>
                <a:latin typeface="Arial" panose="020B0604020202020204" pitchFamily="34" charset="0"/>
                <a:ea typeface="黑体" panose="02010609060101010101" charset="-122"/>
                <a:cs typeface="Times New Roman" panose="02020603050405020304" pitchFamily="18" charset="0"/>
                <a:sym typeface="+mn-ea"/>
              </a:rPr>
              <a:t>理解重要语句的含义</a:t>
            </a:r>
            <a:endParaRPr lang="zh-CN" altLang="zh-CN" sz="36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3600" dirty="0">
                <a:solidFill>
                  <a:srgbClr val="000000"/>
                </a:solidFill>
                <a:latin typeface="Arial" panose="020B0604020202020204" pitchFamily="34" charset="0"/>
                <a:ea typeface="黑体" panose="02010609060101010101" charset="-122"/>
                <a:cs typeface="Times New Roman" panose="02020603050405020304" pitchFamily="18" charset="0"/>
                <a:sym typeface="+mn-ea"/>
              </a:rPr>
              <a:t>问题</a:t>
            </a:r>
            <a:r>
              <a:rPr lang="en-US" altLang="zh-CN" sz="3600" dirty="0">
                <a:solidFill>
                  <a:srgbClr val="000000"/>
                </a:solidFill>
                <a:latin typeface="Times New Roman" panose="02020603050405020304" pitchFamily="18" charset="0"/>
                <a:cs typeface="Times New Roman" panose="02020603050405020304" pitchFamily="18" charset="0"/>
                <a:sym typeface="+mn-ea"/>
              </a:rPr>
              <a:t>(2016·</a:t>
            </a:r>
            <a:r>
              <a:rPr lang="zh-CN" altLang="zh-CN" sz="36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山东卷</a:t>
            </a:r>
            <a:r>
              <a:rPr lang="en-US" altLang="zh-CN" sz="3600" dirty="0">
                <a:solidFill>
                  <a:srgbClr val="000000"/>
                </a:solidFill>
                <a:latin typeface="Times New Roman" panose="02020603050405020304" pitchFamily="18" charset="0"/>
                <a:cs typeface="Times New Roman" panose="02020603050405020304" pitchFamily="18" charset="0"/>
                <a:sym typeface="+mn-ea"/>
              </a:rPr>
              <a:t>,</a:t>
            </a:r>
            <a:r>
              <a:rPr lang="zh-CN" altLang="zh-CN" sz="36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原文见学案一题型三典</a:t>
            </a:r>
            <a:r>
              <a:rPr lang="zh-CN" altLang="zh-CN" sz="36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题</a:t>
            </a:r>
            <a:r>
              <a:rPr lang="en-US" altLang="zh-CN" sz="3600" dirty="0" smtClean="0">
                <a:solidFill>
                  <a:srgbClr val="000000"/>
                </a:solidFill>
                <a:latin typeface="Times New Roman" panose="02020603050405020304" pitchFamily="18" charset="0"/>
                <a:cs typeface="Times New Roman" panose="02020603050405020304" pitchFamily="18" charset="0"/>
                <a:sym typeface="+mn-ea"/>
              </a:rPr>
              <a:t>5)</a:t>
            </a:r>
            <a:r>
              <a:rPr lang="zh-CN" altLang="zh-CN" sz="3600" dirty="0">
                <a:solidFill>
                  <a:srgbClr val="000000"/>
                </a:solidFill>
                <a:latin typeface="Times New Roman" panose="02020603050405020304" pitchFamily="18" charset="0"/>
                <a:cs typeface="Times New Roman" panose="02020603050405020304" pitchFamily="18" charset="0"/>
                <a:sym typeface="+mn-ea"/>
              </a:rPr>
              <a:t>解释画线</a:t>
            </a:r>
            <a:r>
              <a:rPr lang="zh-CN" altLang="zh-CN" sz="3600" dirty="0">
                <a:solidFill>
                  <a:srgbClr val="000000"/>
                </a:solidFill>
                <a:latin typeface="NEU-BZ-S92"/>
                <a:cs typeface="宋体" panose="02010600030101010101" pitchFamily="2" charset="-122"/>
                <a:sym typeface="+mn-ea"/>
              </a:rPr>
              <a:t>①</a:t>
            </a:r>
            <a:r>
              <a:rPr lang="zh-CN" altLang="zh-CN" sz="3600" dirty="0">
                <a:solidFill>
                  <a:srgbClr val="000000"/>
                </a:solidFill>
                <a:latin typeface="Times New Roman" panose="02020603050405020304" pitchFamily="18" charset="0"/>
                <a:cs typeface="Times New Roman" panose="02020603050405020304" pitchFamily="18" charset="0"/>
                <a:sym typeface="+mn-ea"/>
              </a:rPr>
              <a:t>处的含义。</a:t>
            </a:r>
            <a:r>
              <a:rPr lang="en-US" altLang="zh-CN" sz="3600" dirty="0">
                <a:solidFill>
                  <a:srgbClr val="000000"/>
                </a:solidFill>
                <a:latin typeface="Times New Roman" panose="02020603050405020304" pitchFamily="18" charset="0"/>
                <a:cs typeface="Times New Roman" panose="02020603050405020304" pitchFamily="18" charset="0"/>
                <a:sym typeface="+mn-ea"/>
              </a:rPr>
              <a:t>(2</a:t>
            </a:r>
            <a:r>
              <a:rPr lang="zh-CN" altLang="zh-CN" sz="3600" dirty="0">
                <a:solidFill>
                  <a:srgbClr val="000000"/>
                </a:solidFill>
                <a:latin typeface="Times New Roman" panose="02020603050405020304" pitchFamily="18" charset="0"/>
                <a:cs typeface="Times New Roman" panose="02020603050405020304" pitchFamily="18" charset="0"/>
                <a:sym typeface="+mn-ea"/>
              </a:rPr>
              <a:t>分</a:t>
            </a:r>
            <a:r>
              <a:rPr lang="en-US" altLang="zh-CN" sz="3600" dirty="0">
                <a:solidFill>
                  <a:srgbClr val="000000"/>
                </a:solidFill>
                <a:latin typeface="Times New Roman" panose="02020603050405020304" pitchFamily="18" charset="0"/>
                <a:cs typeface="Times New Roman" panose="02020603050405020304" pitchFamily="18" charset="0"/>
                <a:sym typeface="+mn-ea"/>
              </a:rPr>
              <a:t>)</a:t>
            </a:r>
            <a:endParaRPr lang="zh-CN" altLang="zh-CN" sz="36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36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他忽然感觉自己心里的那根栏杆</a:t>
            </a:r>
            <a:r>
              <a:rPr lang="en-US" altLang="zh-CN" sz="3600" dirty="0">
                <a:solidFill>
                  <a:srgbClr val="000000"/>
                </a:solidFill>
                <a:latin typeface="Times New Roman" panose="02020603050405020304" pitchFamily="18" charset="0"/>
                <a:cs typeface="Times New Roman" panose="02020603050405020304" pitchFamily="18" charset="0"/>
                <a:sym typeface="+mn-ea"/>
              </a:rPr>
              <a:t>,</a:t>
            </a:r>
            <a:r>
              <a:rPr lang="zh-CN" altLang="zh-CN" sz="36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也是这样抬起来的</a:t>
            </a:r>
            <a:r>
              <a:rPr lang="en-US" altLang="zh-CN" sz="3600" dirty="0">
                <a:solidFill>
                  <a:srgbClr val="000000"/>
                </a:solidFill>
                <a:latin typeface="Times New Roman" panose="02020603050405020304" pitchFamily="18" charset="0"/>
                <a:cs typeface="Times New Roman" panose="02020603050405020304" pitchFamily="18" charset="0"/>
                <a:sym typeface="+mn-ea"/>
              </a:rPr>
              <a:t>,</a:t>
            </a:r>
            <a:r>
              <a:rPr lang="zh-CN" altLang="zh-CN" sz="36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只是从栏杆下通过的</a:t>
            </a:r>
            <a:r>
              <a:rPr lang="en-US" altLang="zh-CN" sz="3600" dirty="0">
                <a:solidFill>
                  <a:srgbClr val="000000"/>
                </a:solidFill>
                <a:latin typeface="Times New Roman" panose="02020603050405020304" pitchFamily="18" charset="0"/>
                <a:cs typeface="Times New Roman" panose="02020603050405020304" pitchFamily="18" charset="0"/>
                <a:sym typeface="+mn-ea"/>
              </a:rPr>
              <a:t>,</a:t>
            </a:r>
            <a:r>
              <a:rPr lang="zh-CN" altLang="zh-CN" sz="36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应该是吴秋明。</a:t>
            </a:r>
            <a:endParaRPr lang="zh-CN" altLang="en-US" sz="3600"/>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333500" y="447040"/>
            <a:ext cx="8577580" cy="3169285"/>
          </a:xfrm>
          <a:prstGeom prst="rect">
            <a:avLst/>
          </a:prstGeom>
          <a:noFill/>
        </p:spPr>
        <p:txBody>
          <a:bodyPr wrap="square" rtlCol="0" anchor="t">
            <a:spAutoFit/>
          </a:bodyPr>
          <a:lstStyle/>
          <a:p>
            <a:pPr indent="266700">
              <a:lnSpc>
                <a:spcPts val="3000"/>
              </a:lnSpc>
              <a:spcAft>
                <a:spcPts val="0"/>
              </a:spcAft>
              <a:tabLst>
                <a:tab pos="1029335" algn="l"/>
                <a:tab pos="1850390" algn="l"/>
                <a:tab pos="2538095" algn="l"/>
                <a:tab pos="3221990" algn="l"/>
              </a:tabLst>
            </a:pPr>
            <a:r>
              <a:rPr lang="zh-CN" altLang="zh-CN" sz="3200" dirty="0" smtClean="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解析 </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由题干中的</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含义</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可知</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本题重在考查语句的含义。这一句描写人物心理</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从修辞手法的角度看</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画线①句运用了比喻的修辞手法</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马骁驭</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心里的那根栏杆</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比喻马骁驭对吴秋明的戒备</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抬起来</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比喻放弃戒备</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敞开心扉。句中的关键</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抬</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通过</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。从后文的情节看</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文章几次写到马骁驭有拥抱吴秋明的感动和冲动</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应该是暗示吴秋明已经走进了马骁驭的内心。</a:t>
            </a:r>
            <a:endParaRPr lang="zh-CN" altLang="en-US" sz="3200">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nvSpPr>
        <p:spPr>
          <a:xfrm>
            <a:off x="1426210" y="4017010"/>
            <a:ext cx="8404860" cy="860425"/>
          </a:xfrm>
          <a:prstGeom prst="rect">
            <a:avLst/>
          </a:prstGeom>
          <a:noFill/>
        </p:spPr>
        <p:txBody>
          <a:bodyPr wrap="square" rtlCol="0" anchor="t">
            <a:spAutoFit/>
          </a:bodyPr>
          <a:lstStyle/>
          <a:p>
            <a:pPr indent="266700">
              <a:lnSpc>
                <a:spcPts val="3000"/>
              </a:lnSpc>
              <a:spcAft>
                <a:spcPts val="0"/>
              </a:spcAft>
              <a:tabLst>
                <a:tab pos="1029335" algn="l"/>
                <a:tab pos="1850390" algn="l"/>
                <a:tab pos="2538095" algn="l"/>
                <a:tab pos="3221990" algn="l"/>
              </a:tabLst>
            </a:pPr>
            <a:r>
              <a:rPr lang="zh-CN" altLang="zh-CN" sz="3200" dirty="0">
                <a:solidFill>
                  <a:srgbClr val="FF0000"/>
                </a:solidFill>
                <a:latin typeface="Arial" panose="020B0604020202020204" pitchFamily="34" charset="0"/>
                <a:ea typeface="黑体" panose="02010609060101010101" charset="-122"/>
                <a:cs typeface="Times New Roman" panose="02020603050405020304" pitchFamily="18" charset="0"/>
                <a:sym typeface="+mn-ea"/>
              </a:rPr>
              <a:t>参考答案</a:t>
            </a:r>
            <a:r>
              <a:rPr lang="zh-CN" altLang="zh-CN" sz="3200" dirty="0">
                <a:solidFill>
                  <a:srgbClr val="FF0000"/>
                </a:solidFill>
                <a:latin typeface="NEU-BZ-S92"/>
                <a:ea typeface="Arial" panose="020B0604020202020204" pitchFamily="34" charset="0"/>
                <a:cs typeface="Times New Roman" panose="02020603050405020304" pitchFamily="18" charset="0"/>
                <a:sym typeface="+mn-ea"/>
              </a:rPr>
              <a:t> </a:t>
            </a:r>
            <a:r>
              <a:rPr lang="zh-CN" altLang="zh-CN" sz="3200" dirty="0">
                <a:solidFill>
                  <a:srgbClr val="000000"/>
                </a:solidFill>
                <a:latin typeface="Times New Roman" panose="02020603050405020304" pitchFamily="18" charset="0"/>
                <a:cs typeface="Times New Roman" panose="02020603050405020304" pitchFamily="18" charset="0"/>
                <a:sym typeface="+mn-ea"/>
              </a:rPr>
              <a:t>马骁驭对吴秋明敞开了心扉</a:t>
            </a:r>
            <a:r>
              <a:rPr lang="en-US" altLang="zh-CN" sz="3200" dirty="0">
                <a:solidFill>
                  <a:srgbClr val="000000"/>
                </a:solidFill>
                <a:latin typeface="Times New Roman" panose="02020603050405020304" pitchFamily="18" charset="0"/>
                <a:cs typeface="Times New Roman" panose="02020603050405020304" pitchFamily="18" charset="0"/>
                <a:sym typeface="+mn-ea"/>
              </a:rPr>
              <a:t>,</a:t>
            </a:r>
            <a:r>
              <a:rPr lang="zh-CN" altLang="zh-CN" sz="3200" dirty="0">
                <a:solidFill>
                  <a:srgbClr val="000000"/>
                </a:solidFill>
                <a:latin typeface="Times New Roman" panose="02020603050405020304" pitchFamily="18" charset="0"/>
                <a:cs typeface="Times New Roman" panose="02020603050405020304" pitchFamily="18" charset="0"/>
                <a:sym typeface="+mn-ea"/>
              </a:rPr>
              <a:t>把吴秋明放进了自己的心里</a:t>
            </a:r>
            <a:r>
              <a:rPr lang="zh-CN" altLang="zh-CN" sz="3200" dirty="0" smtClean="0">
                <a:solidFill>
                  <a:srgbClr val="000000"/>
                </a:solidFill>
                <a:latin typeface="Times New Roman" panose="02020603050405020304" pitchFamily="18" charset="0"/>
                <a:cs typeface="Times New Roman" panose="02020603050405020304" pitchFamily="18" charset="0"/>
                <a:sym typeface="+mn-ea"/>
              </a:rPr>
              <a:t>。</a:t>
            </a:r>
            <a:endParaRPr lang="zh-CN" altLang="en-US" sz="3200"/>
          </a:p>
        </p:txBody>
      </p:sp>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41630" y="139700"/>
            <a:ext cx="2546350" cy="708660"/>
          </a:xfrm>
        </p:spPr>
        <p:txBody>
          <a:bodyPr>
            <a:normAutofit fontScale="90000"/>
          </a:bodyPr>
          <a:lstStyle/>
          <a:p>
            <a:r>
              <a:rPr lang="zh-CN" altLang="en-US" sz="4000">
                <a:solidFill>
                  <a:srgbClr val="FF0000"/>
                </a:solidFill>
                <a:sym typeface="+mn-ea"/>
              </a:rPr>
              <a:t>例题精析：</a:t>
            </a:r>
            <a:r>
              <a:rPr lang="zh-CN" altLang="en-US">
                <a:solidFill>
                  <a:srgbClr val="FF0000"/>
                </a:solidFill>
              </a:rPr>
              <a:t/>
            </a:r>
            <a:br>
              <a:rPr lang="zh-CN" altLang="en-US">
                <a:solidFill>
                  <a:srgbClr val="FF0000"/>
                </a:solidFill>
              </a:rPr>
            </a:br>
            <a:endParaRPr lang="zh-CN" altLang="en-US"/>
          </a:p>
        </p:txBody>
      </p:sp>
      <p:sp>
        <p:nvSpPr>
          <p:cNvPr id="100" name="文本框 99"/>
          <p:cNvSpPr txBox="1"/>
          <p:nvPr/>
        </p:nvSpPr>
        <p:spPr>
          <a:xfrm>
            <a:off x="240665" y="848360"/>
            <a:ext cx="11806555" cy="6123940"/>
          </a:xfrm>
          <a:prstGeom prst="rect">
            <a:avLst/>
          </a:prstGeom>
          <a:noFill/>
          <a:ln w="9525">
            <a:noFill/>
          </a:ln>
        </p:spPr>
        <p:txBody>
          <a:bodyPr wrap="square">
            <a:spAutoFit/>
          </a:bodyPr>
          <a:lstStyle/>
          <a:p>
            <a:pPr indent="0"/>
            <a:r>
              <a:rPr lang="zh-CN" sz="2800" b="1">
                <a:solidFill>
                  <a:srgbClr val="000000"/>
                </a:solidFill>
                <a:ea typeface="宋体" panose="02010600030101010101" pitchFamily="2" charset="-122"/>
              </a:rPr>
              <a:t>【</a:t>
            </a:r>
            <a:r>
              <a:rPr lang="en-US" sz="2800" b="1">
                <a:solidFill>
                  <a:srgbClr val="000000"/>
                </a:solidFill>
                <a:latin typeface="宋体" panose="02010600030101010101" pitchFamily="2" charset="-122"/>
              </a:rPr>
              <a:t>2017</a:t>
            </a:r>
            <a:r>
              <a:rPr lang="zh-CN" sz="2800" b="1">
                <a:solidFill>
                  <a:srgbClr val="000000"/>
                </a:solidFill>
                <a:ea typeface="宋体" panose="02010600030101010101" pitchFamily="2" charset="-122"/>
              </a:rPr>
              <a:t>年高考浙江卷】阅读下面的文字，完成题目。</a:t>
            </a:r>
            <a:endParaRPr lang="zh-CN" sz="2800" b="0">
              <a:solidFill>
                <a:srgbClr val="000000"/>
              </a:solidFill>
              <a:ea typeface="宋体" panose="02010600030101010101" pitchFamily="2" charset="-122"/>
            </a:endParaRPr>
          </a:p>
          <a:p>
            <a:pPr indent="0"/>
            <a:r>
              <a:rPr lang="zh-CN" sz="2800" b="0">
                <a:solidFill>
                  <a:srgbClr val="000000"/>
                </a:solidFill>
                <a:ea typeface="宋体" panose="02010600030101010101" pitchFamily="2" charset="-122"/>
              </a:rPr>
              <a:t>                                     一种美味</a:t>
            </a:r>
          </a:p>
          <a:p>
            <a:pPr indent="0"/>
            <a:r>
              <a:rPr lang="zh-CN" sz="2800" b="0">
                <a:solidFill>
                  <a:srgbClr val="000000"/>
                </a:solidFill>
                <a:ea typeface="宋体" panose="02010600030101010101" pitchFamily="2" charset="-122"/>
              </a:rPr>
              <a:t>                                          巩高峰</a:t>
            </a:r>
            <a:endParaRPr lang="zh-CN" sz="2800" b="0">
              <a:ea typeface="楷体" panose="02010609060101010101" pitchFamily="49" charset="-122"/>
            </a:endParaRPr>
          </a:p>
          <a:p>
            <a:pPr indent="0"/>
            <a:r>
              <a:rPr lang="zh-CN" sz="2800" b="0">
                <a:ea typeface="楷体" panose="02010609060101010101" pitchFamily="49" charset="-122"/>
              </a:rPr>
              <a:t>他清晰地记得，六岁那年夏天的那个傍晚，当他把一条巴掌大的草鱼捧到母亲面前时，母亲眼里第一次出现了一种陌生的光。他甚至觉得，他在母亲眼里一定是突然有了地位的，这种感觉在随后下地干活回来的父亲和两位哥哥眼里也得到了证实。</a:t>
            </a:r>
          </a:p>
          <a:p>
            <a:pPr indent="0"/>
            <a:r>
              <a:rPr lang="zh-CN" sz="2800" b="0">
                <a:ea typeface="楷体" panose="02010609060101010101" pitchFamily="49" charset="-122"/>
              </a:rPr>
              <a:t>他有些受宠若惊。此前，他的生活就是满村子蹿，上树掏鸟窝，扒房檐摘桃偷瓜。因此，每天的饭都没准时过，啥时肚子饿了回家吃饭，都要先挨上父亲或母亲的一顿打才能挨着饭碗的边儿。</a:t>
            </a:r>
          </a:p>
          <a:p>
            <a:pPr indent="0"/>
            <a:r>
              <a:rPr lang="zh-CN" sz="2800" b="0">
                <a:ea typeface="楷体" panose="02010609060101010101" pitchFamily="49" charset="-122"/>
              </a:rPr>
              <a:t>那天不一样，母亲把双手在围裙上擦了又擦。母亲终于接过那条鱼时，他忽然有一点点失望，那条本来大得超出他意料的鱼，在母亲的双手之间动弹时，竟然显得那么瘦小。</a:t>
            </a:r>
          </a:p>
          <a:p>
            <a:pPr indent="0"/>
            <a:endParaRPr lang="zh-CN" altLang="en-US" sz="2800"/>
          </a:p>
        </p:txBody>
      </p:sp>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48590" y="290195"/>
            <a:ext cx="11894185" cy="6277610"/>
          </a:xfrm>
          <a:prstGeom prst="rect">
            <a:avLst/>
          </a:prstGeom>
          <a:noFill/>
        </p:spPr>
        <p:txBody>
          <a:bodyPr wrap="square" rtlCol="0" anchor="t">
            <a:spAutoFit/>
          </a:bodyPr>
          <a:lstStyle/>
          <a:p>
            <a:r>
              <a:rPr lang="en-US" altLang="zh-CN">
                <a:ea typeface="楷体" panose="02010609060101010101" pitchFamily="49" charset="-122"/>
                <a:sym typeface="+mn-ea"/>
              </a:rPr>
              <a:t>      </a:t>
            </a:r>
            <a:r>
              <a:rPr lang="zh-CN" sz="2400">
                <a:ea typeface="楷体" panose="02010609060101010101" pitchFamily="49" charset="-122"/>
                <a:sym typeface="+mn-ea"/>
              </a:rPr>
              <a:t>准确地说，在那之前他没吃过鱼，唇齿间也回荡不起勾涎引馋的味道。他相信两个哥哥应该也极少尝过这东西。在母亲的招呼下，他们手忙脚乱地争抢母亲递过的准备装豆腐的瓷碗。豆腐，是跟年联系在一起的东西了。天！为了那条鱼，母亲要舀一瓷碗的黄豆种子去换半瓷碗的豆腐来搭配。隐隐约约地，他有了美味的概念，还有慢慢浓起来的期待</a:t>
            </a:r>
          </a:p>
          <a:p>
            <a:r>
              <a:rPr lang="zh-CN" sz="2400">
                <a:ea typeface="楷体" panose="02010609060101010101" pitchFamily="49" charset="-122"/>
                <a:sym typeface="+mn-ea"/>
              </a:rPr>
              <a:t>。</a:t>
            </a:r>
          </a:p>
          <a:p>
            <a:r>
              <a:rPr lang="zh-CN" sz="2400">
                <a:ea typeface="楷体" panose="02010609060101010101" pitchFamily="49" charset="-122"/>
                <a:sym typeface="+mn-ea"/>
              </a:rPr>
              <a:t>      父亲坐在灶前一边看着火苗舔着锅底，一边简单地埋怨了几句，似乎是嫌母亲把鱼洗得太干净了，没了鱼腥味。这已经是难得的意外了，平日里，父亲一个礼拜可能也就说这么一句话。父亲埋怨时，母亲正在把那条鱼放进锅里，她轻手轻脚，似乎开了膛破了肚的草鱼还会有被烫痛的感觉。父亲笑了笑，带着点儿嘲意。母亲嗔怪着说，你笑什么笑！鱼真的还没死，还在锅里游呢。说着，母亲还掀了锅盖让父亲看。父亲保持着笑意，不愿起身。</a:t>
            </a:r>
          </a:p>
          <a:p>
            <a:r>
              <a:rPr lang="zh-CN" sz="2400">
                <a:ea typeface="楷体" panose="02010609060101010101" pitchFamily="49" charset="-122"/>
                <a:sym typeface="+mn-ea"/>
              </a:rPr>
              <a:t>       母亲拿着装了葱段蒜末的碗，就那么站着等水烧开。</a:t>
            </a:r>
          </a:p>
          <a:p>
            <a:r>
              <a:rPr lang="zh-CN" sz="2400">
                <a:ea typeface="楷体" panose="02010609060101010101" pitchFamily="49" charset="-122"/>
                <a:sym typeface="+mn-ea"/>
              </a:rPr>
              <a:t>他则坐在桌前，看这一切时他是不是双手托着腮？他忘了。反正所有的记忆都是那条鱼和围绕着那条鱼而产生的梦一般陌生的气息。那天什么活都不用他干，他是这顿美味的缔造者，可以游手好闲。父母的举动让他觉得他有这个资格。</a:t>
            </a:r>
            <a:endParaRPr lang="zh-CN" altLang="en-US"/>
          </a:p>
          <a:p>
            <a:endParaRPr lang="zh-CN" altLang="en-US"/>
          </a:p>
        </p:txBody>
      </p:sp>
      <p:sp>
        <p:nvSpPr>
          <p:cNvPr id="100" name="文本框 99"/>
          <p:cNvSpPr txBox="1"/>
          <p:nvPr/>
        </p:nvSpPr>
        <p:spPr>
          <a:xfrm>
            <a:off x="3556000" y="2575560"/>
            <a:ext cx="5080000" cy="368300"/>
          </a:xfrm>
          <a:prstGeom prst="rect">
            <a:avLst/>
          </a:prstGeom>
          <a:noFill/>
          <a:ln w="9525">
            <a:noFill/>
          </a:ln>
        </p:spPr>
        <p:txBody>
          <a:bodyPr>
            <a:spAutoFit/>
          </a:bodyPr>
          <a:lstStyle/>
          <a:p>
            <a:pPr indent="266700"/>
            <a:endParaRPr lang="zh-CN" altLang="en-US"/>
          </a:p>
        </p:txBody>
      </p:sp>
    </p:spTree>
    <p:custDataLst>
      <p:tags r:id="rId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68275" y="551815"/>
            <a:ext cx="11855450" cy="5262245"/>
          </a:xfrm>
          <a:prstGeom prst="rect">
            <a:avLst/>
          </a:prstGeom>
          <a:noFill/>
          <a:ln w="9525">
            <a:noFill/>
          </a:ln>
        </p:spPr>
        <p:txBody>
          <a:bodyPr wrap="square">
            <a:spAutoFit/>
          </a:bodyPr>
          <a:lstStyle/>
          <a:p>
            <a:pPr indent="266700"/>
            <a:r>
              <a:rPr lang="zh-CN" sz="2800" b="0">
                <a:ea typeface="楷体" panose="02010609060101010101" pitchFamily="49" charset="-122"/>
              </a:rPr>
              <a:t>在豆腐到来时，母亲甚至都没来得及埋怨一下一贯喜欢缺斤短两的豆腐贩子，因为豆腐马上就被切成块下了锅。美味，让他带着很多的迫不及待，还有一点点的张皇。张皇什么呢？鱼都在锅里了，它还能游回村头那条沟里去？不过这种张皇让他有点儿熟悉，在沟里捉到鱼时他也这么心慌来着，因为连他自己都不相信，那条沟里竟然会有鱼。</a:t>
            </a:r>
          </a:p>
          <a:p>
            <a:pPr indent="266700"/>
            <a:r>
              <a:rPr lang="zh-CN" sz="2800" b="0">
                <a:ea typeface="楷体" panose="02010609060101010101" pitchFamily="49" charset="-122"/>
              </a:rPr>
              <a:t>来不及细细回味了，豆腐一下锅，屋子里顿时鲜香扑鼻。他是第一次知道，鱼的味道原来是这样的，新鲜得让人稍稍发晕。在鱼汤从锅里到上桌之间，他拼命地翕动鼻翼，贪婪地往肺里装这些味道。他相信装得越多，回味的时间就越长。</a:t>
            </a:r>
          </a:p>
          <a:p>
            <a:pPr indent="266700"/>
            <a:r>
              <a:rPr lang="zh-CN" sz="2800" b="0">
                <a:ea typeface="楷体" panose="02010609060101010101" pitchFamily="49" charset="-122"/>
              </a:rPr>
              <a:t>至于那锅鱼汤具体是什么滋味，他倒完全不记得哪怕一点儿细节。因为全家吃饭喝鱼汤的状态都有些鲁莽，只有嘴唇和汤接触的呼呼声，一碗接一碗时勺子与锅碰撞的叮当声，还有一口与另一口之间换气时隐约的急促。</a:t>
            </a:r>
            <a:endParaRPr lang="zh-CN" altLang="en-US" sz="2800"/>
          </a:p>
        </p:txBody>
      </p:sp>
    </p:spTree>
    <p:custDataLst>
      <p:tags r:id="rId1"/>
    </p:custData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2818"/>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y*1"/>
  <p:tag name="KSO_WM_UNIT_LAYERLEVEL" val="1"/>
  <p:tag name="KSO_WM_TAG_VERSION" val="1.0"/>
  <p:tag name="KSO_WM_BEAUTIFY_FLAG" val="#wm#"/>
  <p:tag name="KSO_WM_SLIDE_BACKGROUND_MASK_FLAG" val="1"/>
  <p:tag name="KSO_WM_UNIT_TYPE" val="y"/>
  <p:tag name="KSO_WM_UNIT_INDEX" val="1"/>
</p:tagLst>
</file>

<file path=ppt/tags/tag1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 name="KSO_WM_SLIDE_BACKGROUND_TYPE" val="frame"/>
  <p:tag name="KSO_WM_SLIDE_BK_DARK_LIGHT" val="2"/>
</p:tagLst>
</file>

<file path=ppt/tags/tag103.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04.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y*2"/>
  <p:tag name="KSO_WM_UNIT_LAYERLEVEL" val="1"/>
  <p:tag name="KSO_WM_TAG_VERSION" val="1.0"/>
  <p:tag name="KSO_WM_BEAUTIFY_FLAG" val="#wm#"/>
  <p:tag name="KSO_WM_SLIDE_BACKGROUND_MASK_FLAG" val="1"/>
  <p:tag name="KSO_WM_UNIT_TYPE" val="y"/>
  <p:tag name="KSO_WM_UNIT_INDEX" val="2"/>
</p:tagLst>
</file>

<file path=ppt/tags/tag1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 name="KSO_WM_SLIDE_BACKGROUND_TYPE" val="leftRight"/>
  <p:tag name="KSO_WM_SLIDE_BK_DARK_LIGHT" val="2"/>
</p:tagLst>
</file>

<file path=ppt/tags/tag1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 name="KSO_WM_SLIDE_BACKGROUND_TYPE" val="topBottom"/>
  <p:tag name="KSO_WM_SLIDE_BK_DARK_LIGHT" val="2"/>
</p:tagLst>
</file>

<file path=ppt/tags/tag119.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y*3"/>
  <p:tag name="KSO_WM_UNIT_LAYERLEVEL" val="1"/>
  <p:tag name="KSO_WM_TAG_VERSION" val="1.0"/>
  <p:tag name="KSO_WM_BEAUTIFY_FLAG" val="#wm#"/>
  <p:tag name="KSO_WM_SLIDE_BACKGROUND_MASK_FLAG" val="1"/>
  <p:tag name="KSO_WM_UNIT_TYPE" val="y"/>
  <p:tag name="KSO_WM_UNIT_INDEX" val="3"/>
</p:tagLst>
</file>

<file path=ppt/tags/tag1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 name="KSO_WM_SLIDE_BACKGROUND_TYPE" val="bottomTop"/>
  <p:tag name="KSO_WM_SLIDE_BK_DARK_LIGHT" val="2"/>
</p:tagLst>
</file>

<file path=ppt/tags/tag127.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y*4"/>
  <p:tag name="KSO_WM_UNIT_LAYERLEVEL" val="1"/>
  <p:tag name="KSO_WM_TAG_VERSION" val="1.0"/>
  <p:tag name="KSO_WM_BEAUTIFY_FLAG" val="#wm#"/>
  <p:tag name="KSO_WM_SLIDE_BACKGROUND_MASK_FLAG" val="1"/>
  <p:tag name="KSO_WM_UNIT_TYPE" val="y"/>
  <p:tag name="KSO_WM_UNIT_INDEX" val="4"/>
</p:tagLst>
</file>

<file path=ppt/tags/tag1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 name="KSO_WM_SLIDE_BACKGROUND_TYPE" val="navigation"/>
  <p:tag name="KSO_WM_SLIDE_BK_DARK_LIGHT" val="2"/>
</p:tagLst>
</file>

<file path=ppt/tags/tag1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 name="KSO_WM_SLIDE_BACKGROUND_TYPE" val="belt"/>
  <p:tag name="KSO_WM_SLIDE_BK_DARK_LIGHT" val="2"/>
</p:tagLst>
</file>

<file path=ppt/tags/tag145.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46.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52.xml><?xml version="1.0" encoding="utf-8"?>
<p:tagLst xmlns:a="http://schemas.openxmlformats.org/drawingml/2006/main" xmlns:r="http://schemas.openxmlformats.org/officeDocument/2006/relationships" xmlns:p="http://schemas.openxmlformats.org/presentationml/2006/main">
  <p:tag name="KSO_WM_SLIDE_ID" val="custom20202818_1"/>
  <p:tag name="KSO_WM_TEMPLATE_SUBCATEGORY" val="0"/>
  <p:tag name="KSO_WM_TEMPLATE_MASTER_TYPE" val="1"/>
  <p:tag name="KSO_WM_TEMPLATE_COLOR_TYPE" val="1"/>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202818"/>
  <p:tag name="KSO_WM_SLIDE_LAYOUT" val="a_b"/>
  <p:tag name="KSO_WM_SLIDE_LAYOUT_CNT" val="1_1"/>
  <p:tag name="KSO_WM_TEMPLATE_MASTER_THUMB_INDEX" val="12"/>
  <p:tag name="KSO_WM_TEMPLATE_THUMBS_INDEX" val="1、4、7、8、9、10、11、12、13、14、15"/>
</p:tagLst>
</file>

<file path=ppt/tags/tag153.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文艺清新工作总结"/>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02818_1*a*1"/>
  <p:tag name="KSO_WM_TEMPLATE_CATEGORY" val="custom"/>
  <p:tag name="KSO_WM_TEMPLATE_INDEX" val="20202818"/>
  <p:tag name="KSO_WM_UNIT_LAYERLEVEL" val="1"/>
  <p:tag name="KSO_WM_TAG_VERSION" val="1.0"/>
  <p:tag name="KSO_WM_BEAUTIFY_FLAG" val="#wm#"/>
</p:tagLst>
</file>

<file path=ppt/tags/tag154.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此处添加副标题"/>
  <p:tag name="KSO_WM_UNIT_NOCLEAR" val="0"/>
  <p:tag name="KSO_WM_UNIT_VALUE" val="40"/>
  <p:tag name="KSO_WM_UNIT_HIGHLIGHT" val="0"/>
  <p:tag name="KSO_WM_UNIT_COMPATIBLE" val="0"/>
  <p:tag name="KSO_WM_UNIT_DIAGRAM_ISNUMVISUAL" val="0"/>
  <p:tag name="KSO_WM_UNIT_DIAGRAM_ISREFERUNIT" val="0"/>
  <p:tag name="KSO_WM_UNIT_TYPE" val="b"/>
  <p:tag name="KSO_WM_UNIT_INDEX" val="1"/>
  <p:tag name="KSO_WM_UNIT_ID" val="custom20202818_1*b*1"/>
  <p:tag name="KSO_WM_TEMPLATE_CATEGORY" val="custom"/>
  <p:tag name="KSO_WM_TEMPLATE_INDEX" val="20202818"/>
  <p:tag name="KSO_WM_UNIT_LAYERLEVEL" val="1"/>
  <p:tag name="KSO_WM_TAG_VERSION" val="1.0"/>
  <p:tag name="KSO_WM_BEAUTIFY_FLAG" val="#wm#"/>
</p:tagLst>
</file>

<file path=ppt/tags/tag15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5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5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5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5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6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6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6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6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6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6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6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6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6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6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7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7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7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7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7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7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7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7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2818"/>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TEMPLATE_SUBCATEGORY" val="0"/>
  <p:tag name="KSO_WM_TEMPLATE_MASTER_TYPE" val="1"/>
  <p:tag name="KSO_WM_TEMPLATE_COLOR_TYPE" val="1"/>
  <p:tag name="KSO_WM_TAG_VERSION" val="1.0"/>
  <p:tag name="KSO_WM_BEAUTIFY_FLAG" val="#wm#"/>
  <p:tag name="KSO_WM_TEMPLATE_CATEGORY" val="custom"/>
  <p:tag name="KSO_WM_TEMPLATE_INDEX" val="20202818"/>
  <p:tag name="KSO_WM_TEMPLATE_MASTER_THUMB_INDEX" val="18"/>
  <p:tag name="KSO_WM_TEMPLATE_THUMBS_INDEX" val="1、4、7、8、9、10、11、12、13、14、15"/>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y*5"/>
  <p:tag name="KSO_WM_UNIT_LAYERLEVEL" val="1"/>
  <p:tag name="KSO_WM_TAG_VERSION" val="1.0"/>
  <p:tag name="KSO_WM_BEAUTIFY_FLAG" val="#wm#"/>
  <p:tag name="KSO_WM_SLIDE_BACKGROUND_MASK_FLAG" val="1"/>
  <p:tag name="KSO_WM_UNIT_TYPE" val="y"/>
  <p:tag name="KSO_WM_UNIT_INDEX" val="5"/>
</p:tagLst>
</file>

<file path=ppt/tags/tag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heme/theme1.xml><?xml version="1.0" encoding="utf-8"?>
<a:theme xmlns:a="http://schemas.openxmlformats.org/drawingml/2006/main" name="1_Office 主题​​">
  <a:themeElements>
    <a:clrScheme name="1.1.1..1环宇工作">
      <a:dk1>
        <a:srgbClr val="000000"/>
      </a:dk1>
      <a:lt1>
        <a:srgbClr val="FFFFFF"/>
      </a:lt1>
      <a:dk2>
        <a:srgbClr val="E3ECEB"/>
      </a:dk2>
      <a:lt2>
        <a:srgbClr val="FFFFFF"/>
      </a:lt2>
      <a:accent1>
        <a:srgbClr val="4A7671"/>
      </a:accent1>
      <a:accent2>
        <a:srgbClr val="5D7D75"/>
      </a:accent2>
      <a:accent3>
        <a:srgbClr val="708479"/>
      </a:accent3>
      <a:accent4>
        <a:srgbClr val="838C7E"/>
      </a:accent4>
      <a:accent5>
        <a:srgbClr val="969381"/>
      </a:accent5>
      <a:accent6>
        <a:srgbClr val="A99A86"/>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Override1.xml><?xml version="1.0" encoding="utf-8"?>
<a:themeOverride xmlns:a="http://schemas.openxmlformats.org/drawingml/2006/main">
  <a:clrScheme name="1.1.1..1环宇工作">
    <a:dk1>
      <a:srgbClr val="000000"/>
    </a:dk1>
    <a:lt1>
      <a:srgbClr val="FFFFFF"/>
    </a:lt1>
    <a:dk2>
      <a:srgbClr val="E3ECEB"/>
    </a:dk2>
    <a:lt2>
      <a:srgbClr val="FFFFFF"/>
    </a:lt2>
    <a:accent1>
      <a:srgbClr val="4A7671"/>
    </a:accent1>
    <a:accent2>
      <a:srgbClr val="5D7D75"/>
    </a:accent2>
    <a:accent3>
      <a:srgbClr val="708479"/>
    </a:accent3>
    <a:accent4>
      <a:srgbClr val="838C7E"/>
    </a:accent4>
    <a:accent5>
      <a:srgbClr val="969381"/>
    </a:accent5>
    <a:accent6>
      <a:srgbClr val="A99A86"/>
    </a:accent6>
    <a:hlink>
      <a:srgbClr val="0563C1"/>
    </a:hlink>
    <a:folHlink>
      <a:srgbClr val="954D72"/>
    </a:folHlink>
  </a:clrScheme>
</a:themeOverride>
</file>

<file path=docProps/app.xml><?xml version="1.0" encoding="utf-8"?>
<Properties xmlns="http://schemas.openxmlformats.org/officeDocument/2006/extended-properties" xmlns:vt="http://schemas.openxmlformats.org/officeDocument/2006/docPropsVTypes">
  <TotalTime>0</TotalTime>
  <Words>4468</Words>
  <Application>Microsoft Office PowerPoint</Application>
  <PresentationFormat>自定义</PresentationFormat>
  <Paragraphs>89</Paragraphs>
  <Slides>24</Slides>
  <Notes>0</Notes>
  <HiddenSlides>0</HiddenSlides>
  <MMClips>0</MMClips>
  <ScaleCrop>false</ScaleCrop>
  <HeadingPairs>
    <vt:vector size="4" baseType="variant">
      <vt:variant>
        <vt:lpstr>主题</vt:lpstr>
      </vt:variant>
      <vt:variant>
        <vt:i4>1</vt:i4>
      </vt:variant>
      <vt:variant>
        <vt:lpstr>幻灯片标题</vt:lpstr>
      </vt:variant>
      <vt:variant>
        <vt:i4>24</vt:i4>
      </vt:variant>
    </vt:vector>
  </HeadingPairs>
  <TitlesOfParts>
    <vt:vector size="25" baseType="lpstr">
      <vt:lpstr>1_Office 主题​​</vt:lpstr>
      <vt:lpstr>小说阅读七讲</vt:lpstr>
      <vt:lpstr>小说语言的两种常考题型</vt:lpstr>
      <vt:lpstr>题型一　理解重要语句的含义</vt:lpstr>
      <vt:lpstr>理解重要语句含义的三步骤</vt:lpstr>
      <vt:lpstr>例题精析：</vt:lpstr>
      <vt:lpstr>PowerPoint 演示文稿</vt:lpstr>
      <vt:lpstr>例题精析： </vt:lpstr>
      <vt:lpstr>PowerPoint 演示文稿</vt:lpstr>
      <vt:lpstr>PowerPoint 演示文稿</vt:lpstr>
      <vt:lpstr>PowerPoint 演示文稿</vt:lpstr>
      <vt:lpstr>PowerPoint 演示文稿</vt:lpstr>
      <vt:lpstr>1．理解文中加点词语的含义。（4分）</vt:lpstr>
      <vt:lpstr>PowerPoint 演示文稿</vt:lpstr>
      <vt:lpstr>题型二　品味语言艺术 </vt:lpstr>
      <vt:lpstr>从三个角度品味小说语言 </vt:lpstr>
      <vt:lpstr>语言风格的分析注意三个特色: </vt:lpstr>
      <vt:lpstr>[规范审题] </vt:lpstr>
      <vt:lpstr>[规范答题] </vt:lpstr>
      <vt:lpstr>例题精析： </vt:lpstr>
      <vt:lpstr>PowerPoint 演示文稿</vt:lpstr>
      <vt:lpstr>PowerPoint 演示文稿</vt:lpstr>
      <vt:lpstr>PowerPoint 演示文稿</vt:lpstr>
      <vt:lpstr>问题：</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hj</cp:lastModifiedBy>
  <cp:revision>151</cp:revision>
  <dcterms:created xsi:type="dcterms:W3CDTF">2019-06-19T02:08:00Z</dcterms:created>
  <dcterms:modified xsi:type="dcterms:W3CDTF">2021-01-03T04:54:48Z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2052-11.1.0.10132</vt:lpwstr>
  </property>
</Properties>
</file>