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8" r:id="rId5"/>
    <p:sldId id="260" r:id="rId6"/>
    <p:sldId id="261" r:id="rId7"/>
    <p:sldId id="263" r:id="rId8"/>
    <p:sldId id="264" r:id="rId9"/>
    <p:sldId id="266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9" r:id="rId20"/>
    <p:sldId id="280" r:id="rId21"/>
    <p:sldId id="282" r:id="rId22"/>
  </p:sldIdLst>
  <p:sldSz cx="9144000" cy="6858000" type="screen4x3"/>
  <p:notesSz cx="6858000" cy="9144000"/>
  <p:defaultTextStyle>
    <a:defPPr>
      <a:defRPr lang="en-US"/>
    </a:defPPr>
    <a:lvl1pPr marL="0" lvl="0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40A81"/>
    <a:srgbClr val="214F66"/>
    <a:srgbClr val="2D8293"/>
    <a:srgbClr val="22626F"/>
    <a:srgbClr val="FFCCCC"/>
    <a:srgbClr val="FF5357"/>
    <a:srgbClr val="21798B"/>
    <a:srgbClr val="FF7C80"/>
    <a:srgbClr val="1654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>
        <p:scale>
          <a:sx n="66" d="100"/>
          <a:sy n="66" d="100"/>
        </p:scale>
        <p:origin x="852" y="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ea typeface="+mn-e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ea typeface="+mn-ea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ea typeface="+mn-e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1FD63A-5D96-4F8C-96DE-AC23D6430CA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72E025-8561-4575-96C7-7150AFC3DD07}" type="slidenum">
              <a:rPr kumimoji="0" lang="zh-CN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7" name="组合 7"/>
          <p:cNvGrpSpPr/>
          <p:nvPr userDrawn="1"/>
        </p:nvGrpSpPr>
        <p:grpSpPr>
          <a:xfrm>
            <a:off x="250825" y="293688"/>
            <a:ext cx="2713038" cy="865187"/>
            <a:chOff x="143550" y="188640"/>
            <a:chExt cx="5698908" cy="1816100"/>
          </a:xfrm>
        </p:grpSpPr>
        <p:pic>
          <p:nvPicPr>
            <p:cNvPr id="11273" name="Picture 10" descr="E:\其他工作\【策    划】\兼职 我图网\觅知网\10\小清新-个人述职报告-万\资源 3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6905173">
              <a:off x="1787868" y="-21740"/>
              <a:ext cx="1270000" cy="17272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4" name="Picture 10" descr="E:\其他工作\【策    划】\兼职 我图网\觅知网\10\小清新-个人述职报告-万\资源 3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4356202" flipH="1">
              <a:off x="3549013" y="206723"/>
              <a:ext cx="1458025" cy="198291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5" name="Picture 20" descr="E:\其他工作\【策    划】\兼职 我图网\觅知网\10\小清新-个人述职报告-万\资源 14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4348600">
              <a:off x="4810599" y="599446"/>
              <a:ext cx="1003589" cy="106012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6" name="Picture 16" descr="E:\其他工作\【策    划】\兼职 我图网\觅知网\10\小清新-个人述职报告-万\资源 6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557687" flipH="1" flipV="1">
              <a:off x="143550" y="543287"/>
              <a:ext cx="1172896" cy="7767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7" name="Picture 5" descr="E:\其他工作\【策    划】\兼职 我图网\觅知网\10\小清新-个人述职报告-万\资源 5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79376" y="188640"/>
              <a:ext cx="1612900" cy="18161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8" name="Picture 18" descr="E:\其他工作\【策    划】\兼职 我图网\觅知网\10\小清新-个人述职报告-万\资源 16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-5686217" flipH="1">
              <a:off x="4012473" y="567746"/>
              <a:ext cx="265673" cy="17711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C602F00-E115-4E32-B6FC-8DCF03B944A1}" type="slidenum">
              <a:rPr kumimoji="0" lang="zh-CN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1" name="组合 7"/>
          <p:cNvGrpSpPr/>
          <p:nvPr userDrawn="1"/>
        </p:nvGrpSpPr>
        <p:grpSpPr>
          <a:xfrm>
            <a:off x="250825" y="293688"/>
            <a:ext cx="2713038" cy="865187"/>
            <a:chOff x="143550" y="188640"/>
            <a:chExt cx="5698908" cy="1816100"/>
          </a:xfrm>
        </p:grpSpPr>
        <p:pic>
          <p:nvPicPr>
            <p:cNvPr id="12297" name="Picture 10" descr="E:\其他工作\【策    划】\兼职 我图网\觅知网\10\小清新-个人述职报告-万\资源 3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6905173">
              <a:off x="1787868" y="-21740"/>
              <a:ext cx="1270000" cy="17272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298" name="Picture 10" descr="E:\其他工作\【策    划】\兼职 我图网\觅知网\10\小清新-个人述职报告-万\资源 3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4356202" flipH="1">
              <a:off x="3549013" y="206723"/>
              <a:ext cx="1458025" cy="198291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299" name="Picture 20" descr="E:\其他工作\【策    划】\兼职 我图网\觅知网\10\小清新-个人述职报告-万\资源 14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4348600">
              <a:off x="4810599" y="599446"/>
              <a:ext cx="1003589" cy="106012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300" name="Picture 16" descr="E:\其他工作\【策    划】\兼职 我图网\觅知网\10\小清新-个人述职报告-万\资源 6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557687" flipH="1" flipV="1">
              <a:off x="143550" y="543287"/>
              <a:ext cx="1172896" cy="7767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301" name="Picture 5" descr="E:\其他工作\【策    划】\兼职 我图网\觅知网\10\小清新-个人述职报告-万\资源 5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79376" y="188640"/>
              <a:ext cx="1612900" cy="18161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302" name="Picture 18" descr="E:\其他工作\【策    划】\兼职 我图网\觅知网\10\小清新-个人述职报告-万\资源 16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-5686217" flipH="1">
              <a:off x="4012473" y="567746"/>
              <a:ext cx="265673" cy="17711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5B5580F-3CA0-452A-B0C6-D7C035CF0EF2}" type="slidenum">
              <a:rPr kumimoji="0" lang="zh-CN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5" name="组合 7"/>
          <p:cNvGrpSpPr/>
          <p:nvPr userDrawn="1"/>
        </p:nvGrpSpPr>
        <p:grpSpPr>
          <a:xfrm>
            <a:off x="250825" y="293688"/>
            <a:ext cx="2713038" cy="865187"/>
            <a:chOff x="143550" y="188640"/>
            <a:chExt cx="5698908" cy="1816100"/>
          </a:xfrm>
        </p:grpSpPr>
        <p:pic>
          <p:nvPicPr>
            <p:cNvPr id="3081" name="Picture 10" descr="E:\其他工作\【策    划】\兼职 我图网\觅知网\10\小清新-个人述职报告-万\资源 3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6905173">
              <a:off x="1787868" y="-21740"/>
              <a:ext cx="1270000" cy="17272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82" name="Picture 10" descr="E:\其他工作\【策    划】\兼职 我图网\觅知网\10\小清新-个人述职报告-万\资源 3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4356202" flipH="1">
              <a:off x="3549013" y="206723"/>
              <a:ext cx="1458025" cy="198291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83" name="Picture 20" descr="E:\其他工作\【策    划】\兼职 我图网\觅知网\10\小清新-个人述职报告-万\资源 14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4348600">
              <a:off x="4810599" y="599446"/>
              <a:ext cx="1003589" cy="106012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84" name="Picture 16" descr="E:\其他工作\【策    划】\兼职 我图网\觅知网\10\小清新-个人述职报告-万\资源 6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557687" flipH="1" flipV="1">
              <a:off x="143550" y="543287"/>
              <a:ext cx="1172896" cy="7767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85" name="Picture 5" descr="E:\其他工作\【策    划】\兼职 我图网\觅知网\10\小清新-个人述职报告-万\资源 5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79376" y="188640"/>
              <a:ext cx="1612900" cy="18161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86" name="Picture 18" descr="E:\其他工作\【策    划】\兼职 我图网\觅知网\10\小清新-个人述职报告-万\资源 16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-5686217" flipH="1">
              <a:off x="4012473" y="567746"/>
              <a:ext cx="265673" cy="17711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2F94FE4-3D85-4F92-B4DA-66566B0B606D}" type="slidenum">
              <a:rPr kumimoji="0" lang="zh-CN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9" name="组合 7"/>
          <p:cNvGrpSpPr/>
          <p:nvPr userDrawn="1"/>
        </p:nvGrpSpPr>
        <p:grpSpPr>
          <a:xfrm>
            <a:off x="250825" y="293688"/>
            <a:ext cx="2713038" cy="865187"/>
            <a:chOff x="143550" y="188640"/>
            <a:chExt cx="5698908" cy="1816100"/>
          </a:xfrm>
        </p:grpSpPr>
        <p:pic>
          <p:nvPicPr>
            <p:cNvPr id="4105" name="Picture 10" descr="E:\其他工作\【策    划】\兼职 我图网\觅知网\10\小清新-个人述职报告-万\资源 3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6905173">
              <a:off x="1787868" y="-21740"/>
              <a:ext cx="1270000" cy="17272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06" name="Picture 10" descr="E:\其他工作\【策    划】\兼职 我图网\觅知网\10\小清新-个人述职报告-万\资源 3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4356202" flipH="1">
              <a:off x="3549013" y="206723"/>
              <a:ext cx="1458025" cy="198291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07" name="Picture 20" descr="E:\其他工作\【策    划】\兼职 我图网\觅知网\10\小清新-个人述职报告-万\资源 14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4348600">
              <a:off x="4810599" y="599446"/>
              <a:ext cx="1003589" cy="106012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08" name="Picture 16" descr="E:\其他工作\【策    划】\兼职 我图网\觅知网\10\小清新-个人述职报告-万\资源 6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557687" flipH="1" flipV="1">
              <a:off x="143550" y="543287"/>
              <a:ext cx="1172896" cy="7767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09" name="Picture 5" descr="E:\其他工作\【策    划】\兼职 我图网\觅知网\10\小清新-个人述职报告-万\资源 5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79376" y="188640"/>
              <a:ext cx="1612900" cy="18161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10" name="Picture 18" descr="E:\其他工作\【策    划】\兼职 我图网\觅知网\10\小清新-个人述职报告-万\资源 16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-5686217" flipH="1">
              <a:off x="4012473" y="567746"/>
              <a:ext cx="265673" cy="17711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088D9DD-5C7B-4600-939D-BFDDC6CF30EF}" type="slidenum">
              <a:rPr kumimoji="0" lang="zh-CN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3" name="组合 7"/>
          <p:cNvGrpSpPr/>
          <p:nvPr userDrawn="1"/>
        </p:nvGrpSpPr>
        <p:grpSpPr>
          <a:xfrm>
            <a:off x="250825" y="293688"/>
            <a:ext cx="2713038" cy="865187"/>
            <a:chOff x="143550" y="188640"/>
            <a:chExt cx="5698908" cy="1816100"/>
          </a:xfrm>
        </p:grpSpPr>
        <p:pic>
          <p:nvPicPr>
            <p:cNvPr id="5129" name="Picture 10" descr="E:\其他工作\【策    划】\兼职 我图网\觅知网\10\小清新-个人述职报告-万\资源 3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6905173">
              <a:off x="1787868" y="-21740"/>
              <a:ext cx="1270000" cy="17272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30" name="Picture 10" descr="E:\其他工作\【策    划】\兼职 我图网\觅知网\10\小清新-个人述职报告-万\资源 3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4356202" flipH="1">
              <a:off x="3549013" y="206723"/>
              <a:ext cx="1458025" cy="198291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31" name="Picture 20" descr="E:\其他工作\【策    划】\兼职 我图网\觅知网\10\小清新-个人述职报告-万\资源 14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4348600">
              <a:off x="4810599" y="599446"/>
              <a:ext cx="1003589" cy="106012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32" name="Picture 16" descr="E:\其他工作\【策    划】\兼职 我图网\觅知网\10\小清新-个人述职报告-万\资源 6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557687" flipH="1" flipV="1">
              <a:off x="143550" y="543287"/>
              <a:ext cx="1172896" cy="7767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33" name="Picture 5" descr="E:\其他工作\【策    划】\兼职 我图网\觅知网\10\小清新-个人述职报告-万\资源 5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79376" y="188640"/>
              <a:ext cx="1612900" cy="18161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34" name="Picture 18" descr="E:\其他工作\【策    划】\兼职 我图网\觅知网\10\小清新-个人述职报告-万\资源 16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-5686217" flipH="1">
              <a:off x="4012473" y="567746"/>
              <a:ext cx="265673" cy="17711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5" name="Date Placeholder 4"/>
          <p:cNvSpPr>
            <a:spLocks noGrp="1"/>
          </p:cNvSpPr>
          <p:nvPr>
            <p:ph type="dt" sz="half" idx="1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3A70775-7C37-4555-B3E4-2B966DB68E70}" type="slidenum">
              <a:rPr kumimoji="0" lang="zh-CN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7" name="组合 7"/>
          <p:cNvGrpSpPr/>
          <p:nvPr userDrawn="1"/>
        </p:nvGrpSpPr>
        <p:grpSpPr>
          <a:xfrm>
            <a:off x="250825" y="293688"/>
            <a:ext cx="2713038" cy="865187"/>
            <a:chOff x="143550" y="188640"/>
            <a:chExt cx="5698908" cy="1816100"/>
          </a:xfrm>
        </p:grpSpPr>
        <p:pic>
          <p:nvPicPr>
            <p:cNvPr id="6153" name="Picture 10" descr="E:\其他工作\【策    划】\兼职 我图网\觅知网\10\小清新-个人述职报告-万\资源 3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6905173">
              <a:off x="1787868" y="-21740"/>
              <a:ext cx="1270000" cy="17272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4" name="Picture 10" descr="E:\其他工作\【策    划】\兼职 我图网\觅知网\10\小清新-个人述职报告-万\资源 3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4356202" flipH="1">
              <a:off x="3549013" y="206723"/>
              <a:ext cx="1458025" cy="198291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5" name="Picture 20" descr="E:\其他工作\【策    划】\兼职 我图网\觅知网\10\小清新-个人述职报告-万\资源 14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4348600">
              <a:off x="4810599" y="599446"/>
              <a:ext cx="1003589" cy="106012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6" name="Picture 16" descr="E:\其他工作\【策    划】\兼职 我图网\觅知网\10\小清新-个人述职报告-万\资源 6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557687" flipH="1" flipV="1">
              <a:off x="143550" y="543287"/>
              <a:ext cx="1172896" cy="7767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7" name="Picture 5" descr="E:\其他工作\【策    划】\兼职 我图网\觅知网\10\小清新-个人述职报告-万\资源 5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79376" y="188640"/>
              <a:ext cx="1612900" cy="18161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8" name="Picture 18" descr="E:\其他工作\【策    划】\兼职 我图网\觅知网\10\小清新-个人述职报告-万\资源 16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-5686217" flipH="1">
              <a:off x="4012473" y="567746"/>
              <a:ext cx="265673" cy="17711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5" name="Date Placeholder 6"/>
          <p:cNvSpPr>
            <a:spLocks noGrp="1"/>
          </p:cNvSpPr>
          <p:nvPr>
            <p:ph type="dt" sz="half" idx="1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Footer Placeholder 7"/>
          <p:cNvSpPr>
            <a:spLocks noGrp="1"/>
          </p:cNvSpPr>
          <p:nvPr>
            <p:ph type="ftr" sz="quarter" idx="1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Slide Number Placeholder 8"/>
          <p:cNvSpPr>
            <a:spLocks noGrp="1"/>
          </p:cNvSpPr>
          <p:nvPr>
            <p:ph type="sldNum" sz="quarter" idx="1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00A082-6A38-43FC-8EE7-B9A8C9DB349A}" type="slidenum">
              <a:rPr kumimoji="0" lang="zh-CN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1" name="组合 7"/>
          <p:cNvGrpSpPr/>
          <p:nvPr userDrawn="1"/>
        </p:nvGrpSpPr>
        <p:grpSpPr>
          <a:xfrm>
            <a:off x="250825" y="293688"/>
            <a:ext cx="2713038" cy="865187"/>
            <a:chOff x="143550" y="188640"/>
            <a:chExt cx="5698908" cy="1816100"/>
          </a:xfrm>
        </p:grpSpPr>
        <p:pic>
          <p:nvPicPr>
            <p:cNvPr id="7177" name="Picture 10" descr="E:\其他工作\【策    划】\兼职 我图网\觅知网\10\小清新-个人述职报告-万\资源 3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6905173">
              <a:off x="1787868" y="-21740"/>
              <a:ext cx="1270000" cy="17272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8" name="Picture 10" descr="E:\其他工作\【策    划】\兼职 我图网\觅知网\10\小清新-个人述职报告-万\资源 3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4356202" flipH="1">
              <a:off x="3549013" y="206723"/>
              <a:ext cx="1458025" cy="198291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9" name="Picture 20" descr="E:\其他工作\【策    划】\兼职 我图网\觅知网\10\小清新-个人述职报告-万\资源 14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4348600">
              <a:off x="4810599" y="599446"/>
              <a:ext cx="1003589" cy="106012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80" name="Picture 16" descr="E:\其他工作\【策    划】\兼职 我图网\觅知网\10\小清新-个人述职报告-万\资源 6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557687" flipH="1" flipV="1">
              <a:off x="143550" y="543287"/>
              <a:ext cx="1172896" cy="7767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81" name="Picture 5" descr="E:\其他工作\【策    划】\兼职 我图网\觅知网\10\小清新-个人述职报告-万\资源 5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79376" y="188640"/>
              <a:ext cx="1612900" cy="18161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82" name="Picture 18" descr="E:\其他工作\【策    划】\兼职 我图网\觅知网\10\小清新-个人述职报告-万\资源 16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-5686217" flipH="1">
              <a:off x="4012473" y="567746"/>
              <a:ext cx="265673" cy="17711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5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30CAD2-0D45-4D85-944E-887B993B8CB7}" type="slidenum">
              <a:rPr kumimoji="0" lang="zh-CN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5" name="组合 7"/>
          <p:cNvGrpSpPr/>
          <p:nvPr userDrawn="1"/>
        </p:nvGrpSpPr>
        <p:grpSpPr>
          <a:xfrm>
            <a:off x="250825" y="293688"/>
            <a:ext cx="2713038" cy="865187"/>
            <a:chOff x="143550" y="188640"/>
            <a:chExt cx="5698908" cy="1816100"/>
          </a:xfrm>
        </p:grpSpPr>
        <p:pic>
          <p:nvPicPr>
            <p:cNvPr id="8201" name="Picture 10" descr="E:\其他工作\【策    划】\兼职 我图网\觅知网\10\小清新-个人述职报告-万\资源 3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6905173">
              <a:off x="1787868" y="-21740"/>
              <a:ext cx="1270000" cy="17272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2" name="Picture 10" descr="E:\其他工作\【策    划】\兼职 我图网\觅知网\10\小清新-个人述职报告-万\资源 3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4356202" flipH="1">
              <a:off x="3549013" y="206723"/>
              <a:ext cx="1458025" cy="198291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3" name="Picture 20" descr="E:\其他工作\【策    划】\兼职 我图网\觅知网\10\小清新-个人述职报告-万\资源 14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4348600">
              <a:off x="4810599" y="599446"/>
              <a:ext cx="1003589" cy="106012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4" name="Picture 16" descr="E:\其他工作\【策    划】\兼职 我图网\觅知网\10\小清新-个人述职报告-万\资源 6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557687" flipH="1" flipV="1">
              <a:off x="143550" y="543287"/>
              <a:ext cx="1172896" cy="7767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5" name="Picture 5" descr="E:\其他工作\【策    划】\兼职 我图网\觅知网\10\小清新-个人述职报告-万\资源 5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79376" y="188640"/>
              <a:ext cx="1612900" cy="18161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6" name="Picture 18" descr="E:\其他工作\【策    划】\兼职 我图网\觅知网\10\小清新-个人述职报告-万\资源 16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-5686217" flipH="1">
              <a:off x="4012473" y="567746"/>
              <a:ext cx="265673" cy="17711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5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A16CD8-961A-4B5A-BB6A-3366F04D5BD2}" type="slidenum">
              <a:rPr kumimoji="0" lang="zh-CN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9" name="组合 7"/>
          <p:cNvGrpSpPr/>
          <p:nvPr userDrawn="1"/>
        </p:nvGrpSpPr>
        <p:grpSpPr>
          <a:xfrm>
            <a:off x="250825" y="293688"/>
            <a:ext cx="2713038" cy="865187"/>
            <a:chOff x="143550" y="188640"/>
            <a:chExt cx="5698908" cy="1816100"/>
          </a:xfrm>
        </p:grpSpPr>
        <p:pic>
          <p:nvPicPr>
            <p:cNvPr id="9225" name="Picture 10" descr="E:\其他工作\【策    划】\兼职 我图网\觅知网\10\小清新-个人述职报告-万\资源 3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6905173">
              <a:off x="1787868" y="-21740"/>
              <a:ext cx="1270000" cy="17272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6" name="Picture 10" descr="E:\其他工作\【策    划】\兼职 我图网\觅知网\10\小清新-个人述职报告-万\资源 3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4356202" flipH="1">
              <a:off x="3549013" y="206723"/>
              <a:ext cx="1458025" cy="198291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7" name="Picture 20" descr="E:\其他工作\【策    划】\兼职 我图网\觅知网\10\小清新-个人述职报告-万\资源 14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4348600">
              <a:off x="4810599" y="599446"/>
              <a:ext cx="1003589" cy="106012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8" name="Picture 16" descr="E:\其他工作\【策    划】\兼职 我图网\觅知网\10\小清新-个人述职报告-万\资源 6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557687" flipH="1" flipV="1">
              <a:off x="143550" y="543287"/>
              <a:ext cx="1172896" cy="7767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9" name="Picture 5" descr="E:\其他工作\【策    划】\兼职 我图网\觅知网\10\小清新-个人述职报告-万\资源 5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79376" y="188640"/>
              <a:ext cx="1612900" cy="18161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30" name="Picture 18" descr="E:\其他工作\【策    划】\兼职 我图网\觅知网\10\小清新-个人述职报告-万\资源 16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-5686217" flipH="1">
              <a:off x="4012473" y="567746"/>
              <a:ext cx="265673" cy="17711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15" name="Date Placeholder 4"/>
          <p:cNvSpPr>
            <a:spLocks noGrp="1"/>
          </p:cNvSpPr>
          <p:nvPr>
            <p:ph type="dt" sz="half" idx="1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4795EF2-8B43-4F88-830D-D9BD763FD70A}" type="slidenum">
              <a:rPr kumimoji="0" lang="zh-CN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3" name="组合 7"/>
          <p:cNvGrpSpPr/>
          <p:nvPr userDrawn="1"/>
        </p:nvGrpSpPr>
        <p:grpSpPr>
          <a:xfrm>
            <a:off x="250825" y="293688"/>
            <a:ext cx="2713038" cy="865187"/>
            <a:chOff x="143550" y="188640"/>
            <a:chExt cx="5698908" cy="1816100"/>
          </a:xfrm>
        </p:grpSpPr>
        <p:pic>
          <p:nvPicPr>
            <p:cNvPr id="10249" name="Picture 10" descr="E:\其他工作\【策    划】\兼职 我图网\觅知网\10\小清新-个人述职报告-万\资源 3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6905173">
              <a:off x="1787868" y="-21740"/>
              <a:ext cx="1270000" cy="17272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50" name="Picture 10" descr="E:\其他工作\【策    划】\兼职 我图网\觅知网\10\小清新-个人述职报告-万\资源 3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4356202" flipH="1">
              <a:off x="3549013" y="206723"/>
              <a:ext cx="1458025" cy="198291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51" name="Picture 20" descr="E:\其他工作\【策    划】\兼职 我图网\觅知网\10\小清新-个人述职报告-万\资源 14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4348600">
              <a:off x="4810599" y="599446"/>
              <a:ext cx="1003589" cy="106012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52" name="Picture 16" descr="E:\其他工作\【策    划】\兼职 我图网\觅知网\10\小清新-个人述职报告-万\资源 6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557687" flipH="1" flipV="1">
              <a:off x="143550" y="543287"/>
              <a:ext cx="1172896" cy="7767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53" name="Picture 5" descr="E:\其他工作\【策    划】\兼职 我图网\觅知网\10\小清新-个人述职报告-万\资源 5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79376" y="188640"/>
              <a:ext cx="1612900" cy="18161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54" name="Picture 18" descr="E:\其他工作\【策    划】\兼职 我图网\觅知网\10\小清新-个人述职报告-万\资源 16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-5686217" flipH="1">
              <a:off x="4012473" y="567746"/>
              <a:ext cx="265673" cy="17711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15" name="Date Placeholder 4"/>
          <p:cNvSpPr>
            <a:spLocks noGrp="1"/>
          </p:cNvSpPr>
          <p:nvPr>
            <p:ph type="dt" sz="half" idx="1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FF11BE2-383F-4D0B-9918-170FB7D6FF8D}" type="slidenum">
              <a:rPr kumimoji="0" lang="zh-CN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72E025-8561-4575-96C7-7150AFC3DD07}" type="slidenum">
              <a:rPr kumimoji="0" lang="zh-CN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31" name="Picture 3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8" Type="http://schemas.openxmlformats.org/officeDocument/2006/relationships/notesSlide" Target="../notesSlides/notesSlide1.xml"/><Relationship Id="rId17" Type="http://schemas.openxmlformats.org/officeDocument/2006/relationships/slideLayout" Target="../slideLayouts/slideLayout1.xml"/><Relationship Id="rId16" Type="http://schemas.openxmlformats.org/officeDocument/2006/relationships/image" Target="../media/image4.png"/><Relationship Id="rId15" Type="http://schemas.openxmlformats.org/officeDocument/2006/relationships/image" Target="../media/image3.png"/><Relationship Id="rId14" Type="http://schemas.openxmlformats.org/officeDocument/2006/relationships/image" Target="../media/image5.png"/><Relationship Id="rId13" Type="http://schemas.openxmlformats.org/officeDocument/2006/relationships/image" Target="../media/image17.png"/><Relationship Id="rId12" Type="http://schemas.openxmlformats.org/officeDocument/2006/relationships/image" Target="../media/image16.png"/><Relationship Id="rId11" Type="http://schemas.openxmlformats.org/officeDocument/2006/relationships/image" Target="../media/image15.png"/><Relationship Id="rId10" Type="http://schemas.openxmlformats.org/officeDocument/2006/relationships/image" Target="../media/image2.png"/><Relationship Id="rId1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1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" name="Picture 12" descr="E:\其他工作\【策    划】\兼职 我图网\觅知网\10\小清新-个人述职报告-万\资源 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35888" y="3484563"/>
            <a:ext cx="400050" cy="323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8" name="Picture 10" descr="E:\其他工作\【策    划】\兼职 我图网\觅知网\10\小清新-个人述职报告-万\资源 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6905173">
            <a:off x="1341438" y="839788"/>
            <a:ext cx="952500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9" name="Picture 11" descr="E:\其他工作\【策    划】\兼职 我图网\觅知网\10\小清新-个人述职报告-万\资源 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1163" y="4859338"/>
            <a:ext cx="314325" cy="400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0" name="Picture 12" descr="E:\其他工作\【策    划】\兼职 我图网\觅知网\10\小清新-个人述职报告-万\资源 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0988" y="1804988"/>
            <a:ext cx="400050" cy="323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1" name="Picture 13" descr="E:\其他工作\【策    划】\兼职 我图网\觅知网\10\小清新-个人述职报告-万\资源 1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2673350"/>
            <a:ext cx="390525" cy="333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3" name="Picture 15" descr="E:\其他工作\【策    划】\兼职 我图网\觅知网\10\小清新-个人述职报告-万\资源 10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9175" y="3252788"/>
            <a:ext cx="390525" cy="323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7" name="Picture 19" descr="E:\其他工作\【策    划】\兼职 我图网\觅知网\10\小清新-个人述职报告-万\资源 15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-231566">
            <a:off x="7642225" y="4360863"/>
            <a:ext cx="1276350" cy="1000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Picture 10" descr="E:\其他工作\【策    划】\兼职 我图网\觅知网\10\小清新-个人述职报告-万\资源 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4356202" flipH="1">
            <a:off x="2660650" y="1012825"/>
            <a:ext cx="1093788" cy="148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" name="Picture 12" descr="E:\其他工作\【策    划】\兼职 我图网\觅知网\10\小清新-个人述职报告-万\资源 7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29350" y="4903788"/>
            <a:ext cx="400050" cy="323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Picture 4" descr="E:\其他工作\【策    划】\兼职 我图网\觅知网\10\小清新-个人述职报告-万\资源 17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8313" y="1322388"/>
            <a:ext cx="8316912" cy="4441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Picture 20" descr="E:\其他工作\【策    划】\兼职 我图网\觅知网\10\小清新-个人述职报告-万\资源 14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4348600">
            <a:off x="3606800" y="1306513"/>
            <a:ext cx="754063" cy="795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4" name="Picture 16" descr="E:\其他工作\【策    划】\兼职 我图网\觅知网\10\小清新-个人述职报告-万\资源 6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11988" y="1379538"/>
            <a:ext cx="1438275" cy="952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5" name="Picture 17" descr="E:\其他工作\【策    划】\兼职 我图网\觅知网\10\小清新-个人述职报告-万\资源 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7400" y="1892300"/>
            <a:ext cx="314325" cy="400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4" name="Picture 6" descr="E:\其他工作\【策    划】\兼职 我图网\觅知网\10\小清新-个人述职报告-万\资源 2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951788" y="2092325"/>
            <a:ext cx="1000125" cy="1143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Picture 10" descr="E:\其他工作\【策    划】\兼职 我图网\觅知网\10\小清新-个人述职报告-万\资源 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1166527" flipH="1">
            <a:off x="431800" y="3948113"/>
            <a:ext cx="746125" cy="1017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Picture 10" descr="E:\其他工作\【策    划】\兼职 我图网\觅知网\10\小清新-个人述职报告-万\资源 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6905173">
            <a:off x="1341438" y="4700588"/>
            <a:ext cx="952500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" name="Picture 9" descr="E:\其他工作\【策    划】\兼职 我图网\觅知网\10\小清新-个人述职报告-万\资源 2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5993700">
            <a:off x="269875" y="4678363"/>
            <a:ext cx="1000125" cy="1143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5" name="Picture 7" descr="E:\其他工作\【策    划】\兼职 我图网\觅知网\10\小清新-个人述职报告-万\资源 1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170738" y="4999038"/>
            <a:ext cx="1400175" cy="801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6" name="Picture 8" descr="E:\其他工作\【策    划】\兼职 我图网\觅知网\10\小清新-个人述职报告-万\资源 14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837488" y="4735513"/>
            <a:ext cx="614362" cy="64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6" name="Picture 18" descr="E:\其他工作\【策    划】\兼职 我图网\觅知网\10\小清新-个人述职报告-万\资源 16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25450" y="3752850"/>
            <a:ext cx="301625" cy="200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" name="Picture 18" descr="E:\其他工作\【策    划】\兼职 我图网\觅知网\10\小清新-个人述职报告-万\资源 16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5686217">
            <a:off x="7699375" y="1593850"/>
            <a:ext cx="200025" cy="133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" name="Picture 18" descr="E:\其他工作\【策    划】\兼职 我图网\觅知网\10\小清新-个人述职报告-万\资源 16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5686217">
            <a:off x="5295900" y="1684338"/>
            <a:ext cx="200025" cy="133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" name="Picture 18" descr="E:\其他工作\【策    划】\兼职 我图网\觅知网\10\小清新-个人述职报告-万\资源 16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5686217">
            <a:off x="6508750" y="5013325"/>
            <a:ext cx="200025" cy="133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" name="Picture 16" descr="E:\其他工作\【策    划】\兼职 我图网\觅知网\10\小清新-个人述职报告-万\资源 6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-2557687" flipV="1">
            <a:off x="7805738" y="1412875"/>
            <a:ext cx="879475" cy="582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" name="Picture 16" descr="E:\其他工作\【策    划】\兼职 我图网\觅知网\10\小清新-个人述职报告-万\资源 6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2557687" flipH="1" flipV="1">
            <a:off x="107950" y="1265238"/>
            <a:ext cx="879475" cy="582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Picture 5" descr="E:\其他工作\【策    划】\兼职 我图网\觅知网\10\小清新-个人述职报告-万\资源 5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60363" y="998538"/>
            <a:ext cx="1209675" cy="1362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" name="Picture 16" descr="E:\其他工作\【策    划】\兼职 我图网\觅知网\10\小清新-个人述职报告-万\资源 6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2557687">
            <a:off x="4775200" y="5349875"/>
            <a:ext cx="500063" cy="331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2" name="Picture 16" descr="E:\其他工作\【策    划】\兼职 我图网\觅知网\10\小清新-个人述职报告-万\资源 6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-2557687" flipH="1">
            <a:off x="3998913" y="5335588"/>
            <a:ext cx="652462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8" name="Picture 20" descr="E:\其他工作\【策    划】\兼职 我图网\觅知网\10\小清新-个人述职报告-万\资源 14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4348600">
            <a:off x="4278313" y="4933950"/>
            <a:ext cx="676275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" name="Picture 18" descr="E:\其他工作\【策    划】\兼职 我图网\觅知网\10\小清新-个人述职报告-万\资源 16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-5686217" flipH="1">
            <a:off x="3008313" y="1282700"/>
            <a:ext cx="200025" cy="133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335467" y="2642894"/>
            <a:ext cx="505459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R="0" defTabSz="4572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kern="1200" cap="all" spc="0" normalizeH="0" baseline="0" noProof="0" dirty="0">
                <a:solidFill>
                  <a:srgbClr val="165460"/>
                </a:solidFill>
                <a:effectLst>
                  <a:reflection blurRad="12700" stA="50000" endPos="50000" dist="5000" dir="5400000" sy="-100000" rotWithShape="0"/>
                </a:effectLst>
                <a:latin typeface="迷你简汉真广标" pitchFamily="49" charset="-122"/>
                <a:ea typeface="迷你简汉真广标" pitchFamily="49" charset="-122"/>
                <a:cs typeface="+mn-cs"/>
              </a:rPr>
              <a:t>精神的三间小屋</a:t>
            </a:r>
            <a:endParaRPr kumimoji="0" lang="zh-CN" altLang="en-US" sz="5400" kern="1200" cap="all" spc="0" normalizeH="0" baseline="0" noProof="0" dirty="0">
              <a:solidFill>
                <a:srgbClr val="165460"/>
              </a:solidFill>
              <a:effectLst>
                <a:reflection blurRad="12700" stA="50000" endPos="50000" dist="5000" dir="5400000" sy="-100000" rotWithShape="0"/>
              </a:effectLst>
              <a:latin typeface="迷你简汉真广标" pitchFamily="49" charset="-122"/>
              <a:ea typeface="迷你简汉真广标" pitchFamily="49" charset="-122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67175" y="3741738"/>
            <a:ext cx="1568450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600" dirty="0">
                <a:solidFill>
                  <a:srgbClr val="2D8293"/>
                </a:solidFill>
                <a:latin typeface="迷你简汉真广标" pitchFamily="49" charset="-122"/>
                <a:ea typeface="迷你简汉真广标" pitchFamily="49" charset="-122"/>
              </a:rPr>
              <a:t>毕淑敏</a:t>
            </a:r>
            <a:endParaRPr lang="zh-CN" altLang="en-US" sz="3600" dirty="0">
              <a:solidFill>
                <a:srgbClr val="2D8293"/>
              </a:solidFill>
              <a:latin typeface="迷你简汉真广标" pitchFamily="49" charset="-122"/>
              <a:ea typeface="迷你简汉真广标" pitchFamily="49" charset="-122"/>
            </a:endParaRPr>
          </a:p>
        </p:txBody>
      </p:sp>
    </p:spTree>
  </p:cSld>
  <p:clrMapOvr>
    <a:masterClrMapping/>
  </p:clrMapOvr>
  <p:transition spd="slow" advTm="4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90" name="Rectangle 14"/>
          <p:cNvSpPr>
            <a:spLocks noChangeArrowheads="1"/>
          </p:cNvSpPr>
          <p:nvPr/>
        </p:nvSpPr>
        <p:spPr bwMode="auto">
          <a:xfrm>
            <a:off x="774700" y="1817053"/>
            <a:ext cx="7878763" cy="36461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人的一生工作“七万个小时。在这个庞大的数字面前”，大多数人会有怎样的反应？为什么？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214F66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40A81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大多数人“都会始于惊骇，终于沉思”。这是因为要在工作岗位上度过整整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040A81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35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40A81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年的时光，假如你所从事的工作，是你的爱好，这七万个小时，将是怎样快活和充满创意的时光！假如你不喜欢它，漫长的七万个小时，足以让花容磨损，日月无光，每一天都如同穿着淋湿的衬衣，针芒在身。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rgbClr val="040A81"/>
              </a:solidFill>
              <a:effectLst/>
              <a:uLnTx/>
              <a:uFillTx/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27651" name="矩形 1"/>
          <p:cNvSpPr/>
          <p:nvPr/>
        </p:nvSpPr>
        <p:spPr>
          <a:xfrm>
            <a:off x="457200" y="1965325"/>
            <a:ext cx="469900" cy="431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2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endParaRPr lang="zh-CN" altLang="en-US" sz="2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>
                                            <p:txEl>
                                              <p:charRg st="42" end="1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90">
                                            <p:txEl>
                                              <p:charRg st="42" end="1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039813" y="1752600"/>
            <a:ext cx="7285038" cy="383921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“第二间小屋，盛放我们的事业”，作者是怎样描述的？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40A81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+mn-cs"/>
              </a:rPr>
              <a:t>作者先列出一组庞大的数字，给人们一个对事业的时间概念。揭示出一个道理：不要小看人们所从事的事业对人产生的深远影响。并告诫人们适合自己的事业要自己寻找，只有规划好自己的事业，才能使事业和人生相得益彰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40A81"/>
              </a:solidFill>
              <a:effectLst/>
              <a:uLnTx/>
              <a:uFillTx/>
              <a:latin typeface="华文新魏" panose="02010800040101010101" charset="-122"/>
              <a:ea typeface="华文新魏" panose="02010800040101010101" charset="-122"/>
              <a:cs typeface="+mn-cs"/>
            </a:endParaRPr>
          </a:p>
        </p:txBody>
      </p:sp>
      <p:sp>
        <p:nvSpPr>
          <p:cNvPr id="28675" name="TextBox 2"/>
          <p:cNvSpPr txBox="1"/>
          <p:nvPr/>
        </p:nvSpPr>
        <p:spPr>
          <a:xfrm>
            <a:off x="609600" y="1800225"/>
            <a:ext cx="9525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060450" y="2266950"/>
            <a:ext cx="7392988" cy="27679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为什么说“在我们的小屋里，住着所有我们认识的人，唯独没有我们自己”？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214F66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40A81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+mn-cs"/>
              </a:rPr>
              <a:t>因为在当今世界里，我们在被世事牵着鼻子走的时候，往往会丢失了自己，把自己的头脑变成别人思想的跑马场。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40A81"/>
              </a:solidFill>
              <a:effectLst/>
              <a:uLnTx/>
              <a:uFillTx/>
              <a:latin typeface="华文新魏" panose="02010800040101010101" charset="-122"/>
              <a:ea typeface="华文新魏" panose="02010800040101010101" charset="-122"/>
              <a:cs typeface="+mn-cs"/>
            </a:endParaRPr>
          </a:p>
        </p:txBody>
      </p:sp>
      <p:sp>
        <p:nvSpPr>
          <p:cNvPr id="29699" name="矩形 2"/>
          <p:cNvSpPr/>
          <p:nvPr/>
        </p:nvSpPr>
        <p:spPr>
          <a:xfrm>
            <a:off x="698500" y="2343150"/>
            <a:ext cx="4953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5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35" end="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039813" y="2447925"/>
            <a:ext cx="7285038" cy="223266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第三间，安放我们自身”作者是怎样描述的？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214F66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40A81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作者首先用一个问句引起思考，接着用 了两个比喻句说明在我们的精神小屋里唯独 没有我们自己的悲哀。告诫人们：做人不能 迷失了自我。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40A81"/>
              </a:solidFill>
              <a:effectLst/>
              <a:uLnTx/>
              <a:uFillTx/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30723" name="TextBox 2"/>
          <p:cNvSpPr txBox="1"/>
          <p:nvPr/>
        </p:nvSpPr>
        <p:spPr>
          <a:xfrm>
            <a:off x="609600" y="2495550"/>
            <a:ext cx="9525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6.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2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22" end="9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004888" y="2443163"/>
            <a:ext cx="7392988" cy="223266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怎样理解“三间小屋，说大不大，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说小不小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”？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214F66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40A81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因为相对于人类而言，它涉及的都是个 人的喜怒哀乐、事业与生活；相对于个人而 言，它的意义可能比大地、海洋、天空都要 宽广。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40A81"/>
              </a:solidFill>
              <a:effectLst/>
              <a:uLnTx/>
              <a:uFillTx/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31747" name="矩形 2"/>
          <p:cNvSpPr/>
          <p:nvPr/>
        </p:nvSpPr>
        <p:spPr>
          <a:xfrm>
            <a:off x="642938" y="2519363"/>
            <a:ext cx="495300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7.</a:t>
            </a: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2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22" end="8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060450" y="1849438"/>
            <a:ext cx="7615238" cy="3303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说一说怎样才能把我们自己的精神小屋建设得美观结实、储物丰富。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214F66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40A81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作者认为只有为自己的精神生活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40A81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留下足够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40A81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的空间，用独立的思考来重塑自我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40A81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，同时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40A81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认真地规划、寻找自己的事业，使事 业和人生缤纷和谐、相得益彰，才能把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40A81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自己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40A81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的精神小屋建设得美观结实，并有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40A81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丰富的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40A81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储物。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40A81"/>
              </a:solidFill>
              <a:effectLst/>
              <a:uLnTx/>
              <a:uFillTx/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32771" name="矩形 2"/>
          <p:cNvSpPr/>
          <p:nvPr/>
        </p:nvSpPr>
        <p:spPr>
          <a:xfrm>
            <a:off x="698500" y="1925638"/>
            <a:ext cx="495300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8.</a:t>
            </a: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1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31" end="1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946150" y="1829435"/>
            <a:ext cx="7531100" cy="3415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0" marR="0" lvl="0" indent="0" algn="l" defTabSz="4572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根据你的理解，谈谈“精神的三间小屋”之间的内在联系。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4572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214F66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214F66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+mn-cs"/>
              </a:rPr>
              <a:t>三间小屋是一个整体，其中盛放我们自身的小屋是根本，是心灵大厦的基础，我们只有拥有自己的主见，才能明确自己所爱和所憎恨的，才懂得什么样的事业能带给我们真正的快乐。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214F66"/>
              </a:solidFill>
              <a:effectLst/>
              <a:uLnTx/>
              <a:uFillTx/>
              <a:latin typeface="华文新魏" panose="02010800040101010101" charset="-122"/>
              <a:ea typeface="华文新魏" panose="02010800040101010101" charset="-122"/>
              <a:cs typeface="+mn-cs"/>
            </a:endParaRPr>
          </a:p>
        </p:txBody>
      </p:sp>
      <p:sp>
        <p:nvSpPr>
          <p:cNvPr id="33795" name="TextBox 1"/>
          <p:cNvSpPr txBox="1"/>
          <p:nvPr/>
        </p:nvSpPr>
        <p:spPr>
          <a:xfrm>
            <a:off x="354330" y="1965960"/>
            <a:ext cx="6642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9.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33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charRg st="33" end="1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77" name="AutoShape 9"/>
          <p:cNvSpPr>
            <a:spLocks noChangeArrowheads="1"/>
          </p:cNvSpPr>
          <p:nvPr/>
        </p:nvSpPr>
        <p:spPr bwMode="auto">
          <a:xfrm>
            <a:off x="314325" y="2157413"/>
            <a:ext cx="487363" cy="2540000"/>
          </a:xfrm>
          <a:prstGeom prst="roundRect">
            <a:avLst>
              <a:gd name="adj" fmla="val 13125"/>
            </a:avLst>
          </a:prstGeom>
          <a:solidFill>
            <a:srgbClr val="FFFF00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C9337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精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0C9337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C9337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神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0C9337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C9337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的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0C9337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C9337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三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0C9337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C9337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间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0C9337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C9337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小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0C9337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C9337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屋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0C9337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6867" name="文本框 13"/>
          <p:cNvSpPr txBox="1"/>
          <p:nvPr/>
        </p:nvSpPr>
        <p:spPr>
          <a:xfrm>
            <a:off x="10710863" y="2333625"/>
            <a:ext cx="184150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2" name="左大括号 51"/>
          <p:cNvSpPr/>
          <p:nvPr/>
        </p:nvSpPr>
        <p:spPr>
          <a:xfrm>
            <a:off x="900113" y="2324100"/>
            <a:ext cx="338138" cy="2225675"/>
          </a:xfrm>
          <a:prstGeom prst="leftBrace">
            <a:avLst>
              <a:gd name="adj1" fmla="val 8333"/>
              <a:gd name="adj2" fmla="val 49022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5" name="左大括号 34"/>
          <p:cNvSpPr/>
          <p:nvPr/>
        </p:nvSpPr>
        <p:spPr>
          <a:xfrm>
            <a:off x="4108450" y="2947988"/>
            <a:ext cx="241300" cy="1019175"/>
          </a:xfrm>
          <a:prstGeom prst="leftBrace">
            <a:avLst>
              <a:gd name="adj1" fmla="val 8333"/>
              <a:gd name="adj2" fmla="val 49022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378325" y="2719388"/>
            <a:ext cx="4521200" cy="14128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第一层（⑦一⑧）：盛放着爱和恨 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第二层（⑨一⑬）：盛放着事业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第三层（⑭一⑫）：安放我们自身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35488" y="1990725"/>
            <a:ext cx="3522663" cy="4302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如何布置我们的心灵空间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17825" y="4814888"/>
            <a:ext cx="5618163" cy="431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每个人都应把自己的小屋”建筑得美观结实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6873" name="矩形 4"/>
          <p:cNvSpPr/>
          <p:nvPr/>
        </p:nvSpPr>
        <p:spPr>
          <a:xfrm>
            <a:off x="1155700" y="1989138"/>
            <a:ext cx="4572000" cy="28238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一、引出话题（</a:t>
            </a:r>
            <a:r>
              <a:rPr lang="en-US" altLang="zh-CN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1—6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）：</a:t>
            </a:r>
            <a:endParaRPr lang="en-US" altLang="zh-CN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endParaRPr lang="en-US" altLang="zh-CN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endParaRPr lang="en-US" altLang="zh-CN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二、分析人们的精神</a:t>
            </a:r>
            <a:endParaRPr lang="en-US" altLang="zh-CN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应该建立</a:t>
            </a:r>
            <a:r>
              <a:rPr lang="en-US" altLang="zh-CN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三间小屋”</a:t>
            </a:r>
            <a:endParaRPr lang="zh-CN" altLang="en-US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endParaRPr lang="en-US" altLang="zh-CN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三、总结（</a:t>
            </a:r>
            <a:r>
              <a:rPr lang="en-US" altLang="zh-CN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13—15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）：</a:t>
            </a:r>
            <a:endParaRPr lang="zh-CN" altLang="en-US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803" name="Rectangle 11"/>
          <p:cNvSpPr>
            <a:spLocks noChangeArrowheads="1"/>
          </p:cNvSpPr>
          <p:nvPr/>
        </p:nvSpPr>
        <p:spPr bwMode="auto">
          <a:xfrm>
            <a:off x="755650" y="1844675"/>
            <a:ext cx="7951788" cy="2678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0" marR="0" lvl="0" indent="0" algn="l" defTabSz="4572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214F66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14F66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这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214F66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是一篇集议论、描写、抒情于一体的说理性散文，通过对精神的三间小屋的描写、议论、抒情，表现了关注个性、关注自我、关注人的精神生活的思想。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214F66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7891" name="Picture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836613"/>
            <a:ext cx="4035425" cy="10080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ipe dir="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5" name="Rectangle 10"/>
          <p:cNvSpPr>
            <a:spLocks noChangeArrowheads="1"/>
          </p:cNvSpPr>
          <p:nvPr/>
        </p:nvSpPr>
        <p:spPr bwMode="auto">
          <a:xfrm>
            <a:off x="755650" y="938213"/>
            <a:ext cx="8020050" cy="563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marL="0" marR="0" lvl="0" indent="0" algn="l" defTabSz="4572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毕淑敏语录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269875" marR="0" lvl="0" indent="-269875" algn="l" defTabSz="4572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人生的重大决定，是由心规划的，像一道预先计算好的框架，等待着你的星座运行。如期待改变我们的命运，请首先改变心的轨迹。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269875" marR="0" lvl="0" indent="-269875" algn="l" defTabSz="4572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教养必须要有酵母，在潜移默化和条件反射的共同烘烤下，假以足够的时日，才能自然而然地散发出香气。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269875" marR="0" lvl="0" indent="-269875" algn="l" defTabSz="4572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疲倦是一种淡淡的腐蚀剂，当它无色无嗅地积聚着，潜移默化地浸泡着我们的神经，意志的酥软就发生了。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4572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4.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我不相信手掌的纹路，但我相信手掌加上手指的力量。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4572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5.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人活着是为什么？自己快乐同时使别人快乐。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3"/>
          <p:cNvSpPr txBox="1"/>
          <p:nvPr/>
        </p:nvSpPr>
        <p:spPr>
          <a:xfrm>
            <a:off x="10761663" y="2611438"/>
            <a:ext cx="184150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387" name="文本框 14"/>
          <p:cNvSpPr txBox="1"/>
          <p:nvPr/>
        </p:nvSpPr>
        <p:spPr>
          <a:xfrm>
            <a:off x="10561638" y="3984625"/>
            <a:ext cx="184150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054" name="矩形 3"/>
          <p:cNvSpPr>
            <a:spLocks noChangeArrowheads="1"/>
          </p:cNvSpPr>
          <p:nvPr/>
        </p:nvSpPr>
        <p:spPr bwMode="auto">
          <a:xfrm>
            <a:off x="539750" y="1196975"/>
            <a:ext cx="8064500" cy="5262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593725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214F66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我们生活的世界，按常规来看，可以被称之为三维空间。空间如此广阔，时间如此漫长，不是我们这些弱小的生命体能够体会得到的。但是，我们人类除了拥有空间感之外，还拥有精神，它能够穿越一切空间和时间，造就一种永恒的力量。那么，人的精神是如何发挥这种作用的呢？那就必须要给人的精神活动以空间。今天我们就来学习毕淑敏的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214F66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《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214F66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精神的三间小屋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214F66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214F66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214F66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13"/>
          <p:cNvSpPr txBox="1"/>
          <p:nvPr/>
        </p:nvSpPr>
        <p:spPr>
          <a:xfrm>
            <a:off x="10761663" y="2611438"/>
            <a:ext cx="184150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435" name="文本框 14"/>
          <p:cNvSpPr txBox="1"/>
          <p:nvPr/>
        </p:nvSpPr>
        <p:spPr>
          <a:xfrm>
            <a:off x="10561638" y="3984625"/>
            <a:ext cx="184150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19475" y="1128713"/>
            <a:ext cx="5580063" cy="4892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毕淑敏，</a:t>
            </a:r>
            <a:r>
              <a:rPr kumimoji="0" lang="en-US" altLang="zh-CN" sz="2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1952</a:t>
            </a:r>
            <a:r>
              <a:rPr kumimoji="0" lang="zh-CN" altLang="en-US" sz="2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年</a:t>
            </a:r>
            <a:r>
              <a:rPr kumimoji="0" lang="en-US" altLang="zh-CN" sz="2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10</a:t>
            </a:r>
            <a:r>
              <a:rPr kumimoji="0" lang="zh-CN" altLang="en-US" sz="2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月出生于新疆伊宁，中共党员，国家一级作家、内科主治医师、北京作家协会副主席、北京师范大学文学硕士，心理学博士方向课程结业，注册心理咨询师</a:t>
            </a:r>
            <a:r>
              <a:rPr kumimoji="0" lang="zh-CN" alt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。著</a:t>
            </a:r>
            <a:r>
              <a:rPr kumimoji="0" lang="zh-CN" altLang="en-US" sz="2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有</a:t>
            </a:r>
            <a:r>
              <a:rPr kumimoji="0" lang="en-US" altLang="zh-CN" sz="2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《</a:t>
            </a:r>
            <a:r>
              <a:rPr kumimoji="0" lang="zh-CN" altLang="en-US" sz="2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毕淑敏文集</a:t>
            </a:r>
            <a:r>
              <a:rPr kumimoji="0" lang="en-US" altLang="zh-CN" sz="2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</a:t>
            </a:r>
            <a:r>
              <a:rPr kumimoji="0" lang="zh-CN" altLang="en-US" sz="2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十二卷，长篇小说</a:t>
            </a:r>
            <a:r>
              <a:rPr kumimoji="0" lang="en-US" altLang="zh-CN" sz="2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《</a:t>
            </a:r>
            <a:r>
              <a:rPr kumimoji="0" lang="zh-CN" alt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红处方</a:t>
            </a:r>
            <a:r>
              <a:rPr kumimoji="0" lang="en-US" altLang="zh-CN" sz="2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》《</a:t>
            </a:r>
            <a:r>
              <a:rPr kumimoji="0" lang="zh-CN" alt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血玲珑</a:t>
            </a:r>
            <a:r>
              <a:rPr kumimoji="0" lang="en-US" altLang="zh-CN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》《</a:t>
            </a:r>
            <a:r>
              <a:rPr kumimoji="0" lang="zh-CN" alt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女心理师</a:t>
            </a:r>
            <a:r>
              <a:rPr kumimoji="0" lang="en-US" altLang="zh-CN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》《</a:t>
            </a:r>
            <a:r>
              <a:rPr kumimoji="0" lang="zh-CN" alt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鲜花手术</a:t>
            </a:r>
            <a:r>
              <a:rPr kumimoji="0" lang="en-US" altLang="zh-CN" sz="2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</a:t>
            </a:r>
            <a:r>
              <a:rPr kumimoji="0" lang="zh-CN" altLang="en-US" sz="2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等畅销书。</a:t>
            </a:r>
            <a:endParaRPr kumimoji="0" lang="zh-CN" altLang="zh-CN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8437" name="Picture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0" y="1131888"/>
            <a:ext cx="3255963" cy="644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8" name="图片 2"/>
          <p:cNvPicPr>
            <a:picLocks noChangeAspect="1"/>
          </p:cNvPicPr>
          <p:nvPr/>
        </p:nvPicPr>
        <p:blipFill>
          <a:blip r:embed="rId2"/>
          <a:srcRect l="14684" b="22401"/>
          <a:stretch>
            <a:fillRect/>
          </a:stretch>
        </p:blipFill>
        <p:spPr>
          <a:xfrm>
            <a:off x="323850" y="2044700"/>
            <a:ext cx="2755900" cy="3505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heel spokes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13"/>
          <p:cNvSpPr txBox="1"/>
          <p:nvPr/>
        </p:nvSpPr>
        <p:spPr>
          <a:xfrm>
            <a:off x="10761663" y="2611438"/>
            <a:ext cx="184150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9459" name="文本框 14"/>
          <p:cNvSpPr txBox="1"/>
          <p:nvPr/>
        </p:nvSpPr>
        <p:spPr>
          <a:xfrm>
            <a:off x="10561638" y="3984625"/>
            <a:ext cx="184150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5650" y="1862138"/>
            <a:ext cx="7993063" cy="4467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说理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散文，就是既有形散神聚的散文特点，又有一定议论说理特色的散文形式。说理散文往往拥有一个或多个中心思想，以抒情、记叙、论理等方式来表达自己的某个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观点，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也有人叫它哲理散文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说理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散文在风格与方式上较为自由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,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作者以自己个人的观点、风格、方式和语调表述自己选择的主题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,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其篇幅一般不长。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9461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1052513"/>
            <a:ext cx="4035425" cy="7921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heel spokes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" name="矩形 21"/>
          <p:cNvSpPr/>
          <p:nvPr/>
        </p:nvSpPr>
        <p:spPr>
          <a:xfrm>
            <a:off x="979488" y="1368425"/>
            <a:ext cx="7077075" cy="50784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0" fontAlgn="auto" latinLnBrk="0" hangingPunct="0">
              <a:lnSpc>
                <a:spcPct val="3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宽</a:t>
            </a:r>
            <a:r>
              <a:rPr kumimoji="0" lang="zh-CN" altLang="en-US" sz="3600" b="1" i="0" u="sng" strike="noStrike" kern="1200" cap="none" spc="0" normalizeH="0" baseline="0" noProof="0" dirty="0">
                <a:ln>
                  <a:noFill/>
                </a:ln>
                <a:solidFill>
                  <a:srgbClr val="0C9337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宥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（  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)  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游</a:t>
            </a:r>
            <a:r>
              <a:rPr kumimoji="0" lang="zh-CN" altLang="en-US" sz="3600" b="1" i="0" u="sng" strike="noStrike" kern="1200" cap="none" spc="0" normalizeH="0" baseline="0" noProof="0" dirty="0">
                <a:ln>
                  <a:noFill/>
                </a:ln>
                <a:solidFill>
                  <a:srgbClr val="0C9337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弋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（   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)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宋体" panose="02010600030101010101" pitchFamily="2" charset="-122"/>
            </a:endParaRPr>
          </a:p>
          <a:p>
            <a:pPr marL="0" marR="0" lvl="0" indent="0" algn="l" defTabSz="457200" rtl="0" eaLnBrk="0" fontAlgn="auto" latinLnBrk="0" hangingPunct="0">
              <a:lnSpc>
                <a:spcPct val="3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窗</a:t>
            </a:r>
            <a:r>
              <a:rPr kumimoji="0" lang="zh-CN" altLang="en-US" sz="3600" b="1" i="0" u="sng" strike="noStrike" kern="1200" cap="none" spc="0" normalizeH="0" baseline="0" noProof="0" dirty="0">
                <a:ln>
                  <a:noFill/>
                </a:ln>
                <a:solidFill>
                  <a:srgbClr val="0C9337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棂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（   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)     </a:t>
            </a:r>
            <a:r>
              <a:rPr kumimoji="0" lang="zh-CN" altLang="en-US" sz="3600" b="1" i="0" u="sng" strike="noStrike" kern="1200" cap="none" spc="0" normalizeH="0" baseline="0" noProof="0" dirty="0">
                <a:ln>
                  <a:noFill/>
                </a:ln>
                <a:solidFill>
                  <a:srgbClr val="0C9337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坍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（ 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 )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塌 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宋体" panose="02010600030101010101" pitchFamily="2" charset="-122"/>
            </a:endParaRPr>
          </a:p>
          <a:p>
            <a:pPr marL="0" marR="0" lvl="0" indent="0" algn="l" defTabSz="457200" rtl="0" eaLnBrk="0" fontAlgn="auto" latinLnBrk="0" hangingPunct="0">
              <a:lnSpc>
                <a:spcPct val="3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sng" strike="noStrike" kern="1200" cap="none" spc="0" normalizeH="0" baseline="0" noProof="0" dirty="0">
                <a:ln>
                  <a:noFill/>
                </a:ln>
                <a:solidFill>
                  <a:srgbClr val="0C9337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嘟囔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（ 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        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)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宋体" panose="02010600030101010101" pitchFamily="2" charset="-122"/>
            </a:endParaRPr>
          </a:p>
        </p:txBody>
      </p:sp>
      <p:grpSp>
        <p:nvGrpSpPr>
          <p:cNvPr id="20483" name="组 53"/>
          <p:cNvGrpSpPr/>
          <p:nvPr/>
        </p:nvGrpSpPr>
        <p:grpSpPr>
          <a:xfrm>
            <a:off x="715963" y="1150938"/>
            <a:ext cx="3122612" cy="460375"/>
            <a:chOff x="4701070" y="1708516"/>
            <a:chExt cx="3123216" cy="613559"/>
          </a:xfrm>
        </p:grpSpPr>
        <p:sp>
          <p:nvSpPr>
            <p:cNvPr id="55" name="圆角矩形 54"/>
            <p:cNvSpPr/>
            <p:nvPr/>
          </p:nvSpPr>
          <p:spPr>
            <a:xfrm>
              <a:off x="5199641" y="1805839"/>
              <a:ext cx="1897429" cy="448532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4734413" y="1805839"/>
              <a:ext cx="462052" cy="461226"/>
            </a:xfrm>
            <a:prstGeom prst="ellipse">
              <a:avLst/>
            </a:prstGeom>
            <a:gradFill>
              <a:gsLst>
                <a:gs pos="0">
                  <a:srgbClr val="C3DD96"/>
                </a:gs>
                <a:gs pos="100000">
                  <a:schemeClr val="bg1"/>
                </a:gs>
              </a:gsLst>
            </a:gradFill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20491" name="文本框 56"/>
            <p:cNvSpPr txBox="1"/>
            <p:nvPr/>
          </p:nvSpPr>
          <p:spPr>
            <a:xfrm>
              <a:off x="4701070" y="1708516"/>
              <a:ext cx="3123216" cy="61355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一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 </a:t>
              </a:r>
              <a:r>
                <a:rPr lang="zh-CN" altLang="zh-CN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积累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字音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2328863" y="2205038"/>
            <a:ext cx="728662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yòu</a:t>
            </a:r>
            <a:endParaRPr lang="zh-CN" altLang="en-US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569075" y="2331085"/>
            <a:ext cx="42545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yì</a:t>
            </a:r>
            <a:endParaRPr lang="zh-CN" altLang="en-US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44128" y="4151630"/>
            <a:ext cx="708025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líng</a:t>
            </a:r>
            <a:endParaRPr lang="zh-CN" altLang="en-US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07418" y="3962400"/>
            <a:ext cx="647700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tān</a:t>
            </a:r>
            <a:endParaRPr lang="zh-CN" altLang="en-US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16175" y="5521325"/>
            <a:ext cx="13430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dū nang</a:t>
            </a:r>
            <a:endParaRPr lang="zh-CN" altLang="en-US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6" grpId="0"/>
      <p:bldP spid="2" grpId="0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1506" name="组 23"/>
          <p:cNvGrpSpPr/>
          <p:nvPr/>
        </p:nvGrpSpPr>
        <p:grpSpPr>
          <a:xfrm>
            <a:off x="3241358" y="477838"/>
            <a:ext cx="2660650" cy="460375"/>
            <a:chOff x="4725454" y="1698853"/>
            <a:chExt cx="2660845" cy="613559"/>
          </a:xfrm>
        </p:grpSpPr>
        <p:sp>
          <p:nvSpPr>
            <p:cNvPr id="33" name="圆角矩形 32"/>
            <p:cNvSpPr/>
            <p:nvPr/>
          </p:nvSpPr>
          <p:spPr>
            <a:xfrm>
              <a:off x="5198564" y="1806755"/>
              <a:ext cx="1898789" cy="448532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4733393" y="1806755"/>
              <a:ext cx="461996" cy="461226"/>
            </a:xfrm>
            <a:prstGeom prst="ellipse">
              <a:avLst/>
            </a:prstGeom>
            <a:gradFill>
              <a:gsLst>
                <a:gs pos="0">
                  <a:srgbClr val="C3DD96"/>
                </a:gs>
                <a:gs pos="100000">
                  <a:schemeClr val="bg1"/>
                </a:gs>
              </a:gsLst>
            </a:gradFill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511" name="文本框 34"/>
            <p:cNvSpPr txBox="1"/>
            <p:nvPr/>
          </p:nvSpPr>
          <p:spPr>
            <a:xfrm>
              <a:off x="4725454" y="1698853"/>
              <a:ext cx="2660845" cy="61355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二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 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积累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词义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58420" y="1090295"/>
            <a:ext cx="8973185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16075" marR="0" lvl="0" indent="-1616075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1.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不知所措：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措，安置处理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;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不知道怎么办才好，形容遭受困窘或处境为难时心神慌乱。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2.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林林总总：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1616075" marR="0" lvl="0" indent="-1616075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3.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鸠占鹊巢：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斑鸠占据喜鹊的巢。比喻强者欺凌弱者，获得现成的东西。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1616075" marR="0" lvl="0" indent="-1616075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4.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李代桃僵：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李树代替桃树而死，原比喻兄弟互相帮助，后借指以此代彼或代人受过。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1508" name="矩形 2"/>
          <p:cNvSpPr/>
          <p:nvPr/>
        </p:nvSpPr>
        <p:spPr>
          <a:xfrm>
            <a:off x="1611630" y="2073275"/>
            <a:ext cx="276606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形容品种繁多。</a:t>
            </a:r>
            <a:endParaRPr lang="zh-CN" altLang="en-US" sz="2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420" y="3951605"/>
            <a:ext cx="8973820" cy="2861310"/>
          </a:xfrm>
          <a:prstGeom prst="rect">
            <a:avLst/>
          </a:prstGeom>
        </p:spPr>
        <p:txBody>
          <a:bodyPr wrap="square">
            <a:spAutoFit/>
          </a:bodyPr>
          <a:p>
            <a:pPr marL="1520825" marR="0" lvl="0" indent="-1520825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5.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俯拾即是：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俯，低头弯腰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.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只要低下头来捡取，到处都是。形容多而易得。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6.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广袤：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开阔，广阔。广，从东到西的长度。袤， 从南到北的长度。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7.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驰骋：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8.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形销骨立：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1520825" marR="0" lvl="0" indent="-1520825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9.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间不容发：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两物中间容不下一根头发，形容 事物之间距离极小。也形容与灾难相距极近， 情势极其危急。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2531" name="矩形 2"/>
          <p:cNvSpPr/>
          <p:nvPr/>
        </p:nvSpPr>
        <p:spPr>
          <a:xfrm>
            <a:off x="1060450" y="4924743"/>
            <a:ext cx="145923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骑马奔驰。</a:t>
            </a:r>
            <a:endParaRPr lang="zh-CN" altLang="en-US" sz="2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2" name="矩形 3"/>
          <p:cNvSpPr/>
          <p:nvPr/>
        </p:nvSpPr>
        <p:spPr>
          <a:xfrm>
            <a:off x="1537653" y="5427345"/>
            <a:ext cx="248031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形容身体极其消瘦。</a:t>
            </a:r>
            <a:endParaRPr lang="zh-CN" altLang="en-US" sz="2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blinds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" name="Rectangle 14"/>
          <p:cNvSpPr>
            <a:spLocks noChangeArrowheads="1"/>
          </p:cNvSpPr>
          <p:nvPr/>
        </p:nvSpPr>
        <p:spPr bwMode="auto">
          <a:xfrm>
            <a:off x="1042988" y="2813050"/>
            <a:ext cx="2463800" cy="153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导思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1.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从全文看，为什么要修建精神小屋？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2" name="矩形 34"/>
          <p:cNvSpPr>
            <a:spLocks noChangeArrowheads="1"/>
          </p:cNvSpPr>
          <p:nvPr/>
        </p:nvSpPr>
        <p:spPr bwMode="auto">
          <a:xfrm>
            <a:off x="5856288" y="2246313"/>
            <a:ext cx="3178175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导思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2: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要建立三间精神的小屋，表现了本文怎样的主题？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73" name="直接连接符 72"/>
          <p:cNvCxnSpPr/>
          <p:nvPr/>
        </p:nvCxnSpPr>
        <p:spPr>
          <a:xfrm>
            <a:off x="1135063" y="2932113"/>
            <a:ext cx="20764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3225800" y="2940050"/>
            <a:ext cx="561975" cy="36830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5954713" y="2406650"/>
            <a:ext cx="2138363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 flipH="1">
            <a:off x="5364163" y="2406650"/>
            <a:ext cx="576263" cy="67310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7" name="矩形 76"/>
          <p:cNvSpPr/>
          <p:nvPr/>
        </p:nvSpPr>
        <p:spPr>
          <a:xfrm>
            <a:off x="1797050" y="2511425"/>
            <a:ext cx="752475" cy="4302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内容</a:t>
            </a:r>
            <a:endParaRPr lang="zh-CN" altLang="en-US" sz="2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694488" y="1989138"/>
            <a:ext cx="3378200" cy="431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主题</a:t>
            </a:r>
            <a:endParaRPr lang="zh-CN" altLang="en-US" sz="2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3562" name="Picture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575" y="1601788"/>
            <a:ext cx="4035425" cy="644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" name="Rectangle 14"/>
          <p:cNvSpPr>
            <a:spLocks noChangeArrowheads="1"/>
          </p:cNvSpPr>
          <p:nvPr/>
        </p:nvSpPr>
        <p:spPr bwMode="auto">
          <a:xfrm>
            <a:off x="5708650" y="4400550"/>
            <a:ext cx="2679700" cy="105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导思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本文语言有什么特点？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5807075" y="4491038"/>
            <a:ext cx="20764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5292725" y="4140200"/>
            <a:ext cx="495300" cy="347663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6464300" y="4102100"/>
            <a:ext cx="752475" cy="431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语言</a:t>
            </a:r>
            <a:endParaRPr lang="zh-CN" altLang="en-US" sz="2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" name="云形 80"/>
          <p:cNvSpPr/>
          <p:nvPr/>
        </p:nvSpPr>
        <p:spPr>
          <a:xfrm>
            <a:off x="3543299" y="3045028"/>
            <a:ext cx="2190846" cy="1287818"/>
          </a:xfrm>
          <a:prstGeom prst="cloud">
            <a:avLst/>
          </a:prstGeom>
          <a:blipFill dpi="0" rotWithShape="1">
            <a:blip r:embed="rId2"/>
            <a:srcRect/>
            <a:stretch>
              <a:fillRect l="-24000" t="-11000" r="-19000" b="-28000"/>
            </a:stretch>
          </a:blipFill>
          <a:ln>
            <a:solidFill>
              <a:srgbClr val="0D933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3957638" y="3336925"/>
            <a:ext cx="1841500" cy="8604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关键词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: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精神小屋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/>
      <p:bldP spid="77" grpId="0"/>
      <p:bldP spid="78" grpId="0"/>
      <p:bldP spid="30" grpId="0"/>
      <p:bldP spid="33" grpId="0"/>
      <p:bldP spid="8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69" name="Rectangle 17"/>
          <p:cNvSpPr>
            <a:spLocks noChangeArrowheads="1"/>
          </p:cNvSpPr>
          <p:nvPr/>
        </p:nvSpPr>
        <p:spPr bwMode="auto">
          <a:xfrm>
            <a:off x="824548" y="1892142"/>
            <a:ext cx="7597775" cy="3784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0" marR="0" lvl="0" indent="0" algn="l" defTabSz="4572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文中有哪两句关于人的心灵的描述？为什么说我们面对名言与古话时会自惭形秽、不知所措？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宋体" panose="02010600030101010101" pitchFamily="2" charset="-122"/>
            </a:endParaRP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214F66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40A81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文中“人的心灵应该比大地、海洋和天空都更为博大”和“宰相肚里能撑船”两句话对人的心灵进行了描述。“自惭形秽”是因为“我们难以拥有那样雄浑的襟怀。不知累积至那种广袤，需如何积攒每一粒泥土、每一朵浪花、每一朵云霓”；“不知所措”是因为“我们不过是小小的草民，即便怀有效仿的渴望，也总是可望而不可即，便以位卑宽宥了自己”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40A81"/>
              </a:solidFill>
              <a:effectLst/>
              <a:uLnTx/>
              <a:uFillTx/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25603" name="矩形 1"/>
          <p:cNvSpPr/>
          <p:nvPr/>
        </p:nvSpPr>
        <p:spPr>
          <a:xfrm>
            <a:off x="307023" y="1981835"/>
            <a:ext cx="457200" cy="415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zh-CN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endParaRPr lang="zh-CN" altLang="en-US" sz="21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04260" y="633095"/>
            <a:ext cx="29838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0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合作学习</a:t>
            </a:r>
            <a:endParaRPr lang="zh-CN" altLang="zh-CN" sz="4000" b="1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>
                                            <p:txEl>
                                              <p:charRg st="42" end="2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69">
                                            <p:txEl>
                                              <p:charRg st="42" end="20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1046163" y="1535589"/>
            <a:ext cx="7234238" cy="39693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第一间精神小屋是什么样的？作者是怎样描述的？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214F66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40A81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第一间，盛着我们的爱与恨。 作者首先选用两组带有对立情感的 排比句，说明这种对比鲜明的爱和 恨会将小屋挤得满满的。接着又用 了几个比喻句形象地写出人生爱恨 交织的经历。接下来用两个假设句， 告诉人们精神的小屋应多装爱。充 分体现了作者如大地、海洋、天空 般深广的胸怀。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40A81"/>
              </a:solidFill>
              <a:effectLst/>
              <a:uLnTx/>
              <a:uFillTx/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26627" name="矩形 1"/>
          <p:cNvSpPr/>
          <p:nvPr/>
        </p:nvSpPr>
        <p:spPr>
          <a:xfrm>
            <a:off x="660400" y="1660525"/>
            <a:ext cx="4953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charRg st="24" end="1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65">
                                            <p:txEl>
                                              <p:charRg st="24" end="1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2478</Words>
  <Application>WPS 演示</Application>
  <PresentationFormat>全屏显示(4:3)</PresentationFormat>
  <Paragraphs>142</Paragraphs>
  <Slides>19</Slides>
  <Notes>1</Notes>
  <HiddenSlides>1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迷你简汉真广标</vt:lpstr>
      <vt:lpstr>黑体</vt:lpstr>
      <vt:lpstr>方正姚体</vt:lpstr>
      <vt:lpstr>楷体</vt:lpstr>
      <vt:lpstr>Times New Roman</vt:lpstr>
      <vt:lpstr>华文新魏</vt:lpstr>
      <vt:lpstr>微软雅黑</vt:lpstr>
      <vt:lpstr>Arial Unicode MS</vt:lpstr>
      <vt:lpstr>等线 Light</vt:lpstr>
      <vt:lpstr>Calibri Light</vt:lpstr>
      <vt:lpstr>等线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category>语文备课大师【全免费】</cp:category>
  <cp:lastModifiedBy>xx</cp:lastModifiedBy>
  <cp:revision>7</cp:revision>
  <dcterms:created xsi:type="dcterms:W3CDTF">2017-10-19T05:43:00Z</dcterms:created>
  <dcterms:modified xsi:type="dcterms:W3CDTF">2018-10-12T04:40:33Z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