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274" r:id="rId4"/>
    <p:sldId id="269" r:id="rId5"/>
    <p:sldId id="289" r:id="rId6"/>
    <p:sldId id="290" r:id="rId7"/>
    <p:sldId id="291" r:id="rId8"/>
    <p:sldId id="292" r:id="rId9"/>
    <p:sldId id="293" r:id="rId10"/>
    <p:sldId id="313" r:id="rId11"/>
    <p:sldId id="296" r:id="rId12"/>
    <p:sldId id="295" r:id="rId13"/>
    <p:sldId id="314" r:id="rId14"/>
    <p:sldId id="297" r:id="rId15"/>
    <p:sldId id="298" r:id="rId16"/>
    <p:sldId id="299" r:id="rId17"/>
    <p:sldId id="300" r:id="rId18"/>
    <p:sldId id="301" r:id="rId19"/>
    <p:sldId id="302" r:id="rId20"/>
    <p:sldId id="315" r:id="rId21"/>
    <p:sldId id="317" r:id="rId22"/>
    <p:sldId id="316" r:id="rId23"/>
    <p:sldId id="303" r:id="rId24"/>
    <p:sldId id="318" r:id="rId25"/>
    <p:sldId id="319" r:id="rId26"/>
    <p:sldId id="320" r:id="rId27"/>
    <p:sldId id="304" r:id="rId28"/>
    <p:sldId id="321" r:id="rId29"/>
    <p:sldId id="305" r:id="rId30"/>
    <p:sldId id="306" r:id="rId31"/>
    <p:sldId id="307" r:id="rId32"/>
    <p:sldId id="308" r:id="rId33"/>
    <p:sldId id="309"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93606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png" /><Relationship Id="rId3" Type="http://schemas.openxmlformats.org/officeDocument/2006/relationships/image" Target="../media/image1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image" Target="../media/image1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 Id="rId3"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矩形 35"/>
          <p:cNvSpPr>
            <a:spLocks noChangeArrowheads="1"/>
          </p:cNvSpPr>
          <p:nvPr/>
        </p:nvSpPr>
        <p:spPr bwMode="auto">
          <a:xfrm>
            <a:off x="7564595" y="1772920"/>
            <a:ext cx="2214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第二单元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8.3 党费</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9705" y="672465"/>
            <a:ext cx="11832590" cy="5723890"/>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【写作背景】</a:t>
            </a:r>
          </a:p>
          <a:p>
            <a:pPr fontAlgn="auto">
              <a:lnSpc>
                <a:spcPct val="150000"/>
              </a:lnSpc>
            </a:pPr>
            <a:r>
              <a:rPr lang="en-US" altLang="zh-CN" sz="2000" b="1"/>
              <a:t>	</a:t>
            </a:r>
            <a:r>
              <a:rPr lang="zh-CN" altLang="en-US" sz="2400" b="1"/>
              <a:t>王愿坚的侄子、国家行政学院教授王伟，是在中学课本上第一次读到《党费》的。他透露，黄新这个形象的原型，其实是王愿坚的大姐王辩。1917 年，王辩到济南读书，随后在“五四”新潮流的影响下，积极参加反帝反封建的革命活动，思想更为开放。1924年秋，她正式加入中国共产党，成为山东最早的女共产党员之一。</a:t>
            </a:r>
          </a:p>
          <a:p>
            <a:pPr fontAlgn="auto">
              <a:lnSpc>
                <a:spcPct val="150000"/>
              </a:lnSpc>
            </a:pPr>
            <a:r>
              <a:rPr lang="en-US" altLang="zh-CN" sz="2400" b="1"/>
              <a:t>	</a:t>
            </a:r>
            <a:r>
              <a:rPr lang="zh-CN" altLang="en-US" sz="2400" b="1"/>
              <a:t>“王辩曾化名黄秀珍，从事党的工作，因此《党费》的主人公也姓黄，黄新的身上有不少我大姑的影子。”在王伟看来，《党费》中的黄新，就是那个年代共产党员的形象，对党极其忠诚。“大姑也确实从事过多年的地下工作，其实她的经历比小说中的黄新更精彩。”</a:t>
            </a:r>
          </a:p>
          <a:p>
            <a:pPr fontAlgn="auto">
              <a:lnSpc>
                <a:spcPct val="150000"/>
              </a:lnSpc>
            </a:pPr>
            <a:r>
              <a:rPr lang="en-US" altLang="zh-CN" sz="2400" b="1"/>
              <a:t>	</a:t>
            </a:r>
            <a:endParaRPr lang="zh-CN" altLang="en-US" sz="2400" b="1"/>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9705" y="672465"/>
            <a:ext cx="11832590" cy="295338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【写作背景】</a:t>
            </a:r>
          </a:p>
          <a:p>
            <a:pPr fontAlgn="auto">
              <a:lnSpc>
                <a:spcPct val="150000"/>
              </a:lnSpc>
            </a:pPr>
            <a:r>
              <a:rPr lang="en-US" altLang="zh-CN" sz="2000" b="1"/>
              <a:t>	</a:t>
            </a:r>
            <a:r>
              <a:rPr lang="zh-CN" altLang="en-US" sz="2400" b="1"/>
              <a:t>1925年11月，王辩受党组织的委派，赴苏联莫斯科中山大学学习。1927年她回国后，曾经被捕，在狱中掩护了组织，保护了同志，健康却也因此遭受损害。王伟回忆，新中国成立后，有关部门曾希望大姑出任高级干部，但她坦陈自己的身体状况不足以承担如此重要的工作，主动要求前往北京图书馆，在俄文编辑室工作。</a:t>
            </a:r>
          </a:p>
        </p:txBody>
      </p:sp>
      <p:pic>
        <p:nvPicPr>
          <p:cNvPr id="3" name="图片 2"/>
          <p:cNvPicPr>
            <a:picLocks noChangeAspect="1"/>
          </p:cNvPicPr>
          <p:nvPr/>
        </p:nvPicPr>
        <p:blipFill>
          <a:blip r:embed="rId2"/>
          <a:stretch>
            <a:fillRect/>
          </a:stretch>
        </p:blipFill>
        <p:spPr>
          <a:xfrm>
            <a:off x="504825" y="3777615"/>
            <a:ext cx="3965575" cy="2740660"/>
          </a:xfrm>
          <a:prstGeom prst="rect">
            <a:avLst/>
          </a:prstGeom>
        </p:spPr>
      </p:pic>
      <p:pic>
        <p:nvPicPr>
          <p:cNvPr id="4" name="图片 3"/>
          <p:cNvPicPr>
            <a:picLocks noChangeAspect="1"/>
          </p:cNvPicPr>
          <p:nvPr/>
        </p:nvPicPr>
        <p:blipFill>
          <a:blip r:embed="rId3"/>
          <a:stretch>
            <a:fillRect/>
          </a:stretch>
        </p:blipFill>
        <p:spPr>
          <a:xfrm>
            <a:off x="5814695" y="3702050"/>
            <a:ext cx="4081780" cy="278765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3" name="图片 2"/>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74980"/>
            <a:ext cx="11620500" cy="5908040"/>
          </a:xfrm>
          <a:prstGeom prst="rect">
            <a:avLst/>
          </a:prstGeom>
          <a:noFill/>
        </p:spPr>
        <p:txBody>
          <a:bodyPr wrap="square" rtlCol="0" anchor="t">
            <a:spAutoFit/>
          </a:bodyPr>
          <a:lstStyle/>
          <a:p>
            <a:pPr fontAlgn="auto">
              <a:lnSpc>
                <a:spcPct val="150000"/>
              </a:lnSpc>
            </a:pPr>
            <a:r>
              <a:rPr lang="zh-CN" altLang="en-US" sz="2800" b="1"/>
              <a:t>本文共分为四个部分：</a:t>
            </a:r>
          </a:p>
          <a:p>
            <a:pPr fontAlgn="auto">
              <a:lnSpc>
                <a:spcPct val="150000"/>
              </a:lnSpc>
            </a:pPr>
            <a:r>
              <a:rPr lang="en-US" altLang="zh-CN" sz="2800" b="1"/>
              <a:t>	</a:t>
            </a:r>
            <a:r>
              <a:rPr lang="zh-CN" altLang="en-US" sz="2800" b="1"/>
              <a:t>第一部分（第</a:t>
            </a:r>
            <a:r>
              <a:rPr lang="zh-CN" altLang="en-US" sz="2800" b="1">
                <a:solidFill>
                  <a:srgbClr val="FF0000"/>
                </a:solidFill>
              </a:rPr>
              <a:t>1-5</a:t>
            </a:r>
            <a:r>
              <a:rPr lang="zh-CN" altLang="en-US" sz="2800" b="1"/>
              <a:t>段）：写“我”接受任务，负责联系地方党组织交代故事发生的背景。</a:t>
            </a:r>
          </a:p>
          <a:p>
            <a:pPr fontAlgn="auto">
              <a:lnSpc>
                <a:spcPct val="150000"/>
              </a:lnSpc>
            </a:pPr>
            <a:r>
              <a:rPr lang="en-US" altLang="zh-CN" sz="2800" b="1"/>
              <a:t>	</a:t>
            </a:r>
            <a:r>
              <a:rPr lang="zh-CN" altLang="en-US" sz="2800" b="1"/>
              <a:t>第二部分（第</a:t>
            </a:r>
            <a:r>
              <a:rPr lang="zh-CN" altLang="en-US" sz="2800" b="1">
                <a:solidFill>
                  <a:srgbClr val="FF0000"/>
                </a:solidFill>
              </a:rPr>
              <a:t>6-29</a:t>
            </a:r>
            <a:r>
              <a:rPr lang="zh-CN" altLang="en-US" sz="2800" b="1"/>
              <a:t>段）：“我”与黄新第一次见面，黄新用银洋缴党费被“我”拒收。</a:t>
            </a:r>
          </a:p>
          <a:p>
            <a:pPr fontAlgn="auto">
              <a:lnSpc>
                <a:spcPct val="150000"/>
              </a:lnSpc>
            </a:pPr>
            <a:r>
              <a:rPr lang="en-US" altLang="zh-CN" sz="2800" b="1"/>
              <a:t>	</a:t>
            </a:r>
            <a:r>
              <a:rPr lang="zh-CN" altLang="en-US" sz="2800" b="1"/>
              <a:t>第三部分（第</a:t>
            </a:r>
            <a:r>
              <a:rPr lang="zh-CN" altLang="en-US" sz="2800" b="1">
                <a:solidFill>
                  <a:srgbClr val="FF0000"/>
                </a:solidFill>
              </a:rPr>
              <a:t>30-37</a:t>
            </a:r>
            <a:r>
              <a:rPr lang="zh-CN" altLang="en-US" sz="2800" b="1"/>
              <a:t>段）：黄新不顾女儿的饥饿，买盐腌菜用来缴党费。</a:t>
            </a:r>
          </a:p>
          <a:p>
            <a:pPr fontAlgn="auto">
              <a:lnSpc>
                <a:spcPct val="150000"/>
              </a:lnSpc>
            </a:pPr>
            <a:r>
              <a:rPr lang="en-US" altLang="zh-CN" sz="2800" b="1"/>
              <a:t>	</a:t>
            </a:r>
            <a:r>
              <a:rPr lang="zh-CN" altLang="en-US" sz="2800" b="1"/>
              <a:t>第四部分（第</a:t>
            </a:r>
            <a:r>
              <a:rPr lang="zh-CN" altLang="en-US" sz="2800" b="1">
                <a:solidFill>
                  <a:srgbClr val="FF0000"/>
                </a:solidFill>
              </a:rPr>
              <a:t>38-60 </a:t>
            </a:r>
            <a:r>
              <a:rPr lang="zh-CN" altLang="en-US" sz="2800" b="1"/>
              <a:t>段）：黄新为了保护“我”而牺牲，牺牲前不忘缴党费。</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2240" y="198120"/>
            <a:ext cx="11906885" cy="6462395"/>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700" b="1">
                <a:sym typeface="+mn-ea"/>
              </a:rPr>
              <a:t>	</a:t>
            </a:r>
            <a:r>
              <a:rPr lang="zh-CN" altLang="en-US" sz="2700" b="1">
                <a:solidFill>
                  <a:schemeClr val="tx1"/>
                </a:solidFill>
                <a:sym typeface="+mn-ea"/>
              </a:rPr>
              <a:t>1.文章标题《党费》，从文章内容看应该是黄新同志的，却是用“我”第一人称来叙述，为什么？</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2.女共产党员黄新有着怎样的形象特点？</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3.本文有多处前后照应的细节描写，说说它对展开故事情节有什么作用？</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4.如果把课文中“妞儿”删去行不行？为什么? </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5.本文选取咸菜作为党费贯串始终，请说说这样构思有何好处。</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6.《党费》这篇小说,虽然有些情节略显夸张,但还是有真实的人物原型的,如何理解“党费”的特殊意义?</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3" name="图片 2"/>
          <p:cNvPicPr>
            <a:picLocks noChangeAspect="1"/>
          </p:cNvPicPr>
          <p:nvPr/>
        </p:nvPicPr>
        <p:blipFill>
          <a:blip r:embed="rId2"/>
          <a:stretch>
            <a:fillRect/>
          </a:stretch>
        </p:blipFill>
        <p:spPr>
          <a:xfrm>
            <a:off x="613410" y="3128645"/>
            <a:ext cx="4516755" cy="3018155"/>
          </a:xfrm>
          <a:prstGeom prst="rect">
            <a:avLst/>
          </a:prstGeom>
        </p:spPr>
      </p:pic>
      <p:pic>
        <p:nvPicPr>
          <p:cNvPr id="4" name="图片 3"/>
          <p:cNvPicPr>
            <a:picLocks noChangeAspect="1"/>
          </p:cNvPicPr>
          <p:nvPr/>
        </p:nvPicPr>
        <p:blipFill>
          <a:blip r:embed="rId3"/>
          <a:stretch>
            <a:fillRect/>
          </a:stretch>
        </p:blipFill>
        <p:spPr>
          <a:xfrm>
            <a:off x="5932170" y="3247390"/>
            <a:ext cx="5429250" cy="2781300"/>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58165" y="526415"/>
            <a:ext cx="11017250"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1.文章标题《党费》，从文章内容看应该是黄新同志的，却是用“我”第一人称来叙述，为什么？</a:t>
            </a:r>
          </a:p>
          <a:p>
            <a:pPr fontAlgn="auto">
              <a:lnSpc>
                <a:spcPct val="150000"/>
              </a:lnSpc>
            </a:pPr>
            <a:r>
              <a:rPr lang="en-US" altLang="zh-CN" sz="2800" b="1">
                <a:solidFill>
                  <a:schemeClr val="tx1"/>
                </a:solidFill>
              </a:rPr>
              <a:t>	</a:t>
            </a:r>
            <a:r>
              <a:rPr lang="zh-CN" altLang="en-US" sz="2800" b="1">
                <a:solidFill>
                  <a:schemeClr val="tx1"/>
                </a:solidFill>
              </a:rPr>
              <a:t>①用第一人称进行叙述，贴近读者，让人感动。开篇用我缴党费为引子，采用倒叙的方式引出故事，激发读者兴趣。</a:t>
            </a:r>
          </a:p>
          <a:p>
            <a:pPr fontAlgn="auto">
              <a:lnSpc>
                <a:spcPct val="150000"/>
              </a:lnSpc>
            </a:pPr>
            <a:r>
              <a:rPr lang="en-US" altLang="zh-CN" sz="2800" b="1">
                <a:solidFill>
                  <a:schemeClr val="tx1"/>
                </a:solidFill>
              </a:rPr>
              <a:t>	</a:t>
            </a:r>
            <a:r>
              <a:rPr lang="zh-CN" altLang="en-US" sz="2800" b="1">
                <a:solidFill>
                  <a:schemeClr val="tx1"/>
                </a:solidFill>
              </a:rPr>
              <a:t>②用第一人称叙述，一方面使故事真实可感，另一方面以我的视角描写了与黄新的两次见面，串起了故事，又大大压缩了作品的篇幅，突出典型的场景、细节，凸显人物形象。</a:t>
            </a:r>
          </a:p>
          <a:p>
            <a:pPr fontAlgn="auto">
              <a:lnSpc>
                <a:spcPct val="150000"/>
              </a:lnSpc>
            </a:pPr>
            <a:r>
              <a:rPr lang="en-US" altLang="zh-CN" sz="2800" b="1">
                <a:solidFill>
                  <a:schemeClr val="tx1"/>
                </a:solidFill>
              </a:rPr>
              <a:t>	</a:t>
            </a:r>
            <a:r>
              <a:rPr lang="zh-CN" altLang="en-US" sz="2800" b="1">
                <a:solidFill>
                  <a:schemeClr val="tx1"/>
                </a:solidFill>
              </a:rPr>
              <a:t>③最后通过第一人称“我”为媒介，把自己对黄新的感情融入其中，加深了对黄新的认识。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4945" y="288290"/>
            <a:ext cx="11801475" cy="6554470"/>
          </a:xfrm>
          <a:prstGeom prst="rect">
            <a:avLst/>
          </a:prstGeom>
          <a:noFill/>
        </p:spPr>
        <p:txBody>
          <a:bodyPr wrap="square" rtlCol="0" anchor="t">
            <a:spAutoFit/>
          </a:bodyPr>
          <a:lstStyle/>
          <a:p>
            <a:pPr fontAlgn="auto">
              <a:lnSpc>
                <a:spcPct val="150000"/>
              </a:lnSpc>
            </a:pPr>
            <a:r>
              <a:rPr lang="zh-CN" altLang="en-US" sz="2800" b="1">
                <a:solidFill>
                  <a:srgbClr val="FF0000"/>
                </a:solidFill>
              </a:rPr>
              <a:t>2.女共产党员黄新有着怎样的形象特点？</a:t>
            </a:r>
          </a:p>
          <a:p>
            <a:pPr fontAlgn="auto">
              <a:lnSpc>
                <a:spcPct val="150000"/>
              </a:lnSpc>
            </a:pPr>
            <a:r>
              <a:rPr lang="en-US" altLang="zh-CN" sz="2800" b="1">
                <a:solidFill>
                  <a:schemeClr val="tx1"/>
                </a:solidFill>
              </a:rPr>
              <a:t>	</a:t>
            </a:r>
            <a:r>
              <a:rPr lang="zh-CN" altLang="en-US" sz="2800" b="1">
                <a:solidFill>
                  <a:schemeClr val="tx1"/>
                </a:solidFill>
              </a:rPr>
              <a:t>①</a:t>
            </a:r>
            <a:r>
              <a:rPr lang="zh-CN" altLang="en-US" sz="2800" b="1">
                <a:solidFill>
                  <a:srgbClr val="FF0000"/>
                </a:solidFill>
              </a:rPr>
              <a:t>一心向党，视党的利益高于一切</a:t>
            </a:r>
            <a:r>
              <a:rPr lang="zh-CN" altLang="en-US" sz="2800" b="1">
                <a:solidFill>
                  <a:schemeClr val="tx1"/>
                </a:solidFill>
              </a:rPr>
              <a:t>。她把丈夫送去参加红军，“并村”之后又积极组织地下活动。在敌人的严密控制和封锁之下，她与党组织失去了联系，十分焦心；重新与党组织取得联系时，又显得异常高兴与激动，渴望重新加入战斗。她不顾自身生活的艰难，省吃俭用，把丈夫留给她安家的两块银洋省下来作为党费，托“我”转交给党组织，以期对党组织有点用处；被“我”拒收后，又用一块银洋买盐腌咸菜以作为党费交给党组织；危难之际，她多次嘱托“我”把咸菜交给党组织，即使在自己的生命受到威胁时，她仍记挂着要缴党费。无论在怎样艰苦的条件下，她总是一心向党，视党的利益高于一切。</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1443990"/>
            <a:ext cx="11620500" cy="3969385"/>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solidFill>
                  <a:schemeClr val="tx1"/>
                </a:solidFill>
              </a:rPr>
              <a:t>②</a:t>
            </a:r>
            <a:r>
              <a:rPr lang="zh-CN" altLang="en-US" sz="2800" b="1">
                <a:solidFill>
                  <a:srgbClr val="FF0000"/>
                </a:solidFill>
              </a:rPr>
              <a:t>聪明机警，坚毅乐观。</a:t>
            </a:r>
            <a:r>
              <a:rPr lang="zh-CN" altLang="en-US" sz="2800" b="1">
                <a:solidFill>
                  <a:schemeClr val="tx1"/>
                </a:solidFill>
              </a:rPr>
              <a:t>她洒脱干练，斗争经验丰富。她在担任地下党联络员的职务时，能准确识别暗号，保密工作做得也很到位。在与党组织失去联系时，她始终怀有希望；在艰苦卓绝的环境中，她对革命仍抱有坚定的信仰，体现了革命乐观主义精神；在遇到白匪突然搜查时，她临危不乱，沉着指挥，明知自己可能就此牺牲，仍将各项事务安排得井井有条。</a:t>
            </a:r>
            <a:endParaRPr lang="zh-CN" altLang="en-US" sz="2400" b="1">
              <a:solidFill>
                <a:schemeClr val="tx1"/>
              </a:solidFill>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4945" y="689610"/>
            <a:ext cx="11620500" cy="5262245"/>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solidFill>
                  <a:srgbClr val="FF0000"/>
                </a:solidFill>
              </a:rPr>
              <a:t>③热情质朴，无私赤诚。</a:t>
            </a:r>
            <a:r>
              <a:rPr lang="zh-CN" altLang="en-US" sz="2800" b="1">
                <a:solidFill>
                  <a:schemeClr val="tx1"/>
                </a:solidFill>
              </a:rPr>
              <a:t>她第一次与“我”接头时，就张罗着给“我”拿吃的，虽然自己已穷得揭不开锅，但仍倾其所有地招待同志，体现了她热情质朴的特点。黄新五岁的女儿在困苦生活的折磨下，瘦得“细长的脖子挑着瘦脑袋”，看到咸菜“馋得不住地咂嘴巴”。但黄新狠下心来，不让孩子吃一根菜，在严重困难的关头，为了支援山上的游击队，她宁愿让自己的孩子受委屈。因为她认为“只要有咱的党，有咱的红军，说不定能保住多少孩子哩”。无论何时，在她心里，首先想到的是党是红军，充分表现出了黄新的无私与赤诚。</a:t>
            </a:r>
            <a:endParaRPr lang="en-US" altLang="zh-CN" sz="2800" b="1">
              <a:solidFill>
                <a:schemeClr val="tx1"/>
              </a:solidFill>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4945" y="327660"/>
            <a:ext cx="11620500" cy="3876675"/>
          </a:xfrm>
          <a:prstGeom prst="rect">
            <a:avLst/>
          </a:prstGeom>
          <a:noFill/>
        </p:spPr>
        <p:txBody>
          <a:bodyPr wrap="square" rtlCol="0" anchor="t">
            <a:spAutoFit/>
          </a:bodyPr>
          <a:lstStyle/>
          <a:p>
            <a:pPr fontAlgn="auto">
              <a:lnSpc>
                <a:spcPct val="150000"/>
              </a:lnSpc>
            </a:pPr>
            <a:r>
              <a:rPr lang="en-US" altLang="zh-CN" sz="2400" b="1">
                <a:solidFill>
                  <a:schemeClr val="tx1"/>
                </a:solidFill>
              </a:rPr>
              <a:t>	</a:t>
            </a:r>
            <a:endParaRPr lang="zh-CN" altLang="en-US" sz="2400" b="1">
              <a:solidFill>
                <a:schemeClr val="tx1"/>
              </a:solidFill>
            </a:endParaRPr>
          </a:p>
          <a:p>
            <a:pPr fontAlgn="auto">
              <a:lnSpc>
                <a:spcPct val="150000"/>
              </a:lnSpc>
            </a:pPr>
            <a:r>
              <a:rPr lang="en-US" altLang="zh-CN" sz="2400" b="1">
                <a:solidFill>
                  <a:schemeClr val="tx1"/>
                </a:solidFill>
              </a:rPr>
              <a:t>	</a:t>
            </a:r>
            <a:r>
              <a:rPr lang="zh-CN" altLang="en-US" sz="2800" b="1">
                <a:solidFill>
                  <a:schemeClr val="tx1"/>
                </a:solidFill>
              </a:rPr>
              <a:t>④</a:t>
            </a:r>
            <a:r>
              <a:rPr lang="zh-CN" altLang="en-US" sz="2800" b="1">
                <a:solidFill>
                  <a:srgbClr val="FF0000"/>
                </a:solidFill>
              </a:rPr>
              <a:t>临危不惧，不怕牺牲。</a:t>
            </a:r>
            <a:r>
              <a:rPr lang="zh-CN" altLang="en-US" sz="2800" b="1">
                <a:solidFill>
                  <a:schemeClr val="tx1"/>
                </a:solidFill>
              </a:rPr>
              <a:t>面对生死关头的严峻考验，她首先想到的不是如何保全自己的性命，而是如何保护革命同志为了保护同志和党的事业，她已经做好了自我牺牲的准备。面对敌人的搜捕，黄新毅然决然地用自己的生命换取了同志的安全。这一壮烈的举动，把黄新的思想境界推向最高峰，表现了一个共产党人最崇高、最纯洁的党性。</a:t>
            </a:r>
          </a:p>
        </p:txBody>
      </p:sp>
      <p:pic>
        <p:nvPicPr>
          <p:cNvPr id="3" name="图片 2"/>
          <p:cNvPicPr>
            <a:picLocks noChangeAspect="1"/>
          </p:cNvPicPr>
          <p:nvPr/>
        </p:nvPicPr>
        <p:blipFill>
          <a:blip r:embed="rId2"/>
          <a:stretch>
            <a:fillRect/>
          </a:stretch>
        </p:blipFill>
        <p:spPr>
          <a:xfrm>
            <a:off x="4464685" y="4355465"/>
            <a:ext cx="3744595" cy="2299335"/>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257810"/>
            <a:ext cx="11620500" cy="7200900"/>
          </a:xfrm>
          <a:prstGeom prst="rect">
            <a:avLst/>
          </a:prstGeom>
          <a:noFill/>
        </p:spPr>
        <p:txBody>
          <a:bodyPr wrap="square" rtlCol="0" anchor="t">
            <a:spAutoFit/>
          </a:bodyPr>
          <a:lstStyle/>
          <a:p>
            <a:pPr fontAlgn="auto">
              <a:lnSpc>
                <a:spcPct val="150000"/>
              </a:lnSpc>
            </a:pPr>
            <a:r>
              <a:rPr lang="zh-CN" altLang="en-US" sz="2800" b="1">
                <a:solidFill>
                  <a:srgbClr val="FF0000"/>
                </a:solidFill>
              </a:rPr>
              <a:t>3.本文有多处前后照应的细节描写，说说它对展开故事情节有什么作用？</a:t>
            </a:r>
          </a:p>
          <a:p>
            <a:pPr fontAlgn="auto">
              <a:lnSpc>
                <a:spcPct val="150000"/>
              </a:lnSpc>
            </a:pPr>
            <a:r>
              <a:rPr lang="zh-CN" altLang="en-US" sz="2800" b="1">
                <a:solidFill>
                  <a:srgbClr val="FF0000"/>
                </a:solidFill>
              </a:rPr>
              <a:t>前后照应的细节描写使小说的情节发展得极其自然，同时又节省了笔墨。</a:t>
            </a:r>
          </a:p>
          <a:p>
            <a:pPr fontAlgn="auto">
              <a:lnSpc>
                <a:spcPct val="150000"/>
              </a:lnSpc>
            </a:pPr>
            <a:r>
              <a:rPr lang="en-US" altLang="zh-CN" sz="2800" b="1"/>
              <a:t>	</a:t>
            </a:r>
            <a:r>
              <a:rPr lang="zh-CN" altLang="en-US" sz="2800" b="1"/>
              <a:t>①小说开头交代了“我“上山之前是干侦察员的，职业敏感使然，对于人物和环境都观察得非常仔细。魏政委交代黄新的耳朵边上有个黑痣，“我”凭着这一特征很容易地认出了她。</a:t>
            </a:r>
          </a:p>
          <a:p>
            <a:pPr fontAlgn="auto">
              <a:lnSpc>
                <a:spcPct val="150000"/>
              </a:lnSpc>
            </a:pPr>
            <a:r>
              <a:rPr lang="en-US" altLang="zh-CN" sz="2800" b="1"/>
              <a:t>	</a:t>
            </a:r>
            <a:r>
              <a:rPr lang="zh-CN" altLang="en-US" sz="2800" b="1"/>
              <a:t>②第一次见面时，黄新拿出党章和银洋要缴党费，而我没有收，敌人搜捕前，黄新又嘱咐了党证和银洋的事，“我”在黄新牺牲后从砂罐里菜窝窝底下找到了党章和一块银洋；第一次见面时，几个党员分别拿菜回去脆，也为后面成菜有不同的颜色以及敌人凭不同颜色的成菜而发现了黄新的身份埋下伏笔。</a:t>
            </a:r>
          </a:p>
          <a:p>
            <a:pPr fontAlgn="auto">
              <a:lnSpc>
                <a:spcPct val="150000"/>
              </a:lnSpc>
            </a:pPr>
            <a:endParaRPr lang="zh-CN" altLang="en-US" sz="2800" b="1"/>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7990" y="907415"/>
            <a:ext cx="11620500" cy="2030095"/>
          </a:xfrm>
          <a:prstGeom prst="rect">
            <a:avLst/>
          </a:prstGeom>
          <a:noFill/>
        </p:spPr>
        <p:txBody>
          <a:bodyPr wrap="square" rtlCol="0" anchor="t">
            <a:spAutoFit/>
          </a:bodyPr>
          <a:lstStyle/>
          <a:p>
            <a:pPr fontAlgn="auto">
              <a:lnSpc>
                <a:spcPct val="150000"/>
              </a:lnSpc>
            </a:pPr>
            <a:r>
              <a:rPr lang="en-US" altLang="zh-CN" sz="2800" b="1">
                <a:sym typeface="+mn-ea"/>
              </a:rPr>
              <a:t>	</a:t>
            </a:r>
            <a:r>
              <a:rPr lang="zh-CN" altLang="en-US" sz="2800" b="1">
                <a:sym typeface="+mn-ea"/>
              </a:rPr>
              <a:t>③“我”初到黄新家时，通过“我”的观察，文代了黄新的住所是“靠房顶用几根木棒搭了个小阁楼，上面堆着一些破烂家具和几捆甘蔗梢子”，这为后面敌人搜捕时，黄新让“我”躲进阁楼做了铺垫。</a:t>
            </a:r>
            <a:endParaRPr lang="zh-CN" altLang="en-US" sz="2800" b="1"/>
          </a:p>
        </p:txBody>
      </p:sp>
      <p:pic>
        <p:nvPicPr>
          <p:cNvPr id="3" name="图片 2"/>
          <p:cNvPicPr>
            <a:picLocks noChangeAspect="1"/>
          </p:cNvPicPr>
          <p:nvPr/>
        </p:nvPicPr>
        <p:blipFill>
          <a:blip r:embed="rId2"/>
          <a:stretch>
            <a:fillRect/>
          </a:stretch>
        </p:blipFill>
        <p:spPr>
          <a:xfrm>
            <a:off x="1984375" y="3103880"/>
            <a:ext cx="7814945" cy="3515360"/>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469265"/>
            <a:ext cx="11620500" cy="5631180"/>
          </a:xfrm>
          <a:prstGeom prst="rect">
            <a:avLst/>
          </a:prstGeom>
          <a:noFill/>
        </p:spPr>
        <p:txBody>
          <a:bodyPr wrap="square" rtlCol="0" anchor="t">
            <a:spAutoFit/>
          </a:bodyPr>
          <a:lstStyle/>
          <a:p>
            <a:pPr fontAlgn="auto">
              <a:lnSpc>
                <a:spcPct val="150000"/>
              </a:lnSpc>
            </a:pP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4.如果把课文中“妞儿”删去行不行？为什么? </a:t>
            </a:r>
          </a:p>
          <a:p>
            <a:pPr fontAlgn="auto">
              <a:lnSpc>
                <a:spcPct val="150000"/>
              </a:lnSpc>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不行。“妞儿”作为课文中的次要人物,对主要人物起着映衬作用。课文中关于“纽儿”的描写一共有五处:</a:t>
            </a:r>
          </a:p>
          <a:p>
            <a:pPr fontAlgn="auto">
              <a:lnSpc>
                <a:spcPct val="150000"/>
              </a:lnSpc>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①“我”第一次去接头,打量黄新家时见“地铺上一堆烂棉套子底下躺着一个小孩子,小鼻子一扇一扇的睡得正香。这大概就是她的小妞儿”。小孩睡在“地铺上”， 盖的是“烂棉套子”,足见其生活艰难,但就是在这种情况下,黄新将自己的丈夫送去当红军;丈夫跟随毛主席长征前留下的银洋她硬是没动分毫而留作党费,其对党的赤诚之心可见一斑。</a:t>
            </a:r>
          </a:p>
          <a:p>
            <a:pPr fontAlgn="auto">
              <a:lnSpc>
                <a:spcPct val="150000"/>
              </a:lnSpc>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②“我”第二次去接头时,“妞儿”刚拿了一根腌豆角“往嘴里填”就被母亲黄新“拿过来”,这衬托出一个共产党人置儿女亲情于不顾,对同志、对党的赤胆忠心。</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303530"/>
            <a:ext cx="11620500" cy="6185535"/>
          </a:xfrm>
          <a:prstGeom prst="rect">
            <a:avLst/>
          </a:prstGeom>
          <a:noFill/>
        </p:spPr>
        <p:txBody>
          <a:bodyPr wrap="square" rtlCol="0" anchor="t">
            <a:spAutoFit/>
          </a:bodyPr>
          <a:lstStyle/>
          <a:p>
            <a:pPr fontAlgn="auto">
              <a:lnSpc>
                <a:spcPct val="150000"/>
              </a:lnSpc>
            </a:pPr>
            <a:r>
              <a:rPr 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③危急关头,黄新交代“我”事情时提到了“妞儿”，交代完后，“她连忙转过身来,搂着孩子坐下,慢条斯理地理着孩子的头发”，这些细节，与黄新拿过“妞儿”正准备吃的咸菜完全不同，把一个母亲对女儿的疼爱关怀表现到了极致。“妞儿”衬托出了黄新这一人物形象的人性美以及从容镇定、无私无畏的崇高精神品质。</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④危险过后，“我”“一头是菜，一头是孩子，挑着上山了”，这是在情节结构上呼应黄新先前对“我”的交代。</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⑤见到政委，“他把孩子揽到怀里”“久久地抚摸着孩子的头”“然后掏出手巾，蘸着草叶上的露水，轻轻地，轻轻地把孩子脸上的泪痕擦去”。这里以政委对“妞儿”的疼爱，侧面表现党对黄新勇于牺牲的精神的高度肯定，以“妞儿”暗示革命后继有人，黄新对党忠诚的精神将代代相传。</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所以，“妞儿”这个人物形象是不能删去的。</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0665" y="474980"/>
            <a:ext cx="11710035" cy="6092825"/>
          </a:xfrm>
          <a:prstGeom prst="rect">
            <a:avLst/>
          </a:prstGeom>
          <a:noFill/>
        </p:spPr>
        <p:txBody>
          <a:bodyPr wrap="square" rtlCol="0" anchor="t">
            <a:spAutoFit/>
          </a:bodyPr>
          <a:lstStyle/>
          <a:p>
            <a:pPr fontAlgn="auto">
              <a:lnSpc>
                <a:spcPct val="125000"/>
              </a:lnSpc>
            </a:pPr>
            <a:r>
              <a:rPr lang="zh-CN" altLang="en-US" sz="2400" b="1">
                <a:solidFill>
                  <a:schemeClr val="tx1"/>
                </a:solidFill>
              </a:rPr>
              <a:t>5.本文选取咸菜作为党费贯串始终，请说说这样构思有何好处。</a:t>
            </a:r>
          </a:p>
          <a:p>
            <a:pPr fontAlgn="auto">
              <a:lnSpc>
                <a:spcPct val="125000"/>
              </a:lnSpc>
            </a:pPr>
            <a:r>
              <a:rPr lang="en-US" altLang="zh-CN" sz="2400" b="1">
                <a:solidFill>
                  <a:schemeClr val="tx1"/>
                </a:solidFill>
              </a:rPr>
              <a:t>	</a:t>
            </a:r>
            <a:r>
              <a:rPr lang="zh-CN" altLang="en-US" sz="2400" b="1">
                <a:solidFill>
                  <a:schemeClr val="tx1"/>
                </a:solidFill>
              </a:rPr>
              <a:t>《党费》选取了一筐咸莱作为特殊的党费，并以之为主线贯串全篇，展开一系列动人的情节，细腻地刻画了黄新的性格和形象特征，这种艺术构思是新颖、独特的。</a:t>
            </a:r>
          </a:p>
          <a:p>
            <a:pPr fontAlgn="auto">
              <a:lnSpc>
                <a:spcPct val="125000"/>
              </a:lnSpc>
            </a:pPr>
            <a:r>
              <a:rPr lang="zh-CN" altLang="en-US" sz="2400" b="1">
                <a:solidFill>
                  <a:schemeClr val="tx1"/>
                </a:solidFill>
              </a:rPr>
              <a:t>缴纳党费，本来是每个共产党员应尽的义务，没有什么特别的地方，而本文却把咸菜这一笔特殊的党费，同支持党的武装斗争密切联系起来。在第五次反“围剿”失败后，主力红军被迫进行战略大转移。长征开始之后，留下来的红军游击队在山区坚持与敌人作不懈的斗争，敌众我寡，斗争十分艰苦。敌人采用搜山、烧山、移民并村等残酷的手段，企图割断群众和游击队的联系。在这种严酷而又恐怖的情形下，黄新不顾个人安危，组织村里的党员为缺盐的游击队腌制咸菜，作为党费上缴党组织，最后为掩护战友脱险，光荣地献出了自己的生命。化为一个普通的党员，黄新为了革命事业，牺牲了自己的一切。</a:t>
            </a:r>
          </a:p>
          <a:p>
            <a:pPr fontAlgn="auto">
              <a:lnSpc>
                <a:spcPct val="125000"/>
              </a:lnSpc>
            </a:pPr>
            <a:r>
              <a:rPr lang="en-US" altLang="zh-CN" sz="2400" b="1">
                <a:solidFill>
                  <a:schemeClr val="tx1"/>
                </a:solidFill>
              </a:rPr>
              <a:t>	</a:t>
            </a:r>
            <a:r>
              <a:rPr lang="zh-CN" altLang="en-US" sz="2400" b="1">
                <a:solidFill>
                  <a:schemeClr val="tx1"/>
                </a:solidFill>
              </a:rPr>
              <a:t>这样构思，使得平凡的咸莱具有了特殊的意义，人物的心灵之美和情操之美得以凸显。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0665" y="610235"/>
            <a:ext cx="11710035" cy="3969385"/>
          </a:xfrm>
          <a:prstGeom prst="rect">
            <a:avLst/>
          </a:prstGeom>
          <a:noFill/>
        </p:spPr>
        <p:txBody>
          <a:bodyPr wrap="square" rtlCol="0" anchor="t">
            <a:spAutoFit/>
          </a:bodyPr>
          <a:lstStyle/>
          <a:p>
            <a:pPr fontAlgn="auto">
              <a:lnSpc>
                <a:spcPct val="150000"/>
              </a:lnSpc>
            </a:pPr>
            <a:r>
              <a:rPr lang="zh-CN" altLang="en-US" sz="2800" b="1">
                <a:solidFill>
                  <a:schemeClr val="tx1"/>
                </a:solidFill>
              </a:rPr>
              <a:t>6.《党费》这篇小说,虽然有些情节略显夸张,但还是有真实的人物原型的,如何理解“党费”的特殊意义?</a:t>
            </a:r>
          </a:p>
          <a:p>
            <a:pPr fontAlgn="auto">
              <a:lnSpc>
                <a:spcPct val="150000"/>
              </a:lnSpc>
            </a:pPr>
            <a:r>
              <a:rPr lang="en-US" altLang="zh-CN" sz="2800" b="1">
                <a:solidFill>
                  <a:schemeClr val="tx1"/>
                </a:solidFill>
              </a:rPr>
              <a:t>	</a:t>
            </a:r>
            <a:r>
              <a:rPr lang="zh-CN" altLang="en-US" sz="2800" b="1">
                <a:solidFill>
                  <a:schemeClr val="tx1"/>
                </a:solidFill>
              </a:rPr>
              <a:t>“党费”是那个时代共产党员信仰的具体化,对党负责任,对受苦受难的人民负责任。现在的共产党员没有经受过战火的洗礼,也不能丢掉这种信仰,不仅仅是按时交足党费,最重要的是不忘自己共产党员的身份,自己的存在是为了传承信仰,为人民服务。做到这一点,才是真正交了“党费”。</a:t>
            </a:r>
          </a:p>
        </p:txBody>
      </p:sp>
      <p:pic>
        <p:nvPicPr>
          <p:cNvPr id="3" name="图片 2"/>
          <p:cNvPicPr>
            <a:picLocks noChangeAspect="1"/>
          </p:cNvPicPr>
          <p:nvPr/>
        </p:nvPicPr>
        <p:blipFill>
          <a:blip r:embed="rId2"/>
          <a:stretch>
            <a:fillRect/>
          </a:stretch>
        </p:blipFill>
        <p:spPr>
          <a:xfrm>
            <a:off x="1309370" y="4714240"/>
            <a:ext cx="3190875" cy="1953260"/>
          </a:xfrm>
          <a:prstGeom prst="rect">
            <a:avLst/>
          </a:prstGeom>
        </p:spPr>
      </p:pic>
      <p:pic>
        <p:nvPicPr>
          <p:cNvPr id="4" name="图片 3"/>
          <p:cNvPicPr>
            <a:picLocks noChangeAspect="1"/>
          </p:cNvPicPr>
          <p:nvPr/>
        </p:nvPicPr>
        <p:blipFill>
          <a:blip r:embed="rId3"/>
          <a:stretch>
            <a:fillRect/>
          </a:stretch>
        </p:blipFill>
        <p:spPr>
          <a:xfrm>
            <a:off x="6515100" y="4579620"/>
            <a:ext cx="3211830" cy="19799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289560"/>
            <a:ext cx="11620500"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《党费》通过对黄新的一系列光辉事迹的描述，体现了革命斗争的艰险，生动地表现了革命战争年代革命者对党的忠诚与热爱，歌颂了他们在对敌斗争中坚定顽强和勇于自我牺牲的革命品质。</a:t>
            </a:r>
          </a:p>
        </p:txBody>
      </p:sp>
      <p:pic>
        <p:nvPicPr>
          <p:cNvPr id="6" name="图片 5"/>
          <p:cNvPicPr>
            <a:picLocks noChangeAspect="1"/>
          </p:cNvPicPr>
          <p:nvPr/>
        </p:nvPicPr>
        <p:blipFill>
          <a:blip r:embed="rId2"/>
          <a:stretch>
            <a:fillRect/>
          </a:stretch>
        </p:blipFill>
        <p:spPr>
          <a:xfrm>
            <a:off x="3455670" y="3994785"/>
            <a:ext cx="4933950" cy="25279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2565" y="459740"/>
            <a:ext cx="11786870" cy="5723890"/>
          </a:xfrm>
          <a:prstGeom prst="rect">
            <a:avLst/>
          </a:prstGeom>
          <a:noFill/>
        </p:spPr>
        <p:txBody>
          <a:bodyPr wrap="square" rtlCol="0" anchor="t">
            <a:spAutoFit/>
          </a:bodyPr>
          <a:lstStyle/>
          <a:p>
            <a:pPr algn="ctr" fontAlgn="auto">
              <a:lnSpc>
                <a:spcPct val="150000"/>
              </a:lnSpc>
            </a:pPr>
            <a:r>
              <a:rPr lang="zh-CN" altLang="en-US" sz="2800" b="1">
                <a:solidFill>
                  <a:schemeClr val="tx1"/>
                </a:solidFill>
                <a:sym typeface="+mn-ea"/>
              </a:rPr>
              <a:t>【品读课文</a:t>
            </a:r>
            <a:r>
              <a:rPr lang="en-US" altLang="zh-CN" sz="2800" b="1">
                <a:solidFill>
                  <a:schemeClr val="tx1"/>
                </a:solidFill>
                <a:sym typeface="+mn-ea"/>
              </a:rPr>
              <a:t>·</a:t>
            </a:r>
            <a:r>
              <a:rPr lang="zh-CN" altLang="en-US" sz="2800" b="1">
                <a:solidFill>
                  <a:schemeClr val="tx1"/>
                </a:solidFill>
                <a:sym typeface="+mn-ea"/>
              </a:rPr>
              <a:t>写作特点】</a:t>
            </a:r>
            <a:endParaRPr lang="zh-CN" altLang="en-US" sz="2800" b="1">
              <a:solidFill>
                <a:schemeClr val="tx1"/>
              </a:solidFill>
            </a:endParaRPr>
          </a:p>
          <a:p>
            <a:pPr fontAlgn="auto">
              <a:lnSpc>
                <a:spcPct val="150000"/>
              </a:lnSpc>
            </a:pPr>
            <a:r>
              <a:rPr lang="zh-CN" altLang="en-US" sz="2400" b="1">
                <a:solidFill>
                  <a:srgbClr val="FF0000"/>
                </a:solidFill>
              </a:rPr>
              <a:t>①艺术构思新颖独特。</a:t>
            </a:r>
          </a:p>
          <a:p>
            <a:pPr fontAlgn="auto">
              <a:lnSpc>
                <a:spcPct val="150000"/>
              </a:lnSpc>
            </a:pPr>
            <a:r>
              <a:rPr lang="en-US" altLang="zh-CN" sz="2400" b="1">
                <a:solidFill>
                  <a:schemeClr val="tx1"/>
                </a:solidFill>
              </a:rPr>
              <a:t>	</a:t>
            </a:r>
            <a:r>
              <a:rPr lang="zh-CN" altLang="en-US" sz="2400" b="1">
                <a:solidFill>
                  <a:schemeClr val="tx1"/>
                </a:solidFill>
              </a:rPr>
              <a:t>交党费本是党员应尽的义务，咸菜也是寻常的食物。而小说却把咸菜——特殊党费同支持党的武装斗争紧密结合起来，并以“截取横截面”的写法，通过交通员“我”与黄新在白色恐怖下的两次会面，展开故事情节，细腻地刻画了黄新的典型性格。</a:t>
            </a:r>
          </a:p>
          <a:p>
            <a:pPr fontAlgn="auto">
              <a:lnSpc>
                <a:spcPct val="150000"/>
              </a:lnSpc>
            </a:pPr>
            <a:r>
              <a:rPr lang="zh-CN" altLang="en-US" sz="2400" b="1">
                <a:solidFill>
                  <a:srgbClr val="FF0000"/>
                </a:solidFill>
              </a:rPr>
              <a:t>②结构紧凑，线索清楚，善用伏笔。</a:t>
            </a:r>
          </a:p>
          <a:p>
            <a:pPr fontAlgn="auto">
              <a:lnSpc>
                <a:spcPct val="150000"/>
              </a:lnSpc>
            </a:pPr>
            <a:r>
              <a:rPr lang="en-US" altLang="zh-CN" sz="2400" b="1">
                <a:solidFill>
                  <a:srgbClr val="FF0000"/>
                </a:solidFill>
              </a:rPr>
              <a:t>	</a:t>
            </a:r>
            <a:r>
              <a:rPr lang="zh-CN" altLang="en-US" sz="2400" b="1">
                <a:solidFill>
                  <a:schemeClr val="tx1"/>
                </a:solidFill>
              </a:rPr>
              <a:t>全文紧紧围绕缴纳党费这一典型事件，以咸菜这一主线，串联了许多生动感人的细节。首次会面对窝棚、摘菜妇女、磨损的党证等环境、人、物的描写，为后一次会面时的突发事件埋下伏笔。黄新哼小调和哄孩子的话前后呼应，啃咸萝卜和一筐咸莱等细节首尾映衬。</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798195"/>
            <a:ext cx="11620500" cy="3969385"/>
          </a:xfrm>
          <a:prstGeom prst="rect">
            <a:avLst/>
          </a:prstGeom>
          <a:noFill/>
        </p:spPr>
        <p:txBody>
          <a:bodyPr wrap="square" rtlCol="0" anchor="t">
            <a:spAutoFit/>
          </a:bodyPr>
          <a:lstStyle/>
          <a:p>
            <a:pPr fontAlgn="auto">
              <a:lnSpc>
                <a:spcPct val="150000"/>
              </a:lnSpc>
            </a:pPr>
            <a:r>
              <a:rPr lang="zh-CN" altLang="en-US" sz="2800" b="1">
                <a:solidFill>
                  <a:srgbClr val="FF0000"/>
                </a:solidFill>
                <a:sym typeface="+mn-ea"/>
              </a:rPr>
              <a:t>③善于通过描写人物的典型动作来刻画人物的心理活动。</a:t>
            </a:r>
            <a:endParaRPr lang="zh-CN" altLang="en-US" sz="2800" b="1">
              <a:solidFill>
                <a:srgbClr val="FF0000"/>
              </a:solidFill>
            </a:endParaRPr>
          </a:p>
          <a:p>
            <a:pPr fontAlgn="auto">
              <a:lnSpc>
                <a:spcPct val="150000"/>
              </a:lnSpc>
            </a:pPr>
            <a:r>
              <a:rPr lang="en-US" altLang="zh-CN" sz="2800" b="1">
                <a:solidFill>
                  <a:srgbClr val="FF0000"/>
                </a:solidFill>
                <a:sym typeface="+mn-ea"/>
              </a:rPr>
              <a:t>	</a:t>
            </a:r>
            <a:r>
              <a:rPr lang="zh-CN" altLang="en-US" sz="2800" b="1">
                <a:solidFill>
                  <a:schemeClr val="tx1"/>
                </a:solidFill>
                <a:sym typeface="+mn-ea"/>
              </a:rPr>
              <a:t>小说采用第一人称回忆讲述式写法，不直接描写主人公的心理活动，而是通过细小的典型动作来刻画人物的心理状态。如：黄新拿出丈夫留下的两块银洋，小说描写了她“拿在手里掂了掂”的动作，从这一动作可以想象到她对丈夫的无限深情，对能解决一些生活问题的银洋的珍爱，而她却要把珍爱的东西交给党，从而揭示了她对党的深厚感情。</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4165" y="1148715"/>
            <a:ext cx="6379845"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1.梳理小说情节结构，理解小说主旨。</a:t>
            </a:r>
          </a:p>
          <a:p>
            <a:pPr fontAlgn="auto">
              <a:lnSpc>
                <a:spcPct val="150000"/>
              </a:lnSpc>
            </a:pPr>
            <a:r>
              <a:rPr lang="en-US" altLang="zh-CN" sz="2800" b="1"/>
              <a:t>	</a:t>
            </a:r>
            <a:r>
              <a:rPr lang="zh-CN" altLang="en-US" sz="2800" b="1"/>
              <a:t>2.对小说典型细节描写的作用进行探究。</a:t>
            </a:r>
          </a:p>
          <a:p>
            <a:pPr fontAlgn="auto">
              <a:lnSpc>
                <a:spcPct val="150000"/>
              </a:lnSpc>
            </a:pPr>
            <a:r>
              <a:rPr lang="en-US" altLang="zh-CN" sz="2800" b="1"/>
              <a:t>	</a:t>
            </a:r>
            <a:r>
              <a:rPr lang="zh-CN" altLang="en-US" sz="2800" b="1"/>
              <a:t>3.了解小说以第一人称叙述好处，结合全文分析黄新这一人物形象的特点。</a:t>
            </a:r>
          </a:p>
        </p:txBody>
      </p:sp>
      <p:pic>
        <p:nvPicPr>
          <p:cNvPr id="4" name="图片 3"/>
          <p:cNvPicPr>
            <a:picLocks noChangeAspect="1"/>
          </p:cNvPicPr>
          <p:nvPr/>
        </p:nvPicPr>
        <p:blipFill>
          <a:blip r:embed="rId2"/>
          <a:stretch>
            <a:fillRect/>
          </a:stretch>
        </p:blipFill>
        <p:spPr>
          <a:xfrm>
            <a:off x="7051675" y="1245235"/>
            <a:ext cx="4848860" cy="4848860"/>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474980"/>
            <a:ext cx="11620500" cy="5908040"/>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本文讲述的是1934年闽粤赣边区斗争时，敌人对百姓进行“并村”，切断党同群众的联系。而上了山的红军极度缺盐，战士们尝到一点咸味都会十分喜悦。百姓也缺油盐，被白匪控制得死死的。黄新同志宁可自己的孩子受不进油盐之苦，也不忘记自己参加红军的丈夫欠了几个月的党费，凑钱买盐腌咸菜送上山。而“我”作为线索人物，在白鬼们搜村的时候是愿意挺身而出的，只因黄新对“我”苦苦相劝，要“我”顾全大局，为了党一定得活着。而她却做出了死的选择，赞扬了共产党员爱党爱民，甚至甘心为革命事业奉献自己生命的精神。</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4114800" y="4524375"/>
            <a:ext cx="3685540" cy="2112645"/>
          </a:xfrm>
          <a:prstGeom prst="rect">
            <a:avLst/>
          </a:prstGeom>
        </p:spPr>
      </p:pic>
      <p:sp>
        <p:nvSpPr>
          <p:cNvPr id="2" name="文本框 1"/>
          <p:cNvSpPr txBox="1"/>
          <p:nvPr/>
        </p:nvSpPr>
        <p:spPr>
          <a:xfrm>
            <a:off x="270510" y="369570"/>
            <a:ext cx="11651615" cy="415417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en-US" altLang="zh-CN" sz="2800" b="1"/>
              <a:t>	</a:t>
            </a:r>
            <a:r>
              <a:rPr lang="zh-CN" altLang="en-US" sz="2800" b="1"/>
              <a:t>1.完成课后训练</a:t>
            </a:r>
          </a:p>
          <a:p>
            <a:pPr algn="l" fontAlgn="auto">
              <a:lnSpc>
                <a:spcPct val="150000"/>
              </a:lnSpc>
              <a:buClrTx/>
              <a:buSzTx/>
              <a:buFontTx/>
            </a:pPr>
            <a:r>
              <a:rPr lang="en-US" altLang="zh-CN" sz="2800" b="1"/>
              <a:t>	</a:t>
            </a:r>
            <a:r>
              <a:rPr lang="zh-CN" altLang="en-US" sz="2800" b="1"/>
              <a:t>2.有人说，写人物必须写出他在生死关头的一刹那间的动摇，才能显得真实，人物才能活起来，写英雄人物时只有给他添加一点缺陷，才能避免公式化、概念化。王愿坚的《党费》塑造了一位集各种崇高品质于一身的女共产党员的形象，这一人物形象是否有违艺术的真实？</a:t>
            </a:r>
          </a:p>
        </p:txBody>
      </p:sp>
      <p:pic>
        <p:nvPicPr>
          <p:cNvPr id="3" name="图片 2"/>
          <p:cNvPicPr>
            <a:picLocks noChangeAspect="1"/>
          </p:cNvPicPr>
          <p:nvPr/>
        </p:nvPicPr>
        <p:blipFill>
          <a:blip r:embed="rId3"/>
          <a:stretch>
            <a:fillRect/>
          </a:stretch>
        </p:blipFill>
        <p:spPr>
          <a:xfrm>
            <a:off x="8812530" y="4992370"/>
            <a:ext cx="3379470" cy="1644650"/>
          </a:xfrm>
          <a:prstGeom prst="rect">
            <a:avLst/>
          </a:prstGeom>
        </p:spPr>
      </p:pic>
      <p:pic>
        <p:nvPicPr>
          <p:cNvPr id="5" name="New picture"/>
          <p:cNvPicPr/>
          <p:nvPr/>
        </p:nvPicPr>
        <p:blipFill>
          <a:blip r:embed="rId4"/>
          <a:stretch>
            <a:fillRect/>
          </a:stretch>
        </p:blipFill>
        <p:spPr>
          <a:xfrm>
            <a:off x="10502900" y="12687300"/>
            <a:ext cx="3556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2870" y="262255"/>
            <a:ext cx="11620500"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solidFill>
                  <a:srgbClr val="FF0000"/>
                </a:solidFill>
              </a:rPr>
              <a:t>语言建构与运用</a:t>
            </a:r>
            <a:r>
              <a:rPr lang="zh-CN" altLang="en-US" sz="2800" b="1"/>
              <a:t>：学习用人物对话、典型细节来刻画人物形象的表现手法。</a:t>
            </a:r>
          </a:p>
          <a:p>
            <a:pPr fontAlgn="auto">
              <a:lnSpc>
                <a:spcPct val="150000"/>
              </a:lnSpc>
            </a:pPr>
            <a:r>
              <a:rPr lang="en-US" altLang="zh-CN" sz="2800" b="1"/>
              <a:t>	</a:t>
            </a:r>
            <a:r>
              <a:rPr lang="zh-CN" altLang="en-US" sz="2800" b="1">
                <a:solidFill>
                  <a:srgbClr val="FF0000"/>
                </a:solidFill>
              </a:rPr>
              <a:t>思维发展与提升</a:t>
            </a:r>
            <a:r>
              <a:rPr lang="zh-CN" altLang="en-US" sz="2800" b="1"/>
              <a:t>：厘清全文的线索，梳理小说的情节。</a:t>
            </a:r>
          </a:p>
          <a:p>
            <a:pPr fontAlgn="auto">
              <a:lnSpc>
                <a:spcPct val="150000"/>
              </a:lnSpc>
            </a:pPr>
            <a:r>
              <a:rPr lang="en-US" altLang="zh-CN" sz="2800" b="1"/>
              <a:t>	</a:t>
            </a:r>
            <a:r>
              <a:rPr lang="zh-CN" altLang="en-US" sz="2800" b="1">
                <a:solidFill>
                  <a:srgbClr val="FF0000"/>
                </a:solidFill>
              </a:rPr>
              <a:t>审美鉴赏与创造</a:t>
            </a:r>
            <a:r>
              <a:rPr lang="zh-CN" altLang="en-US" sz="2800" b="1"/>
              <a:t>：赏析细节，分析黄新、“我”等人物形象。</a:t>
            </a:r>
          </a:p>
          <a:p>
            <a:pPr fontAlgn="auto">
              <a:lnSpc>
                <a:spcPct val="150000"/>
              </a:lnSpc>
            </a:pPr>
            <a:r>
              <a:rPr lang="en-US" altLang="zh-CN" sz="2800" b="1"/>
              <a:t>	</a:t>
            </a:r>
            <a:r>
              <a:rPr lang="zh-CN" altLang="en-US" sz="2800" b="1">
                <a:solidFill>
                  <a:srgbClr val="FF0000"/>
                </a:solidFill>
              </a:rPr>
              <a:t>文化传承与理解</a:t>
            </a:r>
            <a:r>
              <a:rPr lang="zh-CN" altLang="en-US" sz="2800" b="1"/>
              <a:t>：把握文章题目的多重含义，体会小说所表现出来的英雄主义和革命情怀。</a:t>
            </a:r>
          </a:p>
        </p:txBody>
      </p:sp>
      <p:pic>
        <p:nvPicPr>
          <p:cNvPr id="3" name="图片 2"/>
          <p:cNvPicPr>
            <a:picLocks noChangeAspect="1"/>
          </p:cNvPicPr>
          <p:nvPr/>
        </p:nvPicPr>
        <p:blipFill>
          <a:blip r:embed="rId2"/>
          <a:stretch>
            <a:fillRect/>
          </a:stretch>
        </p:blipFill>
        <p:spPr>
          <a:xfrm>
            <a:off x="10125075" y="4361180"/>
            <a:ext cx="2066925" cy="239077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9420" y="1014730"/>
            <a:ext cx="11620500" cy="2399665"/>
          </a:xfrm>
          <a:prstGeom prst="rect">
            <a:avLst/>
          </a:prstGeom>
          <a:noFill/>
        </p:spPr>
        <p:txBody>
          <a:bodyPr wrap="square" rtlCol="0" anchor="t">
            <a:spAutoFit/>
          </a:bodyPr>
          <a:lstStyle/>
          <a:p>
            <a:pPr algn="ctr" fontAlgn="auto">
              <a:lnSpc>
                <a:spcPct val="150000"/>
              </a:lnSpc>
            </a:pPr>
            <a:r>
              <a:rPr lang="zh-CN" altLang="en-US" sz="3600" b="1">
                <a:solidFill>
                  <a:schemeClr val="tx1"/>
                </a:solidFill>
              </a:rPr>
              <a:t>【教学重难点】</a:t>
            </a:r>
            <a:endParaRPr lang="zh-CN" altLang="en-US" sz="2800" b="1">
              <a:solidFill>
                <a:schemeClr val="tx1"/>
              </a:solidFill>
            </a:endParaRPr>
          </a:p>
          <a:p>
            <a:pPr fontAlgn="auto">
              <a:lnSpc>
                <a:spcPct val="150000"/>
              </a:lnSpc>
            </a:pPr>
            <a:r>
              <a:rPr lang="zh-CN" altLang="en-US" sz="3200" b="1">
                <a:solidFill>
                  <a:schemeClr val="tx1"/>
                </a:solidFill>
              </a:rPr>
              <a:t>重点：探究小说典型细节描写的作用。</a:t>
            </a:r>
          </a:p>
          <a:p>
            <a:pPr fontAlgn="auto">
              <a:lnSpc>
                <a:spcPct val="150000"/>
              </a:lnSpc>
            </a:pPr>
            <a:r>
              <a:rPr lang="zh-CN" altLang="en-US" sz="3200" b="1">
                <a:solidFill>
                  <a:schemeClr val="tx1"/>
                </a:solidFill>
              </a:rPr>
              <a:t>难点：分析黄新这一人物形象的特点。</a:t>
            </a:r>
          </a:p>
        </p:txBody>
      </p:sp>
      <p:pic>
        <p:nvPicPr>
          <p:cNvPr id="4" name="图片 3"/>
          <p:cNvPicPr>
            <a:picLocks noChangeAspect="1"/>
          </p:cNvPicPr>
          <p:nvPr/>
        </p:nvPicPr>
        <p:blipFill>
          <a:blip r:embed="rId3"/>
          <a:stretch>
            <a:fillRect/>
          </a:stretch>
        </p:blipFill>
        <p:spPr>
          <a:xfrm>
            <a:off x="5169535" y="3414395"/>
            <a:ext cx="6440170" cy="306133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2715" y="494665"/>
            <a:ext cx="11586845"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苟利国家生死以，岂因祸福避趋之。”历史上，我们中华儿女演绎了无数可歌可泣的爱国故事。当祖国处于落后挨打境地时，詹天佑、李四光、华罗庚忧心如焚，千方百计寻求强国之略，富民之策，“为什么我的眼里常含泪水？因为我对这土地爱得深沉”。当祖国受到侵略时，戚继光、郑成功、林则徐愤然而起，视“一寸河山一寸金”抱“天下兴亡，匹夫有责”的信念，举起保家卫国的大旗。回望近代史，当日寇的铁蹄践踏我们美丽的家园，当暴虐的敌机在我国的领空不断示威，当家人和朋友面临着家破人亡的绝境之时，多少仁人志士甘愿杀身成仁。</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3830" y="247015"/>
            <a:ext cx="1186434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王愿坚（1929年-1991年），山东省相州镇相州七村人，当代作家。曾任中国作家协会理事、解放军艺术学院艺术系（作家班）主任。1944年7月到抗日根据地，1945年1月参加八路军，参加革命工作。在部队里当过宣传员，文工团员，报社编辑和记者。1956年至1966年，参加了“解放军30年征文”——革命回忆录选集《星火燎原》的编辑工作，有机会系统地学习了党和军队的历史，接触到更多老一辈革命者，使他的创作题材更丰富，文笔更洗练。</a:t>
            </a:r>
          </a:p>
          <a:p>
            <a:pPr fontAlgn="auto">
              <a:lnSpc>
                <a:spcPct val="150000"/>
              </a:lnSpc>
            </a:pPr>
            <a:r>
              <a:rPr lang="en-US" altLang="zh-CN" sz="2800" b="1"/>
              <a:t>	</a:t>
            </a:r>
            <a:endParaRPr lang="zh-CN" altLang="en-US" sz="2800" b="1"/>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42595" y="705485"/>
            <a:ext cx="11306810" cy="544639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王愿坚的短篇小说中，《党费》《粮食的故事》《支队政委》等描写了老革命根据地人民的斗争；《七根火柴》《三人行》《赶队》等歌颂了红军二万五千里长征的英雄事迹；《普通劳动者》《妈妈》《休息》等塑造了老一辈革命家的形象。其它还有《早晨》《征途》和改编的电影文学剧本《闪闪的红星》等。近几年的新作有《足迹》《标准》《草》《歌》等短篇小说，其中《足迹》获人民文学杂志1978年全国优秀短篇小说奖。</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1765" y="253365"/>
            <a:ext cx="11650980" cy="267652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《党费》是王愿坚的成名作和代表作，多次被选入中学语文课本，影响深远。小说记录了红军留守部队一段关于党费的故事。以“党费”为题，点明了结构小说的核心对象，间接表现了作品的立意和主旨。</a:t>
            </a:r>
          </a:p>
        </p:txBody>
      </p:sp>
      <p:pic>
        <p:nvPicPr>
          <p:cNvPr id="4" name="图片 3"/>
          <p:cNvPicPr>
            <a:picLocks noChangeAspect="1"/>
          </p:cNvPicPr>
          <p:nvPr/>
        </p:nvPicPr>
        <p:blipFill>
          <a:blip r:embed="rId2"/>
          <a:stretch>
            <a:fillRect/>
          </a:stretch>
        </p:blipFill>
        <p:spPr>
          <a:xfrm>
            <a:off x="1570355" y="3191510"/>
            <a:ext cx="3241040" cy="3367405"/>
          </a:xfrm>
          <a:prstGeom prst="rect">
            <a:avLst/>
          </a:prstGeom>
        </p:spPr>
      </p:pic>
      <p:pic>
        <p:nvPicPr>
          <p:cNvPr id="5" name="图片 4"/>
          <p:cNvPicPr>
            <a:picLocks noChangeAspect="1"/>
          </p:cNvPicPr>
          <p:nvPr/>
        </p:nvPicPr>
        <p:blipFill>
          <a:blip r:embed="rId3"/>
          <a:stretch>
            <a:fillRect/>
          </a:stretch>
        </p:blipFill>
        <p:spPr>
          <a:xfrm>
            <a:off x="6814820" y="3436620"/>
            <a:ext cx="4242435" cy="2877185"/>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102</Paragraphs>
  <Slides>31</Slides>
  <Notes>2</Notes>
  <TotalTime>0</TotalTime>
  <HiddenSlides>1</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31</vt:i4>
      </vt:variant>
    </vt:vector>
  </HeadingPairs>
  <TitlesOfParts>
    <vt:vector baseType="lpstr" size="38">
      <vt:lpstr>Arial</vt:lpstr>
      <vt:lpstr>Calibri</vt:lpstr>
      <vt:lpstr>宋体</vt:lpstr>
      <vt:lpstr>Calibri Light</vt:lpstr>
      <vt:lpstr>思源黑体 CN Bold</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2021-02-27T11:52:39.200</cp:lastPrinted>
  <dcterms:created xsi:type="dcterms:W3CDTF">2021-02-27T11:52:39Z</dcterms:created>
  <dcterms:modified xsi:type="dcterms:W3CDTF">2021-02-27T03:52:40Z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