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386" r:id="rId3"/>
    <p:sldId id="258" r:id="rId4"/>
    <p:sldId id="315" r:id="rId5"/>
    <p:sldId id="338" r:id="rId6"/>
    <p:sldId id="365" r:id="rId7"/>
    <p:sldId id="319" r:id="rId8"/>
    <p:sldId id="339" r:id="rId9"/>
    <p:sldId id="388" r:id="rId10"/>
    <p:sldId id="320" r:id="rId11"/>
    <p:sldId id="340" r:id="rId12"/>
    <p:sldId id="345" r:id="rId13"/>
    <p:sldId id="341" r:id="rId14"/>
    <p:sldId id="378" r:id="rId15"/>
    <p:sldId id="342" r:id="rId16"/>
    <p:sldId id="379" r:id="rId17"/>
    <p:sldId id="343" r:id="rId18"/>
    <p:sldId id="364" r:id="rId19"/>
    <p:sldId id="344" r:id="rId20"/>
    <p:sldId id="335" r:id="rId21"/>
    <p:sldId id="390" r:id="rId22"/>
    <p:sldId id="391" r:id="rId23"/>
    <p:sldId id="392" r:id="rId24"/>
    <p:sldId id="336" r:id="rId25"/>
  </p:sldIdLst>
  <p:sldSz cx="12192000" cy="6858000"/>
  <p:notesSz cx="6858000" cy="9144000"/>
  <p:embeddedFontLst>
    <p:embeddedFont>
      <p:font typeface="汉仪尚巍手书W" panose="00020600040101010101" pitchFamily="18" charset="-122"/>
      <p:regular r:id="rId27"/>
    </p:embeddedFont>
    <p:embeddedFont>
      <p:font typeface="苏新诗古印宋简" panose="02010609000101010101" pitchFamily="49" charset="-122"/>
      <p:regular r:id="rId28"/>
    </p:embeddedFont>
    <p:embeddedFont>
      <p:font typeface="楷体" panose="02010609060101010101" charset="-122"/>
      <p:regular r:id="rId29"/>
    </p:embeddedFont>
    <p:embeddedFont>
      <p:font typeface="微软雅黑" panose="020B0503020204020204" charset="-122"/>
      <p:regular r:id="rId30"/>
    </p:embeddedFont>
    <p:embeddedFont>
      <p:font typeface="等线 Light" panose="02010600030101010101" charset="-122"/>
      <p:regular r:id="rId31"/>
    </p:embeddedFont>
    <p:embeddedFont>
      <p:font typeface="等线" panose="02010600030101010101" charset="-122"/>
      <p:regular r:id="rId32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fill>
          <a:solidFill>
            <a:schemeClr val="accent6">
              <a:tint val="40000"/>
            </a:schemeClr>
          </a:solidFill>
        </a:fill>
      </a:tcStyle>
    </a:band1H>
    <a:band1V>
      <a:tcStyle>
        <a:fill>
          <a:solidFill>
            <a:schemeClr val="accent6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6" y="48"/>
      </p:cViewPr>
      <p:guideLst>
        <p:guide pos="334"/>
        <p:guide orient="horz" pos="320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tags" Target="tags/tag3.xml" /><Relationship Id="rId27" Type="http://schemas.openxmlformats.org/officeDocument/2006/relationships/font" Target="fonts/font1.fntdata" /><Relationship Id="rId28" Type="http://schemas.openxmlformats.org/officeDocument/2006/relationships/font" Target="fonts/font2.fntdata" /><Relationship Id="rId29" Type="http://schemas.openxmlformats.org/officeDocument/2006/relationships/font" Target="fonts/font3.fntdata" /><Relationship Id="rId3" Type="http://schemas.openxmlformats.org/officeDocument/2006/relationships/slide" Target="slides/slide1.xml" /><Relationship Id="rId30" Type="http://schemas.openxmlformats.org/officeDocument/2006/relationships/font" Target="fonts/font4.fntdata" /><Relationship Id="rId31" Type="http://schemas.openxmlformats.org/officeDocument/2006/relationships/font" Target="fonts/font5.fntdata" /><Relationship Id="rId32" Type="http://schemas.openxmlformats.org/officeDocument/2006/relationships/font" Target="fonts/font6.fntdata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94C52-905D-4827-9E93-51632A65D9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E2C1CF-758F-48C5-8FBB-F0B3AE7D56C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microsoft.com/office/2007/relationships/hdphoto" Target="../media/image2.wdp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857E-D3CD-4368-8A33-33D6A172E80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0342-F119-400B-9C59-9E112DC44B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857E-D3CD-4368-8A33-33D6A172E80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0342-F119-400B-9C59-9E112DC44B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857E-D3CD-4368-8A33-33D6A172E80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0342-F119-400B-9C59-9E112DC44B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9347501" y="331024"/>
            <a:ext cx="34645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60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回忆</a:t>
            </a:r>
            <a:r>
              <a:rPr lang="zh-CN" altLang="en-US" sz="2800" spc="600">
                <a:solidFill>
                  <a:srgbClr val="FF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我的母亲</a:t>
            </a:r>
            <a:endParaRPr lang="zh-CN" altLang="en-US" sz="2800" spc="600">
              <a:solidFill>
                <a:srgbClr val="FF0000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63200" y="5031518"/>
            <a:ext cx="1271265" cy="1841722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857E-D3CD-4368-8A33-33D6A172E80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0342-F119-400B-9C59-9E112DC44B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857E-D3CD-4368-8A33-33D6A172E80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0342-F119-400B-9C59-9E112DC44B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857E-D3CD-4368-8A33-33D6A172E80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0342-F119-400B-9C59-9E112DC44B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857E-D3CD-4368-8A33-33D6A172E80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0342-F119-400B-9C59-9E112DC44B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857E-D3CD-4368-8A33-33D6A172E80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0342-F119-400B-9C59-9E112DC44B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857E-D3CD-4368-8A33-33D6A172E80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0342-F119-400B-9C59-9E112DC44B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857E-D3CD-4368-8A33-33D6A172E80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0342-F119-400B-9C59-9E112DC44B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857E-D3CD-4368-8A33-33D6A172E80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0342-F119-400B-9C59-9E112DC44B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2857E-D3CD-4368-8A33-33D6A172E80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E0342-F119-400B-9C59-9E112DC44B4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0.png" /><Relationship Id="rId3" Type="http://schemas.openxmlformats.org/officeDocument/2006/relationships/tags" Target="../tags/tag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hyperlink" Target="&#12298;&#22238;&#24518;&#25105;&#30340;&#27597;&#20146;&#12299;&#35838;&#22806;&#25299;&#23637;&#38405;&#35835;.doc" TargetMode="External" /><Relationship Id="rId3" Type="http://schemas.openxmlformats.org/officeDocument/2006/relationships/tags" Target="../tags/tag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microsoft.com/office/2007/relationships/hdphoto" Target="../media/image7.wdp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microsoft.com/office/2007/relationships/hdphoto" Target="../media/image7.wdp" /><Relationship Id="rId4" Type="http://schemas.openxmlformats.org/officeDocument/2006/relationships/image" Target="../media/image1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png" /><Relationship Id="rId3" Type="http://schemas.microsoft.com/office/2007/relationships/hdphoto" Target="../media/image9.wdp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0" name="图片 99"/>
          <p:cNvPicPr/>
          <p:nvPr/>
        </p:nvPicPr>
        <p:blipFill>
          <a:blip r:embed="rId2"/>
          <a:srcRect b="338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59"/>
          <p:cNvSpPr txBox="1">
            <a:spLocks noChangeArrowheads="1"/>
          </p:cNvSpPr>
          <p:nvPr/>
        </p:nvSpPr>
        <p:spPr bwMode="auto">
          <a:xfrm flipH="1">
            <a:off x="436245" y="218440"/>
            <a:ext cx="8724900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  <a:scene3d>
              <a:camera prst="perspectiveRelaxed" fov="3600000">
                <a:rot lat="21594000" lon="0" rev="0"/>
              </a:camera>
              <a:lightRig rig="brightRoom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一、划分层次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 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读懂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“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文章思路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”</a:t>
            </a:r>
            <a:endParaRPr lang="en-US" altLang="zh-CN" sz="3200" b="1" kern="0" spc="1000"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1375" y="958215"/>
            <a:ext cx="108369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活动要求：默读课文，圈画各段的关键句，梳理文章写作思路，并阐述分层理由和依据。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037590" y="2068195"/>
            <a:ext cx="9396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kern="0">
                <a:solidFill>
                  <a:srgbClr val="32624F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第一部分（第</a:t>
            </a:r>
            <a:r>
              <a:rPr lang="en-US" altLang="zh-CN" sz="2800" kern="0">
                <a:solidFill>
                  <a:srgbClr val="32624F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1</a:t>
            </a:r>
            <a:r>
              <a:rPr lang="zh-CN" altLang="en-US" sz="2800" kern="0">
                <a:solidFill>
                  <a:srgbClr val="32624F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段），沉痛悼念母亲逝世，引出回忆的内容。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037590" y="3292475"/>
            <a:ext cx="4599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kern="0">
                <a:solidFill>
                  <a:srgbClr val="32624F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第二部分（第2-13段）详略得当地记叙了母亲勤劳一生中的主要事迹。</a:t>
            </a:r>
            <a:endParaRPr lang="zh-CN" altLang="en-US" sz="2800" kern="0">
              <a:solidFill>
                <a:srgbClr val="32624F"/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7590" y="5100320"/>
            <a:ext cx="9070975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kern="0">
                <a:solidFill>
                  <a:srgbClr val="32624F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第三部分（第14-17段）母亲对我的教育和影响，表达了作者继续革命的决心。</a:t>
            </a:r>
            <a:endParaRPr lang="zh-CN" altLang="en-US" sz="2800" kern="0">
              <a:solidFill>
                <a:srgbClr val="32624F"/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72150" y="3077210"/>
            <a:ext cx="614743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kern="0">
                <a:solidFill>
                  <a:srgbClr val="32624F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第一层（第2-</a:t>
            </a:r>
            <a:r>
              <a:rPr lang="en-US" altLang="zh-CN" sz="2800" kern="0">
                <a:solidFill>
                  <a:srgbClr val="32624F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7</a:t>
            </a:r>
            <a:r>
              <a:rPr lang="zh-CN" altLang="en-US" sz="2800" kern="0">
                <a:solidFill>
                  <a:srgbClr val="32624F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段）叙述贫苦家境里母亲所表现出来的高贵品质。</a:t>
            </a:r>
            <a:endParaRPr lang="zh-CN" altLang="en-US" sz="2800" kern="0">
              <a:solidFill>
                <a:srgbClr val="32624F"/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kern="0">
                <a:solidFill>
                  <a:srgbClr val="32624F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第二层（第</a:t>
            </a:r>
            <a:r>
              <a:rPr lang="en-US" altLang="zh-CN" sz="2800" kern="0">
                <a:solidFill>
                  <a:srgbClr val="32624F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8-13</a:t>
            </a:r>
            <a:r>
              <a:rPr lang="zh-CN" altLang="en-US" sz="2800" kern="0">
                <a:solidFill>
                  <a:srgbClr val="32624F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  <a:sym typeface="+mn-ea"/>
              </a:rPr>
              <a:t>段）从更广阔的背景上写出母亲的平凡和伟大。</a:t>
            </a:r>
            <a:endParaRPr lang="zh-CN" altLang="en-US" sz="2800" kern="0">
              <a:solidFill>
                <a:srgbClr val="32624F"/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509905" y="2345690"/>
            <a:ext cx="527685" cy="3506470"/>
          </a:xfrm>
          <a:prstGeom prst="leftBrac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>
            <a:off x="5554345" y="3292475"/>
            <a:ext cx="217805" cy="1460500"/>
          </a:xfrm>
          <a:prstGeom prst="leftBrace">
            <a:avLst>
              <a:gd name="adj1" fmla="val 8333"/>
              <a:gd name="adj2" fmla="val 50000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9063990" y="1727200"/>
            <a:ext cx="1704340" cy="4343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寄其哀</a:t>
            </a:r>
            <a:endParaRPr lang="zh-CN" altLang="en-US" sz="2400">
              <a:solidFill>
                <a:schemeClr val="bg1"/>
              </a:solidFill>
              <a:latin typeface="华康隶书体W7" panose="03000709000000000000" charset="-122"/>
              <a:ea typeface="华康隶书体W7" panose="03000709000000000000" charset="-122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649345" y="4241800"/>
            <a:ext cx="1704340" cy="4343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述其功</a:t>
            </a:r>
            <a:endParaRPr lang="zh-CN" altLang="en-US" sz="2400">
              <a:solidFill>
                <a:schemeClr val="bg1"/>
              </a:solidFill>
              <a:latin typeface="华康隶书体W7" panose="03000709000000000000" charset="-122"/>
              <a:ea typeface="华康隶书体W7" panose="03000709000000000000" charset="-122"/>
              <a:sym typeface="+mn-ea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404225" y="5652770"/>
            <a:ext cx="1704340" cy="4343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华康隶书体W7" panose="03000709000000000000" charset="-122"/>
                <a:ea typeface="华康隶书体W7" panose="03000709000000000000" charset="-122"/>
                <a:sym typeface="+mn-ea"/>
              </a:rPr>
              <a:t>颂其德</a:t>
            </a:r>
            <a:endParaRPr lang="zh-CN" altLang="en-US" sz="2400">
              <a:solidFill>
                <a:schemeClr val="bg1"/>
              </a:solidFill>
              <a:latin typeface="华康隶书体W7" panose="03000709000000000000" charset="-122"/>
              <a:ea typeface="华康隶书体W7" panose="03000709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  <p:bldP spid="7" grpId="0"/>
      <p:bldP spid="5" grpId="0"/>
      <p:bldP spid="20" grpId="0"/>
      <p:bldP spid="22" grpId="0"/>
      <p:bldP spid="23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 flipH="1">
            <a:off x="436245" y="218440"/>
            <a:ext cx="8317865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  <a:scene3d>
              <a:camera prst="perspectiveRelaxed" fov="3600000">
                <a:rot lat="21594000" lon="0" rev="0"/>
              </a:camera>
              <a:lightRig rig="brightRoom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二、梳理事件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 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读懂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“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勤劳一生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”</a:t>
            </a:r>
            <a:endParaRPr lang="en-US" altLang="zh-CN" sz="3200" b="1" kern="0" spc="1000"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935" y="998220"/>
            <a:ext cx="10692130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ts val="3500"/>
              </a:lnSpc>
            </a:pPr>
            <a:r>
              <a:rPr lang="zh-CN" altLang="en-US" sz="2400"/>
              <a:t>文章开头即说：“我爱我母亲，特别是她勤劳一生，很多事情是值得我永远回忆的。”阅读课文，想一想，母亲的</a:t>
            </a:r>
            <a:r>
              <a:rPr lang="zh-CN" altLang="en-US" sz="2400" b="1">
                <a:solidFill>
                  <a:srgbClr val="C00000"/>
                </a:solidFill>
              </a:rPr>
              <a:t>“勤劳”</a:t>
            </a:r>
            <a:r>
              <a:rPr lang="zh-CN" altLang="en-US" sz="2400"/>
              <a:t>是通过哪些</a:t>
            </a:r>
            <a:r>
              <a:rPr lang="zh-CN" altLang="en-US" sz="2400" b="1">
                <a:solidFill>
                  <a:srgbClr val="C00000"/>
                </a:solidFill>
              </a:rPr>
              <a:t>事例</a:t>
            </a:r>
            <a:r>
              <a:rPr lang="zh-CN" altLang="en-US" sz="2400"/>
              <a:t>体现出来的？从文中还可以看出母亲具有怎样的</a:t>
            </a:r>
            <a:r>
              <a:rPr lang="zh-CN" altLang="en-US" sz="2400" b="1">
                <a:solidFill>
                  <a:srgbClr val="C00000"/>
                </a:solidFill>
              </a:rPr>
              <a:t>品格</a:t>
            </a:r>
            <a:r>
              <a:rPr lang="zh-CN" altLang="en-US" sz="2400"/>
              <a:t>？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929640" y="3039745"/>
            <a:ext cx="10203180" cy="2527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8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活动要求：</a:t>
            </a:r>
            <a:endParaRPr lang="zh-CN" altLang="en-US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38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浏览文本，找出事例，做好批注，总结品格。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38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母亲是一个</a:t>
            </a:r>
            <a:r>
              <a:rPr lang="en-US" altLang="zh-CN" sz="28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的人，从</a:t>
            </a:r>
            <a:r>
              <a:rPr lang="en-US" altLang="zh-CN" sz="28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可以看出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的格式，谈谈母亲是一个什么样的人。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38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自主学习时间：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 flipH="1">
            <a:off x="436245" y="209550"/>
            <a:ext cx="8317865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  <a:scene3d>
              <a:camera prst="perspectiveRelaxed" fov="3600000">
                <a:rot lat="21594000" lon="0" rev="0"/>
              </a:camera>
              <a:lightRig rig="brightRoom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二、梳理事件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 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读懂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“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勤劳一生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”</a:t>
            </a:r>
            <a:endParaRPr lang="en-US" altLang="zh-CN" sz="3200" b="1" kern="0" spc="1000"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935" y="998220"/>
            <a:ext cx="10692130" cy="1437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ts val="3500"/>
              </a:lnSpc>
            </a:pPr>
            <a:r>
              <a:rPr lang="zh-CN" altLang="en-US" sz="2400"/>
              <a:t>文章开头即说：“我爱我母亲，特别是她勤劳一生，很多事情是值得我永远回忆的。”阅读课文，想一想，母亲的</a:t>
            </a:r>
            <a:r>
              <a:rPr lang="zh-CN" altLang="en-US" sz="2400" b="1">
                <a:solidFill>
                  <a:srgbClr val="C00000"/>
                </a:solidFill>
              </a:rPr>
              <a:t>“勤劳”</a:t>
            </a:r>
            <a:r>
              <a:rPr lang="zh-CN" altLang="en-US" sz="2400"/>
              <a:t>是通过哪些</a:t>
            </a:r>
            <a:r>
              <a:rPr lang="zh-CN" altLang="en-US" sz="2400" b="1">
                <a:solidFill>
                  <a:srgbClr val="C00000"/>
                </a:solidFill>
              </a:rPr>
              <a:t>事例</a:t>
            </a:r>
            <a:r>
              <a:rPr lang="zh-CN" altLang="en-US" sz="2400"/>
              <a:t>体现出来的？从文中还可以看出母亲具有怎样的</a:t>
            </a:r>
            <a:r>
              <a:rPr lang="zh-CN" altLang="en-US" sz="2400" b="1">
                <a:solidFill>
                  <a:srgbClr val="C00000"/>
                </a:solidFill>
              </a:rPr>
              <a:t>品格</a:t>
            </a:r>
            <a:r>
              <a:rPr lang="zh-CN" altLang="en-US" sz="2400"/>
              <a:t>？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7193280" y="2877185"/>
            <a:ext cx="35928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母亲是勤劳一生的人；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母亲是聪明能干的人；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母亲是任劳任怨的人；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母亲是有同情心的人；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母亲是宽厚仁慈的人；</a:t>
            </a:r>
            <a:endParaRPr lang="zh-CN" altLang="en-US" sz="2400"/>
          </a:p>
          <a:p>
            <a:r>
              <a:rPr lang="en-US" altLang="zh-CN" sz="2400"/>
              <a:t>......</a:t>
            </a:r>
            <a:endParaRPr lang="zh-CN" altLang="en-US" sz="2400"/>
          </a:p>
          <a:p>
            <a:r>
              <a:rPr lang="zh-CN" altLang="en-US" sz="2400"/>
              <a:t>母亲是一位普通的农妇，</a:t>
            </a:r>
            <a:endParaRPr lang="zh-CN" altLang="en-US" sz="2400"/>
          </a:p>
          <a:p>
            <a:r>
              <a:rPr lang="zh-CN" altLang="en-US" sz="2400"/>
              <a:t>又是伟大人民中的一员。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845820" y="2542540"/>
            <a:ext cx="472122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贫苦的家境中：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母亲含辛茹苦地养育子女，支撑家庭；母亲每日辛勤地劳动；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帮助母亲劳作，母亲教我生产知识；母亲用自己的聪明勤劳，维系着一家人的吃穿用度；母亲在家庭中任劳任怨，待人和蔼，宽厚仁慈。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08000" fontAlgn="auto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广阔的社会背景中：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母亲对贫苦农民的同情和对为富不仁者的反感；父母亲节衣缩食培养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读书；母亲支持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参加新军和同盟会；母亲离不开土地，习惯劳作；母亲支持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的事业，一直过着勤苦的农妇生活；母亲直到老年，仍热爱劳动。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 flipH="1">
            <a:off x="436245" y="209550"/>
            <a:ext cx="8317865" cy="107632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  <a:scene3d>
              <a:camera prst="perspectiveRelaxed" fov="3600000">
                <a:rot lat="21594000" lon="0" rev="0"/>
              </a:camera>
              <a:lightRig rig="brightRoom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二、梳理事件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 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读懂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“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勤劳一生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”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（写法总结）</a:t>
            </a:r>
            <a:endParaRPr lang="zh-CN" altLang="en-US" sz="3200" b="1" kern="0" spc="1000"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245" y="1357630"/>
            <a:ext cx="7616190" cy="539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ts val="3500"/>
              </a:lnSpc>
            </a:pPr>
            <a:r>
              <a:rPr lang="en-US" altLang="zh-CN" sz="2400"/>
              <a:t>1.</a:t>
            </a:r>
            <a:r>
              <a:rPr lang="zh-CN" altLang="en-US" sz="2400"/>
              <a:t>从作者选取的这些事例中，你发现有哪些特点？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1285875" y="1811655"/>
            <a:ext cx="75755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①选取真实典型的事件，作者感情色彩强烈；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②选材细小、分散，却能以小见大，意蕴丰富；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③从自身的小家庭到广阔的大社会两个层面写。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245" y="3573780"/>
            <a:ext cx="7616190" cy="539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ts val="3500"/>
              </a:lnSpc>
            </a:pPr>
            <a:r>
              <a:rPr lang="en-US" altLang="zh-CN" sz="2400"/>
              <a:t>2.</a:t>
            </a:r>
            <a:r>
              <a:rPr lang="zh-CN" altLang="en-US" sz="2400"/>
              <a:t>课文是怎样将众多材料有条不紊地组织为一个整体的？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1285875" y="4185285"/>
            <a:ext cx="93865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①以人物品质、情感为主线，如第一段的“勤劳”、“爱”。       ②以时间为纵线，以母亲品格为横线，纵横交织，有条不紊。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③用“过去的我”和“现在的我”，双重视角叙述故事。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④详略得当，注重细节。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 flipH="1">
            <a:off x="436245" y="200660"/>
            <a:ext cx="8613140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  <a:scene3d>
              <a:camera prst="perspectiveRelaxed" fov="3600000">
                <a:rot lat="21594000" lon="0" rev="0"/>
              </a:camera>
              <a:lightRig rig="brightRoom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三、浏览文本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 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读懂对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“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我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”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的影响</a:t>
            </a:r>
            <a:endParaRPr lang="zh-CN" altLang="en-US" sz="3200" b="1" kern="0" spc="1000"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070" y="1697990"/>
            <a:ext cx="10692130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ts val="3500"/>
              </a:lnSpc>
            </a:pPr>
            <a:r>
              <a:rPr lang="zh-CN" altLang="en-US" sz="2400"/>
              <a:t>作者在回忆往事之后，深情地写道：“我应该感谢母亲。”结合课文具体内容，说说“我”从母亲身上得到了哪些教益。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984885" y="3752850"/>
            <a:ext cx="9949815" cy="1065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8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活动要求：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浏览文本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2-13段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，找出写母亲在行动上影响“我”的句子或事例并进行批注，说说母亲给了“我”怎样的影响？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 flipH="1">
            <a:off x="436245" y="200660"/>
            <a:ext cx="8613140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  <a:scene3d>
              <a:camera prst="perspectiveRelaxed" fov="3600000">
                <a:rot lat="21594000" lon="0" rev="0"/>
              </a:camera>
              <a:lightRig rig="brightRoom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三、浏览文本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 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读懂对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“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我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”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的影响</a:t>
            </a:r>
            <a:endParaRPr lang="zh-CN" altLang="en-US" sz="3200" b="1" kern="0" spc="1000"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14619"/>
          <a:stretch>
            <a:fillRect/>
          </a:stretch>
        </p:blipFill>
        <p:spPr>
          <a:xfrm>
            <a:off x="1329690" y="1003300"/>
            <a:ext cx="8416925" cy="54673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 flipH="1">
            <a:off x="436245" y="200660"/>
            <a:ext cx="8613140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  <a:scene3d>
              <a:camera prst="perspectiveRelaxed" fov="3600000">
                <a:rot lat="21594000" lon="0" rev="0"/>
              </a:camera>
              <a:lightRig rig="brightRoom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四、品味语言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 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读懂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“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我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”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的情感</a:t>
            </a:r>
            <a:endParaRPr lang="zh-CN" altLang="en-US" sz="3200" b="1" kern="0" spc="1000"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820" y="784225"/>
            <a:ext cx="109093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/>
              <a:t>对“我”产生巨大影响的母亲逝世了，“我”怀着怎样的情感态度呢？课文语言</a:t>
            </a:r>
            <a:r>
              <a:rPr lang="zh-CN" altLang="en-US" sz="2400" b="1">
                <a:solidFill>
                  <a:srgbClr val="C00000"/>
                </a:solidFill>
              </a:rPr>
              <a:t>平实如话</a:t>
            </a:r>
            <a:r>
              <a:rPr lang="zh-CN" altLang="en-US" sz="2400"/>
              <a:t>，字里行间饱含深情。细读下列语句，体会其中蕴含的情感。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049655" y="1983105"/>
            <a:ext cx="1009269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6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母亲这样地整日劳碌着。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36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这类地主富人家看也不看的饭食，母亲却能做得使一家人吃起来有滋味。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36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母亲年老了，但她永远想念着我，如同我永远想念着她一样。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36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母亲生我前一分钟还在灶上煮饭。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365" y="4443730"/>
            <a:ext cx="9106535" cy="2009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学法指导：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1.用词方面：赏析富有表现力的词语，如动词、形容词、叠词等。</a:t>
            </a:r>
            <a:endParaRPr lang="zh-CN" altLang="en-US" sz="24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2.句式角度：短句、长短句结合</a:t>
            </a:r>
            <a:endParaRPr lang="zh-CN" altLang="en-US" sz="24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3.手法角度：修辞手法、表现手法、表达方式</a:t>
            </a:r>
            <a:endParaRPr lang="zh-CN" altLang="en-US" sz="24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 flipH="1">
            <a:off x="436245" y="200660"/>
            <a:ext cx="8613140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  <a:scene3d>
              <a:camera prst="perspectiveRelaxed" fov="3600000">
                <a:rot lat="21594000" lon="0" rev="0"/>
              </a:camera>
              <a:lightRig rig="brightRoom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四、品味语言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 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读懂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“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我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”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的情感</a:t>
            </a:r>
            <a:endParaRPr lang="zh-CN" altLang="en-US" sz="3200" b="1" kern="0" spc="1000"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8485" y="1628140"/>
            <a:ext cx="109093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/>
              <a:t>作者在记叙事情的同时，穿插了精当的议论。找出文中议论性的语句，联系上下文，理解它们的含义并体会其作用。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1072515" y="3429635"/>
            <a:ext cx="97167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抒情议论句的作用：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段首，概括凸显人物品格，引起具体事件的叙述；</a:t>
            </a:r>
            <a:endParaRPr lang="zh-CN" altLang="en-US" sz="24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段中，评说人物形象，增强可感性；</a:t>
            </a:r>
            <a:endParaRPr lang="zh-CN" altLang="en-US" sz="24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段末或篇末，总结全段或全文，画龙点睛，深化中心，升华情感。</a:t>
            </a:r>
            <a:endParaRPr lang="zh-CN" altLang="en-US" sz="24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 flipH="1">
            <a:off x="436245" y="200660"/>
            <a:ext cx="8613140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  <a:scene3d>
              <a:camera prst="perspectiveRelaxed" fov="3600000">
                <a:rot lat="21594000" lon="0" rev="0"/>
              </a:camera>
              <a:lightRig rig="brightRoom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五、对比阅读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 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读懂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“</a:t>
            </a:r>
            <a:r>
              <a:rPr lang="zh-CN" altLang="en-US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不同</a:t>
            </a:r>
            <a:r>
              <a:rPr lang="en-US" altLang="zh-CN" sz="3200" b="1" kern="0" spc="100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”</a:t>
            </a:r>
            <a:endParaRPr lang="en-US" altLang="zh-CN" sz="3200" b="1" kern="0" spc="1000"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065" y="784225"/>
            <a:ext cx="109093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/>
              <a:t>阅读</a:t>
            </a:r>
            <a:r>
              <a:rPr lang="zh-CN" altLang="en-US" sz="2400">
                <a:hlinkClick r:id="rId2" action="ppaction://hlinkfile"/>
              </a:rPr>
              <a:t>邹韬奋《我的母亲》</a:t>
            </a:r>
            <a:r>
              <a:rPr lang="zh-CN" altLang="en-US" sz="2400"/>
              <a:t>、老舍《我的母亲》，看看不同作者笔下的</a:t>
            </a:r>
            <a:r>
              <a:rPr lang="zh-CN" altLang="en-US" sz="2400" b="1">
                <a:solidFill>
                  <a:srgbClr val="C00000"/>
                </a:solidFill>
              </a:rPr>
              <a:t>母亲形象</a:t>
            </a:r>
            <a:r>
              <a:rPr lang="zh-CN" altLang="en-US" sz="2400"/>
              <a:t>、文章的</a:t>
            </a:r>
            <a:r>
              <a:rPr lang="zh-CN" altLang="en-US" sz="2400" b="1">
                <a:solidFill>
                  <a:srgbClr val="C00000"/>
                </a:solidFill>
              </a:rPr>
              <a:t>写作手法</a:t>
            </a:r>
            <a:r>
              <a:rPr lang="zh-CN" altLang="en-US" sz="2400"/>
              <a:t>、作品的</a:t>
            </a:r>
            <a:r>
              <a:rPr lang="zh-CN" altLang="en-US" sz="2400" b="1">
                <a:solidFill>
                  <a:srgbClr val="C00000"/>
                </a:solidFill>
              </a:rPr>
              <a:t>语言风格</a:t>
            </a:r>
            <a:r>
              <a:rPr lang="zh-CN" altLang="en-US" sz="2400"/>
              <a:t>等方面各有什么不同。</a:t>
            </a:r>
            <a:endParaRPr lang="zh-CN" altLang="en-US" sz="240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34340" y="2098040"/>
          <a:ext cx="11455400" cy="458914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97760"/>
                <a:gridCol w="3329940"/>
                <a:gridCol w="2863850"/>
                <a:gridCol w="2863850"/>
              </a:tblGrid>
              <a:tr h="43370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篇目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母亲形象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写作手法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语言风格</a:t>
                      </a:r>
                      <a:endParaRPr lang="zh-CN" altLang="en-US"/>
                    </a:p>
                  </a:txBody>
                  <a:tcPr anchor="ctr"/>
                </a:tc>
              </a:tr>
              <a:tr h="109855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朱德《回忆我的母亲》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4521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邹韬奋《我的母亲》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1074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老舍《我的母亲》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847340" y="2536190"/>
            <a:ext cx="32492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勤劳一生、宽厚仁慈、反抗压迫、深明大义、同情支持革命、朴素的阶级意识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46070" y="3706495"/>
            <a:ext cx="33439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善良、有同情心，对子女无比慈爱、督促子女学生、具有风险精神而又早逝的母亲。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7340" y="5184140"/>
            <a:ext cx="30118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勤劳俭朴、善良真诚、宽厚隐忍、坚韧刚强的母亲。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89980" y="2587625"/>
            <a:ext cx="28587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抓住人物本质特征，通过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典型事例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表现人物形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象，通过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议论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深化主题。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89980" y="3860800"/>
            <a:ext cx="2769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截取自己记忆中最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典型的几段经历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来写母亲。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89980" y="4826000"/>
            <a:ext cx="27705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通过记叙母亲一生的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身世、经历、性格及遭遇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来刻画母亲形象，多处运用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描写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，尤其是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白描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的写作手法，也有不少对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细节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的特写。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84005" y="2854960"/>
            <a:ext cx="25990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质朴无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华中蕴含深情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94165" y="3797935"/>
            <a:ext cx="2402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语言质朴，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直白坦诚，褒贬分明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94165" y="5008245"/>
            <a:ext cx="26536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采用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口语与书面语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相结合的形式，流畅朴素，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凝练含蓄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，富有表现力。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59"/>
          <p:cNvSpPr txBox="1">
            <a:spLocks noChangeArrowheads="1"/>
          </p:cNvSpPr>
          <p:nvPr/>
        </p:nvSpPr>
        <p:spPr bwMode="auto">
          <a:xfrm flipH="1">
            <a:off x="-703773" y="256685"/>
            <a:ext cx="3342800" cy="58477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3200" b="1" kern="0" spc="1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探究</a:t>
            </a:r>
            <a:r>
              <a:rPr lang="zh-CN" altLang="en-US" sz="3200" b="1" kern="0" spc="1000">
                <a:solidFill>
                  <a:srgbClr val="FF0000"/>
                </a:solidFill>
                <a:latin typeface="+mj-ea"/>
                <a:ea typeface="+mj-ea"/>
              </a:rPr>
              <a:t>主题</a:t>
            </a:r>
            <a:endParaRPr lang="en-US" altLang="zh-CN" sz="3200" b="1" kern="0" spc="100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16962" y="476075"/>
            <a:ext cx="3905249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defRPr/>
            </a:pPr>
            <a:r>
              <a:rPr lang="en-US" altLang="zh-CN" sz="1600" kern="0" spc="6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To Explore The Theme</a:t>
            </a:r>
            <a:endParaRPr lang="en-US" altLang="zh-CN" sz="1600" kern="0" spc="60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7740" y="1805061"/>
            <a:ext cx="10256520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spc="600" noProof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     文章回忆了母亲勤劳的一生，赞颂了</a:t>
            </a:r>
            <a:r>
              <a:rPr lang="zh-CN" altLang="en-US" sz="2800" b="1" spc="600" noProof="1">
                <a:solidFill>
                  <a:srgbClr val="00B050"/>
                </a:solidFill>
                <a:latin typeface="+mj-ea"/>
                <a:ea typeface="+mj-ea"/>
              </a:rPr>
              <a:t>母亲勤劳俭朴、宽厚仁慈、坚强不屈</a:t>
            </a:r>
            <a:r>
              <a:rPr lang="zh-CN" altLang="en-US" sz="2800" b="1" spc="600" noProof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的优秀品质，叙述了母亲对自己的教育和影响，抒发了对母亲的</a:t>
            </a:r>
            <a:r>
              <a:rPr lang="zh-CN" altLang="en-US" sz="2800" b="1" spc="600" noProof="1">
                <a:solidFill>
                  <a:schemeClr val="accent3"/>
                </a:solidFill>
                <a:latin typeface="+mj-ea"/>
                <a:ea typeface="+mj-ea"/>
              </a:rPr>
              <a:t>深深怀念和无比崇敬的感情，</a:t>
            </a:r>
            <a:r>
              <a:rPr lang="zh-CN" altLang="en-US" sz="2800" b="1" spc="600" noProof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表达了自己尽忠于民族和人民，尽忠于党来报答母亲的决心。</a:t>
            </a:r>
            <a:endParaRPr lang="zh-CN" altLang="en-US" sz="2800" b="1" spc="6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33375" y="0"/>
            <a:ext cx="12525375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92543" y="2297888"/>
            <a:ext cx="755206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spc="1500">
                <a:solidFill>
                  <a:schemeClr val="tx1">
                    <a:lumMod val="85000"/>
                    <a:lumOff val="1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回忆</a:t>
            </a:r>
            <a:r>
              <a:rPr lang="zh-CN" altLang="en-US" sz="8000" spc="1500">
                <a:solidFill>
                  <a:srgbClr val="FF0000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我的母亲</a:t>
            </a:r>
            <a:endParaRPr lang="zh-CN" altLang="en-US" sz="8000" spc="1500">
              <a:solidFill>
                <a:srgbClr val="FF0000"/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8920" y="3693795"/>
            <a:ext cx="1536700" cy="3683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b="1" spc="60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en-US" altLang="zh-CN" b="1" spc="60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b="1" spc="600">
                <a:solidFill>
                  <a:schemeClr val="bg1"/>
                </a:solidFill>
                <a:latin typeface="+mj-ea"/>
                <a:ea typeface="+mj-ea"/>
              </a:rPr>
              <a:t>朱德 </a:t>
            </a:r>
            <a:endParaRPr lang="zh-CN" altLang="en-US" b="1" spc="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59"/>
          <p:cNvSpPr txBox="1">
            <a:spLocks noChangeArrowheads="1"/>
          </p:cNvSpPr>
          <p:nvPr/>
        </p:nvSpPr>
        <p:spPr bwMode="auto">
          <a:xfrm flipH="1">
            <a:off x="-385445" y="229870"/>
            <a:ext cx="4684395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3200" b="1" kern="0" spc="1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sym typeface="+mn-ea"/>
              </a:rPr>
              <a:t>关于母爱的名言：</a:t>
            </a:r>
            <a:endParaRPr lang="zh-CN" altLang="en-US" sz="3200" b="1" kern="0" spc="10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3090" y="1327150"/>
            <a:ext cx="1159891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pc="600" noProof="1">
                <a:latin typeface="+mj-ea"/>
                <a:ea typeface="+mj-ea"/>
              </a:rPr>
              <a:t>世界上的一切光荣和骄傲，都来自母亲。（高尔基）</a:t>
            </a:r>
            <a:endParaRPr lang="zh-CN" altLang="en-US" sz="2400" b="1" spc="600" noProof="1">
              <a:latin typeface="+mj-ea"/>
              <a:ea typeface="+mj-ea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pc="600" noProof="1">
                <a:latin typeface="+mj-ea"/>
                <a:ea typeface="+mj-ea"/>
              </a:rPr>
              <a:t>母爱是一种巨大的火焰。（罗曼罗兰）</a:t>
            </a:r>
            <a:endParaRPr lang="zh-CN" altLang="en-US" sz="2400" b="1" spc="600" noProof="1">
              <a:latin typeface="+mj-ea"/>
              <a:ea typeface="+mj-ea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pc="600" noProof="1">
                <a:latin typeface="+mj-ea"/>
                <a:ea typeface="+mj-ea"/>
              </a:rPr>
              <a:t>世界上有一种最美丽的声音，那便是母亲的呼唤。（但丁）</a:t>
            </a:r>
            <a:endParaRPr lang="zh-CN" altLang="en-US" sz="2400" b="1" spc="600" noProof="1">
              <a:latin typeface="+mj-ea"/>
              <a:ea typeface="+mj-ea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pc="600" noProof="1">
                <a:latin typeface="+mj-ea"/>
                <a:ea typeface="+mj-ea"/>
              </a:rPr>
              <a:t>慈母的胳膊是慈爱构成的，孩子睡在里面怎能不甜？（雨果）</a:t>
            </a:r>
            <a:endParaRPr lang="zh-CN" altLang="en-US" sz="2400" b="1" spc="600" noProof="1">
              <a:latin typeface="+mj-ea"/>
              <a:ea typeface="+mj-ea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pc="600" noProof="1">
                <a:latin typeface="+mj-ea"/>
                <a:ea typeface="+mj-ea"/>
              </a:rPr>
              <a:t>人的嘴唇所能发出的最甜美的字眼，就是母亲，最美好的呼唤，就是“妈妈”。（纪伯伦）</a:t>
            </a:r>
            <a:endParaRPr lang="zh-CN" altLang="en-US" sz="2400" b="1" spc="600" noProof="1">
              <a:latin typeface="+mj-ea"/>
              <a:ea typeface="+mj-ea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pc="600" noProof="1">
                <a:latin typeface="+mj-ea"/>
                <a:ea typeface="+mj-ea"/>
              </a:rPr>
              <a:t>母爱是世间最伟大的力量。（米尔）</a:t>
            </a:r>
            <a:endParaRPr lang="zh-CN" altLang="en-US" sz="2400" b="1" spc="600" noProof="1">
              <a:latin typeface="+mj-ea"/>
              <a:ea typeface="+mj-ea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pc="600" noProof="1">
                <a:latin typeface="+mj-ea"/>
                <a:ea typeface="+mj-ea"/>
              </a:rPr>
              <a:t>成功的时候，谁都是朋友。但只有母亲——她是失败时的伴侣。（郑振铎）</a:t>
            </a:r>
            <a:endParaRPr lang="zh-CN" altLang="en-US" sz="2400" b="1" spc="600" noProof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59"/>
          <p:cNvSpPr txBox="1">
            <a:spLocks noChangeArrowheads="1"/>
          </p:cNvSpPr>
          <p:nvPr/>
        </p:nvSpPr>
        <p:spPr bwMode="auto">
          <a:xfrm flipH="1">
            <a:off x="-385445" y="229870"/>
            <a:ext cx="2933700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3200" b="1" kern="0" spc="1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sym typeface="+mn-ea"/>
              </a:rPr>
              <a:t>写作手法</a:t>
            </a:r>
            <a:endParaRPr lang="zh-CN" altLang="en-US" sz="3200" b="1" kern="0" spc="10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260" y="1721485"/>
            <a:ext cx="1082548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2400" b="1" spc="600" noProof="1">
                <a:latin typeface="+mj-ea"/>
                <a:ea typeface="+mj-ea"/>
              </a:rPr>
              <a:t>     </a:t>
            </a:r>
            <a:r>
              <a:rPr lang="zh-CN" altLang="en-US" sz="2400" b="1" spc="600" noProof="1">
                <a:latin typeface="+mj-ea"/>
                <a:ea typeface="+mj-ea"/>
              </a:rPr>
              <a:t>朱德的《回忆我的母亲》抓住人物本质特征，通过典型事例表现人物形象，通过议论深化主题。邹韬奋的《我的母亲》，作者截取自己记忆中最典型的几段经历来写母亲。老舍的《我的母亲》通过记叙母亲的身世、经历、性格及遭遇来刻画母亲形象。多处运用描写，尤其是白描的写作手法，也有不少对细节的描写。</a:t>
            </a:r>
            <a:endParaRPr lang="zh-CN" altLang="en-US" sz="2400" b="1" spc="600" noProof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59"/>
          <p:cNvSpPr txBox="1">
            <a:spLocks noChangeArrowheads="1"/>
          </p:cNvSpPr>
          <p:nvPr/>
        </p:nvSpPr>
        <p:spPr bwMode="auto">
          <a:xfrm flipH="1">
            <a:off x="-385445" y="229870"/>
            <a:ext cx="2933700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3200" b="1" kern="0" spc="1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sym typeface="+mn-ea"/>
              </a:rPr>
              <a:t>语言风格</a:t>
            </a:r>
            <a:endParaRPr lang="zh-CN" altLang="en-US" sz="3200" b="1" kern="0" spc="10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260" y="1721485"/>
            <a:ext cx="1082548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2400" b="1" spc="600" noProof="1">
                <a:latin typeface="+mj-ea"/>
                <a:ea typeface="+mj-ea"/>
              </a:rPr>
              <a:t>     </a:t>
            </a:r>
            <a:r>
              <a:rPr sz="2400" b="1" spc="600" noProof="1">
                <a:latin typeface="+mj-ea"/>
                <a:ea typeface="+mj-ea"/>
              </a:rPr>
              <a:t>朱德的《回忆我的母亲》于质朴无华中蕴含深情。 邹韬奋的《我的母亲》语言质朴，直白坦诚，褒贬分明。老舍的《我的母亲》采用口语与书面语相结合的形式，流畅朴素，凝练含蓄，富有表现力。</a:t>
            </a:r>
            <a:endParaRPr sz="2400" b="1" spc="600" noProof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33375" y="0"/>
            <a:ext cx="12525375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92543" y="2297888"/>
            <a:ext cx="755206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spc="1500">
                <a:solidFill>
                  <a:schemeClr val="tx1">
                    <a:lumMod val="85000"/>
                    <a:lumOff val="1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回忆</a:t>
            </a:r>
            <a:r>
              <a:rPr lang="zh-CN" altLang="en-US" sz="8000" spc="1500">
                <a:solidFill>
                  <a:srgbClr val="FF0000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我的母亲</a:t>
            </a:r>
            <a:endParaRPr lang="zh-CN" altLang="en-US" sz="8000" spc="1500">
              <a:solidFill>
                <a:srgbClr val="FF0000"/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73895" y="3750310"/>
            <a:ext cx="1245870" cy="3683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b="1" spc="600">
                <a:solidFill>
                  <a:schemeClr val="bg1"/>
                </a:solidFill>
                <a:latin typeface="+mj-ea"/>
                <a:ea typeface="+mj-ea"/>
              </a:rPr>
              <a:t>  朱德 </a:t>
            </a:r>
            <a:endParaRPr lang="zh-CN" altLang="en-US" b="1" spc="6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201400" y="10490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59"/>
          <p:cNvSpPr txBox="1">
            <a:spLocks noChangeArrowheads="1"/>
          </p:cNvSpPr>
          <p:nvPr/>
        </p:nvSpPr>
        <p:spPr bwMode="auto">
          <a:xfrm flipH="1">
            <a:off x="417830" y="227330"/>
            <a:ext cx="2414270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FF0000"/>
                </a:solidFill>
                <a:latin typeface="+mj-ea"/>
                <a:ea typeface="+mj-ea"/>
              </a:rPr>
              <a:t>情景</a:t>
            </a:r>
            <a:r>
              <a:rPr lang="zh-CN" altLang="en-US" sz="3200" b="1" kern="0" spc="1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导入</a:t>
            </a:r>
            <a:endParaRPr lang="en-US" altLang="zh-CN" sz="3200" b="1" kern="0" spc="10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96085" y="1626870"/>
            <a:ext cx="84601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/>
              <a:t>“</a:t>
            </a:r>
            <a:r>
              <a:rPr lang="zh-CN" altLang="en-US" sz="2800"/>
              <a:t>八路功勋大孝为国</a:t>
            </a:r>
            <a:r>
              <a:rPr lang="en-US" altLang="zh-CN" sz="2800"/>
              <a:t>   </a:t>
            </a:r>
            <a:r>
              <a:rPr lang="zh-CN" altLang="en-US" sz="2800"/>
              <a:t>一生劳动吾当之光</a:t>
            </a:r>
            <a:r>
              <a:rPr lang="en-US" altLang="zh-CN" sz="2800"/>
              <a:t>”</a:t>
            </a:r>
            <a:endParaRPr lang="en-US" altLang="zh-CN" sz="2800"/>
          </a:p>
          <a:p>
            <a:pPr algn="r" fontAlgn="auto">
              <a:lnSpc>
                <a:spcPct val="150000"/>
              </a:lnSpc>
            </a:pPr>
            <a:r>
              <a:rPr lang="en-US" altLang="zh-CN" sz="2800"/>
              <a:t>——</a:t>
            </a:r>
            <a:r>
              <a:rPr lang="zh-CN" altLang="en-US" sz="2800"/>
              <a:t>中共中央挽联</a:t>
            </a:r>
            <a:endParaRPr lang="zh-CN" altLang="en-US" sz="2800"/>
          </a:p>
          <a:p>
            <a:pPr fontAlgn="auto">
              <a:lnSpc>
                <a:spcPct val="150000"/>
              </a:lnSpc>
            </a:pPr>
            <a:r>
              <a:rPr lang="en-US" altLang="zh-CN" sz="2800"/>
              <a:t>“</a:t>
            </a:r>
            <a:r>
              <a:rPr lang="zh-CN" altLang="en-US" sz="2800"/>
              <a:t>为母当学民族英雄贤母，斯人无愧劳动阶级完人</a:t>
            </a:r>
            <a:r>
              <a:rPr lang="en-US" altLang="zh-CN" sz="2800"/>
              <a:t>”</a:t>
            </a:r>
            <a:endParaRPr lang="en-US" altLang="zh-CN" sz="2800"/>
          </a:p>
          <a:p>
            <a:pPr algn="r" fontAlgn="auto">
              <a:lnSpc>
                <a:spcPct val="150000"/>
              </a:lnSpc>
            </a:pPr>
            <a:r>
              <a:rPr lang="en-US" altLang="zh-CN" sz="2800"/>
              <a:t>——</a:t>
            </a:r>
            <a:r>
              <a:rPr lang="zh-CN" altLang="en-US" sz="2800"/>
              <a:t>毛泽东同志挽联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169795" y="4914900"/>
            <a:ext cx="9007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为什么这位母亲能够获得如此高的评价？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59"/>
          <p:cNvSpPr txBox="1">
            <a:spLocks noChangeArrowheads="1"/>
          </p:cNvSpPr>
          <p:nvPr/>
        </p:nvSpPr>
        <p:spPr bwMode="auto">
          <a:xfrm flipH="1">
            <a:off x="417830" y="227330"/>
            <a:ext cx="2414270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FF0000"/>
                </a:solidFill>
                <a:latin typeface="+mj-ea"/>
                <a:ea typeface="+mj-ea"/>
              </a:rPr>
              <a:t>学习目标</a:t>
            </a:r>
            <a:endParaRPr lang="zh-CN" altLang="en-US" sz="3200" b="1" kern="0" spc="100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0265" y="1998345"/>
            <a:ext cx="108369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通过梳理作者回忆的具体事例，感受母亲的品格。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理解作者反复提及的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感谢母亲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，体会蕴藏在字里行间的对母亲的深情。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通过细读文章，体会作者质朴无华而又饱含深情的语言，理解作者对母亲的感恩和怀念之情。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找出议论和抒情的句子，理解其内涵，体会其表情达意的作用。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59"/>
          <p:cNvSpPr txBox="1">
            <a:spLocks noChangeArrowheads="1"/>
          </p:cNvSpPr>
          <p:nvPr/>
        </p:nvSpPr>
        <p:spPr bwMode="auto">
          <a:xfrm flipH="1">
            <a:off x="-819519" y="256685"/>
            <a:ext cx="2506335" cy="58477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3200" b="1" kern="0" spc="1000">
                <a:solidFill>
                  <a:srgbClr val="FF0000"/>
                </a:solidFill>
                <a:latin typeface="+mj-ea"/>
                <a:ea typeface="+mj-ea"/>
              </a:rPr>
              <a:t>作者</a:t>
            </a:r>
            <a:endParaRPr lang="en-US" altLang="zh-CN" sz="3200" b="1" kern="0" spc="100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95161" y="441350"/>
            <a:ext cx="3905249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defRPr/>
            </a:pPr>
            <a:r>
              <a:rPr lang="en-US" altLang="zh-CN" sz="2000" kern="0" spc="6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AUTHOR</a:t>
            </a:r>
            <a:endParaRPr lang="en-US" altLang="zh-CN" sz="2000" kern="0" spc="60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7524288" y="1780794"/>
            <a:ext cx="3841750" cy="106362"/>
          </a:xfrm>
          <a:prstGeom prst="rect">
            <a:avLst/>
          </a:prstGeom>
          <a:noFill/>
          <a:ln>
            <a:noFill/>
          </a:ln>
          <a:effectLst>
            <a:outerShdw dist="35921" dir="2700000" sy="50000" kx="2205167" algn="bl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100" u="none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25021" y="1620455"/>
            <a:ext cx="2982401" cy="3983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328933" y="1620455"/>
            <a:ext cx="7152853" cy="4089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spc="600">
                <a:solidFill>
                  <a:schemeClr val="accent1"/>
                </a:solidFill>
                <a:latin typeface="+mj-ea"/>
                <a:ea typeface="+mj-ea"/>
              </a:rPr>
              <a:t>朱德   </a:t>
            </a:r>
            <a:r>
              <a:rPr lang="zh-CN" altLang="en-US" sz="2400" b="1" spc="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endParaRPr lang="en-US" altLang="zh-CN" sz="2400" b="1" spc="6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spc="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1886年生，字玉阶。四川仪陇人。马克思主义者，无产阶级革命家，</a:t>
            </a:r>
            <a:r>
              <a:rPr lang="zh-CN" altLang="en-US" sz="2400" b="1" spc="600">
                <a:solidFill>
                  <a:schemeClr val="accent3"/>
                </a:solidFill>
                <a:latin typeface="+mj-ea"/>
                <a:ea typeface="+mj-ea"/>
              </a:rPr>
              <a:t>军事家，政治家，中国的杰出领导人。</a:t>
            </a:r>
            <a:r>
              <a:rPr lang="zh-CN" altLang="en-US" sz="2400" b="1" spc="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1955年被授予中华人民共和国元帅军衔。 </a:t>
            </a:r>
            <a:endParaRPr lang="zh-CN" altLang="en-US" sz="2400" b="1" spc="6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spc="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1976年7月6日在北京逝世，终年90岁。</a:t>
            </a:r>
            <a:endParaRPr lang="zh-CN" altLang="en-US" sz="2400" b="1" spc="6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6"/>
          <p:cNvSpPr txBox="1"/>
          <p:nvPr/>
        </p:nvSpPr>
        <p:spPr>
          <a:xfrm>
            <a:off x="1716644" y="1205956"/>
            <a:ext cx="11715750" cy="51759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佃</a:t>
            </a: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农（      ）     祖</a:t>
            </a: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籍</a:t>
            </a: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（       ） 　</a:t>
            </a:r>
            <a:endParaRPr lang="zh-CN" altLang="en-US" sz="3200" b="1" spc="600" noProof="1">
              <a:solidFill>
                <a:srgbClr val="000000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仪</a:t>
            </a: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陇</a:t>
            </a: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（      ）     </a:t>
            </a: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溺</a:t>
            </a: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死（       ） 　 </a:t>
            </a:r>
            <a:endParaRPr lang="en-US" altLang="zh-CN" sz="3200" b="1" spc="600" noProof="1">
              <a:solidFill>
                <a:srgbClr val="000000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劳</a:t>
            </a: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碌</a:t>
            </a: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（      ）   　私</a:t>
            </a: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塾</a:t>
            </a: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（       ）</a:t>
            </a:r>
            <a:endParaRPr lang="zh-CN" altLang="en-US" sz="3200" b="1" spc="600" noProof="1">
              <a:solidFill>
                <a:srgbClr val="000000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衙</a:t>
            </a: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门（      ）     </a:t>
            </a: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横蛮</a:t>
            </a: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（          ）</a:t>
            </a:r>
            <a:endParaRPr lang="zh-CN" altLang="en-US" sz="3200" b="1" spc="600" noProof="1">
              <a:solidFill>
                <a:srgbClr val="000000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不</a:t>
            </a: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辍</a:t>
            </a: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劳作（      ）饱</a:t>
            </a: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尝</a:t>
            </a: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（       ）</a:t>
            </a:r>
            <a:endParaRPr lang="zh-CN" altLang="en-US" sz="3200" b="1" spc="600" noProof="1">
              <a:solidFill>
                <a:srgbClr val="000000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妯娌</a:t>
            </a: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（        ）   和</a:t>
            </a: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睦</a:t>
            </a: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（    ）　</a:t>
            </a:r>
            <a:endParaRPr lang="zh-CN" altLang="en-US" sz="3200" b="1" spc="600" noProof="1">
              <a:solidFill>
                <a:srgbClr val="000000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差役</a:t>
            </a:r>
            <a:r>
              <a:rPr lang="zh-CN" altLang="en-US" sz="3200" b="1" spc="600" noProof="1">
                <a:solidFill>
                  <a:srgbClr val="000000"/>
                </a:solidFill>
                <a:latin typeface="+mj-ea"/>
                <a:ea typeface="+mj-ea"/>
              </a:rPr>
              <a:t>（        ）   迁</a:t>
            </a:r>
            <a:r>
              <a:rPr lang="zh-CN" altLang="en-US" sz="3200" b="1" spc="600" noProof="1">
                <a:solidFill>
                  <a:srgbClr val="FF3300"/>
                </a:solidFill>
                <a:latin typeface="+mj-ea"/>
                <a:ea typeface="+mj-ea"/>
              </a:rPr>
              <a:t>徙</a:t>
            </a:r>
            <a:r>
              <a:rPr lang="zh-CN" altLang="en-US" sz="2800" b="1" spc="600" noProof="1">
                <a:solidFill>
                  <a:srgbClr val="000000"/>
                </a:solidFill>
                <a:latin typeface="+mj-ea"/>
                <a:ea typeface="+mj-ea"/>
              </a:rPr>
              <a:t>（     ）</a:t>
            </a:r>
            <a:endParaRPr lang="zh-CN" altLang="en-US" sz="2800" b="1" spc="600" noProof="1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988542" y="1373596"/>
            <a:ext cx="15231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u="none" spc="300">
                <a:solidFill>
                  <a:schemeClr val="accent1"/>
                </a:solidFill>
                <a:latin typeface="+mj-ea"/>
                <a:ea typeface="+mj-ea"/>
              </a:rPr>
              <a:t> diàn</a:t>
            </a:r>
            <a:endParaRPr lang="en-US" altLang="zh-CN" sz="36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157391" y="1342045"/>
            <a:ext cx="7136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u="none" spc="300">
                <a:solidFill>
                  <a:schemeClr val="accent1"/>
                </a:solidFill>
                <a:latin typeface="+mj-ea"/>
                <a:ea typeface="+mj-ea"/>
              </a:rPr>
              <a:t> jí</a:t>
            </a:r>
            <a:endParaRPr lang="en-US" altLang="zh-CN" sz="36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2988542" y="2103052"/>
            <a:ext cx="15600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u="none" spc="300">
                <a:solidFill>
                  <a:schemeClr val="accent1"/>
                </a:solidFill>
                <a:latin typeface="+mj-ea"/>
                <a:ea typeface="+mj-ea"/>
              </a:rPr>
              <a:t> lǒng</a:t>
            </a:r>
            <a:endParaRPr lang="en-US" altLang="zh-CN" sz="36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7157391" y="2023083"/>
            <a:ext cx="8739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u="none" spc="300">
                <a:solidFill>
                  <a:schemeClr val="accent1"/>
                </a:solidFill>
                <a:latin typeface="+mj-ea"/>
                <a:ea typeface="+mj-ea"/>
              </a:rPr>
              <a:t> nì</a:t>
            </a:r>
            <a:endParaRPr lang="en-US" altLang="zh-CN" sz="36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988542" y="2832508"/>
            <a:ext cx="8739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u="none" spc="300">
                <a:solidFill>
                  <a:schemeClr val="accent1"/>
                </a:solidFill>
                <a:latin typeface="+mj-ea"/>
                <a:ea typeface="+mj-ea"/>
              </a:rPr>
              <a:t> lù</a:t>
            </a:r>
            <a:endParaRPr lang="en-US" altLang="zh-CN" sz="36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340271" y="2789845"/>
            <a:ext cx="11256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u="none" spc="300" err="1">
                <a:solidFill>
                  <a:schemeClr val="accent1"/>
                </a:solidFill>
                <a:latin typeface="+mj-ea"/>
                <a:ea typeface="+mj-ea"/>
              </a:rPr>
              <a:t>shú</a:t>
            </a:r>
            <a:endParaRPr lang="en-US" altLang="zh-CN" sz="36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988542" y="3561964"/>
            <a:ext cx="9682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u="none" spc="300">
                <a:solidFill>
                  <a:schemeClr val="accent1"/>
                </a:solidFill>
                <a:latin typeface="+mj-ea"/>
                <a:ea typeface="+mj-ea"/>
              </a:rPr>
              <a:t> yá</a:t>
            </a:r>
            <a:endParaRPr lang="en-US" altLang="zh-CN" sz="36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7091986" y="3555973"/>
            <a:ext cx="29995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u="none" spc="300">
                <a:solidFill>
                  <a:schemeClr val="accent1"/>
                </a:solidFill>
                <a:latin typeface="+mj-ea"/>
                <a:ea typeface="+mj-ea"/>
              </a:rPr>
              <a:t> hèng mán</a:t>
            </a:r>
            <a:endParaRPr lang="en-US" altLang="zh-CN" sz="36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3877739" y="4249625"/>
            <a:ext cx="16546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u="none" spc="300">
                <a:solidFill>
                  <a:schemeClr val="accent1"/>
                </a:solidFill>
                <a:latin typeface="+mj-ea"/>
                <a:ea typeface="+mj-ea"/>
              </a:rPr>
              <a:t> chuò</a:t>
            </a:r>
            <a:endParaRPr lang="en-US" altLang="zh-CN" sz="36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7157391" y="4218595"/>
            <a:ext cx="19431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u="none" spc="300">
                <a:solidFill>
                  <a:schemeClr val="accent1"/>
                </a:solidFill>
                <a:latin typeface="+mj-ea"/>
                <a:ea typeface="+mj-ea"/>
              </a:rPr>
              <a:t> cháng</a:t>
            </a:r>
            <a:endParaRPr lang="en-US" altLang="zh-CN" sz="36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2988542" y="5020876"/>
            <a:ext cx="19723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u="none" spc="300">
                <a:solidFill>
                  <a:schemeClr val="accent1"/>
                </a:solidFill>
                <a:latin typeface="+mj-ea"/>
                <a:ea typeface="+mj-ea"/>
              </a:rPr>
              <a:t> zhóu li</a:t>
            </a:r>
            <a:endParaRPr lang="en-US" altLang="zh-CN" sz="32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7157391" y="4975833"/>
            <a:ext cx="11913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u="none" spc="300">
                <a:solidFill>
                  <a:schemeClr val="accent1"/>
                </a:solidFill>
                <a:latin typeface="+mj-ea"/>
                <a:ea typeface="+mj-ea"/>
              </a:rPr>
              <a:t> mù</a:t>
            </a:r>
            <a:endParaRPr lang="en-US" altLang="zh-CN" sz="36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3072710" y="5730571"/>
            <a:ext cx="17519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u="none" spc="300" err="1">
                <a:solidFill>
                  <a:schemeClr val="accent1"/>
                </a:solidFill>
                <a:latin typeface="+mj-ea"/>
                <a:ea typeface="+mj-ea"/>
              </a:rPr>
              <a:t>chāi yì</a:t>
            </a:r>
            <a:endParaRPr lang="en-US" altLang="zh-CN" sz="32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7355511" y="5722593"/>
            <a:ext cx="14398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u="none" spc="300">
                <a:solidFill>
                  <a:schemeClr val="accent1"/>
                </a:solidFill>
                <a:latin typeface="+mj-ea"/>
                <a:ea typeface="+mj-ea"/>
              </a:rPr>
              <a:t>xĭ  </a:t>
            </a:r>
            <a:endParaRPr lang="en-US" altLang="zh-CN" sz="3600" b="1" u="none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TextBox 59"/>
          <p:cNvSpPr txBox="1">
            <a:spLocks noChangeArrowheads="1"/>
          </p:cNvSpPr>
          <p:nvPr/>
        </p:nvSpPr>
        <p:spPr bwMode="auto">
          <a:xfrm flipH="1">
            <a:off x="417830" y="227330"/>
            <a:ext cx="5004435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FF0000"/>
                </a:solidFill>
                <a:latin typeface="+mj-ea"/>
                <a:ea typeface="+mj-ea"/>
              </a:rPr>
              <a:t>预习检测</a:t>
            </a:r>
            <a:r>
              <a:rPr lang="en-US" altLang="zh-CN" sz="3200" b="1" kern="0" spc="100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zh-CN" altLang="en-US" sz="3200" b="1" kern="0" spc="1000">
                <a:solidFill>
                  <a:srgbClr val="FF0000"/>
                </a:solidFill>
                <a:latin typeface="+mj-ea"/>
                <a:ea typeface="+mj-ea"/>
              </a:rPr>
              <a:t>读一读</a:t>
            </a:r>
            <a:endParaRPr lang="zh-CN" altLang="en-US" sz="3200" b="1" kern="0" spc="100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59"/>
          <p:cNvSpPr txBox="1">
            <a:spLocks noChangeArrowheads="1"/>
          </p:cNvSpPr>
          <p:nvPr/>
        </p:nvSpPr>
        <p:spPr bwMode="auto">
          <a:xfrm flipH="1">
            <a:off x="417830" y="227330"/>
            <a:ext cx="5355590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FF0000"/>
                </a:solidFill>
                <a:latin typeface="+mj-ea"/>
                <a:ea typeface="+mj-ea"/>
              </a:rPr>
              <a:t>预习检测</a:t>
            </a:r>
            <a:r>
              <a:rPr lang="en-US" altLang="zh-CN" sz="3200" b="1" kern="0" spc="100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zh-CN" altLang="en-US" sz="3200" b="1" kern="0" spc="1000">
                <a:solidFill>
                  <a:srgbClr val="FF0000"/>
                </a:solidFill>
                <a:latin typeface="+mj-ea"/>
                <a:ea typeface="+mj-ea"/>
              </a:rPr>
              <a:t>写一写</a:t>
            </a:r>
            <a:endParaRPr lang="zh-CN" altLang="en-US" sz="3200" b="1" kern="0" spc="100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360" y="857250"/>
            <a:ext cx="11511280" cy="5590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</a:rPr>
              <a:t>依据课文，动笔补写下列句子中空缺的词语。</a:t>
            </a:r>
            <a:endParaRPr lang="zh-CN" altLang="en-US" sz="2400">
              <a:solidFill>
                <a:srgbClr val="C00000"/>
              </a:solidFill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母亲这样地整日（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）着。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母亲在家庭里极能（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）。她性格和蔼，没有打骂过我们，也没有同任何人吵过架。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母亲同情贫苦的人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这是朴素的阶级意识，虽然自己不富裕，还（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）和照顾比自己更穷的亲戚。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母亲那种勤劳简朴的习惯，母亲那种（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）的态度，至今还在我心中留有深刻的印象。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母亲没有灰心，她对贫苦农民的同情和对（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）着的反感却更强烈了。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从家信中知道，我母亲对我这一举一动不但不反对，还给我许多（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外祖母大人因年老关系，今年不比往年健康，但仍（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）劳作，尤喜纺棉。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七角星 3"/>
          <p:cNvSpPr/>
          <p:nvPr/>
        </p:nvSpPr>
        <p:spPr>
          <a:xfrm>
            <a:off x="0" y="857250"/>
            <a:ext cx="417830" cy="424815"/>
          </a:xfrm>
          <a:prstGeom prst="star7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67710" y="1346835"/>
            <a:ext cx="1147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劳碌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0430" y="1807210"/>
            <a:ext cx="1548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任劳任怨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852025" y="2867025"/>
            <a:ext cx="1147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周济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89320" y="3904615"/>
            <a:ext cx="1830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宽厚仁慈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544310" y="4914900"/>
            <a:ext cx="1901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为富不仁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622790" y="5464810"/>
            <a:ext cx="965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慰勉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646670" y="5925185"/>
            <a:ext cx="873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不辍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6"/>
          <p:cNvSpPr txBox="1"/>
          <p:nvPr/>
        </p:nvSpPr>
        <p:spPr>
          <a:xfrm>
            <a:off x="1261984" y="1364706"/>
            <a:ext cx="1171575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600" noProof="1">
                <a:latin typeface="+mj-ea"/>
                <a:ea typeface="+mj-ea"/>
              </a:rPr>
              <a:t>任劳任怨：做事不辞辛苦，不怕别人埋怨。</a:t>
            </a:r>
            <a:endParaRPr lang="zh-CN" altLang="en-US" sz="3200" b="1" spc="600" noProof="1"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600" noProof="1">
                <a:latin typeface="+mj-ea"/>
                <a:ea typeface="+mj-ea"/>
              </a:rPr>
              <a:t>周济：对穷困的人给予物质帮助。</a:t>
            </a:r>
            <a:endParaRPr lang="zh-CN" altLang="en-US" sz="3200" b="1" spc="600" noProof="1"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600" noProof="1">
                <a:latin typeface="+mj-ea"/>
                <a:ea typeface="+mj-ea"/>
              </a:rPr>
              <a:t>管束：加以约束，使不越轨。</a:t>
            </a:r>
            <a:endParaRPr lang="zh-CN" altLang="en-US" sz="3200" b="1" spc="600" noProof="1"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600" noProof="1">
                <a:latin typeface="+mj-ea"/>
                <a:ea typeface="+mj-ea"/>
              </a:rPr>
              <a:t>为富不仁：只求自己发财而没有好心肠。</a:t>
            </a:r>
            <a:endParaRPr lang="zh-CN" altLang="en-US" sz="3200" b="1" spc="600" noProof="1"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600" noProof="1">
                <a:latin typeface="+mj-ea"/>
                <a:ea typeface="+mj-ea"/>
              </a:rPr>
              <a:t>慰勉：安慰勉励。</a:t>
            </a:r>
            <a:endParaRPr lang="zh-CN" altLang="en-US" sz="3200" b="1" spc="600" noProof="1"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600" noProof="1">
                <a:latin typeface="+mj-ea"/>
                <a:ea typeface="+mj-ea"/>
              </a:rPr>
              <a:t>聊叙：姑且谈谈。</a:t>
            </a:r>
            <a:endParaRPr lang="zh-CN" altLang="en-US" sz="3200" b="1" spc="600" noProof="1">
              <a:latin typeface="+mj-ea"/>
              <a:ea typeface="+mj-ea"/>
            </a:endParaRPr>
          </a:p>
        </p:txBody>
      </p:sp>
      <p:sp>
        <p:nvSpPr>
          <p:cNvPr id="6" name="TextBox 59"/>
          <p:cNvSpPr txBox="1">
            <a:spLocks noChangeArrowheads="1"/>
          </p:cNvSpPr>
          <p:nvPr/>
        </p:nvSpPr>
        <p:spPr bwMode="auto">
          <a:xfrm flipH="1">
            <a:off x="417830" y="227330"/>
            <a:ext cx="5004435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sz="3200" b="1" kern="0" spc="1000">
                <a:solidFill>
                  <a:srgbClr val="FF0000"/>
                </a:solidFill>
                <a:latin typeface="+mj-ea"/>
                <a:ea typeface="+mj-ea"/>
              </a:rPr>
              <a:t>词义理解</a:t>
            </a:r>
            <a:endParaRPr lang="zh-CN" sz="3200" b="1" kern="0" spc="100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12"/>
          <p:cNvSpPr txBox="1"/>
          <p:nvPr/>
        </p:nvSpPr>
        <p:spPr>
          <a:xfrm>
            <a:off x="550863" y="1791324"/>
            <a:ext cx="9224963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spc="600" noProof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2800" b="1" spc="600" noProof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、不停地劳动（耕作）。              </a:t>
            </a:r>
            <a:endParaRPr lang="zh-CN" altLang="en-US" sz="2800" b="1" spc="600" noProof="1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spc="600" noProof="1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2800" b="1" spc="600" noProof="1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、一切劳苦和怨言都能经受。 </a:t>
            </a:r>
            <a:endParaRPr lang="zh-CN" altLang="en-US" sz="2800" b="1" spc="600" noProof="1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spc="600" noProof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2800" b="1" spc="600" noProof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、待人宽大厚道，仁爱慈善。</a:t>
            </a:r>
            <a:endParaRPr lang="zh-CN" altLang="en-US" sz="2800" b="1" spc="600" noProof="1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spc="600" noProof="1">
                <a:solidFill>
                  <a:schemeClr val="accent3"/>
                </a:solidFill>
                <a:latin typeface="+mj-ea"/>
                <a:ea typeface="+mj-ea"/>
              </a:rPr>
              <a:t>4</a:t>
            </a:r>
            <a:r>
              <a:rPr lang="zh-CN" altLang="en-US" sz="2800" b="1" spc="600" noProof="1">
                <a:solidFill>
                  <a:schemeClr val="accent3"/>
                </a:solidFill>
                <a:latin typeface="+mj-ea"/>
                <a:ea typeface="+mj-ea"/>
              </a:rPr>
              <a:t>、有钱而心狠，剥削穷人，压迫穷人。</a:t>
            </a:r>
            <a:endParaRPr lang="zh-CN" altLang="en-US" sz="2800" b="1" spc="600" noProof="1">
              <a:solidFill>
                <a:schemeClr val="accent3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2800" b="1" spc="600" noProof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8742680" y="1601240"/>
            <a:ext cx="2888297" cy="4338320"/>
          </a:xfrm>
          <a:prstGeom prst="rect">
            <a:avLst/>
          </a:prstGeom>
          <a:noFill/>
          <a:ln w="12700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80000"/>
              </a:srgbClr>
            </a:outerShdw>
          </a:effec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spc="600">
                <a:solidFill>
                  <a:srgbClr val="FC3526"/>
                </a:solidFill>
                <a:latin typeface="+mj-ea"/>
                <a:ea typeface="+mj-ea"/>
              </a:rPr>
              <a:t>不辍劳作   </a:t>
            </a:r>
            <a:endParaRPr lang="zh-CN" altLang="en-US" sz="2400" b="1" spc="600">
              <a:solidFill>
                <a:srgbClr val="FC3526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spc="600">
                <a:solidFill>
                  <a:srgbClr val="FC3526"/>
                </a:solidFill>
                <a:latin typeface="+mj-ea"/>
                <a:ea typeface="+mj-ea"/>
              </a:rPr>
              <a:t>任劳任怨   </a:t>
            </a:r>
            <a:endParaRPr lang="zh-CN" altLang="en-US" sz="2400" b="1" spc="600">
              <a:solidFill>
                <a:srgbClr val="FC3526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spc="600">
                <a:solidFill>
                  <a:srgbClr val="FC3526"/>
                </a:solidFill>
                <a:latin typeface="+mj-ea"/>
                <a:ea typeface="+mj-ea"/>
              </a:rPr>
              <a:t>宽厚仁慈   </a:t>
            </a:r>
            <a:endParaRPr lang="zh-CN" altLang="en-US" sz="2400" b="1" spc="600">
              <a:solidFill>
                <a:srgbClr val="FC3526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spc="600">
                <a:solidFill>
                  <a:srgbClr val="FC3526"/>
                </a:solidFill>
                <a:latin typeface="+mj-ea"/>
                <a:ea typeface="+mj-ea"/>
              </a:rPr>
              <a:t>为富不仁   </a:t>
            </a:r>
            <a:endParaRPr lang="zh-CN" altLang="en-US" sz="2400" b="1" spc="600">
              <a:solidFill>
                <a:srgbClr val="FC3526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spc="600">
                <a:solidFill>
                  <a:srgbClr val="FC3526"/>
                </a:solidFill>
                <a:latin typeface="+mj-ea"/>
                <a:ea typeface="+mj-ea"/>
              </a:rPr>
              <a:t> </a:t>
            </a:r>
            <a:endParaRPr lang="zh-CN" altLang="en-US" sz="2400" b="1" spc="600">
              <a:solidFill>
                <a:srgbClr val="FC3526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b="1" spc="600">
                <a:latin typeface="+mj-ea"/>
                <a:ea typeface="+mj-ea"/>
              </a:rPr>
              <a:t> </a:t>
            </a:r>
            <a:r>
              <a:rPr lang="zh-CN" altLang="en-US" sz="2400" b="1" spc="600">
                <a:solidFill>
                  <a:srgbClr val="FA3728"/>
                </a:solidFill>
                <a:latin typeface="+mj-ea"/>
                <a:ea typeface="+mj-ea"/>
              </a:rPr>
              <a:t> </a:t>
            </a:r>
            <a:endParaRPr lang="zh-CN" altLang="en-US" sz="2400" b="1" spc="600">
              <a:solidFill>
                <a:srgbClr val="FA3728"/>
              </a:solidFill>
              <a:latin typeface="+mj-ea"/>
              <a:ea typeface="+mj-ea"/>
            </a:endParaRPr>
          </a:p>
        </p:txBody>
      </p:sp>
      <p:sp>
        <p:nvSpPr>
          <p:cNvPr id="2" name="TextBox 59"/>
          <p:cNvSpPr txBox="1">
            <a:spLocks noChangeArrowheads="1"/>
          </p:cNvSpPr>
          <p:nvPr/>
        </p:nvSpPr>
        <p:spPr bwMode="auto">
          <a:xfrm flipH="1">
            <a:off x="417830" y="227330"/>
            <a:ext cx="5355590" cy="583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3200" b="1" kern="0" spc="1000">
                <a:solidFill>
                  <a:srgbClr val="FF0000"/>
                </a:solidFill>
                <a:latin typeface="+mj-ea"/>
                <a:ea typeface="+mj-ea"/>
              </a:rPr>
              <a:t>预习检测</a:t>
            </a:r>
            <a:r>
              <a:rPr lang="en-US" altLang="zh-CN" sz="3200" b="1" kern="0" spc="100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zh-CN" altLang="en-US" sz="3200" b="1" kern="0" spc="1000">
                <a:solidFill>
                  <a:srgbClr val="FF0000"/>
                </a:solidFill>
                <a:latin typeface="+mj-ea"/>
                <a:ea typeface="+mj-ea"/>
              </a:rPr>
              <a:t>填一填</a:t>
            </a:r>
            <a:endParaRPr lang="zh-CN" altLang="en-US" sz="3200" b="1" kern="0" spc="100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8400,&quot;width&quot;:11064}"/>
</p:tagLst>
</file>

<file path=ppt/tags/tag2.xml><?xml version="1.0" encoding="utf-8"?>
<p:tagLst xmlns:p="http://schemas.openxmlformats.org/presentationml/2006/main">
  <p:tag name="KSO_WM_UNIT_TABLE_BEAUTIFY" val="smartTable{9723cd6c-a47e-4007-b349-4186514c0a34}"/>
  <p:tag name="TABLE_ENDDRAG_ORIGIN_RECT" val="902*355"/>
  <p:tag name="TABLE_ENDDRAG_RECT" val="34*165*902*355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8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B050"/>
      </a:accent1>
      <a:accent2>
        <a:srgbClr val="62D036"/>
      </a:accent2>
      <a:accent3>
        <a:srgbClr val="FF0000"/>
      </a:accent3>
      <a:accent4>
        <a:srgbClr val="00B050"/>
      </a:accent4>
      <a:accent5>
        <a:srgbClr val="FF0000"/>
      </a:accent5>
      <a:accent6>
        <a:srgbClr val="D01211"/>
      </a:accent6>
      <a:hlink>
        <a:srgbClr val="23CB97"/>
      </a:hlink>
      <a:folHlink>
        <a:srgbClr val="BFBFBF"/>
      </a:folHlink>
    </a:clrScheme>
    <a:fontScheme name="微软雅黑">
      <a:majorFont>
        <a:latin typeface="等线 Light"/>
        <a:ea typeface="微软雅黑"/>
        <a:cs typeface="Arial"/>
      </a:majorFont>
      <a:minorFont>
        <a:latin typeface="等线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160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4">
      <vt:lpstr>Arial</vt:lpstr>
      <vt:lpstr>等线 Light</vt:lpstr>
      <vt:lpstr>微软雅黑</vt:lpstr>
      <vt:lpstr>等线</vt:lpstr>
      <vt:lpstr>汉仪尚巍手书W</vt:lpstr>
      <vt:lpstr>苏新诗古印宋简</vt:lpstr>
      <vt:lpstr>宋体</vt:lpstr>
      <vt:lpstr>楷体</vt:lpstr>
      <vt:lpstr>华康隶书体W7</vt:lpstr>
      <vt:lpstr>Wingdings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2021-11-13T21:03:27.181</cp:lastPrinted>
  <dcterms:created xsi:type="dcterms:W3CDTF">2021-11-13T21:03:27Z</dcterms:created>
  <dcterms:modified xsi:type="dcterms:W3CDTF">2021-11-13T13:03:29Z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