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60" r:id="rId2"/>
    <p:sldId id="261" r:id="rId3"/>
    <p:sldId id="494" r:id="rId4"/>
    <p:sldId id="533" r:id="rId5"/>
    <p:sldId id="534" r:id="rId6"/>
    <p:sldId id="535" r:id="rId7"/>
    <p:sldId id="725" r:id="rId8"/>
    <p:sldId id="537" r:id="rId9"/>
    <p:sldId id="538" r:id="rId10"/>
    <p:sldId id="539" r:id="rId11"/>
    <p:sldId id="272" r:id="rId12"/>
    <p:sldId id="565" r:id="rId13"/>
    <p:sldId id="566" r:id="rId14"/>
    <p:sldId id="567" r:id="rId15"/>
    <p:sldId id="568" r:id="rId16"/>
    <p:sldId id="569" r:id="rId17"/>
    <p:sldId id="570" r:id="rId18"/>
    <p:sldId id="571" r:id="rId19"/>
    <p:sldId id="572" r:id="rId20"/>
    <p:sldId id="573" r:id="rId21"/>
    <p:sldId id="495" r:id="rId22"/>
    <p:sldId id="496" r:id="rId23"/>
    <p:sldId id="550" r:id="rId24"/>
    <p:sldId id="726" r:id="rId25"/>
    <p:sldId id="259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Objects="1">
      <p:cViewPr varScale="1">
        <p:scale>
          <a:sx n="75" d="100"/>
          <a:sy n="75" d="100"/>
        </p:scale>
        <p:origin x="62" y="2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409F865-C3F0-4F44-8FD0-E8B5E0456C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520089-6F73-4027-89D3-539563C5C7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668AE3E-EB4C-454C-9A8A-86EC020F3CB7}" type="datetimeFigureOut">
              <a:rPr lang="zh-CN" altLang="en-US"/>
              <a:pPr>
                <a:defRPr/>
              </a:pPr>
              <a:t>2019/9/14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1DD4D6-F5D1-4B97-9042-36D8250126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DD6DE3-0019-4023-9402-A7D39CF791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5FAEF6C-ED28-4C61-ACEF-4E832159E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">
            <a:extLst>
              <a:ext uri="{FF2B5EF4-FFF2-40B4-BE49-F238E27FC236}">
                <a16:creationId xmlns:a16="http://schemas.microsoft.com/office/drawing/2014/main" id="{5DAA5F08-C434-482A-BF73-8C2688C27E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5377" flipH="1" flipV="1">
            <a:off x="-1112838" y="-349250"/>
            <a:ext cx="4527551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id="{0CA8D982-A633-4B5C-B821-61FF6EF857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85734" flipH="1" flipV="1">
            <a:off x="10698956" y="5374482"/>
            <a:ext cx="1487487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6">
            <a:extLst>
              <a:ext uri="{FF2B5EF4-FFF2-40B4-BE49-F238E27FC236}">
                <a16:creationId xmlns:a16="http://schemas.microsoft.com/office/drawing/2014/main" id="{ED714B27-0B68-4FB5-B61F-94AC516C3B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163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38309" y="3910927"/>
            <a:ext cx="9031515" cy="808237"/>
          </a:xfrm>
        </p:spPr>
        <p:txBody>
          <a:bodyPr>
            <a:normAutofit/>
          </a:bodyPr>
          <a:lstStyle>
            <a:lvl1pPr marL="0" indent="0" algn="ctr">
              <a:buNone/>
              <a:defRPr sz="4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4130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0">
            <a:extLst>
              <a:ext uri="{FF2B5EF4-FFF2-40B4-BE49-F238E27FC236}">
                <a16:creationId xmlns:a16="http://schemas.microsoft.com/office/drawing/2014/main" id="{01E293F7-6E29-43A8-8D64-243ECBA619A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4300" y="1908175"/>
            <a:ext cx="3027363" cy="2905125"/>
            <a:chOff x="71850" y="1261711"/>
            <a:chExt cx="3026493" cy="2905010"/>
          </a:xfrm>
        </p:grpSpPr>
        <p:grpSp>
          <p:nvGrpSpPr>
            <p:cNvPr id="5" name="Group 1">
              <a:extLst>
                <a:ext uri="{FF2B5EF4-FFF2-40B4-BE49-F238E27FC236}">
                  <a16:creationId xmlns:a16="http://schemas.microsoft.com/office/drawing/2014/main" id="{C7A1F54E-87B2-4FC8-9FDE-44C79D81C06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11" name="Diamond 3">
                <a:extLst>
                  <a:ext uri="{FF2B5EF4-FFF2-40B4-BE49-F238E27FC236}">
                    <a16:creationId xmlns:a16="http://schemas.microsoft.com/office/drawing/2014/main" id="{17D3A75B-3D0C-4F93-A2CF-C236EABC17EF}"/>
                  </a:ext>
                </a:extLst>
              </p:cNvPr>
              <p:cNvSpPr/>
              <p:nvPr/>
            </p:nvSpPr>
            <p:spPr bwMode="auto">
              <a:xfrm>
                <a:off x="-949918" y="0"/>
                <a:ext cx="7009914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2" name="Diamond 4">
                <a:extLst>
                  <a:ext uri="{FF2B5EF4-FFF2-40B4-BE49-F238E27FC236}">
                    <a16:creationId xmlns:a16="http://schemas.microsoft.com/office/drawing/2014/main" id="{EC967ED5-98DD-41F6-96DB-0BBC33F700B2}"/>
                  </a:ext>
                </a:extLst>
              </p:cNvPr>
              <p:cNvSpPr/>
              <p:nvPr/>
            </p:nvSpPr>
            <p:spPr bwMode="auto">
              <a:xfrm>
                <a:off x="-178116" y="652072"/>
                <a:ext cx="5649892" cy="5527624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grpSp>
          <p:nvGrpSpPr>
            <p:cNvPr id="6" name="Group 2">
              <a:extLst>
                <a:ext uri="{FF2B5EF4-FFF2-40B4-BE49-F238E27FC236}">
                  <a16:creationId xmlns:a16="http://schemas.microsoft.com/office/drawing/2014/main" id="{1F222A79-C5F2-44E4-8069-0A37EE63B88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7" name="Diamond 5">
                <a:extLst>
                  <a:ext uri="{FF2B5EF4-FFF2-40B4-BE49-F238E27FC236}">
                    <a16:creationId xmlns:a16="http://schemas.microsoft.com/office/drawing/2014/main" id="{FFAF9CEF-236A-4F57-87E5-BAFCE86AD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600" y="2045350"/>
                <a:ext cx="2769087" cy="276730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08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zh-CN"/>
              </a:p>
            </p:txBody>
          </p:sp>
          <p:grpSp>
            <p:nvGrpSpPr>
              <p:cNvPr id="8" name="Group 9">
                <a:extLst>
                  <a:ext uri="{FF2B5EF4-FFF2-40B4-BE49-F238E27FC236}">
                    <a16:creationId xmlns:a16="http://schemas.microsoft.com/office/drawing/2014/main" id="{1FC36F0F-549D-4A21-9DD2-A6532F3846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9" name="TextBox 7">
                  <a:extLst>
                    <a:ext uri="{FF2B5EF4-FFF2-40B4-BE49-F238E27FC236}">
                      <a16:creationId xmlns:a16="http://schemas.microsoft.com/office/drawing/2014/main" id="{6CB7498B-C30E-4E58-9868-CEE54F295B34}"/>
                    </a:ext>
                  </a:extLst>
                </p:cNvPr>
                <p:cNvSpPr txBox="1"/>
                <p:nvPr/>
              </p:nvSpPr>
              <p:spPr>
                <a:xfrm>
                  <a:off x="2346338" y="2365566"/>
                  <a:ext cx="1798300" cy="677001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4400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目录</a:t>
                  </a:r>
                </a:p>
              </p:txBody>
            </p:sp>
            <p:sp>
              <p:nvSpPr>
                <p:cNvPr id="10" name="TextBox 8">
                  <a:extLst>
                    <a:ext uri="{FF2B5EF4-FFF2-40B4-BE49-F238E27FC236}">
                      <a16:creationId xmlns:a16="http://schemas.microsoft.com/office/drawing/2014/main" id="{5AB425F7-34C5-48B9-A34F-33DFB57ABED5}"/>
                    </a:ext>
                  </a:extLst>
                </p:cNvPr>
                <p:cNvSpPr txBox="1"/>
                <p:nvPr/>
              </p:nvSpPr>
              <p:spPr>
                <a:xfrm>
                  <a:off x="2346338" y="3143869"/>
                  <a:ext cx="1798300" cy="214961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>
                      <a:solidFill>
                        <a:schemeClr val="bg1"/>
                      </a:solidFill>
                      <a:latin typeface="+mn-lt"/>
                      <a:ea typeface="+mn-ea"/>
                    </a:rPr>
                    <a:t>CONTENTS</a:t>
                  </a:r>
                </a:p>
              </p:txBody>
            </p:sp>
          </p:grpSp>
        </p:grpSp>
      </p:grpSp>
      <p:sp>
        <p:nvSpPr>
          <p:cNvPr id="13" name="动作按钮: 后退或前一项 1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F5DD390-BBE3-4FBB-8F76-7E0052D5F343}"/>
              </a:ext>
            </a:extLst>
          </p:cNvPr>
          <p:cNvSpPr/>
          <p:nvPr userDrawn="1"/>
        </p:nvSpPr>
        <p:spPr>
          <a:xfrm>
            <a:off x="10990263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动作按钮: 前进或下一项 1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3674AB2-F132-428E-873C-D495913D7117}"/>
              </a:ext>
            </a:extLst>
          </p:cNvPr>
          <p:cNvSpPr/>
          <p:nvPr userDrawn="1"/>
        </p:nvSpPr>
        <p:spPr>
          <a:xfrm>
            <a:off x="11353800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动作按钮: 结束 21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34B0BFFD-88E6-4F31-9B84-DFB6FE424FA2}"/>
              </a:ext>
            </a:extLst>
          </p:cNvPr>
          <p:cNvSpPr/>
          <p:nvPr userDrawn="1"/>
        </p:nvSpPr>
        <p:spPr>
          <a:xfrm>
            <a:off x="11707813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C09F600-E613-4B1B-999D-481804BA2FF3}"/>
              </a:ext>
            </a:extLst>
          </p:cNvPr>
          <p:cNvCxnSpPr/>
          <p:nvPr userDrawn="1"/>
        </p:nvCxnSpPr>
        <p:spPr>
          <a:xfrm>
            <a:off x="2808288" y="1104900"/>
            <a:ext cx="9153525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39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20217E-8AA0-460F-8D24-6B91100C5B5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822325" y="1262063"/>
            <a:ext cx="2968625" cy="2905125"/>
            <a:chOff x="-949635" y="0"/>
            <a:chExt cx="7009631" cy="6858000"/>
          </a:xfrm>
        </p:grpSpPr>
        <p:sp>
          <p:nvSpPr>
            <p:cNvPr id="3" name="Diamond 3">
              <a:extLst>
                <a:ext uri="{FF2B5EF4-FFF2-40B4-BE49-F238E27FC236}">
                  <a16:creationId xmlns:a16="http://schemas.microsoft.com/office/drawing/2014/main" id="{89EB240B-643A-49B9-BAF6-83ECD4F9A4ED}"/>
                </a:ext>
              </a:extLst>
            </p:cNvPr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  <p:sp>
          <p:nvSpPr>
            <p:cNvPr id="4" name="Diamond 4">
              <a:extLst>
                <a:ext uri="{FF2B5EF4-FFF2-40B4-BE49-F238E27FC236}">
                  <a16:creationId xmlns:a16="http://schemas.microsoft.com/office/drawing/2014/main" id="{2F102BB3-17B6-40AA-A6BE-7B8666C23DF6}"/>
                </a:ext>
              </a:extLst>
            </p:cNvPr>
            <p:cNvSpPr/>
            <p:nvPr/>
          </p:nvSpPr>
          <p:spPr bwMode="auto">
            <a:xfrm>
              <a:off x="-177451" y="652072"/>
              <a:ext cx="5648939" cy="5527622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>
                <a:latin typeface="+mn-lt"/>
                <a:ea typeface="+mn-ea"/>
              </a:endParaRP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E0D8B12C-6736-43E9-B8AB-7847F2A5B0E9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65175" y="1825625"/>
            <a:ext cx="1778000" cy="1778000"/>
            <a:chOff x="990600" y="2044717"/>
            <a:chExt cx="2768566" cy="2768566"/>
          </a:xfrm>
        </p:grpSpPr>
        <p:sp>
          <p:nvSpPr>
            <p:cNvPr id="6" name="Diamond 5">
              <a:extLst>
                <a:ext uri="{FF2B5EF4-FFF2-40B4-BE49-F238E27FC236}">
                  <a16:creationId xmlns:a16="http://schemas.microsoft.com/office/drawing/2014/main" id="{1440F097-E087-457B-B4A8-5C7D54FC2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zh-CN"/>
            </a:p>
          </p:txBody>
        </p: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id="{44C6129C-C5EB-42A4-B746-7DDFA181A1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8" name="TextBox 16">
                <a:extLst>
                  <a:ext uri="{FF2B5EF4-FFF2-40B4-BE49-F238E27FC236}">
                    <a16:creationId xmlns:a16="http://schemas.microsoft.com/office/drawing/2014/main" id="{A080E39A-46A7-4BF1-9DCE-3A451DCBB0B5}"/>
                  </a:ext>
                </a:extLst>
              </p:cNvPr>
              <p:cNvSpPr txBox="1"/>
              <p:nvPr/>
            </p:nvSpPr>
            <p:spPr>
              <a:xfrm>
                <a:off x="2344176" y="2365264"/>
                <a:ext cx="1802039" cy="677310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 fontScale="77500" lnSpcReduction="200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400" dirty="0">
                    <a:solidFill>
                      <a:schemeClr val="bg1"/>
                    </a:solidFill>
                    <a:latin typeface="+mn-lt"/>
                    <a:ea typeface="+mn-ea"/>
                  </a:rPr>
                  <a:t>目录</a:t>
                </a:r>
              </a:p>
            </p:txBody>
          </p:sp>
          <p:sp>
            <p:nvSpPr>
              <p:cNvPr id="9" name="TextBox 17">
                <a:extLst>
                  <a:ext uri="{FF2B5EF4-FFF2-40B4-BE49-F238E27FC236}">
                    <a16:creationId xmlns:a16="http://schemas.microsoft.com/office/drawing/2014/main" id="{6E69321A-7676-4B7F-B728-6BE65FFFD117}"/>
                  </a:ext>
                </a:extLst>
              </p:cNvPr>
              <p:cNvSpPr txBox="1"/>
              <p:nvPr/>
            </p:nvSpPr>
            <p:spPr>
              <a:xfrm>
                <a:off x="2344176" y="3143924"/>
                <a:ext cx="1802039" cy="215058"/>
              </a:xfrm>
              <a:prstGeom prst="rect">
                <a:avLst/>
              </a:prstGeom>
              <a:noFill/>
            </p:spPr>
            <p:txBody>
              <a:bodyPr lIns="0" tIns="0" rIns="0" bIns="0">
                <a:normAutofit fontScale="77500" lnSpcReduction="200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>
                    <a:solidFill>
                      <a:schemeClr val="bg1"/>
                    </a:solidFill>
                    <a:latin typeface="+mn-lt"/>
                    <a:ea typeface="+mn-ea"/>
                  </a:rPr>
                  <a:t>CONTENTS</a:t>
                </a:r>
              </a:p>
            </p:txBody>
          </p:sp>
        </p:grpSp>
      </p:grpSp>
      <p:sp>
        <p:nvSpPr>
          <p:cNvPr id="10" name="Diamond 11">
            <a:extLst>
              <a:ext uri="{FF2B5EF4-FFF2-40B4-BE49-F238E27FC236}">
                <a16:creationId xmlns:a16="http://schemas.microsoft.com/office/drawing/2014/main" id="{3F0C34B0-649A-4E4C-819C-A8A83D59B48E}"/>
              </a:ext>
            </a:extLst>
          </p:cNvPr>
          <p:cNvSpPr/>
          <p:nvPr userDrawn="1"/>
        </p:nvSpPr>
        <p:spPr bwMode="auto">
          <a:xfrm>
            <a:off x="1879600" y="950913"/>
            <a:ext cx="739775" cy="739775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01</a:t>
            </a:r>
          </a:p>
        </p:txBody>
      </p:sp>
      <p:sp>
        <p:nvSpPr>
          <p:cNvPr id="11" name="Diamond 12">
            <a:extLst>
              <a:ext uri="{FF2B5EF4-FFF2-40B4-BE49-F238E27FC236}">
                <a16:creationId xmlns:a16="http://schemas.microsoft.com/office/drawing/2014/main" id="{C0AEE1DE-5A88-4CCB-9F2C-B54B1F7522FD}"/>
              </a:ext>
            </a:extLst>
          </p:cNvPr>
          <p:cNvSpPr/>
          <p:nvPr userDrawn="1"/>
        </p:nvSpPr>
        <p:spPr bwMode="auto">
          <a:xfrm>
            <a:off x="2706688" y="1762125"/>
            <a:ext cx="739775" cy="739775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02</a:t>
            </a:r>
          </a:p>
        </p:txBody>
      </p:sp>
      <p:sp>
        <p:nvSpPr>
          <p:cNvPr id="12" name="Diamond 13">
            <a:extLst>
              <a:ext uri="{FF2B5EF4-FFF2-40B4-BE49-F238E27FC236}">
                <a16:creationId xmlns:a16="http://schemas.microsoft.com/office/drawing/2014/main" id="{F790FA76-056C-4E64-9B3F-5A98C53AE5CE}"/>
              </a:ext>
            </a:extLst>
          </p:cNvPr>
          <p:cNvSpPr/>
          <p:nvPr userDrawn="1"/>
        </p:nvSpPr>
        <p:spPr bwMode="auto">
          <a:xfrm>
            <a:off x="2706688" y="2908300"/>
            <a:ext cx="739775" cy="739775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03</a:t>
            </a:r>
          </a:p>
        </p:txBody>
      </p:sp>
      <p:sp>
        <p:nvSpPr>
          <p:cNvPr id="13" name="Diamond 14">
            <a:extLst>
              <a:ext uri="{FF2B5EF4-FFF2-40B4-BE49-F238E27FC236}">
                <a16:creationId xmlns:a16="http://schemas.microsoft.com/office/drawing/2014/main" id="{7B9659AB-91B3-4051-BB15-C7340A65BEA2}"/>
              </a:ext>
            </a:extLst>
          </p:cNvPr>
          <p:cNvSpPr/>
          <p:nvPr userDrawn="1"/>
        </p:nvSpPr>
        <p:spPr bwMode="auto">
          <a:xfrm>
            <a:off x="1879600" y="3768725"/>
            <a:ext cx="739775" cy="739775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wrap="none" anchor="ctr" anchorCtr="1"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  <a:ea typeface="+mn-ea"/>
              </a:rPr>
              <a:t>04</a:t>
            </a:r>
          </a:p>
        </p:txBody>
      </p:sp>
      <p:grpSp>
        <p:nvGrpSpPr>
          <p:cNvPr id="14" name="Group 21">
            <a:extLst>
              <a:ext uri="{FF2B5EF4-FFF2-40B4-BE49-F238E27FC236}">
                <a16:creationId xmlns:a16="http://schemas.microsoft.com/office/drawing/2014/main" id="{D8F9BE1E-6A45-4AFB-B85B-4FA3FEC13EC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619375" y="1135063"/>
            <a:ext cx="2544763" cy="361950"/>
            <a:chOff x="3943834" y="704409"/>
            <a:chExt cx="3962574" cy="563232"/>
          </a:xfrm>
        </p:grpSpPr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94B57E1D-3B47-40B8-BF34-EB7EA9AABAFB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id="{C3FAC58A-26A1-4F03-AE52-354341887141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7" name="Group 22">
            <a:extLst>
              <a:ext uri="{FF2B5EF4-FFF2-40B4-BE49-F238E27FC236}">
                <a16:creationId xmlns:a16="http://schemas.microsoft.com/office/drawing/2014/main" id="{13B09F22-F663-4356-A5A0-D35B4D65430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446463" y="1930400"/>
            <a:ext cx="2546350" cy="361950"/>
            <a:chOff x="3943834" y="704409"/>
            <a:chExt cx="3962574" cy="563232"/>
          </a:xfrm>
        </p:grpSpPr>
        <p:sp>
          <p:nvSpPr>
            <p:cNvPr id="18" name="TextBox 23">
              <a:extLst>
                <a:ext uri="{FF2B5EF4-FFF2-40B4-BE49-F238E27FC236}">
                  <a16:creationId xmlns:a16="http://schemas.microsoft.com/office/drawing/2014/main" id="{E1790340-0E98-45B8-9255-D5E02B37E194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19" name="TextBox 24">
              <a:extLst>
                <a:ext uri="{FF2B5EF4-FFF2-40B4-BE49-F238E27FC236}">
                  <a16:creationId xmlns:a16="http://schemas.microsoft.com/office/drawing/2014/main" id="{63EF9E55-B2CA-47B4-AFF9-763DE9EF6A06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0" name="Group 25">
            <a:extLst>
              <a:ext uri="{FF2B5EF4-FFF2-40B4-BE49-F238E27FC236}">
                <a16:creationId xmlns:a16="http://schemas.microsoft.com/office/drawing/2014/main" id="{F39A0EC2-C7A1-4462-8417-B1909C94099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446463" y="3149600"/>
            <a:ext cx="2546350" cy="361950"/>
            <a:chOff x="3943834" y="704409"/>
            <a:chExt cx="3962574" cy="563232"/>
          </a:xfrm>
        </p:grpSpPr>
        <p:sp>
          <p:nvSpPr>
            <p:cNvPr id="21" name="TextBox 26">
              <a:extLst>
                <a:ext uri="{FF2B5EF4-FFF2-40B4-BE49-F238E27FC236}">
                  <a16:creationId xmlns:a16="http://schemas.microsoft.com/office/drawing/2014/main" id="{F9254CCA-4F57-4997-ADED-3D72AA7597D5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22" name="TextBox 27">
              <a:extLst>
                <a:ext uri="{FF2B5EF4-FFF2-40B4-BE49-F238E27FC236}">
                  <a16:creationId xmlns:a16="http://schemas.microsoft.com/office/drawing/2014/main" id="{F26A200B-A83F-4A5C-91FC-0444541718F7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3" name="Group 28">
            <a:extLst>
              <a:ext uri="{FF2B5EF4-FFF2-40B4-BE49-F238E27FC236}">
                <a16:creationId xmlns:a16="http://schemas.microsoft.com/office/drawing/2014/main" id="{B21A32A1-7CA4-453B-BB3F-E6CD7B38A02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2619375" y="4024313"/>
            <a:ext cx="2544763" cy="361950"/>
            <a:chOff x="3943834" y="704409"/>
            <a:chExt cx="3962574" cy="563232"/>
          </a:xfrm>
        </p:grpSpPr>
        <p:sp>
          <p:nvSpPr>
            <p:cNvPr id="24" name="TextBox 29">
              <a:extLst>
                <a:ext uri="{FF2B5EF4-FFF2-40B4-BE49-F238E27FC236}">
                  <a16:creationId xmlns:a16="http://schemas.microsoft.com/office/drawing/2014/main" id="{346C3877-DD38-4F94-9944-DBCF390288FF}"/>
                </a:ext>
              </a:extLst>
            </p:cNvPr>
            <p:cNvSpPr txBox="1"/>
            <p:nvPr/>
          </p:nvSpPr>
          <p:spPr>
            <a:xfrm>
              <a:off x="3943834" y="704409"/>
              <a:ext cx="3962574" cy="242091"/>
            </a:xfrm>
            <a:prstGeom prst="rect">
              <a:avLst/>
            </a:prstGeom>
            <a:noFill/>
          </p:spPr>
          <p:txBody>
            <a:bodyPr wrap="none" lIns="360000" tIns="0" rIns="0" bIns="0" anchor="b">
              <a:normAutofit fontScale="775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</a:rPr>
                <a:t>标题文本预设</a:t>
              </a:r>
            </a:p>
          </p:txBody>
        </p: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id="{1702DD42-5ED1-4866-A71C-9EDE32372FCC}"/>
                </a:ext>
              </a:extLst>
            </p:cNvPr>
            <p:cNvSpPr txBox="1"/>
            <p:nvPr/>
          </p:nvSpPr>
          <p:spPr>
            <a:xfrm>
              <a:off x="3943834" y="946500"/>
              <a:ext cx="3962574" cy="321141"/>
            </a:xfrm>
            <a:prstGeom prst="rect">
              <a:avLst/>
            </a:prstGeom>
          </p:spPr>
          <p:txBody>
            <a:bodyPr lIns="360000" tIns="0" rIns="0" bIns="0" anchor="ctr">
              <a:normAutofit fontScale="70000" lnSpcReduction="20000"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26" name="动作按钮: 后退或前一项 2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D8C9A49-D59E-44D9-A6CC-D6009A0901BB}"/>
              </a:ext>
            </a:extLst>
          </p:cNvPr>
          <p:cNvSpPr/>
          <p:nvPr userDrawn="1"/>
        </p:nvSpPr>
        <p:spPr>
          <a:xfrm>
            <a:off x="11042650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动作按钮: 前进或下一项 2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DD74DCBD-9904-4D3E-BD10-C661ACF25820}"/>
              </a:ext>
            </a:extLst>
          </p:cNvPr>
          <p:cNvSpPr/>
          <p:nvPr userDrawn="1"/>
        </p:nvSpPr>
        <p:spPr>
          <a:xfrm>
            <a:off x="11406188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动作按钮: 结束 36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AAFB86F2-C36A-434B-B01C-61B913937771}"/>
              </a:ext>
            </a:extLst>
          </p:cNvPr>
          <p:cNvSpPr/>
          <p:nvPr userDrawn="1"/>
        </p:nvSpPr>
        <p:spPr>
          <a:xfrm>
            <a:off x="11760200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08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动作按钮: 自定义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8320991-CB84-44B5-8D14-A6656D7635B2}"/>
              </a:ext>
            </a:extLst>
          </p:cNvPr>
          <p:cNvSpPr/>
          <p:nvPr userDrawn="1"/>
        </p:nvSpPr>
        <p:spPr>
          <a:xfrm>
            <a:off x="752475" y="5360988"/>
            <a:ext cx="1706563" cy="368300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动作按钮: 后退或前一项 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D1AD888-84BD-40DD-945D-D6CCD7464685}"/>
              </a:ext>
            </a:extLst>
          </p:cNvPr>
          <p:cNvSpPr/>
          <p:nvPr userDrawn="1"/>
        </p:nvSpPr>
        <p:spPr>
          <a:xfrm>
            <a:off x="11042650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动作按钮: 前进或下一项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FE7BA1D-C1CE-47FD-808B-93CB49153898}"/>
              </a:ext>
            </a:extLst>
          </p:cNvPr>
          <p:cNvSpPr/>
          <p:nvPr userDrawn="1"/>
        </p:nvSpPr>
        <p:spPr>
          <a:xfrm>
            <a:off x="11406188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动作按钮: 结束 13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11CDCF23-F214-490A-A459-668B3722FD36}"/>
              </a:ext>
            </a:extLst>
          </p:cNvPr>
          <p:cNvSpPr/>
          <p:nvPr userDrawn="1"/>
        </p:nvSpPr>
        <p:spPr>
          <a:xfrm>
            <a:off x="11760200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A524048-F292-4599-824F-8D422BE43B30}"/>
              </a:ext>
            </a:extLst>
          </p:cNvPr>
          <p:cNvCxnSpPr/>
          <p:nvPr userDrawn="1"/>
        </p:nvCxnSpPr>
        <p:spPr>
          <a:xfrm>
            <a:off x="139700" y="6292850"/>
            <a:ext cx="118745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283D864-7B68-42A8-A612-DA28EA242EAD}"/>
              </a:ext>
            </a:extLst>
          </p:cNvPr>
          <p:cNvCxnSpPr/>
          <p:nvPr userDrawn="1"/>
        </p:nvCxnSpPr>
        <p:spPr>
          <a:xfrm>
            <a:off x="139700" y="792163"/>
            <a:ext cx="118745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7F5343D-268C-4194-8159-C2E25F2A5E62}"/>
              </a:ext>
            </a:extLst>
          </p:cNvPr>
          <p:cNvCxnSpPr/>
          <p:nvPr userDrawn="1"/>
        </p:nvCxnSpPr>
        <p:spPr>
          <a:xfrm>
            <a:off x="3130550" y="1222375"/>
            <a:ext cx="0" cy="4640263"/>
          </a:xfrm>
          <a:prstGeom prst="line">
            <a:avLst/>
          </a:prstGeom>
          <a:ln>
            <a:solidFill>
              <a:srgbClr val="00B05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20">
            <a:extLst>
              <a:ext uri="{FF2B5EF4-FFF2-40B4-BE49-F238E27FC236}">
                <a16:creationId xmlns:a16="http://schemas.microsoft.com/office/drawing/2014/main" id="{29CE09A9-07D0-4EB5-9B0A-D0B180AC4E4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07950" y="2106613"/>
            <a:ext cx="3027363" cy="2905125"/>
            <a:chOff x="755951" y="2210607"/>
            <a:chExt cx="3026493" cy="2905010"/>
          </a:xfrm>
        </p:grpSpPr>
        <p:grpSp>
          <p:nvGrpSpPr>
            <p:cNvPr id="11" name="Group 1">
              <a:extLst>
                <a:ext uri="{FF2B5EF4-FFF2-40B4-BE49-F238E27FC236}">
                  <a16:creationId xmlns:a16="http://schemas.microsoft.com/office/drawing/2014/main" id="{014B4FC7-D94C-4D9A-A27F-56C310D975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3205" y="2210607"/>
              <a:ext cx="2969239" cy="2905010"/>
              <a:chOff x="-949635" y="0"/>
              <a:chExt cx="7009631" cy="6858000"/>
            </a:xfrm>
          </p:grpSpPr>
          <p:sp>
            <p:nvSpPr>
              <p:cNvPr id="17" name="Diamond 3">
                <a:extLst>
                  <a:ext uri="{FF2B5EF4-FFF2-40B4-BE49-F238E27FC236}">
                    <a16:creationId xmlns:a16="http://schemas.microsoft.com/office/drawing/2014/main" id="{89CE0AF6-D909-419E-9F3B-E457CD9C3C75}"/>
                  </a:ext>
                </a:extLst>
              </p:cNvPr>
              <p:cNvSpPr/>
              <p:nvPr/>
            </p:nvSpPr>
            <p:spPr bwMode="auto">
              <a:xfrm>
                <a:off x="-949918" y="0"/>
                <a:ext cx="7009914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  <p:sp>
            <p:nvSpPr>
              <p:cNvPr id="18" name="Diamond 4">
                <a:extLst>
                  <a:ext uri="{FF2B5EF4-FFF2-40B4-BE49-F238E27FC236}">
                    <a16:creationId xmlns:a16="http://schemas.microsoft.com/office/drawing/2014/main" id="{C82C3F3E-FFB3-4CBB-AA62-2D95F41C0FBD}"/>
                  </a:ext>
                </a:extLst>
              </p:cNvPr>
              <p:cNvSpPr/>
              <p:nvPr/>
            </p:nvSpPr>
            <p:spPr bwMode="auto">
              <a:xfrm>
                <a:off x="-178116" y="652072"/>
                <a:ext cx="5649892" cy="5527622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>
                  <a:latin typeface="+mn-lt"/>
                  <a:ea typeface="+mn-ea"/>
                </a:endParaRPr>
              </a:p>
            </p:txBody>
          </p:sp>
        </p:grpSp>
        <p:grpSp>
          <p:nvGrpSpPr>
            <p:cNvPr id="12" name="Group 2">
              <a:extLst>
                <a:ext uri="{FF2B5EF4-FFF2-40B4-BE49-F238E27FC236}">
                  <a16:creationId xmlns:a16="http://schemas.microsoft.com/office/drawing/2014/main" id="{7C7251A5-CB3B-4D65-997D-5F01FE2897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5951" y="2773741"/>
              <a:ext cx="1778742" cy="1778742"/>
              <a:chOff x="990600" y="2044717"/>
              <a:chExt cx="2768566" cy="2768566"/>
            </a:xfrm>
          </p:grpSpPr>
          <p:sp>
            <p:nvSpPr>
              <p:cNvPr id="13" name="Diamond 5">
                <a:extLst>
                  <a:ext uri="{FF2B5EF4-FFF2-40B4-BE49-F238E27FC236}">
                    <a16:creationId xmlns:a16="http://schemas.microsoft.com/office/drawing/2014/main" id="{EF31951F-6FD2-4E9F-AB5D-E6F30D81A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600" y="2045349"/>
                <a:ext cx="2769087" cy="276730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508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lang="zh-CN" altLang="zh-CN"/>
              </a:p>
            </p:txBody>
          </p:sp>
          <p:grpSp>
            <p:nvGrpSpPr>
              <p:cNvPr id="14" name="Group 9">
                <a:extLst>
                  <a:ext uri="{FF2B5EF4-FFF2-40B4-BE49-F238E27FC236}">
                    <a16:creationId xmlns:a16="http://schemas.microsoft.com/office/drawing/2014/main" id="{CE4FDA9C-019E-4FC7-BA35-3E88FA986C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5" name="TextBox 7">
                  <a:extLst>
                    <a:ext uri="{FF2B5EF4-FFF2-40B4-BE49-F238E27FC236}">
                      <a16:creationId xmlns:a16="http://schemas.microsoft.com/office/drawing/2014/main" id="{0A06B6F7-02CD-4F81-BFCE-2AB5B5FE12C3}"/>
                    </a:ext>
                  </a:extLst>
                </p:cNvPr>
                <p:cNvSpPr txBox="1"/>
                <p:nvPr/>
              </p:nvSpPr>
              <p:spPr>
                <a:xfrm>
                  <a:off x="2346338" y="2365564"/>
                  <a:ext cx="1798300" cy="677001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4400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目录</a:t>
                  </a:r>
                </a:p>
              </p:txBody>
            </p:sp>
            <p:sp>
              <p:nvSpPr>
                <p:cNvPr id="16" name="TextBox 8">
                  <a:extLst>
                    <a:ext uri="{FF2B5EF4-FFF2-40B4-BE49-F238E27FC236}">
                      <a16:creationId xmlns:a16="http://schemas.microsoft.com/office/drawing/2014/main" id="{F1EFAB67-1FF7-492C-AF5C-908AC01F2F79}"/>
                    </a:ext>
                  </a:extLst>
                </p:cNvPr>
                <p:cNvSpPr txBox="1"/>
                <p:nvPr/>
              </p:nvSpPr>
              <p:spPr>
                <a:xfrm>
                  <a:off x="2346338" y="3143869"/>
                  <a:ext cx="1798300" cy="214959"/>
                </a:xfrm>
                <a:prstGeom prst="rect">
                  <a:avLst/>
                </a:prstGeom>
                <a:noFill/>
              </p:spPr>
              <p:txBody>
                <a:bodyPr lIns="0" tIns="0" rIns="0" bIns="0">
                  <a:normAutofit fontScale="77500" lnSpcReduction="200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CONTENTS</a:t>
                  </a: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222" y="80457"/>
            <a:ext cx="11905977" cy="64416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灯片编号占位符 4">
            <a:extLst>
              <a:ext uri="{FF2B5EF4-FFF2-40B4-BE49-F238E27FC236}">
                <a16:creationId xmlns:a16="http://schemas.microsoft.com/office/drawing/2014/main" id="{91DC09AE-6C8C-4B17-9E49-9C8F973503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8950" y="6430963"/>
            <a:ext cx="3730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775F8-8238-4D16-87D8-C597E9ABB9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69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动作按钮: 后退或前一项 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D0EEF17-098E-42B9-97CF-6A0A0B477ADD}"/>
              </a:ext>
            </a:extLst>
          </p:cNvPr>
          <p:cNvSpPr/>
          <p:nvPr userDrawn="1"/>
        </p:nvSpPr>
        <p:spPr>
          <a:xfrm>
            <a:off x="11042650" y="6513513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动作按钮: 前进或下一项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1A94E6F-7ADC-4141-AA6C-8E7BAC781FDA}"/>
              </a:ext>
            </a:extLst>
          </p:cNvPr>
          <p:cNvSpPr/>
          <p:nvPr userDrawn="1"/>
        </p:nvSpPr>
        <p:spPr>
          <a:xfrm>
            <a:off x="11406188" y="6526213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动作按钮: 结束 12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62F1208E-8648-48D7-826F-64FF5B80AD62}"/>
              </a:ext>
            </a:extLst>
          </p:cNvPr>
          <p:cNvSpPr/>
          <p:nvPr userDrawn="1"/>
        </p:nvSpPr>
        <p:spPr>
          <a:xfrm>
            <a:off x="11760200" y="6515100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49C755C-0A3D-4879-983C-CFBC10461E96}"/>
              </a:ext>
            </a:extLst>
          </p:cNvPr>
          <p:cNvCxnSpPr/>
          <p:nvPr userDrawn="1"/>
        </p:nvCxnSpPr>
        <p:spPr>
          <a:xfrm>
            <a:off x="241300" y="406400"/>
            <a:ext cx="1170146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燕尾形 15">
            <a:hlinkClick r:id="rId2" action="ppaction://hlinksldjump"/>
            <a:extLst>
              <a:ext uri="{FF2B5EF4-FFF2-40B4-BE49-F238E27FC236}">
                <a16:creationId xmlns:a16="http://schemas.microsoft.com/office/drawing/2014/main" id="{0F66C3B3-557E-4920-93FD-556AD725C44B}"/>
              </a:ext>
            </a:extLst>
          </p:cNvPr>
          <p:cNvSpPr/>
          <p:nvPr userDrawn="1"/>
        </p:nvSpPr>
        <p:spPr>
          <a:xfrm>
            <a:off x="6456363" y="6505575"/>
            <a:ext cx="2084387" cy="35242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eaLnBrk="1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</a:p>
        </p:txBody>
      </p:sp>
      <p:sp>
        <p:nvSpPr>
          <p:cNvPr id="9" name="燕尾形 16">
            <a:hlinkClick r:id="rId3" action="ppaction://hlinksldjump"/>
            <a:extLst>
              <a:ext uri="{FF2B5EF4-FFF2-40B4-BE49-F238E27FC236}">
                <a16:creationId xmlns:a16="http://schemas.microsoft.com/office/drawing/2014/main" id="{6CE4392C-B2C2-48E5-AFE5-E0CC5D746169}"/>
              </a:ext>
            </a:extLst>
          </p:cNvPr>
          <p:cNvSpPr/>
          <p:nvPr userDrawn="1"/>
        </p:nvSpPr>
        <p:spPr>
          <a:xfrm>
            <a:off x="8731250" y="6505575"/>
            <a:ext cx="2084388" cy="35242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eaLnBrk="1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互动探究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086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id="{1B05C75C-85D9-4EB8-8D80-A61DE83989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163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F4CD5FB3-6B6F-4A6A-AA42-92DF351EF3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4402" flipH="1" flipV="1">
            <a:off x="7824788" y="3403600"/>
            <a:ext cx="4000500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2155ADFC-CE54-43FC-B55F-B3C25A01E3F9}"/>
              </a:ext>
            </a:extLst>
          </p:cNvPr>
          <p:cNvSpPr/>
          <p:nvPr userDrawn="1"/>
        </p:nvSpPr>
        <p:spPr>
          <a:xfrm>
            <a:off x="0" y="2489200"/>
            <a:ext cx="12192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</a:p>
        </p:txBody>
      </p:sp>
    </p:spTree>
    <p:extLst>
      <p:ext uri="{BB962C8B-B14F-4D97-AF65-F5344CB8AC3E}">
        <p14:creationId xmlns:p14="http://schemas.microsoft.com/office/powerpoint/2010/main" val="163459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75AEE61D-53CF-4533-8C22-0AF4BBF44BD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4392F09E-E9E4-4968-B41C-E439356864D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72397B-6E4B-4E0B-99A3-1F883C4E3E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4982653-FA5D-42C4-BF8C-D183AEEC3AB3}" type="datetimeFigureOut">
              <a:rPr lang="zh-CN" altLang="en-US"/>
              <a:pPr>
                <a:defRPr/>
              </a:pPr>
              <a:t>2019/9/14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1585E4-42B5-4709-AC80-1662F2B749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89C45E-AB79-4CBE-B7A8-8978273DA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C397426-C014-4BAC-A41C-2FF9A4C141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6">
            <a:extLst>
              <a:ext uri="{FF2B5EF4-FFF2-40B4-BE49-F238E27FC236}">
                <a16:creationId xmlns:a16="http://schemas.microsoft.com/office/drawing/2014/main" id="{1AE1B3B7-6752-4F40-8C74-0E6EA95AE7B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文本框 7">
            <a:extLst>
              <a:ext uri="{FF2B5EF4-FFF2-40B4-BE49-F238E27FC236}">
                <a16:creationId xmlns:a16="http://schemas.microsoft.com/office/drawing/2014/main" id="{5AEE6A53-7BE2-43C0-99E0-8A07F3E84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3388" y="6500813"/>
            <a:ext cx="42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5706CA8-D698-4944-9AE0-A3B201154CAE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eaLnBrk="1" hangingPunct="1">
                <a:defRPr/>
              </a:pPr>
              <a:t>‹#›</a:t>
            </a:fld>
            <a:endParaRPr lang="zh-CN" altLang="en-US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E0A47A6-E684-43F5-B84D-C546FF46E593}"/>
              </a:ext>
            </a:extLst>
          </p:cNvPr>
          <p:cNvSpPr/>
          <p:nvPr userDrawn="1"/>
        </p:nvSpPr>
        <p:spPr>
          <a:xfrm>
            <a:off x="0" y="6280150"/>
            <a:ext cx="458788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DEB804A-74DC-46BB-856C-8B34C4859BB0}"/>
              </a:ext>
            </a:extLst>
          </p:cNvPr>
          <p:cNvSpPr/>
          <p:nvPr userDrawn="1"/>
        </p:nvSpPr>
        <p:spPr>
          <a:xfrm>
            <a:off x="835025" y="6280150"/>
            <a:ext cx="458788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68925" y="2348862"/>
            <a:ext cx="2964273" cy="1217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4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/>
                <a:ea typeface="方正小标宋_GBK"/>
              </a:rPr>
              <a:t>单元学习任务</a:t>
            </a:r>
            <a:endParaRPr lang="zh-CN" altLang="zh-CN" sz="2800" b="1" kern="2200" dirty="0">
              <a:effectLst/>
              <a:latin typeface="Times New Roman"/>
              <a:ea typeface="方正小标宋_GBK"/>
            </a:endParaRPr>
          </a:p>
        </p:txBody>
      </p:sp>
    </p:spTree>
    <p:extLst>
      <p:ext uri="{BB962C8B-B14F-4D97-AF65-F5344CB8AC3E}">
        <p14:creationId xmlns:p14="http://schemas.microsoft.com/office/powerpoint/2010/main" val="702377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548632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《荷塘月色》一、二段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657168"/>
              </p:ext>
            </p:extLst>
          </p:nvPr>
        </p:nvGraphicFramePr>
        <p:xfrm>
          <a:off x="476158" y="1280168"/>
          <a:ext cx="11358544" cy="5029200"/>
        </p:xfrm>
        <a:graphic>
          <a:graphicData uri="http://schemas.openxmlformats.org/drawingml/2006/table">
            <a:tbl>
              <a:tblPr firstRow="1" firstCol="1" bandRow="1"/>
              <a:tblGrid>
                <a:gridCol w="7431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72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1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cs typeface="Times New Roman"/>
                        </a:rPr>
                        <a:t>文稿</a:t>
                      </a:r>
                      <a:r>
                        <a:rPr lang="en-US" sz="2000" b="1" kern="100">
                          <a:effectLst/>
                          <a:latin typeface="Times New Roman"/>
                          <a:cs typeface="Courier New"/>
                        </a:rPr>
                        <a:t>(</a:t>
                      </a:r>
                      <a:r>
                        <a:rPr lang="zh-CN" sz="2000" b="1" kern="100">
                          <a:effectLst/>
                          <a:latin typeface="Times New Roman"/>
                          <a:cs typeface="Times New Roman"/>
                        </a:rPr>
                        <a:t>配音朗诵</a:t>
                      </a:r>
                      <a:r>
                        <a:rPr lang="en-US" sz="2000" b="1" kern="100">
                          <a:effectLst/>
                          <a:latin typeface="Times New Roman"/>
                          <a:cs typeface="Courier New"/>
                        </a:rPr>
                        <a:t>)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649" marR="236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cs typeface="Times New Roman"/>
                        </a:rPr>
                        <a:t>画面剪辑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649" marR="236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2149">
                <a:tc>
                  <a:txBody>
                    <a:bodyPr/>
                    <a:lstStyle/>
                    <a:p>
                      <a:pPr indent="61214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这几天心里颇不宁静。今晚在院子里坐着乘凉，忽然想起日日走过的荷塘，在这满月的光里，总该另有一番样子吧。月亮渐渐地升高了，墙外马路上孩子们的欢笑，已经听不见了；妻在屋里拍着闰儿，迷迷糊糊地哼着眠歌。我悄悄地披了大衫，带上门出去。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indent="61214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沿着荷塘，是一条曲折的小煤屑路。这是一条幽僻的路；白天也少人走，夜晚更加寂寞。荷塘四面，长着许多树，蓊蓊郁郁的。路的一旁，是些杨柳，和一些不知道名字的树。没有月光的晚上，这路上阴森森的，有些怕人。今晚却很好，虽然月光也还是淡淡的。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649" marR="236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音乐贯串：舒缓，轻柔。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同步声音：房间里传出女人哄孩子的眠歌。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精选以下镜头：空中月亮；院子；朱自清扮演者披衣轻轻出门。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推出字幕：荷塘月色。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 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拍摄镜头：荷塘轮廓</a:t>
                      </a: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(</a:t>
                      </a: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远镜头</a:t>
                      </a: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)</a:t>
                      </a: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；小路</a:t>
                      </a: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(</a:t>
                      </a: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近镜头</a:t>
                      </a: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)</a:t>
                      </a: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；路边树，树影</a:t>
                      </a: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(</a:t>
                      </a: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拍摄色调阴暗</a:t>
                      </a:r>
                      <a:r>
                        <a:rPr lang="en-US" sz="2000" b="1" kern="100" dirty="0">
                          <a:effectLst/>
                          <a:latin typeface="Times New Roman"/>
                          <a:cs typeface="Courier New"/>
                        </a:rPr>
                        <a:t>)</a:t>
                      </a: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3649" marR="236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716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75165" y="651536"/>
            <a:ext cx="7721295" cy="66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800" b="1" kern="100">
                <a:latin typeface="Times New Roman"/>
                <a:ea typeface="华文新魏"/>
                <a:cs typeface="Times New Roman"/>
              </a:rPr>
              <a:t>写作任务指导</a:t>
            </a:r>
            <a:r>
              <a:rPr lang="en-US" altLang="zh-CN" sz="2800" b="1" kern="100" dirty="0">
                <a:latin typeface="Times New Roman"/>
                <a:ea typeface="华文新魏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新魏"/>
                <a:cs typeface="Times New Roman"/>
              </a:rPr>
              <a:t>写景抒情散文</a:t>
            </a:r>
            <a:endParaRPr lang="zh-CN" altLang="zh-CN" sz="11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6537" y="1371628"/>
            <a:ext cx="11647294" cy="499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【知识导引】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写景抒情散文是指融写景抒情于一体的散文。这类散文所描绘的景和抒发的情不是简单地结合在一起，而是情景交融，呈现出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情由景生，景因情美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的和谐关系。在这其中，情由景所背负，景为情而浸蘸，情是灵魂，景是载体。作者在文中抒发的情感是写作的核心。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写景和抒情是这类散文的两个要素，或由情而景，或由景而情，都是构思行文时可以采用的方法。或者先生发了某种独特的情感体验，然后在此基础上选择能寄予感情的景物；或者受到景物的触动，通过描写和分析提炼出深刻的感悟。不论怎样，景物的描写，最终是为了表达情感、烘托情感，单纯写景不是散文而是说明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94668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1088701"/>
            <a:ext cx="11647294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【技法梳理】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一、注意写景层次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人们观赏景物都有一定的规律，或定点环顾，或边走边看。我们在描写景物时也应遵循这个规律。只有选择恰当的写景层次，文章才能条理清楚，层次井然。常用的写景的层次有以下三种：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1.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要注意总体和局部的关系。老舍在《济南的冬天》中很好地处理了从总体到局部的问题。首先鸟瞰全城的全貌，然后饱览一城山色、雪后初晴，再把读者领到垂柳边，领略济南清丽秀美的景色。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85424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63619"/>
            <a:ext cx="11647294" cy="554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2.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由高到低，由低到高。如沈从文的《边城》中对酉水景色的描写：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深潭为白日所映照，河底小小白石子，有花纹的玛瑙石子，全看得明明白白。水中游鱼来去，全如浮在空气里。两岸多高山，山中多可以造纸的细竹，长年作深翠颜色，逼人眼目。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由低到高，层次井然，脉络清晰，毫无杂乱之感。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3.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由远及近，由近及远。如朱自清《荷塘月色》中的描写：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荷塘的四面，远远近近，高高低低都是树，而杨柳最多。这些树将一片荷塘重重围住；只在小路一旁，漏着几段空隙，像是特为月光留下的。树色一例是阴阴的，乍看像一团烟雾；但杨柳的丰姿，便在烟雾里也辨得出。树梢上隐隐约约的是一带远山，只有些大意罢了。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就是由近及远，由近处的荷塘，写到荷塘四面的树，由树写到远山，层层推进，一目了然。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87753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479529"/>
            <a:ext cx="11647294" cy="602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39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二、善用写景技巧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ts val="39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1.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妙用修辞法。景物描写中常用的修辞有比喻、拟人、排比、夸张等，这些手法的综合运用，能让文章的语言更加生动，能把文章描写的景物变得更加形象。如，高考佳作《美丽的月牙泉》中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四面环山温柔地拥着一弯新月，她是这样清澈宁静，是这样深情婉约。分明是一位美丽的江南少女，却因何在大漠瞩望千年？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运用了拟人的手法，展现出月牙泉的婉约迷人。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ts val="39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2.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动静互衬法。也就是以动衬静，静中有动，可收到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此时无声胜有声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之效。如王籍的《入若耶溪》中诗句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蝉噪林逾静，鸟鸣山更幽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，以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蝉噪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反衬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林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的清静，以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鸟鸣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反衬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山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的空幽，有声反而收到比无声更强烈的艺术效果。另外，像叶绍翁的《游园不值》中的名句：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春色满园关不住，一枝红杏出墙来。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诗句运用了动静对照的手法，在一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关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一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出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的动静冲突中，凸显出春光难锁溢出园外的蓬勃的生命激情。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00923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1448747"/>
            <a:ext cx="11647294" cy="332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3.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虚实相间法。景物的描写，有实有虚，实景的描绘是必要的，但不只是摹貌，还要传神，就需要加以想象，用虚写的手法。譬如朱自清的《荷塘月色》：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忽然想起采莲的事情来了。采莲是江南的旧俗，似乎很早就有，而六朝时为盛；从诗歌里可以约略知道。采莲的是少年的女子，她们是荡着小船，唱着艳歌去的。采莲人不用说很多，还有看采莲的人。那是一个热闹的季节，也是一个风流的季节。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这种想象的笔法，使景致更丰富，更传神，更具人情味。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50932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1345475"/>
            <a:ext cx="11647294" cy="388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indent="612140" algn="just"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solidFill>
                  <a:prstClr val="black"/>
                </a:solidFill>
                <a:latin typeface="Times New Roman"/>
                <a:cs typeface="Courier New"/>
              </a:rPr>
              <a:t>4.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对比映衬法。就是充分运用对比、烘托手法来描写景物。如郁达夫的《故都的秋》一文，写江南的秋：</a:t>
            </a:r>
            <a:r>
              <a:rPr lang="en-US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草木凋得慢，空气来得润，天的颜色显得淡，并且又时常多雨而少风。</a:t>
            </a:r>
            <a:r>
              <a:rPr lang="en-US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南国之秋，当然是也有它的特异的地方的，譬如廿四桥的明月，钱塘江的秋潮，普陀山的凉雾，荔枝湾的残荷等等，可是色彩不浓，回味不永。比起北国的秋来，正像是黄酒之与白干，稀饭之与馍馍，鲈鱼之与大蟹，黄犬之与骆驼。</a:t>
            </a:r>
            <a:r>
              <a:rPr lang="en-US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通过这一系列的对比描写，以南国之秋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来得慢，来得润，显得淡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的特点，反衬出北国之秋更为醇厚、浓烈的味道。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9265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1345475"/>
            <a:ext cx="11647294" cy="388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三、长于抒发情感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写景常常为抒情创造条件，通过写景来抒情，是写景散文的根本特点。常见的抒情方式有：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1.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直抒胸臆。即作者在一段景物描写后，通过议论，直接抒发自己的思想情感，有时也在文章开头，在奠定基调的同时抒发自己的情感。如茅盾的《白杨礼赞》的第一段以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白杨树实在是不平凡的，我赞美白杨树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直抒胸臆，点明题旨，赞美白杨树的不平凡。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93740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810599"/>
            <a:ext cx="11647294" cy="499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2.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寓情于景。这种方式将感情融会在特定的自然景物或生活场景中，借对这些自然景物或场景的描摹、刻画抒发感情，是一种间接而含蓄的抒情方式。如杜甫的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好雨知时节，当春乃发生。随风潜入夜，润物细无声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，写景之中饱含着作者对春雨的喜爱之情。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3.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情景交融。情景交融有两种表现形式：一是触景生情式，即作者触及客观景物而引起情思，情由景生，有感而发；二是融情于景式，也就是作者强烈的主观情感熔铸在作品的景物中，使外在景物附着了作者强烈的主观感情色彩，达到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移情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的目的。如王国维所言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一切景语皆情语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。运用这两种表现形式，能够使文章显得蕴藉悠长，情真意切。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27398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458894"/>
            <a:ext cx="11647294" cy="603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【写作任务】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1.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写一篇微作文，要求利用写景抒发喜悦之情或者悲伤之情。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【写作示例】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示例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1]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cs typeface="Courier New"/>
              </a:rPr>
              <a:t> 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喜悦之情：不必说大块小块的菜地，稀稀拉拉的菜架，又白又长的冬瓜，头上顶着小黄花的黄瓜；也不必说随地啄米的母鸡，躲在屋檐下乘凉的大狗，以及突然从窗台上跳到花丛里的蚂蚱。单是屋前那小小的一片地，就有着无穷的趣味。燕子在这里呢喃，公鸡在这里歌唱。打开门看到狗妈妈生的小狗狗，还有蹲在大南瓜叶子下的兔子，如果用手抓住它的耳朵，它会用四只手挠人的胳膊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ts val="36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西红柿和西瓜的藤缠在一起，分不清了。西瓜想长多大就长多大，想把藤拉到房顶上去也没人管它，长不出来也没人怨它。西红柿架上有红有绿，不能怪人想去摘它。而小小的红辣椒，戴着好看的帽子，朝天抛洒自己的热情，向地宣泄自己的开心。如果喜欢的话，你还可以到墙角去找酸枣，很酸却别有一番味道，放在一起犹如许多红玛瑙，煞是好看呢。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7159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6537" y="1673035"/>
            <a:ext cx="11647294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【相关知识】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富有情感是散文的主要特征。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借景抒情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是散文表达情感的常用手法。我们在阅读散文时，需要关注文中的景物描写，抓住景物的特点，才能更好地体味景中之情。散文中情与景的关系，一般分为景触动情、景承载情、景反衬情三种关系。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一、景触动情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景触动情，就是眼前景物触动联想，产生某种感情。在表现手法上称之为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触景生情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。触景生情，最早出现在元代无名氏的《闺怨》曲：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风，吹灭残灯，不由的见景生情，伤心。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4997" y="862474"/>
            <a:ext cx="11647294" cy="66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800" b="1" kern="100" dirty="0">
                <a:latin typeface="Times New Roman"/>
                <a:ea typeface="华文新魏"/>
                <a:cs typeface="Times New Roman"/>
              </a:rPr>
              <a:t>关键能力培养</a:t>
            </a:r>
            <a:r>
              <a:rPr lang="en-US" altLang="zh-CN" sz="2800" b="1" kern="100" dirty="0">
                <a:latin typeface="Times New Roman"/>
                <a:ea typeface="华文新魏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新魏"/>
                <a:cs typeface="Times New Roman"/>
              </a:rPr>
              <a:t>散文阅读之景与情</a:t>
            </a:r>
            <a:endParaRPr lang="zh-CN" altLang="zh-CN" sz="11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40958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64871"/>
            <a:ext cx="11647294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示例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Courier New"/>
              </a:rPr>
              <a:t>2]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/>
                <a:cs typeface="Courier New"/>
              </a:rPr>
              <a:t> 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悲伤之情：又是一个美丽的清晨，当第一缕光线窥到那支离破碎的断壁残垣。没有昔日孩童上学路上的欢声笑语，没有大人在苞米地里辛勤劳作的黝黑的脊背。几朵野菊花孤独地在村口汽车站牌下随风摇曳，而候车台上却空空荡荡的没有一个人，甚至没有要捎到城里的大包小包的行李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四周静悄悄的，偶尔有几声清脆的鸟鸣从已被连根震断倒在地上的树木上传来，那鸟鸣像一把利剑，直直地刺向云霄，随着风在初晨的朝霞里发出耀眼的光，却又霎时湮灭在这可怕的生命荒原。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清澈的小溪不曾理解这天崩地裂的惨状，照旧汩汩地飞奔，灌入田埂的裂缝里、倒塌的围墙下，好像要用不经世故的青春来填补人们那破碎的心田。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43522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6537" y="1088701"/>
            <a:ext cx="11647294" cy="388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2.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阅读下面的文字，根据要求写作。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春夏秋冬，四个季节各有自己的魅力，多少文人墨客为它们唱响赞歌，用它们寄托情思。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大漠孤烟直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的豪放，那是边塞将士的壮歌；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城春草木深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的低吟，那是亡国百姓的痛心哀叹；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乱花渐欲迷人眼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的优美，那是西湖游人的咏唱；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满架蔷薇一院香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ea typeface="楷体_GB2312"/>
                <a:cs typeface="Times New Roman"/>
              </a:rPr>
              <a:t>的芬芳，那是小院农家的赞美。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在四季的神奇变换中，花草树木，虫鱼鸟兽，一定会引起你的情感萌动，请选择一个季节，用美景抒发情感，写一篇作文。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2962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971500"/>
            <a:ext cx="1164729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【写作示例】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夏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五彩缤纷的春天在太阳开始发狂时匆匆逃走了，勇敢的夏就踩着烈日的风火轮急忙忙地闯入了大地。夏天是热烈沸腾的，烈日炎炎本就是夏天的本色，暴风骤雨本就是夏天的性格。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夏日的风犹如翻滚的热浪，把春天柔和的、带有凉意的风给吞没，只留下滚滚的热潮涌向人们，包裹着人们的身体。夏日的风热闹奔放，但有时又静止不动，有时狂野地仿佛整个世界在翻滚，有时吝啬地不肯摇动一片树叶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976821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626436"/>
            <a:ext cx="11647294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太阳吞吐着炽热，阳光热烈狂放地洒向大地，大树张开硕大的绿伞，为世界遮挡着狂烈的阳光，花儿们不惧炎热，依旧争芳斗艳，尽情地张扬开放。翩翩的蝴蝶也被色彩斑斓的花朵吸引了过来，穿梭在花丛中，跳着轻盈的舞蹈。蜜蜂也赶来凑热闹，这儿嗅嗅，那儿碰碰，无视炎炎烈日，辛勤地穿梭采蜜。空气中满是浮动的热，人们三五成群坐在树下，拿着扇子轻轻地摇动，摇出一丝清凉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太阳依旧当空，但空气沉闷得让人喘不过气来，大人们的扇子摇得越发急切，孩子们拿着冰棍贪婪地舔着。几块乌云毫无征兆地遮住了烈日，接着，豆大的雨点滴落下来。雨来得太突然，不及人防备，就倾盆而下，瞬间便冲净了路上的沙土，形成了一道道水流。雨点打得树叶</a:t>
            </a:r>
            <a:r>
              <a:rPr lang="zh-CN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噼里啪啦</a:t>
            </a:r>
            <a:r>
              <a:rPr lang="zh-CN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响，人们身上的汗水和雨水凝聚成一颗颗水珠。稍微安静了一会，雨点停下了，人们的脚步不禁慢了下来，但紧接着，休息了一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43579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884261"/>
            <a:ext cx="11647294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会的大雨哗地倾泻而下，眨眼的工夫，大雨又匆匆离去了，太阳又跳了出来，但敛去了毒辣。瞬间，风儿有了性情，吹到身上爽酥酥、凉飕飕的。夏天的风，不像春风那样柔和，秋风那样凉爽，冬风那样寒峭，它一律地只会热烈。雨后，蝉儿又唱起了</a:t>
            </a:r>
            <a:r>
              <a:rPr lang="zh-CN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知了知了</a:t>
            </a:r>
            <a:r>
              <a:rPr lang="zh-CN" altLang="zh-CN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的夏日歌，只要有人稍一抖动树干，便惊乱地从这棵树飞到那棵树，恶作剧的人儿则被淋了个透心凉。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楷体_GB2312"/>
                <a:cs typeface="Times New Roman"/>
              </a:rPr>
              <a:t>夏天，是一个热烈沸腾的季节。热烈的阳光，伴着争艳的花朵；性急的雨点，伴着凉爽的风儿；起舞的蝴蝶，伴着自由的蝉鸣。我喜欢夏天热烈的不顾一切的自由。</a:t>
            </a:r>
            <a:endParaRPr lang="zh-CN" altLang="zh-CN" sz="1050" kern="100" dirty="0">
              <a:solidFill>
                <a:srgbClr val="FF0000"/>
              </a:solidFill>
              <a:latin typeface="宋体"/>
              <a:cs typeface="Courier New"/>
            </a:endParaRPr>
          </a:p>
          <a:p>
            <a:pPr indent="612140"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黑体"/>
                <a:cs typeface="Times New Roman"/>
              </a:rPr>
              <a:t>【名师点评】</a:t>
            </a:r>
            <a:r>
              <a:rPr lang="zh-CN" altLang="zh-CN" sz="2400" b="1" kern="100" dirty="0">
                <a:solidFill>
                  <a:srgbClr val="FF0000"/>
                </a:solidFill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/>
                <a:ea typeface="仿宋_GB2312"/>
                <a:cs typeface="Times New Roman"/>
              </a:rPr>
              <a:t>描写景物条理生动，富有层次感，整体读来如见其景，衔接自然。感情抒发真挚到位，赞美之情融入景物描写中，抒发了对夏天急切热烈的赞美之情。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261318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5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1151523"/>
            <a:ext cx="11647294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indent="612140" algn="just"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触景生情，在古今散文中俯拾皆是。如陶渊明《归去来兮辞并序》中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木欣欣以向荣，泉涓涓而始流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，这句诗写出农村初春生机蓬勃的景象，随后触景生情，引发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善万物之得时，感吾生之行休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的感叹，为结尾抒发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乐天安命</a:t>
            </a:r>
            <a:r>
              <a:rPr lang="zh-CN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的人生态度作铺垫。再如欧阳修在《秋声赋》中因听闻</a:t>
            </a:r>
            <a:r>
              <a:rPr lang="en-US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初淅沥以萧飒</a:t>
            </a:r>
            <a:r>
              <a:rPr lang="en-US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忽奔腾而砰湃</a:t>
            </a:r>
            <a:r>
              <a:rPr lang="en-US" altLang="zh-CN" sz="2400" b="1" kern="100" dirty="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的秋声，展开了秋对自然万物影响的联想，最后是对人生命情状的思考。还有季羡林先生的《海棠花》一文，开头写在异域看到海棠花，于是想起家乡的海棠花，海棠花勾起了自己的思乡之情，景触动了情。以上示例都是触景生情的优秀作品，我们可从作者的写作中体味其中的含义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40122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400661"/>
            <a:ext cx="11647294" cy="609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二、景承载情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景承载情，即景中寓情。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以我观物，故物皆著我之色彩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，作者会将主观情感无形地融入到客观的自然景物描绘中。所以散文中的景物是具有灵性和情感的，它有别于日常所见，它带有作者的主观感情色彩。我们通过自然景物，能够感受到作者的情感起伏和思想变化。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景承载情，具体可分为景明现情、景暗示情、景象征情三类。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1.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景明现情，顾名思义，景物描写明显地表达了作者的情感。我们通过所描写的景物，对作者所要表达的或喜或忧或痛或愤的思想感情，一目了然。如下面的一段文字：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菜园大小不一，但都平坦方正。</a:t>
            </a:r>
            <a:r>
              <a:rPr lang="zh-CN" altLang="zh-CN" sz="2400" b="1" kern="100" dirty="0"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黄瓜、青椒、芫荽、韭菜、西红柿、香葱、茄子，各种蔬菜应有尽有，五颜六色，有嫩有老，有圆有长。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这段文字通过美丽的菜园景色，写出了大生产的勃勃生机。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280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971500"/>
            <a:ext cx="11647294" cy="443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2.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景暗示情，即情隐藏于景中，需要通过观察、比较，仔细体味，方能感受到景物描写背后作者的思想感情。如《荷塘月色》第五自然段的景物描写，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月光如流水一般，静静地泻在这一片叶子和花上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，流水般的月光，在牛乳中洗过一样的叶子和花，杨柳的倩影</a:t>
            </a:r>
            <a:r>
              <a:rPr lang="en-US" altLang="zh-CN" sz="2400" b="1" kern="100" dirty="0">
                <a:latin typeface="宋体"/>
                <a:cs typeface="Times New Roman"/>
              </a:rPr>
              <a:t>……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初读之，这是一幅朦胧的月色美图。而细读之，则不尽是美，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参差的斑驳的黑影</a:t>
            </a:r>
            <a:r>
              <a:rPr lang="zh-CN" altLang="zh-CN" sz="2400" b="1" kern="100" dirty="0"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峭楞楞如鬼一般</a:t>
            </a:r>
            <a:r>
              <a:rPr lang="zh-CN" altLang="zh-CN" sz="2400" b="1" kern="100" dirty="0"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稀疏的倩影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，美中给人以阴森凄清之感，尤其是夜色中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如鬼一般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的形容更是惊悚。有人认为这是本段写景的败笔，其实它是在暗示朱自清的情感在喜悦中夹杂着淡淡的悲愁，为第六自然段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热闹是它们的，我什么也没有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的失落孤寂的情感张本。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34940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401660"/>
            <a:ext cx="11647294" cy="6099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 dirty="0">
                <a:latin typeface="Times New Roman"/>
                <a:cs typeface="Courier New"/>
              </a:rPr>
              <a:t>3.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景象征情。散文中的很多景富有象征意义，而象征意义中承载着丰富的思想情感。如劳伦斯在《鸟啼》中对鸟啼极富表现技巧的描写，写出了鸟啼的象征意义</a:t>
            </a:r>
            <a:r>
              <a:rPr lang="en-US" altLang="zh-CN" sz="2400" b="1" kern="100" dirty="0">
                <a:latin typeface="Times New Roman"/>
                <a:cs typeface="Courier New"/>
              </a:rPr>
              <a:t>——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新生和蓬勃的生命力，表达了作者对生命力的热情赞美和对新生的喜悦之情。而史铁生的《我与地坛》中的地坛是荒凉甚至是衰败的象征，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它一面剥蚀了古殿檐头浮夸的琉璃，淡褪了门壁上炫耀的朱红，坍圮了一段段高墙，又散落了玉砌雕栏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，但另一面它又充满了生机：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祭坛四周的老柏树愈见苍幽，到处的野草荒藤也都茂盛得自在坦荡。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地坛这样的衰败荒凉但又不失生机不正象征着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我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虽残疾却不屈不挠的人生态度吗？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景承载情，将写景和抒情融合在一起，景中有情，情中有景，达到景语即情语的境地。景承载情，景与情往往是正衬的关系，乐景乐情，哀景哀情，我们在表现手法上称之为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情景交融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或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景中寓情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15120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06621"/>
            <a:ext cx="11647294" cy="554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三、景反衬情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61214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cs typeface="Times New Roman"/>
              </a:rPr>
              <a:t>上述所说的景承载情，无论是明现、暗示，还是象征，景和情总有相通点，情景和谐融洽，它们彼此照应。而景和情还可以是相互对立的，景与情通过强烈的对比烘托来更好地表达作者的思想情感，让人读之出乎意料，品之又意味深长。如茅盾的《风景谈》，写沙漠风光的单调无味，反衬出人类创造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风景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的富有魅力；写原始洞景物的贫乏荒寂，却提及青年读书的情景，石洞之景反衬出人的精神生活的丰富高尚。而朱自清的《荷塘月色》中开头与结尾的景与情也是对立的。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墙外马路上孩子们的欢笑，已经听不见了；妻在屋里拍着闰儿，迷迷糊糊地哼着眠歌。</a:t>
            </a:r>
            <a:r>
              <a:rPr lang="en-US" altLang="zh-CN" sz="2400" b="1" kern="100" dirty="0">
                <a:latin typeface="宋体"/>
                <a:cs typeface="Times New Roman"/>
              </a:rPr>
              <a:t>”“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轻轻地推门进去，什么声息也没有，妻已睡熟好久了。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首末段的景物描写宁静至极，而这样的静景反衬出的却是朱自清先生内心的不宁静。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1591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2168839"/>
            <a:ext cx="11647294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indent="612140" algn="just"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>
                <a:solidFill>
                  <a:prstClr val="black"/>
                </a:solidFill>
                <a:latin typeface="宋体"/>
                <a:cs typeface="Times New Roman"/>
              </a:rPr>
              <a:t>“</a:t>
            </a:r>
            <a:r>
              <a:rPr lang="zh-CN" altLang="zh-CN" sz="2400" b="1" kern="100">
                <a:solidFill>
                  <a:prstClr val="black"/>
                </a:solidFill>
                <a:latin typeface="Times New Roman"/>
                <a:cs typeface="Times New Roman"/>
              </a:rPr>
              <a:t>景反衬情</a:t>
            </a:r>
            <a:r>
              <a:rPr lang="zh-CN" altLang="zh-CN" sz="2400" b="1" kern="100">
                <a:solidFill>
                  <a:prstClr val="black"/>
                </a:solidFill>
                <a:latin typeface="宋体"/>
                <a:cs typeface="Times New Roman"/>
              </a:rPr>
              <a:t>”</a:t>
            </a:r>
            <a:r>
              <a:rPr lang="zh-CN" altLang="zh-CN" sz="2400" b="1" kern="100">
                <a:solidFill>
                  <a:prstClr val="black"/>
                </a:solidFill>
                <a:latin typeface="Times New Roman"/>
                <a:cs typeface="Times New Roman"/>
              </a:rPr>
              <a:t>，或景美情哀，或景丑情乐，而在情景矛盾对比中，却能够更深刻地体会作者想要表达的情感。</a:t>
            </a:r>
            <a:endParaRPr lang="zh-CN" altLang="zh-CN" sz="1050" kern="100">
              <a:solidFill>
                <a:prstClr val="black"/>
              </a:solidFill>
              <a:latin typeface="宋体"/>
              <a:cs typeface="Courier New"/>
            </a:endParaRPr>
          </a:p>
          <a:p>
            <a:pPr lvl="0" indent="612140" algn="just">
              <a:lnSpc>
                <a:spcPct val="150000"/>
              </a:lnSpc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solidFill>
                  <a:prstClr val="black"/>
                </a:solidFill>
                <a:latin typeface="Times New Roman"/>
                <a:cs typeface="Times New Roman"/>
              </a:rPr>
              <a:t>了解了散文中景与情的关系，我们在赏析散文中的景时，应努力地去寻找景与情的相通点、融合点，以便更好地感受作者借景所抒发的情感。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74657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6537" y="720803"/>
            <a:ext cx="11647294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00" indent="-457200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【实践任务】</a:t>
            </a:r>
            <a:r>
              <a:rPr lang="zh-CN" altLang="zh-CN" sz="2400" b="1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400" b="1" kern="100" dirty="0">
                <a:latin typeface="Times New Roman"/>
                <a:cs typeface="Times New Roman"/>
              </a:rPr>
              <a:t>参照如下示例，尝试从本单元的课文中选取侧重写景的段落拍成电视散文，设计一份视频拍摄脚本。并由此体会写景抒情散文中</a:t>
            </a:r>
            <a:r>
              <a:rPr lang="en-US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情景交融</a:t>
            </a:r>
            <a:r>
              <a:rPr lang="en-US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的不同类别、</a:t>
            </a:r>
            <a:r>
              <a:rPr lang="zh-CN" altLang="zh-CN" sz="2400" b="1" kern="100" dirty="0">
                <a:latin typeface="宋体"/>
                <a:cs typeface="Times New Roman"/>
              </a:rPr>
              <a:t>“</a:t>
            </a:r>
            <a:r>
              <a:rPr lang="zh-CN" altLang="zh-CN" sz="2400" b="1" kern="100" dirty="0">
                <a:latin typeface="Times New Roman"/>
                <a:cs typeface="Times New Roman"/>
              </a:rPr>
              <a:t>情景相生</a:t>
            </a:r>
            <a:r>
              <a:rPr lang="zh-CN" altLang="zh-CN" sz="2400" b="1" kern="100" dirty="0">
                <a:latin typeface="宋体"/>
                <a:cs typeface="Times New Roman"/>
              </a:rPr>
              <a:t>”</a:t>
            </a:r>
            <a:r>
              <a:rPr lang="zh-CN" altLang="zh-CN" sz="2400" b="1" kern="100" dirty="0">
                <a:latin typeface="Times New Roman"/>
                <a:cs typeface="Times New Roman"/>
              </a:rPr>
              <a:t>的艺术魅力。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50210" y="2410032"/>
            <a:ext cx="11304749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b="1" kern="10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sz="2400" b="1" kern="100" dirty="0">
                <a:latin typeface="Times New Roman"/>
                <a:ea typeface="黑体"/>
                <a:cs typeface="Times New Roman"/>
              </a:rPr>
              <a:t>示例</a:t>
            </a:r>
            <a:r>
              <a:rPr lang="en-US" altLang="zh-CN" sz="2400" b="1" kern="100" dirty="0">
                <a:latin typeface="Times New Roman"/>
                <a:ea typeface="黑体"/>
                <a:cs typeface="Courier New"/>
              </a:rPr>
              <a:t>]</a:t>
            </a:r>
            <a:r>
              <a:rPr lang="en-US" altLang="zh-CN" sz="2400" b="1" kern="100" dirty="0">
                <a:latin typeface="Times New Roman"/>
                <a:cs typeface="Courier New"/>
              </a:rPr>
              <a:t> (</a:t>
            </a:r>
            <a:r>
              <a:rPr lang="zh-CN" altLang="zh-CN" sz="2400" b="1" kern="100" dirty="0">
                <a:latin typeface="Times New Roman"/>
                <a:cs typeface="Times New Roman"/>
              </a:rPr>
              <a:t>《赤壁赋》第一段</a:t>
            </a:r>
            <a:r>
              <a:rPr lang="en-US" altLang="zh-CN" sz="2400" b="1" kern="100" dirty="0">
                <a:latin typeface="Times New Roman"/>
                <a:cs typeface="Courier New"/>
              </a:rPr>
              <a:t>)</a:t>
            </a:r>
            <a:r>
              <a:rPr lang="zh-CN" altLang="zh-CN" sz="2400" b="1" kern="100" dirty="0">
                <a:latin typeface="Times New Roman"/>
                <a:cs typeface="Times New Roman"/>
              </a:rPr>
              <a:t>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570248"/>
              </p:ext>
            </p:extLst>
          </p:nvPr>
        </p:nvGraphicFramePr>
        <p:xfrm>
          <a:off x="629208" y="3160841"/>
          <a:ext cx="11178521" cy="2880368"/>
        </p:xfrm>
        <a:graphic>
          <a:graphicData uri="http://schemas.openxmlformats.org/drawingml/2006/table">
            <a:tbl>
              <a:tblPr firstRow="1" firstCol="1" bandRow="1"/>
              <a:tblGrid>
                <a:gridCol w="6672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6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5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cs typeface="Times New Roman"/>
                        </a:rPr>
                        <a:t>文稿</a:t>
                      </a:r>
                      <a:r>
                        <a:rPr lang="en-US" sz="2000" b="1" kern="100">
                          <a:effectLst/>
                          <a:latin typeface="Times New Roman"/>
                          <a:cs typeface="Courier New"/>
                        </a:rPr>
                        <a:t>(</a:t>
                      </a:r>
                      <a:r>
                        <a:rPr lang="zh-CN" sz="2000" b="1" kern="100">
                          <a:effectLst/>
                          <a:latin typeface="Times New Roman"/>
                          <a:cs typeface="Times New Roman"/>
                        </a:rPr>
                        <a:t>配音朗诵</a:t>
                      </a:r>
                      <a:r>
                        <a:rPr lang="en-US" sz="2000" b="1" kern="100">
                          <a:effectLst/>
                          <a:latin typeface="Times New Roman"/>
                          <a:cs typeface="Courier New"/>
                        </a:rPr>
                        <a:t>)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8851" marR="388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cs typeface="Times New Roman"/>
                        </a:rPr>
                        <a:t>画面剪辑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8851" marR="388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3168">
                <a:tc>
                  <a:txBody>
                    <a:bodyPr/>
                    <a:lstStyle/>
                    <a:p>
                      <a:pPr indent="612140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楷体_GB2312"/>
                          <a:cs typeface="Times New Roman"/>
                        </a:rPr>
                        <a:t>壬戌之秋，七月既望，苏子与客泛舟游于赤壁之下。清风徐来，水波不兴。举酒属客，诵明月之诗，歌窈窕之章。少焉，月出于东山之上，徘徊于斗牛之间。白露横江，水光接天。纵一苇之所如，凌万顷之茫然。浩浩乎如冯虚御风，而不知其所止；飘飘乎如遗世独立，羽化而登仙。</a:t>
                      </a:r>
                      <a:endParaRPr lang="zh-CN" sz="20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8851" marR="388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音乐贯串：舒缓，悠远。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远镜头：空中明月，月下大江，远处小船轮廓。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镜头推进：小船拉近，主客举杯饮酒。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2610485" algn="l"/>
                          <a:tab pos="3870960" algn="l"/>
                        </a:tabLst>
                      </a:pPr>
                      <a:r>
                        <a:rPr lang="zh-CN" sz="2000" b="1" kern="100" dirty="0">
                          <a:effectLst/>
                          <a:latin typeface="Times New Roman"/>
                          <a:cs typeface="Times New Roman"/>
                        </a:rPr>
                        <a:t>推出字幕：赤壁赋。</a:t>
                      </a:r>
                      <a:endParaRPr lang="zh-CN" sz="20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8851" marR="388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166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4202</Words>
  <Application>Microsoft Office PowerPoint</Application>
  <PresentationFormat>宽屏</PresentationFormat>
  <Paragraphs>78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Calibri</vt:lpstr>
      <vt:lpstr>宋体</vt:lpstr>
      <vt:lpstr>Arial</vt:lpstr>
      <vt:lpstr>Calibri Light</vt:lpstr>
      <vt:lpstr>等线</vt:lpstr>
      <vt:lpstr>Times New Roman</vt:lpstr>
      <vt:lpstr>Impact</vt:lpstr>
      <vt:lpstr>微软雅黑</vt:lpstr>
      <vt:lpstr>华文中宋</vt:lpstr>
      <vt:lpstr>Cambria</vt:lpstr>
      <vt:lpstr>方正黑体_GBK</vt:lpstr>
      <vt:lpstr>黑体</vt:lpstr>
      <vt:lpstr>Courier New</vt:lpstr>
      <vt:lpstr>楷体_GB2312</vt:lpstr>
      <vt:lpstr>仿宋_GB2312</vt:lpstr>
      <vt:lpstr>方正书宋_GBK</vt:lpstr>
      <vt:lpstr>Cambria Math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 </cp:lastModifiedBy>
  <cp:revision>115</cp:revision>
  <dcterms:created xsi:type="dcterms:W3CDTF">2018-01-02T04:06:00Z</dcterms:created>
  <dcterms:modified xsi:type="dcterms:W3CDTF">2019-09-14T06:10:46Z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