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45"/>
  </p:notesMasterIdLst>
  <p:sldIdLst>
    <p:sldId id="383" r:id="rId6"/>
    <p:sldId id="380" r:id="rId7"/>
    <p:sldId id="381" r:id="rId8"/>
    <p:sldId id="393" r:id="rId9"/>
    <p:sldId id="382" r:id="rId10"/>
    <p:sldId id="261" r:id="rId11"/>
    <p:sldId id="385" r:id="rId12"/>
    <p:sldId id="386" r:id="rId13"/>
    <p:sldId id="387" r:id="rId14"/>
    <p:sldId id="265" r:id="rId15"/>
    <p:sldId id="314" r:id="rId16"/>
    <p:sldId id="267" r:id="rId17"/>
    <p:sldId id="389" r:id="rId18"/>
    <p:sldId id="346" r:id="rId19"/>
    <p:sldId id="347" r:id="rId20"/>
    <p:sldId id="318" r:id="rId21"/>
    <p:sldId id="408" r:id="rId22"/>
    <p:sldId id="409" r:id="rId23"/>
    <p:sldId id="321" r:id="rId24"/>
    <p:sldId id="391" r:id="rId25"/>
    <p:sldId id="323" r:id="rId26"/>
    <p:sldId id="392" r:id="rId27"/>
    <p:sldId id="337" r:id="rId28"/>
    <p:sldId id="410" r:id="rId29"/>
    <p:sldId id="388" r:id="rId30"/>
    <p:sldId id="414" r:id="rId31"/>
    <p:sldId id="415" r:id="rId32"/>
    <p:sldId id="416" r:id="rId33"/>
    <p:sldId id="326" r:id="rId34"/>
    <p:sldId id="395" r:id="rId35"/>
    <p:sldId id="339" r:id="rId36"/>
    <p:sldId id="340" r:id="rId37"/>
    <p:sldId id="354" r:id="rId38"/>
    <p:sldId id="417" r:id="rId39"/>
    <p:sldId id="405" r:id="rId40"/>
    <p:sldId id="412" r:id="rId41"/>
    <p:sldId id="418" r:id="rId42"/>
    <p:sldId id="262" r:id="rId43"/>
    <p:sldId id="377" r:id="rId44"/>
  </p:sldIdLst>
  <p:sldSz cx="9144000" cy="6858000" type="screen4x3"/>
  <p:notesSz cx="6797675" cy="9872980"/>
  <p:custShowLst>
    <p:custShow name="自定义放映1" id="0">
      <p:sldLst>
        <p:sld r:id="rId11"/>
      </p:sldLst>
    </p:custShow>
  </p:custShowLst>
  <p:defaultTextStyle>
    <a:defPPr>
      <a:defRPr lang="zh-CN"/>
    </a:defPPr>
    <a:lvl1pPr marL="0" lvl="0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CC3300"/>
    <a:srgbClr val="008080"/>
    <a:srgbClr val="660066"/>
    <a:srgbClr val="0099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893"/>
        <p:guide pos="21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324" name="Rectangle 4"/>
          <p:cNvSpPr>
            <a:spLocks noGrp="1"/>
          </p:cNvSpPr>
          <p:nvPr>
            <p:ph type="sldImg" idx="2"/>
          </p:nvPr>
        </p:nvSpPr>
        <p:spPr>
          <a:xfrm>
            <a:off x="930275" y="739775"/>
            <a:ext cx="4938713" cy="3703638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单击以编辑母版文本样式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zh-CN" sz="1200" b="0" dirty="0"/>
            </a:fld>
            <a:endParaRPr lang="zh-CN" altLang="zh-CN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med">
    <p:zoom dir="in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med">
    <p:zoom dir="in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med">
    <p:zoom dir="in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med">
    <p:zoom dir="in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med">
    <p:zoom dir="in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med"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med">
    <p:zoom dir="in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med">
    <p:zoom dir="in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med">
    <p:zoom dir="in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med">
    <p:zoom dir="in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med"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单击以编辑母版标题样式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单击以编辑母版文本样式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50000"/>
              </a:spcBef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zoom dir="in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单击以编辑母版标题样式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单击以编辑母版文本样式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50000"/>
              </a:spcBef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zoom dir="in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单击以编辑母版标题样式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单击以编辑母版文本样式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50000"/>
              </a:spcBef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zh-CN" dirty="0">
                <a:latin typeface="Times New Roman" panose="02020603050405020304" pitchFamily="18" charset="0"/>
              </a:rPr>
            </a:fld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zoom dir="in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400" b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zoom dir="in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hyperlink" Target="&#22825;&#23013;&#39118;&#20809;&#27427;&#36175;.ppt" TargetMode="External"/><Relationship Id="rId2" Type="http://schemas.openxmlformats.org/officeDocument/2006/relationships/image" Target="../media/image3.wmf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2.png"/><Relationship Id="rId3" Type="http://schemas.microsoft.com/office/2007/relationships/media" Target="file:///G:\&#26790;&#28216;&#22825;&#23013;&#21535;&#30041;&#21035;\&#39640;&#23665;&#27969;&#27700;.wma" TargetMode="External"/><Relationship Id="rId2" Type="http://schemas.openxmlformats.org/officeDocument/2006/relationships/audio" Target="file:///G:\&#26790;&#28216;&#22825;&#23013;&#21535;&#30041;&#21035;\&#39640;&#23665;&#27969;&#27700;.wma" TargetMode="Externa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microsoft.com/office/2007/relationships/media" Target="file:///F:/&#21476;&#35799;&#25991;/mengyoutianmu.mp3" TargetMode="External"/><Relationship Id="rId1" Type="http://schemas.openxmlformats.org/officeDocument/2006/relationships/audio" Target="file:///F:/&#21476;&#35799;&#25991;/mengyoutianmu.mp3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10.wmf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84" name="Picture 1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933488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50825" y="2852738"/>
            <a:ext cx="6697663" cy="28098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+mn-cs"/>
            </a:endParaRPr>
          </a:p>
        </p:txBody>
      </p:sp>
      <p:sp>
        <p:nvSpPr>
          <p:cNvPr id="16388" name="Rectangle 4"/>
          <p:cNvSpPr/>
          <p:nvPr/>
        </p:nvSpPr>
        <p:spPr>
          <a:xfrm>
            <a:off x="971550" y="260350"/>
            <a:ext cx="14478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sz="3600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李 白</a:t>
            </a:r>
            <a:endParaRPr lang="zh-CN" altLang="en-US" sz="3600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2514600" y="2492375"/>
            <a:ext cx="7529513" cy="2087563"/>
          </a:xfrm>
          <a:prstGeom prst="rect">
            <a:avLst/>
          </a:prstGeom>
          <a:solidFill>
            <a:schemeClr val="bg1">
              <a:alpha val="77000"/>
            </a:schemeClr>
          </a:solidFill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梦游天姥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mǔ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梦中游览天姥山。</a:t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 吟：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诗体名称，属于歌行体</a:t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 留别：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留诗赠别。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390" name="WordArt 8"/>
          <p:cNvSpPr>
            <a:spLocks noTextEdit="1"/>
          </p:cNvSpPr>
          <p:nvPr/>
        </p:nvSpPr>
        <p:spPr>
          <a:xfrm>
            <a:off x="2484438" y="835025"/>
            <a:ext cx="6013450" cy="13700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8000" b="1" normalizeH="1">
                <a:ln w="15875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3366FF"/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梦游天姥吟留别</a:t>
            </a:r>
            <a:endParaRPr lang="zh-CN" altLang="en-US" sz="8000" b="1" normalizeH="1">
              <a:ln w="15875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0000"/>
                  </a:gs>
                  <a:gs pos="100000">
                    <a:srgbClr val="3366FF"/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91" name="Picture 9" descr="NA0086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5110163"/>
            <a:ext cx="1728788" cy="1487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Picture 10" descr="ta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900"/>
            <a:ext cx="755650" cy="63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3" name="Text Box 11"/>
          <p:cNvSpPr txBox="1"/>
          <p:nvPr/>
        </p:nvSpPr>
        <p:spPr>
          <a:xfrm>
            <a:off x="76200" y="3108325"/>
            <a:ext cx="2133600" cy="13112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chemeClr val="accent2"/>
                </a:solidFill>
                <a:latin typeface="Times New Roman" panose="02020603050405020304" pitchFamily="18" charset="0"/>
              </a:rPr>
              <a:t>置身诗境</a:t>
            </a:r>
            <a:endParaRPr lang="zh-CN" altLang="en-US" sz="32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accent2"/>
                </a:solidFill>
                <a:latin typeface="Times New Roman" panose="02020603050405020304" pitchFamily="18" charset="0"/>
              </a:rPr>
              <a:t> 缘景明情</a:t>
            </a:r>
            <a:endParaRPr lang="zh-CN" altLang="en-US" sz="32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30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 animBg="1"/>
      <p:bldP spid="308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0" y="0"/>
            <a:ext cx="2214563" cy="5794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wrap="none" anchor="ctr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32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学习第一段</a:t>
            </a:r>
            <a:endParaRPr kumimoji="0" lang="zh-CN" sz="32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42875" y="438150"/>
            <a:ext cx="8715375" cy="23082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 marR="0" algn="just" defTabSz="914400">
              <a:buClrTx/>
              <a:buSzTx/>
              <a:buFontTx/>
              <a:defRPr/>
            </a:pPr>
            <a:r>
              <a:rPr kumimoji="0" lang="zh-CN" sz="36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海客谈</a:t>
            </a:r>
            <a:r>
              <a:rPr kumimoji="0" lang="zh-CN" sz="36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瀛洲</a:t>
            </a:r>
            <a:r>
              <a:rPr kumimoji="0" lang="zh-CN" sz="36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，</a:t>
            </a:r>
            <a:r>
              <a:rPr kumimoji="0" lang="zh-CN" sz="36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烟涛微茫</a:t>
            </a:r>
            <a:r>
              <a:rPr kumimoji="0" lang="zh-CN" sz="36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信</a:t>
            </a:r>
            <a:r>
              <a:rPr kumimoji="0" lang="zh-CN" sz="36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难求，</a:t>
            </a:r>
            <a:endParaRPr kumimoji="0" lang="zh-CN" sz="3600" kern="1200" cap="none" spc="0" normalizeH="0" baseline="0" noProof="0" dirty="0">
              <a:latin typeface="Times New Roman" panose="02020603050405020304" pitchFamily="18" charset="0"/>
              <a:ea typeface="黑体" panose="02010600030101010101" pitchFamily="49" charset="-122"/>
              <a:cs typeface="+mn-cs"/>
            </a:endParaRPr>
          </a:p>
          <a:p>
            <a:pPr marR="0" algn="just" defTabSz="914400">
              <a:buClrTx/>
              <a:buSzTx/>
              <a:buFontTx/>
              <a:defRPr/>
            </a:pPr>
            <a:r>
              <a:rPr kumimoji="0" lang="zh-CN" sz="36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越人</a:t>
            </a:r>
            <a:r>
              <a:rPr kumimoji="0" lang="zh-CN" sz="36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语</a:t>
            </a:r>
            <a:r>
              <a:rPr kumimoji="0" lang="zh-CN" sz="36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天</a:t>
            </a:r>
            <a:r>
              <a:rPr kumimoji="0" lang="zh-CN" sz="36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姥</a:t>
            </a:r>
            <a:r>
              <a:rPr kumimoji="0" lang="zh-CN" sz="36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，云霞</a:t>
            </a:r>
            <a:r>
              <a:rPr kumimoji="0" lang="zh-CN" sz="36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明灭或</a:t>
            </a:r>
            <a:r>
              <a:rPr kumimoji="0" lang="zh-CN" sz="36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可睹。</a:t>
            </a:r>
            <a:endParaRPr kumimoji="0" lang="zh-CN" sz="3600" kern="1200" cap="none" spc="0" normalizeH="0" baseline="0" noProof="0" dirty="0">
              <a:latin typeface="Times New Roman" panose="02020603050405020304" pitchFamily="18" charset="0"/>
              <a:ea typeface="黑体" panose="02010600030101010101" pitchFamily="49" charset="-122"/>
              <a:cs typeface="+mn-cs"/>
            </a:endParaRPr>
          </a:p>
          <a:p>
            <a:pPr marR="0" algn="just" defTabSz="914400">
              <a:buClrTx/>
              <a:buSzTx/>
              <a:buFontTx/>
              <a:defRPr/>
            </a:pPr>
            <a:r>
              <a:rPr kumimoji="0" lang="zh-CN" sz="36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天姥连天向天</a:t>
            </a:r>
            <a:r>
              <a:rPr kumimoji="0" lang="zh-CN" sz="36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横</a:t>
            </a:r>
            <a:r>
              <a:rPr kumimoji="0" lang="zh-CN" sz="36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，势</a:t>
            </a:r>
            <a:r>
              <a:rPr kumimoji="0" lang="zh-CN" sz="36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拔</a:t>
            </a:r>
            <a:r>
              <a:rPr kumimoji="0" lang="zh-CN" sz="36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五岳掩赤城。</a:t>
            </a:r>
            <a:endParaRPr kumimoji="0" lang="zh-CN" sz="3600" kern="1200" cap="none" spc="0" normalizeH="0" baseline="0" noProof="0" dirty="0">
              <a:latin typeface="Times New Roman" panose="02020603050405020304" pitchFamily="18" charset="0"/>
              <a:ea typeface="黑体" panose="02010600030101010101" pitchFamily="49" charset="-122"/>
              <a:cs typeface="+mn-cs"/>
            </a:endParaRPr>
          </a:p>
          <a:p>
            <a:pPr marR="0" algn="just" defTabSz="914400">
              <a:buClrTx/>
              <a:buSzTx/>
              <a:buFontTx/>
              <a:defRPr/>
            </a:pPr>
            <a:r>
              <a:rPr kumimoji="0" lang="zh-CN" sz="36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天台</a:t>
            </a:r>
            <a:r>
              <a:rPr kumimoji="0" lang="zh-CN" sz="36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一万八千丈，对此欲倒东南倾。</a:t>
            </a:r>
            <a:endParaRPr kumimoji="0" lang="zh-CN" sz="3600" kern="1200" cap="none" spc="0" normalizeH="0" baseline="0" noProof="0" dirty="0">
              <a:latin typeface="Times New Roman" panose="02020603050405020304" pitchFamily="18" charset="0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246438" y="4645025"/>
            <a:ext cx="309563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wrap="none" anchor="ctr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endParaRPr kumimoji="0" lang="zh-CN" altLang="zh-CN" b="0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0" y="2887663"/>
            <a:ext cx="9144000" cy="39703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 marR="0" algn="just" defTabSz="914400">
              <a:buClrTx/>
              <a:buSzTx/>
              <a:buFontTx/>
              <a:defRPr/>
            </a:pPr>
            <a:r>
              <a:rPr kumimoji="0" lang="zh-CN" sz="36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航海的人谈起瀛洲，大海波涛渺茫确实不易寻求；吴越一带的人谈起天姥山，云霞忽明忽暗（天姥山）有时可以看到。天姥山仿佛连接着天遮断了天空，（它）山势高过五岳，遮蔽了赤城山。天台山虽高一万八千丈，对着这天姥山，（却矮小得）象要向东南方倾倒一样。</a:t>
            </a:r>
            <a:endParaRPr kumimoji="0" lang="zh-CN" sz="3600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/>
      <p:bldP spid="14340" grpId="0" bldLvl="0"/>
      <p:bldP spid="14342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23850" y="842963"/>
            <a:ext cx="7345363" cy="20415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 marR="0" algn="just" defTabSz="914400">
              <a:buClrTx/>
              <a:buSzTx/>
              <a:buFontTx/>
              <a:defRPr/>
            </a:pPr>
            <a:r>
              <a:rPr kumimoji="0" lang="zh-CN" sz="32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海客谈</a:t>
            </a:r>
            <a:r>
              <a:rPr kumimoji="0" lang="zh-CN" sz="32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瀛洲</a:t>
            </a:r>
            <a:r>
              <a:rPr kumimoji="0" lang="zh-CN" sz="32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，</a:t>
            </a:r>
            <a:r>
              <a:rPr kumimoji="0" lang="zh-CN" sz="32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烟涛微茫</a:t>
            </a:r>
            <a:r>
              <a:rPr kumimoji="0" lang="zh-CN" sz="32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信</a:t>
            </a:r>
            <a:r>
              <a:rPr kumimoji="0" lang="zh-CN" sz="32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难求，</a:t>
            </a:r>
            <a:endParaRPr kumimoji="0" lang="zh-CN" sz="3200" kern="1200" cap="none" spc="0" normalizeH="0" baseline="0" noProof="0" dirty="0">
              <a:latin typeface="Times New Roman" panose="02020603050405020304" pitchFamily="18" charset="0"/>
              <a:ea typeface="黑体" panose="02010600030101010101" pitchFamily="49" charset="-122"/>
              <a:cs typeface="+mn-cs"/>
            </a:endParaRPr>
          </a:p>
          <a:p>
            <a:pPr marR="0" algn="just" defTabSz="914400">
              <a:buClrTx/>
              <a:buSzTx/>
              <a:buFontTx/>
              <a:defRPr/>
            </a:pPr>
            <a:r>
              <a:rPr kumimoji="0" lang="zh-CN" sz="32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越人</a:t>
            </a:r>
            <a:r>
              <a:rPr kumimoji="0" lang="zh-CN" sz="32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语</a:t>
            </a:r>
            <a:r>
              <a:rPr kumimoji="0" lang="zh-CN" sz="32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天</a:t>
            </a:r>
            <a:r>
              <a:rPr kumimoji="0" lang="zh-CN" sz="32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姥</a:t>
            </a:r>
            <a:r>
              <a:rPr kumimoji="0" lang="zh-CN" sz="32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，云霞</a:t>
            </a:r>
            <a:r>
              <a:rPr kumimoji="0" lang="zh-CN" sz="32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明灭或</a:t>
            </a:r>
            <a:r>
              <a:rPr kumimoji="0" lang="zh-CN" sz="32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可睹。</a:t>
            </a:r>
            <a:endParaRPr kumimoji="0" lang="zh-CN" kern="1200" cap="none" spc="0" normalizeH="0" baseline="0" noProof="0" dirty="0">
              <a:solidFill>
                <a:srgbClr val="00808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algn="just" defTabSz="914400">
              <a:buClrTx/>
              <a:buSzTx/>
              <a:buFontTx/>
              <a:defRPr/>
            </a:pPr>
            <a:r>
              <a:rPr kumimoji="0" lang="zh-CN" sz="32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天姥连天向天</a:t>
            </a:r>
            <a:r>
              <a:rPr kumimoji="0" lang="zh-CN" sz="32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横</a:t>
            </a:r>
            <a:r>
              <a:rPr kumimoji="0" lang="zh-CN" sz="32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，势</a:t>
            </a:r>
            <a:r>
              <a:rPr kumimoji="0" lang="zh-CN" sz="32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拔</a:t>
            </a:r>
            <a:r>
              <a:rPr kumimoji="0" lang="zh-CN" sz="32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五岳掩赤城。</a:t>
            </a:r>
            <a:endParaRPr kumimoji="0" lang="zh-CN" sz="3200" kern="1200" cap="none" spc="0" normalizeH="0" baseline="0" noProof="0" dirty="0">
              <a:latin typeface="Times New Roman" panose="02020603050405020304" pitchFamily="18" charset="0"/>
              <a:ea typeface="黑体" panose="02010600030101010101" pitchFamily="49" charset="-122"/>
              <a:cs typeface="+mn-cs"/>
            </a:endParaRPr>
          </a:p>
          <a:p>
            <a:pPr marR="0" algn="just" defTabSz="914400">
              <a:buClrTx/>
              <a:buSzTx/>
              <a:buFontTx/>
              <a:defRPr/>
            </a:pPr>
            <a:r>
              <a:rPr kumimoji="0" lang="zh-CN" sz="32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天台</a:t>
            </a:r>
            <a:r>
              <a:rPr kumimoji="0" lang="zh-CN" sz="3200" kern="1200" cap="none" spc="0" normalizeH="0" baseline="0" noProof="0" dirty="0"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一万八千丈，对此欲倒东南倾。</a:t>
            </a:r>
            <a:endParaRPr kumimoji="0" lang="zh-CN" sz="3200" kern="1200" cap="none" spc="0" normalizeH="0" baseline="0" noProof="0" dirty="0">
              <a:latin typeface="Times New Roman" panose="02020603050405020304" pitchFamily="18" charset="0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246438" y="4645025"/>
            <a:ext cx="309563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wrap="none" anchor="ctr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endParaRPr kumimoji="0" lang="zh-CN" altLang="zh-CN" b="0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50825" y="3500438"/>
            <a:ext cx="7813675" cy="12017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 marR="0" algn="l" defTabSz="914400">
              <a:buClrTx/>
              <a:buSzTx/>
              <a:buFontTx/>
              <a:defRPr/>
            </a:pPr>
            <a:r>
              <a:rPr kumimoji="0" lang="zh-CN" sz="36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sz="3600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请概括</a:t>
            </a:r>
            <a:r>
              <a:rPr kumimoji="0" lang="zh-CN" altLang="en-US" sz="3600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天姥山的特点，思考为何要这么写？</a:t>
            </a:r>
            <a:endParaRPr kumimoji="0" lang="zh-CN" sz="36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611188" y="4519613"/>
            <a:ext cx="8064500" cy="23082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 marR="0" algn="l" defTabSz="914400">
              <a:buClrTx/>
              <a:buSzTx/>
              <a:buFontTx/>
              <a:defRPr/>
            </a:pPr>
            <a:r>
              <a:rPr kumimoji="0" lang="en-US" altLang="zh-CN" sz="36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charset="-122"/>
                <a:cs typeface="+mn-cs"/>
              </a:rPr>
              <a:t>     </a:t>
            </a:r>
            <a:r>
              <a:rPr kumimoji="0" lang="zh-CN" sz="36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charset="-122"/>
                <a:cs typeface="+mn-cs"/>
              </a:rPr>
              <a:t>描写天姥山的神奇和高大，</a:t>
            </a:r>
            <a:r>
              <a:rPr kumimoji="0" lang="zh-CN" altLang="en-US" sz="36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charset="-122"/>
                <a:cs typeface="+mn-cs"/>
              </a:rPr>
              <a:t>表现了无比向往之情，使人油然而生神游天姥之念</a:t>
            </a:r>
            <a:endParaRPr kumimoji="0" lang="zh-CN" altLang="en-US" sz="3600" kern="1200" cap="none" spc="0" normalizeH="0" baseline="0" noProof="0" dirty="0">
              <a:solidFill>
                <a:schemeClr val="accent2"/>
              </a:solidFill>
              <a:latin typeface="Times New Roman" panose="02020603050405020304" pitchFamily="18" charset="0"/>
              <a:ea typeface="华文隶书" charset="-122"/>
              <a:cs typeface="+mn-cs"/>
            </a:endParaRPr>
          </a:p>
          <a:p>
            <a:pPr marR="0" algn="l" defTabSz="914400">
              <a:buClrTx/>
              <a:buSzTx/>
              <a:buFontTx/>
              <a:defRPr/>
            </a:pPr>
            <a:r>
              <a:rPr kumimoji="0" lang="en-US" altLang="zh-CN" sz="3600" kern="1200" cap="none" spc="0" normalizeH="0" baseline="0" noProof="0" dirty="0">
                <a:solidFill>
                  <a:srgbClr val="008080"/>
                </a:solidFill>
                <a:latin typeface="Times New Roman" panose="02020603050405020304" pitchFamily="18" charset="0"/>
                <a:ea typeface="华文隶书" charset="-122"/>
                <a:cs typeface="+mn-cs"/>
              </a:rPr>
              <a:t>                  </a:t>
            </a:r>
            <a:r>
              <a:rPr kumimoji="0" lang="zh-CN" sz="3600" kern="1200" cap="none" spc="0" normalizeH="0" baseline="0" noProof="0" dirty="0">
                <a:solidFill>
                  <a:srgbClr val="008080"/>
                </a:solidFill>
                <a:latin typeface="Times New Roman" panose="02020603050405020304" pitchFamily="18" charset="0"/>
                <a:ea typeface="华文隶书" charset="-122"/>
                <a:cs typeface="+mn-cs"/>
              </a:rPr>
              <a:t>---------</a:t>
            </a:r>
            <a:r>
              <a:rPr kumimoji="0" lang="zh-CN" sz="36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华文隶书" charset="-122"/>
                <a:cs typeface="+mn-cs"/>
              </a:rPr>
              <a:t>交待入梦之由</a:t>
            </a:r>
            <a:endParaRPr kumimoji="0" lang="zh-CN" sz="36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华文隶书" charset="-122"/>
              <a:cs typeface="+mn-cs"/>
            </a:endParaRPr>
          </a:p>
        </p:txBody>
      </p:sp>
      <p:sp>
        <p:nvSpPr>
          <p:cNvPr id="15368" name="AutoShape 8"/>
          <p:cNvSpPr>
            <a:spLocks noChangeArrowheads="1"/>
          </p:cNvSpPr>
          <p:nvPr/>
        </p:nvSpPr>
        <p:spPr bwMode="auto">
          <a:xfrm flipH="1">
            <a:off x="323850" y="981075"/>
            <a:ext cx="5761038" cy="792163"/>
          </a:xfrm>
          <a:prstGeom prst="bracePair">
            <a:avLst>
              <a:gd name="adj" fmla="val 8333"/>
            </a:avLst>
          </a:prstGeom>
          <a:noFill/>
          <a:ln w="66675" cap="flat" cmpd="sng">
            <a:solidFill>
              <a:srgbClr val="FF0000"/>
            </a:solidFill>
            <a:round/>
          </a:ln>
          <a:effectLst>
            <a:outerShdw dist="17961" dir="2700000" algn="ctr" rotWithShape="0">
              <a:srgbClr val="FF0000">
                <a:gamma/>
                <a:shade val="60000"/>
                <a:invGamma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9" name="AutoShape 9"/>
          <p:cNvSpPr>
            <a:spLocks noChangeArrowheads="1"/>
          </p:cNvSpPr>
          <p:nvPr/>
        </p:nvSpPr>
        <p:spPr bwMode="auto">
          <a:xfrm flipH="1">
            <a:off x="323850" y="2062163"/>
            <a:ext cx="6624638" cy="647700"/>
          </a:xfrm>
          <a:prstGeom prst="bracePair">
            <a:avLst>
              <a:gd name="adj" fmla="val 8333"/>
            </a:avLst>
          </a:prstGeom>
          <a:noFill/>
          <a:ln w="66675" cap="flat" cmpd="sng">
            <a:solidFill>
              <a:srgbClr val="FF0000"/>
            </a:solidFill>
            <a:round/>
          </a:ln>
          <a:effectLst>
            <a:outerShdw dist="17961" dir="2700000" algn="ctr" rotWithShape="0">
              <a:srgbClr val="FF0000">
                <a:gamma/>
                <a:shade val="60000"/>
                <a:invGamma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6156325" y="1052513"/>
            <a:ext cx="1214438" cy="7080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wrap="none" anchor="ctr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4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  <a:cs typeface="+mn-cs"/>
              </a:rPr>
              <a:t>神奇</a:t>
            </a:r>
            <a:endParaRPr kumimoji="0" lang="zh-CN" sz="40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  <a:cs typeface="+mn-cs"/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7019925" y="1989138"/>
            <a:ext cx="2286000" cy="7080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 marR="0" algn="l" defTabSz="914400">
              <a:buClrTx/>
              <a:buSzTx/>
              <a:buFontTx/>
              <a:defRPr/>
            </a:pPr>
            <a:r>
              <a:rPr kumimoji="0" lang="zh-CN" sz="40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  <a:cs typeface="+mn-cs"/>
              </a:rPr>
              <a:t>高大</a:t>
            </a:r>
            <a:endParaRPr kumimoji="0" lang="en-US" altLang="zh-CN" sz="40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19925" y="1196975"/>
            <a:ext cx="19446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200" dirty="0">
                <a:solidFill>
                  <a:schemeClr val="accent2"/>
                </a:solidFill>
                <a:latin typeface="Times New Roman" panose="02020603050405020304" pitchFamily="18" charset="0"/>
                <a:ea typeface="华文行楷" pitchFamily="2" charset="-122"/>
              </a:rPr>
              <a:t>（衬托）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30888" y="2781300"/>
            <a:ext cx="331311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kern="1200" cap="none" spc="0" normalizeH="0" baseline="0" noProof="0" dirty="0">
                <a:solidFill>
                  <a:schemeClr val="accent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（对比、夸张）</a:t>
            </a:r>
            <a:endParaRPr kumimoji="0" lang="zh-CN" altLang="en-US" sz="3200" kern="1200" cap="none" spc="0" normalizeH="0" baseline="0" noProof="0" dirty="0">
              <a:solidFill>
                <a:schemeClr val="accent6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/>
      <p:bldP spid="15366" grpId="0" bldLvl="0"/>
      <p:bldP spid="15367" grpId="0" bldLvl="0"/>
      <p:bldP spid="15367" grpId="1" bldLvl="0"/>
      <p:bldP spid="15368" grpId="0" animBg="1"/>
      <p:bldP spid="15369" grpId="0" animBg="1"/>
      <p:bldP spid="15370" grpId="0" bldLvl="0"/>
      <p:bldP spid="15371" grpId="0" bldLvl="0"/>
      <p:bldP spid="15371" grpId="1" bldLvl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60" name="Text Box 4"/>
          <p:cNvSpPr txBox="1"/>
          <p:nvPr/>
        </p:nvSpPr>
        <p:spPr>
          <a:xfrm>
            <a:off x="323850" y="5805488"/>
            <a:ext cx="4214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华文行楷" pitchFamily="2" charset="-122"/>
              </a:rPr>
              <a:t>意境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：清幽宁静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0" y="919163"/>
            <a:ext cx="9293225" cy="16319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wrap="none" anchor="ctr">
            <a:spAutoFit/>
          </a:bodyPr>
          <a:lstStyle/>
          <a:p>
            <a:pPr marR="0" algn="l" defTabSz="914400">
              <a:buClrTx/>
              <a:buSzTx/>
              <a:buFontTx/>
              <a:defRPr/>
            </a:pPr>
            <a:r>
              <a:rPr kumimoji="0" lang="zh-CN" altLang="en-US" sz="36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学习第二段</a:t>
            </a:r>
            <a:endParaRPr kumimoji="0" lang="en-US" altLang="zh-CN" sz="36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2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我欲因之梦吴越，一夜飞渡镜湖月。湖月照我影，</a:t>
            </a:r>
            <a:endParaRPr kumimoji="0" lang="zh-CN" sz="3200" kern="1200" cap="none" spc="0" normalizeH="0" baseline="0" noProof="0" dirty="0">
              <a:solidFill>
                <a:schemeClr val="accent2"/>
              </a:solidFill>
              <a:latin typeface="Times New Roman" panose="02020603050405020304" pitchFamily="18" charset="0"/>
              <a:ea typeface="黑体" panose="0201060003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3200" kern="120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送我至剡溪。谢公宿外今尚在，渌水荡漾清猿啼。</a:t>
            </a:r>
            <a:endParaRPr kumimoji="0" lang="zh-CN" sz="3200" kern="1200" cap="none" spc="0" normalizeH="0" baseline="0" noProof="0" dirty="0">
              <a:solidFill>
                <a:schemeClr val="accent2"/>
              </a:solidFill>
              <a:latin typeface="Times New Roman" panose="02020603050405020304" pitchFamily="18" charset="0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19463" name="Text Box 7"/>
          <p:cNvSpPr txBox="1"/>
          <p:nvPr/>
        </p:nvSpPr>
        <p:spPr>
          <a:xfrm>
            <a:off x="0" y="2781300"/>
            <a:ext cx="8964613" cy="286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3600" dirty="0">
                <a:latin typeface="Times New Roman" panose="02020603050405020304" pitchFamily="18" charset="0"/>
              </a:rPr>
              <a:t>我根据越人说的话梦游到吴越，一天夜晚飞渡过明月映照下的镜湖。湖上的月光映照着我的身影，送我到剡溪。诗人谢灵运游天姥山时住宿的地方现在还存在，清澈的溪流水波荡漾，山中的猿猴叫声极为凄清。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250825" y="44450"/>
            <a:ext cx="3230563" cy="823913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</a:ln>
          <a:effectLst>
            <a:outerShdw dist="17961" dir="2700000" algn="ctr" rotWithShape="0">
              <a:srgbClr val="FF6600">
                <a:gamma/>
                <a:shade val="60000"/>
                <a:invGamma/>
              </a:srgbClr>
            </a:outerShdw>
          </a:effectLst>
        </p:spPr>
        <p:txBody>
          <a:bodyPr wrap="none" anchor="ctr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4800" kern="1200" cap="none" spc="0" normalizeH="0" baseline="0" noProof="0">
                <a:latin typeface="Times New Roman" panose="02020603050405020304" pitchFamily="18" charset="0"/>
                <a:ea typeface="华文隶书" charset="-122"/>
                <a:cs typeface="+mn-cs"/>
              </a:rPr>
              <a:t>月夜飞渡图</a:t>
            </a:r>
            <a:endParaRPr kumimoji="0" lang="zh-CN" sz="4800" kern="1200" cap="none" spc="0" normalizeH="0" baseline="0" noProof="0">
              <a:latin typeface="Times New Roman" panose="02020603050405020304" pitchFamily="18" charset="0"/>
              <a:ea typeface="华文隶书" charset="-122"/>
              <a:cs typeface="+mn-cs"/>
            </a:endParaRPr>
          </a:p>
        </p:txBody>
      </p:sp>
      <p:sp>
        <p:nvSpPr>
          <p:cNvPr id="43015" name="TextBox 6"/>
          <p:cNvSpPr txBox="1"/>
          <p:nvPr/>
        </p:nvSpPr>
        <p:spPr>
          <a:xfrm>
            <a:off x="4427538" y="5876925"/>
            <a:ext cx="40005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华文行楷" pitchFamily="2" charset="-122"/>
              </a:rPr>
              <a:t>感情：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愉悦神往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3" grpId="0" bldLvl="0"/>
      <p:bldP spid="19464" grpId="0" bldLvl="0" animBg="1"/>
      <p:bldP spid="430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6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Rectangle 3"/>
          <p:cNvSpPr>
            <a:spLocks noRot="1"/>
          </p:cNvSpPr>
          <p:nvPr/>
        </p:nvSpPr>
        <p:spPr>
          <a:xfrm>
            <a:off x="539750" y="476250"/>
            <a:ext cx="1727200" cy="503238"/>
          </a:xfrm>
          <a:prstGeom prst="rect">
            <a:avLst/>
          </a:prstGeom>
          <a:solidFill>
            <a:schemeClr val="bg1">
              <a:alpha val="50195"/>
            </a:schemeClr>
          </a:solidFill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</a:rPr>
              <a:t>湖月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梦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</a:rPr>
              <a:t>景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4" name="Rectangle 4"/>
          <p:cNvSpPr>
            <a:spLocks noRot="1"/>
          </p:cNvSpPr>
          <p:nvPr/>
        </p:nvSpPr>
        <p:spPr>
          <a:xfrm>
            <a:off x="5105400" y="5638800"/>
            <a:ext cx="2374900" cy="50323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静美      清幽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25" name="高山流水.wma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05800" y="57150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 dir="r"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08616" fill="hold"/>
                                        <p:tgtEl>
                                          <p:spTgt spid="307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5"/>
                </p:tgtEl>
              </p:cMediaNode>
            </p:audio>
          </p:childTnLst>
        </p:cTn>
      </p:par>
    </p:tnLst>
    <p:bldLst>
      <p:bldP spid="307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611188" y="188913"/>
            <a:ext cx="77724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思考探究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468313" y="1412875"/>
            <a:ext cx="8281987" cy="4752975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endParaRPr lang="zh-CN" altLang="zh-CN" sz="4000" b="1" dirty="0"/>
          </a:p>
          <a:p>
            <a:pPr eaLnBrk="1" hangingPunct="1">
              <a:buNone/>
            </a:pPr>
            <a:r>
              <a:rPr lang="zh-CN" altLang="zh-CN" sz="4000" b="1" dirty="0"/>
              <a:t>1</a:t>
            </a:r>
            <a:r>
              <a:rPr lang="zh-CN" altLang="en-US" sz="4000" b="1" dirty="0"/>
              <a:t>、“一夜飞度”表现了什么？</a:t>
            </a:r>
            <a:endParaRPr lang="zh-CN" altLang="en-US" sz="4000" b="1" dirty="0"/>
          </a:p>
          <a:p>
            <a:pPr eaLnBrk="1" hangingPunct="1">
              <a:buNone/>
            </a:pPr>
            <a:r>
              <a:rPr lang="zh-CN" altLang="zh-CN" sz="4000" b="1" dirty="0"/>
              <a:t>     </a:t>
            </a:r>
            <a:r>
              <a:rPr lang="zh-CN" altLang="en-US" sz="4000" b="1" dirty="0">
                <a:solidFill>
                  <a:schemeClr val="accent2"/>
                </a:solidFill>
              </a:rPr>
              <a:t>明确：急切兴奋之情。</a:t>
            </a:r>
            <a:endParaRPr lang="zh-CN" altLang="en-US" sz="4000" b="1" dirty="0">
              <a:solidFill>
                <a:schemeClr val="accent2"/>
              </a:solidFill>
            </a:endParaRPr>
          </a:p>
          <a:p>
            <a:pPr eaLnBrk="1" hangingPunct="1">
              <a:buNone/>
            </a:pPr>
            <a:endParaRPr lang="zh-CN" altLang="zh-CN" sz="4000" b="1" dirty="0"/>
          </a:p>
          <a:p>
            <a:pPr eaLnBrk="1" hangingPunct="1">
              <a:buNone/>
            </a:pPr>
            <a:endParaRPr lang="zh-CN" altLang="zh-CN" sz="40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charRg st="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charRg st="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83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/>
          <p:nvPr/>
        </p:nvSpPr>
        <p:spPr>
          <a:xfrm>
            <a:off x="928688" y="357188"/>
            <a:ext cx="661511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dirty="0">
                <a:latin typeface="Times New Roman" panose="02020603050405020304" pitchFamily="18" charset="0"/>
              </a:rPr>
              <a:t>2</a:t>
            </a:r>
            <a:r>
              <a:rPr lang="zh-CN" altLang="en-US" sz="4000" dirty="0">
                <a:latin typeface="Times New Roman" panose="02020603050405020304" pitchFamily="18" charset="0"/>
              </a:rPr>
              <a:t>、诗人为何提到“谢公”？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21507" name="Rectangle 3"/>
          <p:cNvSpPr>
            <a:spLocks noGrp="1"/>
          </p:cNvSpPr>
          <p:nvPr>
            <p:ph idx="1"/>
          </p:nvPr>
        </p:nvSpPr>
        <p:spPr>
          <a:xfrm>
            <a:off x="0" y="1214438"/>
            <a:ext cx="8929688" cy="3887787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ts val="4100"/>
              </a:lnSpc>
              <a:buNone/>
            </a:pPr>
            <a:r>
              <a:rPr lang="en-US" altLang="zh-CN" sz="4000" b="1" dirty="0">
                <a:solidFill>
                  <a:schemeClr val="accent2"/>
                </a:solidFill>
              </a:rPr>
              <a:t>        </a:t>
            </a:r>
            <a:r>
              <a:rPr lang="zh-CN" altLang="en-US" sz="4000" b="1" dirty="0">
                <a:solidFill>
                  <a:schemeClr val="accent2"/>
                </a:solidFill>
              </a:rPr>
              <a:t>明确：谢灵运是南朝时期著名的山水派诗人，他 热衷政治仕途，但到了刘宋时代，他的仕途地位受到威胁，不很顺利；后来他干脆辞官，领着僮仆门生几百人游山玩水，以排遣政治上的不满。谢灵运与李白一样，也是空有满腔抱负，却在政治上饱受打击，都有政治上的不满。所以，</a:t>
            </a:r>
            <a:r>
              <a:rPr lang="zh-CN" altLang="en-US" sz="4000" b="1" dirty="0">
                <a:solidFill>
                  <a:srgbClr val="FF0000"/>
                </a:solidFill>
              </a:rPr>
              <a:t>李白借谢灵运来写自己，也表达了自己要效仿谢灵运寄情山水、鄙弃俗世。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charRg st="0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179388" y="1052513"/>
            <a:ext cx="8713787" cy="1143000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600" b="1" dirty="0">
                <a:solidFill>
                  <a:srgbClr val="FF0000"/>
                </a:solidFill>
                <a:ea typeface="黑体" panose="02010600030101010101" pitchFamily="49" charset="-122"/>
              </a:rPr>
              <a:t>脚著谢公屐，身登青云梯。</a:t>
            </a:r>
            <a:br>
              <a:rPr lang="en-US" altLang="zh-CN" sz="3600" b="1" dirty="0">
                <a:solidFill>
                  <a:srgbClr val="FF0000"/>
                </a:solidFill>
                <a:ea typeface="黑体" panose="02010600030101010101" pitchFamily="49" charset="-122"/>
              </a:rPr>
            </a:br>
            <a:r>
              <a:rPr lang="zh-CN" altLang="en-US" sz="3600" b="1" dirty="0">
                <a:solidFill>
                  <a:srgbClr val="FF0000"/>
                </a:solidFill>
                <a:ea typeface="黑体" panose="02010600030101010101" pitchFamily="49" charset="-122"/>
              </a:rPr>
              <a:t>半壁见海日，空中闻天鸡。</a:t>
            </a:r>
            <a:br>
              <a:rPr lang="en-US" altLang="zh-CN" sz="3600" b="1" dirty="0">
                <a:solidFill>
                  <a:srgbClr val="FF0000"/>
                </a:solidFill>
                <a:ea typeface="黑体" panose="02010600030101010101" pitchFamily="49" charset="-122"/>
              </a:rPr>
            </a:br>
            <a:r>
              <a:rPr lang="zh-CN" altLang="en-US" sz="3600" b="1" dirty="0">
                <a:solidFill>
                  <a:srgbClr val="FF0000"/>
                </a:solidFill>
                <a:ea typeface="黑体" panose="02010600030101010101" pitchFamily="49" charset="-122"/>
              </a:rPr>
              <a:t>千岩万转路不定，迷花倚石忽已暝。</a:t>
            </a:r>
            <a:endParaRPr lang="zh-CN" altLang="en-US" sz="3600" b="1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0" y="2428875"/>
            <a:ext cx="8929688" cy="2455863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ts val="4400"/>
              </a:lnSpc>
              <a:buNone/>
            </a:pPr>
            <a:r>
              <a:rPr lang="zh-CN" altLang="zh-CN" sz="4000" b="1" dirty="0">
                <a:ea typeface="黑体" panose="02010600030101010101" pitchFamily="49" charset="-122"/>
              </a:rPr>
              <a:t>         </a:t>
            </a:r>
            <a:r>
              <a:rPr lang="zh-CN" altLang="en-US" sz="3600" b="1" dirty="0">
                <a:ea typeface="黑体" panose="02010600030101010101" pitchFamily="49" charset="-122"/>
              </a:rPr>
              <a:t>（我）脚穿谢公游山时穿的木屐，亲自攀登直入云霄的天梯（高峻陡峭的山路）。在半山腰就看见从海上升起的太阳，在山顶上可以听到天鸡啼鸣。</a:t>
            </a:r>
            <a:r>
              <a:rPr lang="zh-CN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无数山岩重叠，道路曲折回旋，没有一定（的方向）。（由于）迷恋奇花，倚着山石，不觉已经天黑了。</a:t>
            </a:r>
            <a:endParaRPr lang="zh-CN" altLang="en-US" sz="3600" b="1" dirty="0">
              <a:ea typeface="黑体" panose="02010600030101010101" pitchFamily="49" charset="-122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28613" y="26988"/>
            <a:ext cx="2747963" cy="708025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  <a:effectLst>
            <a:outerShdw dist="17961" dir="2700000" algn="ctr" rotWithShape="0">
              <a:srgbClr val="FF9900">
                <a:gamma/>
                <a:shade val="60000"/>
                <a:invGamma/>
              </a:srgbClr>
            </a:outerShdw>
          </a:effectLst>
        </p:spPr>
        <p:txBody>
          <a:bodyPr wrap="none" anchor="ctr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4000" kern="1200" cap="none" spc="0" normalizeH="0" baseline="0" noProof="0" dirty="0">
                <a:latin typeface="Times New Roman" panose="02020603050405020304" pitchFamily="18" charset="0"/>
                <a:ea typeface="华文隶书" charset="-122"/>
                <a:cs typeface="+mn-cs"/>
              </a:rPr>
              <a:t>登山奇观图</a:t>
            </a:r>
            <a:endParaRPr kumimoji="0" lang="zh-CN" sz="4000" kern="1200" cap="none" spc="0" normalizeH="0" baseline="0" noProof="0" dirty="0">
              <a:latin typeface="Times New Roman" panose="02020603050405020304" pitchFamily="18" charset="0"/>
              <a:ea typeface="华文隶书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3438" y="0"/>
            <a:ext cx="43211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charset="-122"/>
              </a:rPr>
              <a:t>意境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华文隶书" charset="-122"/>
              </a:rPr>
              <a:t>：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华文隶书" charset="-122"/>
              </a:rPr>
              <a:t>雄奇壮美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华文隶书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513" y="5949950"/>
            <a:ext cx="6624637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charset="-122"/>
              </a:rPr>
              <a:t>感情</a:t>
            </a: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rPr>
              <a:t>: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华文隶书" charset="-122"/>
              </a:rPr>
              <a:t>迷醉神荡，乐而忘返</a:t>
            </a:r>
            <a:endParaRPr lang="zh-CN" altLang="zh-CN" sz="4000" dirty="0">
              <a:solidFill>
                <a:srgbClr val="FF0000"/>
              </a:solidFill>
              <a:latin typeface="Times New Roman" panose="02020603050405020304" pitchFamily="18" charset="0"/>
              <a:ea typeface="华文隶书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/>
      <p:bldP spid="22531" grpId="0" build="p"/>
      <p:bldP spid="22532" grpId="0" bldLvl="0" animBg="1"/>
      <p:bldP spid="5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Picture 2" descr="3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5867400" y="4529138"/>
            <a:ext cx="3241675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1" charset="-122"/>
                <a:cs typeface="+mn-cs"/>
              </a:rPr>
              <a:t>半壁见海日，</a:t>
            </a:r>
            <a:endParaRPr kumimoji="1" lang="zh-CN" altLang="en-US" sz="4000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1" charset="-122"/>
                <a:cs typeface="+mn-cs"/>
              </a:rPr>
              <a:t>空中闻天鸡。</a:t>
            </a:r>
            <a:endParaRPr kumimoji="1" lang="zh-CN" altLang="en-US" sz="4000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1" charset="-122"/>
              <a:cs typeface="+mn-cs"/>
            </a:endParaRPr>
          </a:p>
        </p:txBody>
      </p:sp>
      <p:sp>
        <p:nvSpPr>
          <p:cNvPr id="32772" name="Text Box 4"/>
          <p:cNvSpPr txBox="1"/>
          <p:nvPr/>
        </p:nvSpPr>
        <p:spPr>
          <a:xfrm>
            <a:off x="6516688" y="5949950"/>
            <a:ext cx="2627312" cy="701675"/>
          </a:xfrm>
          <a:prstGeom prst="rect">
            <a:avLst/>
          </a:prstGeom>
          <a:solidFill>
            <a:srgbClr val="30303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303030"/>
                </a:solidFill>
                <a:latin typeface="Times New Roman" panose="02020603050405020304" pitchFamily="18" charset="0"/>
              </a:rPr>
              <a:t>1</a:t>
            </a:r>
            <a:endParaRPr lang="en-US" altLang="zh-CN" sz="4000" dirty="0">
              <a:solidFill>
                <a:srgbClr val="30303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mb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2" descr="4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Text Box 3"/>
          <p:cNvSpPr txBox="1"/>
          <p:nvPr/>
        </p:nvSpPr>
        <p:spPr>
          <a:xfrm>
            <a:off x="4572000" y="5181600"/>
            <a:ext cx="4248150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1" charset="-122"/>
              </a:rPr>
              <a:t>千岩万转路不定，</a:t>
            </a:r>
            <a:endParaRPr lang="zh-CN" altLang="en-US" sz="4000" dirty="0">
              <a:solidFill>
                <a:srgbClr val="FFFF00"/>
              </a:solidFill>
              <a:latin typeface="Times New Roman" panose="02020603050405020304" pitchFamily="18" charset="0"/>
              <a:ea typeface="隶书" pitchFamily="1" charset="-122"/>
            </a:endParaRPr>
          </a:p>
          <a:p>
            <a:r>
              <a:rPr lang="zh-CN" altLang="en-US" sz="4000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1" charset="-122"/>
              </a:rPr>
              <a:t>迷花倚石忽已暝。</a:t>
            </a:r>
            <a:endParaRPr lang="zh-CN" altLang="en-US" sz="4000" dirty="0">
              <a:solidFill>
                <a:srgbClr val="FFFF00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</p:spTree>
  </p:cSld>
  <p:clrMapOvr>
    <a:masterClrMapping/>
  </p:clrMapOvr>
  <p:transition>
    <p:comb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428625"/>
            <a:ext cx="8064500" cy="23749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黑体" panose="02010600030101010101" pitchFamily="49" charset="-122"/>
                <a:cs typeface="+mj-cs"/>
              </a:rPr>
              <a:t>熊咆龙吟殷岩泉，栗深林兮惊层巅。</a:t>
            </a:r>
            <a:b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黑体" panose="02010600030101010101" pitchFamily="49" charset="-122"/>
                <a:cs typeface="+mj-cs"/>
              </a:rPr>
            </a:b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黑体" panose="02010600030101010101" pitchFamily="49" charset="-122"/>
                <a:cs typeface="+mj-cs"/>
              </a:rPr>
              <a:t>云青青兮欲雨，水澹澹兮生烟。</a:t>
            </a:r>
            <a:endParaRPr kumimoji="0" 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黑体" panose="02010600030101010101" pitchFamily="49" charset="-122"/>
              <a:cs typeface="+mj-cs"/>
            </a:endParaRPr>
          </a:p>
        </p:txBody>
      </p:sp>
      <p:sp>
        <p:nvSpPr>
          <p:cNvPr id="24579" name="Rectangle 3"/>
          <p:cNvSpPr>
            <a:spLocks noGrp="1"/>
          </p:cNvSpPr>
          <p:nvPr>
            <p:ph idx="1"/>
          </p:nvPr>
        </p:nvSpPr>
        <p:spPr>
          <a:xfrm>
            <a:off x="0" y="2214563"/>
            <a:ext cx="9144000" cy="3014662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ts val="4800"/>
              </a:lnSpc>
              <a:buNone/>
            </a:pP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岩泉发出的响声，像熊在怒吼，龙在长鸣，使幽静的树林战栗使层层山岩震惊，乌云黑沉沉啊要下雨了，水波荡漾升起阵阵烟雾。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124075" y="4724400"/>
            <a:ext cx="3775075" cy="7080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隶书" charset="-122"/>
                <a:cs typeface="+mn-cs"/>
              </a:rPr>
              <a:t>意境：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华文隶书" charset="-122"/>
                <a:cs typeface="+mn-cs"/>
              </a:rPr>
              <a:t>险怪阴森</a:t>
            </a:r>
            <a:endParaRPr kumimoji="0" 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华文隶书" charset="-122"/>
              <a:cs typeface="+mn-cs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844675" y="655638"/>
            <a:ext cx="309563" cy="4556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wrap="none" anchor="ctr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endParaRPr kumimoji="0" lang="zh-CN" altLang="zh-CN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250825" y="44450"/>
            <a:ext cx="3230563" cy="823913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</a:ln>
          <a:effectLst>
            <a:outerShdw dist="17961" dir="2700000" algn="ctr" rotWithShape="0">
              <a:srgbClr val="FF6600">
                <a:gamma/>
                <a:shade val="60000"/>
                <a:invGamma/>
              </a:srgbClr>
            </a:outerShdw>
          </a:effectLst>
        </p:spPr>
        <p:txBody>
          <a:bodyPr wrap="none" anchor="ctr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4800" kern="1200" cap="none" spc="0" normalizeH="0" baseline="0" noProof="0">
                <a:latin typeface="Times New Roman" panose="02020603050405020304" pitchFamily="18" charset="0"/>
                <a:ea typeface="华文隶书" charset="-122"/>
                <a:cs typeface="+mn-cs"/>
              </a:rPr>
              <a:t>山中夜景图</a:t>
            </a:r>
            <a:endParaRPr kumimoji="0" lang="zh-CN" sz="4800" kern="1200" cap="none" spc="0" normalizeH="0" baseline="0" noProof="0">
              <a:latin typeface="Times New Roman" panose="02020603050405020304" pitchFamily="18" charset="0"/>
              <a:ea typeface="华文隶书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713" y="5780088"/>
            <a:ext cx="446405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华文隶书" charset="-122"/>
              </a:rPr>
              <a:t>感情：</a:t>
            </a: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charset="-122"/>
              </a:rPr>
              <a:t>悸动惊恐</a:t>
            </a:r>
            <a:endParaRPr lang="zh-CN" altLang="en-US" sz="4000" dirty="0">
              <a:solidFill>
                <a:schemeClr val="accent2"/>
              </a:solidFill>
              <a:latin typeface="Times New Roman" panose="02020603050405020304" pitchFamily="18" charset="0"/>
              <a:ea typeface="华文隶书" charset="-122"/>
            </a:endParaRPr>
          </a:p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/>
      <p:bldP spid="24579" grpId="0" build="p"/>
      <p:bldP spid="24580" grpId="0" bldLvl="0" animBg="1"/>
      <p:bldP spid="24582" grpId="0" bldLvl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3"/>
          <p:cNvSpPr/>
          <p:nvPr/>
        </p:nvSpPr>
        <p:spPr>
          <a:xfrm>
            <a:off x="395288" y="836613"/>
            <a:ext cx="8343900" cy="45243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4000" dirty="0">
                <a:solidFill>
                  <a:srgbClr val="800080"/>
                </a:solidFill>
                <a:latin typeface="方正舒体" pitchFamily="2" charset="-122"/>
                <a:ea typeface="方正舒体" pitchFamily="2" charset="-122"/>
              </a:rPr>
              <a:t>   </a:t>
            </a:r>
            <a:r>
              <a:rPr lang="zh-CN" altLang="en-US" sz="4000" dirty="0">
                <a:solidFill>
                  <a:srgbClr val="002060"/>
                </a:solidFill>
                <a:latin typeface="方正舒体" pitchFamily="2" charset="-122"/>
                <a:ea typeface="方正舒体" pitchFamily="2" charset="-122"/>
              </a:rPr>
              <a:t>李白字</a:t>
            </a:r>
            <a:r>
              <a:rPr lang="zh-CN" altLang="en-US" sz="4000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太白</a:t>
            </a:r>
            <a:r>
              <a:rPr lang="zh-CN" altLang="en-US" sz="4000" dirty="0">
                <a:solidFill>
                  <a:srgbClr val="800080"/>
                </a:solidFill>
                <a:latin typeface="方正舒体" pitchFamily="2" charset="-122"/>
                <a:ea typeface="方正舒体" pitchFamily="2" charset="-122"/>
              </a:rPr>
              <a:t>，号</a:t>
            </a:r>
            <a:r>
              <a:rPr lang="zh-CN" altLang="en-US" sz="4000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青莲居士</a:t>
            </a:r>
            <a:r>
              <a:rPr lang="en-US" altLang="zh-CN" sz="4000" dirty="0">
                <a:solidFill>
                  <a:srgbClr val="800080"/>
                </a:solidFill>
                <a:latin typeface="方正舒体" pitchFamily="2" charset="-122"/>
                <a:ea typeface="方正舒体" pitchFamily="2" charset="-122"/>
              </a:rPr>
              <a:t>,</a:t>
            </a:r>
            <a:r>
              <a:rPr lang="zh-CN" altLang="en-US" sz="4000" dirty="0">
                <a:solidFill>
                  <a:srgbClr val="800080"/>
                </a:solidFill>
                <a:latin typeface="方正舒体" pitchFamily="2" charset="-122"/>
                <a:ea typeface="方正舒体" pitchFamily="2" charset="-122"/>
              </a:rPr>
              <a:t>素有</a:t>
            </a:r>
            <a:r>
              <a:rPr lang="zh-CN" altLang="en-US" sz="4000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诗仙</a:t>
            </a:r>
            <a:r>
              <a:rPr lang="zh-CN" altLang="en-US" sz="4000" dirty="0">
                <a:solidFill>
                  <a:srgbClr val="002060"/>
                </a:solidFill>
                <a:latin typeface="方正舒体" pitchFamily="2" charset="-122"/>
                <a:ea typeface="方正舒体" pitchFamily="2" charset="-122"/>
              </a:rPr>
              <a:t>之称，在中国文学史上是最具</a:t>
            </a:r>
            <a:r>
              <a:rPr lang="zh-CN" altLang="en-US" sz="4000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浪漫主义</a:t>
            </a:r>
            <a:r>
              <a:rPr lang="zh-CN" altLang="en-US" sz="4000" dirty="0">
                <a:solidFill>
                  <a:srgbClr val="002060"/>
                </a:solidFill>
                <a:latin typeface="方正舒体" pitchFamily="2" charset="-122"/>
                <a:ea typeface="方正舒体" pitchFamily="2" charset="-122"/>
              </a:rPr>
              <a:t>气息的诗人。李白是继屈原之后，我国古代最伟大的浪漫主义诗人，诗歌想象丰富，语言清新，较多运用浪漫主义表现手法。</a:t>
            </a:r>
            <a:endParaRPr lang="zh-CN" altLang="en-US" sz="4000" dirty="0">
              <a:solidFill>
                <a:srgbClr val="002060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med">
    <p:zoom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2" descr="59"/>
          <p:cNvPicPr>
            <a:picLocks noChangeAspect="1"/>
          </p:cNvPicPr>
          <p:nvPr/>
        </p:nvPicPr>
        <p:blipFill>
          <a:blip r:embed="rId1">
            <a:lum bright="-60001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Rectangle 3"/>
          <p:cNvSpPr>
            <a:spLocks noRot="1"/>
          </p:cNvSpPr>
          <p:nvPr/>
        </p:nvSpPr>
        <p:spPr>
          <a:xfrm>
            <a:off x="1219200" y="76200"/>
            <a:ext cx="2362200" cy="457200"/>
          </a:xfrm>
          <a:prstGeom prst="rect">
            <a:avLst/>
          </a:prstGeom>
          <a:solidFill>
            <a:schemeClr val="bg1">
              <a:alpha val="83136"/>
            </a:schemeClr>
          </a:solidFill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</a:rPr>
              <a:t>栗深林兮惊层巅</a:t>
            </a:r>
            <a:endParaRPr lang="zh-CN" altLang="en-US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2" name="Rectangle 4"/>
          <p:cNvSpPr>
            <a:spLocks noRot="1"/>
          </p:cNvSpPr>
          <p:nvPr/>
        </p:nvSpPr>
        <p:spPr>
          <a:xfrm>
            <a:off x="3581400" y="5715000"/>
            <a:ext cx="1905000" cy="50323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dirty="0">
                <a:latin typeface="Times New Roman" panose="02020603050405020304" pitchFamily="18" charset="0"/>
              </a:rPr>
              <a:t>阴森恐怖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mb/>
    <p:sndAc>
      <p:stSnd>
        <p:snd r:embed="rId2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3277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  <p:bldP spid="3277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179388" y="1125538"/>
            <a:ext cx="8785225" cy="1143000"/>
          </a:xfrm>
          <a:ln/>
        </p:spPr>
        <p:txBody>
          <a:bodyPr vert="horz" wrap="square" lIns="91440" tIns="45720" rIns="91440" bIns="45720" anchor="ctr"/>
          <a:p>
            <a:pPr algn="just" eaLnBrk="1" hangingPunct="1"/>
            <a:r>
              <a:rPr lang="en-US" altLang="zh-CN" sz="3200" b="1" dirty="0">
                <a:solidFill>
                  <a:srgbClr val="FF0000"/>
                </a:solidFill>
                <a:ea typeface="黑体" panose="02010600030101010101" pitchFamily="49" charset="-122"/>
              </a:rPr>
              <a:t>      </a:t>
            </a:r>
            <a:r>
              <a:rPr lang="zh-CN" altLang="zh-CN" sz="3200" b="1" dirty="0">
                <a:solidFill>
                  <a:srgbClr val="FF0000"/>
                </a:solidFill>
                <a:ea typeface="黑体" panose="02010600030101010101" pitchFamily="49" charset="-122"/>
              </a:rPr>
              <a:t>列缺霹雳，丘峦崩摧，洞天石扉，訇然中开。青冥浩荡不见底，日月照耀金银台。霓为衣兮风为马，云之君兮纷纷而来下。虎鼓瑟兮鸾回车，仙之人兮列如麻。</a:t>
            </a:r>
            <a:endParaRPr lang="en-US" altLang="zh-CN" sz="3200" b="1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36867" name="Rectangle 3"/>
          <p:cNvSpPr>
            <a:spLocks noGrp="1"/>
          </p:cNvSpPr>
          <p:nvPr>
            <p:ph idx="1"/>
          </p:nvPr>
        </p:nvSpPr>
        <p:spPr>
          <a:xfrm>
            <a:off x="0" y="2743200"/>
            <a:ext cx="8964613" cy="4114800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zh-CN" sz="3600" b="1" dirty="0">
                <a:ea typeface="黑体" panose="02010600030101010101" pitchFamily="49" charset="-122"/>
              </a:rPr>
              <a:t>   </a:t>
            </a:r>
            <a:r>
              <a:rPr lang="en-US" altLang="zh-CN" sz="3600" b="1" dirty="0">
                <a:ea typeface="黑体" panose="02010600030101010101" pitchFamily="49" charset="-122"/>
              </a:rPr>
              <a:t>     </a:t>
            </a:r>
            <a:r>
              <a:rPr lang="zh-CN" altLang="zh-CN" sz="3600" b="1" dirty="0">
                <a:ea typeface="黑体" panose="02010600030101010101" pitchFamily="49" charset="-122"/>
              </a:rPr>
              <a:t> </a:t>
            </a:r>
            <a:r>
              <a:rPr lang="zh-CN" altLang="en-US" sz="3600" b="1" dirty="0">
                <a:ea typeface="黑体" panose="02010600030101010101" pitchFamily="49" charset="-122"/>
              </a:rPr>
              <a:t>电闪雷鸣，山峦崩裂。仙府的石门，轰隆一声从中间打开了，洞中蔚蓝的天空广阔无际，看不到尽头，日月的光辉照耀着金银筑成的宫</a:t>
            </a:r>
            <a:r>
              <a:rPr lang="zh-CN" altLang="en-US" sz="3600" b="1" dirty="0">
                <a:ea typeface="华文中宋" charset="-122"/>
              </a:rPr>
              <a:t>殿。</a:t>
            </a:r>
            <a:r>
              <a:rPr lang="zh-CN" altLang="en-US" sz="3600" b="1" dirty="0">
                <a:ea typeface="黑体" panose="02010600030101010101" pitchFamily="49" charset="-122"/>
              </a:rPr>
              <a:t>以</a:t>
            </a:r>
            <a:r>
              <a:rPr lang="zh-CN" altLang="zh-CN" sz="3600" b="1" dirty="0">
                <a:ea typeface="黑体" panose="02010600030101010101" pitchFamily="49" charset="-122"/>
              </a:rPr>
              <a:t>彩虹</a:t>
            </a:r>
            <a:r>
              <a:rPr lang="zh-CN" altLang="en-US" sz="3600" b="1" dirty="0">
                <a:ea typeface="黑体" panose="02010600030101010101" pitchFamily="49" charset="-122"/>
              </a:rPr>
              <a:t>为</a:t>
            </a:r>
            <a:r>
              <a:rPr lang="zh-CN" altLang="zh-CN" sz="3600" b="1" dirty="0">
                <a:ea typeface="黑体" panose="02010600030101010101" pitchFamily="49" charset="-122"/>
              </a:rPr>
              <a:t>衣，</a:t>
            </a:r>
            <a:r>
              <a:rPr lang="zh-CN" altLang="en-US" sz="3600" b="1" dirty="0">
                <a:ea typeface="黑体" panose="02010600030101010101" pitchFamily="49" charset="-122"/>
              </a:rPr>
              <a:t>以</a:t>
            </a:r>
            <a:r>
              <a:rPr lang="zh-CN" altLang="zh-CN" sz="3600" b="1" dirty="0">
                <a:ea typeface="黑体" panose="02010600030101010101" pitchFamily="49" charset="-122"/>
              </a:rPr>
              <a:t>清风</a:t>
            </a:r>
            <a:r>
              <a:rPr lang="zh-CN" altLang="en-US" sz="3600" b="1" dirty="0">
                <a:ea typeface="黑体" panose="02010600030101010101" pitchFamily="49" charset="-122"/>
              </a:rPr>
              <a:t>为</a:t>
            </a:r>
            <a:r>
              <a:rPr lang="zh-CN" altLang="zh-CN" sz="3600" b="1" dirty="0">
                <a:ea typeface="黑体" panose="02010600030101010101" pitchFamily="49" charset="-122"/>
              </a:rPr>
              <a:t>马，</a:t>
            </a:r>
            <a:r>
              <a:rPr lang="zh-CN" altLang="en-US" sz="3600" b="1" dirty="0">
                <a:ea typeface="黑体" panose="02010600030101010101" pitchFamily="49" charset="-122"/>
              </a:rPr>
              <a:t>云中的神仙</a:t>
            </a:r>
            <a:r>
              <a:rPr lang="zh-CN" altLang="zh-CN" sz="3600" b="1" dirty="0">
                <a:ea typeface="黑体" panose="02010600030101010101" pitchFamily="49" charset="-122"/>
              </a:rPr>
              <a:t>一个接一个地</a:t>
            </a:r>
            <a:r>
              <a:rPr lang="zh-CN" altLang="en-US" sz="3600" b="1" dirty="0">
                <a:ea typeface="黑体" panose="02010600030101010101" pitchFamily="49" charset="-122"/>
              </a:rPr>
              <a:t>飘然而下。</a:t>
            </a:r>
            <a:r>
              <a:rPr lang="zh-CN" altLang="zh-CN" sz="3600" b="1" dirty="0">
                <a:ea typeface="黑体" panose="02010600030101010101" pitchFamily="49" charset="-122"/>
              </a:rPr>
              <a:t>老虎弹着瑟，鸾鸟驾着车，仙人成群结队多得象麻一样。</a:t>
            </a:r>
            <a:endParaRPr lang="zh-CN" altLang="en-US" sz="3600" b="1" dirty="0">
              <a:ea typeface="华文中宋" charset="-122"/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323850" y="0"/>
            <a:ext cx="5400675" cy="708025"/>
          </a:xfrm>
          <a:prstGeom prst="rect">
            <a:avLst/>
          </a:prstGeom>
          <a:solidFill>
            <a:srgbClr val="FF0000"/>
          </a:solidFill>
          <a:ln w="9525">
            <a:noFill/>
          </a:ln>
          <a:effectLst>
            <a:prstShdw prst="shdw17" dist="17961" dir="2699999">
              <a:srgbClr val="990000"/>
            </a:prstShdw>
          </a:effectLst>
        </p:spPr>
        <p:txBody>
          <a:bodyPr>
            <a:spAutoFit/>
          </a:bodyPr>
          <a:p>
            <a:r>
              <a:rPr lang="zh-CN" altLang="en-US" sz="4000" dirty="0">
                <a:latin typeface="华文隶书" charset="-122"/>
                <a:ea typeface="华文隶书" charset="-122"/>
              </a:rPr>
              <a:t>洞天石府</a:t>
            </a:r>
            <a:r>
              <a:rPr lang="zh-CN" altLang="zh-CN" sz="4000" dirty="0">
                <a:latin typeface="华文隶书" charset="-122"/>
                <a:ea typeface="华文隶书" charset="-122"/>
              </a:rPr>
              <a:t>，仙人盛会</a:t>
            </a:r>
            <a:endParaRPr lang="en-US" altLang="zh-CN" b="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Picture 2" descr="黑夜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Rectangle 3"/>
          <p:cNvSpPr>
            <a:spLocks noRot="1"/>
          </p:cNvSpPr>
          <p:nvPr/>
        </p:nvSpPr>
        <p:spPr>
          <a:xfrm>
            <a:off x="539750" y="476250"/>
            <a:ext cx="1727200" cy="503238"/>
          </a:xfrm>
          <a:prstGeom prst="rect">
            <a:avLst/>
          </a:prstGeom>
          <a:solidFill>
            <a:schemeClr val="bg1">
              <a:alpha val="83136"/>
            </a:schemeClr>
          </a:solidFill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</a:rPr>
              <a:t>列缺霹雳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mb dir="vert"/>
    <p:sndAc>
      <p:stSnd>
        <p:snd r:embed="rId2" name="voltage.wav"/>
      </p:stSnd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/>
          </p:cNvSpPr>
          <p:nvPr>
            <p:ph idx="1"/>
          </p:nvPr>
        </p:nvSpPr>
        <p:spPr>
          <a:xfrm>
            <a:off x="323850" y="1268413"/>
            <a:ext cx="8424863" cy="2305050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zh-CN" b="1" dirty="0">
                <a:solidFill>
                  <a:srgbClr val="FF0000"/>
                </a:solidFill>
                <a:ea typeface="黑体" panose="0201060003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ea typeface="黑体" panose="02010600030101010101" pitchFamily="49" charset="-122"/>
              </a:rPr>
              <a:t>列缺霹雳，丘峦崩摧，洞天石扉，訇然中开。青冥浩荡不见底，日月照耀金银台。霓为衣兮风为马，云之君兮纷纷而来下。虎鼓瑟兮鸾回车，仙之人兮列如麻。</a:t>
            </a:r>
            <a:endParaRPr lang="zh-CN" altLang="en-US" b="1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50825" y="307975"/>
            <a:ext cx="8424863" cy="708025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</a:ln>
          <a:effectLst>
            <a:outerShdw dist="17961" dir="2700000" algn="ctr" rotWithShape="0">
              <a:srgbClr val="FF660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4000" kern="1200" cap="none" spc="0" normalizeH="0" baseline="0" noProof="0" dirty="0">
                <a:latin typeface="Times New Roman" panose="02020603050405020304" pitchFamily="18" charset="0"/>
                <a:ea typeface="华文隶书" charset="-122"/>
                <a:cs typeface="+mn-cs"/>
              </a:rPr>
              <a:t>洞天奇景图</a:t>
            </a:r>
            <a:r>
              <a:rPr kumimoji="0" lang="zh-CN" altLang="en-US" sz="3200" kern="1200" cap="none" spc="0" normalizeH="0" baseline="0" noProof="0" dirty="0">
                <a:latin typeface="Times New Roman" panose="02020603050405020304" pitchFamily="18" charset="0"/>
                <a:ea typeface="华文隶书" charset="-122"/>
                <a:cs typeface="+mn-cs"/>
              </a:rPr>
              <a:t>（神仙洞府，仙人盛会）</a:t>
            </a:r>
            <a:endParaRPr kumimoji="0" lang="zh-CN" sz="3200" kern="1200" cap="none" spc="0" normalizeH="0" baseline="0" noProof="0" dirty="0">
              <a:latin typeface="Times New Roman" panose="02020603050405020304" pitchFamily="18" charset="0"/>
              <a:ea typeface="华文隶书" charset="-122"/>
              <a:cs typeface="+mn-cs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3789363"/>
            <a:ext cx="8316913" cy="1262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000" kern="1200" cap="none" spc="0" normalizeH="0" baseline="0" noProof="0" dirty="0">
                <a:solidFill>
                  <a:srgbClr val="FF0000"/>
                </a:solidFill>
                <a:latin typeface="+mn-lt"/>
                <a:ea typeface="华文隶书" charset="-122"/>
                <a:cs typeface="+mn-cs"/>
              </a:rPr>
              <a:t>意境：</a:t>
            </a:r>
            <a:r>
              <a:rPr kumimoji="0" lang="zh-CN" altLang="en-US" sz="3600" kern="1200" cap="none" spc="0" normalizeH="0" baseline="0" noProof="0" dirty="0">
                <a:solidFill>
                  <a:schemeClr val="accent2"/>
                </a:solidFill>
                <a:latin typeface="+mn-lt"/>
                <a:ea typeface="华文隶书" charset="-122"/>
                <a:cs typeface="+mn-cs"/>
              </a:rPr>
              <a:t>光辉灿烂、富丽堂皇、热闹盛大    、和乐融融</a:t>
            </a:r>
            <a:endParaRPr kumimoji="0" lang="zh-CN" altLang="en-US" sz="3600" kern="1200" cap="none" spc="0" normalizeH="0" baseline="0" noProof="0" dirty="0">
              <a:solidFill>
                <a:schemeClr val="accent2"/>
              </a:solidFill>
              <a:latin typeface="+mn-lt"/>
              <a:ea typeface="华文隶书" charset="-122"/>
              <a:cs typeface="+mn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1188" y="4941888"/>
            <a:ext cx="8137525" cy="132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defRPr/>
            </a:pPr>
            <a:r>
              <a:rPr kumimoji="0" lang="zh-CN" altLang="en-US" sz="4000" kern="1200" cap="none" spc="0" normalizeH="0" baseline="0" noProof="0" dirty="0">
                <a:solidFill>
                  <a:srgbClr val="FF0000"/>
                </a:solidFill>
                <a:latin typeface="+mn-lt"/>
                <a:ea typeface="华文隶书" charset="-122"/>
                <a:cs typeface="+mn-cs"/>
              </a:rPr>
              <a:t>感情：</a:t>
            </a:r>
            <a:r>
              <a:rPr kumimoji="0" lang="zh-CN" altLang="en-US" sz="4000" kern="1200" cap="none" spc="0" normalizeH="0" baseline="0" noProof="0" dirty="0">
                <a:solidFill>
                  <a:schemeClr val="accent2"/>
                </a:solidFill>
                <a:latin typeface="+mn-lt"/>
                <a:ea typeface="华文隶书" charset="-122"/>
                <a:cs typeface="+mn-cs"/>
              </a:rPr>
              <a:t>惊叹艳羡，令人神往。表现了诗人极度兴奋愉快的心情。</a:t>
            </a:r>
            <a:endParaRPr kumimoji="0" lang="zh-CN" altLang="en-US" sz="4000" kern="1200" cap="none" spc="0" normalizeH="0" baseline="0" noProof="0" dirty="0">
              <a:solidFill>
                <a:schemeClr val="accent2"/>
              </a:solidFill>
              <a:latin typeface="+mn-lt"/>
              <a:ea typeface="华文隶书" charset="-122"/>
              <a:cs typeface="+mn-cs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/>
      <p:bldP spid="27651" grpId="0" bldLvl="0" animBg="1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2"/>
          <p:cNvSpPr>
            <a:spLocks noGrp="1"/>
          </p:cNvSpPr>
          <p:nvPr>
            <p:ph type="ctrTitle"/>
          </p:nvPr>
        </p:nvSpPr>
        <p:spPr>
          <a:xfrm>
            <a:off x="214313" y="857250"/>
            <a:ext cx="8929687" cy="1470025"/>
          </a:xfrm>
          <a:ln/>
        </p:spPr>
        <p:txBody>
          <a:bodyPr vert="horz" wrap="square" lIns="91440" tIns="45720" rIns="91440" bIns="45720" anchor="ctr"/>
          <a:p>
            <a:pPr algn="l">
              <a:lnSpc>
                <a:spcPct val="90000"/>
              </a:lnSpc>
              <a:buClrTx/>
              <a:buSzTx/>
              <a:buFontTx/>
            </a:pPr>
            <a:r>
              <a:rPr lang="zh-CN" altLang="en-US" sz="3600" b="1" dirty="0"/>
              <a:t>   如果梦境是一个故事的话，那么仙人的出现带来了</a:t>
            </a:r>
            <a:r>
              <a:rPr lang="zh-CN" altLang="en-US" sz="3600" b="1" dirty="0">
                <a:solidFill>
                  <a:srgbClr val="FF3300"/>
                </a:solidFill>
              </a:rPr>
              <a:t>梦境的最高潮</a:t>
            </a:r>
            <a:r>
              <a:rPr lang="zh-CN" altLang="en-US" sz="3600" b="1" dirty="0"/>
              <a:t>。诗人的幻想如神仙遨游，天马行空，无拘无束，任意奔驰。</a:t>
            </a:r>
            <a:br>
              <a:rPr lang="zh-CN" altLang="en-US" sz="3600" b="1" dirty="0"/>
            </a:br>
            <a:r>
              <a:rPr lang="zh-CN" altLang="en-US" sz="3600" b="1" dirty="0"/>
              <a:t>思考讨论：</a:t>
            </a:r>
            <a:r>
              <a:rPr lang="zh-CN" altLang="en-US" sz="3600" b="1" dirty="0">
                <a:solidFill>
                  <a:schemeClr val="accent2"/>
                </a:solidFill>
              </a:rPr>
              <a:t>诗人为何花如此多的笔墨来描绘梦境呢？对表现主题有什么作用？</a:t>
            </a:r>
            <a:endParaRPr lang="zh-CN" altLang="en-US" sz="3600" dirty="0">
              <a:solidFill>
                <a:schemeClr val="accent2"/>
              </a:solidFill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4313" y="3143250"/>
            <a:ext cx="8715375" cy="17526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明确：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梦中仙境象征作者追求的理想境界。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写仙境之美妙是为了反衬现实的丑恶，写自己对神仙世界的向往正是为了表明对黑暗现实的厌恶和不满，以及对自由的追求，同时也表现了诗人</a:t>
            </a:r>
            <a:r>
              <a:rPr kumimoji="1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蔑视权贵，傲岸不屈的性格。</a:t>
            </a:r>
            <a:b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  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4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4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4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omb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5"/>
          <p:cNvSpPr txBox="1"/>
          <p:nvPr/>
        </p:nvSpPr>
        <p:spPr>
          <a:xfrm>
            <a:off x="914400" y="1905000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endParaRPr lang="zh-CN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5590" name="Text Box 6"/>
          <p:cNvSpPr txBox="1"/>
          <p:nvPr/>
        </p:nvSpPr>
        <p:spPr>
          <a:xfrm>
            <a:off x="838200" y="1447800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月夜飞渡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5592" name="Text Box 8"/>
          <p:cNvSpPr txBox="1"/>
          <p:nvPr/>
        </p:nvSpPr>
        <p:spPr>
          <a:xfrm>
            <a:off x="838200" y="2133600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登山奇观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5593" name="Text Box 9"/>
          <p:cNvSpPr txBox="1"/>
          <p:nvPr/>
        </p:nvSpPr>
        <p:spPr>
          <a:xfrm>
            <a:off x="762000" y="3429000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洞天奇景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5594" name="Text Box 10"/>
          <p:cNvSpPr txBox="1"/>
          <p:nvPr/>
        </p:nvSpPr>
        <p:spPr>
          <a:xfrm>
            <a:off x="3352800" y="1447800"/>
            <a:ext cx="259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333399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恬静幽美</a:t>
            </a:r>
            <a:endParaRPr lang="zh-CN" altLang="en-US" sz="3200" dirty="0">
              <a:solidFill>
                <a:srgbClr val="333399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5595" name="Text Box 11"/>
          <p:cNvSpPr txBox="1"/>
          <p:nvPr/>
        </p:nvSpPr>
        <p:spPr>
          <a:xfrm>
            <a:off x="3352800" y="21336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333399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壮观雄奇</a:t>
            </a:r>
            <a:endParaRPr lang="zh-CN" altLang="en-US" sz="3200" dirty="0">
              <a:solidFill>
                <a:srgbClr val="333399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5596" name="Text Box 12"/>
          <p:cNvSpPr txBox="1"/>
          <p:nvPr/>
        </p:nvSpPr>
        <p:spPr>
          <a:xfrm>
            <a:off x="3352800" y="2743200"/>
            <a:ext cx="2133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333399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险怪阴森</a:t>
            </a:r>
            <a:endParaRPr lang="zh-CN" altLang="en-US" sz="3200" dirty="0">
              <a:solidFill>
                <a:srgbClr val="333399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5597" name="Text Box 13"/>
          <p:cNvSpPr txBox="1"/>
          <p:nvPr/>
        </p:nvSpPr>
        <p:spPr>
          <a:xfrm>
            <a:off x="3352800" y="34290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333399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盛大欢乐</a:t>
            </a:r>
            <a:endParaRPr lang="zh-CN" altLang="en-US" sz="3200" dirty="0">
              <a:solidFill>
                <a:srgbClr val="333399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40970" name="Rectangle 15"/>
          <p:cNvSpPr/>
          <p:nvPr/>
        </p:nvSpPr>
        <p:spPr>
          <a:xfrm>
            <a:off x="3581400" y="0"/>
            <a:ext cx="2438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lnSpc>
                <a:spcPct val="1100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梦游之旅</a:t>
            </a:r>
            <a:endParaRPr lang="zh-CN" altLang="en-US" sz="4000" dirty="0">
              <a:solidFill>
                <a:srgbClr val="00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5601" name="Rectangle 17"/>
          <p:cNvSpPr/>
          <p:nvPr/>
        </p:nvSpPr>
        <p:spPr>
          <a:xfrm>
            <a:off x="5867400" y="14478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愉悦神往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5602" name="Rectangle 18"/>
          <p:cNvSpPr/>
          <p:nvPr/>
        </p:nvSpPr>
        <p:spPr>
          <a:xfrm>
            <a:off x="5867400" y="20574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迷醉神荡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5603" name="Rectangle 19"/>
          <p:cNvSpPr/>
          <p:nvPr/>
        </p:nvSpPr>
        <p:spPr>
          <a:xfrm>
            <a:off x="5867400" y="27432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悸动惊恐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5605" name="Rectangle 21"/>
          <p:cNvSpPr/>
          <p:nvPr/>
        </p:nvSpPr>
        <p:spPr>
          <a:xfrm>
            <a:off x="5867400" y="34290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惊叹艳羡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40975" name="Text Box 22"/>
          <p:cNvSpPr txBox="1"/>
          <p:nvPr/>
        </p:nvSpPr>
        <p:spPr>
          <a:xfrm>
            <a:off x="1524000" y="762000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1" hangingPunct="1"/>
            <a:r>
              <a:rPr lang="zh-CN" altLang="en-US" sz="3600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景</a:t>
            </a:r>
            <a:endParaRPr lang="zh-CN" altLang="en-US" sz="3600" dirty="0">
              <a:solidFill>
                <a:srgbClr val="CC33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40976" name="Text Box 23"/>
          <p:cNvSpPr txBox="1"/>
          <p:nvPr/>
        </p:nvSpPr>
        <p:spPr>
          <a:xfrm>
            <a:off x="3962400" y="762000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1" hangingPunct="1"/>
            <a:r>
              <a:rPr lang="zh-CN" altLang="en-US" sz="3600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境</a:t>
            </a:r>
            <a:endParaRPr lang="zh-CN" altLang="en-US" sz="3600" dirty="0">
              <a:solidFill>
                <a:srgbClr val="CC33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40977" name="Text Box 24"/>
          <p:cNvSpPr txBox="1"/>
          <p:nvPr/>
        </p:nvSpPr>
        <p:spPr>
          <a:xfrm>
            <a:off x="6400800" y="762000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1" hangingPunct="1"/>
            <a:r>
              <a:rPr lang="zh-CN" altLang="en-US" sz="3600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情</a:t>
            </a:r>
            <a:endParaRPr lang="zh-CN" altLang="en-US" sz="3600" dirty="0">
              <a:solidFill>
                <a:srgbClr val="CC33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38200" y="2743200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/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山中夜景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5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5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5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5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5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5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5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90" grpId="0"/>
      <p:bldP spid="195592" grpId="0"/>
      <p:bldP spid="195593" grpId="0"/>
      <p:bldP spid="195594" grpId="0"/>
      <p:bldP spid="195595" grpId="0"/>
      <p:bldP spid="195596" grpId="0"/>
      <p:bldP spid="195597" grpId="0"/>
      <p:bldP spid="195601" grpId="0"/>
      <p:bldP spid="195602" grpId="0"/>
      <p:bldP spid="195603" grpId="0"/>
      <p:bldP spid="195605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 Box 2"/>
          <p:cNvSpPr txBox="1"/>
          <p:nvPr/>
        </p:nvSpPr>
        <p:spPr>
          <a:xfrm>
            <a:off x="533400" y="685800"/>
            <a:ext cx="8229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000" dirty="0">
                <a:latin typeface="Times New Roman" panose="02020603050405020304" pitchFamily="18" charset="0"/>
                <a:ea typeface="华文行楷" pitchFamily="2" charset="-122"/>
              </a:rPr>
              <a:t>      </a:t>
            </a:r>
            <a:r>
              <a:rPr lang="en-US" altLang="zh-CN" sz="4000" dirty="0">
                <a:latin typeface="Times New Roman" panose="02020603050405020304" pitchFamily="18" charset="0"/>
                <a:ea typeface="华文行楷" pitchFamily="2" charset="-122"/>
              </a:rPr>
              <a:t>3.</a:t>
            </a:r>
            <a:r>
              <a:rPr lang="zh-CN" altLang="en-US" sz="4000" dirty="0">
                <a:latin typeface="Times New Roman" panose="02020603050405020304" pitchFamily="18" charset="0"/>
                <a:ea typeface="华文行楷" pitchFamily="2" charset="-122"/>
              </a:rPr>
              <a:t>作者所描写的梦境体现了诗人的什么风格？</a:t>
            </a:r>
            <a:endParaRPr lang="zh-CN" altLang="en-US" sz="40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55651" name="Text Box 3"/>
          <p:cNvSpPr txBox="1"/>
          <p:nvPr/>
        </p:nvSpPr>
        <p:spPr>
          <a:xfrm>
            <a:off x="871538" y="2743200"/>
            <a:ext cx="78041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明确：大胆的夸张，奇特的想象，集中体现了浪漫主义风格</a:t>
            </a:r>
            <a:r>
              <a:rPr lang="zh-CN" altLang="en-US" sz="4000" dirty="0">
                <a:solidFill>
                  <a:srgbClr val="000099"/>
                </a:solidFill>
                <a:latin typeface="Times New Roman" panose="02020603050405020304" pitchFamily="18" charset="0"/>
                <a:ea typeface="华文行楷" pitchFamily="2" charset="-122"/>
              </a:rPr>
              <a:t>。</a:t>
            </a:r>
            <a:endParaRPr lang="zh-CN" altLang="en-US" sz="4000" dirty="0">
              <a:solidFill>
                <a:srgbClr val="000099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2275" name="Rectangle 3"/>
          <p:cNvSpPr/>
          <p:nvPr/>
        </p:nvSpPr>
        <p:spPr>
          <a:xfrm>
            <a:off x="285750" y="2500313"/>
            <a:ext cx="82089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Baskerville Old Face" pitchFamily="18" charset="0"/>
                <a:ea typeface="华文新魏" pitchFamily="2" charset="-122"/>
              </a:rPr>
              <a:t>2.</a:t>
            </a:r>
            <a:r>
              <a:rPr lang="zh-CN" altLang="en-US" sz="3600" dirty="0">
                <a:solidFill>
                  <a:srgbClr val="FF0000"/>
                </a:solidFill>
                <a:latin typeface="Baskerville Old Face" pitchFamily="18" charset="0"/>
                <a:ea typeface="华文新魏" pitchFamily="2" charset="-122"/>
              </a:rPr>
              <a:t>大胆的夸张</a:t>
            </a:r>
            <a:r>
              <a:rPr lang="en-US" altLang="zh-CN" sz="3600" dirty="0">
                <a:latin typeface="Baskerville Old Face" pitchFamily="18" charset="0"/>
              </a:rPr>
              <a:t>(</a:t>
            </a:r>
            <a:r>
              <a:rPr lang="zh-CN" altLang="en-US" sz="3600" dirty="0">
                <a:latin typeface="Baskerville Old Face" pitchFamily="18" charset="0"/>
              </a:rPr>
              <a:t>向天横、拔五岳、掩赤城、倾天台</a:t>
            </a:r>
            <a:r>
              <a:rPr lang="en-US" altLang="zh-CN" sz="3600" dirty="0">
                <a:latin typeface="Baskerville Old Face" pitchFamily="18" charset="0"/>
              </a:rPr>
              <a:t>)</a:t>
            </a:r>
            <a:endParaRPr lang="en-US" altLang="zh-CN" sz="3600" dirty="0">
              <a:latin typeface="Baskerville Old Face" pitchFamily="18" charset="0"/>
            </a:endParaRPr>
          </a:p>
        </p:txBody>
      </p:sp>
      <p:sp>
        <p:nvSpPr>
          <p:cNvPr id="182276" name="Rectangle 4"/>
          <p:cNvSpPr/>
          <p:nvPr/>
        </p:nvSpPr>
        <p:spPr>
          <a:xfrm>
            <a:off x="357188" y="1285875"/>
            <a:ext cx="813593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Baskerville Old Face" pitchFamily="18" charset="0"/>
                <a:ea typeface="华文新魏" pitchFamily="2" charset="-122"/>
              </a:rPr>
              <a:t>1.</a:t>
            </a:r>
            <a:r>
              <a:rPr lang="zh-CN" altLang="en-US" sz="3600" dirty="0">
                <a:solidFill>
                  <a:srgbClr val="FF0000"/>
                </a:solidFill>
                <a:latin typeface="Baskerville Old Face" pitchFamily="18" charset="0"/>
                <a:ea typeface="华文新魏" pitchFamily="2" charset="-122"/>
              </a:rPr>
              <a:t>丰富的想象</a:t>
            </a:r>
            <a:r>
              <a:rPr lang="en-US" altLang="zh-CN" sz="3600" dirty="0">
                <a:latin typeface="Baskerville Old Face" pitchFamily="18" charset="0"/>
              </a:rPr>
              <a:t>(</a:t>
            </a:r>
            <a:r>
              <a:rPr lang="zh-CN" altLang="en-US" sz="3600" dirty="0">
                <a:latin typeface="Baskerville Old Face" pitchFamily="18" charset="0"/>
              </a:rPr>
              <a:t>天鸡、金银台、霓衣、风马、云之君</a:t>
            </a:r>
            <a:r>
              <a:rPr lang="en-US" altLang="zh-CN" sz="3600" dirty="0">
                <a:latin typeface="Baskerville Old Face" pitchFamily="18" charset="0"/>
              </a:rPr>
              <a:t>)</a:t>
            </a:r>
            <a:endParaRPr lang="en-US" altLang="zh-CN" sz="3600" dirty="0">
              <a:latin typeface="Baskerville Old Face" pitchFamily="18" charset="0"/>
            </a:endParaRPr>
          </a:p>
        </p:txBody>
      </p:sp>
      <p:sp>
        <p:nvSpPr>
          <p:cNvPr id="182277" name="Rectangle 5"/>
          <p:cNvSpPr/>
          <p:nvPr/>
        </p:nvSpPr>
        <p:spPr>
          <a:xfrm>
            <a:off x="357188" y="3786188"/>
            <a:ext cx="838835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Baskerville Old Face" pitchFamily="18" charset="0"/>
                <a:ea typeface="华文新魏" pitchFamily="2" charset="-122"/>
              </a:rPr>
              <a:t>3.</a:t>
            </a:r>
            <a:r>
              <a:rPr lang="zh-CN" altLang="en-US" sz="3600" dirty="0">
                <a:solidFill>
                  <a:srgbClr val="FF0000"/>
                </a:solidFill>
                <a:latin typeface="Baskerville Old Face" pitchFamily="18" charset="0"/>
                <a:ea typeface="华文新魏" pitchFamily="2" charset="-122"/>
              </a:rPr>
              <a:t>瑰丽的色彩</a:t>
            </a:r>
            <a:r>
              <a:rPr lang="en-US" altLang="zh-CN" sz="3600" dirty="0">
                <a:latin typeface="Baskerville Old Face" pitchFamily="18" charset="0"/>
              </a:rPr>
              <a:t>(</a:t>
            </a:r>
            <a:r>
              <a:rPr lang="zh-CN" altLang="en-US" sz="3600" dirty="0">
                <a:latin typeface="Baskerville Old Face" pitchFamily="18" charset="0"/>
              </a:rPr>
              <a:t>云霞、明月、渌水、清猿 、海日 、青冥  </a:t>
            </a:r>
            <a:r>
              <a:rPr lang="en-US" altLang="zh-CN" sz="3600" dirty="0">
                <a:latin typeface="Baskerville Old Face" pitchFamily="18" charset="0"/>
              </a:rPr>
              <a:t>)</a:t>
            </a:r>
            <a:endParaRPr lang="en-US" altLang="zh-CN" sz="3600" dirty="0">
              <a:latin typeface="Baskerville Old Face" pitchFamily="18" charset="0"/>
            </a:endParaRPr>
          </a:p>
        </p:txBody>
      </p:sp>
      <p:sp>
        <p:nvSpPr>
          <p:cNvPr id="43013" name="Text Box 6"/>
          <p:cNvSpPr txBox="1"/>
          <p:nvPr/>
        </p:nvSpPr>
        <p:spPr>
          <a:xfrm>
            <a:off x="0" y="285750"/>
            <a:ext cx="9144000" cy="833438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Times New Roman" panose="02020603050405020304" pitchFamily="18" charset="0"/>
                <a:ea typeface="华文隶书" charset="-122"/>
              </a:rPr>
              <a:t>  </a:t>
            </a:r>
            <a:r>
              <a:rPr lang="en-US" altLang="zh-CN" sz="3600" dirty="0">
                <a:solidFill>
                  <a:srgbClr val="990000"/>
                </a:solidFill>
                <a:latin typeface="Baskerville Old Face" pitchFamily="18" charset="0"/>
                <a:ea typeface="华文行楷" pitchFamily="2" charset="-122"/>
              </a:rPr>
              <a:t>●</a:t>
            </a:r>
            <a:r>
              <a:rPr lang="zh-CN" altLang="en-US" sz="3600" dirty="0">
                <a:solidFill>
                  <a:srgbClr val="003399"/>
                </a:solidFill>
                <a:latin typeface="Baskerville Old Face" pitchFamily="18" charset="0"/>
                <a:ea typeface="华文行楷" pitchFamily="2" charset="-122"/>
              </a:rPr>
              <a:t>从本诗看李白诗歌的浪漫主义风格</a:t>
            </a:r>
            <a:endParaRPr lang="en-US" altLang="zh-CN" dirty="0">
              <a:solidFill>
                <a:srgbClr val="FF0000"/>
              </a:solidFill>
              <a:latin typeface="Baskerville Old Face" pitchFamily="18" charset="0"/>
              <a:ea typeface="华文行楷" pitchFamily="2" charset="-122"/>
            </a:endParaRPr>
          </a:p>
        </p:txBody>
      </p:sp>
      <p:sp>
        <p:nvSpPr>
          <p:cNvPr id="43014" name="TextBox 6"/>
          <p:cNvSpPr txBox="1"/>
          <p:nvPr/>
        </p:nvSpPr>
        <p:spPr>
          <a:xfrm>
            <a:off x="142875" y="4929188"/>
            <a:ext cx="8643938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Baskerville Old Face" pitchFamily="18" charset="0"/>
                <a:ea typeface="华文新魏" pitchFamily="2" charset="-122"/>
              </a:rPr>
              <a:t>4.</a:t>
            </a:r>
            <a:r>
              <a:rPr lang="zh-CN" altLang="en-US" sz="3600" dirty="0">
                <a:solidFill>
                  <a:srgbClr val="FF0000"/>
                </a:solidFill>
                <a:latin typeface="Baskerville Old Face" pitchFamily="18" charset="0"/>
                <a:ea typeface="华文新魏" pitchFamily="2" charset="-122"/>
              </a:rPr>
              <a:t>奇特的构思</a:t>
            </a:r>
            <a:r>
              <a:rPr lang="zh-CN" altLang="en-US" sz="3600" dirty="0">
                <a:latin typeface="Times New Roman" panose="02020603050405020304" pitchFamily="18" charset="0"/>
              </a:rPr>
              <a:t>全诗运用对比手法，从现实（浑浊、冷酷）到梦境（美妙、欢乐），又回到现实。</a:t>
            </a:r>
            <a:endParaRPr lang="zh-CN" altLang="en-US" sz="3600" dirty="0">
              <a:solidFill>
                <a:srgbClr val="FF0000"/>
              </a:solidFill>
              <a:latin typeface="Baskerville Old Face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  <p:bldP spid="182276" grpId="0"/>
      <p:bldP spid="18227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WordArt 2"/>
          <p:cNvSpPr>
            <a:spLocks noTextEdit="1"/>
          </p:cNvSpPr>
          <p:nvPr/>
        </p:nvSpPr>
        <p:spPr>
          <a:xfrm>
            <a:off x="1143000" y="685800"/>
            <a:ext cx="5867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3366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66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浪漫主义的艺术创作风格：</a:t>
            </a:r>
            <a:endParaRPr lang="zh-CN" altLang="en-US" sz="3600" b="1">
              <a:ln w="19050" cap="flat" cmpd="sng">
                <a:solidFill>
                  <a:srgbClr val="3366FF"/>
                </a:solidFill>
                <a:prstDash val="solid"/>
                <a:headEnd type="none" w="med" len="med"/>
                <a:tailEnd type="none" w="med" len="med"/>
              </a:ln>
              <a:solidFill>
                <a:srgbClr val="3366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9203" name="Picture 3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981200"/>
            <a:ext cx="3132138" cy="438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6" name="WordArt 4"/>
          <p:cNvSpPr>
            <a:spLocks noTextEdit="1"/>
          </p:cNvSpPr>
          <p:nvPr/>
        </p:nvSpPr>
        <p:spPr>
          <a:xfrm>
            <a:off x="4648200" y="1981200"/>
            <a:ext cx="2743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3366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丰富的想象</a:t>
            </a:r>
            <a:endParaRPr lang="zh-CN" altLang="en-US" sz="3600" b="1">
              <a:ln w="19050" cap="flat" cmpd="sng">
                <a:solidFill>
                  <a:srgbClr val="3366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7" name="WordArt 5"/>
          <p:cNvSpPr>
            <a:spLocks noTextEdit="1"/>
          </p:cNvSpPr>
          <p:nvPr/>
        </p:nvSpPr>
        <p:spPr>
          <a:xfrm>
            <a:off x="4724400" y="3200400"/>
            <a:ext cx="2590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3366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大胆的夸张</a:t>
            </a:r>
            <a:endParaRPr lang="zh-CN" altLang="en-US" sz="3600" b="1">
              <a:ln w="19050" cap="flat" cmpd="sng">
                <a:solidFill>
                  <a:srgbClr val="3366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8" name="WordArt 6"/>
          <p:cNvSpPr>
            <a:spLocks noTextEdit="1"/>
          </p:cNvSpPr>
          <p:nvPr/>
        </p:nvSpPr>
        <p:spPr>
          <a:xfrm>
            <a:off x="4786313" y="5572125"/>
            <a:ext cx="2590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3366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奇特的构思</a:t>
            </a:r>
            <a:endParaRPr lang="zh-CN" altLang="en-US" sz="3600" b="1">
              <a:ln w="19050" cap="flat" cmpd="sng">
                <a:solidFill>
                  <a:srgbClr val="3366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9" name="WordArt 7"/>
          <p:cNvSpPr>
            <a:spLocks noTextEdit="1"/>
          </p:cNvSpPr>
          <p:nvPr/>
        </p:nvSpPr>
        <p:spPr>
          <a:xfrm>
            <a:off x="4714875" y="4500563"/>
            <a:ext cx="2667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3366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瑰丽的色彩</a:t>
            </a:r>
            <a:endParaRPr lang="zh-CN" altLang="en-US" sz="3600" b="1">
              <a:ln w="19050" cap="flat" cmpd="sng">
                <a:solidFill>
                  <a:srgbClr val="3366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40" name="Rectangle 8"/>
          <p:cNvSpPr>
            <a:spLocks noGrp="1"/>
          </p:cNvSpPr>
          <p:nvPr>
            <p:ph type="title" idx="4294967295"/>
          </p:nvPr>
        </p:nvSpPr>
        <p:spPr>
          <a:xfrm flipH="1" flipV="1">
            <a:off x="381000" y="198438"/>
            <a:ext cx="76200" cy="106362"/>
          </a:xfrm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sz="4000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idx="1"/>
          </p:nvPr>
        </p:nvSpPr>
        <p:spPr>
          <a:xfrm>
            <a:off x="0" y="2857500"/>
            <a:ext cx="8929688" cy="3311525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zh-CN" sz="4000" b="1" dirty="0">
                <a:ea typeface="黑体" panose="02010600030101010101" pitchFamily="49" charset="-122"/>
              </a:rPr>
              <a:t>            </a:t>
            </a:r>
            <a:r>
              <a:rPr lang="zh-CN" altLang="en-US" sz="4000" b="1" dirty="0">
                <a:ea typeface="黑体" panose="02010600030101010101" pitchFamily="49" charset="-122"/>
              </a:rPr>
              <a:t>猛然间（我）心惊胆颤，猛然一惊而起，不禁长声叹息，醒来时见到的只有枕头床席还在，刚才梦中的烟雾云霞消失了。</a:t>
            </a:r>
            <a:endParaRPr lang="zh-CN" altLang="en-US" sz="4000" dirty="0"/>
          </a:p>
        </p:txBody>
      </p:sp>
      <p:sp>
        <p:nvSpPr>
          <p:cNvPr id="45059" name="Text Box 3"/>
          <p:cNvSpPr txBox="1"/>
          <p:nvPr/>
        </p:nvSpPr>
        <p:spPr>
          <a:xfrm>
            <a:off x="501650" y="1557338"/>
            <a:ext cx="6669088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忽魂悸以魄动，恍惊起而</a:t>
            </a:r>
            <a:r>
              <a:rPr lang="zh-CN" altLang="en-US" sz="36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长嗟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。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r>
              <a:rPr lang="zh-CN" altLang="en-US" sz="36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惟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觉时之枕席，</a:t>
            </a:r>
            <a:r>
              <a:rPr lang="zh-CN" altLang="en-US" sz="36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失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向来之烟霞。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8676" name="Text Box 4"/>
          <p:cNvSpPr txBox="1"/>
          <p:nvPr/>
        </p:nvSpPr>
        <p:spPr>
          <a:xfrm>
            <a:off x="755650" y="5732463"/>
            <a:ext cx="7775575" cy="708025"/>
          </a:xfrm>
          <a:prstGeom prst="rect">
            <a:avLst/>
          </a:prstGeom>
          <a:solidFill>
            <a:srgbClr val="FF0000"/>
          </a:solidFill>
          <a:ln w="9525">
            <a:noFill/>
          </a:ln>
          <a:effectLst>
            <a:prstShdw prst="shdw17" dist="17961" dir="2699999">
              <a:srgbClr val="990000"/>
            </a:prstShdw>
          </a:effectLst>
        </p:spPr>
        <p:txBody>
          <a:bodyPr>
            <a:spAutoFit/>
          </a:bodyPr>
          <a:p>
            <a:r>
              <a:rPr lang="zh-CN" altLang="en-US" sz="4000" dirty="0">
                <a:latin typeface="Times New Roman" panose="02020603050405020304" pitchFamily="18" charset="0"/>
                <a:ea typeface="华文隶书" charset="-122"/>
              </a:rPr>
              <a:t>梦境消失，失意留恋，痛苦惆怅</a:t>
            </a:r>
            <a:endParaRPr lang="zh-CN" altLang="en-US" sz="4000" dirty="0">
              <a:latin typeface="Times New Roman" panose="02020603050405020304" pitchFamily="18" charset="0"/>
              <a:ea typeface="华文隶书" charset="-122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07975" y="617538"/>
            <a:ext cx="3262313" cy="830263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</a:ln>
          <a:effectLst>
            <a:outerShdw dist="17961" dir="2700000" algn="ctr" rotWithShape="0">
              <a:srgbClr val="FF6600">
                <a:gamma/>
                <a:shade val="60000"/>
                <a:invGamma/>
              </a:srgbClr>
            </a:outerShdw>
          </a:effectLst>
        </p:spPr>
        <p:txBody>
          <a:bodyPr wrap="none" anchor="ctr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4800" kern="1200" cap="none" spc="0" normalizeH="0" baseline="0" noProof="0" dirty="0">
                <a:latin typeface="Times New Roman" panose="02020603050405020304" pitchFamily="18" charset="0"/>
                <a:ea typeface="华文隶书" charset="-122"/>
                <a:cs typeface="+mn-cs"/>
              </a:rPr>
              <a:t>梦惊</a:t>
            </a:r>
            <a:r>
              <a:rPr kumimoji="0" lang="zh-CN" altLang="zh-CN" sz="4800" kern="1200" cap="none" spc="0" normalizeH="0" baseline="0" noProof="0" dirty="0">
                <a:latin typeface="Times New Roman" panose="02020603050405020304" pitchFamily="18" charset="0"/>
                <a:ea typeface="华文隶书" charset="-122"/>
                <a:cs typeface="+mn-cs"/>
              </a:rPr>
              <a:t>神</a:t>
            </a:r>
            <a:r>
              <a:rPr kumimoji="0" lang="zh-CN" sz="4800" kern="1200" cap="none" spc="0" normalizeH="0" baseline="0" noProof="0" dirty="0">
                <a:latin typeface="Times New Roman" panose="02020603050405020304" pitchFamily="18" charset="0"/>
                <a:ea typeface="华文隶书" charset="-122"/>
                <a:cs typeface="+mn-cs"/>
              </a:rPr>
              <a:t>伤图</a:t>
            </a:r>
            <a:endParaRPr kumimoji="0" lang="zh-CN" sz="4800" kern="1200" cap="none" spc="0" normalizeH="0" baseline="0" noProof="0" dirty="0">
              <a:latin typeface="Times New Roman" panose="02020603050405020304" pitchFamily="18" charset="0"/>
              <a:ea typeface="华文隶书" charset="-122"/>
              <a:cs typeface="+mn-cs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ldLvl="0" animBg="1"/>
      <p:bldP spid="2867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taibaizuiji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71600"/>
            <a:ext cx="762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3"/>
          <p:cNvSpPr txBox="1"/>
          <p:nvPr/>
        </p:nvSpPr>
        <p:spPr>
          <a:xfrm>
            <a:off x="0" y="0"/>
            <a:ext cx="9144000" cy="8872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4000" dirty="0">
                <a:latin typeface="Times New Roman" panose="02020603050405020304" pitchFamily="18" charset="0"/>
              </a:rPr>
              <a:t>         </a:t>
            </a:r>
            <a:r>
              <a:rPr lang="zh-CN" altLang="en-US" sz="4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李白早年就有济世安邦的抱负</a:t>
            </a:r>
            <a:r>
              <a:rPr lang="en-US" altLang="zh-CN" sz="4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,</a:t>
            </a:r>
            <a:r>
              <a:rPr lang="zh-CN" altLang="en-US" sz="4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天宝元年</a:t>
            </a:r>
            <a:r>
              <a:rPr lang="en-US" altLang="zh-CN" sz="4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, </a:t>
            </a:r>
            <a:r>
              <a:rPr lang="zh-CN" altLang="en-US" sz="4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经友人吴筠推荐</a:t>
            </a:r>
            <a:r>
              <a:rPr lang="en-US" altLang="zh-CN" sz="4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,</a:t>
            </a:r>
            <a:r>
              <a:rPr lang="zh-CN" altLang="en-US" sz="4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被唐玄宗征召入京。他以为实现自己</a:t>
            </a:r>
            <a:r>
              <a:rPr lang="zh-CN" altLang="en-US" sz="40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“</a:t>
            </a:r>
            <a:r>
              <a:rPr lang="zh-CN" altLang="en-US" sz="4000" dirty="0">
                <a:solidFill>
                  <a:srgbClr val="FF33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济苍生</a:t>
            </a:r>
            <a:r>
              <a:rPr lang="zh-CN" altLang="en-US" sz="40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”“</a:t>
            </a:r>
            <a:r>
              <a:rPr lang="zh-CN" altLang="en-US" sz="4000" dirty="0">
                <a:solidFill>
                  <a:srgbClr val="FF33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安社稷</a:t>
            </a:r>
            <a:r>
              <a:rPr lang="zh-CN" altLang="en-US" sz="40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”</a:t>
            </a:r>
            <a:r>
              <a:rPr lang="zh-CN" altLang="en-US" sz="4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的政治抱负的时机到了</a:t>
            </a:r>
            <a:r>
              <a:rPr lang="en-US" altLang="zh-CN" sz="4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,</a:t>
            </a:r>
            <a:r>
              <a:rPr lang="zh-CN" altLang="en-US" sz="4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于是高歌</a:t>
            </a:r>
            <a:r>
              <a:rPr lang="zh-CN" altLang="en-US" sz="40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“</a:t>
            </a:r>
            <a:r>
              <a:rPr lang="zh-CN" altLang="en-US" sz="4000" dirty="0">
                <a:solidFill>
                  <a:srgbClr val="FF33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仰天大笑出门去</a:t>
            </a:r>
            <a:r>
              <a:rPr lang="en-US" altLang="zh-CN" sz="4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,</a:t>
            </a:r>
            <a:r>
              <a:rPr lang="zh-CN" altLang="en-US" sz="4000" dirty="0">
                <a:solidFill>
                  <a:srgbClr val="FF33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我辈岂是蓬蒿人</a:t>
            </a:r>
            <a:r>
              <a:rPr lang="zh-CN" altLang="en-US" sz="40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”</a:t>
            </a:r>
            <a:r>
              <a:rPr lang="zh-CN" altLang="en-US" sz="4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，踌躇满志到了长安。但玄宗只把他看作词臣，并不重用；李白不肯与权贵同流合污，又因醉中命宠臣高力士脱靴，贵妃捧墨，得罪京城权贵，受到排挤，不到三年，被唐玄宗</a:t>
            </a:r>
            <a:r>
              <a:rPr lang="zh-CN" altLang="en-US" sz="40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“</a:t>
            </a:r>
            <a:r>
              <a:rPr lang="zh-CN" altLang="en-US" sz="4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赐金放还</a:t>
            </a:r>
            <a:r>
              <a:rPr lang="zh-CN" altLang="en-US" sz="40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”</a:t>
            </a:r>
            <a:r>
              <a:rPr lang="zh-CN" altLang="en-US" sz="4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，由布衣而卿相的梦幻就此破灭。</a:t>
            </a:r>
            <a:endParaRPr lang="zh-CN" altLang="en-US" sz="4000" dirty="0">
              <a:latin typeface="Times New Roman" panose="02020603050405020304" pitchFamily="18" charset="0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</a:pPr>
            <a:endParaRPr lang="zh-CN" altLang="en-US" sz="40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    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0165" name="Text Box 5"/>
          <p:cNvSpPr txBox="1"/>
          <p:nvPr/>
        </p:nvSpPr>
        <p:spPr>
          <a:xfrm>
            <a:off x="428625" y="785813"/>
            <a:ext cx="83248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000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en-US" altLang="zh-CN" sz="4000" dirty="0"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4000" dirty="0">
                <a:latin typeface="黑体" panose="02010600030101010101" pitchFamily="49" charset="-122"/>
                <a:ea typeface="黑体" panose="02010600030101010101" pitchFamily="49" charset="-122"/>
              </a:rPr>
              <a:t>诗人梦醒后的心情怎样的，从哪些词语中可看出来？</a:t>
            </a:r>
            <a:endParaRPr lang="zh-CN" altLang="en-US" sz="36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20166" name="Text Box 6"/>
          <p:cNvSpPr txBox="1"/>
          <p:nvPr/>
        </p:nvSpPr>
        <p:spPr>
          <a:xfrm>
            <a:off x="457200" y="2743200"/>
            <a:ext cx="80772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0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40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明确</a:t>
            </a:r>
            <a:r>
              <a:rPr lang="zh-CN" altLang="en-US" sz="40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“</a:t>
            </a:r>
            <a:r>
              <a:rPr lang="zh-CN" altLang="en-US" sz="40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长嗟</a:t>
            </a: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”</a:t>
            </a:r>
            <a:r>
              <a:rPr lang="zh-CN" altLang="en-US" sz="40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、</a:t>
            </a: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“</a:t>
            </a:r>
            <a:r>
              <a:rPr lang="zh-CN" altLang="en-US" sz="40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惟</a:t>
            </a: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”</a:t>
            </a:r>
            <a:r>
              <a:rPr lang="zh-CN" altLang="en-US" sz="40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、</a:t>
            </a: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“</a:t>
            </a:r>
            <a:r>
              <a:rPr lang="zh-CN" altLang="en-US" sz="40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失</a:t>
            </a: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”</a:t>
            </a:r>
            <a:r>
              <a:rPr lang="zh-CN" altLang="en-US" sz="40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反映了诗人从梦中惊醒后面对着现实时的</a:t>
            </a:r>
            <a:r>
              <a:rPr lang="zh-CN" altLang="en-US" sz="40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失意留恋、痛苦惆怅。</a:t>
            </a:r>
            <a:endParaRPr lang="en-US" altLang="zh-CN" sz="40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0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0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0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5" grpId="0"/>
      <p:bldP spid="22016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2"/>
          <p:cNvSpPr>
            <a:spLocks noGrp="1"/>
          </p:cNvSpPr>
          <p:nvPr>
            <p:ph type="title"/>
          </p:nvPr>
        </p:nvSpPr>
        <p:spPr>
          <a:xfrm>
            <a:off x="285750" y="142875"/>
            <a:ext cx="8715375" cy="2378075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zh-CN" sz="36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世间行乐亦如此，古来万事东流水。别君去兮何时还？且放白鹿青崖间，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须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行即骑访名山。安能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摧眉折腰事权贵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，使我不得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开心颜</a:t>
            </a:r>
            <a:r>
              <a:rPr lang="zh-CN" altLang="en-US" sz="36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！</a:t>
            </a:r>
            <a:br>
              <a:rPr lang="zh-CN" altLang="en-US" sz="36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endParaRPr lang="zh-CN" altLang="en-US" sz="36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2771" name="Rectangle 3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4114800"/>
          </a:xfrm>
          <a:ln/>
        </p:spPr>
        <p:txBody>
          <a:bodyPr vert="horz" wrap="square" lIns="91440" tIns="45720" rIns="91440" bIns="45720" anchor="t"/>
          <a:p>
            <a:pPr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人世间行乐也是象梦中的幻境这样，自古以来万事都象东流的水一样一去不复返。告别诸位朋友离开（东鲁）啊，什么时候才能再回来？暂且把白鹿放在青青的山崖间，要想远行时就骑上它去探访名山。怎么能低头弯腰侍奉权贵，使我不得露出开心的容颜！</a:t>
            </a:r>
            <a:endParaRPr lang="zh-CN" altLang="zh-CN" sz="3600" dirty="0">
              <a:solidFill>
                <a:schemeClr val="accent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0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charRg st="0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idx="1"/>
          </p:nvPr>
        </p:nvSpPr>
        <p:spPr>
          <a:xfrm>
            <a:off x="214313" y="3571875"/>
            <a:ext cx="8643937" cy="574675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ea typeface="黑体" panose="02010600030101010101" pitchFamily="49" charset="-122"/>
              </a:rPr>
              <a:t>思考：</a:t>
            </a:r>
            <a:r>
              <a:rPr lang="zh-CN" altLang="zh-CN" sz="3600" b="1" dirty="0">
                <a:ea typeface="黑体" panose="02010600030101010101" pitchFamily="49" charset="-122"/>
              </a:rPr>
              <a:t>1</a:t>
            </a:r>
            <a:r>
              <a:rPr lang="zh-CN" altLang="en-US" sz="3600" b="1" dirty="0">
                <a:ea typeface="黑体" panose="02010600030101010101" pitchFamily="49" charset="-122"/>
              </a:rPr>
              <a:t>、面对现实，作者禁不住长嗟短叹。“世间”两句，作者是在感叹什么？</a:t>
            </a:r>
            <a:endParaRPr lang="zh-CN" altLang="en-US" sz="3600" b="1" dirty="0">
              <a:ea typeface="黑体" panose="02010600030101010101" pitchFamily="49" charset="-122"/>
            </a:endParaRPr>
          </a:p>
        </p:txBody>
      </p:sp>
      <p:sp>
        <p:nvSpPr>
          <p:cNvPr id="48131" name="Rectangle 3"/>
          <p:cNvSpPr>
            <a:spLocks noGrp="1"/>
          </p:cNvSpPr>
          <p:nvPr/>
        </p:nvSpPr>
        <p:spPr>
          <a:xfrm>
            <a:off x="179388" y="857250"/>
            <a:ext cx="8424862" cy="1428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l" eaLnBrk="1" hangingPunct="1"/>
            <a:r>
              <a:rPr lang="zh-CN" altLang="zh-CN" sz="36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6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世间行乐亦如此，古来万事东流水。</a:t>
            </a:r>
            <a:r>
              <a:rPr lang="zh-CN" altLang="en-US" sz="36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别君去兮何时还？且放白鹿青崖间， 须行即骑访名山。安能摧眉折腰事权贵，使我不得开心颜</a:t>
            </a:r>
            <a:r>
              <a:rPr lang="zh-CN" altLang="en-US" sz="3600" b="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！</a:t>
            </a:r>
            <a:br>
              <a:rPr lang="zh-CN" altLang="en-US" sz="3600" b="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endParaRPr lang="zh-CN" altLang="en-US" sz="3600" b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0" name="Rectangle 4"/>
          <p:cNvSpPr>
            <a:spLocks noGrp="1"/>
          </p:cNvSpPr>
          <p:nvPr/>
        </p:nvSpPr>
        <p:spPr>
          <a:xfrm>
            <a:off x="357188" y="5429250"/>
            <a:ext cx="8501062" cy="10080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l" eaLnBrk="1" hangingPunct="1">
              <a:spcBef>
                <a:spcPct val="2000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</a:rPr>
              <a:t>世事无常、人生如梦的感伤</a:t>
            </a:r>
            <a:endParaRPr lang="en-US" altLang="zh-CN" sz="40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  <p:bldP spid="34820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252413" y="609600"/>
            <a:ext cx="8462962" cy="1143000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en-US" altLang="zh-CN" sz="4000" dirty="0"/>
              <a:t>2</a:t>
            </a:r>
            <a:r>
              <a:rPr lang="zh-CN" altLang="en-US" sz="4000" dirty="0"/>
              <a:t>、</a:t>
            </a:r>
            <a:r>
              <a:rPr lang="zh-CN" altLang="en-US" sz="4000" b="1" dirty="0"/>
              <a:t>“安能”两句表现出诗人什么性格和精神？</a:t>
            </a:r>
            <a:endParaRPr lang="zh-CN" altLang="en-US" sz="4000" b="1" dirty="0"/>
          </a:p>
        </p:txBody>
      </p:sp>
      <p:sp>
        <p:nvSpPr>
          <p:cNvPr id="37891" name="Rectangle 3"/>
          <p:cNvSpPr>
            <a:spLocks noGrp="1"/>
          </p:cNvSpPr>
          <p:nvPr>
            <p:ph idx="1"/>
          </p:nvPr>
        </p:nvSpPr>
        <p:spPr>
          <a:xfrm>
            <a:off x="500063" y="2571750"/>
            <a:ext cx="8286750" cy="4114800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zh-CN" sz="4000" b="1" dirty="0">
                <a:solidFill>
                  <a:schemeClr val="accent2"/>
                </a:solidFill>
              </a:rPr>
              <a:t> </a:t>
            </a:r>
            <a:r>
              <a:rPr lang="zh-CN" altLang="en-US" sz="4000" b="1" dirty="0">
                <a:solidFill>
                  <a:schemeClr val="accent2"/>
                </a:solidFill>
              </a:rPr>
              <a:t>明确：蔑视权贵、追求自由的反抗精神。</a:t>
            </a:r>
            <a:endParaRPr lang="zh-CN" altLang="en-US" sz="4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Box 4"/>
          <p:cNvSpPr txBox="1"/>
          <p:nvPr/>
        </p:nvSpPr>
        <p:spPr>
          <a:xfrm>
            <a:off x="285750" y="1643063"/>
            <a:ext cx="83581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3600" dirty="0">
                <a:latin typeface="黑体" panose="02010600030101010101" pitchFamily="49" charset="-122"/>
                <a:ea typeface="黑体" panose="02010600030101010101" pitchFamily="49" charset="-122"/>
              </a:rPr>
              <a:t>3</a:t>
            </a:r>
            <a:r>
              <a:rPr lang="zh-CN" altLang="zh-CN" sz="3600" dirty="0">
                <a:latin typeface="黑体" panose="02010600030101010101" pitchFamily="49" charset="-122"/>
                <a:ea typeface="黑体" panose="02010600030101010101" pitchFamily="49" charset="-122"/>
              </a:rPr>
              <a:t>、</a:t>
            </a:r>
            <a:r>
              <a:rPr lang="zh-CN" altLang="en-US" sz="3600" dirty="0">
                <a:latin typeface="Times New Roman" panose="02020603050405020304" pitchFamily="18" charset="0"/>
                <a:ea typeface="黑体" panose="02010600030101010101" pitchFamily="49" charset="-122"/>
              </a:rPr>
              <a:t>本段</a:t>
            </a:r>
            <a:r>
              <a:rPr lang="zh-CN" altLang="zh-CN" sz="3600" dirty="0">
                <a:latin typeface="Times New Roman" panose="02020603050405020304" pitchFamily="18" charset="0"/>
                <a:ea typeface="黑体" panose="02010600030101010101" pitchFamily="49" charset="-122"/>
              </a:rPr>
              <a:t>写了什么</a:t>
            </a:r>
            <a:r>
              <a:rPr lang="zh-CN" altLang="en-US" sz="3600" dirty="0">
                <a:latin typeface="Times New Roman" panose="02020603050405020304" pitchFamily="18" charset="0"/>
                <a:ea typeface="黑体" panose="02010600030101010101" pitchFamily="49" charset="-122"/>
              </a:rPr>
              <a:t>内容</a:t>
            </a:r>
            <a:r>
              <a:rPr lang="zh-CN" altLang="zh-CN" sz="3600" dirty="0">
                <a:latin typeface="Times New Roman" panose="02020603050405020304" pitchFamily="18" charset="0"/>
                <a:ea typeface="黑体" panose="02010600030101010101" pitchFamily="49" charset="-122"/>
              </a:rPr>
              <a:t>？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50179" name="TextBox 5"/>
          <p:cNvSpPr txBox="1"/>
          <p:nvPr/>
        </p:nvSpPr>
        <p:spPr>
          <a:xfrm>
            <a:off x="214313" y="2928938"/>
            <a:ext cx="8572500" cy="2554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/>
            <a:r>
              <a:rPr lang="zh-CN" altLang="zh-CN" sz="4000" dirty="0">
                <a:solidFill>
                  <a:schemeClr val="accent2"/>
                </a:solidFill>
                <a:latin typeface="Times New Roman" panose="02020603050405020304" pitchFamily="18" charset="0"/>
              </a:rPr>
              <a:t>明确：</a:t>
            </a:r>
            <a:r>
              <a:rPr lang="zh-CN" altLang="zh-CN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梦后感慨</a:t>
            </a: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</a:rPr>
              <a:t>。当中有对人生的伤感，逃避现实、消极处世的一面，也有</a:t>
            </a:r>
            <a:r>
              <a:rPr lang="zh-CN" altLang="zh-CN" sz="4000" dirty="0">
                <a:solidFill>
                  <a:schemeClr val="accent2"/>
                </a:solidFill>
                <a:latin typeface="Times New Roman" panose="02020603050405020304" pitchFamily="18" charset="0"/>
              </a:rPr>
              <a:t>蔑视权贵</a:t>
            </a: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</a:rPr>
              <a:t>、追求自由的</a:t>
            </a:r>
            <a:r>
              <a:rPr lang="zh-CN" altLang="zh-CN" sz="4000" dirty="0">
                <a:solidFill>
                  <a:schemeClr val="accent2"/>
                </a:solidFill>
                <a:latin typeface="Times New Roman" panose="02020603050405020304" pitchFamily="18" charset="0"/>
              </a:rPr>
              <a:t>反抗精神。</a:t>
            </a: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</a:rPr>
              <a:t>后者是主要的感情。</a:t>
            </a:r>
            <a:endParaRPr lang="zh-CN" altLang="zh-CN" sz="40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Picture 2" descr="天姥1"/>
          <p:cNvPicPr>
            <a:picLocks noChangeAspect="1"/>
          </p:cNvPicPr>
          <p:nvPr/>
        </p:nvPicPr>
        <p:blipFill>
          <a:blip r:embed="rId1">
            <a:lum contrast="-17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1795" name="Text Box 3"/>
          <p:cNvSpPr txBox="1"/>
          <p:nvPr/>
        </p:nvSpPr>
        <p:spPr>
          <a:xfrm>
            <a:off x="381000" y="304800"/>
            <a:ext cx="83820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dirty="0">
                <a:solidFill>
                  <a:srgbClr val="000099"/>
                </a:solidFill>
                <a:latin typeface="Times New Roman" panose="02020603050405020304" pitchFamily="18" charset="0"/>
                <a:ea typeface="华文彩云" charset="-122"/>
              </a:rPr>
              <a:t>中心思想</a:t>
            </a:r>
            <a:endParaRPr lang="zh-CN" altLang="en-US" sz="6600" dirty="0">
              <a:solidFill>
                <a:srgbClr val="000099"/>
              </a:solidFill>
              <a:latin typeface="Times New Roman" panose="02020603050405020304" pitchFamily="18" charset="0"/>
              <a:ea typeface="华文彩云" charset="-122"/>
            </a:endParaRPr>
          </a:p>
        </p:txBody>
      </p:sp>
      <p:sp>
        <p:nvSpPr>
          <p:cNvPr id="161796" name="Text Box 4"/>
          <p:cNvSpPr txBox="1"/>
          <p:nvPr/>
        </p:nvSpPr>
        <p:spPr>
          <a:xfrm>
            <a:off x="304800" y="1524000"/>
            <a:ext cx="8534400" cy="42465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5400" dirty="0">
                <a:latin typeface="Times New Roman" panose="02020603050405020304" pitchFamily="18" charset="0"/>
                <a:ea typeface="汉鼎繁古印" pitchFamily="49" charset="-122"/>
              </a:rPr>
              <a:t>    本诗通过梦游仙境，描绘了天姥山的奇景，赞美了仙界的光明美好，表现了诗人鄙弃黑暗现实，蔑视权贵，追求自由的理想。</a:t>
            </a:r>
            <a:endParaRPr lang="zh-CN" altLang="en-US" sz="5400" dirty="0">
              <a:latin typeface="Times New Roman" panose="02020603050405020304" pitchFamily="18" charset="0"/>
              <a:ea typeface="汉鼎繁古印" pitchFamily="49" charset="-122"/>
            </a:endParaRPr>
          </a:p>
        </p:txBody>
      </p:sp>
      <p:sp>
        <p:nvSpPr>
          <p:cNvPr id="51205" name="AutoShape 5">
            <a:hlinkClick r:id="" action="ppaction://noaction"/>
          </p:cNvPr>
          <p:cNvSpPr/>
          <p:nvPr/>
        </p:nvSpPr>
        <p:spPr>
          <a:xfrm>
            <a:off x="8610600" y="6172200"/>
            <a:ext cx="381000" cy="533400"/>
          </a:xfrm>
          <a:prstGeom prst="actionButtonBeginning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1206" name="AutoShape 6">
            <a:hlinkClick r:id="" action="ppaction://noaction"/>
          </p:cNvPr>
          <p:cNvSpPr/>
          <p:nvPr/>
        </p:nvSpPr>
        <p:spPr>
          <a:xfrm>
            <a:off x="8153400" y="6172200"/>
            <a:ext cx="457200" cy="533400"/>
          </a:xfrm>
          <a:prstGeom prst="actionButtonForwardNext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5" grpId="0"/>
      <p:bldP spid="16179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 Box 2"/>
          <p:cNvSpPr txBox="1"/>
          <p:nvPr/>
        </p:nvSpPr>
        <p:spPr>
          <a:xfrm>
            <a:off x="457200" y="1524000"/>
            <a:ext cx="793750" cy="38481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4000" dirty="0">
                <a:latin typeface="黑体" panose="02010600030101010101" pitchFamily="49" charset="-122"/>
                <a:ea typeface="黑体" panose="02010600030101010101" pitchFamily="49" charset="-122"/>
              </a:rPr>
              <a:t>梦游天姥吟留别</a:t>
            </a:r>
            <a:r>
              <a:rPr lang="zh-CN" altLang="en-US" sz="4000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sz="4000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0179" name="AutoShape 3"/>
          <p:cNvSpPr/>
          <p:nvPr/>
        </p:nvSpPr>
        <p:spPr>
          <a:xfrm>
            <a:off x="1447800" y="1066800"/>
            <a:ext cx="533400" cy="5181600"/>
          </a:xfrm>
          <a:prstGeom prst="leftBrace">
            <a:avLst>
              <a:gd name="adj1" fmla="val 80952"/>
              <a:gd name="adj2" fmla="val 50000"/>
            </a:avLst>
          </a:prstGeom>
          <a:noFill/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0180" name="Text Box 4"/>
          <p:cNvSpPr txBox="1"/>
          <p:nvPr/>
        </p:nvSpPr>
        <p:spPr>
          <a:xfrm>
            <a:off x="2051050" y="1052513"/>
            <a:ext cx="3744913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入梦缘由：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zh-CN" altLang="zh-CN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我欲因之梦吴越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pPr algn="l"/>
            <a:endParaRPr lang="en-US" altLang="zh-CN" sz="4000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1" name="Text Box 5"/>
          <p:cNvSpPr txBox="1"/>
          <p:nvPr/>
        </p:nvSpPr>
        <p:spPr>
          <a:xfrm>
            <a:off x="1763713" y="2636838"/>
            <a:ext cx="4321175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梦中见闻</a:t>
            </a:r>
            <a:r>
              <a:rPr lang="zh-CN" altLang="zh-CN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月夜飞渡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--     </a:t>
            </a:r>
            <a:r>
              <a:rPr lang="zh-CN" altLang="zh-CN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登山奇观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--</a:t>
            </a:r>
            <a:r>
              <a:rPr lang="zh-CN" altLang="zh-CN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 山中夜景</a:t>
            </a:r>
            <a:endParaRPr lang="en-US" altLang="zh-CN" sz="28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--</a:t>
            </a:r>
            <a:r>
              <a:rPr lang="zh-CN" altLang="zh-CN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洞天奇景</a:t>
            </a:r>
            <a:endParaRPr lang="zh-CN" altLang="zh-CN" sz="28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algn="l"/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50182" name="Text Box 6"/>
          <p:cNvSpPr txBox="1"/>
          <p:nvPr/>
        </p:nvSpPr>
        <p:spPr>
          <a:xfrm>
            <a:off x="2051050" y="5157788"/>
            <a:ext cx="20161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梦后神伤感慨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4" name="Rectangle 8"/>
          <p:cNvSpPr/>
          <p:nvPr/>
        </p:nvSpPr>
        <p:spPr>
          <a:xfrm>
            <a:off x="5508625" y="476250"/>
            <a:ext cx="339566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Times New Roman" panose="02020603050405020304" pitchFamily="18" charset="0"/>
              </a:rPr>
              <a:t>特点：雄峻巍峨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50185" name="Rectangle 9"/>
          <p:cNvSpPr/>
          <p:nvPr/>
        </p:nvSpPr>
        <p:spPr>
          <a:xfrm>
            <a:off x="5289550" y="1412875"/>
            <a:ext cx="38544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Times New Roman" panose="02020603050405020304" pitchFamily="18" charset="0"/>
              </a:rPr>
              <a:t>手法：夸张、衬托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50186" name="AutoShape 10"/>
          <p:cNvSpPr/>
          <p:nvPr/>
        </p:nvSpPr>
        <p:spPr>
          <a:xfrm>
            <a:off x="5364163" y="692150"/>
            <a:ext cx="76200" cy="1143000"/>
          </a:xfrm>
          <a:prstGeom prst="leftBrace">
            <a:avLst>
              <a:gd name="adj1" fmla="val 12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0187" name="Rectangle 11"/>
          <p:cNvSpPr/>
          <p:nvPr/>
        </p:nvSpPr>
        <p:spPr>
          <a:xfrm>
            <a:off x="6011863" y="2924175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Times New Roman" panose="02020603050405020304" pitchFamily="18" charset="0"/>
              </a:rPr>
              <a:t>浪漫主义笔调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50188" name="AutoShape 12"/>
          <p:cNvSpPr/>
          <p:nvPr/>
        </p:nvSpPr>
        <p:spPr>
          <a:xfrm>
            <a:off x="4140200" y="4724400"/>
            <a:ext cx="76200" cy="1676400"/>
          </a:xfrm>
          <a:prstGeom prst="leftBrace">
            <a:avLst>
              <a:gd name="adj1" fmla="val 183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0189" name="Rectangle 13"/>
          <p:cNvSpPr/>
          <p:nvPr/>
        </p:nvSpPr>
        <p:spPr>
          <a:xfrm>
            <a:off x="4284663" y="5805488"/>
            <a:ext cx="3894137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Times New Roman" panose="02020603050405020304" pitchFamily="18" charset="0"/>
              </a:rPr>
              <a:t>积极</a:t>
            </a:r>
            <a:r>
              <a:rPr lang="en-US" altLang="zh-CN" sz="3600" dirty="0">
                <a:latin typeface="Times New Roman" panose="02020603050405020304" pitchFamily="18" charset="0"/>
              </a:rPr>
              <a:t>---</a:t>
            </a:r>
            <a:r>
              <a:rPr lang="zh-CN" altLang="zh-CN" sz="2000" dirty="0">
                <a:solidFill>
                  <a:schemeClr val="accent2"/>
                </a:solidFill>
                <a:latin typeface="Times New Roman" panose="02020603050405020304" pitchFamily="18" charset="0"/>
              </a:rPr>
              <a:t>蔑视权贵</a:t>
            </a:r>
            <a:r>
              <a:rPr lang="zh-CN" altLang="en-US" sz="2000" dirty="0">
                <a:solidFill>
                  <a:schemeClr val="accent2"/>
                </a:solidFill>
                <a:latin typeface="Times New Roman" panose="02020603050405020304" pitchFamily="18" charset="0"/>
              </a:rPr>
              <a:t>、追求自由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50190" name="Rectangle 14"/>
          <p:cNvSpPr/>
          <p:nvPr/>
        </p:nvSpPr>
        <p:spPr>
          <a:xfrm>
            <a:off x="4284663" y="4868863"/>
            <a:ext cx="3894137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Times New Roman" panose="02020603050405020304" pitchFamily="18" charset="0"/>
              </a:rPr>
              <a:t>消极</a:t>
            </a:r>
            <a:r>
              <a:rPr lang="en-US" altLang="zh-CN" sz="3600" dirty="0">
                <a:latin typeface="Times New Roman" panose="02020603050405020304" pitchFamily="18" charset="0"/>
              </a:rPr>
              <a:t>---</a:t>
            </a:r>
            <a:r>
              <a:rPr lang="zh-CN" altLang="en-US" sz="2000" dirty="0">
                <a:solidFill>
                  <a:schemeClr val="accent2"/>
                </a:solidFill>
                <a:latin typeface="Times New Roman" panose="02020603050405020304" pitchFamily="18" charset="0"/>
              </a:rPr>
              <a:t>世事无常、人生如梦</a:t>
            </a:r>
            <a:endParaRPr lang="zh-CN" altLang="en-US" sz="20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8" dur="5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 animBg="1"/>
      <p:bldP spid="50180" grpId="0"/>
      <p:bldP spid="50181" grpId="0"/>
      <p:bldP spid="50182" grpId="0"/>
      <p:bldP spid="50184" grpId="0"/>
      <p:bldP spid="50185" grpId="0"/>
      <p:bldP spid="50186" grpId="0" animBg="1"/>
      <p:bldP spid="50187" grpId="0"/>
      <p:bldP spid="50188" grpId="0" animBg="1"/>
      <p:bldP spid="50189" grpId="0"/>
      <p:bldP spid="5019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53250" name="Text Box 2"/>
          <p:cNvSpPr txBox="1"/>
          <p:nvPr/>
        </p:nvSpPr>
        <p:spPr>
          <a:xfrm>
            <a:off x="685800" y="533400"/>
            <a:ext cx="2590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</a:rPr>
              <a:t>思路结构：</a:t>
            </a:r>
            <a:endParaRPr lang="zh-CN" altLang="en-US" sz="36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1" name="AutoShape 3">
            <a:hlinkClick r:id="" action="ppaction://noaction"/>
          </p:cNvPr>
          <p:cNvSpPr/>
          <p:nvPr/>
        </p:nvSpPr>
        <p:spPr>
          <a:xfrm>
            <a:off x="8243888" y="6497638"/>
            <a:ext cx="720725" cy="360362"/>
          </a:xfrm>
          <a:prstGeom prst="curvedDownArrow">
            <a:avLst>
              <a:gd name="adj1" fmla="val 40000"/>
              <a:gd name="adj2" fmla="val 80000"/>
              <a:gd name="adj3" fmla="val 33333"/>
            </a:avLst>
          </a:prstGeom>
          <a:solidFill>
            <a:srgbClr val="3366FF"/>
          </a:solidFill>
          <a:ln w="9525">
            <a:noFill/>
          </a:ln>
          <a:effectLst>
            <a:prstShdw prst="shdw17" dist="17961" dir="2699999">
              <a:srgbClr val="1F3D99"/>
            </a:prstShdw>
          </a:effectLst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4036" name="Text Box 4"/>
          <p:cNvSpPr txBox="1"/>
          <p:nvPr/>
        </p:nvSpPr>
        <p:spPr>
          <a:xfrm>
            <a:off x="1547813" y="1776413"/>
            <a:ext cx="6192837" cy="1646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入梦缘由         现实天姥，高大雄峻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l" eaLnBrk="1" hangingPunct="1"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zh-CN" sz="2800" b="0" dirty="0">
                <a:latin typeface="Times New Roman" panose="02020603050405020304" pitchFamily="18" charset="0"/>
              </a:rPr>
              <a:t>                         </a:t>
            </a:r>
            <a:endParaRPr lang="zh-CN" altLang="zh-CN" sz="2800" b="0" dirty="0">
              <a:latin typeface="Times New Roman" panose="02020603050405020304" pitchFamily="18" charset="0"/>
            </a:endParaRPr>
          </a:p>
        </p:txBody>
      </p:sp>
      <p:sp>
        <p:nvSpPr>
          <p:cNvPr id="44037" name="Text Box 5"/>
          <p:cNvSpPr txBox="1"/>
          <p:nvPr/>
        </p:nvSpPr>
        <p:spPr>
          <a:xfrm>
            <a:off x="1042988" y="2352675"/>
            <a:ext cx="5903912" cy="8223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梦游历程        梦到剡溪，清幽寂静</a:t>
            </a:r>
            <a:endParaRPr lang="zh-CN" altLang="en-US" dirty="0">
              <a:latin typeface="Times New Roman" panose="02020603050405020304" pitchFamily="18" charset="0"/>
            </a:endParaRPr>
          </a:p>
          <a:p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44038" name="Text Box 6"/>
          <p:cNvSpPr txBox="1"/>
          <p:nvPr/>
        </p:nvSpPr>
        <p:spPr>
          <a:xfrm>
            <a:off x="2193925" y="2855913"/>
            <a:ext cx="5473700" cy="8223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白天景象，壮美奇绝</a:t>
            </a:r>
            <a:endParaRPr lang="zh-CN" altLang="en-US" dirty="0">
              <a:latin typeface="Times New Roman" panose="02020603050405020304" pitchFamily="18" charset="0"/>
            </a:endParaRPr>
          </a:p>
          <a:p>
            <a:r>
              <a:rPr lang="zh-CN" altLang="zh-CN" dirty="0">
                <a:latin typeface="Times New Roman" panose="02020603050405020304" pitchFamily="18" charset="0"/>
              </a:rPr>
              <a:t>                        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44039" name="Text Box 7"/>
          <p:cNvSpPr txBox="1"/>
          <p:nvPr/>
        </p:nvSpPr>
        <p:spPr>
          <a:xfrm>
            <a:off x="2122488" y="3360738"/>
            <a:ext cx="5616575" cy="8223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夜间景象，离奇险怪</a:t>
            </a:r>
            <a:endParaRPr lang="zh-CN" altLang="en-US" dirty="0">
              <a:latin typeface="Times New Roman" panose="02020603050405020304" pitchFamily="18" charset="0"/>
            </a:endParaRPr>
          </a:p>
          <a:p>
            <a:r>
              <a:rPr lang="zh-CN" altLang="zh-CN" dirty="0">
                <a:latin typeface="Times New Roman" panose="02020603050405020304" pitchFamily="18" charset="0"/>
              </a:rPr>
              <a:t>                        </a:t>
            </a:r>
            <a:endParaRPr lang="zh-CN" altLang="zh-CN" b="0" dirty="0">
              <a:latin typeface="Times New Roman" panose="02020603050405020304" pitchFamily="18" charset="0"/>
            </a:endParaRPr>
          </a:p>
        </p:txBody>
      </p:sp>
      <p:sp>
        <p:nvSpPr>
          <p:cNvPr id="44040" name="Text Box 8"/>
          <p:cNvSpPr txBox="1"/>
          <p:nvPr/>
        </p:nvSpPr>
        <p:spPr>
          <a:xfrm>
            <a:off x="2195513" y="3935413"/>
            <a:ext cx="5400675" cy="1370012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神仙洞府，灿烂辉煌</a:t>
            </a:r>
            <a:endParaRPr lang="zh-CN" altLang="en-US" dirty="0">
              <a:latin typeface="Times New Roman" panose="02020603050405020304" pitchFamily="18" charset="0"/>
            </a:endParaRPr>
          </a:p>
          <a:p>
            <a:r>
              <a:rPr lang="zh-CN" altLang="zh-CN" dirty="0">
                <a:latin typeface="Times New Roman" panose="02020603050405020304" pitchFamily="18" charset="0"/>
              </a:rPr>
              <a:t>                        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zh-CN" b="0" dirty="0">
              <a:latin typeface="Times New Roman" panose="02020603050405020304" pitchFamily="18" charset="0"/>
            </a:endParaRPr>
          </a:p>
        </p:txBody>
      </p:sp>
      <p:sp>
        <p:nvSpPr>
          <p:cNvPr id="44041" name="Text Box 9"/>
          <p:cNvSpPr txBox="1"/>
          <p:nvPr/>
        </p:nvSpPr>
        <p:spPr>
          <a:xfrm>
            <a:off x="1906588" y="4511675"/>
            <a:ext cx="5976937" cy="8223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仙人盛会，其乐融融</a:t>
            </a:r>
            <a:endParaRPr lang="zh-CN" altLang="en-US" dirty="0">
              <a:latin typeface="Times New Roman" panose="02020603050405020304" pitchFamily="18" charset="0"/>
            </a:endParaRPr>
          </a:p>
          <a:p>
            <a:r>
              <a:rPr lang="zh-CN" altLang="zh-CN" dirty="0">
                <a:latin typeface="Times New Roman" panose="02020603050405020304" pitchFamily="18" charset="0"/>
              </a:rPr>
              <a:t>                        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44042" name="Text Box 10"/>
          <p:cNvSpPr txBox="1"/>
          <p:nvPr/>
        </p:nvSpPr>
        <p:spPr>
          <a:xfrm>
            <a:off x="2482850" y="5087938"/>
            <a:ext cx="4824413" cy="457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梦境消失，无限留恋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4043" name="Text Box 11"/>
          <p:cNvSpPr txBox="1"/>
          <p:nvPr/>
        </p:nvSpPr>
        <p:spPr>
          <a:xfrm>
            <a:off x="1258888" y="5664200"/>
            <a:ext cx="5472112" cy="1004888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惊梦长叹        蔑视权贵，反抗现实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zh-CN" b="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  <p:bldP spid="44037" grpId="0" animBg="1"/>
      <p:bldP spid="44038" grpId="0" animBg="1"/>
      <p:bldP spid="44039" grpId="0" animBg="1"/>
      <p:bldP spid="44040" grpId="0" animBg="1"/>
      <p:bldP spid="44041" grpId="0" animBg="1"/>
      <p:bldP spid="44042" grpId="0" animBg="1"/>
      <p:bldP spid="4404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/>
      <p:sp>
        <p:nvSpPr>
          <p:cNvPr id="54274" name="Text Box 2"/>
          <p:cNvSpPr txBox="1"/>
          <p:nvPr/>
        </p:nvSpPr>
        <p:spPr>
          <a:xfrm>
            <a:off x="0" y="381000"/>
            <a:ext cx="9448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000" b="0" dirty="0">
                <a:latin typeface="Times New Roman" panose="02020603050405020304" pitchFamily="18" charset="0"/>
                <a:ea typeface="楷体_GB2312" panose="02010609030101010101" pitchFamily="1" charset="-122"/>
              </a:rPr>
              <a:t>　　　　　补　充　注　释　　　　　　</a:t>
            </a:r>
            <a:endParaRPr lang="zh-CN" altLang="en-US" sz="4000" b="0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54275" name="Text Box 3"/>
          <p:cNvSpPr txBox="1"/>
          <p:nvPr/>
        </p:nvSpPr>
        <p:spPr>
          <a:xfrm>
            <a:off x="4632325" y="1600200"/>
            <a:ext cx="184150" cy="457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5A5A5A"/>
            </a:prstShdw>
          </a:effectLst>
        </p:spPr>
        <p:txBody>
          <a:bodyPr wrap="none" anchor="ctr">
            <a:spAutoFit/>
          </a:bodyPr>
          <a:p>
            <a:pPr algn="l" eaLnBrk="1" hangingPunct="1">
              <a:spcBef>
                <a:spcPct val="50000"/>
              </a:spcBef>
            </a:pPr>
            <a:endParaRPr lang="zh-CN" altLang="zh-CN" b="0" u="sng" dirty="0">
              <a:latin typeface="Times New Roman" panose="02020603050405020304" pitchFamily="18" charset="0"/>
            </a:endParaRPr>
          </a:p>
        </p:txBody>
      </p:sp>
      <p:sp>
        <p:nvSpPr>
          <p:cNvPr id="54276" name="Text Box 4"/>
          <p:cNvSpPr txBox="1"/>
          <p:nvPr/>
        </p:nvSpPr>
        <p:spPr>
          <a:xfrm>
            <a:off x="4724400" y="3683000"/>
            <a:ext cx="3733800" cy="457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5A5A5A"/>
            </a:prstShdw>
          </a:effectLst>
        </p:spPr>
        <p:txBody>
          <a:bodyPr anchor="ctr">
            <a:spAutoFit/>
          </a:bodyPr>
          <a:p>
            <a:pPr algn="l" eaLnBrk="1" hangingPunct="1">
              <a:spcBef>
                <a:spcPct val="50000"/>
              </a:spcBef>
            </a:pPr>
            <a:endParaRPr lang="zh-CN" altLang="zh-CN" b="0" u="sng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54277" name="Text Box 5"/>
          <p:cNvSpPr txBox="1"/>
          <p:nvPr/>
        </p:nvSpPr>
        <p:spPr>
          <a:xfrm>
            <a:off x="457200" y="3711575"/>
            <a:ext cx="2971800" cy="457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5A5A5A"/>
            </a:prstShdw>
          </a:effectLst>
        </p:spPr>
        <p:txBody>
          <a:bodyPr anchor="ctr">
            <a:spAutoFit/>
          </a:bodyPr>
          <a:p>
            <a:pPr eaLnBrk="1" hangingPunct="1"/>
            <a:endParaRPr lang="zh-CN" altLang="zh-CN" b="0" u="sng" dirty="0">
              <a:latin typeface="Times New Roman" panose="02020603050405020304" pitchFamily="18" charset="0"/>
            </a:endParaRPr>
          </a:p>
        </p:txBody>
      </p:sp>
      <p:sp>
        <p:nvSpPr>
          <p:cNvPr id="54278" name="Text Box 6"/>
          <p:cNvSpPr txBox="1"/>
          <p:nvPr/>
        </p:nvSpPr>
        <p:spPr>
          <a:xfrm>
            <a:off x="1508125" y="2133600"/>
            <a:ext cx="184150" cy="457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wrap="none" anchor="ctr">
            <a:spAutoFit/>
          </a:bodyPr>
          <a:p>
            <a:pPr eaLnBrk="1" hangingPunct="1"/>
            <a:endParaRPr lang="zh-CN" altLang="zh-CN" b="0" dirty="0">
              <a:latin typeface="Times New Roman" panose="02020603050405020304" pitchFamily="18" charset="0"/>
            </a:endParaRPr>
          </a:p>
        </p:txBody>
      </p:sp>
      <p:sp>
        <p:nvSpPr>
          <p:cNvPr id="54279" name="Text Box 7"/>
          <p:cNvSpPr txBox="1"/>
          <p:nvPr/>
        </p:nvSpPr>
        <p:spPr>
          <a:xfrm>
            <a:off x="1447800" y="1905000"/>
            <a:ext cx="285750" cy="457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anchor="ctr">
            <a:spAutoFit/>
          </a:bodyPr>
          <a:p>
            <a:pPr eaLnBrk="1" hangingPunct="1">
              <a:spcBef>
                <a:spcPct val="50000"/>
              </a:spcBef>
            </a:pPr>
            <a:endParaRPr lang="zh-CN" altLang="zh-CN" b="0" dirty="0">
              <a:latin typeface="Times New Roman" panose="02020603050405020304" pitchFamily="18" charset="0"/>
            </a:endParaRPr>
          </a:p>
        </p:txBody>
      </p:sp>
      <p:sp>
        <p:nvSpPr>
          <p:cNvPr id="54280" name="Text Box 8"/>
          <p:cNvSpPr txBox="1"/>
          <p:nvPr/>
        </p:nvSpPr>
        <p:spPr>
          <a:xfrm>
            <a:off x="457200" y="1587500"/>
            <a:ext cx="8686800" cy="46291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anchor="ctr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0" dirty="0">
                <a:latin typeface="Times New Roman" panose="02020603050405020304" pitchFamily="18" charset="0"/>
                <a:ea typeface="黑体" panose="02010600030101010101" pitchFamily="49" charset="-122"/>
              </a:rPr>
              <a:t>瀛</a:t>
            </a:r>
            <a:r>
              <a:rPr lang="zh-CN" altLang="en-US" b="0" dirty="0">
                <a:latin typeface="Times New Roman" panose="02020603050405020304" pitchFamily="18" charset="0"/>
              </a:rPr>
              <a:t>　</a:t>
            </a:r>
            <a:r>
              <a:rPr lang="zh-CN" altLang="zh-CN" sz="2800" b="0" dirty="0">
                <a:latin typeface="Arial" panose="020B0604020202020204" pitchFamily="34" charset="0"/>
              </a:rPr>
              <a:t>yíng</a:t>
            </a:r>
            <a:r>
              <a:rPr lang="zh-CN" altLang="en-US" b="0" dirty="0">
                <a:latin typeface="Arial" panose="020B0604020202020204" pitchFamily="34" charset="0"/>
              </a:rPr>
              <a:t>　</a:t>
            </a:r>
            <a:r>
              <a:rPr lang="zh-CN" altLang="en-US" sz="3200" b="0" dirty="0">
                <a:latin typeface="Times New Roman" panose="02020603050405020304" pitchFamily="18" charset="0"/>
              </a:rPr>
              <a:t>暝</a:t>
            </a:r>
            <a:r>
              <a:rPr lang="zh-CN" altLang="en-US" b="0" dirty="0">
                <a:latin typeface="Times New Roman" panose="02020603050405020304" pitchFamily="18" charset="0"/>
              </a:rPr>
              <a:t>　</a:t>
            </a:r>
            <a:r>
              <a:rPr lang="zh-CN" altLang="zh-CN" sz="2800" b="0" dirty="0">
                <a:latin typeface="Arial" panose="020B0604020202020204" pitchFamily="34" charset="0"/>
              </a:rPr>
              <a:t>míng</a:t>
            </a:r>
            <a:r>
              <a:rPr lang="zh-CN" altLang="en-US" b="0" dirty="0">
                <a:latin typeface="Times New Roman" panose="02020603050405020304" pitchFamily="18" charset="0"/>
              </a:rPr>
              <a:t>　 </a:t>
            </a:r>
            <a:r>
              <a:rPr lang="zh-CN" altLang="en-US" sz="3200" b="0" dirty="0">
                <a:latin typeface="Times New Roman" panose="02020603050405020304" pitchFamily="18" charset="0"/>
              </a:rPr>
              <a:t>栗</a:t>
            </a:r>
            <a:r>
              <a:rPr lang="zh-CN" altLang="en-US" b="0" dirty="0">
                <a:latin typeface="Times New Roman" panose="02020603050405020304" pitchFamily="18" charset="0"/>
              </a:rPr>
              <a:t>　</a:t>
            </a:r>
            <a:r>
              <a:rPr lang="zh-CN" altLang="zh-CN" sz="2800" b="0" dirty="0">
                <a:latin typeface="Arial" panose="020B0604020202020204" pitchFamily="34" charset="0"/>
              </a:rPr>
              <a:t>lì</a:t>
            </a:r>
            <a:r>
              <a:rPr lang="zh-CN" altLang="en-US" b="0" dirty="0">
                <a:latin typeface="Times New Roman" panose="02020603050405020304" pitchFamily="18" charset="0"/>
              </a:rPr>
              <a:t>　</a:t>
            </a:r>
            <a:r>
              <a:rPr lang="zh-CN" altLang="en-US" sz="3200" b="0" dirty="0">
                <a:latin typeface="Times New Roman" panose="02020603050405020304" pitchFamily="18" charset="0"/>
              </a:rPr>
              <a:t>冥</a:t>
            </a:r>
            <a:r>
              <a:rPr lang="zh-CN" altLang="en-US" b="0" dirty="0">
                <a:latin typeface="Times New Roman" panose="02020603050405020304" pitchFamily="18" charset="0"/>
              </a:rPr>
              <a:t>　</a:t>
            </a:r>
            <a:r>
              <a:rPr lang="zh-CN" altLang="zh-CN" sz="2800" b="0" dirty="0">
                <a:latin typeface="Arial" panose="020B0604020202020204" pitchFamily="34" charset="0"/>
              </a:rPr>
              <a:t>míng</a:t>
            </a:r>
            <a:r>
              <a:rPr lang="zh-CN" altLang="en-US" b="0" dirty="0">
                <a:latin typeface="Times New Roman" panose="02020603050405020304" pitchFamily="18" charset="0"/>
              </a:rPr>
              <a:t>　</a:t>
            </a:r>
            <a:r>
              <a:rPr lang="zh-CN" altLang="en-US" sz="3200" b="0" dirty="0">
                <a:latin typeface="Times New Roman" panose="02020603050405020304" pitchFamily="18" charset="0"/>
              </a:rPr>
              <a:t>鸾　</a:t>
            </a:r>
            <a:r>
              <a:rPr lang="zh-CN" altLang="zh-CN" sz="2800" b="0" dirty="0">
                <a:latin typeface="Arial" panose="020B0604020202020204" pitchFamily="34" charset="0"/>
              </a:rPr>
              <a:t>luán</a:t>
            </a:r>
            <a:r>
              <a:rPr lang="zh-CN" altLang="en-US" sz="2800" b="0" dirty="0">
                <a:latin typeface="Arial" panose="020B0604020202020204" pitchFamily="34" charset="0"/>
              </a:rPr>
              <a:t>　</a:t>
            </a:r>
            <a:r>
              <a:rPr lang="zh-CN" altLang="en-US" sz="3200" b="0" dirty="0">
                <a:latin typeface="Times New Roman" panose="02020603050405020304" pitchFamily="18" charset="0"/>
              </a:rPr>
              <a:t>悸</a:t>
            </a:r>
            <a:r>
              <a:rPr lang="zh-CN" altLang="en-US" b="0" dirty="0">
                <a:latin typeface="Arial" panose="020B0604020202020204" pitchFamily="34" charset="0"/>
              </a:rPr>
              <a:t>　</a:t>
            </a:r>
            <a:r>
              <a:rPr lang="zh-CN" altLang="zh-CN" sz="2800" b="0" dirty="0">
                <a:latin typeface="Arial" panose="020B0604020202020204" pitchFamily="34" charset="0"/>
              </a:rPr>
              <a:t>jì</a:t>
            </a:r>
            <a:r>
              <a:rPr lang="zh-CN" altLang="en-US" b="0" dirty="0">
                <a:latin typeface="Arial" panose="020B0604020202020204" pitchFamily="34" charset="0"/>
              </a:rPr>
              <a:t>　     恍</a:t>
            </a:r>
            <a:r>
              <a:rPr lang="zh-CN" altLang="en-US" sz="3200" b="0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　</a:t>
            </a:r>
            <a:r>
              <a:rPr lang="zh-CN" altLang="zh-CN" sz="2800" b="0" dirty="0">
                <a:latin typeface="Arial" panose="020B0604020202020204" pitchFamily="34" charset="0"/>
              </a:rPr>
              <a:t>huǎng</a:t>
            </a:r>
            <a:r>
              <a:rPr lang="zh-CN" altLang="zh-CN" sz="3200" b="0" dirty="0"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  <a:r>
              <a:rPr lang="zh-CN" altLang="en-US" sz="3200" b="0" dirty="0">
                <a:latin typeface="Times New Roman" panose="02020603050405020304" pitchFamily="18" charset="0"/>
              </a:rPr>
              <a:t>著</a:t>
            </a:r>
            <a:r>
              <a:rPr lang="zh-CN" altLang="en-US" b="0" dirty="0">
                <a:latin typeface="Times New Roman" panose="02020603050405020304" pitchFamily="18" charset="0"/>
              </a:rPr>
              <a:t>　</a:t>
            </a:r>
            <a:r>
              <a:rPr lang="zh-CN" altLang="zh-CN" sz="2800" b="0" dirty="0">
                <a:latin typeface="Arial" panose="020B0604020202020204" pitchFamily="34" charset="0"/>
              </a:rPr>
              <a:t>zhuó</a:t>
            </a:r>
            <a:r>
              <a:rPr lang="zh-CN" altLang="en-US" b="0" dirty="0">
                <a:latin typeface="Times New Roman" panose="02020603050405020304" pitchFamily="18" charset="0"/>
              </a:rPr>
              <a:t>：</a:t>
            </a:r>
            <a:r>
              <a:rPr lang="zh-CN" altLang="en-US" sz="2800" b="0" dirty="0">
                <a:latin typeface="Times New Roman" panose="02020603050405020304" pitchFamily="18" charset="0"/>
                <a:ea typeface="楷体_GB2312" panose="02010609030101010101" pitchFamily="1" charset="-122"/>
              </a:rPr>
              <a:t>穿</a:t>
            </a:r>
            <a:r>
              <a:rPr lang="zh-CN" altLang="en-US" sz="2800" b="0" dirty="0">
                <a:latin typeface="Times New Roman" panose="02020603050405020304" pitchFamily="18" charset="0"/>
              </a:rPr>
              <a:t>。</a:t>
            </a:r>
            <a:r>
              <a:rPr lang="zh-CN" altLang="en-US" sz="2800" b="0" dirty="0">
                <a:latin typeface="Arial" panose="020B0604020202020204" pitchFamily="34" charset="0"/>
              </a:rPr>
              <a:t> </a:t>
            </a:r>
            <a:r>
              <a:rPr lang="zh-CN" altLang="en-US" b="0" dirty="0">
                <a:latin typeface="Times New Roman" panose="02020603050405020304" pitchFamily="18" charset="0"/>
              </a:rPr>
              <a:t>　　</a:t>
            </a:r>
            <a:endParaRPr lang="zh-CN" altLang="en-US" b="0" dirty="0">
              <a:latin typeface="Times New Roman" panose="02020603050405020304" pitchFamily="18" charset="0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3200" b="0" dirty="0">
                <a:latin typeface="Times New Roman" panose="02020603050405020304" pitchFamily="18" charset="0"/>
              </a:rPr>
              <a:t>或可睹</a:t>
            </a:r>
            <a:r>
              <a:rPr lang="zh-CN" altLang="en-US" sz="2800" b="0" dirty="0">
                <a:latin typeface="Times New Roman" panose="02020603050405020304" pitchFamily="18" charset="0"/>
              </a:rPr>
              <a:t>：</a:t>
            </a:r>
            <a:r>
              <a:rPr lang="zh-CN" altLang="en-US" sz="2800" b="0" dirty="0">
                <a:latin typeface="Times New Roman" panose="02020603050405020304" pitchFamily="18" charset="0"/>
                <a:ea typeface="楷体_GB2312" panose="02010609030101010101" pitchFamily="1" charset="-122"/>
              </a:rPr>
              <a:t>或许能够看到</a:t>
            </a:r>
            <a:r>
              <a:rPr lang="zh-CN" altLang="en-US" sz="2800" b="0" dirty="0">
                <a:latin typeface="Times New Roman" panose="02020603050405020304" pitchFamily="18" charset="0"/>
              </a:rPr>
              <a:t>。　</a:t>
            </a:r>
            <a:r>
              <a:rPr lang="zh-CN" altLang="en-US" sz="3200" b="0" dirty="0">
                <a:latin typeface="Times New Roman" panose="02020603050405020304" pitchFamily="18" charset="0"/>
              </a:rPr>
              <a:t>尚在</a:t>
            </a:r>
            <a:r>
              <a:rPr lang="zh-CN" altLang="en-US" sz="2800" b="0" dirty="0">
                <a:latin typeface="Times New Roman" panose="02020603050405020304" pitchFamily="18" charset="0"/>
              </a:rPr>
              <a:t>：</a:t>
            </a:r>
            <a:r>
              <a:rPr lang="zh-CN" altLang="en-US" sz="2800" b="0" dirty="0">
                <a:latin typeface="Times New Roman" panose="02020603050405020304" pitchFamily="18" charset="0"/>
                <a:ea typeface="楷体_GB2312" panose="02010609030101010101" pitchFamily="1" charset="-122"/>
              </a:rPr>
              <a:t>还在，仍在</a:t>
            </a:r>
            <a:r>
              <a:rPr lang="zh-CN" altLang="en-US" sz="2800" b="0" dirty="0">
                <a:latin typeface="Times New Roman" panose="02020603050405020304" pitchFamily="18" charset="0"/>
              </a:rPr>
              <a:t>。</a:t>
            </a:r>
            <a:endParaRPr lang="zh-CN" altLang="en-US" sz="2800" b="0" dirty="0">
              <a:latin typeface="Times New Roman" panose="02020603050405020304" pitchFamily="18" charset="0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3200" b="0" dirty="0">
                <a:latin typeface="Times New Roman" panose="02020603050405020304" pitchFamily="18" charset="0"/>
              </a:rPr>
              <a:t>来下</a:t>
            </a:r>
            <a:r>
              <a:rPr lang="zh-CN" altLang="en-US" sz="2800" b="0" dirty="0">
                <a:latin typeface="Times New Roman" panose="02020603050405020304" pitchFamily="18" charset="0"/>
              </a:rPr>
              <a:t>：</a:t>
            </a:r>
            <a:r>
              <a:rPr lang="zh-CN" altLang="en-US" sz="2800" b="0" dirty="0">
                <a:latin typeface="Times New Roman" panose="02020603050405020304" pitchFamily="18" charset="0"/>
                <a:ea typeface="楷体_GB2312" panose="02010609030101010101" pitchFamily="1" charset="-122"/>
              </a:rPr>
              <a:t>下来，为配合韵脚而颠倒词序</a:t>
            </a:r>
            <a:r>
              <a:rPr lang="zh-CN" altLang="en-US" sz="2800" b="0" dirty="0">
                <a:latin typeface="Times New Roman" panose="02020603050405020304" pitchFamily="18" charset="0"/>
              </a:rPr>
              <a:t>。</a:t>
            </a:r>
            <a:endParaRPr lang="zh-CN" altLang="en-US" sz="2800" b="0" dirty="0">
              <a:latin typeface="Times New Roman" panose="02020603050405020304" pitchFamily="18" charset="0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3200" b="0" dirty="0">
                <a:latin typeface="Times New Roman" panose="02020603050405020304" pitchFamily="18" charset="0"/>
              </a:rPr>
              <a:t>如麻</a:t>
            </a:r>
            <a:r>
              <a:rPr lang="zh-CN" altLang="en-US" sz="2800" b="0" dirty="0">
                <a:latin typeface="Times New Roman" panose="02020603050405020304" pitchFamily="18" charset="0"/>
                <a:ea typeface="楷体_GB2312" panose="02010609030101010101" pitchFamily="1" charset="-122"/>
              </a:rPr>
              <a:t>：形容极多</a:t>
            </a:r>
            <a:r>
              <a:rPr lang="zh-CN" altLang="en-US" sz="2800" b="0" dirty="0">
                <a:latin typeface="Times New Roman" panose="02020603050405020304" pitchFamily="18" charset="0"/>
              </a:rPr>
              <a:t>。　</a:t>
            </a:r>
            <a:r>
              <a:rPr lang="zh-CN" altLang="en-US" sz="3200" b="0" dirty="0">
                <a:latin typeface="Times New Roman" panose="02020603050405020304" pitchFamily="18" charset="0"/>
              </a:rPr>
              <a:t>事权贵</a:t>
            </a:r>
            <a:r>
              <a:rPr lang="zh-CN" altLang="en-US" sz="2800" b="0" dirty="0">
                <a:latin typeface="Times New Roman" panose="02020603050405020304" pitchFamily="18" charset="0"/>
              </a:rPr>
              <a:t>：</a:t>
            </a:r>
            <a:r>
              <a:rPr lang="zh-CN" altLang="en-US" sz="2800" b="0" dirty="0">
                <a:latin typeface="Times New Roman" panose="02020603050405020304" pitchFamily="18" charset="0"/>
                <a:ea typeface="楷体_GB2312" panose="02010609030101010101" pitchFamily="1" charset="-122"/>
              </a:rPr>
              <a:t>侍奉有权势的官僚们。 　</a:t>
            </a:r>
            <a:endParaRPr lang="zh-CN" altLang="en-US" sz="2800" b="0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3200" b="0" dirty="0">
                <a:latin typeface="Times New Roman" panose="02020603050405020304" pitchFamily="18" charset="0"/>
              </a:rPr>
              <a:t>开心颜</a:t>
            </a:r>
            <a:r>
              <a:rPr lang="zh-CN" altLang="en-US" sz="2800" b="0" dirty="0">
                <a:latin typeface="Times New Roman" panose="02020603050405020304" pitchFamily="18" charset="0"/>
              </a:rPr>
              <a:t>：</a:t>
            </a:r>
            <a:r>
              <a:rPr lang="zh-CN" altLang="en-US" sz="2800" b="0" dirty="0">
                <a:latin typeface="Times New Roman" panose="02020603050405020304" pitchFamily="18" charset="0"/>
                <a:ea typeface="楷体_GB2312" panose="02010609030101010101" pitchFamily="1" charset="-122"/>
              </a:rPr>
              <a:t>心情愉悦，面带笑容。颜，面容；　　　　</a:t>
            </a:r>
            <a:endParaRPr lang="zh-CN" altLang="en-US" sz="2800" b="0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2800" b="0" dirty="0">
                <a:latin typeface="Times New Roman" panose="02020603050405020304" pitchFamily="18" charset="0"/>
                <a:ea typeface="楷体_GB2312" panose="02010609030101010101" pitchFamily="1" charset="-122"/>
              </a:rPr>
              <a:t>　　　　心，心情。 　　　　　</a:t>
            </a:r>
            <a:endParaRPr lang="zh-CN" altLang="en-US" sz="2800" b="0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54281" name="Text Box 9"/>
          <p:cNvSpPr txBox="1"/>
          <p:nvPr/>
        </p:nvSpPr>
        <p:spPr>
          <a:xfrm>
            <a:off x="1295400" y="1371600"/>
            <a:ext cx="488950" cy="457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anchor="ctr">
            <a:spAutoFit/>
          </a:bodyPr>
          <a:p>
            <a:pPr eaLnBrk="1" hangingPunct="1">
              <a:spcBef>
                <a:spcPct val="50000"/>
              </a:spcBef>
            </a:pPr>
            <a:endParaRPr lang="zh-CN" altLang="zh-CN" b="0" dirty="0">
              <a:latin typeface="宋体" panose="02010600030101010101" pitchFamily="2" charset="-122"/>
            </a:endParaRPr>
          </a:p>
        </p:txBody>
      </p:sp>
      <p:sp>
        <p:nvSpPr>
          <p:cNvPr id="54282" name="Text Box 10"/>
          <p:cNvSpPr txBox="1"/>
          <p:nvPr/>
        </p:nvSpPr>
        <p:spPr>
          <a:xfrm>
            <a:off x="2895600" y="1371600"/>
            <a:ext cx="609600" cy="457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anchor="ctr">
            <a:spAutoFit/>
          </a:bodyPr>
          <a:p>
            <a:pPr eaLnBrk="1" hangingPunct="1">
              <a:spcBef>
                <a:spcPct val="50000"/>
              </a:spcBef>
            </a:pPr>
            <a:endParaRPr lang="zh-CN" altLang="zh-CN" b="0" dirty="0">
              <a:latin typeface="宋体" panose="02010600030101010101" pitchFamily="2" charset="-122"/>
            </a:endParaRPr>
          </a:p>
        </p:txBody>
      </p:sp>
      <p:sp>
        <p:nvSpPr>
          <p:cNvPr id="54283" name="Text Box 11"/>
          <p:cNvSpPr txBox="1"/>
          <p:nvPr/>
        </p:nvSpPr>
        <p:spPr>
          <a:xfrm>
            <a:off x="5791200" y="1295400"/>
            <a:ext cx="488950" cy="457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anchor="ctr">
            <a:spAutoFit/>
          </a:bodyPr>
          <a:p>
            <a:pPr eaLnBrk="1" hangingPunct="1">
              <a:spcBef>
                <a:spcPct val="50000"/>
              </a:spcBef>
            </a:pPr>
            <a:endParaRPr lang="zh-CN" altLang="zh-CN" b="0" dirty="0">
              <a:latin typeface="宋体" panose="02010600030101010101" pitchFamily="2" charset="-122"/>
            </a:endParaRPr>
          </a:p>
        </p:txBody>
      </p:sp>
      <p:sp>
        <p:nvSpPr>
          <p:cNvPr id="54284" name="Text Box 12"/>
          <p:cNvSpPr txBox="1"/>
          <p:nvPr/>
        </p:nvSpPr>
        <p:spPr>
          <a:xfrm>
            <a:off x="7620000" y="1371600"/>
            <a:ext cx="184150" cy="457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wrap="none" anchor="ctr">
            <a:spAutoFit/>
          </a:bodyPr>
          <a:p>
            <a:pPr eaLnBrk="1" hangingPunct="1">
              <a:spcBef>
                <a:spcPct val="50000"/>
              </a:spcBef>
            </a:pPr>
            <a:endParaRPr lang="zh-CN" altLang="zh-CN" b="0" dirty="0">
              <a:latin typeface="宋体" panose="02010600030101010101" pitchFamily="2" charset="-122"/>
            </a:endParaRPr>
          </a:p>
        </p:txBody>
      </p:sp>
      <p:sp>
        <p:nvSpPr>
          <p:cNvPr id="54285" name="Text Box 13"/>
          <p:cNvSpPr txBox="1"/>
          <p:nvPr/>
        </p:nvSpPr>
        <p:spPr>
          <a:xfrm>
            <a:off x="5181600" y="2057400"/>
            <a:ext cx="184150" cy="457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wrap="none" anchor="ctr">
            <a:spAutoFit/>
          </a:bodyPr>
          <a:p>
            <a:pPr eaLnBrk="1" hangingPunct="1">
              <a:spcBef>
                <a:spcPct val="50000"/>
              </a:spcBef>
            </a:pPr>
            <a:endParaRPr lang="zh-CN" altLang="zh-CN" b="0" dirty="0">
              <a:latin typeface="宋体" panose="02010600030101010101" pitchFamily="2" charset="-122"/>
            </a:endParaRPr>
          </a:p>
        </p:txBody>
      </p:sp>
      <p:sp>
        <p:nvSpPr>
          <p:cNvPr id="54286" name="Text Box 14"/>
          <p:cNvSpPr txBox="1"/>
          <p:nvPr/>
        </p:nvSpPr>
        <p:spPr>
          <a:xfrm>
            <a:off x="1295400" y="1981200"/>
            <a:ext cx="184150" cy="457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wrap="none" anchor="ctr">
            <a:spAutoFit/>
          </a:bodyPr>
          <a:p>
            <a:pPr eaLnBrk="1" hangingPunct="1">
              <a:spcBef>
                <a:spcPct val="50000"/>
              </a:spcBef>
            </a:pPr>
            <a:endParaRPr lang="zh-CN" altLang="zh-CN" b="0" dirty="0">
              <a:latin typeface="宋体" panose="02010600030101010101" pitchFamily="2" charset="-122"/>
            </a:endParaRPr>
          </a:p>
        </p:txBody>
      </p:sp>
      <p:sp>
        <p:nvSpPr>
          <p:cNvPr id="54287" name="AutoShape 15">
            <a:hlinkClick r:id="" action="ppaction://hlinkshowjump?jump=firstslide"/>
          </p:cNvPr>
          <p:cNvSpPr/>
          <p:nvPr/>
        </p:nvSpPr>
        <p:spPr>
          <a:xfrm>
            <a:off x="8459788" y="6237288"/>
            <a:ext cx="576262" cy="549275"/>
          </a:xfrm>
          <a:prstGeom prst="actionButtonHome">
            <a:avLst/>
          </a:prstGeom>
          <a:solidFill>
            <a:srgbClr val="CC99FF"/>
          </a:solidFill>
          <a:ln w="9525">
            <a:noFill/>
          </a:ln>
          <a:effectLst>
            <a:prstShdw prst="shdw17" dist="17961" dir="2699999">
              <a:srgbClr val="7A5C99"/>
            </a:prstShdw>
          </a:effectLst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Rectangle 2"/>
          <p:cNvSpPr>
            <a:spLocks noGrp="1"/>
          </p:cNvSpPr>
          <p:nvPr>
            <p:ph type="title"/>
          </p:nvPr>
        </p:nvSpPr>
        <p:spPr>
          <a:xfrm>
            <a:off x="179388" y="1844675"/>
            <a:ext cx="77724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背诵默写全篇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taibaizuiji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71600"/>
            <a:ext cx="762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3"/>
          <p:cNvSpPr txBox="1"/>
          <p:nvPr/>
        </p:nvSpPr>
        <p:spPr>
          <a:xfrm>
            <a:off x="0" y="0"/>
            <a:ext cx="9144000" cy="8366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200" dirty="0">
                <a:latin typeface="Times New Roman" panose="02020603050405020304" pitchFamily="18" charset="0"/>
              </a:rPr>
              <a:t>李白生平，帮助学生理解李白思想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 algn="l"/>
            <a:r>
              <a:rPr lang="en-US" altLang="zh-CN" sz="3200" dirty="0">
                <a:latin typeface="Times New Roman" panose="02020603050405020304" pitchFamily="18" charset="0"/>
              </a:rPr>
              <a:t>                     14</a:t>
            </a:r>
            <a:r>
              <a:rPr lang="zh-CN" altLang="en-US" sz="3200" dirty="0">
                <a:latin typeface="Times New Roman" panose="02020603050405020304" pitchFamily="18" charset="0"/>
              </a:rPr>
              <a:t>岁 立志“安社稷”“济苍生”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25</a:t>
            </a:r>
            <a:r>
              <a:rPr lang="zh-CN" altLang="en-US" sz="3200" dirty="0">
                <a:latin typeface="Times New Roman" panose="02020603050405020304" pitchFamily="18" charset="0"/>
              </a:rPr>
              <a:t>岁 仗剑远游，求仕无果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42</a:t>
            </a:r>
            <a:r>
              <a:rPr lang="zh-CN" altLang="en-US" sz="3200" dirty="0">
                <a:latin typeface="Times New Roman" panose="02020603050405020304" pitchFamily="18" charset="0"/>
              </a:rPr>
              <a:t>岁 奉诏入京，供奉翰林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44</a:t>
            </a:r>
            <a:r>
              <a:rPr lang="zh-CN" altLang="en-US" sz="3200" dirty="0">
                <a:latin typeface="Times New Roman" panose="02020603050405020304" pitchFamily="18" charset="0"/>
              </a:rPr>
              <a:t>岁 权贵排挤，赐金放还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54</a:t>
            </a:r>
            <a:r>
              <a:rPr lang="zh-CN" altLang="en-US" sz="3200" dirty="0">
                <a:latin typeface="Times New Roman" panose="02020603050405020304" pitchFamily="18" charset="0"/>
              </a:rPr>
              <a:t>岁 安史之乱，从军报国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56</a:t>
            </a:r>
            <a:r>
              <a:rPr lang="zh-CN" altLang="en-US" sz="3200" dirty="0">
                <a:latin typeface="Times New Roman" panose="02020603050405020304" pitchFamily="18" charset="0"/>
              </a:rPr>
              <a:t>岁 兵败流放，中途遇赦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61</a:t>
            </a:r>
            <a:r>
              <a:rPr lang="zh-CN" altLang="en-US" sz="3200" dirty="0">
                <a:latin typeface="Times New Roman" panose="02020603050405020304" pitchFamily="18" charset="0"/>
              </a:rPr>
              <a:t>岁 再请从军，因病折回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algn="l"/>
            <a:r>
              <a:rPr lang="en-US" altLang="zh-CN" sz="3200" dirty="0">
                <a:latin typeface="Times New Roman" panose="02020603050405020304" pitchFamily="18" charset="0"/>
              </a:rPr>
              <a:t>                     62</a:t>
            </a:r>
            <a:r>
              <a:rPr lang="zh-CN" altLang="en-US" sz="3200" dirty="0">
                <a:latin typeface="Times New Roman" panose="02020603050405020304" pitchFamily="18" charset="0"/>
              </a:rPr>
              <a:t>岁 病逝当涂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sz="3200" dirty="0">
                <a:latin typeface="Times New Roman" panose="02020603050405020304" pitchFamily="18" charset="0"/>
              </a:rPr>
              <a:t>这就是李白，有着儒家兼济天下的壮志，即使遭遇了排挤和流放，也矢志不渝，梦是他壮志难酬时的安魂曲，是他怀才不遇时的精神家园，他的骑鹿远游里深藏的是对现实的不满，对权贵的不屑，对自由的追求。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</a:pPr>
            <a:endParaRPr lang="zh-CN" altLang="en-US" sz="32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    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gdpic166"/>
          <p:cNvPicPr>
            <a:picLocks noChangeAspect="1"/>
          </p:cNvPicPr>
          <p:nvPr/>
        </p:nvPicPr>
        <p:blipFill>
          <a:blip r:embed="rId1">
            <a:lum bright="42001" contrast="6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8963" name="Text Box 3"/>
          <p:cNvSpPr txBox="1"/>
          <p:nvPr/>
        </p:nvSpPr>
        <p:spPr>
          <a:xfrm>
            <a:off x="152400" y="0"/>
            <a:ext cx="8991600" cy="7016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幼圆" pitchFamily="1" charset="-122"/>
              </a:rPr>
              <a:t>作　品　背　景</a:t>
            </a:r>
            <a:r>
              <a:rPr lang="zh-CN" altLang="en-US" sz="4000" dirty="0">
                <a:latin typeface="Times New Roman" panose="02020603050405020304" pitchFamily="18" charset="0"/>
                <a:ea typeface="幼圆" pitchFamily="1" charset="-122"/>
              </a:rPr>
              <a:t>　</a:t>
            </a:r>
            <a:r>
              <a:rPr lang="zh-CN" altLang="en-US" sz="4000" dirty="0">
                <a:latin typeface="Times New Roman" panose="02020603050405020304" pitchFamily="18" charset="0"/>
                <a:ea typeface="华文琥珀" pitchFamily="2" charset="-122"/>
              </a:rPr>
              <a:t>　　</a:t>
            </a:r>
            <a:r>
              <a:rPr lang="zh-CN" altLang="en-US" sz="4000" dirty="0">
                <a:latin typeface="Times New Roman" panose="02020603050405020304" pitchFamily="18" charset="0"/>
                <a:ea typeface="楷体_GB2312" panose="02010609030101010101" pitchFamily="1" charset="-122"/>
              </a:rPr>
              <a:t>　</a:t>
            </a:r>
            <a:endParaRPr lang="zh-CN" altLang="en-US" sz="4000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0484" name="AutoShape 4">
            <a:hlinkClick r:id="" action="ppaction://noaction"/>
          </p:cNvPr>
          <p:cNvSpPr/>
          <p:nvPr/>
        </p:nvSpPr>
        <p:spPr>
          <a:xfrm>
            <a:off x="8610600" y="6172200"/>
            <a:ext cx="381000" cy="533400"/>
          </a:xfrm>
          <a:prstGeom prst="actionButtonBeginning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68965" name="Text Box 5"/>
          <p:cNvSpPr txBox="1"/>
          <p:nvPr/>
        </p:nvSpPr>
        <p:spPr>
          <a:xfrm>
            <a:off x="214313" y="1052513"/>
            <a:ext cx="8678862" cy="72882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l">
              <a:lnSpc>
                <a:spcPts val="46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90807"/>
                </a:solidFill>
                <a:latin typeface="宋体" panose="02010600030101010101" pitchFamily="2" charset="-122"/>
              </a:rPr>
              <a:t>   李白应召入京，供奉翰林，不到三年，就被排挤离开长安，</a:t>
            </a:r>
            <a:r>
              <a:rPr lang="zh-CN" altLang="en-US" sz="36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怀着极度悲愤惆怅的心情离开了京城。</a:t>
            </a:r>
            <a:endParaRPr lang="en-US" altLang="zh-CN" sz="36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algn="l">
              <a:lnSpc>
                <a:spcPts val="4600"/>
              </a:lnSpc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</a:rPr>
              <a:t>       离开长安后，他与杜甫、高适游山东，在兖</a:t>
            </a:r>
            <a:r>
              <a:rPr lang="en-US" altLang="zh-CN" sz="3600" dirty="0">
                <a:latin typeface="宋体" panose="02010600030101010101" pitchFamily="2" charset="-122"/>
              </a:rPr>
              <a:t>(Yǎn)</a:t>
            </a:r>
            <a:r>
              <a:rPr lang="zh-CN" altLang="en-US" sz="3600" dirty="0">
                <a:latin typeface="Times New Roman" panose="02020603050405020304" pitchFamily="18" charset="0"/>
              </a:rPr>
              <a:t>州话别，临行作本诗，</a:t>
            </a:r>
            <a:r>
              <a:rPr lang="zh-CN" altLang="en-US" sz="3600" dirty="0">
                <a:latin typeface="宋体" panose="02010600030101010101" pitchFamily="2" charset="-122"/>
              </a:rPr>
              <a:t>留赠给友人，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  <a:t>借以排解内心的悲愤，表现对理想世界的追求，对黑暗现实的不满，对世俗权贵的蔑视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。 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ts val="4600"/>
              </a:lnSpc>
              <a:spcBef>
                <a:spcPct val="50000"/>
              </a:spcBef>
            </a:pPr>
            <a:b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</a:b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ts val="4600"/>
              </a:lnSpc>
              <a:spcBef>
                <a:spcPct val="50000"/>
              </a:spcBef>
            </a:pPr>
            <a:endParaRPr lang="en-US" altLang="zh-CN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 animBg="1"/>
      <p:bldP spid="16896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-461962" y="404813"/>
            <a:ext cx="9131300" cy="1096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000" b="0" dirty="0">
                <a:latin typeface="Times New Roman" panose="02020603050405020304" pitchFamily="18" charset="0"/>
                <a:ea typeface="楷体_GB2312" panose="02010609030101010101" pitchFamily="1" charset="-122"/>
              </a:rPr>
              <a:t>　　　　　</a:t>
            </a:r>
            <a:r>
              <a:rPr lang="zh-CN" altLang="en-US" sz="6600" b="0" dirty="0">
                <a:solidFill>
                  <a:srgbClr val="660066"/>
                </a:solidFill>
                <a:latin typeface="Times New Roman" panose="02020603050405020304" pitchFamily="18" charset="0"/>
                <a:ea typeface="华文行楷" pitchFamily="2" charset="-122"/>
              </a:rPr>
              <a:t>课　文　朗　读</a:t>
            </a:r>
            <a:r>
              <a:rPr lang="zh-CN" altLang="en-US" sz="6600" b="0" dirty="0">
                <a:latin typeface="Times New Roman" panose="02020603050405020304" pitchFamily="18" charset="0"/>
                <a:ea typeface="楷体_GB2312" panose="02010609030101010101" pitchFamily="1" charset="-122"/>
              </a:rPr>
              <a:t>　</a:t>
            </a:r>
            <a:r>
              <a:rPr lang="zh-CN" altLang="en-US" sz="4000" b="0" dirty="0">
                <a:latin typeface="Times New Roman" panose="02020603050405020304" pitchFamily="18" charset="0"/>
                <a:ea typeface="楷体_GB2312" panose="02010609030101010101" pitchFamily="1" charset="-122"/>
              </a:rPr>
              <a:t>　　　　</a:t>
            </a:r>
            <a:endParaRPr lang="zh-CN" altLang="en-US" sz="4000" b="0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1507" name="AutoShape 3">
            <a:hlinkClick r:id="" action="ppaction://hlinkshowjump?jump=firstslide"/>
          </p:cNvPr>
          <p:cNvSpPr/>
          <p:nvPr/>
        </p:nvSpPr>
        <p:spPr>
          <a:xfrm>
            <a:off x="8316913" y="6021388"/>
            <a:ext cx="576262" cy="549275"/>
          </a:xfrm>
          <a:prstGeom prst="actionButtonHome">
            <a:avLst/>
          </a:prstGeom>
          <a:solidFill>
            <a:srgbClr val="CC99FF"/>
          </a:solidFill>
          <a:ln w="9525">
            <a:noFill/>
          </a:ln>
          <a:effectLst>
            <a:prstShdw prst="shdw17" dist="17961" dir="2699999">
              <a:srgbClr val="7A5C99"/>
            </a:prstShdw>
          </a:effectLst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2292" name="mengyoutianmu.mp3" descr="mengyoutianmu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4213" y="6308725"/>
            <a:ext cx="792162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484438" y="2325688"/>
            <a:ext cx="3455988" cy="100488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808080">
                <a:gamma/>
                <a:shade val="60000"/>
                <a:invGamma/>
              </a:srgbClr>
            </a:outerShdw>
          </a:effectLst>
        </p:spPr>
        <p:txBody>
          <a:bodyPr anchor="ctr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6000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华文隶书" charset="-122"/>
                <a:cs typeface="+mn-cs"/>
              </a:rPr>
              <a:t>整体感知</a:t>
            </a:r>
            <a:endParaRPr kumimoji="0" lang="zh-CN" sz="6000" kern="1200" cap="none" spc="0" normalizeH="0" baseline="0" noProof="0">
              <a:solidFill>
                <a:srgbClr val="FF0000"/>
              </a:solidFill>
              <a:latin typeface="Times New Roman" panose="02020603050405020304" pitchFamily="18" charset="0"/>
              <a:ea typeface="华文隶书" charset="-122"/>
              <a:cs typeface="+mn-cs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22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22178" fill="hold"/>
                                        <p:tgtEl>
                                          <p:spTgt spid="122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685800" y="228600"/>
            <a:ext cx="4495800" cy="701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0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1" charset="-122"/>
              </a:rPr>
              <a:t>整 体 感 知</a:t>
            </a:r>
            <a:endParaRPr lang="zh-CN" altLang="en-US" sz="4000" b="0" dirty="0">
              <a:solidFill>
                <a:srgbClr val="FF0000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174083" name="Text Box 3"/>
          <p:cNvSpPr txBox="1"/>
          <p:nvPr/>
        </p:nvSpPr>
        <p:spPr>
          <a:xfrm>
            <a:off x="304800" y="1219200"/>
            <a:ext cx="76200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、诗人是通过什么方式向朋友告别的？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084" name="Text Box 4"/>
          <p:cNvSpPr txBox="1"/>
          <p:nvPr/>
        </p:nvSpPr>
        <p:spPr>
          <a:xfrm>
            <a:off x="381000" y="1905000"/>
            <a:ext cx="7696200" cy="350678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、填空：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l" eaLnBrk="1" hangingPunct="1">
              <a:spcBef>
                <a:spcPct val="50000"/>
              </a:spcBef>
              <a:buChar char="•"/>
            </a:pPr>
            <a:r>
              <a:rPr lang="zh-CN" altLang="en-US" sz="3200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入梦的原因是</a:t>
            </a:r>
            <a:r>
              <a:rPr lang="en-US" altLang="zh-CN" sz="3200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____________________ </a:t>
            </a:r>
            <a:r>
              <a:rPr lang="en-US" altLang="zh-CN" sz="3200" u="sng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           </a:t>
            </a:r>
            <a:r>
              <a:rPr lang="en-US" altLang="zh-CN" sz="3200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</a:t>
            </a:r>
            <a:r>
              <a:rPr lang="en-US" altLang="zh-CN" sz="3200" u="sng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                                       </a:t>
            </a:r>
            <a:endParaRPr lang="en-US" altLang="zh-CN" sz="3200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l" eaLnBrk="1" hangingPunct="1">
              <a:spcBef>
                <a:spcPct val="50000"/>
              </a:spcBef>
              <a:buChar char="•"/>
            </a:pPr>
            <a:r>
              <a:rPr lang="zh-CN" altLang="en-US" sz="3200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由现实转入梦境的过渡句是</a:t>
            </a:r>
            <a:r>
              <a:rPr lang="en-US" altLang="zh-CN" sz="3200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________                               </a:t>
            </a:r>
            <a:endParaRPr lang="en-US" altLang="zh-CN" sz="3200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l" eaLnBrk="1" hangingPunct="1">
              <a:spcBef>
                <a:spcPct val="50000"/>
              </a:spcBef>
              <a:buChar char="•"/>
            </a:pPr>
            <a:r>
              <a:rPr lang="zh-CN" altLang="en-US" sz="3200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由梦境转入现实的过渡句是</a:t>
            </a:r>
            <a:r>
              <a:rPr lang="en-US" altLang="zh-CN" sz="3200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_________</a:t>
            </a:r>
            <a:endParaRPr lang="en-US" altLang="zh-CN" sz="3200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l" eaLnBrk="1" hangingPunct="1">
              <a:spcBef>
                <a:spcPct val="50000"/>
              </a:spcBef>
              <a:buChar char="•"/>
            </a:pPr>
            <a:r>
              <a:rPr lang="zh-CN" altLang="en-US" sz="3200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揭示全诗主题的两句诗是</a:t>
            </a:r>
            <a:r>
              <a:rPr lang="en-US" altLang="zh-CN" sz="3200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____________</a:t>
            </a:r>
            <a:endParaRPr lang="en-US" altLang="zh-CN" sz="3200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22533" name="Picture 5" descr="BD00028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0" y="5291138"/>
            <a:ext cx="1447800" cy="1417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3" grpId="0"/>
      <p:bldP spid="1740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/>
          <p:nvPr/>
        </p:nvSpPr>
        <p:spPr>
          <a:xfrm>
            <a:off x="457200" y="914400"/>
            <a:ext cx="8305800" cy="2678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     围绕“梦游” ，诗人是怎样展开诗歌的？</a:t>
            </a:r>
            <a:endParaRPr lang="zh-CN" altLang="en-US" sz="4800" dirty="0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algn="l" eaLnBrk="1" hangingPunct="1">
              <a:spcBef>
                <a:spcPct val="50000"/>
              </a:spcBef>
            </a:pPr>
            <a:endParaRPr lang="en-US" altLang="zh-CN" sz="4800" dirty="0">
              <a:solidFill>
                <a:srgbClr val="0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23556" name="Picture 5" descr="PE01561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4341813"/>
            <a:ext cx="3440113" cy="2281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Rectangle 3"/>
          <p:cNvSpPr/>
          <p:nvPr/>
        </p:nvSpPr>
        <p:spPr>
          <a:xfrm>
            <a:off x="4479925" y="3048000"/>
            <a:ext cx="2225675" cy="7620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l" eaLnBrk="1" hangingPunct="1"/>
            <a:endParaRPr lang="zh-CN" altLang="zh-CN" sz="4400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685800" y="381000"/>
            <a:ext cx="27432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endParaRPr lang="zh-CN" altLang="zh-CN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1" name="Rectangle 5"/>
          <p:cNvSpPr/>
          <p:nvPr/>
        </p:nvSpPr>
        <p:spPr>
          <a:xfrm>
            <a:off x="304800" y="533400"/>
            <a:ext cx="5410200" cy="52101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l" eaLnBrk="1" hangingPunct="1"/>
            <a:r>
              <a:rPr lang="zh-CN" altLang="en-US" sz="4800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填  空：</a:t>
            </a:r>
            <a:endParaRPr lang="zh-CN" altLang="en-US" sz="4800" dirty="0">
              <a:solidFill>
                <a:srgbClr val="FF0000"/>
              </a:solidFill>
              <a:latin typeface="隶书" pitchFamily="1" charset="-122"/>
              <a:ea typeface="隶书" pitchFamily="1" charset="-122"/>
            </a:endParaRPr>
          </a:p>
          <a:p>
            <a:pPr algn="l" eaLnBrk="1" hangingPunct="1"/>
            <a:endParaRPr lang="zh-CN" altLang="en-US" sz="3200" b="0" dirty="0">
              <a:solidFill>
                <a:srgbClr val="000000"/>
              </a:solidFill>
              <a:latin typeface="宋体" panose="02010600030101010101" pitchFamily="2" charset="-122"/>
              <a:ea typeface="华文行楷" pitchFamily="2" charset="-122"/>
            </a:endParaRPr>
          </a:p>
          <a:p>
            <a:pPr algn="l" eaLnBrk="1" hangingPunct="1">
              <a:buChar char="•"/>
            </a:pPr>
            <a:r>
              <a:rPr lang="zh-CN" altLang="en-US" sz="3200" b="0" dirty="0">
                <a:solidFill>
                  <a:srgbClr val="0000FF"/>
                </a:solidFill>
                <a:latin typeface="宋体" panose="02010600030101010101" pitchFamily="2" charset="-122"/>
              </a:rPr>
              <a:t>入梦的原因是：</a:t>
            </a:r>
            <a:endParaRPr lang="zh-CN" altLang="en-US" sz="3200" b="0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 eaLnBrk="1" hangingPunct="1"/>
            <a:endParaRPr lang="zh-CN" altLang="en-US" sz="3200" b="0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 eaLnBrk="1" hangingPunct="1">
              <a:buChar char="•"/>
            </a:pPr>
            <a:r>
              <a:rPr lang="zh-CN" altLang="en-US" sz="3200" b="0" dirty="0">
                <a:solidFill>
                  <a:srgbClr val="0000FF"/>
                </a:solidFill>
                <a:latin typeface="宋体" panose="02010600030101010101" pitchFamily="2" charset="-122"/>
              </a:rPr>
              <a:t>由现实转入梦境的过渡句是：</a:t>
            </a:r>
            <a:endParaRPr lang="zh-CN" altLang="en-US" sz="3200" b="0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 eaLnBrk="1" hangingPunct="1"/>
            <a:endParaRPr lang="zh-CN" altLang="en-US" sz="3200" b="0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 eaLnBrk="1" hangingPunct="1">
              <a:buChar char="•"/>
            </a:pPr>
            <a:r>
              <a:rPr lang="zh-CN" altLang="en-US" sz="3200" b="0" dirty="0">
                <a:solidFill>
                  <a:srgbClr val="0000FF"/>
                </a:solidFill>
                <a:latin typeface="宋体" panose="02010600030101010101" pitchFamily="2" charset="-122"/>
              </a:rPr>
              <a:t>由梦境转入现实的过渡句是：</a:t>
            </a:r>
            <a:endParaRPr lang="zh-CN" altLang="en-US" sz="3200" b="0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 eaLnBrk="1" hangingPunct="1">
              <a:buChar char="•"/>
            </a:pPr>
            <a:endParaRPr lang="zh-CN" altLang="en-US" sz="3200" b="0" dirty="0">
              <a:solidFill>
                <a:srgbClr val="0000FF"/>
              </a:solidFill>
              <a:latin typeface="隶书" pitchFamily="1" charset="-122"/>
            </a:endParaRPr>
          </a:p>
          <a:p>
            <a:pPr algn="l" eaLnBrk="1" hangingPunct="1">
              <a:buChar char="•"/>
            </a:pPr>
            <a:endParaRPr lang="zh-CN" altLang="en-US" sz="3200" b="0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 eaLnBrk="1" hangingPunct="1">
              <a:buChar char="•"/>
            </a:pPr>
            <a:r>
              <a:rPr lang="zh-CN" altLang="en-US" sz="3200" b="0" dirty="0">
                <a:solidFill>
                  <a:srgbClr val="0000FF"/>
                </a:solidFill>
                <a:latin typeface="宋体" panose="02010600030101010101" pitchFamily="2" charset="-122"/>
              </a:rPr>
              <a:t>揭示全诗主题的两句诗是：</a:t>
            </a:r>
            <a:endParaRPr lang="zh-CN" altLang="en-US" sz="3200" b="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6134" name="Text Box 6"/>
          <p:cNvSpPr txBox="1"/>
          <p:nvPr/>
        </p:nvSpPr>
        <p:spPr>
          <a:xfrm>
            <a:off x="3200400" y="1752600"/>
            <a:ext cx="5943600" cy="10668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u="sng" dirty="0">
                <a:solidFill>
                  <a:srgbClr val="FF0000"/>
                </a:solidFill>
                <a:latin typeface="宋体" panose="02010600030101010101" pitchFamily="2" charset="-122"/>
              </a:rPr>
              <a:t>海客谈瀛洲，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 u="sng" dirty="0">
                <a:solidFill>
                  <a:srgbClr val="FF0000"/>
                </a:solidFill>
                <a:latin typeface="宋体" panose="02010600030101010101" pitchFamily="2" charset="-122"/>
              </a:rPr>
              <a:t>对此欲倒东南倾</a:t>
            </a:r>
            <a:r>
              <a:rPr lang="zh-CN" altLang="en-US" sz="2800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endParaRPr lang="zh-CN" altLang="en-US" sz="2800" u="sng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l" eaLnBrk="1" hangingPunct="1">
              <a:spcBef>
                <a:spcPct val="50000"/>
              </a:spcBef>
            </a:pPr>
            <a:endParaRPr lang="en-US" altLang="zh-CN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6135" name="Text Box 7"/>
          <p:cNvSpPr txBox="1"/>
          <p:nvPr/>
        </p:nvSpPr>
        <p:spPr>
          <a:xfrm>
            <a:off x="5638800" y="2667000"/>
            <a:ext cx="3505200" cy="10668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u="sng" dirty="0">
                <a:solidFill>
                  <a:srgbClr val="FF0000"/>
                </a:solidFill>
                <a:latin typeface="宋体" panose="02010600030101010101" pitchFamily="2" charset="-122"/>
              </a:rPr>
              <a:t>我欲因之梦吴越</a:t>
            </a:r>
            <a:r>
              <a:rPr lang="zh-CN" altLang="en-US" sz="2800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endParaRPr lang="zh-CN" altLang="en-US" sz="2800" u="sng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l" eaLnBrk="1" hangingPunct="1">
              <a:spcBef>
                <a:spcPct val="50000"/>
              </a:spcBef>
            </a:pP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6136" name="Text Box 8"/>
          <p:cNvSpPr txBox="1"/>
          <p:nvPr/>
        </p:nvSpPr>
        <p:spPr>
          <a:xfrm>
            <a:off x="5562600" y="3657600"/>
            <a:ext cx="5181600" cy="17081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u="sng" dirty="0">
                <a:solidFill>
                  <a:srgbClr val="FF0000"/>
                </a:solidFill>
                <a:latin typeface="宋体" panose="02010600030101010101" pitchFamily="2" charset="-122"/>
              </a:rPr>
              <a:t>忽魂悸以魄动，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endParaRPr lang="en-US" altLang="zh-CN" sz="2800" u="sng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2800" u="sng" dirty="0">
                <a:solidFill>
                  <a:srgbClr val="FF0000"/>
                </a:solidFill>
                <a:latin typeface="宋体" panose="02010600030101010101" pitchFamily="2" charset="-122"/>
              </a:rPr>
              <a:t>失向来之烟霞</a:t>
            </a:r>
            <a:r>
              <a:rPr lang="zh-CN" altLang="en-US" sz="2800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endParaRPr lang="zh-CN" altLang="en-US" sz="2800" u="sng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l" eaLnBrk="1" hangingPunct="1">
              <a:spcBef>
                <a:spcPct val="50000"/>
              </a:spcBef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6137" name="Text Box 9"/>
          <p:cNvSpPr txBox="1"/>
          <p:nvPr/>
        </p:nvSpPr>
        <p:spPr>
          <a:xfrm>
            <a:off x="5334000" y="5029200"/>
            <a:ext cx="3810000" cy="14938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u="sng" dirty="0">
                <a:solidFill>
                  <a:srgbClr val="FF0000"/>
                </a:solidFill>
                <a:latin typeface="宋体" panose="02010600030101010101" pitchFamily="2" charset="-122"/>
              </a:rPr>
              <a:t>安能摧眉折腰事权贵，使我不得开心颜</a:t>
            </a:r>
            <a:r>
              <a:rPr lang="zh-CN" altLang="en-US" sz="2800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endParaRPr lang="zh-CN" altLang="en-US" sz="2800" u="sng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l" eaLnBrk="1" hangingPunct="1">
              <a:spcBef>
                <a:spcPct val="50000"/>
              </a:spcBef>
            </a:pP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176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6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6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4" grpId="0"/>
      <p:bldP spid="176135" grpId="0"/>
      <p:bldP spid="176136" grpId="0"/>
      <p:bldP spid="176137" grpId="0"/>
    </p:bldLst>
  </p:timing>
</p:sld>
</file>

<file path=ppt/theme/theme1.xml><?xml version="1.0" encoding="utf-8"?>
<a:theme xmlns:a="http://schemas.openxmlformats.org/drawingml/2006/main" name="空演示文稿">
  <a:themeElements>
    <a:clrScheme name="空演示文稿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空演示文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>
              <a:gamma/>
              <a:shade val="60000"/>
              <a:invGamma/>
            </a:srgbClr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>
              <a:gamma/>
              <a:shade val="60000"/>
              <a:invGamma/>
            </a:srgbClr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空演示文稿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演示文稿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空演示文稿_3">
  <a:themeElements>
    <a:clrScheme name="空演示文稿_3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空演示文稿_3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>
              <a:gamma/>
              <a:shade val="60000"/>
              <a:invGamma/>
            </a:srgbClr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>
              <a:gamma/>
              <a:shade val="60000"/>
              <a:invGamma/>
            </a:srgbClr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空演示文稿_3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3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演示文稿_3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3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3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3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3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空演示文稿_4">
  <a:themeElements>
    <a:clrScheme name="空演示文稿_4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空演示文稿_4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>
              <a:gamma/>
              <a:shade val="60000"/>
              <a:invGamma/>
            </a:srgbClr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08080"/>
        </a:solidFill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>
              <a:gamma/>
              <a:shade val="60000"/>
              <a:invGamma/>
            </a:srgbClr>
          </a:outerShdw>
        </a:effectLst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空演示文稿_4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演示文稿_4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4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4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4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_4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Office\Templates\空演示文稿.pot</Template>
  <TotalTime>0</TotalTime>
  <Words>4230</Words>
  <Application>WPS 演示</Application>
  <PresentationFormat>全屏显示(4:3)</PresentationFormat>
  <Paragraphs>339</Paragraphs>
  <Slides>39</Slides>
  <Notes>0</Notes>
  <HiddenSlides>2</HiddenSlides>
  <MMClips>2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39</vt:i4>
      </vt:variant>
      <vt:variant>
        <vt:lpstr>自定义放映</vt:lpstr>
      </vt:variant>
      <vt:variant>
        <vt:i4>1</vt:i4>
      </vt:variant>
    </vt:vector>
  </HeadingPairs>
  <TitlesOfParts>
    <vt:vector size="64" baseType="lpstr">
      <vt:lpstr>Arial</vt:lpstr>
      <vt:lpstr>宋体</vt:lpstr>
      <vt:lpstr>Wingdings</vt:lpstr>
      <vt:lpstr>Times New Roman</vt:lpstr>
      <vt:lpstr>楷体_GB2312</vt:lpstr>
      <vt:lpstr>黑体</vt:lpstr>
      <vt:lpstr>方正舒体</vt:lpstr>
      <vt:lpstr>仿宋_GB2312</vt:lpstr>
      <vt:lpstr>幼圆</vt:lpstr>
      <vt:lpstr>华文琥珀</vt:lpstr>
      <vt:lpstr>华文行楷</vt:lpstr>
      <vt:lpstr>微软雅黑</vt:lpstr>
      <vt:lpstr>华文隶书</vt:lpstr>
      <vt:lpstr>隶书</vt:lpstr>
      <vt:lpstr>华文中宋</vt:lpstr>
      <vt:lpstr>Baskerville Old Face</vt:lpstr>
      <vt:lpstr>华文新魏</vt:lpstr>
      <vt:lpstr>华文彩云</vt:lpstr>
      <vt:lpstr>汉鼎繁古印</vt:lpstr>
      <vt:lpstr>Arial Unicode MS</vt:lpstr>
      <vt:lpstr>空演示文稿</vt:lpstr>
      <vt:lpstr>空演示文稿_3</vt:lpstr>
      <vt:lpstr>空演示文稿_4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自定义放映1</vt:lpstr>
    </vt:vector>
  </TitlesOfParts>
  <Company>湄江中学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没有幻灯片标题</dc:title>
  <dc:creator>张海燕</dc:creator>
  <cp:keywords>梦游天姥吟留别</cp:keywords>
  <cp:lastModifiedBy>婳汐.沫莹</cp:lastModifiedBy>
  <cp:revision>103</cp:revision>
  <dcterms:created xsi:type="dcterms:W3CDTF">1999-12-02T05:56:13Z</dcterms:created>
  <dcterms:modified xsi:type="dcterms:W3CDTF">2019-06-15T00:59:37Z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