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425" r:id="rId4"/>
    <p:sldId id="558" r:id="rId5"/>
    <p:sldId id="413" r:id="rId6"/>
    <p:sldId id="508" r:id="rId7"/>
    <p:sldId id="427" r:id="rId8"/>
    <p:sldId id="429" r:id="rId9"/>
    <p:sldId id="433" r:id="rId10"/>
    <p:sldId id="432" r:id="rId11"/>
    <p:sldId id="509" r:id="rId12"/>
    <p:sldId id="435" r:id="rId13"/>
    <p:sldId id="559" r:id="rId14"/>
    <p:sldId id="561" r:id="rId15"/>
    <p:sldId id="420" r:id="rId16"/>
    <p:sldId id="437" r:id="rId17"/>
    <p:sldId id="440" r:id="rId18"/>
    <p:sldId id="510" r:id="rId19"/>
    <p:sldId id="443" r:id="rId20"/>
    <p:sldId id="446" r:id="rId21"/>
    <p:sldId id="447" r:id="rId22"/>
    <p:sldId id="449" r:id="rId23"/>
    <p:sldId id="450" r:id="rId24"/>
    <p:sldId id="451" r:id="rId25"/>
    <p:sldId id="452" r:id="rId26"/>
    <p:sldId id="454" r:id="rId27"/>
    <p:sldId id="455" r:id="rId28"/>
    <p:sldId id="511" r:id="rId29"/>
    <p:sldId id="460" r:id="rId30"/>
    <p:sldId id="461" r:id="rId31"/>
    <p:sldId id="462" r:id="rId32"/>
    <p:sldId id="463" r:id="rId33"/>
    <p:sldId id="464" r:id="rId34"/>
    <p:sldId id="465" r:id="rId35"/>
    <p:sldId id="466" r:id="rId36"/>
    <p:sldId id="467" r:id="rId37"/>
    <p:sldId id="468" r:id="rId38"/>
    <p:sldId id="469" r:id="rId39"/>
    <p:sldId id="470" r:id="rId40"/>
    <p:sldId id="512" r:id="rId41"/>
    <p:sldId id="494" r:id="rId42"/>
    <p:sldId id="496" r:id="rId43"/>
    <p:sldId id="513" r:id="rId44"/>
    <p:sldId id="498" r:id="rId45"/>
    <p:sldId id="499" r:id="rId46"/>
    <p:sldId id="500" r:id="rId47"/>
    <p:sldId id="501" r:id="rId48"/>
    <p:sldId id="502" r:id="rId49"/>
    <p:sldId id="503" r:id="rId50"/>
    <p:sldId id="504" r:id="rId51"/>
    <p:sldId id="556" r:id="rId52"/>
    <p:sldId id="506" r:id="rId53"/>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DC749C1-FDA9-4E70-8031-F2959C506033}">
          <p14:sldIdLst>
            <p14:sldId id="425"/>
            <p14:sldId id="558"/>
            <p14:sldId id="413"/>
            <p14:sldId id="508"/>
            <p14:sldId id="427"/>
          </p14:sldIdLst>
        </p14:section>
        <p14:section name="无标题节" id="{7243711D-D204-4AF6-9A0D-BA34DE5A02E0}">
          <p14:sldIdLst>
            <p14:sldId id="429"/>
            <p14:sldId id="433"/>
            <p14:sldId id="432"/>
            <p14:sldId id="509"/>
            <p14:sldId id="435"/>
            <p14:sldId id="559"/>
            <p14:sldId id="561"/>
            <p14:sldId id="420"/>
            <p14:sldId id="437"/>
            <p14:sldId id="440"/>
            <p14:sldId id="510"/>
            <p14:sldId id="443"/>
            <p14:sldId id="446"/>
            <p14:sldId id="447"/>
            <p14:sldId id="449"/>
            <p14:sldId id="450"/>
            <p14:sldId id="451"/>
            <p14:sldId id="452"/>
            <p14:sldId id="454"/>
            <p14:sldId id="455"/>
            <p14:sldId id="511"/>
            <p14:sldId id="460"/>
            <p14:sldId id="461"/>
            <p14:sldId id="462"/>
            <p14:sldId id="463"/>
            <p14:sldId id="464"/>
            <p14:sldId id="465"/>
            <p14:sldId id="466"/>
            <p14:sldId id="467"/>
            <p14:sldId id="468"/>
            <p14:sldId id="469"/>
            <p14:sldId id="470"/>
            <p14:sldId id="512"/>
            <p14:sldId id="494"/>
            <p14:sldId id="496"/>
            <p14:sldId id="513"/>
            <p14:sldId id="498"/>
            <p14:sldId id="499"/>
            <p14:sldId id="500"/>
            <p14:sldId id="501"/>
            <p14:sldId id="502"/>
            <p14:sldId id="503"/>
            <p14:sldId id="504"/>
            <p14:sldId id="556"/>
            <p14:sldId id="506"/>
          </p14:sldIdLst>
        </p14:section>
      </p14:sectionLst>
    </p:ext>
  </p:extLst>
</p:presentation>
</file>

<file path=ppt/commentAuthors.xml><?xml version="1.0" encoding="utf-8"?>
<p:cmAuthorLst xmlns:p="http://schemas.openxmlformats.org/presentationml/2006/main">
  <p:cmAuthor id="1" name="Administrator" initials="A"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90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tags" Target="tags/tag68.xml" /><Relationship Id="rId55" Type="http://schemas.openxmlformats.org/officeDocument/2006/relationships/presProps" Target="presProps.xml" /><Relationship Id="rId56" Type="http://schemas.openxmlformats.org/officeDocument/2006/relationships/viewProps" Target="viewProps.xml" /><Relationship Id="rId57" Type="http://schemas.openxmlformats.org/officeDocument/2006/relationships/theme" Target="theme/theme1.xml" /><Relationship Id="rId58"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t>26</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t>38</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t>41</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E0F773-CE60-4C1B-9E47-31966B72FCE4}" type="slidenum">
              <a:rPr lang="zh-CN" altLang="en-US" smtClean="0"/>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t>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E0F773-CE60-4C1B-9E47-31966B72FCE4}" type="slidenum">
              <a:rPr lang="zh-CN" altLang="en-US" smtClean="0"/>
              <a:t>10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t>12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t>16</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E0F773-CE60-4C1B-9E47-31966B72FCE4}" type="slidenum">
              <a:rPr lang="zh-CN" altLang="en-US" smtClean="0"/>
              <a:t>17</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Obj" preserve="1">
  <p:cSld name="标题，文本与内容">
    <p:spTree>
      <p:nvGrpSpPr>
        <p:cNvPr id="1" name=""/>
        <p:cNvGrpSpPr/>
        <p:nvPr/>
      </p:nvGrpSpPr>
      <p:grpSpPr>
        <a:xfrm>
          <a:off x="0" y="0"/>
          <a:ext cx="0" cy="0"/>
        </a:xfrm>
      </p:grpSpPr>
      <p:sp>
        <p:nvSpPr>
          <p:cNvPr id="2" name="标题 1"/>
          <p:cNvSpPr>
            <a:spLocks noGrp="1"/>
          </p:cNvSpPr>
          <p:nvPr>
            <p:ph type="title"/>
          </p:nvPr>
        </p:nvSpPr>
        <p:spPr>
          <a:xfrm>
            <a:off x="609600" y="274638"/>
            <a:ext cx="10972800"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09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57.xml" /><Relationship Id="rId14" Type="http://schemas.openxmlformats.org/officeDocument/2006/relationships/tags" Target="../tags/tag58.xml" /><Relationship Id="rId15" Type="http://schemas.openxmlformats.org/officeDocument/2006/relationships/tags" Target="../tags/tag59.xml" /><Relationship Id="rId16" Type="http://schemas.openxmlformats.org/officeDocument/2006/relationships/tags" Target="../tags/tag60.xml" /><Relationship Id="rId17" Type="http://schemas.openxmlformats.org/officeDocument/2006/relationships/tags" Target="../tags/tag61.xml" /><Relationship Id="rId18" Type="http://schemas.openxmlformats.org/officeDocument/2006/relationships/tags" Target="../tags/tag62.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1.jpeg" /><Relationship Id="rId4" Type="http://schemas.openxmlformats.org/officeDocument/2006/relationships/image" Target="../media/image2.png" /><Relationship Id="rId5" Type="http://schemas.openxmlformats.org/officeDocument/2006/relationships/image" Target="../media/image3.png" /><Relationship Id="rId6"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5.png" /><Relationship Id="rId4" Type="http://schemas.openxmlformats.org/officeDocument/2006/relationships/image" Target="../media/image6.png" /><Relationship Id="rId5" Type="http://schemas.openxmlformats.org/officeDocument/2006/relationships/image" Target="../media/image8.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tags" Target="../tags/tag63.xml" /><Relationship Id="rId5" Type="http://schemas.openxmlformats.org/officeDocument/2006/relationships/image" Target="../media/image8.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5.png" /><Relationship Id="rId4" Type="http://schemas.openxmlformats.org/officeDocument/2006/relationships/tags" Target="../tags/tag64.xml" /><Relationship Id="rId5" Type="http://schemas.openxmlformats.org/officeDocument/2006/relationships/image" Target="../media/image6.png" /><Relationship Id="rId6" Type="http://schemas.openxmlformats.org/officeDocument/2006/relationships/tags" Target="../tags/tag65.xml" /><Relationship Id="rId7" Type="http://schemas.openxmlformats.org/officeDocument/2006/relationships/tags" Target="../tags/tag66.xml" /><Relationship Id="rId8" Type="http://schemas.openxmlformats.org/officeDocument/2006/relationships/tags" Target="../tags/tag67.xml" /><Relationship Id="rId9" Type="http://schemas.openxmlformats.org/officeDocument/2006/relationships/image" Target="../media/image8.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14.jpeg" /><Relationship Id="rId5" Type="http://schemas.openxmlformats.org/officeDocument/2006/relationships/image" Target="../media/image8.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png" /><Relationship Id="rId3" Type="http://schemas.openxmlformats.org/officeDocument/2006/relationships/image" Target="../media/image5.png" /><Relationship Id="rId4" Type="http://schemas.openxmlformats.org/officeDocument/2006/relationships/image" Target="../media/image8.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8.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image" Target="../media/image5.png" /><Relationship Id="rId4" Type="http://schemas.openxmlformats.org/officeDocument/2006/relationships/image" Target="../media/image6.png" /><Relationship Id="rId5" Type="http://schemas.openxmlformats.org/officeDocument/2006/relationships/image" Target="../media/image7.png" /><Relationship Id="rId6" Type="http://schemas.openxmlformats.org/officeDocument/2006/relationships/image" Target="../media/image10.png" /><Relationship Id="rId7" Type="http://schemas.openxmlformats.org/officeDocument/2006/relationships/image" Target="../media/image8.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5.png" /><Relationship Id="rId4" Type="http://schemas.openxmlformats.org/officeDocument/2006/relationships/image" Target="../media/image6.png" /><Relationship Id="rId5" Type="http://schemas.openxmlformats.org/officeDocument/2006/relationships/image" Target="../media/image8.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png" /><Relationship Id="rId3" Type="http://schemas.openxmlformats.org/officeDocument/2006/relationships/image" Target="../media/image5.png" /><Relationship Id="rId4" Type="http://schemas.openxmlformats.org/officeDocument/2006/relationships/image" Target="../media/image15.jpeg" /><Relationship Id="rId5" Type="http://schemas.openxmlformats.org/officeDocument/2006/relationships/image" Target="../media/image8.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png" /><Relationship Id="rId3" Type="http://schemas.openxmlformats.org/officeDocument/2006/relationships/image" Target="../media/image5.png" /><Relationship Id="rId4" Type="http://schemas.openxmlformats.org/officeDocument/2006/relationships/image" Target="../media/image16.jpeg" /><Relationship Id="rId5" Type="http://schemas.openxmlformats.org/officeDocument/2006/relationships/image" Target="../media/image8.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5.png" /><Relationship Id="rId4" Type="http://schemas.openxmlformats.org/officeDocument/2006/relationships/image" Target="../media/image6.png" /><Relationship Id="rId5" Type="http://schemas.openxmlformats.org/officeDocument/2006/relationships/image" Target="../media/image7.png" /><Relationship Id="rId6" Type="http://schemas.openxmlformats.org/officeDocument/2006/relationships/image" Target="../media/image8.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png" /><Relationship Id="rId3" Type="http://schemas.openxmlformats.org/officeDocument/2006/relationships/image" Target="../media/image5.png" /><Relationship Id="rId4" Type="http://schemas.openxmlformats.org/officeDocument/2006/relationships/image" Target="../media/image11.jpeg" /><Relationship Id="rId5" Type="http://schemas.openxmlformats.org/officeDocument/2006/relationships/image" Target="../media/image8.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png" /><Relationship Id="rId3" Type="http://schemas.openxmlformats.org/officeDocument/2006/relationships/image" Target="../media/image5.png" /><Relationship Id="rId4" Type="http://schemas.openxmlformats.org/officeDocument/2006/relationships/image" Target="../media/image17.jpeg" /><Relationship Id="rId5" Type="http://schemas.openxmlformats.org/officeDocument/2006/relationships/image" Target="../media/image8.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8.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8.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8.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png" /><Relationship Id="rId3" Type="http://schemas.openxmlformats.org/officeDocument/2006/relationships/image" Target="../media/image5.png" /><Relationship Id="rId4" Type="http://schemas.openxmlformats.org/officeDocument/2006/relationships/image" Target="../media/image8.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image" Target="../media/image5.png" /><Relationship Id="rId4" Type="http://schemas.openxmlformats.org/officeDocument/2006/relationships/image" Target="../media/image6.png" /><Relationship Id="rId5" Type="http://schemas.openxmlformats.org/officeDocument/2006/relationships/image" Target="../media/image7.png" /><Relationship Id="rId6" Type="http://schemas.openxmlformats.org/officeDocument/2006/relationships/image" Target="../media/image10.png" /><Relationship Id="rId7" Type="http://schemas.openxmlformats.org/officeDocument/2006/relationships/image" Target="../media/image8.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8.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8.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8.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png" /><Relationship Id="rId3" Type="http://schemas.openxmlformats.org/officeDocument/2006/relationships/image" Target="../media/image9.jpeg" /><Relationship Id="rId4" Type="http://schemas.openxmlformats.org/officeDocument/2006/relationships/image" Target="../media/image8.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8.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8.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image" Target="../media/image5.png" /><Relationship Id="rId4" Type="http://schemas.openxmlformats.org/officeDocument/2006/relationships/image" Target="../media/image8.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image" Target="../media/image5.png" /><Relationship Id="rId4" Type="http://schemas.openxmlformats.org/officeDocument/2006/relationships/image" Target="../media/image8.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image" Target="../media/image5.png" /><Relationship Id="rId4" Type="http://schemas.openxmlformats.org/officeDocument/2006/relationships/image" Target="../media/image8.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image" Target="../media/image5.png" /><Relationship Id="rId4" Type="http://schemas.openxmlformats.org/officeDocument/2006/relationships/image" Target="../media/image8.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image" Target="../media/image5.png" /><Relationship Id="rId4" Type="http://schemas.openxmlformats.org/officeDocument/2006/relationships/image" Target="../media/image8.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image" Target="../media/image5.png" /><Relationship Id="rId4" Type="http://schemas.openxmlformats.org/officeDocument/2006/relationships/image" Target="../media/image8.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image" Target="../media/image5.png" /><Relationship Id="rId4" Type="http://schemas.openxmlformats.org/officeDocument/2006/relationships/image" Target="../media/image6.png" /><Relationship Id="rId5" Type="http://schemas.openxmlformats.org/officeDocument/2006/relationships/image" Target="../media/image7.png" /><Relationship Id="rId6" Type="http://schemas.openxmlformats.org/officeDocument/2006/relationships/image" Target="../media/image10.png" /><Relationship Id="rId7" Type="http://schemas.openxmlformats.org/officeDocument/2006/relationships/image" Target="../media/image8.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image" Target="../media/image5.png" /><Relationship Id="rId4" Type="http://schemas.openxmlformats.org/officeDocument/2006/relationships/image" Target="../media/image8.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5.png" /><Relationship Id="rId4" Type="http://schemas.openxmlformats.org/officeDocument/2006/relationships/image" Target="../media/image6.png" /><Relationship Id="rId5" Type="http://schemas.openxmlformats.org/officeDocument/2006/relationships/image" Target="../media/image7.png" /><Relationship Id="rId6" Type="http://schemas.openxmlformats.org/officeDocument/2006/relationships/image" Target="../media/image10.png" /><Relationship Id="rId7" Type="http://schemas.openxmlformats.org/officeDocument/2006/relationships/image" Target="../media/image8.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image" Target="../media/image5.png" /><Relationship Id="rId4" Type="http://schemas.openxmlformats.org/officeDocument/2006/relationships/image" Target="../media/image8.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 Id="rId3" Type="http://schemas.openxmlformats.org/officeDocument/2006/relationships/image" Target="../media/image5.png" /><Relationship Id="rId4" Type="http://schemas.openxmlformats.org/officeDocument/2006/relationships/image" Target="../media/image6.png" /><Relationship Id="rId5" Type="http://schemas.openxmlformats.org/officeDocument/2006/relationships/image" Target="../media/image7.png" /><Relationship Id="rId6" Type="http://schemas.openxmlformats.org/officeDocument/2006/relationships/image" Target="../media/image10.png" /><Relationship Id="rId7" Type="http://schemas.openxmlformats.org/officeDocument/2006/relationships/image" Target="../media/image8.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png" /><Relationship Id="rId3" Type="http://schemas.openxmlformats.org/officeDocument/2006/relationships/image" Target="../media/image5.png" /><Relationship Id="rId4" Type="http://schemas.openxmlformats.org/officeDocument/2006/relationships/image" Target="../media/image8.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png" /><Relationship Id="rId3" Type="http://schemas.openxmlformats.org/officeDocument/2006/relationships/image" Target="../media/image5.png" /><Relationship Id="rId4" Type="http://schemas.openxmlformats.org/officeDocument/2006/relationships/image" Target="../media/image8.pn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image" Target="../media/image5.png" /><Relationship Id="rId4" Type="http://schemas.openxmlformats.org/officeDocument/2006/relationships/image" Target="../media/image8.pn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8.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8.pn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8.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image" Target="../media/image5.png" /><Relationship Id="rId4" Type="http://schemas.openxmlformats.org/officeDocument/2006/relationships/image" Target="../media/image8.pn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8.png"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18.png" /><Relationship Id="rId5" Type="http://schemas.openxmlformats.org/officeDocument/2006/relationships/image" Target="../media/image19.png" /><Relationship Id="rId6" Type="http://schemas.openxmlformats.org/officeDocument/2006/relationships/image" Target="../media/image20.png" /><Relationship Id="rId7" Type="http://schemas.openxmlformats.org/officeDocument/2006/relationships/image" Target="../media/image21.png" /><Relationship Id="rId8" Type="http://schemas.openxmlformats.org/officeDocument/2006/relationships/image" Target="../media/image7.png" /><Relationship Id="rId9" Type="http://schemas.openxmlformats.org/officeDocument/2006/relationships/image" Target="../media/image2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5.png" /><Relationship Id="rId4" Type="http://schemas.openxmlformats.org/officeDocument/2006/relationships/hyperlink" Target="&#35270;&#39057;&#29255;&#27573;.mp4" TargetMode="External" /><Relationship Id="rId5" Type="http://schemas.openxmlformats.org/officeDocument/2006/relationships/image" Target="../media/image11.jpeg" /><Relationship Id="rId6" Type="http://schemas.openxmlformats.org/officeDocument/2006/relationships/image" Target="../media/image12.jpeg" /><Relationship Id="rId7" Type="http://schemas.openxmlformats.org/officeDocument/2006/relationships/image" Target="../media/image8.pn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 Id="rId3" Type="http://schemas.openxmlformats.org/officeDocument/2006/relationships/image" Target="../media/image23.png" /><Relationship Id="rId4" Type="http://schemas.openxmlformats.org/officeDocument/2006/relationships/image" Target="../media/image4.png" /><Relationship Id="rId5" Type="http://schemas.openxmlformats.org/officeDocument/2006/relationships/image" Target="../media/image24.jpeg" /><Relationship Id="rId6" Type="http://schemas.openxmlformats.org/officeDocument/2006/relationships/image" Target="../media/image25.png" /><Relationship Id="rId7" Type="http://schemas.openxmlformats.org/officeDocument/2006/relationships/image" Target="../media/image26.png" /><Relationship Id="rId8" Type="http://schemas.openxmlformats.org/officeDocument/2006/relationships/image" Target="../media/image27.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7.png" /><Relationship Id="rId5" Type="http://schemas.openxmlformats.org/officeDocument/2006/relationships/image" Target="../media/image13.jpeg" /><Relationship Id="rId6" Type="http://schemas.openxmlformats.org/officeDocument/2006/relationships/image" Target="../media/image8.png" /><Relationship Id="rId7" Type="http://schemas.openxmlformats.org/officeDocument/2006/relationships/audio" Target="../media/audio11.wav"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8.png" /><Relationship Id="rId5" Type="http://schemas.openxmlformats.org/officeDocument/2006/relationships/audio" Target="../media/audio11.wav" /><Relationship Id="rId6" Type="http://schemas.openxmlformats.org/officeDocument/2006/relationships/audio" Target="../media/audio22.wav"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png" /><Relationship Id="rId3" Type="http://schemas.openxmlformats.org/officeDocument/2006/relationships/image" Target="../media/image5.png" /><Relationship Id="rId4" Type="http://schemas.openxmlformats.org/officeDocument/2006/relationships/image" Target="../media/image7.png" /><Relationship Id="rId5" Type="http://schemas.openxmlformats.org/officeDocument/2006/relationships/image" Target="../media/image8.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image" Target="../media/image5.png" /><Relationship Id="rId4" Type="http://schemas.openxmlformats.org/officeDocument/2006/relationships/image" Target="../media/image6.png" /><Relationship Id="rId5" Type="http://schemas.openxmlformats.org/officeDocument/2006/relationships/image" Target="../media/image7.png" /><Relationship Id="rId6" Type="http://schemas.openxmlformats.org/officeDocument/2006/relationships/image" Target="../media/image10.png" /><Relationship Id="rId7" Type="http://schemas.openxmlformats.org/officeDocument/2006/relationships/image" Target="../media/image8.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descr="二维码2"/>
          <p:cNvPicPr>
            <a:picLocks noChangeAspect="1"/>
          </p:cNvPicPr>
          <p:nvPr/>
        </p:nvPicPr>
        <p:blipFill>
          <a:blip r:embed="rId3"/>
          <a:srcRect l="4423" t="7048" r="5333" b="4876"/>
          <a:stretch>
            <a:fillRect/>
          </a:stretch>
        </p:blipFill>
        <p:spPr>
          <a:xfrm>
            <a:off x="9817897" y="4192414"/>
            <a:ext cx="2355818" cy="2145115"/>
          </a:xfrm>
          <a:prstGeom prst="rect">
            <a:avLst/>
          </a:prstGeom>
        </p:spPr>
      </p:pic>
      <p:sp>
        <p:nvSpPr>
          <p:cNvPr id="5" name="文本框 4"/>
          <p:cNvSpPr txBox="1"/>
          <p:nvPr/>
        </p:nvSpPr>
        <p:spPr>
          <a:xfrm>
            <a:off x="2513480" y="5175828"/>
            <a:ext cx="7294880" cy="521970"/>
          </a:xfrm>
          <a:prstGeom prst="rect">
            <a:avLst/>
          </a:prstGeom>
          <a:noFill/>
        </p:spPr>
        <p:txBody>
          <a:bodyPr wrap="none" rtlCol="0">
            <a:spAutoFit/>
          </a:bodyPr>
          <a:lstStyle/>
          <a:p>
            <a:r>
              <a:rPr lang="zh-CN" altLang="zh-CN" sz="2800" b="1">
                <a:latin typeface="华文行楷" panose="02010800040101010101" pitchFamily="2" charset="-122"/>
                <a:ea typeface="华文行楷" panose="02010800040101010101" pitchFamily="2" charset="-122"/>
              </a:rPr>
              <a:t>课件制作：湖南省芙蓉教学名师杨华当工作室</a:t>
            </a:r>
            <a:endParaRPr lang="zh-CN" altLang="zh-CN" sz="2800" b="1">
              <a:latin typeface="华文行楷" panose="02010800040101010101" pitchFamily="2" charset="-122"/>
              <a:ea typeface="华文行楷" pitchFamily="2" charset="-122"/>
            </a:endParaRPr>
          </a:p>
        </p:txBody>
      </p:sp>
      <p:sp>
        <p:nvSpPr>
          <p:cNvPr id="10" name="矩形 9"/>
          <p:cNvSpPr/>
          <p:nvPr/>
        </p:nvSpPr>
        <p:spPr>
          <a:xfrm>
            <a:off x="-6947" y="554476"/>
            <a:ext cx="12205894" cy="3496856"/>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65" strike="noStrike" noProof="1"/>
          </a:p>
        </p:txBody>
      </p:sp>
      <p:sp>
        <p:nvSpPr>
          <p:cNvPr id="11" name="文本框 10"/>
          <p:cNvSpPr txBox="1"/>
          <p:nvPr/>
        </p:nvSpPr>
        <p:spPr>
          <a:xfrm>
            <a:off x="453182" y="1865603"/>
            <a:ext cx="11079480" cy="1106805"/>
          </a:xfrm>
          <a:prstGeom prst="rect">
            <a:avLst/>
          </a:prstGeom>
          <a:noFill/>
        </p:spPr>
        <p:txBody>
          <a:bodyPr wrap="none" rtlCol="0">
            <a:spAutoFit/>
          </a:bodyPr>
          <a:lstStyle/>
          <a:p>
            <a:r>
              <a:rPr lang="zh-CN" altLang="en-US" sz="6600" b="1">
                <a:solidFill>
                  <a:srgbClr val="FF0000"/>
                </a:solidFill>
                <a:latin typeface="微软雅黑" panose="020b0503020204020204" pitchFamily="34" charset="-122"/>
                <a:ea typeface="微软雅黑" panose="020b0503020204020204" pitchFamily="34" charset="-122"/>
              </a:rPr>
              <a:t>统编新版选择性必修上册课件</a:t>
            </a:r>
            <a:endParaRPr lang="zh-CN" altLang="en-US" sz="6600" b="1">
              <a:solidFill>
                <a:srgbClr val="FF0000"/>
              </a:solidFill>
              <a:latin typeface="微软雅黑" panose="020b0503020204020204" pitchFamily="34" charset="-122"/>
              <a:ea typeface="微软雅黑" panose="020b0503020204020204" pitchFamily="34" charset="-122"/>
            </a:endParaRPr>
          </a:p>
        </p:txBody>
      </p:sp>
      <p:pic>
        <p:nvPicPr>
          <p:cNvPr id="12" name="图片 11" descr="图片11"/>
          <p:cNvPicPr>
            <a:picLocks noChangeAspect="1"/>
          </p:cNvPicPr>
          <p:nvPr/>
        </p:nvPicPr>
        <p:blipFill>
          <a:blip r:embed="rId4"/>
          <a:stretch>
            <a:fillRect/>
          </a:stretch>
        </p:blipFill>
        <p:spPr>
          <a:xfrm>
            <a:off x="3660" y="4169234"/>
            <a:ext cx="2348463" cy="2168432"/>
          </a:xfrm>
          <a:prstGeom prst="rect">
            <a:avLst/>
          </a:prstGeom>
        </p:spPr>
      </p:pic>
      <p:pic>
        <p:nvPicPr>
          <p:cNvPr id="3" name="图片 2" descr="图片1"/>
          <p:cNvPicPr>
            <a:picLocks noChangeAspect="1"/>
          </p:cNvPicPr>
          <p:nvPr/>
        </p:nvPicPr>
        <p:blipFill>
          <a:blip r:embed="rId5"/>
          <a:stretch>
            <a:fillRect/>
          </a:stretch>
        </p:blipFill>
        <p:spPr>
          <a:xfrm>
            <a:off x="3887" y="1359"/>
            <a:ext cx="12195061" cy="552516"/>
          </a:xfrm>
          <a:prstGeom prst="rect">
            <a:avLst/>
          </a:prstGeom>
        </p:spPr>
      </p:pic>
      <p:pic>
        <p:nvPicPr>
          <p:cNvPr id="4" name="图片 3" descr="图片2"/>
          <p:cNvPicPr>
            <a:picLocks noChangeAspect="1"/>
          </p:cNvPicPr>
          <p:nvPr/>
        </p:nvPicPr>
        <p:blipFill>
          <a:blip r:embed="rId6"/>
          <a:stretch>
            <a:fillRect/>
          </a:stretch>
        </p:blipFill>
        <p:spPr>
          <a:xfrm>
            <a:off x="3887" y="6396813"/>
            <a:ext cx="12186634" cy="459828"/>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5"/>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3"/>
          <a:stretch>
            <a:fillRect/>
          </a:stretch>
        </p:blipFill>
        <p:spPr>
          <a:xfrm>
            <a:off x="9686290" y="-1344930"/>
            <a:ext cx="3844925" cy="3797935"/>
          </a:xfrm>
          <a:prstGeom prst="rect">
            <a:avLst/>
          </a:prstGeom>
        </p:spPr>
      </p:pic>
      <p:grpSp>
        <p:nvGrpSpPr>
          <p:cNvPr id="11" name="组合 10"/>
          <p:cNvGrpSpPr/>
          <p:nvPr/>
        </p:nvGrpSpPr>
        <p:grpSpPr>
          <a:xfrm>
            <a:off x="236855" y="1501140"/>
            <a:ext cx="11522075" cy="4819650"/>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2364"/>
              <a:ext cx="17434" cy="7590"/>
            </a:xfrm>
            <a:prstGeom prst="rect">
              <a:avLst/>
            </a:prstGeom>
            <a:effectLst>
              <a:outerShdw blurRad="50800" dist="38100" dir="2700000" algn="tl" rotWithShape="0">
                <a:prstClr val="black">
                  <a:alpha val="40000"/>
                </a:prstClr>
              </a:outerShdw>
            </a:effectLst>
          </p:spPr>
        </p:pic>
      </p:grpSp>
      <p:sp>
        <p:nvSpPr>
          <p:cNvPr id="6" name="横卷形 5"/>
          <p:cNvSpPr/>
          <p:nvPr/>
        </p:nvSpPr>
        <p:spPr>
          <a:xfrm>
            <a:off x="2468245" y="337820"/>
            <a:ext cx="7059930" cy="1162685"/>
          </a:xfrm>
          <a:prstGeom prst="horizontalScroll">
            <a:avLst/>
          </a:prstGeom>
          <a:solidFill>
            <a:srgbClr val="50E7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图文框 15"/>
          <p:cNvSpPr/>
          <p:nvPr/>
        </p:nvSpPr>
        <p:spPr>
          <a:xfrm>
            <a:off x="2416" y="1359"/>
            <a:ext cx="12187169" cy="6855283"/>
          </a:xfrm>
          <a:prstGeom prst="frame">
            <a:avLst>
              <a:gd name="adj1" fmla="val 968"/>
            </a:avLst>
          </a:prstGeom>
          <a:solidFill>
            <a:srgbClr val="956C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 name="标题 1"/>
          <p:cNvSpPr>
            <a:spLocks noGrp="1"/>
          </p:cNvSpPr>
          <p:nvPr>
            <p:ph type="title"/>
          </p:nvPr>
        </p:nvSpPr>
        <p:spPr>
          <a:xfrm>
            <a:off x="839349" y="337640"/>
            <a:ext cx="10512010" cy="1325111"/>
          </a:xfrm>
        </p:spPr>
        <p:txBody>
          <a:bodyPr>
            <a:noAutofit/>
          </a:bodyPr>
          <a:lstStyle/>
          <a:p>
            <a:pPr algn="ctr"/>
            <a:r>
              <a:rPr lang="zh-CN" altLang="en-US" sz="4800" b="1">
                <a:solidFill>
                  <a:schemeClr val="tx2"/>
                </a:solidFill>
                <a:latin typeface="微软雅黑" panose="020b0503020204020204" pitchFamily="34" charset="-122"/>
                <a:ea typeface="微软雅黑" panose="020b0503020204020204" pitchFamily="34" charset="-122"/>
                <a:sym typeface="+mn-ea"/>
              </a:rPr>
              <a:t>快速浏览，整体把握</a:t>
            </a:r>
            <a:endParaRPr lang="zh-CN" altLang="en-US" sz="4800" b="1">
              <a:solidFill>
                <a:schemeClr val="tx2"/>
              </a:solidFill>
              <a:latin typeface="微软雅黑" panose="020b0503020204020204" pitchFamily="34" charset="-122"/>
              <a:ea typeface="微软雅黑" panose="020b0503020204020204" pitchFamily="34" charset="-122"/>
              <a:sym typeface="+mn-ea"/>
            </a:endParaRPr>
          </a:p>
        </p:txBody>
      </p:sp>
      <p:sp>
        <p:nvSpPr>
          <p:cNvPr id="28" name="圆角矩形 27"/>
          <p:cNvSpPr/>
          <p:nvPr/>
        </p:nvSpPr>
        <p:spPr bwMode="auto">
          <a:xfrm>
            <a:off x="236855" y="1875790"/>
            <a:ext cx="11522075" cy="1728296"/>
          </a:xfrm>
          <a:prstGeom prst="roundRect">
            <a:avLst/>
          </a:prstGeom>
          <a:noFill/>
          <a:ln w="28575">
            <a:noFill/>
          </a:ln>
          <a:scene3d>
            <a:camera prst="orthographicFront"/>
            <a:lightRig rig="threePt" dir="t"/>
          </a:scene3d>
        </p:spPr>
        <p:txBody>
          <a:bodyPr wrap="square" lIns="82822" tIns="41410" rIns="82822" bIns="41410">
            <a:spAutoFit/>
          </a:bodyPr>
          <a:lstStyle/>
          <a:p>
            <a:pPr algn="l">
              <a:tabLst>
                <a:tab pos="7718425" algn="r"/>
              </a:tabLst>
              <a:defRPr/>
            </a:pPr>
            <a:r>
              <a:rPr lang="zh-CN" altLang="en-US" sz="32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1.快速浏览《别了，不列颠尼亚》，将文中表示时间的句子画出来，将“香港回归”这一重大历史事件的过程用表格形式展现出来。</a:t>
            </a:r>
            <a:endParaRPr lang="zh-CN" altLang="en-US" sz="32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sp>
        <p:nvSpPr>
          <p:cNvPr id="3" name="圆角矩形 2"/>
          <p:cNvSpPr/>
          <p:nvPr/>
        </p:nvSpPr>
        <p:spPr bwMode="auto">
          <a:xfrm>
            <a:off x="236855" y="4048125"/>
            <a:ext cx="11522075" cy="1632140"/>
          </a:xfrm>
          <a:prstGeom prst="roundRect">
            <a:avLst/>
          </a:prstGeom>
          <a:noFill/>
          <a:ln w="28575">
            <a:noFill/>
          </a:ln>
          <a:scene3d>
            <a:camera prst="orthographicFront"/>
            <a:lightRig rig="threePt" dir="t"/>
          </a:scene3d>
        </p:spPr>
        <p:txBody>
          <a:bodyPr wrap="square" lIns="82822" tIns="41410" rIns="82822" bIns="41410">
            <a:spAutoFit/>
          </a:bodyPr>
          <a:lstStyle/>
          <a:p>
            <a:pPr algn="l">
              <a:tabLst>
                <a:tab pos="7718425" algn="r"/>
              </a:tabLst>
              <a:defRPr/>
            </a:pPr>
            <a:r>
              <a:rPr lang="zh-CN" altLang="en-US" sz="32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2.对照课文小标题，思考《县委书记的好榜样——焦裕禄》这篇人物通讯选取了那些典型事例来刻画焦裕禄这一人物形象？这些事例表现了焦裕禄怎样的精神和品格？</a:t>
            </a:r>
            <a:endParaRPr lang="zh-CN" altLang="en-US" sz="32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53" presetClass="entr" presetSubtype="0"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3" presetClass="entr" presetSubtype="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p:bldP spid="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5"/>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2"/>
          <a:stretch>
            <a:fillRect/>
          </a:stretch>
        </p:blipFill>
        <p:spPr>
          <a:xfrm>
            <a:off x="9686290" y="-1344930"/>
            <a:ext cx="3844925" cy="3797935"/>
          </a:xfrm>
          <a:prstGeom prst="rect">
            <a:avLst/>
          </a:prstGeom>
        </p:spPr>
      </p:pic>
      <p:pic>
        <p:nvPicPr>
          <p:cNvPr id="9" name="图片 8" descr="背景3"/>
          <p:cNvPicPr>
            <a:picLocks noChangeAspect="1"/>
          </p:cNvPicPr>
          <p:nvPr/>
        </p:nvPicPr>
        <p:blipFill>
          <a:blip r:embed="rId3"/>
          <a:stretch>
            <a:fillRect/>
          </a:stretch>
        </p:blipFill>
        <p:spPr>
          <a:xfrm>
            <a:off x="504190" y="1435735"/>
            <a:ext cx="11485245" cy="5067300"/>
          </a:xfrm>
          <a:prstGeom prst="rect">
            <a:avLst/>
          </a:prstGeom>
          <a:effectLst>
            <a:outerShdw blurRad="50800" dist="38100" dir="10800000" algn="r" rotWithShape="0">
              <a:prstClr val="black">
                <a:alpha val="40000"/>
              </a:prstClr>
            </a:outerShdw>
          </a:effectLst>
        </p:spPr>
      </p:pic>
      <p:sp>
        <p:nvSpPr>
          <p:cNvPr id="4" name="流程图: 终止 3"/>
          <p:cNvSpPr/>
          <p:nvPr/>
        </p:nvSpPr>
        <p:spPr>
          <a:xfrm>
            <a:off x="2413000" y="152400"/>
            <a:ext cx="7226300" cy="913765"/>
          </a:xfrm>
          <a:prstGeom prst="flowChartTerminator">
            <a:avLst/>
          </a:prstGeom>
          <a:solidFill>
            <a:srgbClr val="50E7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a:t>《别了，“不列颠尼亚”》</a:t>
            </a:r>
            <a:endParaRPr lang="zh-CN" altLang="en-US" sz="4000" b="1"/>
          </a:p>
        </p:txBody>
      </p:sp>
      <p:graphicFrame>
        <p:nvGraphicFramePr>
          <p:cNvPr id="2" name="表格 1"/>
          <p:cNvGraphicFramePr>
            <a:graphicFrameLocks noGrp="1"/>
          </p:cNvGraphicFramePr>
          <p:nvPr>
            <p:custDataLst>
              <p:tags r:id="rId4"/>
            </p:custDataLst>
          </p:nvPr>
        </p:nvGraphicFramePr>
        <p:xfrm>
          <a:off x="659130" y="1661795"/>
          <a:ext cx="11225530" cy="4476750"/>
        </p:xfrm>
        <a:graphic>
          <a:graphicData uri="http://schemas.openxmlformats.org/drawingml/2006/table">
            <a:tbl>
              <a:tblPr firstRow="1" bandRow="1">
                <a:tableStyleId>{5940675A-B579-460E-94D1-54222C63F5DA}</a:tableStyleId>
              </a:tblPr>
              <a:tblGrid>
                <a:gridCol w="2562225"/>
                <a:gridCol w="2774950"/>
                <a:gridCol w="5888355"/>
              </a:tblGrid>
              <a:tr h="529590">
                <a:tc>
                  <a:txBody>
                    <a:bodyPr vert="horz" wrap="square"/>
                    <a:lstStyle/>
                    <a:p>
                      <a:pPr indent="0" algn="ctr">
                        <a:buNone/>
                      </a:pPr>
                      <a:r>
                        <a:rPr lang="en-US" sz="2800" b="1">
                          <a:solidFill>
                            <a:schemeClr val="tx1"/>
                          </a:solidFill>
                          <a:latin typeface="微软雅黑" panose="020b0503020204020204" pitchFamily="34" charset="-122"/>
                          <a:ea typeface="微软雅黑" panose="020b0503020204020204" pitchFamily="34" charset="-122"/>
                          <a:cs typeface="新宋体" panose="02010609030101010101" charset="-122"/>
                        </a:rPr>
                        <a:t>时间</a:t>
                      </a:r>
                      <a:endParaRPr lang="en-US" altLang="en-US" sz="2800" b="1">
                        <a:solidFill>
                          <a:schemeClr val="tx1"/>
                        </a:solidFill>
                        <a:latin typeface="微软雅黑" panose="020b0503020204020204" pitchFamily="34" charset="-122"/>
                        <a:ea typeface="微软雅黑" panose="020b0503020204020204" pitchFamily="34"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800" b="1">
                          <a:solidFill>
                            <a:schemeClr val="tx1"/>
                          </a:solidFill>
                          <a:latin typeface="微软雅黑" panose="020b0503020204020204" pitchFamily="34" charset="-122"/>
                          <a:ea typeface="微软雅黑" panose="020b0503020204020204" pitchFamily="34" charset="-122"/>
                          <a:cs typeface="新宋体" panose="02010609030101010101" charset="-122"/>
                        </a:rPr>
                        <a:t>地点</a:t>
                      </a:r>
                      <a:endParaRPr lang="en-US" altLang="en-US" sz="2800" b="1">
                        <a:solidFill>
                          <a:schemeClr val="tx1"/>
                        </a:solidFill>
                        <a:latin typeface="微软雅黑" panose="020b0503020204020204" pitchFamily="34" charset="-122"/>
                        <a:ea typeface="微软雅黑" panose="020b0503020204020204" pitchFamily="34"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800" b="1">
                          <a:solidFill>
                            <a:schemeClr val="tx1"/>
                          </a:solidFill>
                          <a:latin typeface="微软雅黑" panose="020b0503020204020204" pitchFamily="34" charset="-122"/>
                          <a:ea typeface="微软雅黑" panose="020b0503020204020204" pitchFamily="34" charset="-122"/>
                          <a:cs typeface="新宋体" panose="02010609030101010101" charset="-122"/>
                        </a:rPr>
                        <a:t>主要事件</a:t>
                      </a:r>
                      <a:endParaRPr lang="en-US" altLang="en-US" sz="2800" b="1">
                        <a:solidFill>
                          <a:schemeClr val="tx1"/>
                        </a:solidFill>
                        <a:latin typeface="微软雅黑" panose="020b0503020204020204" pitchFamily="34" charset="-122"/>
                        <a:ea typeface="微软雅黑" panose="020b0503020204020204" pitchFamily="34"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36905">
                <a:tc>
                  <a:txBody>
                    <a:bodyPr vert="horz" wrap="square"/>
                    <a:lstStyle/>
                    <a:p>
                      <a:pPr indent="0" algn="ctr">
                        <a:buNone/>
                      </a:pPr>
                      <a:r>
                        <a:rPr lang="en-US" sz="1200" b="0">
                          <a:latin typeface="新宋体" panose="02010609030101010101" charset="-122"/>
                          <a:ea typeface="新宋体" panose="02010609030101010101" charset="-122"/>
                          <a:cs typeface="新宋体" panose="02010609030101010101" charset="-122"/>
                        </a:rPr>
                        <a:t> </a:t>
                      </a:r>
                      <a:endParaRPr lang="en-US" altLang="en-US" sz="24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1200" b="0">
                          <a:latin typeface="新宋体" panose="02010609030101010101" charset="-122"/>
                          <a:ea typeface="新宋体" panose="02010609030101010101" charset="-122"/>
                          <a:cs typeface="新宋体" panose="02010609030101010101" charset="-122"/>
                        </a:rPr>
                        <a:t> </a:t>
                      </a:r>
                      <a:endParaRPr lang="en-US" altLang="en-US" sz="1200" b="0">
                        <a:latin typeface="新宋体" panose="02010609030101010101" charset="-122"/>
                        <a:ea typeface="新宋体" panose="02010609030101010101"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1200" b="0">
                          <a:latin typeface="新宋体" panose="02010609030101010101" charset="-122"/>
                          <a:ea typeface="新宋体" panose="02010609030101010101" charset="-122"/>
                          <a:cs typeface="新宋体" panose="02010609030101010101" charset="-122"/>
                        </a:rPr>
                        <a:t> </a:t>
                      </a:r>
                      <a:endParaRPr lang="en-US" altLang="en-US" sz="1200" b="0">
                        <a:latin typeface="新宋体" panose="02010609030101010101" charset="-122"/>
                        <a:ea typeface="新宋体" panose="02010609030101010101"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9590">
                <a:tc>
                  <a:txBody>
                    <a:bodyPr vert="horz" wrap="square"/>
                    <a:lstStyle/>
                    <a:p>
                      <a:pPr indent="0">
                        <a:buNone/>
                      </a:pPr>
                      <a:r>
                        <a:rPr lang="en-US" sz="1200" b="0">
                          <a:latin typeface="新宋体" panose="02010609030101010101" charset="-122"/>
                          <a:ea typeface="新宋体" panose="02010609030101010101" charset="-122"/>
                          <a:cs typeface="新宋体" panose="02010609030101010101" charset="-122"/>
                        </a:rPr>
                        <a:t> </a:t>
                      </a:r>
                      <a:endParaRPr lang="en-US" altLang="en-US" sz="1200" b="0">
                        <a:latin typeface="新宋体" panose="02010609030101010101" charset="-122"/>
                        <a:ea typeface="新宋体" panose="02010609030101010101"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1200" b="0">
                          <a:latin typeface="新宋体" panose="02010609030101010101" charset="-122"/>
                          <a:ea typeface="新宋体" panose="02010609030101010101" charset="-122"/>
                          <a:cs typeface="新宋体" panose="02010609030101010101" charset="-122"/>
                        </a:rPr>
                        <a:t> </a:t>
                      </a:r>
                      <a:endParaRPr lang="en-US" altLang="en-US" sz="1200" b="0">
                        <a:latin typeface="新宋体" panose="02010609030101010101" charset="-122"/>
                        <a:ea typeface="新宋体" panose="02010609030101010101"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1200" b="0">
                          <a:latin typeface="新宋体" panose="02010609030101010101" charset="-122"/>
                          <a:ea typeface="新宋体" panose="02010609030101010101" charset="-122"/>
                          <a:cs typeface="新宋体" panose="02010609030101010101" charset="-122"/>
                        </a:rPr>
                        <a:t> </a:t>
                      </a:r>
                      <a:endParaRPr lang="en-US" altLang="en-US" sz="1200" b="0">
                        <a:latin typeface="新宋体" panose="02010609030101010101" charset="-122"/>
                        <a:ea typeface="新宋体" panose="02010609030101010101"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9590">
                <a:tc>
                  <a:txBody>
                    <a:bodyPr vert="horz" wrap="square"/>
                    <a:lstStyle/>
                    <a:p>
                      <a:pPr indent="0">
                        <a:buNone/>
                      </a:pPr>
                      <a:r>
                        <a:rPr lang="en-US" sz="1200" b="0">
                          <a:latin typeface="新宋体" panose="02010609030101010101" charset="-122"/>
                          <a:ea typeface="新宋体" panose="02010609030101010101" charset="-122"/>
                          <a:cs typeface="新宋体" panose="02010609030101010101" charset="-122"/>
                        </a:rPr>
                        <a:t> </a:t>
                      </a:r>
                      <a:endParaRPr lang="en-US" altLang="en-US" sz="1200" b="0">
                        <a:latin typeface="新宋体" panose="02010609030101010101" charset="-122"/>
                        <a:ea typeface="新宋体" panose="02010609030101010101"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1200" b="0">
                          <a:latin typeface="新宋体" panose="02010609030101010101" charset="-122"/>
                          <a:ea typeface="新宋体" panose="02010609030101010101" charset="-122"/>
                          <a:cs typeface="新宋体" panose="02010609030101010101" charset="-122"/>
                        </a:rPr>
                        <a:t> </a:t>
                      </a:r>
                      <a:endParaRPr lang="en-US" altLang="en-US" sz="1200" b="0">
                        <a:latin typeface="新宋体" panose="02010609030101010101" charset="-122"/>
                        <a:ea typeface="新宋体" panose="02010609030101010101"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1200" b="0">
                          <a:latin typeface="新宋体" panose="02010609030101010101" charset="-122"/>
                          <a:ea typeface="新宋体" panose="02010609030101010101" charset="-122"/>
                          <a:cs typeface="新宋体" panose="02010609030101010101" charset="-122"/>
                        </a:rPr>
                        <a:t> </a:t>
                      </a:r>
                      <a:endParaRPr lang="en-US" altLang="en-US" sz="1200" b="0">
                        <a:latin typeface="新宋体" panose="02010609030101010101" charset="-122"/>
                        <a:ea typeface="新宋体" panose="02010609030101010101"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9590">
                <a:tc>
                  <a:txBody>
                    <a:bodyPr vert="horz" wrap="square"/>
                    <a:lstStyle/>
                    <a:p>
                      <a:pPr indent="0">
                        <a:buNone/>
                      </a:pPr>
                      <a:endParaRPr lang="en-US" altLang="en-US" sz="1200" b="0">
                        <a:latin typeface="新宋体" panose="02010609030101010101" charset="-122"/>
                        <a:ea typeface="新宋体" panose="02010609030101010101"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1200" b="0">
                          <a:latin typeface="新宋体" panose="02010609030101010101" charset="-122"/>
                          <a:ea typeface="新宋体" panose="02010609030101010101" charset="-122"/>
                          <a:cs typeface="新宋体" panose="02010609030101010101" charset="-122"/>
                        </a:rPr>
                        <a:t> </a:t>
                      </a:r>
                      <a:endParaRPr lang="en-US" altLang="en-US" sz="1200" b="0">
                        <a:latin typeface="新宋体" panose="02010609030101010101" charset="-122"/>
                        <a:ea typeface="新宋体" panose="02010609030101010101"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1200" b="0">
                          <a:latin typeface="新宋体" panose="02010609030101010101" charset="-122"/>
                          <a:ea typeface="新宋体" panose="02010609030101010101" charset="-122"/>
                          <a:cs typeface="新宋体" panose="02010609030101010101" charset="-122"/>
                        </a:rPr>
                        <a:t> </a:t>
                      </a:r>
                      <a:endParaRPr lang="en-US" altLang="en-US" sz="1200" b="0">
                        <a:latin typeface="新宋体" panose="02010609030101010101" charset="-122"/>
                        <a:ea typeface="新宋体" panose="02010609030101010101"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9590">
                <a:tc>
                  <a:txBody>
                    <a:bodyPr vert="horz" wrap="square"/>
                    <a:lstStyle/>
                    <a:p>
                      <a:pPr indent="0">
                        <a:buNone/>
                      </a:pPr>
                      <a:r>
                        <a:rPr lang="en-US" sz="1200" b="0">
                          <a:latin typeface="新宋体" panose="02010609030101010101" charset="-122"/>
                          <a:ea typeface="新宋体" panose="02010609030101010101" charset="-122"/>
                          <a:cs typeface="新宋体" panose="02010609030101010101" charset="-122"/>
                        </a:rPr>
                        <a:t> </a:t>
                      </a:r>
                      <a:endParaRPr lang="en-US" altLang="en-US" sz="1200" b="0">
                        <a:latin typeface="新宋体" panose="02010609030101010101" charset="-122"/>
                        <a:ea typeface="新宋体" panose="02010609030101010101"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1200" b="0">
                          <a:latin typeface="新宋体" panose="02010609030101010101" charset="-122"/>
                          <a:ea typeface="新宋体" panose="02010609030101010101" charset="-122"/>
                          <a:cs typeface="新宋体" panose="02010609030101010101" charset="-122"/>
                        </a:rPr>
                        <a:t> </a:t>
                      </a:r>
                      <a:endParaRPr lang="en-US" altLang="en-US" sz="1200" b="0">
                        <a:latin typeface="新宋体" panose="02010609030101010101" charset="-122"/>
                        <a:ea typeface="新宋体" panose="02010609030101010101"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1200" b="0">
                          <a:latin typeface="新宋体" panose="02010609030101010101" charset="-122"/>
                          <a:ea typeface="新宋体" panose="02010609030101010101" charset="-122"/>
                          <a:cs typeface="新宋体" panose="02010609030101010101" charset="-122"/>
                        </a:rPr>
                        <a:t> </a:t>
                      </a:r>
                      <a:endParaRPr lang="en-US" altLang="en-US" sz="1200" b="0">
                        <a:latin typeface="新宋体" panose="02010609030101010101" charset="-122"/>
                        <a:ea typeface="新宋体" panose="02010609030101010101"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62305">
                <a:tc>
                  <a:txBody>
                    <a:bodyPr vert="horz" wrap="square"/>
                    <a:lstStyle/>
                    <a:p>
                      <a:pPr indent="0">
                        <a:buNone/>
                      </a:pPr>
                      <a:r>
                        <a:rPr lang="en-US" sz="1200" b="0">
                          <a:latin typeface="新宋体" panose="02010609030101010101" charset="-122"/>
                          <a:ea typeface="新宋体" panose="02010609030101010101" charset="-122"/>
                          <a:cs typeface="新宋体" panose="02010609030101010101" charset="-122"/>
                        </a:rPr>
                        <a:t> </a:t>
                      </a:r>
                      <a:endParaRPr lang="en-US" altLang="en-US" sz="1200" b="0">
                        <a:latin typeface="新宋体" panose="02010609030101010101" charset="-122"/>
                        <a:ea typeface="新宋体" panose="02010609030101010101"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1200" b="0">
                          <a:latin typeface="新宋体" panose="02010609030101010101" charset="-122"/>
                          <a:ea typeface="新宋体" panose="02010609030101010101" charset="-122"/>
                          <a:cs typeface="新宋体" panose="02010609030101010101" charset="-122"/>
                        </a:rPr>
                        <a:t> </a:t>
                      </a:r>
                      <a:endParaRPr lang="en-US" altLang="en-US" sz="1200" b="0">
                        <a:latin typeface="新宋体" panose="02010609030101010101" charset="-122"/>
                        <a:ea typeface="新宋体" panose="02010609030101010101"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1200" b="0">
                          <a:latin typeface="新宋体" panose="02010609030101010101" charset="-122"/>
                          <a:ea typeface="新宋体" panose="02010609030101010101" charset="-122"/>
                          <a:cs typeface="新宋体" panose="02010609030101010101" charset="-122"/>
                        </a:rPr>
                        <a:t> </a:t>
                      </a:r>
                      <a:endParaRPr lang="en-US" altLang="en-US" sz="1200" b="0">
                        <a:latin typeface="新宋体" panose="02010609030101010101" charset="-122"/>
                        <a:ea typeface="新宋体" panose="02010609030101010101"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9590">
                <a:tc>
                  <a:txBody>
                    <a:bodyPr vert="horz" wrap="square"/>
                    <a:lstStyle/>
                    <a:p>
                      <a:pPr indent="0">
                        <a:buNone/>
                      </a:pPr>
                      <a:r>
                        <a:rPr lang="en-US" sz="1200" b="0">
                          <a:latin typeface="新宋体" panose="02010609030101010101" charset="-122"/>
                          <a:ea typeface="新宋体" panose="02010609030101010101" charset="-122"/>
                          <a:cs typeface="新宋体" panose="02010609030101010101" charset="-122"/>
                        </a:rPr>
                        <a:t> </a:t>
                      </a:r>
                      <a:endParaRPr lang="en-US" altLang="en-US" sz="1200" b="0">
                        <a:latin typeface="新宋体" panose="02010609030101010101" charset="-122"/>
                        <a:ea typeface="新宋体" panose="02010609030101010101"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1200" b="0">
                          <a:latin typeface="新宋体" panose="02010609030101010101" charset="-122"/>
                          <a:ea typeface="新宋体" panose="02010609030101010101" charset="-122"/>
                          <a:cs typeface="新宋体" panose="02010609030101010101" charset="-122"/>
                        </a:rPr>
                        <a:t> </a:t>
                      </a:r>
                      <a:endParaRPr lang="en-US" altLang="en-US" sz="1200" b="0">
                        <a:latin typeface="新宋体" panose="02010609030101010101" charset="-122"/>
                        <a:ea typeface="新宋体" panose="02010609030101010101"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endParaRPr lang="en-US" altLang="en-US" sz="1200" b="0">
                        <a:latin typeface="新宋体" panose="02010609030101010101" charset="-122"/>
                        <a:ea typeface="新宋体" panose="02010609030101010101" charset="-122"/>
                        <a:cs typeface="新宋体" panose="02010609030101010101"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矩形 2"/>
          <p:cNvSpPr/>
          <p:nvPr/>
        </p:nvSpPr>
        <p:spPr>
          <a:xfrm>
            <a:off x="789623" y="2297113"/>
            <a:ext cx="2153920" cy="521970"/>
          </a:xfrm>
          <a:prstGeom prst="rect">
            <a:avLst/>
          </a:prstGeom>
          <a:noFill/>
          <a:ln w="9525">
            <a:noFill/>
          </a:ln>
        </p:spPr>
        <p:txBody>
          <a:bodyPr wrap="none" anchor="t">
            <a:spAutoFit/>
          </a:bodyPr>
          <a:lstStyle/>
          <a:p>
            <a:pPr algn="ctr"/>
            <a:r>
              <a:rPr lang="en-US" altLang="zh-CN" sz="2800" b="1">
                <a:latin typeface="宋体" panose="02010600030101010101" pitchFamily="2" charset="-122"/>
                <a:ea typeface="宋体" panose="02010600030101010101" pitchFamily="2" charset="-122"/>
                <a:cs typeface="宋体" panose="02010600030101010101" pitchFamily="2" charset="-122"/>
              </a:rPr>
              <a:t>30</a:t>
            </a:r>
            <a:r>
              <a:rPr lang="zh-CN" altLang="en-US" sz="2800" b="1">
                <a:latin typeface="宋体" panose="02010600030101010101" pitchFamily="2" charset="-122"/>
                <a:ea typeface="宋体" panose="02010600030101010101" pitchFamily="2" charset="-122"/>
                <a:cs typeface="宋体" panose="02010600030101010101" pitchFamily="2" charset="-122"/>
              </a:rPr>
              <a:t>日</a:t>
            </a:r>
            <a:r>
              <a:rPr lang="en-US" altLang="zh-CN" sz="2800" b="1">
                <a:latin typeface="宋体" panose="02010600030101010101" pitchFamily="2" charset="-122"/>
                <a:ea typeface="宋体" panose="02010600030101010101" pitchFamily="2" charset="-122"/>
                <a:cs typeface="宋体" panose="02010600030101010101" pitchFamily="2" charset="-122"/>
              </a:rPr>
              <a:t>4</a:t>
            </a:r>
            <a:r>
              <a:rPr lang="zh-CN" altLang="en-US" sz="2800" b="1">
                <a:latin typeface="宋体" panose="02010600030101010101" pitchFamily="2" charset="-122"/>
                <a:ea typeface="宋体" panose="02010600030101010101" pitchFamily="2" charset="-122"/>
                <a:cs typeface="宋体" panose="02010600030101010101" pitchFamily="2" charset="-122"/>
              </a:rPr>
              <a:t>时</a:t>
            </a:r>
            <a:r>
              <a:rPr lang="en-US" altLang="zh-CN" sz="2800" b="1">
                <a:latin typeface="宋体" panose="02010600030101010101" pitchFamily="2" charset="-122"/>
                <a:ea typeface="宋体" panose="02010600030101010101" pitchFamily="2" charset="-122"/>
                <a:cs typeface="宋体" panose="02010600030101010101" pitchFamily="2" charset="-122"/>
              </a:rPr>
              <a:t>30</a:t>
            </a:r>
            <a:r>
              <a:rPr lang="zh-CN" altLang="en-US" sz="2800" b="1">
                <a:latin typeface="宋体" panose="02010600030101010101" pitchFamily="2" charset="-122"/>
                <a:ea typeface="宋体" panose="02010600030101010101" pitchFamily="2" charset="-122"/>
                <a:cs typeface="宋体" panose="02010600030101010101" pitchFamily="2" charset="-122"/>
              </a:rPr>
              <a:t>分</a:t>
            </a:r>
            <a:endParaRPr lang="zh-CN" altLang="en-US" sz="2800" b="1">
              <a:latin typeface="宋体" panose="02010600030101010101" pitchFamily="2" charset="-122"/>
              <a:ea typeface="宋体" panose="02010600030101010101" pitchFamily="2" charset="-122"/>
              <a:cs typeface="宋体" pitchFamily="2" charset="-122"/>
            </a:endParaRPr>
          </a:p>
        </p:txBody>
      </p:sp>
      <p:sp>
        <p:nvSpPr>
          <p:cNvPr id="5" name="矩形 4"/>
          <p:cNvSpPr/>
          <p:nvPr/>
        </p:nvSpPr>
        <p:spPr>
          <a:xfrm>
            <a:off x="790099" y="2819083"/>
            <a:ext cx="2153920" cy="521970"/>
          </a:xfrm>
          <a:prstGeom prst="rect">
            <a:avLst/>
          </a:prstGeom>
          <a:noFill/>
          <a:ln w="9525">
            <a:noFill/>
          </a:ln>
        </p:spPr>
        <p:txBody>
          <a:bodyPr wrap="none" anchor="t">
            <a:spAutoFit/>
          </a:bodyPr>
          <a:lstStyle/>
          <a:p>
            <a:pPr algn="ctr"/>
            <a:r>
              <a:rPr lang="en-US" altLang="zh-CN" sz="2800" b="1">
                <a:latin typeface="宋体" panose="02010600030101010101" pitchFamily="2" charset="-122"/>
                <a:ea typeface="宋体" panose="02010600030101010101" pitchFamily="2" charset="-122"/>
                <a:cs typeface="宋体" panose="02010600030101010101" pitchFamily="2" charset="-122"/>
              </a:rPr>
              <a:t>30</a:t>
            </a:r>
            <a:r>
              <a:rPr lang="zh-CN" altLang="en-US" sz="2800" b="1">
                <a:latin typeface="宋体" panose="02010600030101010101" pitchFamily="2" charset="-122"/>
                <a:ea typeface="宋体" panose="02010600030101010101" pitchFamily="2" charset="-122"/>
                <a:cs typeface="宋体" panose="02010600030101010101" pitchFamily="2" charset="-122"/>
              </a:rPr>
              <a:t>日</a:t>
            </a:r>
            <a:r>
              <a:rPr lang="en-US" altLang="zh-CN" sz="2800" b="1">
                <a:latin typeface="宋体" panose="02010600030101010101" pitchFamily="2" charset="-122"/>
                <a:ea typeface="宋体" panose="02010600030101010101" pitchFamily="2" charset="-122"/>
                <a:cs typeface="宋体" panose="02010600030101010101" pitchFamily="2" charset="-122"/>
              </a:rPr>
              <a:t>4</a:t>
            </a:r>
            <a:r>
              <a:rPr lang="zh-CN" altLang="en-US" sz="2800" b="1">
                <a:latin typeface="宋体" panose="02010600030101010101" pitchFamily="2" charset="-122"/>
                <a:ea typeface="宋体" panose="02010600030101010101" pitchFamily="2" charset="-122"/>
                <a:cs typeface="宋体" panose="02010600030101010101" pitchFamily="2" charset="-122"/>
              </a:rPr>
              <a:t>时</a:t>
            </a:r>
            <a:r>
              <a:rPr lang="en-US" altLang="zh-CN" sz="2800" b="1">
                <a:latin typeface="宋体" panose="02010600030101010101" pitchFamily="2" charset="-122"/>
                <a:ea typeface="宋体" panose="02010600030101010101" pitchFamily="2" charset="-122"/>
                <a:cs typeface="宋体" panose="02010600030101010101" pitchFamily="2" charset="-122"/>
              </a:rPr>
              <a:t>40</a:t>
            </a:r>
            <a:r>
              <a:rPr lang="zh-CN" altLang="en-US" sz="2800" b="1">
                <a:latin typeface="宋体" panose="02010600030101010101" pitchFamily="2" charset="-122"/>
                <a:ea typeface="宋体" panose="02010600030101010101" pitchFamily="2" charset="-122"/>
                <a:cs typeface="宋体" panose="02010600030101010101" pitchFamily="2" charset="-122"/>
              </a:rPr>
              <a:t>分</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7" name="矩形 6"/>
          <p:cNvSpPr/>
          <p:nvPr/>
        </p:nvSpPr>
        <p:spPr>
          <a:xfrm>
            <a:off x="790099" y="3380423"/>
            <a:ext cx="2153920" cy="521970"/>
          </a:xfrm>
          <a:prstGeom prst="rect">
            <a:avLst/>
          </a:prstGeom>
          <a:noFill/>
          <a:ln w="9525">
            <a:noFill/>
          </a:ln>
        </p:spPr>
        <p:txBody>
          <a:bodyPr wrap="none" anchor="t">
            <a:spAutoFit/>
          </a:bodyPr>
          <a:lstStyle/>
          <a:p>
            <a:pPr algn="ctr"/>
            <a:r>
              <a:rPr lang="en-US" altLang="zh-CN" sz="2800" b="1">
                <a:latin typeface="宋体" panose="02010600030101010101" pitchFamily="2" charset="-122"/>
                <a:ea typeface="宋体" panose="02010600030101010101" pitchFamily="2" charset="-122"/>
                <a:cs typeface="宋体" panose="02010600030101010101" pitchFamily="2" charset="-122"/>
              </a:rPr>
              <a:t>30</a:t>
            </a:r>
            <a:r>
              <a:rPr lang="zh-CN" altLang="en-US" sz="2800" b="1">
                <a:latin typeface="宋体" panose="02010600030101010101" pitchFamily="2" charset="-122"/>
                <a:ea typeface="宋体" panose="02010600030101010101" pitchFamily="2" charset="-122"/>
                <a:cs typeface="宋体" panose="02010600030101010101" pitchFamily="2" charset="-122"/>
              </a:rPr>
              <a:t>日</a:t>
            </a:r>
            <a:r>
              <a:rPr lang="en-US" altLang="zh-CN" sz="2800" b="1">
                <a:latin typeface="宋体" panose="02010600030101010101" pitchFamily="2" charset="-122"/>
                <a:ea typeface="宋体" panose="02010600030101010101" pitchFamily="2" charset="-122"/>
                <a:cs typeface="宋体" panose="02010600030101010101" pitchFamily="2" charset="-122"/>
              </a:rPr>
              <a:t>6</a:t>
            </a:r>
            <a:r>
              <a:rPr lang="zh-CN" altLang="en-US" sz="2800" b="1">
                <a:latin typeface="宋体" panose="02010600030101010101" pitchFamily="2" charset="-122"/>
                <a:ea typeface="宋体" panose="02010600030101010101" pitchFamily="2" charset="-122"/>
                <a:cs typeface="宋体" panose="02010600030101010101" pitchFamily="2" charset="-122"/>
              </a:rPr>
              <a:t>时</a:t>
            </a:r>
            <a:r>
              <a:rPr lang="en-US" altLang="zh-CN" sz="2800" b="1">
                <a:latin typeface="宋体" panose="02010600030101010101" pitchFamily="2" charset="-122"/>
                <a:ea typeface="宋体" panose="02010600030101010101" pitchFamily="2" charset="-122"/>
                <a:cs typeface="宋体" panose="02010600030101010101" pitchFamily="2" charset="-122"/>
              </a:rPr>
              <a:t>15</a:t>
            </a:r>
            <a:r>
              <a:rPr lang="zh-CN" altLang="en-US" sz="2800" b="1">
                <a:latin typeface="宋体" panose="02010600030101010101" pitchFamily="2" charset="-122"/>
                <a:ea typeface="宋体" panose="02010600030101010101" pitchFamily="2" charset="-122"/>
                <a:cs typeface="宋体" panose="02010600030101010101" pitchFamily="2" charset="-122"/>
              </a:rPr>
              <a:t>分</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21" name="矩形 20"/>
          <p:cNvSpPr/>
          <p:nvPr/>
        </p:nvSpPr>
        <p:spPr>
          <a:xfrm>
            <a:off x="790099" y="3902710"/>
            <a:ext cx="2153920" cy="521970"/>
          </a:xfrm>
          <a:prstGeom prst="rect">
            <a:avLst/>
          </a:prstGeom>
          <a:noFill/>
          <a:ln w="9525">
            <a:noFill/>
          </a:ln>
        </p:spPr>
        <p:txBody>
          <a:bodyPr wrap="none" anchor="t">
            <a:spAutoFit/>
          </a:bodyPr>
          <a:lstStyle/>
          <a:p>
            <a:pPr algn="ctr"/>
            <a:r>
              <a:rPr lang="en-US" altLang="zh-CN" sz="2800" b="1">
                <a:latin typeface="宋体" panose="02010600030101010101" pitchFamily="2" charset="-122"/>
                <a:ea typeface="宋体" panose="02010600030101010101" pitchFamily="2" charset="-122"/>
                <a:cs typeface="宋体" panose="02010600030101010101" pitchFamily="2" charset="-122"/>
              </a:rPr>
              <a:t>30</a:t>
            </a:r>
            <a:r>
              <a:rPr lang="zh-CN" altLang="en-US" sz="2800" b="1">
                <a:latin typeface="宋体" panose="02010600030101010101" pitchFamily="2" charset="-122"/>
                <a:ea typeface="宋体" panose="02010600030101010101" pitchFamily="2" charset="-122"/>
                <a:cs typeface="宋体" panose="02010600030101010101" pitchFamily="2" charset="-122"/>
              </a:rPr>
              <a:t>日</a:t>
            </a:r>
            <a:r>
              <a:rPr lang="en-US" altLang="zh-CN" sz="2800" b="1">
                <a:latin typeface="宋体" panose="02010600030101010101" pitchFamily="2" charset="-122"/>
                <a:ea typeface="宋体" panose="02010600030101010101" pitchFamily="2" charset="-122"/>
                <a:cs typeface="宋体" panose="02010600030101010101" pitchFamily="2" charset="-122"/>
              </a:rPr>
              <a:t>7</a:t>
            </a:r>
            <a:r>
              <a:rPr lang="zh-CN" altLang="en-US" sz="2800" b="1">
                <a:latin typeface="宋体" panose="02010600030101010101" pitchFamily="2" charset="-122"/>
                <a:ea typeface="宋体" panose="02010600030101010101" pitchFamily="2" charset="-122"/>
                <a:cs typeface="宋体" panose="02010600030101010101" pitchFamily="2" charset="-122"/>
              </a:rPr>
              <a:t>时</a:t>
            </a:r>
            <a:r>
              <a:rPr lang="en-US" altLang="zh-CN" sz="2800" b="1">
                <a:latin typeface="宋体" panose="02010600030101010101" pitchFamily="2" charset="-122"/>
                <a:ea typeface="宋体" panose="02010600030101010101" pitchFamily="2" charset="-122"/>
                <a:cs typeface="宋体" panose="02010600030101010101" pitchFamily="2" charset="-122"/>
              </a:rPr>
              <a:t>45</a:t>
            </a:r>
            <a:r>
              <a:rPr lang="zh-CN" altLang="en-US" sz="2800" b="1">
                <a:latin typeface="宋体" panose="02010600030101010101" pitchFamily="2" charset="-122"/>
                <a:ea typeface="宋体" panose="02010600030101010101" pitchFamily="2" charset="-122"/>
                <a:cs typeface="宋体" panose="02010600030101010101" pitchFamily="2" charset="-122"/>
              </a:rPr>
              <a:t>分</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33" name="矩形 32"/>
          <p:cNvSpPr/>
          <p:nvPr/>
        </p:nvSpPr>
        <p:spPr>
          <a:xfrm>
            <a:off x="659289" y="4424680"/>
            <a:ext cx="2687320" cy="521970"/>
          </a:xfrm>
          <a:prstGeom prst="rect">
            <a:avLst/>
          </a:prstGeom>
          <a:noFill/>
          <a:ln w="9525">
            <a:noFill/>
          </a:ln>
        </p:spPr>
        <p:txBody>
          <a:bodyPr wrap="none" anchor="t">
            <a:spAutoFit/>
          </a:bodyPr>
          <a:lstStyle/>
          <a:p>
            <a:pPr algn="ctr"/>
            <a:r>
              <a:rPr lang="en-US" altLang="zh-CN" sz="2800" b="1">
                <a:latin typeface="宋体" panose="02010600030101010101" pitchFamily="2" charset="-122"/>
                <a:ea typeface="宋体" panose="02010600030101010101" pitchFamily="2" charset="-122"/>
                <a:cs typeface="宋体" panose="02010600030101010101" pitchFamily="2" charset="-122"/>
              </a:rPr>
              <a:t>30</a:t>
            </a:r>
            <a:r>
              <a:rPr lang="zh-CN" altLang="en-US" sz="2800" b="1">
                <a:latin typeface="宋体" panose="02010600030101010101" pitchFamily="2" charset="-122"/>
                <a:ea typeface="宋体" panose="02010600030101010101" pitchFamily="2" charset="-122"/>
                <a:cs typeface="宋体" panose="02010600030101010101" pitchFamily="2" charset="-122"/>
              </a:rPr>
              <a:t>日最后一分钟</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34" name="矩形 33"/>
          <p:cNvSpPr/>
          <p:nvPr/>
        </p:nvSpPr>
        <p:spPr>
          <a:xfrm>
            <a:off x="754539" y="5094288"/>
            <a:ext cx="2150110" cy="521970"/>
          </a:xfrm>
          <a:prstGeom prst="rect">
            <a:avLst/>
          </a:prstGeom>
          <a:noFill/>
          <a:ln w="9525">
            <a:noFill/>
          </a:ln>
        </p:spPr>
        <p:txBody>
          <a:bodyPr wrap="none" anchor="t">
            <a:spAutoFit/>
          </a:bodyPr>
          <a:lstStyle/>
          <a:p>
            <a:pPr algn="ct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日第一分钟</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35" name="矩形 34"/>
          <p:cNvSpPr/>
          <p:nvPr/>
        </p:nvSpPr>
        <p:spPr>
          <a:xfrm>
            <a:off x="880110" y="5616575"/>
            <a:ext cx="1974215" cy="521970"/>
          </a:xfrm>
          <a:prstGeom prst="rect">
            <a:avLst/>
          </a:prstGeom>
          <a:noFill/>
          <a:ln w="9525">
            <a:noFill/>
          </a:ln>
        </p:spPr>
        <p:txBody>
          <a:bodyPr wrap="none" anchor="t">
            <a:spAutoFit/>
          </a:bodyPr>
          <a:lstStyle/>
          <a:p>
            <a:pPr algn="ct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日</a:t>
            </a:r>
            <a:r>
              <a:rPr lang="en-US" altLang="zh-CN" sz="2800" b="1">
                <a:latin typeface="宋体" panose="02010600030101010101" pitchFamily="2" charset="-122"/>
                <a:ea typeface="宋体" panose="02010600030101010101" pitchFamily="2" charset="-122"/>
                <a:cs typeface="宋体" panose="02010600030101010101" pitchFamily="2" charset="-122"/>
              </a:rPr>
              <a:t>0</a:t>
            </a:r>
            <a:r>
              <a:rPr lang="zh-CN" altLang="en-US" sz="2800" b="1">
                <a:latin typeface="宋体" panose="02010600030101010101" pitchFamily="2" charset="-122"/>
                <a:ea typeface="宋体" panose="02010600030101010101" pitchFamily="2" charset="-122"/>
                <a:cs typeface="宋体" panose="02010600030101010101" pitchFamily="2" charset="-122"/>
              </a:rPr>
              <a:t>时</a:t>
            </a:r>
            <a:r>
              <a:rPr lang="en-US" altLang="zh-CN" sz="2800" b="1">
                <a:latin typeface="宋体" panose="02010600030101010101" pitchFamily="2" charset="-122"/>
                <a:ea typeface="宋体" panose="02010600030101010101" pitchFamily="2" charset="-122"/>
                <a:cs typeface="宋体" panose="02010600030101010101" pitchFamily="2" charset="-122"/>
              </a:rPr>
              <a:t>40</a:t>
            </a:r>
            <a:r>
              <a:rPr lang="zh-CN" altLang="en-US" sz="2800" b="1">
                <a:latin typeface="宋体" panose="02010600030101010101" pitchFamily="2" charset="-122"/>
                <a:ea typeface="宋体" panose="02010600030101010101" pitchFamily="2" charset="-122"/>
                <a:cs typeface="宋体" panose="02010600030101010101" pitchFamily="2" charset="-122"/>
              </a:rPr>
              <a:t>分</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36" name="矩形 35"/>
          <p:cNvSpPr/>
          <p:nvPr/>
        </p:nvSpPr>
        <p:spPr>
          <a:xfrm>
            <a:off x="3565208" y="2296160"/>
            <a:ext cx="1255713" cy="522288"/>
          </a:xfrm>
          <a:prstGeom prst="rect">
            <a:avLst/>
          </a:prstGeom>
          <a:noFill/>
          <a:ln w="9525">
            <a:noFill/>
          </a:ln>
        </p:spPr>
        <p:txBody>
          <a:bodyPr wrap="none">
            <a:spAutoFit/>
          </a:bodyPr>
          <a:lstStyle/>
          <a:p>
            <a:pPr fontAlgn="base"/>
            <a:r>
              <a:rPr lang="zh-CN" altLang="en-US" sz="2800" b="1" strike="noStrike" noProof="1">
                <a:solidFill>
                  <a:schemeClr val="tx2"/>
                </a:solidFill>
                <a:uFillTx/>
                <a:latin typeface="Arial" panose="020b0604020202020204" pitchFamily="34" charset="0"/>
                <a:ea typeface="宋体" panose="02010600030101010101" pitchFamily="2" charset="-122"/>
                <a:cs typeface="+mn-cs"/>
              </a:rPr>
              <a:t>港督府</a:t>
            </a:r>
            <a:endParaRPr lang="zh-CN" altLang="en-US" sz="2800" b="1" strike="noStrike" noProof="1">
              <a:solidFill>
                <a:schemeClr val="tx2"/>
              </a:solidFill>
              <a:uFillTx/>
              <a:latin typeface="Arial" panose="020b0604020202020204" pitchFamily="34" charset="0"/>
            </a:endParaRPr>
          </a:p>
        </p:txBody>
      </p:sp>
      <p:sp>
        <p:nvSpPr>
          <p:cNvPr id="37" name="矩形 36"/>
          <p:cNvSpPr/>
          <p:nvPr/>
        </p:nvSpPr>
        <p:spPr>
          <a:xfrm>
            <a:off x="3567113" y="2818765"/>
            <a:ext cx="1254125" cy="522288"/>
          </a:xfrm>
          <a:prstGeom prst="rect">
            <a:avLst/>
          </a:prstGeom>
          <a:noFill/>
          <a:ln w="9525">
            <a:noFill/>
          </a:ln>
        </p:spPr>
        <p:txBody>
          <a:bodyPr wrap="none" anchor="t">
            <a:spAutoFit/>
          </a:bodyPr>
          <a:lstStyle/>
          <a:p>
            <a:pPr algn="ctr"/>
            <a:r>
              <a:rPr lang="zh-CN" altLang="en-US" sz="2800" b="1">
                <a:latin typeface="Arial" panose="020b0604020202020204" pitchFamily="34" charset="0"/>
                <a:ea typeface="宋体" panose="02010600030101010101" pitchFamily="2" charset="-122"/>
              </a:rPr>
              <a:t>港督府</a:t>
            </a:r>
            <a:endParaRPr lang="zh-CN" altLang="en-US" sz="2800" b="1">
              <a:latin typeface="Arial" panose="020b0604020202020204" pitchFamily="34" charset="0"/>
              <a:ea typeface="宋体" panose="02010600030101010101" pitchFamily="2" charset="-122"/>
            </a:endParaRPr>
          </a:p>
        </p:txBody>
      </p:sp>
      <p:sp>
        <p:nvSpPr>
          <p:cNvPr id="38" name="矩形 37"/>
          <p:cNvSpPr/>
          <p:nvPr/>
        </p:nvSpPr>
        <p:spPr>
          <a:xfrm>
            <a:off x="3122613" y="3341370"/>
            <a:ext cx="2878137" cy="954088"/>
          </a:xfrm>
          <a:prstGeom prst="rect">
            <a:avLst/>
          </a:prstGeom>
          <a:noFill/>
          <a:ln w="9525">
            <a:noFill/>
          </a:ln>
        </p:spPr>
        <p:txBody>
          <a:bodyPr wrap="square" anchor="t">
            <a:spAutoFit/>
          </a:bodyPr>
          <a:lstStyle/>
          <a:p>
            <a:pPr algn="ctr"/>
            <a:r>
              <a:rPr lang="zh-CN" altLang="en-US" sz="2800" b="1">
                <a:latin typeface="Arial" panose="020b0604020202020204" pitchFamily="34" charset="0"/>
                <a:ea typeface="宋体" panose="02010600030101010101" pitchFamily="2" charset="-122"/>
              </a:rPr>
              <a:t>添马舰东面广场 </a:t>
            </a:r>
            <a:endParaRPr lang="zh-CN" altLang="en-US" sz="2800" b="1">
              <a:latin typeface="Arial" panose="020b0604020202020204" pitchFamily="34" charset="0"/>
              <a:ea typeface="宋体" panose="02010600030101010101" pitchFamily="2" charset="-122"/>
            </a:endParaRPr>
          </a:p>
          <a:p>
            <a:pPr algn="ctr"/>
            <a:endParaRPr lang="zh-CN" altLang="en-US" sz="2800" b="1">
              <a:latin typeface="Arial" panose="020b0604020202020204" pitchFamily="34" charset="0"/>
              <a:ea typeface="宋体" panose="02010600030101010101" pitchFamily="2" charset="-122"/>
            </a:endParaRPr>
          </a:p>
        </p:txBody>
      </p:sp>
      <p:sp>
        <p:nvSpPr>
          <p:cNvPr id="39" name="矩形 38"/>
          <p:cNvSpPr/>
          <p:nvPr/>
        </p:nvSpPr>
        <p:spPr>
          <a:xfrm>
            <a:off x="2904490" y="3902710"/>
            <a:ext cx="3436938" cy="521970"/>
          </a:xfrm>
          <a:prstGeom prst="rect">
            <a:avLst/>
          </a:prstGeom>
          <a:noFill/>
          <a:ln w="9525">
            <a:noFill/>
          </a:ln>
        </p:spPr>
        <p:txBody>
          <a:bodyPr wrap="square" anchor="t">
            <a:spAutoFit/>
          </a:bodyPr>
          <a:lstStyle/>
          <a:p>
            <a:pPr algn="ctr"/>
            <a:r>
              <a:rPr lang="zh-CN" altLang="en-US" sz="2800" b="1">
                <a:latin typeface="Arial" panose="020b0604020202020204" pitchFamily="34" charset="0"/>
                <a:ea typeface="宋体" panose="02010600030101010101" pitchFamily="2" charset="-122"/>
              </a:rPr>
              <a:t>亲王军营旁</a:t>
            </a:r>
            <a:endParaRPr lang="zh-CN" altLang="en-US" sz="2800" b="1">
              <a:latin typeface="Arial" panose="020b0604020202020204" pitchFamily="34" charset="0"/>
              <a:ea typeface="宋体" panose="02010600030101010101" pitchFamily="2" charset="-122"/>
            </a:endParaRPr>
          </a:p>
        </p:txBody>
      </p:sp>
      <p:sp>
        <p:nvSpPr>
          <p:cNvPr id="40" name="矩形 39"/>
          <p:cNvSpPr/>
          <p:nvPr/>
        </p:nvSpPr>
        <p:spPr>
          <a:xfrm>
            <a:off x="3122613" y="4424363"/>
            <a:ext cx="2878137" cy="521970"/>
          </a:xfrm>
          <a:prstGeom prst="rect">
            <a:avLst/>
          </a:prstGeom>
          <a:noFill/>
          <a:ln w="9525">
            <a:noFill/>
          </a:ln>
        </p:spPr>
        <p:txBody>
          <a:bodyPr wrap="square" anchor="t">
            <a:spAutoFit/>
          </a:bodyPr>
          <a:lstStyle/>
          <a:p>
            <a:pPr algn="ctr"/>
            <a:r>
              <a:rPr lang="zh-CN" altLang="en-US" sz="2800" b="1">
                <a:latin typeface="Arial" panose="020b0604020202020204" pitchFamily="34" charset="0"/>
                <a:ea typeface="宋体" panose="02010600030101010101" pitchFamily="2" charset="-122"/>
              </a:rPr>
              <a:t>交接仪式现场</a:t>
            </a:r>
            <a:endParaRPr lang="zh-CN" altLang="en-US" sz="2800" b="1">
              <a:latin typeface="Arial" panose="020b0604020202020204" pitchFamily="34" charset="0"/>
              <a:ea typeface="宋体" panose="02010600030101010101" pitchFamily="2" charset="-122"/>
            </a:endParaRPr>
          </a:p>
        </p:txBody>
      </p:sp>
      <p:sp>
        <p:nvSpPr>
          <p:cNvPr id="41" name="矩形 40"/>
          <p:cNvSpPr/>
          <p:nvPr/>
        </p:nvSpPr>
        <p:spPr>
          <a:xfrm>
            <a:off x="3122613" y="5019993"/>
            <a:ext cx="2878137" cy="521970"/>
          </a:xfrm>
          <a:prstGeom prst="rect">
            <a:avLst/>
          </a:prstGeom>
          <a:noFill/>
          <a:ln w="9525">
            <a:noFill/>
          </a:ln>
        </p:spPr>
        <p:txBody>
          <a:bodyPr wrap="square" anchor="t">
            <a:spAutoFit/>
          </a:bodyPr>
          <a:lstStyle/>
          <a:p>
            <a:pPr algn="ctr"/>
            <a:r>
              <a:rPr lang="zh-CN" altLang="en-US" sz="2800" b="1">
                <a:latin typeface="Arial" panose="020b0604020202020204" pitchFamily="34" charset="0"/>
                <a:ea typeface="宋体" panose="02010600030101010101" pitchFamily="2" charset="-122"/>
              </a:rPr>
              <a:t>交接仪式现场</a:t>
            </a:r>
            <a:endParaRPr lang="zh-CN" altLang="en-US" sz="2800" b="1">
              <a:latin typeface="Arial" panose="020b0604020202020204" pitchFamily="34" charset="0"/>
              <a:ea typeface="宋体" panose="02010600030101010101" pitchFamily="2" charset="-122"/>
            </a:endParaRPr>
          </a:p>
        </p:txBody>
      </p:sp>
      <p:sp>
        <p:nvSpPr>
          <p:cNvPr id="42" name="矩形 41"/>
          <p:cNvSpPr/>
          <p:nvPr/>
        </p:nvSpPr>
        <p:spPr>
          <a:xfrm>
            <a:off x="3567113" y="5615940"/>
            <a:ext cx="1612900" cy="522288"/>
          </a:xfrm>
          <a:prstGeom prst="rect">
            <a:avLst/>
          </a:prstGeom>
          <a:noFill/>
          <a:ln w="9525">
            <a:noFill/>
          </a:ln>
        </p:spPr>
        <p:txBody>
          <a:bodyPr wrap="none">
            <a:spAutoFit/>
          </a:bodyPr>
          <a:lstStyle/>
          <a:p>
            <a:pPr algn="ctr" fontAlgn="base"/>
            <a:r>
              <a:rPr lang="zh-CN" altLang="en-US" sz="2800" b="1" strike="noStrike" noProof="1">
                <a:solidFill>
                  <a:schemeClr val="tx1"/>
                </a:solidFill>
                <a:uFillTx/>
                <a:latin typeface="Arial" panose="020b0604020202020204" pitchFamily="34" charset="0"/>
                <a:ea typeface="宋体" panose="02010600030101010101" pitchFamily="2" charset="-122"/>
                <a:cs typeface="+mn-cs"/>
              </a:rPr>
              <a:t>中国南海</a:t>
            </a:r>
            <a:endParaRPr lang="zh-CN" altLang="en-US" sz="2800" b="1" strike="noStrike" noProof="1">
              <a:solidFill>
                <a:schemeClr val="tx1"/>
              </a:solidFill>
              <a:uFillTx/>
              <a:latin typeface="Arial" panose="020b0604020202020204" pitchFamily="34" charset="0"/>
            </a:endParaRPr>
          </a:p>
        </p:txBody>
      </p:sp>
      <p:sp>
        <p:nvSpPr>
          <p:cNvPr id="43" name="矩形 42"/>
          <p:cNvSpPr/>
          <p:nvPr/>
        </p:nvSpPr>
        <p:spPr>
          <a:xfrm>
            <a:off x="7201218" y="2296160"/>
            <a:ext cx="3042920" cy="521970"/>
          </a:xfrm>
          <a:prstGeom prst="rect">
            <a:avLst/>
          </a:prstGeom>
          <a:noFill/>
          <a:ln w="9525">
            <a:noFill/>
          </a:ln>
        </p:spPr>
        <p:txBody>
          <a:bodyPr wrap="none" anchor="t">
            <a:spAutoFit/>
          </a:bodyPr>
          <a:lstStyle/>
          <a:p>
            <a:r>
              <a:rPr lang="zh-CN" altLang="en-US" sz="2800" b="1">
                <a:solidFill>
                  <a:schemeClr val="tx1"/>
                </a:solidFill>
                <a:latin typeface="Arial" panose="020b0604020202020204" pitchFamily="34" charset="0"/>
                <a:ea typeface="宋体" panose="02010600030101010101" pitchFamily="2" charset="-122"/>
              </a:rPr>
              <a:t>港督旗帜降下旗杆</a:t>
            </a:r>
            <a:endParaRPr lang="zh-CN" altLang="en-US" sz="2800" b="1">
              <a:solidFill>
                <a:schemeClr val="tx1"/>
              </a:solidFill>
              <a:latin typeface="Arial" panose="020b0604020202020204" pitchFamily="34" charset="0"/>
              <a:ea typeface="宋体" panose="02010600030101010101" pitchFamily="2" charset="-122"/>
            </a:endParaRPr>
          </a:p>
        </p:txBody>
      </p:sp>
      <p:sp>
        <p:nvSpPr>
          <p:cNvPr id="44" name="矩形 43"/>
          <p:cNvSpPr/>
          <p:nvPr/>
        </p:nvSpPr>
        <p:spPr>
          <a:xfrm>
            <a:off x="5834698" y="2817813"/>
            <a:ext cx="6049962" cy="953135"/>
          </a:xfrm>
          <a:prstGeom prst="rect">
            <a:avLst/>
          </a:prstGeom>
          <a:noFill/>
          <a:ln w="9525">
            <a:noFill/>
          </a:ln>
        </p:spPr>
        <p:txBody>
          <a:bodyPr wrap="square" anchor="t">
            <a:spAutoFit/>
          </a:bodyPr>
          <a:lstStyle/>
          <a:p>
            <a:pPr algn="ctr"/>
            <a:r>
              <a:rPr lang="zh-CN" altLang="en-US" sz="2800" b="1">
                <a:solidFill>
                  <a:schemeClr val="tx1"/>
                </a:solidFill>
                <a:latin typeface="Arial" panose="020b0604020202020204" pitchFamily="34" charset="0"/>
                <a:ea typeface="宋体" panose="02010600030101010101" pitchFamily="2" charset="-122"/>
              </a:rPr>
              <a:t>彭定康乘车离开港督府</a:t>
            </a:r>
            <a:endParaRPr lang="zh-CN" altLang="en-US" sz="2800" b="1">
              <a:solidFill>
                <a:schemeClr val="tx1"/>
              </a:solidFill>
              <a:latin typeface="Arial" panose="020b0604020202020204" pitchFamily="34" charset="0"/>
              <a:ea typeface="宋体" panose="02010600030101010101" pitchFamily="2" charset="-122"/>
            </a:endParaRPr>
          </a:p>
          <a:p>
            <a:pPr algn="ctr"/>
            <a:endParaRPr lang="zh-CN" altLang="en-US" sz="2800" b="1">
              <a:solidFill>
                <a:schemeClr val="tx1"/>
              </a:solidFill>
              <a:latin typeface="Arial" panose="020b0604020202020204" pitchFamily="34" charset="0"/>
              <a:ea typeface="宋体" panose="02010600030101010101" pitchFamily="2" charset="-122"/>
            </a:endParaRPr>
          </a:p>
        </p:txBody>
      </p:sp>
      <p:sp>
        <p:nvSpPr>
          <p:cNvPr id="45" name="矩形 44"/>
          <p:cNvSpPr/>
          <p:nvPr/>
        </p:nvSpPr>
        <p:spPr>
          <a:xfrm>
            <a:off x="6000750" y="3341370"/>
            <a:ext cx="4820285" cy="1014730"/>
          </a:xfrm>
          <a:prstGeom prst="rect">
            <a:avLst/>
          </a:prstGeom>
          <a:noFill/>
          <a:ln w="9525">
            <a:noFill/>
          </a:ln>
        </p:spPr>
        <p:txBody>
          <a:bodyPr wrap="square" anchor="t">
            <a:spAutoFit/>
          </a:bodyPr>
          <a:lstStyle/>
          <a:p>
            <a:pPr algn="ctr"/>
            <a:r>
              <a:rPr lang="zh-CN" altLang="en-US" sz="2800" b="1">
                <a:solidFill>
                  <a:schemeClr val="tx1"/>
                </a:solidFill>
                <a:latin typeface="宋体" panose="02010600030101010101" pitchFamily="2" charset="-122"/>
                <a:ea typeface="宋体" panose="02010600030101010101" pitchFamily="2" charset="-122"/>
              </a:rPr>
              <a:t>举行告别仪式</a:t>
            </a:r>
            <a:endParaRPr lang="en-US" altLang="zh-CN" sz="2800" b="1">
              <a:solidFill>
                <a:schemeClr val="tx1"/>
              </a:solidFill>
              <a:latin typeface="宋体" panose="02010600030101010101" pitchFamily="2" charset="-122"/>
              <a:ea typeface="宋体" panose="02010600030101010101" pitchFamily="2" charset="-122"/>
            </a:endParaRPr>
          </a:p>
          <a:p>
            <a:pPr algn="ctr"/>
            <a:r>
              <a:rPr lang="zh-CN" altLang="en-US" sz="3200" b="1">
                <a:solidFill>
                  <a:srgbClr val="00B050"/>
                </a:solidFill>
                <a:latin typeface="楷体_GB2312" pitchFamily="49" charset="-122"/>
                <a:ea typeface="楷体_GB2312" pitchFamily="49" charset="-122"/>
              </a:rPr>
              <a:t> </a:t>
            </a:r>
            <a:endParaRPr lang="zh-CN" altLang="en-US" sz="3200" b="1">
              <a:solidFill>
                <a:srgbClr val="00B050"/>
              </a:solidFill>
              <a:latin typeface="楷体_GB2312" pitchFamily="49" charset="-122"/>
              <a:ea typeface="楷体_GB2312" pitchFamily="49" charset="-122"/>
            </a:endParaRPr>
          </a:p>
        </p:txBody>
      </p:sp>
      <p:sp>
        <p:nvSpPr>
          <p:cNvPr id="46" name="矩形 45"/>
          <p:cNvSpPr/>
          <p:nvPr/>
        </p:nvSpPr>
        <p:spPr>
          <a:xfrm>
            <a:off x="7022148" y="3902710"/>
            <a:ext cx="3400425" cy="521970"/>
          </a:xfrm>
          <a:prstGeom prst="rect">
            <a:avLst/>
          </a:prstGeom>
          <a:noFill/>
          <a:ln w="9525">
            <a:noFill/>
          </a:ln>
        </p:spPr>
        <p:txBody>
          <a:bodyPr wrap="none" anchor="t">
            <a:spAutoFit/>
          </a:bodyPr>
          <a:lstStyle/>
          <a:p>
            <a:pPr algn="ctr"/>
            <a:r>
              <a:rPr lang="zh-CN" altLang="en-US" sz="2800" b="1">
                <a:solidFill>
                  <a:schemeClr val="tx1"/>
                </a:solidFill>
                <a:latin typeface="楷体_GB2312" pitchFamily="49" charset="-122"/>
                <a:ea typeface="楷体_GB2312" pitchFamily="49" charset="-122"/>
              </a:rPr>
              <a:t>举行第二次降旗仪式</a:t>
            </a:r>
            <a:endParaRPr lang="zh-CN" altLang="en-US" sz="2800" b="1">
              <a:solidFill>
                <a:schemeClr val="tx1"/>
              </a:solidFill>
              <a:latin typeface="楷体_GB2312" pitchFamily="49" charset="-122"/>
              <a:ea typeface="楷体_GB2312" pitchFamily="49" charset="-122"/>
            </a:endParaRPr>
          </a:p>
        </p:txBody>
      </p:sp>
      <p:sp>
        <p:nvSpPr>
          <p:cNvPr id="47" name="矩形 46"/>
          <p:cNvSpPr/>
          <p:nvPr/>
        </p:nvSpPr>
        <p:spPr>
          <a:xfrm>
            <a:off x="6082983" y="4424363"/>
            <a:ext cx="5280025" cy="521970"/>
          </a:xfrm>
          <a:prstGeom prst="rect">
            <a:avLst/>
          </a:prstGeom>
          <a:noFill/>
          <a:ln w="9525">
            <a:noFill/>
          </a:ln>
        </p:spPr>
        <p:txBody>
          <a:bodyPr anchor="t">
            <a:spAutoFit/>
          </a:bodyPr>
          <a:lstStyle/>
          <a:p>
            <a:pPr algn="ctr"/>
            <a:r>
              <a:rPr lang="zh-CN" altLang="en-US" sz="2800" b="1">
                <a:solidFill>
                  <a:schemeClr val="tx1"/>
                </a:solidFill>
                <a:latin typeface="Arial" panose="020b0604020202020204" pitchFamily="34" charset="0"/>
                <a:ea typeface="宋体" panose="02010600030101010101" pitchFamily="2" charset="-122"/>
              </a:rPr>
              <a:t>米字旗最后一次降下</a:t>
            </a:r>
            <a:endParaRPr lang="zh-CN" altLang="en-US" sz="2800" b="1">
              <a:solidFill>
                <a:schemeClr val="tx1"/>
              </a:solidFill>
              <a:latin typeface="Arial" panose="020b0604020202020204" pitchFamily="34" charset="0"/>
              <a:ea typeface="宋体" panose="02010600030101010101" pitchFamily="2" charset="-122"/>
            </a:endParaRPr>
          </a:p>
        </p:txBody>
      </p:sp>
      <p:sp>
        <p:nvSpPr>
          <p:cNvPr id="48" name="矩形 47"/>
          <p:cNvSpPr/>
          <p:nvPr/>
        </p:nvSpPr>
        <p:spPr>
          <a:xfrm>
            <a:off x="6082983" y="5019993"/>
            <a:ext cx="5472112" cy="521970"/>
          </a:xfrm>
          <a:prstGeom prst="rect">
            <a:avLst/>
          </a:prstGeom>
          <a:noFill/>
          <a:ln w="9525">
            <a:noFill/>
          </a:ln>
        </p:spPr>
        <p:txBody>
          <a:bodyPr anchor="t">
            <a:spAutoFit/>
          </a:bodyPr>
          <a:lstStyle/>
          <a:p>
            <a:pPr algn="ctr"/>
            <a:r>
              <a:rPr lang="zh-CN" altLang="en-US" sz="2800" b="1">
                <a:solidFill>
                  <a:schemeClr val="tx1"/>
                </a:solidFill>
                <a:latin typeface="Arial" panose="020b0604020202020204" pitchFamily="34" charset="0"/>
                <a:ea typeface="宋体" panose="02010600030101010101" pitchFamily="2" charset="-122"/>
              </a:rPr>
              <a:t>五星红旗升起 </a:t>
            </a:r>
            <a:endParaRPr lang="zh-CN" altLang="en-US" sz="2800" b="1">
              <a:solidFill>
                <a:schemeClr val="tx1"/>
              </a:solidFill>
              <a:latin typeface="Arial" panose="020b0604020202020204" pitchFamily="34" charset="0"/>
              <a:ea typeface="宋体" panose="02010600030101010101" pitchFamily="2" charset="-122"/>
            </a:endParaRPr>
          </a:p>
        </p:txBody>
      </p:sp>
      <p:sp>
        <p:nvSpPr>
          <p:cNvPr id="49" name="矩形 48"/>
          <p:cNvSpPr/>
          <p:nvPr/>
        </p:nvSpPr>
        <p:spPr>
          <a:xfrm>
            <a:off x="6088698" y="5615940"/>
            <a:ext cx="5900737" cy="521970"/>
          </a:xfrm>
          <a:prstGeom prst="rect">
            <a:avLst/>
          </a:prstGeom>
          <a:noFill/>
          <a:ln w="9525">
            <a:noFill/>
          </a:ln>
        </p:spPr>
        <p:txBody>
          <a:bodyPr wrap="square" anchor="t">
            <a:spAutoFit/>
          </a:bodyPr>
          <a:lstStyle/>
          <a:p>
            <a:pPr algn="ct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“不列颠尼亚” 离开香港</a:t>
            </a:r>
            <a:endParaRPr lang="zh-CN" altLang="en-US" sz="2800" b="1">
              <a:solidFill>
                <a:schemeClr val="tx1"/>
              </a:solidFill>
              <a:latin typeface="宋体" panose="02010600030101010101" pitchFamily="2" charset="-122"/>
              <a:ea typeface="宋体" panose="02010600030101010101" pitchFamily="2"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1"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1"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randombar(horizontal)">
                                      <p:cBhvr>
                                        <p:cTn id="29" dur="500"/>
                                        <p:tgtEl>
                                          <p:spTgt spid="7"/>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randombar(horizontal)">
                                      <p:cBhvr>
                                        <p:cTn id="34" dur="500"/>
                                        <p:tgtEl>
                                          <p:spTgt spid="21"/>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randombar(horizontal)">
                                      <p:cBhvr>
                                        <p:cTn id="39" dur="500"/>
                                        <p:tgtEl>
                                          <p:spTgt spid="33"/>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randombar(horizontal)">
                                      <p:cBhvr>
                                        <p:cTn id="44" dur="500"/>
                                        <p:tgtEl>
                                          <p:spTgt spid="34"/>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randombar(horizontal)">
                                      <p:cBhvr>
                                        <p:cTn id="49" dur="500"/>
                                        <p:tgtEl>
                                          <p:spTgt spid="35"/>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randombar(horizontal)">
                                      <p:cBhvr>
                                        <p:cTn id="54" dur="500"/>
                                        <p:tgtEl>
                                          <p:spTgt spid="36"/>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14" presetClass="entr" presetSubtype="1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randombar(horizontal)">
                                      <p:cBhvr>
                                        <p:cTn id="59" dur="500"/>
                                        <p:tgtEl>
                                          <p:spTgt spid="37"/>
                                        </p:tgtEl>
                                      </p:cBhvr>
                                    </p:animEffect>
                                  </p:childTnLst>
                                </p:cTn>
                              </p:par>
                            </p:childTnLst>
                          </p:cTn>
                        </p:par>
                      </p:childTnLst>
                    </p:cTn>
                  </p:par>
                  <p:par>
                    <p:cTn id="60" fill="hold" nodeType="clickPar">
                      <p:stCondLst>
                        <p:cond delay="indefinite"/>
                      </p:stCondLst>
                      <p:childTnLst>
                        <p:par>
                          <p:cTn id="61" fill="hold" nodeType="afterGroup">
                            <p:stCondLst>
                              <p:cond delay="0"/>
                            </p:stCondLst>
                            <p:childTnLst>
                              <p:par>
                                <p:cTn id="62" presetID="14" presetClass="entr" presetSubtype="10" fill="hold" grpId="0" nodeType="click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randombar(horizontal)">
                                      <p:cBhvr>
                                        <p:cTn id="64" dur="500"/>
                                        <p:tgtEl>
                                          <p:spTgt spid="38"/>
                                        </p:tgtEl>
                                      </p:cBhvr>
                                    </p:animEffect>
                                  </p:childTnLst>
                                </p:cTn>
                              </p:par>
                            </p:childTnLst>
                          </p:cTn>
                        </p:par>
                      </p:childTnLst>
                    </p:cTn>
                  </p:par>
                  <p:par>
                    <p:cTn id="65" fill="hold" nodeType="clickPar">
                      <p:stCondLst>
                        <p:cond delay="indefinite"/>
                      </p:stCondLst>
                      <p:childTnLst>
                        <p:par>
                          <p:cTn id="66" fill="hold" nodeType="afterGroup">
                            <p:stCondLst>
                              <p:cond delay="0"/>
                            </p:stCondLst>
                            <p:childTnLst>
                              <p:par>
                                <p:cTn id="67" presetID="14" presetClass="entr" presetSubtype="10" fill="hold" grpId="0" nodeType="clickEffect">
                                  <p:stCondLst>
                                    <p:cond delay="0"/>
                                  </p:stCondLst>
                                  <p:childTnLst>
                                    <p:set>
                                      <p:cBhvr>
                                        <p:cTn id="68" dur="500" fill="hold">
                                          <p:stCondLst>
                                            <p:cond delay="0"/>
                                          </p:stCondLst>
                                        </p:cTn>
                                        <p:tgtEl>
                                          <p:spTgt spid="39"/>
                                        </p:tgtEl>
                                        <p:attrNameLst>
                                          <p:attrName>style.visibility</p:attrName>
                                        </p:attrNameLst>
                                      </p:cBhvr>
                                      <p:to>
                                        <p:strVal val="visible"/>
                                      </p:to>
                                    </p:set>
                                    <p:animEffect transition="in" filter="randombar(horizontal)">
                                      <p:cBhvr>
                                        <p:cTn id="69" dur="500"/>
                                        <p:tgtEl>
                                          <p:spTgt spid="39"/>
                                        </p:tgtEl>
                                      </p:cBhvr>
                                    </p:animEffect>
                                  </p:childTnLst>
                                </p:cTn>
                              </p:par>
                            </p:childTnLst>
                          </p:cTn>
                        </p:par>
                      </p:childTnLst>
                    </p:cTn>
                  </p:par>
                  <p:par>
                    <p:cTn id="70" fill="hold" nodeType="clickPar">
                      <p:stCondLst>
                        <p:cond delay="indefinite"/>
                      </p:stCondLst>
                      <p:childTnLst>
                        <p:par>
                          <p:cTn id="71" fill="hold" nodeType="afterGroup">
                            <p:stCondLst>
                              <p:cond delay="0"/>
                            </p:stCondLst>
                            <p:childTnLst>
                              <p:par>
                                <p:cTn id="72" presetID="14" presetClass="entr" presetSubtype="10" fill="hold" grpId="0" nodeType="click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randombar(horizontal)">
                                      <p:cBhvr>
                                        <p:cTn id="74" dur="500"/>
                                        <p:tgtEl>
                                          <p:spTgt spid="40"/>
                                        </p:tgtEl>
                                      </p:cBhvr>
                                    </p:animEffect>
                                  </p:childTnLst>
                                </p:cTn>
                              </p:par>
                            </p:childTnLst>
                          </p:cTn>
                        </p:par>
                      </p:childTnLst>
                    </p:cTn>
                  </p:par>
                  <p:par>
                    <p:cTn id="75" fill="hold" nodeType="clickPar">
                      <p:stCondLst>
                        <p:cond delay="indefinite"/>
                      </p:stCondLst>
                      <p:childTnLst>
                        <p:par>
                          <p:cTn id="76" fill="hold" nodeType="afterGroup">
                            <p:stCondLst>
                              <p:cond delay="0"/>
                            </p:stCondLst>
                            <p:childTnLst>
                              <p:par>
                                <p:cTn id="77" presetID="14" presetClass="entr" presetSubtype="10" fill="hold" grpId="0" nodeType="click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randombar(horizontal)">
                                      <p:cBhvr>
                                        <p:cTn id="79" dur="500"/>
                                        <p:tgtEl>
                                          <p:spTgt spid="41"/>
                                        </p:tgtEl>
                                      </p:cBhvr>
                                    </p:animEffect>
                                  </p:childTnLst>
                                </p:cTn>
                              </p:par>
                            </p:childTnLst>
                          </p:cTn>
                        </p:par>
                      </p:childTnLst>
                    </p:cTn>
                  </p:par>
                  <p:par>
                    <p:cTn id="80" fill="hold" nodeType="clickPar">
                      <p:stCondLst>
                        <p:cond delay="indefinite"/>
                      </p:stCondLst>
                      <p:childTnLst>
                        <p:par>
                          <p:cTn id="81" fill="hold" nodeType="afterGroup">
                            <p:stCondLst>
                              <p:cond delay="0"/>
                            </p:stCondLst>
                            <p:childTnLst>
                              <p:par>
                                <p:cTn id="82" presetID="14" presetClass="entr" presetSubtype="10" fill="hold" grpId="0" nodeType="clickEffect">
                                  <p:stCondLst>
                                    <p:cond delay="0"/>
                                  </p:stCondLst>
                                  <p:childTnLst>
                                    <p:set>
                                      <p:cBhvr>
                                        <p:cTn id="83" dur="500" fill="hold">
                                          <p:stCondLst>
                                            <p:cond delay="0"/>
                                          </p:stCondLst>
                                        </p:cTn>
                                        <p:tgtEl>
                                          <p:spTgt spid="42"/>
                                        </p:tgtEl>
                                        <p:attrNameLst>
                                          <p:attrName>style.visibility</p:attrName>
                                        </p:attrNameLst>
                                      </p:cBhvr>
                                      <p:to>
                                        <p:strVal val="visible"/>
                                      </p:to>
                                    </p:set>
                                    <p:animEffect transition="in" filter="randombar(horizontal)">
                                      <p:cBhvr>
                                        <p:cTn id="84" dur="500"/>
                                        <p:tgtEl>
                                          <p:spTgt spid="42"/>
                                        </p:tgtEl>
                                      </p:cBhvr>
                                    </p:animEffect>
                                  </p:childTnLst>
                                </p:cTn>
                              </p:par>
                            </p:childTnLst>
                          </p:cTn>
                        </p:par>
                      </p:childTnLst>
                    </p:cTn>
                  </p:par>
                  <p:par>
                    <p:cTn id="85" fill="hold" nodeType="clickPar">
                      <p:stCondLst>
                        <p:cond delay="indefinite"/>
                      </p:stCondLst>
                      <p:childTnLst>
                        <p:par>
                          <p:cTn id="86" fill="hold" nodeType="afterGroup">
                            <p:stCondLst>
                              <p:cond delay="0"/>
                            </p:stCondLst>
                            <p:childTnLst>
                              <p:par>
                                <p:cTn id="87" presetID="14" presetClass="entr" presetSubtype="10" fill="hold" grpId="0" nodeType="click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randombar(horizontal)">
                                      <p:cBhvr>
                                        <p:cTn id="89" dur="500"/>
                                        <p:tgtEl>
                                          <p:spTgt spid="43"/>
                                        </p:tgtEl>
                                      </p:cBhvr>
                                    </p:animEffect>
                                  </p:childTnLst>
                                </p:cTn>
                              </p:par>
                            </p:childTnLst>
                          </p:cTn>
                        </p:par>
                      </p:childTnLst>
                    </p:cTn>
                  </p:par>
                  <p:par>
                    <p:cTn id="90" fill="hold" nodeType="clickPar">
                      <p:stCondLst>
                        <p:cond delay="indefinite"/>
                      </p:stCondLst>
                      <p:childTnLst>
                        <p:par>
                          <p:cTn id="91" fill="hold" nodeType="afterGroup">
                            <p:stCondLst>
                              <p:cond delay="0"/>
                            </p:stCondLst>
                            <p:childTnLst>
                              <p:par>
                                <p:cTn id="92" presetID="14" presetClass="entr" presetSubtype="10" fill="hold" grpId="0" nodeType="clickEffect">
                                  <p:stCondLst>
                                    <p:cond delay="0"/>
                                  </p:stCondLst>
                                  <p:childTnLst>
                                    <p:set>
                                      <p:cBhvr>
                                        <p:cTn id="93" dur="1" fill="hold">
                                          <p:stCondLst>
                                            <p:cond delay="0"/>
                                          </p:stCondLst>
                                        </p:cTn>
                                        <p:tgtEl>
                                          <p:spTgt spid="44"/>
                                        </p:tgtEl>
                                        <p:attrNameLst>
                                          <p:attrName>style.visibility</p:attrName>
                                        </p:attrNameLst>
                                      </p:cBhvr>
                                      <p:to>
                                        <p:strVal val="visible"/>
                                      </p:to>
                                    </p:set>
                                    <p:animEffect transition="in" filter="randombar(horizontal)">
                                      <p:cBhvr>
                                        <p:cTn id="94" dur="500"/>
                                        <p:tgtEl>
                                          <p:spTgt spid="44"/>
                                        </p:tgtEl>
                                      </p:cBhvr>
                                    </p:animEffect>
                                  </p:childTnLst>
                                </p:cTn>
                              </p:par>
                            </p:childTnLst>
                          </p:cTn>
                        </p:par>
                      </p:childTnLst>
                    </p:cTn>
                  </p:par>
                  <p:par>
                    <p:cTn id="95" fill="hold" nodeType="clickPar">
                      <p:stCondLst>
                        <p:cond delay="indefinite"/>
                      </p:stCondLst>
                      <p:childTnLst>
                        <p:par>
                          <p:cTn id="96" fill="hold" nodeType="afterGroup">
                            <p:stCondLst>
                              <p:cond delay="0"/>
                            </p:stCondLst>
                            <p:childTnLst>
                              <p:par>
                                <p:cTn id="97" presetID="14" presetClass="entr" presetSubtype="10" fill="hold" grpId="0" nodeType="click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randombar(horizontal)">
                                      <p:cBhvr>
                                        <p:cTn id="99" dur="500"/>
                                        <p:tgtEl>
                                          <p:spTgt spid="45"/>
                                        </p:tgtEl>
                                      </p:cBhvr>
                                    </p:animEffect>
                                  </p:childTnLst>
                                </p:cTn>
                              </p:par>
                            </p:childTnLst>
                          </p:cTn>
                        </p:par>
                      </p:childTnLst>
                    </p:cTn>
                  </p:par>
                  <p:par>
                    <p:cTn id="100" fill="hold" nodeType="clickPar">
                      <p:stCondLst>
                        <p:cond delay="indefinite"/>
                      </p:stCondLst>
                      <p:childTnLst>
                        <p:par>
                          <p:cTn id="101" fill="hold" nodeType="afterGroup">
                            <p:stCondLst>
                              <p:cond delay="0"/>
                            </p:stCondLst>
                            <p:childTnLst>
                              <p:par>
                                <p:cTn id="102" presetID="14" presetClass="entr" presetSubtype="10" fill="hold" grpId="0" nodeType="click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randombar(horizontal)">
                                      <p:cBhvr>
                                        <p:cTn id="104" dur="500"/>
                                        <p:tgtEl>
                                          <p:spTgt spid="46"/>
                                        </p:tgtEl>
                                      </p:cBhvr>
                                    </p:animEffect>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14" presetClass="entr" presetSubtype="10" fill="hold" grpId="0" nodeType="clickEffect">
                                  <p:stCondLst>
                                    <p:cond delay="0"/>
                                  </p:stCondLst>
                                  <p:childTnLst>
                                    <p:set>
                                      <p:cBhvr>
                                        <p:cTn id="108" dur="1" fill="hold">
                                          <p:stCondLst>
                                            <p:cond delay="0"/>
                                          </p:stCondLst>
                                        </p:cTn>
                                        <p:tgtEl>
                                          <p:spTgt spid="47"/>
                                        </p:tgtEl>
                                        <p:attrNameLst>
                                          <p:attrName>style.visibility</p:attrName>
                                        </p:attrNameLst>
                                      </p:cBhvr>
                                      <p:to>
                                        <p:strVal val="visible"/>
                                      </p:to>
                                    </p:set>
                                    <p:animEffect transition="in" filter="randombar(horizontal)">
                                      <p:cBhvr>
                                        <p:cTn id="109" dur="500"/>
                                        <p:tgtEl>
                                          <p:spTgt spid="47"/>
                                        </p:tgtEl>
                                      </p:cBhvr>
                                    </p:animEffect>
                                  </p:childTnLst>
                                </p:cTn>
                              </p:par>
                            </p:childTnLst>
                          </p:cTn>
                        </p:par>
                      </p:childTnLst>
                    </p:cTn>
                  </p:par>
                  <p:par>
                    <p:cTn id="110" fill="hold" nodeType="clickPar">
                      <p:stCondLst>
                        <p:cond delay="indefinite"/>
                      </p:stCondLst>
                      <p:childTnLst>
                        <p:par>
                          <p:cTn id="111" fill="hold" nodeType="afterGroup">
                            <p:stCondLst>
                              <p:cond delay="0"/>
                            </p:stCondLst>
                            <p:childTnLst>
                              <p:par>
                                <p:cTn id="112" presetID="14" presetClass="entr" presetSubtype="10" fill="hold" grpId="0" nodeType="clickEffect">
                                  <p:stCondLst>
                                    <p:cond delay="0"/>
                                  </p:stCondLst>
                                  <p:childTnLst>
                                    <p:set>
                                      <p:cBhvr>
                                        <p:cTn id="113" dur="1" fill="hold">
                                          <p:stCondLst>
                                            <p:cond delay="0"/>
                                          </p:stCondLst>
                                        </p:cTn>
                                        <p:tgtEl>
                                          <p:spTgt spid="48"/>
                                        </p:tgtEl>
                                        <p:attrNameLst>
                                          <p:attrName>style.visibility</p:attrName>
                                        </p:attrNameLst>
                                      </p:cBhvr>
                                      <p:to>
                                        <p:strVal val="visible"/>
                                      </p:to>
                                    </p:set>
                                    <p:animEffect transition="in" filter="randombar(horizontal)">
                                      <p:cBhvr>
                                        <p:cTn id="114" dur="500"/>
                                        <p:tgtEl>
                                          <p:spTgt spid="48"/>
                                        </p:tgtEl>
                                      </p:cBhvr>
                                    </p:animEffect>
                                  </p:childTnLst>
                                </p:cTn>
                              </p:par>
                            </p:childTnLst>
                          </p:cTn>
                        </p:par>
                      </p:childTnLst>
                    </p:cTn>
                  </p:par>
                  <p:par>
                    <p:cTn id="115" fill="hold" nodeType="clickPar">
                      <p:stCondLst>
                        <p:cond delay="indefinite"/>
                      </p:stCondLst>
                      <p:childTnLst>
                        <p:par>
                          <p:cTn id="116" fill="hold" nodeType="afterGroup">
                            <p:stCondLst>
                              <p:cond delay="0"/>
                            </p:stCondLst>
                            <p:childTnLst>
                              <p:par>
                                <p:cTn id="117" presetID="14" presetClass="entr" presetSubtype="10" fill="hold" grpId="0" nodeType="clickEffect">
                                  <p:stCondLst>
                                    <p:cond delay="0"/>
                                  </p:stCondLst>
                                  <p:childTnLst>
                                    <p:set>
                                      <p:cBhvr>
                                        <p:cTn id="118" dur="500" fill="hold">
                                          <p:stCondLst>
                                            <p:cond delay="0"/>
                                          </p:stCondLst>
                                        </p:cTn>
                                        <p:tgtEl>
                                          <p:spTgt spid="49"/>
                                        </p:tgtEl>
                                        <p:attrNameLst>
                                          <p:attrName>style.visibility</p:attrName>
                                        </p:attrNameLst>
                                      </p:cBhvr>
                                      <p:to>
                                        <p:strVal val="visible"/>
                                      </p:to>
                                    </p:set>
                                    <p:animEffect transition="in" filter="randombar(horizontal)">
                                      <p:cBhvr>
                                        <p:cTn id="11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7" grpId="0"/>
      <p:bldP spid="21"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9"/>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custDataLst>
              <p:tags r:id="rId4"/>
            </p:custDataLst>
          </p:nvPr>
        </p:nvPicPr>
        <p:blipFill>
          <a:blip r:embed="rId3"/>
          <a:stretch>
            <a:fillRect/>
          </a:stretch>
        </p:blipFill>
        <p:spPr>
          <a:xfrm>
            <a:off x="9686290" y="-1289685"/>
            <a:ext cx="3844925" cy="3797935"/>
          </a:xfrm>
          <a:prstGeom prst="rect">
            <a:avLst/>
          </a:prstGeom>
        </p:spPr>
      </p:pic>
      <p:grpSp>
        <p:nvGrpSpPr>
          <p:cNvPr id="11" name="组合 10"/>
          <p:cNvGrpSpPr/>
          <p:nvPr/>
        </p:nvGrpSpPr>
        <p:grpSpPr>
          <a:xfrm>
            <a:off x="560705" y="1337945"/>
            <a:ext cx="11070590" cy="5221605"/>
            <a:chOff x="883" y="847"/>
            <a:chExt cx="17434" cy="9107"/>
          </a:xfrm>
        </p:grpSpPr>
        <p:pic>
          <p:nvPicPr>
            <p:cNvPr id="9" name="图片 8" descr="背景3"/>
            <p:cNvPicPr>
              <a:picLocks noChangeAspect="1"/>
            </p:cNvPicPr>
            <p:nvPr>
              <p:custDataLst>
                <p:tags r:id="rId6"/>
              </p:custDataLst>
            </p:nvPr>
          </p:nvPicPr>
          <p:blipFill>
            <a:blip r:embed="rId5"/>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custDataLst>
                <p:tags r:id="rId7"/>
              </p:custDataLst>
            </p:nvPr>
          </p:nvPicPr>
          <p:blipFill>
            <a:blip r:embed="rId5"/>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sp>
        <p:nvSpPr>
          <p:cNvPr id="4" name="流程图: 终止 3"/>
          <p:cNvSpPr/>
          <p:nvPr/>
        </p:nvSpPr>
        <p:spPr>
          <a:xfrm>
            <a:off x="1768475" y="152400"/>
            <a:ext cx="8475980" cy="913765"/>
          </a:xfrm>
          <a:prstGeom prst="flowChartTerminator">
            <a:avLst/>
          </a:prstGeom>
          <a:solidFill>
            <a:srgbClr val="50E7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a:sym typeface="+mn-ea"/>
              </a:rPr>
              <a:t>《县委书记的好榜样——焦裕禄》</a:t>
            </a:r>
            <a:endParaRPr lang="zh-CN" altLang="en-US" sz="4000" b="1"/>
          </a:p>
        </p:txBody>
      </p:sp>
      <p:graphicFrame>
        <p:nvGraphicFramePr>
          <p:cNvPr id="3" name="表格 2"/>
          <p:cNvGraphicFramePr>
            <a:graphicFrameLocks noGrp="1"/>
          </p:cNvGraphicFramePr>
          <p:nvPr>
            <p:custDataLst>
              <p:tags r:id="rId8"/>
            </p:custDataLst>
          </p:nvPr>
        </p:nvGraphicFramePr>
        <p:xfrm>
          <a:off x="932180" y="1628775"/>
          <a:ext cx="10408920" cy="4738370"/>
        </p:xfrm>
        <a:graphic>
          <a:graphicData uri="http://schemas.openxmlformats.org/drawingml/2006/table">
            <a:tbl>
              <a:tblPr firstRow="1" bandRow="1">
                <a:tableStyleId>{5C22544A-7EE6-4342-B048-85BDC9FD1C3A}</a:tableStyleId>
              </a:tblPr>
              <a:tblGrid>
                <a:gridCol w="5204460"/>
                <a:gridCol w="5204460"/>
              </a:tblGrid>
              <a:tr h="676910">
                <a:tc>
                  <a:txBody>
                    <a:bodyPr vert="horz" wrap="square"/>
                    <a:lstStyle/>
                    <a:p>
                      <a:pPr>
                        <a:buNone/>
                      </a:pPr>
                      <a:endParaRPr lang="zh-CN" altLang="en-US">
                        <a:solidFill>
                          <a:srgbClr val="646464"/>
                        </a:solidFill>
                      </a:endParaRPr>
                    </a:p>
                  </a:txBody>
                  <a:tcP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solidFill>
                      <a:srgbClr val="FFFFFF"/>
                    </a:solidFill>
                  </a:tcPr>
                </a:tc>
                <a:tc>
                  <a:txBody>
                    <a:bodyPr vert="horz" wrap="square"/>
                    <a:lstStyle/>
                    <a:p>
                      <a:pPr>
                        <a:buNone/>
                      </a:pPr>
                      <a:endParaRPr lang="zh-CN" altLang="en-US">
                        <a:solidFill>
                          <a:srgbClr val="646464"/>
                        </a:solidFill>
                      </a:endParaRPr>
                    </a:p>
                  </a:txBody>
                  <a:tcP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solidFill>
                      <a:srgbClr val="FFFFFF"/>
                    </a:solidFill>
                  </a:tcPr>
                </a:tc>
              </a:tr>
              <a:tr h="676910">
                <a:tc>
                  <a:txBody>
                    <a:bodyPr vert="horz" wrap="square"/>
                    <a:lstStyle/>
                    <a:p>
                      <a:pPr>
                        <a:buNone/>
                      </a:pPr>
                      <a:endParaRPr lang="zh-CN" altLang="en-US">
                        <a:solidFill>
                          <a:srgbClr val="646464"/>
                        </a:solidFill>
                      </a:endParaRPr>
                    </a:p>
                  </a:txBody>
                  <a:tcP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solidFill>
                      <a:srgbClr val="FFFFFF"/>
                    </a:solidFill>
                  </a:tcPr>
                </a:tc>
                <a:tc>
                  <a:txBody>
                    <a:bodyPr vert="horz" wrap="square"/>
                    <a:lstStyle/>
                    <a:p>
                      <a:pPr>
                        <a:buNone/>
                      </a:pPr>
                      <a:endParaRPr lang="zh-CN" altLang="en-US">
                        <a:solidFill>
                          <a:srgbClr val="404040"/>
                        </a:solidFill>
                      </a:endParaRPr>
                    </a:p>
                  </a:txBody>
                  <a:tcP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solidFill>
                      <a:srgbClr val="FFFFFF"/>
                    </a:solidFill>
                  </a:tcPr>
                </a:tc>
              </a:tr>
              <a:tr h="676910">
                <a:tc>
                  <a:txBody>
                    <a:bodyPr vert="horz" wrap="square"/>
                    <a:lstStyle/>
                    <a:p>
                      <a:pPr>
                        <a:buNone/>
                      </a:pPr>
                      <a:endParaRPr lang="zh-CN" altLang="en-US">
                        <a:solidFill>
                          <a:srgbClr val="646464"/>
                        </a:solidFill>
                      </a:endParaRPr>
                    </a:p>
                  </a:txBody>
                  <a:tcP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c>
                  <a:txBody>
                    <a:bodyPr vert="horz" wrap="square"/>
                    <a:lstStyle/>
                    <a:p>
                      <a:pPr>
                        <a:buNone/>
                      </a:pPr>
                      <a:endParaRPr lang="zh-CN" altLang="en-US">
                        <a:solidFill>
                          <a:srgbClr val="404040"/>
                        </a:solidFill>
                      </a:endParaRPr>
                    </a:p>
                  </a:txBody>
                  <a:tcP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r>
              <a:tr h="676910">
                <a:tc>
                  <a:txBody>
                    <a:bodyPr vert="horz" wrap="square"/>
                    <a:lstStyle/>
                    <a:p>
                      <a:pPr>
                        <a:buNone/>
                      </a:pPr>
                      <a:endParaRPr lang="zh-CN" altLang="en-US">
                        <a:solidFill>
                          <a:srgbClr val="646464"/>
                        </a:solidFill>
                      </a:endParaRPr>
                    </a:p>
                  </a:txBody>
                  <a:tcP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FFFFF"/>
                    </a:solidFill>
                  </a:tcPr>
                </a:tc>
                <a:tc>
                  <a:txBody>
                    <a:bodyPr vert="horz" wrap="square"/>
                    <a:lstStyle/>
                    <a:p>
                      <a:pPr>
                        <a:buNone/>
                      </a:pPr>
                      <a:endParaRPr lang="zh-CN" altLang="en-US">
                        <a:solidFill>
                          <a:srgbClr val="404040"/>
                        </a:solidFill>
                      </a:endParaRPr>
                    </a:p>
                  </a:txBody>
                  <a:tcP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FFFFF"/>
                    </a:solidFill>
                  </a:tcPr>
                </a:tc>
              </a:tr>
              <a:tr h="676910">
                <a:tc>
                  <a:txBody>
                    <a:bodyPr vert="horz" wrap="square"/>
                    <a:lstStyle/>
                    <a:p>
                      <a:pPr>
                        <a:buNone/>
                      </a:pPr>
                      <a:endParaRPr lang="zh-CN" altLang="en-US">
                        <a:solidFill>
                          <a:srgbClr val="646464"/>
                        </a:solidFill>
                      </a:endParaRPr>
                    </a:p>
                  </a:txBody>
                  <a:tcP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c>
                  <a:txBody>
                    <a:bodyPr vert="horz" wrap="square"/>
                    <a:lstStyle/>
                    <a:p>
                      <a:pPr>
                        <a:buNone/>
                      </a:pPr>
                      <a:endParaRPr lang="zh-CN" altLang="en-US">
                        <a:solidFill>
                          <a:srgbClr val="404040"/>
                        </a:solidFill>
                      </a:endParaRPr>
                    </a:p>
                  </a:txBody>
                  <a:tcP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2F2F2"/>
                    </a:solidFill>
                  </a:tcPr>
                </a:tc>
              </a:tr>
              <a:tr h="676910">
                <a:tc>
                  <a:txBody>
                    <a:bodyPr vert="horz" wrap="square"/>
                    <a:lstStyle/>
                    <a:p>
                      <a:pPr>
                        <a:buNone/>
                      </a:pPr>
                      <a:endParaRPr lang="zh-CN" altLang="en-US">
                        <a:solidFill>
                          <a:srgbClr val="646464"/>
                        </a:solidFill>
                      </a:endParaRPr>
                    </a:p>
                  </a:txBody>
                  <a:tcP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FFFFF"/>
                    </a:solidFill>
                  </a:tcPr>
                </a:tc>
                <a:tc>
                  <a:txBody>
                    <a:bodyPr vert="horz" wrap="square"/>
                    <a:lstStyle/>
                    <a:p>
                      <a:pPr>
                        <a:buNone/>
                      </a:pPr>
                      <a:endParaRPr lang="zh-CN" altLang="en-US">
                        <a:solidFill>
                          <a:srgbClr val="404040"/>
                        </a:solidFill>
                      </a:endParaRPr>
                    </a:p>
                  </a:txBody>
                  <a:tcP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solidFill>
                      <a:srgbClr val="FFFFFF"/>
                    </a:solidFill>
                  </a:tcPr>
                </a:tc>
              </a:tr>
              <a:tr h="676910">
                <a:tc>
                  <a:txBody>
                    <a:bodyPr vert="horz" wrap="square"/>
                    <a:lstStyle/>
                    <a:p>
                      <a:pPr>
                        <a:buNone/>
                      </a:pPr>
                      <a:endParaRPr lang="zh-CN" altLang="en-US">
                        <a:solidFill>
                          <a:srgbClr val="646464"/>
                        </a:solidFill>
                      </a:endParaRPr>
                    </a:p>
                  </a:txBody>
                  <a:tcP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solidFill>
                      <a:srgbClr val="F2F2F2"/>
                    </a:solidFill>
                  </a:tcPr>
                </a:tc>
                <a:tc>
                  <a:txBody>
                    <a:bodyPr vert="horz" wrap="square"/>
                    <a:lstStyle/>
                    <a:p>
                      <a:pPr>
                        <a:buNone/>
                      </a:pPr>
                      <a:endParaRPr lang="zh-CN" altLang="en-US">
                        <a:solidFill>
                          <a:srgbClr val="404040"/>
                        </a:solidFill>
                      </a:endParaRPr>
                    </a:p>
                  </a:txBody>
                  <a:tcP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solidFill>
                      <a:srgbClr val="F2F2F2"/>
                    </a:solidFill>
                  </a:tcPr>
                </a:tc>
              </a:tr>
            </a:tbl>
          </a:graphicData>
        </a:graphic>
      </p:graphicFrame>
      <p:sp>
        <p:nvSpPr>
          <p:cNvPr id="5" name="文本框 4"/>
          <p:cNvSpPr txBox="1"/>
          <p:nvPr/>
        </p:nvSpPr>
        <p:spPr>
          <a:xfrm>
            <a:off x="2534920" y="1628775"/>
            <a:ext cx="2011680" cy="645160"/>
          </a:xfrm>
          <a:prstGeom prst="rect">
            <a:avLst/>
          </a:prstGeom>
          <a:noFill/>
        </p:spPr>
        <p:txBody>
          <a:bodyPr wrap="none" rtlCol="0" anchor="t">
            <a:spAutoFit/>
          </a:bodyPr>
          <a:lstStyle/>
          <a:p>
            <a:pPr indent="0" algn="ctr">
              <a:buNone/>
            </a:pPr>
            <a:r>
              <a:rPr lang="en-US" sz="3600" b="1">
                <a:latin typeface="微软雅黑" panose="020b0503020204020204" pitchFamily="34" charset="-122"/>
                <a:ea typeface="微软雅黑" panose="020b0503020204020204" pitchFamily="34" charset="-122"/>
                <a:cs typeface="新宋体" panose="02010609030101010101" charset="-122"/>
                <a:sym typeface="+mn-ea"/>
              </a:rPr>
              <a:t>典型事例</a:t>
            </a:r>
            <a:endParaRPr lang="zh-CN" altLang="en-US" sz="3600" b="1">
              <a:latin typeface="微软雅黑" panose="020b0503020204020204" pitchFamily="34" charset="-122"/>
              <a:ea typeface="微软雅黑" panose="020b0503020204020204" pitchFamily="34" charset="-122"/>
            </a:endParaRPr>
          </a:p>
        </p:txBody>
      </p:sp>
      <p:sp>
        <p:nvSpPr>
          <p:cNvPr id="6" name="文本框 5"/>
          <p:cNvSpPr txBox="1"/>
          <p:nvPr/>
        </p:nvSpPr>
        <p:spPr>
          <a:xfrm>
            <a:off x="7526020" y="1628775"/>
            <a:ext cx="2011680" cy="645160"/>
          </a:xfrm>
          <a:prstGeom prst="rect">
            <a:avLst/>
          </a:prstGeom>
          <a:noFill/>
        </p:spPr>
        <p:txBody>
          <a:bodyPr wrap="none" rtlCol="0" anchor="t">
            <a:spAutoFit/>
          </a:bodyPr>
          <a:lstStyle/>
          <a:p>
            <a:pPr indent="0" algn="ctr">
              <a:buNone/>
            </a:pPr>
            <a:r>
              <a:rPr lang="en-US" sz="3600" b="1">
                <a:latin typeface="微软雅黑" panose="020b0503020204020204" pitchFamily="34" charset="-122"/>
                <a:ea typeface="微软雅黑" panose="020b0503020204020204" pitchFamily="34" charset="-122"/>
                <a:cs typeface="新宋体" panose="02010609030101010101" charset="-122"/>
                <a:sym typeface="+mn-ea"/>
              </a:rPr>
              <a:t>人物品质</a:t>
            </a:r>
            <a:endParaRPr lang="zh-CN" altLang="en-US" sz="3600" b="1">
              <a:latin typeface="微软雅黑" panose="020b0503020204020204" pitchFamily="34" charset="-122"/>
              <a:ea typeface="微软雅黑" panose="020b0503020204020204" pitchFamily="34" charset="-122"/>
            </a:endParaRPr>
          </a:p>
        </p:txBody>
      </p:sp>
      <p:sp>
        <p:nvSpPr>
          <p:cNvPr id="13" name="文本框 12"/>
          <p:cNvSpPr txBox="1"/>
          <p:nvPr/>
        </p:nvSpPr>
        <p:spPr>
          <a:xfrm>
            <a:off x="2231073" y="2421255"/>
            <a:ext cx="1970405" cy="521970"/>
          </a:xfrm>
          <a:prstGeom prst="rect">
            <a:avLst/>
          </a:prstGeom>
          <a:noFill/>
        </p:spPr>
        <p:txBody>
          <a:bodyPr wrap="none" rtlCol="0" anchor="t">
            <a:spAutoFit/>
          </a:bodyPr>
          <a:lstStyle/>
          <a:p>
            <a:pPr indent="0" algn="ctr">
              <a:buNone/>
            </a:pPr>
            <a:r>
              <a:rPr lang="en-US" sz="2800" b="1">
                <a:solidFill>
                  <a:schemeClr val="tx2"/>
                </a:solidFill>
                <a:latin typeface="宋体" panose="02010600030101010101" pitchFamily="2" charset="-122"/>
                <a:ea typeface="宋体" panose="02010600030101010101" pitchFamily="2" charset="-122"/>
                <a:cs typeface="新宋体" panose="02010609030101010101" charset="-122"/>
                <a:sym typeface="+mn-ea"/>
              </a:rPr>
              <a:t>赴兰考任职</a:t>
            </a:r>
            <a:endParaRPr lang="en-US" altLang="en-US" sz="2800" b="1">
              <a:solidFill>
                <a:schemeClr val="tx2"/>
              </a:solidFill>
              <a:latin typeface="宋体" panose="02010600030101010101" pitchFamily="2" charset="-122"/>
              <a:ea typeface="宋体" panose="02010600030101010101" pitchFamily="2" charset="-122"/>
              <a:cs typeface="新宋体" panose="02010609030101010101" charset="-122"/>
              <a:sym typeface="+mn-ea"/>
            </a:endParaRPr>
          </a:p>
        </p:txBody>
      </p:sp>
      <p:sp>
        <p:nvSpPr>
          <p:cNvPr id="15" name="文本框 14"/>
          <p:cNvSpPr txBox="1"/>
          <p:nvPr/>
        </p:nvSpPr>
        <p:spPr>
          <a:xfrm>
            <a:off x="6844030" y="2421255"/>
            <a:ext cx="3400425" cy="521970"/>
          </a:xfrm>
          <a:prstGeom prst="rect">
            <a:avLst/>
          </a:prstGeom>
          <a:noFill/>
        </p:spPr>
        <p:txBody>
          <a:bodyPr wrap="none" rtlCol="0" anchor="t">
            <a:spAutoFit/>
          </a:bodyPr>
          <a:lstStyle/>
          <a:p>
            <a:r>
              <a:rPr lang="en-US" sz="2800" b="1">
                <a:solidFill>
                  <a:schemeClr val="tx2"/>
                </a:solidFill>
                <a:latin typeface="宋体" panose="02010600030101010101" pitchFamily="2" charset="-122"/>
                <a:ea typeface="宋体" panose="02010600030101010101" pitchFamily="2" charset="-122"/>
                <a:cs typeface="新宋体" panose="02010609030101010101" charset="-122"/>
                <a:sym typeface="+mn-ea"/>
              </a:rPr>
              <a:t>知难而进、迎难而上</a:t>
            </a:r>
            <a:endParaRPr lang="en-US" altLang="en-US" sz="2800" b="1">
              <a:solidFill>
                <a:schemeClr val="tx2"/>
              </a:solidFill>
              <a:latin typeface="宋体" panose="02010600030101010101" pitchFamily="2" charset="-122"/>
              <a:ea typeface="宋体" panose="02010600030101010101" pitchFamily="2" charset="-122"/>
              <a:cs typeface="新宋体" panose="02010609030101010101" charset="-122"/>
              <a:sym typeface="+mn-ea"/>
            </a:endParaRPr>
          </a:p>
        </p:txBody>
      </p:sp>
      <p:sp>
        <p:nvSpPr>
          <p:cNvPr id="16" name="文本框 15"/>
          <p:cNvSpPr txBox="1"/>
          <p:nvPr/>
        </p:nvSpPr>
        <p:spPr>
          <a:xfrm>
            <a:off x="2152015" y="3096260"/>
            <a:ext cx="2327910" cy="521970"/>
          </a:xfrm>
          <a:prstGeom prst="rect">
            <a:avLst/>
          </a:prstGeom>
          <a:noFill/>
        </p:spPr>
        <p:txBody>
          <a:bodyPr wrap="none" rtlCol="0" anchor="t">
            <a:spAutoFit/>
          </a:bodyPr>
          <a:lstStyle/>
          <a:p>
            <a:pPr indent="0" algn="ctr">
              <a:buNone/>
            </a:pPr>
            <a:r>
              <a:rPr lang="en-US" sz="2800" b="1">
                <a:solidFill>
                  <a:schemeClr val="tx2"/>
                </a:solidFill>
                <a:latin typeface="宋体" panose="02010600030101010101" pitchFamily="2" charset="-122"/>
                <a:ea typeface="宋体" panose="02010600030101010101" pitchFamily="2" charset="-122"/>
                <a:cs typeface="新宋体" panose="02010609030101010101" charset="-122"/>
                <a:sym typeface="+mn-ea"/>
              </a:rPr>
              <a:t>深入一线调研</a:t>
            </a:r>
            <a:endParaRPr lang="en-US" altLang="en-US" sz="2800" b="1">
              <a:solidFill>
                <a:schemeClr val="tx2"/>
              </a:solidFill>
              <a:latin typeface="宋体" panose="02010600030101010101" pitchFamily="2" charset="-122"/>
              <a:ea typeface="宋体" panose="02010600030101010101" pitchFamily="2" charset="-122"/>
              <a:cs typeface="新宋体" panose="02010609030101010101" charset="-122"/>
              <a:sym typeface="+mn-ea"/>
            </a:endParaRPr>
          </a:p>
        </p:txBody>
      </p:sp>
      <p:sp>
        <p:nvSpPr>
          <p:cNvPr id="17" name="文本框 16"/>
          <p:cNvSpPr txBox="1"/>
          <p:nvPr/>
        </p:nvSpPr>
        <p:spPr>
          <a:xfrm>
            <a:off x="6843713" y="3096260"/>
            <a:ext cx="3400425" cy="521970"/>
          </a:xfrm>
          <a:prstGeom prst="rect">
            <a:avLst/>
          </a:prstGeom>
          <a:noFill/>
        </p:spPr>
        <p:txBody>
          <a:bodyPr wrap="none" rtlCol="0" anchor="t">
            <a:spAutoFit/>
          </a:bodyPr>
          <a:lstStyle/>
          <a:p>
            <a:pPr indent="0" algn="ctr">
              <a:buNone/>
            </a:pPr>
            <a:r>
              <a:rPr lang="en-US" sz="2800" b="1">
                <a:solidFill>
                  <a:schemeClr val="tx2"/>
                </a:solidFill>
                <a:latin typeface="宋体" panose="02010600030101010101" pitchFamily="2" charset="-122"/>
                <a:ea typeface="宋体" panose="02010600030101010101" pitchFamily="2" charset="-122"/>
                <a:cs typeface="新宋体" panose="02010609030101010101" charset="-122"/>
                <a:sym typeface="+mn-ea"/>
              </a:rPr>
              <a:t>细致深入、求真务实</a:t>
            </a:r>
            <a:endParaRPr lang="en-US" altLang="en-US" sz="2800" b="1">
              <a:solidFill>
                <a:schemeClr val="tx2"/>
              </a:solidFill>
              <a:latin typeface="宋体" panose="02010600030101010101" pitchFamily="2" charset="-122"/>
              <a:ea typeface="宋体" panose="02010600030101010101" pitchFamily="2" charset="-122"/>
              <a:cs typeface="新宋体" panose="02010609030101010101" charset="-122"/>
              <a:sym typeface="+mn-ea"/>
            </a:endParaRPr>
          </a:p>
        </p:txBody>
      </p:sp>
      <p:sp>
        <p:nvSpPr>
          <p:cNvPr id="18" name="文本框 17"/>
          <p:cNvSpPr txBox="1"/>
          <p:nvPr/>
        </p:nvSpPr>
        <p:spPr>
          <a:xfrm>
            <a:off x="2152015" y="3812540"/>
            <a:ext cx="2327910" cy="521970"/>
          </a:xfrm>
          <a:prstGeom prst="rect">
            <a:avLst/>
          </a:prstGeom>
          <a:noFill/>
        </p:spPr>
        <p:txBody>
          <a:bodyPr wrap="none" rtlCol="0" anchor="t">
            <a:spAutoFit/>
          </a:bodyPr>
          <a:lstStyle/>
          <a:p>
            <a:pPr indent="0" algn="ctr">
              <a:buNone/>
            </a:pPr>
            <a:r>
              <a:rPr lang="en-US" sz="2800" b="1">
                <a:solidFill>
                  <a:schemeClr val="tx2"/>
                </a:solidFill>
                <a:latin typeface="宋体" panose="02010600030101010101" pitchFamily="2" charset="-122"/>
                <a:ea typeface="宋体" panose="02010600030101010101" pitchFamily="2" charset="-122"/>
                <a:cs typeface="新宋体" panose="02010609030101010101" charset="-122"/>
                <a:sym typeface="+mn-ea"/>
              </a:rPr>
              <a:t>冒风雪送温暖</a:t>
            </a:r>
            <a:endParaRPr lang="en-US" altLang="en-US" sz="2800" b="1">
              <a:solidFill>
                <a:schemeClr val="tx2"/>
              </a:solidFill>
              <a:latin typeface="宋体" panose="02010600030101010101" pitchFamily="2" charset="-122"/>
              <a:ea typeface="宋体" panose="02010600030101010101" pitchFamily="2" charset="-122"/>
              <a:cs typeface="新宋体" panose="02010609030101010101" charset="-122"/>
              <a:sym typeface="+mn-ea"/>
            </a:endParaRPr>
          </a:p>
        </p:txBody>
      </p:sp>
      <p:sp>
        <p:nvSpPr>
          <p:cNvPr id="19" name="文本框 18"/>
          <p:cNvSpPr txBox="1"/>
          <p:nvPr/>
        </p:nvSpPr>
        <p:spPr>
          <a:xfrm>
            <a:off x="6844030" y="3736975"/>
            <a:ext cx="3400425" cy="521970"/>
          </a:xfrm>
          <a:prstGeom prst="rect">
            <a:avLst/>
          </a:prstGeom>
          <a:noFill/>
        </p:spPr>
        <p:txBody>
          <a:bodyPr wrap="none" rtlCol="0" anchor="t">
            <a:spAutoFit/>
          </a:bodyPr>
          <a:lstStyle/>
          <a:p>
            <a:r>
              <a:rPr lang="en-US" sz="2800" b="1">
                <a:solidFill>
                  <a:schemeClr val="tx2"/>
                </a:solidFill>
                <a:latin typeface="宋体" panose="02010600030101010101" pitchFamily="2" charset="-122"/>
                <a:ea typeface="宋体" panose="02010600030101010101" pitchFamily="2" charset="-122"/>
                <a:cs typeface="新宋体" panose="02010609030101010101" charset="-122"/>
                <a:sym typeface="+mn-ea"/>
              </a:rPr>
              <a:t>心系群众、亲民爱民</a:t>
            </a:r>
            <a:endParaRPr lang="en-US" altLang="en-US" sz="2800" b="1">
              <a:solidFill>
                <a:schemeClr val="tx2"/>
              </a:solidFill>
              <a:latin typeface="宋体" panose="02010600030101010101" pitchFamily="2" charset="-122"/>
              <a:ea typeface="宋体" panose="02010600030101010101" pitchFamily="2" charset="-122"/>
              <a:cs typeface="新宋体" panose="02010609030101010101" charset="-122"/>
              <a:sym typeface="+mn-ea"/>
            </a:endParaRPr>
          </a:p>
        </p:txBody>
      </p:sp>
      <p:sp>
        <p:nvSpPr>
          <p:cNvPr id="20" name="文本框 19"/>
          <p:cNvSpPr txBox="1"/>
          <p:nvPr/>
        </p:nvSpPr>
        <p:spPr>
          <a:xfrm>
            <a:off x="2218690" y="4433570"/>
            <a:ext cx="2327910" cy="521970"/>
          </a:xfrm>
          <a:prstGeom prst="rect">
            <a:avLst/>
          </a:prstGeom>
          <a:noFill/>
        </p:spPr>
        <p:txBody>
          <a:bodyPr wrap="none" rtlCol="0" anchor="t">
            <a:spAutoFit/>
          </a:bodyPr>
          <a:lstStyle/>
          <a:p>
            <a:r>
              <a:rPr lang="en-US" sz="2800" b="1">
                <a:solidFill>
                  <a:schemeClr val="tx2"/>
                </a:solidFill>
                <a:latin typeface="宋体" panose="02010600030101010101" pitchFamily="2" charset="-122"/>
                <a:ea typeface="宋体" panose="02010600030101010101" pitchFamily="2" charset="-122"/>
                <a:cs typeface="新宋体" panose="02010609030101010101" charset="-122"/>
                <a:sym typeface="+mn-ea"/>
              </a:rPr>
              <a:t>带病痛斗灾害</a:t>
            </a:r>
            <a:endParaRPr lang="en-US" altLang="en-US" sz="2800" b="1">
              <a:solidFill>
                <a:schemeClr val="tx2"/>
              </a:solidFill>
              <a:latin typeface="宋体" panose="02010600030101010101" pitchFamily="2" charset="-122"/>
              <a:ea typeface="宋体" panose="02010600030101010101" pitchFamily="2" charset="-122"/>
              <a:cs typeface="新宋体" panose="02010609030101010101" charset="-122"/>
              <a:sym typeface="+mn-ea"/>
            </a:endParaRPr>
          </a:p>
        </p:txBody>
      </p:sp>
      <p:sp>
        <p:nvSpPr>
          <p:cNvPr id="21" name="文本框 20"/>
          <p:cNvSpPr txBox="1"/>
          <p:nvPr/>
        </p:nvSpPr>
        <p:spPr>
          <a:xfrm>
            <a:off x="6951028" y="4433570"/>
            <a:ext cx="3400425" cy="521970"/>
          </a:xfrm>
          <a:prstGeom prst="rect">
            <a:avLst/>
          </a:prstGeom>
          <a:noFill/>
        </p:spPr>
        <p:txBody>
          <a:bodyPr wrap="none" rtlCol="0" anchor="t">
            <a:spAutoFit/>
          </a:bodyPr>
          <a:lstStyle/>
          <a:p>
            <a:pPr indent="0" algn="ctr">
              <a:buNone/>
            </a:pPr>
            <a:r>
              <a:rPr lang="en-US" sz="2800" b="1">
                <a:solidFill>
                  <a:schemeClr val="tx2"/>
                </a:solidFill>
                <a:latin typeface="宋体" panose="02010600030101010101" pitchFamily="2" charset="-122"/>
                <a:ea typeface="宋体" panose="02010600030101010101" pitchFamily="2" charset="-122"/>
                <a:cs typeface="宋体" panose="02010600030101010101" pitchFamily="2" charset="-122"/>
                <a:sym typeface="+mn-ea"/>
              </a:rPr>
              <a:t>坚韧顽强、公而忘私</a:t>
            </a:r>
            <a:endParaRPr lang="en-US" altLang="en-US" sz="2800" b="1">
              <a:solidFill>
                <a:schemeClr val="tx2"/>
              </a:solidFill>
              <a:latin typeface="宋体" panose="02010600030101010101" pitchFamily="2" charset="-122"/>
              <a:ea typeface="宋体" panose="02010600030101010101" pitchFamily="2" charset="-122"/>
              <a:cs typeface="宋体" pitchFamily="2" charset="-122"/>
              <a:sym typeface="+mn-ea"/>
            </a:endParaRPr>
          </a:p>
        </p:txBody>
      </p:sp>
      <p:sp>
        <p:nvSpPr>
          <p:cNvPr id="22" name="文本框 21"/>
          <p:cNvSpPr txBox="1"/>
          <p:nvPr/>
        </p:nvSpPr>
        <p:spPr>
          <a:xfrm>
            <a:off x="1681798" y="5126355"/>
            <a:ext cx="3400425" cy="521970"/>
          </a:xfrm>
          <a:prstGeom prst="rect">
            <a:avLst/>
          </a:prstGeom>
          <a:noFill/>
        </p:spPr>
        <p:txBody>
          <a:bodyPr wrap="none" rtlCol="0" anchor="t">
            <a:spAutoFit/>
          </a:bodyPr>
          <a:lstStyle/>
          <a:p>
            <a:pPr indent="0" algn="ctr">
              <a:buNone/>
            </a:pPr>
            <a:r>
              <a:rPr lang="en-US" sz="2800" b="1">
                <a:solidFill>
                  <a:schemeClr val="tx2"/>
                </a:solidFill>
                <a:latin typeface="宋体" panose="02010600030101010101" pitchFamily="2" charset="-122"/>
                <a:ea typeface="宋体" panose="02010600030101010101" pitchFamily="2" charset="-122"/>
                <a:cs typeface="新宋体" panose="02010609030101010101" charset="-122"/>
                <a:sym typeface="+mn-ea"/>
              </a:rPr>
              <a:t>积劳成疾，不幸离世</a:t>
            </a:r>
            <a:endParaRPr lang="en-US" altLang="en-US" sz="2800" b="1">
              <a:solidFill>
                <a:schemeClr val="tx2"/>
              </a:solidFill>
              <a:latin typeface="宋体" panose="02010600030101010101" pitchFamily="2" charset="-122"/>
              <a:ea typeface="宋体" panose="02010600030101010101" pitchFamily="2" charset="-122"/>
              <a:cs typeface="新宋体" panose="02010609030101010101" charset="-122"/>
              <a:sym typeface="+mn-ea"/>
            </a:endParaRPr>
          </a:p>
        </p:txBody>
      </p:sp>
      <p:sp>
        <p:nvSpPr>
          <p:cNvPr id="23" name="文本框 22"/>
          <p:cNvSpPr txBox="1"/>
          <p:nvPr/>
        </p:nvSpPr>
        <p:spPr>
          <a:xfrm>
            <a:off x="6951663" y="5126355"/>
            <a:ext cx="3400425" cy="521970"/>
          </a:xfrm>
          <a:prstGeom prst="rect">
            <a:avLst/>
          </a:prstGeom>
          <a:noFill/>
        </p:spPr>
        <p:txBody>
          <a:bodyPr wrap="none" rtlCol="0" anchor="t">
            <a:spAutoFit/>
          </a:bodyPr>
          <a:lstStyle/>
          <a:p>
            <a:pPr indent="0" algn="ctr">
              <a:buNone/>
            </a:pPr>
            <a:r>
              <a:rPr lang="en-US" sz="2800" b="1">
                <a:solidFill>
                  <a:schemeClr val="tx2"/>
                </a:solidFill>
                <a:latin typeface="宋体" panose="02010600030101010101" pitchFamily="2" charset="-122"/>
                <a:ea typeface="宋体" panose="02010600030101010101" pitchFamily="2" charset="-122"/>
                <a:cs typeface="新宋体" panose="02010609030101010101" charset="-122"/>
                <a:sym typeface="+mn-ea"/>
              </a:rPr>
              <a:t>鞠躬尽瘁、死而不已</a:t>
            </a:r>
            <a:endParaRPr lang="en-US" altLang="en-US" sz="2800" b="1">
              <a:solidFill>
                <a:schemeClr val="tx2"/>
              </a:solidFill>
              <a:latin typeface="宋体" panose="02010600030101010101" pitchFamily="2" charset="-122"/>
              <a:ea typeface="宋体" panose="02010600030101010101" pitchFamily="2" charset="-122"/>
              <a:cs typeface="新宋体" panose="02010609030101010101" charset="-122"/>
              <a:sym typeface="+mn-ea"/>
            </a:endParaRPr>
          </a:p>
        </p:txBody>
      </p:sp>
      <p:sp>
        <p:nvSpPr>
          <p:cNvPr id="24" name="文本框 23"/>
          <p:cNvSpPr txBox="1"/>
          <p:nvPr/>
        </p:nvSpPr>
        <p:spPr>
          <a:xfrm>
            <a:off x="1973263" y="5795010"/>
            <a:ext cx="2685415" cy="521970"/>
          </a:xfrm>
          <a:prstGeom prst="rect">
            <a:avLst/>
          </a:prstGeom>
          <a:noFill/>
        </p:spPr>
        <p:txBody>
          <a:bodyPr wrap="none" rtlCol="0" anchor="t">
            <a:spAutoFit/>
          </a:bodyPr>
          <a:lstStyle/>
          <a:p>
            <a:pPr indent="0" algn="ctr">
              <a:buNone/>
            </a:pPr>
            <a:r>
              <a:rPr lang="en-US" sz="2800" b="1">
                <a:solidFill>
                  <a:schemeClr val="tx2"/>
                </a:solidFill>
                <a:latin typeface="宋体" panose="02010600030101010101" pitchFamily="2" charset="-122"/>
                <a:ea typeface="宋体" panose="02010600030101010101" pitchFamily="2" charset="-122"/>
                <a:cs typeface="新宋体" panose="02010609030101010101" charset="-122"/>
                <a:sym typeface="+mn-ea"/>
              </a:rPr>
              <a:t>深切悼念焦裕禄</a:t>
            </a:r>
            <a:endParaRPr lang="en-US" altLang="en-US" sz="2800" b="1">
              <a:solidFill>
                <a:schemeClr val="tx2"/>
              </a:solidFill>
              <a:latin typeface="宋体" panose="02010600030101010101" pitchFamily="2" charset="-122"/>
              <a:ea typeface="宋体" panose="02010600030101010101" pitchFamily="2" charset="-122"/>
              <a:cs typeface="新宋体" panose="02010609030101010101" charset="-122"/>
              <a:sym typeface="+mn-ea"/>
            </a:endParaRPr>
          </a:p>
        </p:txBody>
      </p:sp>
      <p:sp>
        <p:nvSpPr>
          <p:cNvPr id="25" name="文本框 24"/>
          <p:cNvSpPr txBox="1"/>
          <p:nvPr/>
        </p:nvSpPr>
        <p:spPr>
          <a:xfrm>
            <a:off x="6951663" y="5795010"/>
            <a:ext cx="3400425" cy="521970"/>
          </a:xfrm>
          <a:prstGeom prst="rect">
            <a:avLst/>
          </a:prstGeom>
          <a:noFill/>
        </p:spPr>
        <p:txBody>
          <a:bodyPr wrap="none" rtlCol="0" anchor="t">
            <a:spAutoFit/>
          </a:bodyPr>
          <a:lstStyle/>
          <a:p>
            <a:pPr indent="0" algn="ctr">
              <a:buNone/>
            </a:pPr>
            <a:r>
              <a:rPr lang="en-US" sz="2800" b="1">
                <a:solidFill>
                  <a:schemeClr val="tx2"/>
                </a:solidFill>
                <a:latin typeface="宋体" panose="02010600030101010101" pitchFamily="2" charset="-122"/>
                <a:ea typeface="宋体" panose="02010600030101010101" pitchFamily="2" charset="-122"/>
                <a:cs typeface="新宋体" panose="02010609030101010101" charset="-122"/>
                <a:sym typeface="+mn-ea"/>
              </a:rPr>
              <a:t>一心为民、深受爱戴</a:t>
            </a:r>
            <a:endParaRPr lang="en-US" altLang="en-US" sz="2800" b="1">
              <a:solidFill>
                <a:schemeClr val="tx2"/>
              </a:solidFill>
              <a:latin typeface="宋体" panose="02010600030101010101" pitchFamily="2" charset="-122"/>
              <a:ea typeface="宋体" panose="02010600030101010101" pitchFamily="2" charset="-122"/>
              <a:cs typeface="新宋体" panose="02010609030101010101"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500" fill="hold"/>
                                        <p:tgtEl>
                                          <p:spTgt spid="21"/>
                                        </p:tgtEl>
                                        <p:attrNameLst>
                                          <p:attrName>ppt_x</p:attrName>
                                        </p:attrNameLst>
                                      </p:cBhvr>
                                      <p:tavLst>
                                        <p:tav tm="0">
                                          <p:val>
                                            <p:strVal val="#ppt_x"/>
                                          </p:val>
                                        </p:tav>
                                        <p:tav tm="100000">
                                          <p:val>
                                            <p:strVal val="#ppt_x"/>
                                          </p:val>
                                        </p:tav>
                                      </p:tavLst>
                                    </p:anim>
                                    <p:anim calcmode="lin" valueType="num">
                                      <p:cBhvr additive="base">
                                        <p:cTn id="6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500" fill="hold"/>
                                        <p:tgtEl>
                                          <p:spTgt spid="25"/>
                                        </p:tgtEl>
                                        <p:attrNameLst>
                                          <p:attrName>ppt_x</p:attrName>
                                        </p:attrNameLst>
                                      </p:cBhvr>
                                      <p:tavLst>
                                        <p:tav tm="0">
                                          <p:val>
                                            <p:strVal val="#ppt_x"/>
                                          </p:val>
                                        </p:tav>
                                        <p:tav tm="100000">
                                          <p:val>
                                            <p:strVal val="#ppt_x"/>
                                          </p:val>
                                        </p:tav>
                                      </p:tavLst>
                                    </p:anim>
                                    <p:anim calcmode="lin" valueType="num">
                                      <p:cBhvr additive="base">
                                        <p:cTn id="7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8" grpId="0"/>
      <p:bldP spid="20" grpId="0"/>
      <p:bldP spid="22" grpId="0"/>
      <p:bldP spid="24" grpId="0"/>
      <p:bldP spid="15" grpId="0"/>
      <p:bldP spid="17" grpId="0"/>
      <p:bldP spid="19" grpId="0"/>
      <p:bldP spid="21" grpId="0"/>
      <p:bldP spid="23" grpId="0"/>
      <p:bldP spid="2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5"/>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2"/>
          <a:stretch>
            <a:fillRect/>
          </a:stretch>
        </p:blipFill>
        <p:spPr>
          <a:xfrm>
            <a:off x="9686290" y="-1344930"/>
            <a:ext cx="3844925" cy="3797935"/>
          </a:xfrm>
          <a:prstGeom prst="rect">
            <a:avLst/>
          </a:prstGeom>
        </p:spPr>
      </p:pic>
      <p:grpSp>
        <p:nvGrpSpPr>
          <p:cNvPr id="11" name="组合 10"/>
          <p:cNvGrpSpPr/>
          <p:nvPr/>
        </p:nvGrpSpPr>
        <p:grpSpPr>
          <a:xfrm>
            <a:off x="250190" y="1228090"/>
            <a:ext cx="11941175" cy="4719320"/>
            <a:chOff x="883" y="847"/>
            <a:chExt cx="17434" cy="9107"/>
          </a:xfrm>
        </p:grpSpPr>
        <p:pic>
          <p:nvPicPr>
            <p:cNvPr id="9" name="图片 8" descr="背景3"/>
            <p:cNvPicPr>
              <a:picLocks noChangeAspect="1"/>
            </p:cNvPicPr>
            <p:nvPr/>
          </p:nvPicPr>
          <p:blipFill>
            <a:blip r:embed="rId3"/>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3"/>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9217" name="图片 51201" descr="香港4"/>
          <p:cNvPicPr>
            <a:picLocks noChangeAspect="1"/>
          </p:cNvPicPr>
          <p:nvPr/>
        </p:nvPicPr>
        <p:blipFill>
          <a:blip r:embed="rId4"/>
          <a:stretch>
            <a:fillRect/>
          </a:stretch>
        </p:blipFill>
        <p:spPr>
          <a:xfrm>
            <a:off x="6175058" y="1386205"/>
            <a:ext cx="5808662" cy="4403725"/>
          </a:xfrm>
          <a:prstGeom prst="rect">
            <a:avLst/>
          </a:prstGeom>
          <a:noFill/>
          <a:ln w="9525">
            <a:noFill/>
          </a:ln>
        </p:spPr>
      </p:pic>
      <p:sp>
        <p:nvSpPr>
          <p:cNvPr id="9219" name="文本框 51202"/>
          <p:cNvSpPr/>
          <p:nvPr/>
        </p:nvSpPr>
        <p:spPr>
          <a:xfrm>
            <a:off x="7142480" y="5946775"/>
            <a:ext cx="4507865" cy="706755"/>
          </a:xfrm>
          <a:prstGeom prst="rect">
            <a:avLst/>
          </a:prstGeom>
          <a:noFill/>
          <a:ln w="9525">
            <a:noFill/>
          </a:ln>
        </p:spPr>
        <p:txBody>
          <a:bodyPr wrap="square">
            <a:spAutoFit/>
          </a:bodyPr>
          <a:lstStyle/>
          <a:p>
            <a:pPr fontAlgn="base"/>
            <a:r>
              <a:rPr lang="zh-CN" altLang="en-US" sz="4000" strike="noStrike" noProof="1">
                <a:solidFill>
                  <a:srgbClr val="000000"/>
                </a:solidFill>
                <a:uFillTx/>
                <a:latin typeface="Times New Roman" panose="02020603050405020304" pitchFamily="18" charset="0"/>
                <a:ea typeface="华文新魏" pitchFamily="2" charset="-122"/>
                <a:cs typeface="+mn-cs"/>
                <a:sym typeface="Times New Roman" panose="02020603050405020304" pitchFamily="18" charset="0"/>
              </a:rPr>
              <a:t>香港 维多利亚港</a:t>
            </a:r>
            <a:endParaRPr lang="zh-CN" altLang="en-US" sz="4000" strike="noStrike" noProof="1">
              <a:solidFill>
                <a:srgbClr val="000000"/>
              </a:solidFill>
              <a:uFillTx/>
              <a:latin typeface="Times New Roman" panose="02020603050405020304" pitchFamily="18" charset="0"/>
              <a:ea typeface="华文新魏" panose="02010800040101010101" pitchFamily="2" charset="-122"/>
              <a:sym typeface="Times New Roman" panose="02020603050405020304" pitchFamily="18" charset="0"/>
            </a:endParaRPr>
          </a:p>
        </p:txBody>
      </p:sp>
      <p:sp>
        <p:nvSpPr>
          <p:cNvPr id="2" name="文本框 51203"/>
          <p:cNvSpPr/>
          <p:nvPr/>
        </p:nvSpPr>
        <p:spPr>
          <a:xfrm>
            <a:off x="421958" y="1536383"/>
            <a:ext cx="5232400" cy="4246245"/>
          </a:xfrm>
          <a:prstGeom prst="rect">
            <a:avLst/>
          </a:prstGeom>
          <a:noFill/>
          <a:ln w="9525">
            <a:noFill/>
          </a:ln>
        </p:spPr>
        <p:txBody>
          <a:bodyPr wrap="square" anchor="t">
            <a:spAutoFit/>
          </a:bodyPr>
          <a:lstStyle/>
          <a:p>
            <a:r>
              <a:rPr lang="en-US" altLang="zh-CN" sz="5400">
                <a:latin typeface="宋体" panose="02010600030101010101" pitchFamily="2" charset="-122"/>
                <a:ea typeface="宋体" panose="02010600030101010101" pitchFamily="2" charset="-122"/>
              </a:rPr>
              <a:t>1.</a:t>
            </a:r>
            <a:r>
              <a:rPr sz="5400">
                <a:latin typeface="宋体" panose="02010600030101010101" pitchFamily="2" charset="-122"/>
                <a:ea typeface="宋体" panose="02010600030101010101" pitchFamily="2" charset="-122"/>
              </a:rPr>
              <a:t>对照新闻的结构，说说《别了，“不列颠尼亚”》这则消息由哪几个部分组成?</a:t>
            </a:r>
            <a:endParaRPr sz="5400">
              <a:latin typeface="宋体" panose="02010600030101010101" pitchFamily="2" charset="-122"/>
              <a:ea typeface="宋体" panose="02010600030101010101" pitchFamily="2" charset="-122"/>
            </a:endParaRPr>
          </a:p>
        </p:txBody>
      </p:sp>
      <p:sp>
        <p:nvSpPr>
          <p:cNvPr id="3" name="横卷形 2"/>
          <p:cNvSpPr/>
          <p:nvPr/>
        </p:nvSpPr>
        <p:spPr>
          <a:xfrm>
            <a:off x="3590925" y="0"/>
            <a:ext cx="5420360" cy="1228725"/>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a:t>理清思路，明晰结构。</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grpSp>
        <p:nvGrpSpPr>
          <p:cNvPr id="3" name="组合 2"/>
          <p:cNvGrpSpPr/>
          <p:nvPr/>
        </p:nvGrpSpPr>
        <p:grpSpPr>
          <a:xfrm>
            <a:off x="688975" y="1562735"/>
            <a:ext cx="10400665" cy="4819650"/>
            <a:chOff x="883" y="847"/>
            <a:chExt cx="17434" cy="9107"/>
          </a:xfrm>
        </p:grpSpPr>
        <p:pic>
          <p:nvPicPr>
            <p:cNvPr id="5" name="图片 4" descr="背景3"/>
            <p:cNvPicPr>
              <a:picLocks noChangeAspect="1"/>
            </p:cNvPicPr>
            <p:nvPr/>
          </p:nvPicPr>
          <p:blipFill>
            <a:blip r:embed="rId2"/>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6" name="图片 5" descr="背景3"/>
            <p:cNvPicPr>
              <a:picLocks noChangeAspect="1"/>
            </p:cNvPicPr>
            <p:nvPr/>
          </p:nvPicPr>
          <p:blipFill>
            <a:blip r:embed="rId2"/>
            <a:stretch>
              <a:fillRect/>
            </a:stretch>
          </p:blipFill>
          <p:spPr>
            <a:xfrm>
              <a:off x="883" y="2364"/>
              <a:ext cx="17434" cy="7590"/>
            </a:xfrm>
            <a:prstGeom prst="rect">
              <a:avLst/>
            </a:prstGeom>
            <a:effectLst>
              <a:outerShdw blurRad="50800" dist="38100" dir="2700000" algn="tl" rotWithShape="0">
                <a:prstClr val="black">
                  <a:alpha val="40000"/>
                </a:prstClr>
              </a:outerShdw>
            </a:effectLst>
          </p:spPr>
        </p:pic>
      </p:grpSp>
      <p:sp>
        <p:nvSpPr>
          <p:cNvPr id="2" name="流程图: 终止 1"/>
          <p:cNvSpPr/>
          <p:nvPr/>
        </p:nvSpPr>
        <p:spPr>
          <a:xfrm>
            <a:off x="2856230" y="377190"/>
            <a:ext cx="3739515" cy="938530"/>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82" name="标题 46081"/>
          <p:cNvSpPr>
            <a:spLocks noGrp="1"/>
          </p:cNvSpPr>
          <p:nvPr>
            <p:ph type="title"/>
          </p:nvPr>
        </p:nvSpPr>
        <p:spPr>
          <a:xfrm>
            <a:off x="1981200" y="274638"/>
            <a:ext cx="7354888" cy="1143000"/>
          </a:xfrm>
        </p:spPr>
        <p:txBody>
          <a:bodyPr anchor="ctr"/>
          <a:lstStyle/>
          <a:p>
            <a:pPr algn="l"/>
            <a:r>
              <a:rPr lang="en-US" altLang="zh-CN" b="1">
                <a:solidFill>
                  <a:srgbClr val="FFFF00"/>
                </a:solidFill>
                <a:ea typeface="黑体" panose="02010609060101010101" pitchFamily="49" charset="-122"/>
              </a:rPr>
              <a:t>       </a:t>
            </a:r>
            <a:r>
              <a:rPr lang="zh-CN" altLang="zh-CN" sz="5400" b="1">
                <a:solidFill>
                  <a:schemeClr val="tx1"/>
                </a:solidFill>
                <a:ea typeface="黑体" panose="02010609060101010101" pitchFamily="49" charset="-122"/>
              </a:rPr>
              <a:t>本文结构</a:t>
            </a:r>
            <a:endParaRPr lang="zh-CN" altLang="zh-CN" sz="5400" b="1">
              <a:solidFill>
                <a:schemeClr val="tx1"/>
              </a:solidFill>
              <a:ea typeface="黑体" pitchFamily="49" charset="-122"/>
            </a:endParaRPr>
          </a:p>
        </p:txBody>
      </p:sp>
      <p:sp>
        <p:nvSpPr>
          <p:cNvPr id="46083" name="文本占位符 46082"/>
          <p:cNvSpPr>
            <a:spLocks noGrp="1"/>
          </p:cNvSpPr>
          <p:nvPr>
            <p:ph type="body" sz="half" idx="1"/>
          </p:nvPr>
        </p:nvSpPr>
        <p:spPr>
          <a:xfrm>
            <a:off x="1372235" y="1562735"/>
            <a:ext cx="9206230" cy="4610100"/>
          </a:xfrm>
        </p:spPr>
        <p:txBody>
          <a:bodyPr>
            <a:noAutofit/>
          </a:bodyPr>
          <a:lstStyle/>
          <a:p>
            <a:pPr marL="0" indent="0" fontAlgn="base">
              <a:lnSpc>
                <a:spcPct val="200000"/>
              </a:lnSpc>
              <a:buNone/>
            </a:pPr>
            <a:r>
              <a:rPr sz="3200" b="1" strike="noStrike" noProof="1">
                <a:solidFill>
                  <a:srgbClr val="FF0000"/>
                </a:solidFill>
                <a:latin typeface="微软雅黑" panose="020b0503020204020204" pitchFamily="34" charset="-122"/>
                <a:cs typeface="微软雅黑" panose="020b0503020204020204" pitchFamily="34" charset="-122"/>
              </a:rPr>
              <a:t>标题: </a:t>
            </a:r>
            <a:r>
              <a:rPr sz="3200" b="1" strike="noStrike" noProof="1">
                <a:solidFill>
                  <a:schemeClr val="bg1"/>
                </a:solidFill>
                <a:latin typeface="微软雅黑" panose="020b0503020204020204" pitchFamily="34" charset="-122"/>
                <a:cs typeface="微软雅黑" panose="020b0503020204020204" pitchFamily="34" charset="-122"/>
              </a:rPr>
              <a:t> </a:t>
            </a:r>
            <a:r>
              <a:rPr sz="3200" b="1" strike="noStrike" noProof="1">
                <a:solidFill>
                  <a:srgbClr val="7030A0"/>
                </a:solidFill>
                <a:latin typeface="微软雅黑" panose="020b0503020204020204" pitchFamily="34" charset="-122"/>
                <a:cs typeface="微软雅黑" panose="020b0503020204020204" pitchFamily="34" charset="-122"/>
              </a:rPr>
              <a:t>别了,不列颠尼亚</a:t>
            </a:r>
            <a:endParaRPr sz="3200" b="1" strike="noStrike" noProof="1">
              <a:solidFill>
                <a:srgbClr val="7030A0"/>
              </a:solidFill>
              <a:latin typeface="微软雅黑" panose="020b0503020204020204" pitchFamily="34" charset="-122"/>
              <a:cs typeface="微软雅黑" panose="020b0503020204020204" pitchFamily="34" charset="-122"/>
            </a:endParaRPr>
          </a:p>
          <a:p>
            <a:pPr marL="0" indent="0" fontAlgn="base">
              <a:lnSpc>
                <a:spcPct val="200000"/>
              </a:lnSpc>
              <a:buNone/>
            </a:pPr>
            <a:r>
              <a:rPr sz="3200" b="1" strike="noStrike" noProof="1">
                <a:solidFill>
                  <a:srgbClr val="FF0000"/>
                </a:solidFill>
                <a:latin typeface="微软雅黑" panose="020b0503020204020204" pitchFamily="34" charset="-122"/>
                <a:cs typeface="微软雅黑" panose="020b0503020204020204" pitchFamily="34" charset="-122"/>
              </a:rPr>
              <a:t>导语:</a:t>
            </a:r>
            <a:r>
              <a:rPr sz="3200" b="1" strike="noStrike" noProof="1">
                <a:solidFill>
                  <a:srgbClr val="7030A0"/>
                </a:solidFill>
                <a:latin typeface="微软雅黑" panose="020b0503020204020204" pitchFamily="34" charset="-122"/>
                <a:cs typeface="微软雅黑" panose="020b0503020204020204" pitchFamily="34" charset="-122"/>
              </a:rPr>
              <a:t>(1) 英国撤离香港</a:t>
            </a:r>
            <a:endParaRPr sz="3200" b="1" strike="noStrike" noProof="1">
              <a:solidFill>
                <a:srgbClr val="7030A0"/>
              </a:solidFill>
              <a:latin typeface="微软雅黑" panose="020b0503020204020204" pitchFamily="34" charset="-122"/>
              <a:cs typeface="微软雅黑" panose="020b0503020204020204" pitchFamily="34" charset="-122"/>
            </a:endParaRPr>
          </a:p>
          <a:p>
            <a:pPr marL="0" indent="0" fontAlgn="base">
              <a:lnSpc>
                <a:spcPct val="200000"/>
              </a:lnSpc>
              <a:buNone/>
            </a:pPr>
            <a:r>
              <a:rPr sz="3200" b="1" strike="noStrike" noProof="1">
                <a:solidFill>
                  <a:srgbClr val="FF0000"/>
                </a:solidFill>
                <a:latin typeface="微软雅黑" panose="020b0503020204020204" pitchFamily="34" charset="-122"/>
                <a:cs typeface="微软雅黑" panose="020b0503020204020204" pitchFamily="34" charset="-122"/>
              </a:rPr>
              <a:t>主体:</a:t>
            </a:r>
            <a:r>
              <a:rPr sz="3200" b="1" strike="noStrike" noProof="1">
                <a:solidFill>
                  <a:srgbClr val="7030A0"/>
                </a:solidFill>
                <a:latin typeface="微软雅黑" panose="020b0503020204020204" pitchFamily="34" charset="-122"/>
                <a:cs typeface="微软雅黑" panose="020b0503020204020204" pitchFamily="34" charset="-122"/>
              </a:rPr>
              <a:t>(2-10)具体叙述英国殖民者的告别仪式</a:t>
            </a:r>
            <a:endParaRPr sz="3200" b="1" strike="noStrike" noProof="1">
              <a:solidFill>
                <a:srgbClr val="7030A0"/>
              </a:solidFill>
              <a:latin typeface="微软雅黑" panose="020b0503020204020204" pitchFamily="34" charset="-122"/>
              <a:cs typeface="微软雅黑" panose="020b0503020204020204" pitchFamily="34" charset="-122"/>
            </a:endParaRPr>
          </a:p>
          <a:p>
            <a:pPr marL="0" indent="0" fontAlgn="base">
              <a:lnSpc>
                <a:spcPct val="200000"/>
              </a:lnSpc>
              <a:buNone/>
            </a:pPr>
            <a:r>
              <a:rPr sz="3200" b="1" strike="noStrike" noProof="1">
                <a:solidFill>
                  <a:srgbClr val="FF0000"/>
                </a:solidFill>
                <a:latin typeface="微软雅黑" panose="020b0503020204020204" pitchFamily="34" charset="-122"/>
                <a:cs typeface="微软雅黑" panose="020b0503020204020204" pitchFamily="34" charset="-122"/>
              </a:rPr>
              <a:t>结语:</a:t>
            </a:r>
            <a:r>
              <a:rPr sz="3200" b="1" strike="noStrike" noProof="1">
                <a:solidFill>
                  <a:srgbClr val="7030A0"/>
                </a:solidFill>
                <a:latin typeface="微软雅黑" panose="020b0503020204020204" pitchFamily="34" charset="-122"/>
                <a:cs typeface="微软雅黑" panose="020b0503020204020204" pitchFamily="34" charset="-122"/>
              </a:rPr>
              <a:t>(11)大英帝国从海上来,又从海上去</a:t>
            </a:r>
            <a:endParaRPr sz="3200" b="1" strike="noStrike" noProof="1">
              <a:solidFill>
                <a:srgbClr val="7030A0"/>
              </a:solidFill>
              <a:latin typeface="微软雅黑" panose="020b0503020204020204" pitchFamily="34" charset="-122"/>
              <a:cs typeface="微软雅黑" panose="020b0503020204020204" pitchFamily="34" charset="-122"/>
            </a:endParaRPr>
          </a:p>
          <a:p>
            <a:pPr fontAlgn="base">
              <a:buNone/>
            </a:pPr>
            <a:endParaRPr lang="zh-CN" altLang="en-US" sz="3200" b="1" strike="noStrike" noProof="1">
              <a:solidFill>
                <a:srgbClr val="7030A0"/>
              </a:solidFill>
              <a:latin typeface="微软雅黑" panose="020b0503020204020204" pitchFamily="34" charset="-122"/>
              <a:cs typeface="微软雅黑" panose="020b0503020204020204" pitchFamily="34" charset="-122"/>
            </a:endParaRPr>
          </a:p>
        </p:txBody>
      </p:sp>
      <p:pic>
        <p:nvPicPr>
          <p:cNvPr id="4" name="内容占位符 3" descr="花10"/>
          <p:cNvPicPr>
            <a:picLocks noChangeAspect="1"/>
          </p:cNvPicPr>
          <p:nvPr>
            <p:ph sz="half" idx="2"/>
          </p:nvPr>
        </p:nvPicPr>
        <p:blipFill>
          <a:blip r:embed="rId3"/>
          <a:stretch>
            <a:fillRect/>
          </a:stretch>
        </p:blipFill>
        <p:spPr>
          <a:xfrm>
            <a:off x="8696325" y="-1130300"/>
            <a:ext cx="3848100" cy="38004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 calcmode="lin" valueType="num">
                                      <p:cBhvr additive="base">
                                        <p:cTn id="7" dur="500" fill="hold"/>
                                        <p:tgtEl>
                                          <p:spTgt spid="460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60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6083">
                                            <p:txEl>
                                              <p:pRg st="1" end="1"/>
                                            </p:txEl>
                                          </p:spTgt>
                                        </p:tgtEl>
                                        <p:attrNameLst>
                                          <p:attrName>style.visibility</p:attrName>
                                        </p:attrNameLst>
                                      </p:cBhvr>
                                      <p:to>
                                        <p:strVal val="visible"/>
                                      </p:to>
                                    </p:set>
                                    <p:anim calcmode="lin" valueType="num">
                                      <p:cBhvr additive="base">
                                        <p:cTn id="13" dur="500" fill="hold"/>
                                        <p:tgtEl>
                                          <p:spTgt spid="4608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608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6083">
                                            <p:txEl>
                                              <p:pRg st="2" end="2"/>
                                            </p:txEl>
                                          </p:spTgt>
                                        </p:tgtEl>
                                        <p:attrNameLst>
                                          <p:attrName>style.visibility</p:attrName>
                                        </p:attrNameLst>
                                      </p:cBhvr>
                                      <p:to>
                                        <p:strVal val="visible"/>
                                      </p:to>
                                    </p:set>
                                    <p:anim calcmode="lin" valueType="num">
                                      <p:cBhvr additive="base">
                                        <p:cTn id="19" dur="500" fill="hold"/>
                                        <p:tgtEl>
                                          <p:spTgt spid="4608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608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6083">
                                            <p:txEl>
                                              <p:pRg st="3" end="3"/>
                                            </p:txEl>
                                          </p:spTgt>
                                        </p:tgtEl>
                                        <p:attrNameLst>
                                          <p:attrName>style.visibility</p:attrName>
                                        </p:attrNameLst>
                                      </p:cBhvr>
                                      <p:to>
                                        <p:strVal val="visible"/>
                                      </p:to>
                                    </p:set>
                                    <p:anim calcmode="lin" valueType="num">
                                      <p:cBhvr additive="base">
                                        <p:cTn id="25" dur="500" fill="hold"/>
                                        <p:tgtEl>
                                          <p:spTgt spid="4608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608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5" name="内容占位符 4" descr="花10"/>
          <p:cNvPicPr>
            <a:picLocks noChangeAspect="1"/>
          </p:cNvPicPr>
          <p:nvPr>
            <p:ph sz="half" idx="2"/>
          </p:nvPr>
        </p:nvPicPr>
        <p:blipFill>
          <a:blip r:embed="rId2"/>
          <a:stretch>
            <a:fillRect/>
          </a:stretch>
        </p:blipFill>
        <p:spPr>
          <a:xfrm>
            <a:off x="8696325" y="-1130300"/>
            <a:ext cx="3848100" cy="3800475"/>
          </a:xfrm>
          <a:prstGeom prst="rect">
            <a:avLst/>
          </a:prstGeom>
        </p:spPr>
      </p:pic>
      <p:grpSp>
        <p:nvGrpSpPr>
          <p:cNvPr id="11" name="组合 10"/>
          <p:cNvGrpSpPr/>
          <p:nvPr/>
        </p:nvGrpSpPr>
        <p:grpSpPr>
          <a:xfrm>
            <a:off x="-635" y="1632585"/>
            <a:ext cx="12192635" cy="4700270"/>
            <a:chOff x="883" y="847"/>
            <a:chExt cx="17434" cy="9107"/>
          </a:xfrm>
        </p:grpSpPr>
        <p:pic>
          <p:nvPicPr>
            <p:cNvPr id="4" name="图片 3" descr="背景3"/>
            <p:cNvPicPr>
              <a:picLocks noChangeAspect="1"/>
            </p:cNvPicPr>
            <p:nvPr/>
          </p:nvPicPr>
          <p:blipFill>
            <a:blip r:embed="rId3"/>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3"/>
            <a:stretch>
              <a:fillRect/>
            </a:stretch>
          </p:blipFill>
          <p:spPr>
            <a:xfrm>
              <a:off x="883" y="1656"/>
              <a:ext cx="17434" cy="8298"/>
            </a:xfrm>
            <a:prstGeom prst="rect">
              <a:avLst/>
            </a:prstGeom>
            <a:effectLst>
              <a:outerShdw blurRad="50800" dist="38100" dir="2700000" algn="tl" rotWithShape="0">
                <a:prstClr val="black">
                  <a:alpha val="40000"/>
                </a:prstClr>
              </a:outerShdw>
            </a:effectLst>
          </p:spPr>
        </p:pic>
      </p:grpSp>
      <p:sp>
        <p:nvSpPr>
          <p:cNvPr id="9" name="矩形 8"/>
          <p:cNvSpPr/>
          <p:nvPr/>
        </p:nvSpPr>
        <p:spPr>
          <a:xfrm>
            <a:off x="0" y="0"/>
            <a:ext cx="12192000" cy="1316990"/>
          </a:xfrm>
          <a:prstGeom prst="rect">
            <a:avLst/>
          </a:prstGeom>
          <a:solidFill>
            <a:srgbClr val="69D9D5"/>
          </a:solidFill>
          <a:ln>
            <a:noFill/>
          </a:ln>
        </p:spPr>
        <p:style>
          <a:lnRef idx="2">
            <a:schemeClr val="accent3">
              <a:shade val="50000"/>
            </a:schemeClr>
          </a:lnRef>
          <a:fillRef idx="1">
            <a:schemeClr val="accent3"/>
          </a:fillRef>
          <a:effectRef idx="0">
            <a:schemeClr val="accent3"/>
          </a:effectRef>
          <a:fontRef idx="minor">
            <a:schemeClr val="lt1"/>
          </a:fontRef>
        </p:style>
        <p:txBody>
          <a:bodyPr lIns="76797" tIns="38398" rIns="76797" bIns="38398" anchor="ctr"/>
          <a:lstStyle/>
          <a:p>
            <a:pPr algn="ctr">
              <a:defRPr/>
            </a:pPr>
            <a:endParaRPr lang="zh-CN" altLang="en-US" sz="100" baseline="-25000"/>
          </a:p>
        </p:txBody>
      </p:sp>
      <p:sp>
        <p:nvSpPr>
          <p:cNvPr id="2" name="标题 1"/>
          <p:cNvSpPr>
            <a:spLocks noGrp="1"/>
          </p:cNvSpPr>
          <p:nvPr>
            <p:ph type="title"/>
          </p:nvPr>
        </p:nvSpPr>
        <p:spPr>
          <a:xfrm>
            <a:off x="611575" y="300425"/>
            <a:ext cx="10969200" cy="705600"/>
          </a:xfrm>
        </p:spPr>
        <p:txBody>
          <a:bodyPr>
            <a:normAutofit fontScale="90000"/>
          </a:bodyPr>
          <a:lstStyle/>
          <a:p>
            <a:r>
              <a:rPr lang="en-US" altLang="zh-CN" sz="3110">
                <a:solidFill>
                  <a:schemeClr val="bg1"/>
                </a:solidFill>
              </a:rPr>
              <a:t>2.</a:t>
            </a:r>
            <a:r>
              <a:rPr lang="zh-CN" altLang="en-US" sz="3110">
                <a:solidFill>
                  <a:schemeClr val="bg1"/>
                </a:solidFill>
              </a:rPr>
              <a:t>《县委书记的榜样——焦裕禄》一文的线索是什么？如何理解课文中的几个小节之间的关系？</a:t>
            </a:r>
            <a:endParaRPr lang="zh-CN" altLang="en-US" sz="3110">
              <a:solidFill>
                <a:schemeClr val="bg1"/>
              </a:solidFill>
            </a:endParaRPr>
          </a:p>
        </p:txBody>
      </p:sp>
      <p:sp>
        <p:nvSpPr>
          <p:cNvPr id="3" name="内容占位符 2"/>
          <p:cNvSpPr>
            <a:spLocks noGrp="1"/>
          </p:cNvSpPr>
          <p:nvPr>
            <p:ph idx="1"/>
          </p:nvPr>
        </p:nvSpPr>
        <p:spPr>
          <a:xfrm>
            <a:off x="496570" y="1602740"/>
            <a:ext cx="11766550" cy="4759325"/>
          </a:xfrm>
        </p:spPr>
        <p:txBody>
          <a:bodyPr>
            <a:noAutofit/>
          </a:bodyPr>
          <a:lstStyle/>
          <a:p>
            <a:pPr marL="0" indent="0">
              <a:buNone/>
            </a:pPr>
            <a:r>
              <a:rPr lang="en-US" altLang="zh-CN" sz="2300">
                <a:solidFill>
                  <a:schemeClr val="tx1">
                    <a:lumMod val="65000"/>
                    <a:lumOff val="35000"/>
                  </a:schemeClr>
                </a:solidFill>
                <a:uFillTx/>
              </a:rPr>
              <a:t>      </a:t>
            </a:r>
            <a:r>
              <a:rPr lang="zh-CN" altLang="en-US" sz="2800">
                <a:solidFill>
                  <a:schemeClr val="tx1"/>
                </a:solidFill>
                <a:uFillTx/>
              </a:rPr>
              <a:t>全文以“</a:t>
            </a:r>
            <a:r>
              <a:rPr lang="zh-CN" altLang="en-US" sz="2800">
                <a:solidFill>
                  <a:srgbClr val="FF0000"/>
                </a:solidFill>
                <a:uFillTx/>
              </a:rPr>
              <a:t>榜样</a:t>
            </a:r>
            <a:r>
              <a:rPr lang="zh-CN" altLang="en-US" sz="2800">
                <a:solidFill>
                  <a:schemeClr val="tx1"/>
                </a:solidFill>
                <a:uFillTx/>
              </a:rPr>
              <a:t>”作为贯穿全文的思想“红线”，文章开头写焦裕禄受到党的委派,到兰考县上任,意在强调党的领导的重要性,这是战胜困难的组织保障。第一、二两节写焦裕禄战胜困难的思想基础,其中第二节还涉及了焦裕禄战胜困难的群众基础。第三、四节写焦裕禄忍受病痛折磨合身忘我、爱民亲民的工作态度,这是战胜困难的主观因素。最后一节写焦裕禄病逝后的工作成效以及兰考人民对焦裕禄的怀念。文章以时间为经,空间为纬,为读者展现了焦裕禄在兰考县的工作,照应了文章题目中的“榜样”二字。</a:t>
            </a:r>
            <a:endParaRPr lang="zh-CN" altLang="en-US" sz="2800">
              <a:solidFill>
                <a:schemeClr val="tx1"/>
              </a:solidFill>
              <a:uFillTx/>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7"/>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3"/>
          <a:stretch>
            <a:fillRect/>
          </a:stretch>
        </p:blipFill>
        <p:spPr>
          <a:xfrm>
            <a:off x="9686290" y="-1295400"/>
            <a:ext cx="3844925" cy="3797935"/>
          </a:xfrm>
          <a:prstGeom prst="rect">
            <a:avLst/>
          </a:prstGeom>
        </p:spPr>
      </p:pic>
      <p:grpSp>
        <p:nvGrpSpPr>
          <p:cNvPr id="11" name="组合 10"/>
          <p:cNvGrpSpPr/>
          <p:nvPr/>
        </p:nvGrpSpPr>
        <p:grpSpPr>
          <a:xfrm>
            <a:off x="560705" y="537845"/>
            <a:ext cx="11070590" cy="5782945"/>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5"/>
          <a:stretch>
            <a:fillRect/>
          </a:stretch>
        </p:blipFill>
        <p:spPr>
          <a:xfrm flipH="1">
            <a:off x="-867410" y="3342640"/>
            <a:ext cx="5129530" cy="3646805"/>
          </a:xfrm>
          <a:prstGeom prst="rect">
            <a:avLst/>
          </a:prstGeom>
        </p:spPr>
      </p:pic>
      <p:sp>
        <p:nvSpPr>
          <p:cNvPr id="7" name="文本框 6"/>
          <p:cNvSpPr txBox="1"/>
          <p:nvPr/>
        </p:nvSpPr>
        <p:spPr>
          <a:xfrm>
            <a:off x="4624070" y="2502535"/>
            <a:ext cx="2944495" cy="768350"/>
          </a:xfrm>
          <a:prstGeom prst="rect">
            <a:avLst/>
          </a:prstGeom>
          <a:noFill/>
        </p:spPr>
        <p:txBody>
          <a:bodyPr wrap="square" rtlCol="0">
            <a:spAutoFit/>
          </a:bodyPr>
          <a:lstStyle/>
          <a:p>
            <a:pPr algn="ctr"/>
            <a:r>
              <a:rPr lang="zh-CN" altLang="en-US" sz="4400" b="1" smtClean="0">
                <a:solidFill>
                  <a:srgbClr val="C84E30"/>
                </a:solidFill>
                <a:latin typeface="微软雅黑" panose="020b0503020204020204" pitchFamily="34" charset="-122"/>
                <a:ea typeface="微软雅黑" panose="020b0503020204020204" pitchFamily="34" charset="-122"/>
              </a:rPr>
              <a:t>三</a:t>
            </a:r>
            <a:endParaRPr lang="zh-CN" altLang="en-US" sz="4400" b="1">
              <a:solidFill>
                <a:srgbClr val="C84E3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160837" y="3593612"/>
            <a:ext cx="3869690" cy="829945"/>
          </a:xfrm>
          <a:prstGeom prst="rect">
            <a:avLst/>
          </a:prstGeom>
          <a:noFill/>
        </p:spPr>
        <p:txBody>
          <a:bodyPr wrap="square" rtlCol="0">
            <a:spAutoFit/>
          </a:bodyPr>
          <a:lstStyle/>
          <a:p>
            <a:pPr algn="ctr"/>
            <a:r>
              <a:rPr lang="zh-CN" altLang="en-US" sz="4800" b="1" spc="300">
                <a:solidFill>
                  <a:srgbClr val="C84E30"/>
                </a:solidFill>
                <a:latin typeface="微软雅黑" panose="020b0503020204020204" pitchFamily="34" charset="-122"/>
                <a:ea typeface="微软雅黑" panose="020b0503020204020204" pitchFamily="34" charset="-122"/>
              </a:rPr>
              <a:t>赏读明法</a:t>
            </a:r>
            <a:endParaRPr lang="zh-CN" altLang="en-US" sz="4800" b="1" spc="300">
              <a:solidFill>
                <a:srgbClr val="C84E30"/>
              </a:solidFill>
              <a:latin typeface="微软雅黑" panose="020b0503020204020204" pitchFamily="34" charset="-122"/>
              <a:ea typeface="微软雅黑" panose="020b0503020204020204" pitchFamily="34" charset="-122"/>
            </a:endParaRPr>
          </a:p>
        </p:txBody>
      </p:sp>
      <p:pic>
        <p:nvPicPr>
          <p:cNvPr id="14" name="图片 13" descr="印记"/>
          <p:cNvPicPr>
            <a:picLocks noChangeAspect="1"/>
          </p:cNvPicPr>
          <p:nvPr/>
        </p:nvPicPr>
        <p:blipFill>
          <a:blip r:embed="rId6"/>
          <a:stretch>
            <a:fillRect/>
          </a:stretch>
        </p:blipFill>
        <p:spPr>
          <a:xfrm>
            <a:off x="5556250" y="537845"/>
            <a:ext cx="1078865" cy="1718945"/>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nodeType="afterGroup">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5"/>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3"/>
          <a:stretch>
            <a:fillRect/>
          </a:stretch>
        </p:blipFill>
        <p:spPr>
          <a:xfrm>
            <a:off x="9686290" y="-1344930"/>
            <a:ext cx="3844925" cy="3797935"/>
          </a:xfrm>
          <a:prstGeom prst="rect">
            <a:avLst/>
          </a:prstGeom>
        </p:spPr>
      </p:pic>
      <p:pic>
        <p:nvPicPr>
          <p:cNvPr id="10" name="图片 9" descr="背景3"/>
          <p:cNvPicPr>
            <a:picLocks noChangeAspect="1"/>
          </p:cNvPicPr>
          <p:nvPr/>
        </p:nvPicPr>
        <p:blipFill>
          <a:blip r:embed="rId4"/>
          <a:stretch>
            <a:fillRect/>
          </a:stretch>
        </p:blipFill>
        <p:spPr>
          <a:xfrm>
            <a:off x="236855" y="1325880"/>
            <a:ext cx="11621770" cy="5198745"/>
          </a:xfrm>
          <a:prstGeom prst="rect">
            <a:avLst/>
          </a:prstGeom>
          <a:effectLst>
            <a:outerShdw blurRad="50800" dist="38100" dir="2700000" algn="tl" rotWithShape="0">
              <a:prstClr val="black">
                <a:alpha val="40000"/>
              </a:prstClr>
            </a:outerShdw>
          </a:effectLst>
        </p:spPr>
      </p:pic>
      <p:sp>
        <p:nvSpPr>
          <p:cNvPr id="16" name="图文框 15"/>
          <p:cNvSpPr/>
          <p:nvPr/>
        </p:nvSpPr>
        <p:spPr>
          <a:xfrm>
            <a:off x="2416" y="1359"/>
            <a:ext cx="12187169" cy="6855283"/>
          </a:xfrm>
          <a:prstGeom prst="frame">
            <a:avLst>
              <a:gd name="adj1" fmla="val 968"/>
            </a:avLst>
          </a:prstGeom>
          <a:solidFill>
            <a:srgbClr val="956C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8" name="圆角矩形 27"/>
          <p:cNvSpPr/>
          <p:nvPr/>
        </p:nvSpPr>
        <p:spPr bwMode="auto">
          <a:xfrm>
            <a:off x="236855" y="1875790"/>
            <a:ext cx="11522075" cy="2124900"/>
          </a:xfrm>
          <a:prstGeom prst="roundRect">
            <a:avLst/>
          </a:prstGeom>
          <a:solidFill>
            <a:schemeClr val="accent1"/>
          </a:solidFill>
          <a:ln w="28575">
            <a:noFill/>
          </a:ln>
          <a:scene3d>
            <a:camera prst="orthographicFront"/>
            <a:lightRig rig="threePt" dir="t"/>
          </a:scene3d>
        </p:spPr>
        <p:txBody>
          <a:bodyPr wrap="square" lIns="82822" tIns="41410" rIns="82822" bIns="41410">
            <a:spAutoFit/>
          </a:bodyPr>
          <a:lstStyle/>
          <a:p>
            <a:pPr algn="l">
              <a:tabLst>
                <a:tab pos="7718425" algn="r"/>
              </a:tabLst>
              <a:defRPr/>
            </a:pPr>
            <a:r>
              <a:rPr lang="zh-CN" altLang="en-US" sz="3200" b="1">
                <a:solidFill>
                  <a:schemeClr val="bg1"/>
                </a:solidFill>
                <a:latin typeface="微软雅黑" panose="020b0503020204020204" pitchFamily="34" charset="-122"/>
                <a:ea typeface="微软雅黑" panose="020b0503020204020204" pitchFamily="34" charset="-122"/>
                <a:sym typeface="+mn-ea"/>
              </a:rPr>
              <a:t>合作探究一：特写往往采用文学手法，集中、突出地描述某一重大事件的发生现场，或某些重要和精彩的场面，生动形象地将所报道的事实再现在读者面前。《别了，“不列颠尼亚”》选取了哪几个场景来报道这一重大历史事件？有什么象征意义？</a:t>
            </a:r>
            <a:endParaRPr lang="zh-CN" altLang="en-US" sz="3200" b="1">
              <a:solidFill>
                <a:schemeClr val="bg1"/>
              </a:solidFill>
              <a:latin typeface="微软雅黑" panose="020b0503020204020204" pitchFamily="34" charset="-122"/>
              <a:ea typeface="微软雅黑" panose="020b0503020204020204" pitchFamily="34" charset="-122"/>
              <a:sym typeface="+mn-ea"/>
            </a:endParaRPr>
          </a:p>
        </p:txBody>
      </p:sp>
      <p:sp>
        <p:nvSpPr>
          <p:cNvPr id="3" name="圆角矩形 2"/>
          <p:cNvSpPr/>
          <p:nvPr/>
        </p:nvSpPr>
        <p:spPr bwMode="auto">
          <a:xfrm>
            <a:off x="336550" y="4608195"/>
            <a:ext cx="11522075" cy="1139099"/>
          </a:xfrm>
          <a:prstGeom prst="roundRect">
            <a:avLst/>
          </a:prstGeom>
          <a:solidFill>
            <a:schemeClr val="accent1"/>
          </a:solidFill>
          <a:ln w="28575">
            <a:noFill/>
          </a:ln>
          <a:scene3d>
            <a:camera prst="orthographicFront"/>
            <a:lightRig rig="threePt" dir="t"/>
          </a:scene3d>
        </p:spPr>
        <p:txBody>
          <a:bodyPr wrap="square" lIns="82822" tIns="41410" rIns="82822" bIns="41410">
            <a:spAutoFit/>
          </a:bodyPr>
          <a:lstStyle/>
          <a:p>
            <a:pPr algn="l">
              <a:tabLst>
                <a:tab pos="7718425" algn="r"/>
              </a:tabLst>
              <a:defRPr/>
            </a:pPr>
            <a:r>
              <a:rPr lang="zh-CN" altLang="en-US" sz="3200" b="1">
                <a:solidFill>
                  <a:schemeClr val="bg1"/>
                </a:solidFill>
                <a:latin typeface="微软雅黑" panose="020b0503020204020204" pitchFamily="34" charset="-122"/>
                <a:ea typeface="微软雅黑" panose="020b0503020204020204" pitchFamily="34" charset="-122"/>
                <a:sym typeface="+mn-ea"/>
              </a:rPr>
              <a:t>合作探究二：《县委书记的好榜样——焦裕禄》运用了哪些手法来刻画焦裕禄这一典型形象？请举例说明。</a:t>
            </a:r>
            <a:endParaRPr lang="zh-CN" altLang="en-US" sz="3200" b="1">
              <a:solidFill>
                <a:schemeClr val="bg1"/>
              </a:solidFill>
              <a:latin typeface="微软雅黑" panose="020b0503020204020204" pitchFamily="34" charset="-122"/>
              <a:ea typeface="微软雅黑" panose="020b0503020204020204" pitchFamily="34" charset="-122"/>
              <a:sym typeface="+mn-ea"/>
            </a:endParaRPr>
          </a:p>
        </p:txBody>
      </p:sp>
      <p:sp>
        <p:nvSpPr>
          <p:cNvPr id="6" name="横卷形 5"/>
          <p:cNvSpPr/>
          <p:nvPr/>
        </p:nvSpPr>
        <p:spPr>
          <a:xfrm>
            <a:off x="3138805" y="163195"/>
            <a:ext cx="5155565" cy="1162685"/>
          </a:xfrm>
          <a:prstGeom prst="horizontalScroll">
            <a:avLst/>
          </a:prstGeom>
          <a:solidFill>
            <a:srgbClr val="50E7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t>合作探究</a:t>
            </a:r>
            <a:endParaRPr lang="zh-CN" altLang="en-US" sz="4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5"/>
          <a:stretch>
            <a:fillRect/>
          </a:stretch>
        </a:blipFill>
        <a:effectLst/>
      </p:bgPr>
    </p:bg>
    <p:spTree>
      <p:nvGrpSpPr>
        <p:cNvPr id="1" name=""/>
        <p:cNvGrpSpPr/>
        <p:nvPr/>
      </p:nvGrpSpPr>
      <p:grpSpPr>
        <a:xfrm>
          <a:off x="0" y="0"/>
          <a:ext cx="0" cy="0"/>
        </a:xfrm>
      </p:grpSpPr>
      <p:grpSp>
        <p:nvGrpSpPr>
          <p:cNvPr id="11" name="组合 10"/>
          <p:cNvGrpSpPr/>
          <p:nvPr/>
        </p:nvGrpSpPr>
        <p:grpSpPr>
          <a:xfrm>
            <a:off x="236855" y="1279525"/>
            <a:ext cx="11522075" cy="5415915"/>
            <a:chOff x="883" y="847"/>
            <a:chExt cx="17434" cy="9107"/>
          </a:xfrm>
        </p:grpSpPr>
        <p:pic>
          <p:nvPicPr>
            <p:cNvPr id="9" name="图片 8" descr="背景3"/>
            <p:cNvPicPr>
              <a:picLocks noChangeAspect="1"/>
            </p:cNvPicPr>
            <p:nvPr/>
          </p:nvPicPr>
          <p:blipFill>
            <a:blip r:embed="rId2"/>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2"/>
            <a:stretch>
              <a:fillRect/>
            </a:stretch>
          </p:blipFill>
          <p:spPr>
            <a:xfrm>
              <a:off x="883" y="2364"/>
              <a:ext cx="17434" cy="7590"/>
            </a:xfrm>
            <a:prstGeom prst="rect">
              <a:avLst/>
            </a:prstGeom>
            <a:effectLst>
              <a:outerShdw blurRad="50800" dist="38100" dir="2700000" algn="tl" rotWithShape="0">
                <a:prstClr val="black">
                  <a:alpha val="40000"/>
                </a:prstClr>
              </a:outerShdw>
            </a:effectLst>
          </p:spPr>
        </p:pic>
      </p:grpSp>
      <p:pic>
        <p:nvPicPr>
          <p:cNvPr id="8" name="图片 7" descr="花10"/>
          <p:cNvPicPr>
            <a:picLocks noChangeAspect="1"/>
          </p:cNvPicPr>
          <p:nvPr/>
        </p:nvPicPr>
        <p:blipFill>
          <a:blip r:embed="rId3"/>
          <a:stretch>
            <a:fillRect/>
          </a:stretch>
        </p:blipFill>
        <p:spPr>
          <a:xfrm>
            <a:off x="9686290" y="-1344930"/>
            <a:ext cx="3844925" cy="3797935"/>
          </a:xfrm>
          <a:prstGeom prst="rect">
            <a:avLst/>
          </a:prstGeom>
        </p:spPr>
      </p:pic>
      <p:sp>
        <p:nvSpPr>
          <p:cNvPr id="13314" name="矩形 13313"/>
          <p:cNvSpPr/>
          <p:nvPr/>
        </p:nvSpPr>
        <p:spPr>
          <a:xfrm>
            <a:off x="993775" y="1279525"/>
            <a:ext cx="10204450" cy="1076325"/>
          </a:xfrm>
          <a:prstGeom prst="rect">
            <a:avLst/>
          </a:prstGeom>
          <a:gradFill rotWithShape="1">
            <a:gsLst>
              <a:gs pos="0">
                <a:srgbClr val="50E7EC"/>
              </a:gs>
              <a:gs pos="100000">
                <a:srgbClr val="FFFFFF"/>
              </a:gs>
            </a:gsLst>
            <a:lin ang="5400000" scaled="1"/>
          </a:gradFill>
          <a:ln w="9525" cap="flat" cmpd="sng">
            <a:solidFill>
              <a:srgbClr val="FFFF99"/>
            </a:solidFill>
            <a:prstDash val="solid"/>
            <a:miter/>
            <a:headEnd type="none" w="med" len="med"/>
            <a:tailEnd type="none" w="med" len="med"/>
          </a:ln>
        </p:spPr>
        <p:txBody>
          <a:bodyPr wrap="square" anchor="t">
            <a:spAutoFit/>
          </a:bodyPr>
          <a:lstStyle/>
          <a:p>
            <a:r>
              <a:rPr lang="zh-CN" altLang="en-US" sz="3200" b="1">
                <a:solidFill>
                  <a:srgbClr val="6E1208"/>
                </a:solidFill>
                <a:latin typeface="华文行楷" panose="02010800040101010101" pitchFamily="2" charset="-122"/>
                <a:ea typeface="华文行楷" panose="02010800040101010101" pitchFamily="2" charset="-122"/>
              </a:rPr>
              <a:t>第一场景：</a:t>
            </a:r>
            <a:r>
              <a:rPr lang="en-US" altLang="zh-CN" sz="3200" b="1">
                <a:solidFill>
                  <a:srgbClr val="6E1208"/>
                </a:solidFill>
                <a:latin typeface="华文行楷" panose="02010800040101010101" pitchFamily="2" charset="-122"/>
                <a:ea typeface="华文行楷" panose="02010800040101010101" pitchFamily="2" charset="-122"/>
              </a:rPr>
              <a:t>6</a:t>
            </a:r>
            <a:r>
              <a:rPr lang="zh-CN" altLang="en-US" sz="3200" b="1">
                <a:solidFill>
                  <a:srgbClr val="6E1208"/>
                </a:solidFill>
                <a:latin typeface="华文行楷" panose="02010800040101010101" pitchFamily="2" charset="-122"/>
                <a:ea typeface="华文行楷" panose="02010800040101010101" pitchFamily="2" charset="-122"/>
              </a:rPr>
              <a:t>月</a:t>
            </a:r>
            <a:r>
              <a:rPr lang="en-US" altLang="zh-CN" sz="3200" b="1">
                <a:solidFill>
                  <a:srgbClr val="6E1208"/>
                </a:solidFill>
                <a:latin typeface="华文行楷" panose="02010800040101010101" pitchFamily="2" charset="-122"/>
                <a:ea typeface="华文行楷" panose="02010800040101010101" pitchFamily="2" charset="-122"/>
              </a:rPr>
              <a:t>30</a:t>
            </a:r>
            <a:r>
              <a:rPr lang="zh-CN" altLang="en-US" sz="3200" b="1">
                <a:solidFill>
                  <a:srgbClr val="6E1208"/>
                </a:solidFill>
                <a:latin typeface="华文行楷" panose="02010800040101010101" pitchFamily="2" charset="-122"/>
                <a:ea typeface="华文行楷" panose="02010800040101010101" pitchFamily="2" charset="-122"/>
              </a:rPr>
              <a:t>日下午</a:t>
            </a:r>
            <a:r>
              <a:rPr lang="en-US" altLang="zh-CN" sz="3200" b="1">
                <a:solidFill>
                  <a:srgbClr val="FF6600"/>
                </a:solidFill>
                <a:latin typeface="华文行楷" panose="02010800040101010101" pitchFamily="2" charset="-122"/>
                <a:ea typeface="华文行楷" panose="02010800040101010101" pitchFamily="2" charset="-122"/>
              </a:rPr>
              <a:t>4</a:t>
            </a:r>
            <a:r>
              <a:rPr lang="zh-CN" altLang="en-US" sz="3200" b="1">
                <a:solidFill>
                  <a:srgbClr val="FF6600"/>
                </a:solidFill>
                <a:latin typeface="华文行楷" panose="02010800040101010101" pitchFamily="2" charset="-122"/>
                <a:ea typeface="华文行楷" panose="02010800040101010101" pitchFamily="2" charset="-122"/>
              </a:rPr>
              <a:t>点</a:t>
            </a:r>
            <a:r>
              <a:rPr lang="en-US" altLang="zh-CN" sz="3200" b="1">
                <a:solidFill>
                  <a:srgbClr val="FF6600"/>
                </a:solidFill>
                <a:latin typeface="华文行楷" panose="02010800040101010101" pitchFamily="2" charset="-122"/>
                <a:ea typeface="华文行楷" panose="02010800040101010101" pitchFamily="2" charset="-122"/>
              </a:rPr>
              <a:t>30</a:t>
            </a:r>
            <a:r>
              <a:rPr lang="zh-CN" altLang="en-US" sz="3200" b="1">
                <a:solidFill>
                  <a:srgbClr val="FF6600"/>
                </a:solidFill>
                <a:latin typeface="华文行楷" panose="02010800040101010101" pitchFamily="2" charset="-122"/>
                <a:ea typeface="华文行楷" panose="02010800040101010101" pitchFamily="2" charset="-122"/>
              </a:rPr>
              <a:t>分，末任港督彭定康告别港督府，降下港督旗帜。</a:t>
            </a:r>
            <a:r>
              <a:rPr lang="zh-CN" altLang="en-US" sz="2400" b="1">
                <a:solidFill>
                  <a:srgbClr val="FF6600"/>
                </a:solidFill>
                <a:latin typeface="MingLiU" panose="02020509000000000000" pitchFamily="49" charset="-120"/>
                <a:ea typeface="MingLiU" panose="02020509000000000000" pitchFamily="49" charset="-120"/>
              </a:rPr>
              <a:t>（</a:t>
            </a:r>
            <a:r>
              <a:rPr lang="en-US" altLang="zh-CN" sz="2400" b="1">
                <a:solidFill>
                  <a:srgbClr val="FF6600"/>
                </a:solidFill>
                <a:latin typeface="MingLiU" panose="02020509000000000000" pitchFamily="49" charset="-120"/>
                <a:ea typeface="MingLiU" panose="02020509000000000000" pitchFamily="49" charset="-120"/>
              </a:rPr>
              <a:t>2</a:t>
            </a:r>
            <a:r>
              <a:rPr lang="en-US" altLang="zh-CN" sz="2400" b="1">
                <a:solidFill>
                  <a:srgbClr val="FF6600"/>
                </a:solidFill>
                <a:latin typeface="Times New Roman" panose="02020603050405020304" pitchFamily="18" charset="0"/>
                <a:ea typeface="MingLiU" panose="02020509000000000000" pitchFamily="49" charset="-120"/>
              </a:rPr>
              <a:t>—</a:t>
            </a:r>
            <a:r>
              <a:rPr lang="en-US" altLang="zh-CN" sz="2400" b="1">
                <a:solidFill>
                  <a:srgbClr val="FF6600"/>
                </a:solidFill>
                <a:latin typeface="MingLiU" panose="02020509000000000000" pitchFamily="49" charset="-120"/>
                <a:ea typeface="MingLiU" panose="02020509000000000000" pitchFamily="49" charset="-120"/>
              </a:rPr>
              <a:t>4</a:t>
            </a:r>
            <a:r>
              <a:rPr lang="zh-CN" altLang="en-US" sz="2400" b="1">
                <a:solidFill>
                  <a:srgbClr val="FF6600"/>
                </a:solidFill>
                <a:latin typeface="MingLiU" panose="02020509000000000000" pitchFamily="49" charset="-120"/>
                <a:ea typeface="MingLiU" panose="02020509000000000000" pitchFamily="49" charset="-120"/>
              </a:rPr>
              <a:t>段）</a:t>
            </a:r>
            <a:endParaRPr lang="zh-CN" altLang="en-US" sz="2400">
              <a:latin typeface="MingLiU" panose="02020509000000000000" pitchFamily="49" charset="-120"/>
              <a:ea typeface="MingLiU" panose="02020509000000000000" pitchFamily="49" charset="-120"/>
            </a:endParaRPr>
          </a:p>
        </p:txBody>
      </p:sp>
      <p:pic>
        <p:nvPicPr>
          <p:cNvPr id="14338" name="图片 13314" descr="彭定康和女儿象人群告别"/>
          <p:cNvPicPr>
            <a:picLocks noChangeAspect="1"/>
          </p:cNvPicPr>
          <p:nvPr/>
        </p:nvPicPr>
        <p:blipFill>
          <a:blip r:embed="rId4"/>
          <a:stretch>
            <a:fillRect/>
          </a:stretch>
        </p:blipFill>
        <p:spPr>
          <a:xfrm>
            <a:off x="3204210" y="2524125"/>
            <a:ext cx="5138420" cy="4170680"/>
          </a:xfrm>
          <a:prstGeom prst="rect">
            <a:avLst/>
          </a:prstGeom>
          <a:noFill/>
          <a:ln w="9525">
            <a:noFill/>
          </a:ln>
        </p:spPr>
      </p:pic>
      <p:sp>
        <p:nvSpPr>
          <p:cNvPr id="14339" name="文本框 13315"/>
          <p:cNvSpPr txBox="1"/>
          <p:nvPr/>
        </p:nvSpPr>
        <p:spPr>
          <a:xfrm>
            <a:off x="9234170" y="2658745"/>
            <a:ext cx="551815" cy="3657600"/>
          </a:xfrm>
          <a:prstGeom prst="rect">
            <a:avLst/>
          </a:prstGeom>
          <a:solidFill>
            <a:srgbClr val="FFEDFF"/>
          </a:solidFill>
          <a:ln w="9525">
            <a:noFill/>
          </a:ln>
        </p:spPr>
        <p:txBody>
          <a:bodyPr vert="eaVert" anchor="t">
            <a:spAutoFit/>
          </a:bodyPr>
          <a:lstStyle/>
          <a:p>
            <a:pPr>
              <a:spcBef>
                <a:spcPct val="50000"/>
              </a:spcBef>
            </a:pPr>
            <a:r>
              <a:rPr lang="zh-CN" altLang="en-US" sz="2400" b="1">
                <a:solidFill>
                  <a:srgbClr val="9966FF"/>
                </a:solidFill>
                <a:latin typeface="Times New Roman" panose="02020603050405020304" pitchFamily="18" charset="0"/>
                <a:ea typeface="宋体" panose="02010600030101010101" pitchFamily="2" charset="-122"/>
              </a:rPr>
              <a:t>彭定康和女儿离开总督府</a:t>
            </a:r>
            <a:endParaRPr lang="zh-CN" altLang="en-US" sz="2400" b="1">
              <a:solidFill>
                <a:srgbClr val="9966FF"/>
              </a:solidFill>
              <a:latin typeface="Times New Roman" panose="02020603050405020304" pitchFamily="18" charset="0"/>
              <a:ea typeface="宋体" panose="02010600030101010101" pitchFamily="2" charset="-122"/>
            </a:endParaRPr>
          </a:p>
        </p:txBody>
      </p:sp>
      <p:sp>
        <p:nvSpPr>
          <p:cNvPr id="2" name="流程图: 终止 1"/>
          <p:cNvSpPr/>
          <p:nvPr/>
        </p:nvSpPr>
        <p:spPr>
          <a:xfrm>
            <a:off x="4226560" y="144780"/>
            <a:ext cx="3739515" cy="938530"/>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chemeClr val="bg1"/>
                </a:solidFill>
                <a:latin typeface="微软雅黑" panose="020b0503020204020204" pitchFamily="34" charset="-122"/>
                <a:ea typeface="微软雅黑" panose="020b0503020204020204" pitchFamily="34" charset="-122"/>
                <a:sym typeface="+mn-ea"/>
              </a:rPr>
              <a:t>合作探究一</a:t>
            </a:r>
            <a:endParaRPr lang="en-US" altLang="zh-CN" sz="36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9" presetClass="entr" presetSubtype="10" fill="hold" grpId="0" nodeType="clickEffect">
                                  <p:stCondLst>
                                    <p:cond delay="0"/>
                                  </p:stCondLst>
                                  <p:iterate type="wd">
                                    <p:tmPct val="100000"/>
                                  </p:iterate>
                                  <p:childTnLst>
                                    <p:set>
                                      <p:cBhvr>
                                        <p:cTn id="6" dur="1" fill="hold">
                                          <p:stCondLst>
                                            <p:cond delay="0"/>
                                          </p:stCondLst>
                                        </p:cTn>
                                        <p:tgtEl>
                                          <p:spTgt spid="13314"/>
                                        </p:tgtEl>
                                        <p:attrNameLst>
                                          <p:attrName>style.visibility</p:attrName>
                                        </p:attrNameLst>
                                      </p:cBhvr>
                                      <p:to>
                                        <p:strVal val="visible"/>
                                      </p:to>
                                    </p:set>
                                    <p:anim calcmode="lin" valueType="num">
                                      <p:cBhvr>
                                        <p:cTn id="7" dur="1000" fill="hold"/>
                                        <p:tgtEl>
                                          <p:spTgt spid="13314"/>
                                        </p:tgtEl>
                                        <p:attrNameLst>
                                          <p:attrName>ppt_w</p:attrName>
                                        </p:attrNameLst>
                                      </p:cBhvr>
                                      <p:tavLst>
                                        <p:tav tm="0" fmla="#ppt_w*sin(2.5*pi*$)">
                                          <p:val>
                                            <p:fltVal val="0"/>
                                          </p:val>
                                        </p:tav>
                                        <p:tav tm="100000">
                                          <p:val>
                                            <p:fltVal val="1"/>
                                          </p:val>
                                        </p:tav>
                                      </p:tavLst>
                                    </p:anim>
                                    <p:anim calcmode="lin" valueType="num">
                                      <p:cBhvr>
                                        <p:cTn id="8" dur="1000" fill="hold"/>
                                        <p:tgtEl>
                                          <p:spTgt spid="133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5"/>
          <a:stretch>
            <a:fillRect/>
          </a:stretch>
        </a:blipFill>
        <a:effectLst/>
      </p:bgPr>
    </p:bg>
    <p:spTree>
      <p:nvGrpSpPr>
        <p:cNvPr id="1" name=""/>
        <p:cNvGrpSpPr/>
        <p:nvPr/>
      </p:nvGrpSpPr>
      <p:grpSpPr>
        <a:xfrm>
          <a:off x="0" y="0"/>
          <a:ext cx="0" cy="0"/>
        </a:xfrm>
      </p:grpSpPr>
      <p:grpSp>
        <p:nvGrpSpPr>
          <p:cNvPr id="11" name="组合 10"/>
          <p:cNvGrpSpPr/>
          <p:nvPr/>
        </p:nvGrpSpPr>
        <p:grpSpPr>
          <a:xfrm>
            <a:off x="809625" y="332740"/>
            <a:ext cx="10233025" cy="6347460"/>
            <a:chOff x="883" y="847"/>
            <a:chExt cx="17434" cy="9107"/>
          </a:xfrm>
        </p:grpSpPr>
        <p:pic>
          <p:nvPicPr>
            <p:cNvPr id="9" name="图片 8" descr="背景3"/>
            <p:cNvPicPr>
              <a:picLocks noChangeAspect="1"/>
            </p:cNvPicPr>
            <p:nvPr/>
          </p:nvPicPr>
          <p:blipFill>
            <a:blip r:embed="rId2"/>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2"/>
            <a:stretch>
              <a:fillRect/>
            </a:stretch>
          </p:blipFill>
          <p:spPr>
            <a:xfrm>
              <a:off x="883" y="2364"/>
              <a:ext cx="17434" cy="7590"/>
            </a:xfrm>
            <a:prstGeom prst="rect">
              <a:avLst/>
            </a:prstGeom>
            <a:effectLst>
              <a:outerShdw blurRad="50800" dist="38100" dir="2700000" algn="tl" rotWithShape="0">
                <a:prstClr val="black">
                  <a:alpha val="40000"/>
                </a:prstClr>
              </a:outerShdw>
            </a:effectLst>
          </p:spPr>
        </p:pic>
      </p:grpSp>
      <p:pic>
        <p:nvPicPr>
          <p:cNvPr id="8" name="图片 7" descr="花10"/>
          <p:cNvPicPr>
            <a:picLocks noChangeAspect="1"/>
          </p:cNvPicPr>
          <p:nvPr/>
        </p:nvPicPr>
        <p:blipFill>
          <a:blip r:embed="rId3"/>
          <a:stretch>
            <a:fillRect/>
          </a:stretch>
        </p:blipFill>
        <p:spPr>
          <a:xfrm>
            <a:off x="9686290" y="-1344930"/>
            <a:ext cx="3844925" cy="3797935"/>
          </a:xfrm>
          <a:prstGeom prst="rect">
            <a:avLst/>
          </a:prstGeom>
        </p:spPr>
      </p:pic>
      <p:sp>
        <p:nvSpPr>
          <p:cNvPr id="14338" name="矩形 14337"/>
          <p:cNvSpPr/>
          <p:nvPr/>
        </p:nvSpPr>
        <p:spPr>
          <a:xfrm>
            <a:off x="1774825" y="333375"/>
            <a:ext cx="8448675" cy="1568450"/>
          </a:xfrm>
          <a:prstGeom prst="rect">
            <a:avLst/>
          </a:prstGeom>
          <a:gradFill>
            <a:gsLst>
              <a:gs pos="0">
                <a:srgbClr val="50E7EC"/>
              </a:gs>
              <a:gs pos="100000">
                <a:srgbClr val="FFFFFF"/>
              </a:gs>
            </a:gsLst>
            <a:lin ang="5400000" scaled="0"/>
          </a:gradFill>
          <a:ln w="9525" cap="flat" cmpd="sng">
            <a:solidFill>
              <a:srgbClr val="6600CC"/>
            </a:solidFill>
            <a:prstDash val="solid"/>
            <a:miter/>
            <a:headEnd type="none" w="med" len="med"/>
            <a:tailEnd type="none" w="med" len="med"/>
          </a:ln>
        </p:spPr>
        <p:txBody>
          <a:bodyPr wrap="square" anchor="t">
            <a:spAutoFit/>
          </a:bodyPr>
          <a:lstStyle/>
          <a:p>
            <a:pPr>
              <a:spcBef>
                <a:spcPct val="50000"/>
              </a:spcBef>
            </a:pPr>
            <a:r>
              <a:rPr lang="zh-CN" altLang="en-US" sz="3200" b="1">
                <a:solidFill>
                  <a:srgbClr val="6E1208"/>
                </a:solidFill>
                <a:latin typeface="华文行楷" panose="02010800040101010101" pitchFamily="2" charset="-122"/>
                <a:ea typeface="华文行楷" panose="02010800040101010101" pitchFamily="2" charset="-122"/>
              </a:rPr>
              <a:t>第二场景：下午</a:t>
            </a:r>
            <a:r>
              <a:rPr lang="en-US" altLang="zh-CN" sz="3200" b="1">
                <a:solidFill>
                  <a:srgbClr val="FF6600"/>
                </a:solidFill>
                <a:latin typeface="华文行楷" panose="02010800040101010101" pitchFamily="2" charset="-122"/>
                <a:ea typeface="华文行楷" panose="02010800040101010101" pitchFamily="2" charset="-122"/>
              </a:rPr>
              <a:t>6</a:t>
            </a:r>
            <a:r>
              <a:rPr lang="zh-CN" altLang="en-US" sz="3200" b="1">
                <a:solidFill>
                  <a:srgbClr val="FF6600"/>
                </a:solidFill>
                <a:latin typeface="华文行楷" panose="02010800040101010101" pitchFamily="2" charset="-122"/>
                <a:ea typeface="华文行楷" panose="02010800040101010101" pitchFamily="2" charset="-122"/>
              </a:rPr>
              <a:t>时</a:t>
            </a:r>
            <a:r>
              <a:rPr lang="en-US" altLang="zh-CN" sz="3200" b="1">
                <a:solidFill>
                  <a:srgbClr val="FF6600"/>
                </a:solidFill>
                <a:latin typeface="华文行楷" panose="02010800040101010101" pitchFamily="2" charset="-122"/>
                <a:ea typeface="华文行楷" panose="02010800040101010101" pitchFamily="2" charset="-122"/>
              </a:rPr>
              <a:t>15</a:t>
            </a:r>
            <a:r>
              <a:rPr lang="zh-CN" altLang="en-US" sz="3200" b="1">
                <a:solidFill>
                  <a:srgbClr val="FF6600"/>
                </a:solidFill>
                <a:latin typeface="华文行楷" panose="02010800040101010101" pitchFamily="2" charset="-122"/>
                <a:ea typeface="华文行楷" panose="02010800040101010101" pitchFamily="2" charset="-122"/>
              </a:rPr>
              <a:t>分，在添马舰军营东面广场举行象征英国统治结束的告别仪式，</a:t>
            </a:r>
            <a:r>
              <a:rPr lang="en-US" altLang="zh-CN" sz="3200" b="1">
                <a:solidFill>
                  <a:srgbClr val="FF6600"/>
                </a:solidFill>
                <a:latin typeface="华文行楷" panose="02010800040101010101" pitchFamily="2" charset="-122"/>
                <a:ea typeface="华文行楷" panose="02010800040101010101" pitchFamily="2" charset="-122"/>
              </a:rPr>
              <a:t>7</a:t>
            </a:r>
            <a:r>
              <a:rPr lang="zh-CN" altLang="zh-CN" sz="3200" b="1">
                <a:solidFill>
                  <a:srgbClr val="FF6600"/>
                </a:solidFill>
                <a:latin typeface="华文行楷" panose="02010800040101010101" pitchFamily="2" charset="-122"/>
                <a:ea typeface="华文行楷" panose="02010800040101010101" pitchFamily="2" charset="-122"/>
              </a:rPr>
              <a:t>时</a:t>
            </a:r>
            <a:r>
              <a:rPr lang="en-US" altLang="zh-CN" sz="3200" b="1">
                <a:solidFill>
                  <a:srgbClr val="FF6600"/>
                </a:solidFill>
                <a:latin typeface="华文行楷" panose="02010800040101010101" pitchFamily="2" charset="-122"/>
                <a:ea typeface="华文行楷" panose="02010800040101010101" pitchFamily="2" charset="-122"/>
              </a:rPr>
              <a:t>45</a:t>
            </a:r>
            <a:r>
              <a:rPr lang="zh-CN" altLang="en-US" sz="3200" b="1">
                <a:solidFill>
                  <a:srgbClr val="FF6600"/>
                </a:solidFill>
                <a:latin typeface="华文行楷" panose="02010800040101010101" pitchFamily="2" charset="-122"/>
                <a:ea typeface="华文行楷" panose="02010800040101010101" pitchFamily="2" charset="-122"/>
              </a:rPr>
              <a:t>分，第二次降旗仪式。</a:t>
            </a:r>
            <a:r>
              <a:rPr lang="zh-CN" altLang="en-US" sz="2400" b="1">
                <a:solidFill>
                  <a:srgbClr val="FF6600"/>
                </a:solidFill>
                <a:latin typeface="MingLiU" panose="02020509000000000000" pitchFamily="49" charset="-120"/>
                <a:ea typeface="MingLiU" panose="02020509000000000000" pitchFamily="49" charset="-120"/>
              </a:rPr>
              <a:t>（</a:t>
            </a:r>
            <a:r>
              <a:rPr lang="en-US" altLang="zh-CN" sz="2400" b="1">
                <a:solidFill>
                  <a:srgbClr val="FF6600"/>
                </a:solidFill>
                <a:latin typeface="MingLiU" panose="02020509000000000000" pitchFamily="49" charset="-120"/>
                <a:ea typeface="MingLiU" panose="02020509000000000000" pitchFamily="49" charset="-120"/>
              </a:rPr>
              <a:t>5</a:t>
            </a:r>
            <a:r>
              <a:rPr lang="en-US" altLang="zh-CN" sz="2400" b="1">
                <a:solidFill>
                  <a:srgbClr val="FF6600"/>
                </a:solidFill>
                <a:latin typeface="Times New Roman" panose="02020603050405020304" pitchFamily="18" charset="0"/>
                <a:ea typeface="MingLiU" panose="02020509000000000000" pitchFamily="49" charset="-120"/>
              </a:rPr>
              <a:t>——</a:t>
            </a:r>
            <a:r>
              <a:rPr lang="en-US" altLang="zh-CN" sz="2400" b="1">
                <a:solidFill>
                  <a:srgbClr val="FF6600"/>
                </a:solidFill>
                <a:latin typeface="MingLiU" panose="02020509000000000000" pitchFamily="49" charset="-120"/>
                <a:ea typeface="MingLiU" panose="02020509000000000000" pitchFamily="49" charset="-120"/>
              </a:rPr>
              <a:t>7</a:t>
            </a:r>
            <a:r>
              <a:rPr lang="zh-CN" altLang="en-US" sz="2400" b="1">
                <a:solidFill>
                  <a:srgbClr val="FF6600"/>
                </a:solidFill>
                <a:latin typeface="MingLiU" panose="02020509000000000000" pitchFamily="49" charset="-120"/>
                <a:ea typeface="MingLiU" panose="02020509000000000000" pitchFamily="49" charset="-120"/>
              </a:rPr>
              <a:t>段）</a:t>
            </a:r>
            <a:endParaRPr lang="zh-CN" altLang="en-US" sz="2400" b="1">
              <a:solidFill>
                <a:srgbClr val="FF6600"/>
              </a:solidFill>
              <a:latin typeface="MingLiU" panose="02020509000000000000" pitchFamily="49" charset="-120"/>
              <a:ea typeface="MingLiU" panose="02020509000000000000" pitchFamily="49" charset="-120"/>
            </a:endParaRPr>
          </a:p>
        </p:txBody>
      </p:sp>
      <p:pic>
        <p:nvPicPr>
          <p:cNvPr id="15362" name="图片 14338" descr="{C5857FD0-31A7-11D9-962D-00E04C004EDA}0"/>
          <p:cNvPicPr>
            <a:picLocks noChangeAspect="1"/>
          </p:cNvPicPr>
          <p:nvPr/>
        </p:nvPicPr>
        <p:blipFill>
          <a:blip r:embed="rId4"/>
          <a:stretch>
            <a:fillRect/>
          </a:stretch>
        </p:blipFill>
        <p:spPr>
          <a:xfrm>
            <a:off x="1774825" y="2060575"/>
            <a:ext cx="6648450" cy="4619625"/>
          </a:xfrm>
          <a:prstGeom prst="rect">
            <a:avLst/>
          </a:prstGeom>
          <a:noFill/>
          <a:ln w="9525">
            <a:noFill/>
          </a:ln>
        </p:spPr>
      </p:pic>
      <p:sp>
        <p:nvSpPr>
          <p:cNvPr id="15363" name="文本框 14339"/>
          <p:cNvSpPr txBox="1"/>
          <p:nvPr/>
        </p:nvSpPr>
        <p:spPr>
          <a:xfrm>
            <a:off x="9370060" y="2743200"/>
            <a:ext cx="551815" cy="3276600"/>
          </a:xfrm>
          <a:prstGeom prst="rect">
            <a:avLst/>
          </a:prstGeom>
          <a:solidFill>
            <a:srgbClr val="3399FF"/>
          </a:solidFill>
          <a:ln w="9525">
            <a:noFill/>
          </a:ln>
        </p:spPr>
        <p:txBody>
          <a:bodyPr vert="eaVert" anchor="t">
            <a:spAutoFit/>
          </a:bodyPr>
          <a:lstStyle/>
          <a:p>
            <a:pPr>
              <a:spcBef>
                <a:spcPct val="50000"/>
              </a:spcBef>
            </a:pPr>
            <a:r>
              <a:rPr lang="zh-CN" altLang="en-US" sz="2400" b="1">
                <a:solidFill>
                  <a:schemeClr val="bg1"/>
                </a:solidFill>
                <a:latin typeface="Times New Roman" panose="02020603050405020304" pitchFamily="18" charset="0"/>
                <a:ea typeface="宋体" panose="02010600030101010101" pitchFamily="2" charset="-122"/>
              </a:rPr>
              <a:t>彭定康接过降下的旗帜</a:t>
            </a:r>
            <a:endParaRPr lang="zh-CN" altLang="en-US" sz="2400" b="1">
              <a:solidFill>
                <a:schemeClr val="bg1"/>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iterate type="wd">
                                    <p:tmPct val="100000"/>
                                  </p:iterate>
                                  <p:childTnLst>
                                    <p:set>
                                      <p:cBhvr>
                                        <p:cTn id="6" dur="1" fill="hold">
                                          <p:stCondLst>
                                            <p:cond delay="0"/>
                                          </p:stCondLst>
                                        </p:cTn>
                                        <p:tgtEl>
                                          <p:spTgt spid="14338"/>
                                        </p:tgtEl>
                                        <p:attrNameLst>
                                          <p:attrName>style.visibility</p:attrName>
                                        </p:attrNameLst>
                                      </p:cBhvr>
                                      <p:to>
                                        <p:strVal val="visible"/>
                                      </p:to>
                                    </p:set>
                                    <p:anim calcmode="lin" valueType="num">
                                      <p:cBhvr>
                                        <p:cTn id="7" dur="300" fill="hold"/>
                                        <p:tgtEl>
                                          <p:spTgt spid="14338"/>
                                        </p:tgtEl>
                                        <p:attrNameLst>
                                          <p:attrName>ppt_w</p:attrName>
                                        </p:attrNameLst>
                                      </p:cBhvr>
                                      <p:tavLst>
                                        <p:tav tm="0">
                                          <p:val>
                                            <p:fltVal val="0"/>
                                          </p:val>
                                        </p:tav>
                                        <p:tav tm="100000">
                                          <p:val>
                                            <p:strVal val="#ppt_w"/>
                                          </p:val>
                                        </p:tav>
                                      </p:tavLst>
                                    </p:anim>
                                    <p:anim calcmode="lin" valueType="num">
                                      <p:cBhvr>
                                        <p:cTn id="8" dur="300" fill="hold"/>
                                        <p:tgtEl>
                                          <p:spTgt spid="1433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6"/>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3"/>
          <a:stretch>
            <a:fillRect/>
          </a:stretch>
        </p:blipFill>
        <p:spPr>
          <a:xfrm>
            <a:off x="9686290" y="-1344930"/>
            <a:ext cx="3844925" cy="3797935"/>
          </a:xfrm>
          <a:prstGeom prst="rect">
            <a:avLst/>
          </a:prstGeom>
        </p:spPr>
      </p:pic>
      <p:grpSp>
        <p:nvGrpSpPr>
          <p:cNvPr id="11" name="组合 10"/>
          <p:cNvGrpSpPr/>
          <p:nvPr/>
        </p:nvGrpSpPr>
        <p:grpSpPr>
          <a:xfrm>
            <a:off x="560705" y="537845"/>
            <a:ext cx="11070590" cy="5782945"/>
            <a:chOff x="883" y="847"/>
            <a:chExt cx="17434" cy="9107"/>
          </a:xfrm>
          <a:solidFill>
            <a:schemeClr val="accent2">
              <a:lumMod val="40000"/>
              <a:lumOff val="60000"/>
            </a:schemeClr>
          </a:solidFill>
        </p:grpSpPr>
        <p:pic>
          <p:nvPicPr>
            <p:cNvPr id="9" name="图片 8" descr="背景3"/>
            <p:cNvPicPr>
              <a:picLocks noChangeAspect="1"/>
            </p:cNvPicPr>
            <p:nvPr/>
          </p:nvPicPr>
          <p:blipFill>
            <a:blip r:embed="rId4"/>
            <a:stretch>
              <a:fillRect/>
            </a:stretch>
          </p:blipFill>
          <p:spPr>
            <a:xfrm>
              <a:off x="883" y="847"/>
              <a:ext cx="17434" cy="9107"/>
            </a:xfrm>
            <a:prstGeom prst="rect">
              <a:avLst/>
            </a:prstGeom>
            <a:grpFill/>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grpFill/>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5"/>
          <a:stretch>
            <a:fillRect/>
          </a:stretch>
        </p:blipFill>
        <p:spPr>
          <a:xfrm flipH="1">
            <a:off x="-867410" y="3342640"/>
            <a:ext cx="5129530" cy="3646805"/>
          </a:xfrm>
          <a:prstGeom prst="rect">
            <a:avLst/>
          </a:prstGeom>
        </p:spPr>
      </p:pic>
      <p:sp>
        <p:nvSpPr>
          <p:cNvPr id="7" name="文本框 6"/>
          <p:cNvSpPr txBox="1"/>
          <p:nvPr/>
        </p:nvSpPr>
        <p:spPr>
          <a:xfrm>
            <a:off x="1160780" y="831215"/>
            <a:ext cx="10085705" cy="583565"/>
          </a:xfrm>
          <a:prstGeom prst="rect">
            <a:avLst/>
          </a:prstGeom>
          <a:noFill/>
        </p:spPr>
        <p:txBody>
          <a:bodyPr wrap="square" rtlCol="0">
            <a:spAutoFit/>
          </a:bodyPr>
          <a:lstStyle/>
          <a:p>
            <a:pPr algn="ctr"/>
            <a:r>
              <a:rPr lang="zh-CN" altLang="en-US" sz="3200" b="1" smtClean="0">
                <a:solidFill>
                  <a:srgbClr val="C84E30"/>
                </a:solidFill>
                <a:latin typeface="微软雅黑" panose="020b0503020204020204" pitchFamily="34" charset="-122"/>
                <a:ea typeface="微软雅黑" panose="020b0503020204020204" pitchFamily="34" charset="-122"/>
              </a:rPr>
              <a:t>统编新版高中语文选择性必修上册第一单元</a:t>
            </a:r>
            <a:endParaRPr lang="zh-CN" altLang="en-US" sz="3200" b="1" smtClean="0">
              <a:solidFill>
                <a:srgbClr val="C84E3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405380" y="1873885"/>
            <a:ext cx="8383905" cy="3784600"/>
          </a:xfrm>
          <a:prstGeom prst="rect">
            <a:avLst/>
          </a:prstGeom>
          <a:noFill/>
        </p:spPr>
        <p:txBody>
          <a:bodyPr wrap="square" rtlCol="0">
            <a:spAutoFit/>
          </a:bodyPr>
          <a:lstStyle/>
          <a:p>
            <a:pPr algn="ctr" fontAlgn="auto">
              <a:lnSpc>
                <a:spcPct val="150000"/>
              </a:lnSpc>
            </a:pPr>
            <a:r>
              <a:rPr lang="zh-CN" altLang="en-US" sz="40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《别了，“不列颠尼亚”》</a:t>
            </a:r>
            <a:endParaRPr lang="zh-CN" altLang="en-US" sz="40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a:p>
            <a:pPr algn="ctr" fontAlgn="auto">
              <a:lnSpc>
                <a:spcPct val="150000"/>
              </a:lnSpc>
            </a:pPr>
            <a:r>
              <a:rPr lang="zh-CN" altLang="en-US" sz="4000" b="1" spc="3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《县委书记的好榜样——焦裕禄》</a:t>
            </a:r>
            <a:endParaRPr lang="zh-CN" altLang="en-US" sz="4800" b="1" spc="3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a:p>
            <a:pPr algn="ctr" fontAlgn="auto">
              <a:lnSpc>
                <a:spcPct val="150000"/>
              </a:lnSpc>
            </a:pPr>
            <a:r>
              <a:rPr lang="zh-CN" altLang="en-US" sz="40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华文行楷" panose="02010800040101010101" pitchFamily="2" charset="-122"/>
                <a:sym typeface="+mn-ea"/>
              </a:rPr>
              <a:t>群文教学课件</a:t>
            </a:r>
            <a:endParaRPr lang="zh-CN" altLang="en-US" sz="40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华文行楷" panose="02010800040101010101" pitchFamily="2" charset="-122"/>
              <a:sym typeface="+mn-ea"/>
            </a:endParaRPr>
          </a:p>
          <a:p>
            <a:pPr algn="ctr" fontAlgn="auto">
              <a:lnSpc>
                <a:spcPct val="150000"/>
              </a:lnSpc>
            </a:pPr>
            <a:endParaRPr lang="zh-CN" altLang="en-US" sz="4000" b="1" spc="3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华文行楷" panose="02010800040101010101" pitchFamily="2"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nodeType="afterGroup">
                            <p:stCondLst>
                              <p:cond delay="500"/>
                            </p:stCondLst>
                            <p:childTnLst>
                              <p:par>
                                <p:cTn id="9" presetID="14" presetClass="entr" presetSubtype="5"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vertical)">
                                      <p:cBhvr>
                                        <p:cTn id="11" dur="500"/>
                                        <p:tgtEl>
                                          <p:spTgt spid="11"/>
                                        </p:tgtEl>
                                      </p:cBhvr>
                                    </p:animEffect>
                                  </p:childTnLst>
                                </p:cTn>
                              </p:par>
                            </p:childTnLst>
                          </p:cTn>
                        </p:par>
                        <p:par>
                          <p:cTn id="12" fill="hold" nodeType="afterGroup">
                            <p:stCondLst>
                              <p:cond delay="10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500"/>
                            </p:stCondLst>
                            <p:childTnLst>
                              <p:par>
                                <p:cTn id="18" presetID="53"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par>
                          <p:cTn id="23" fill="hold" nodeType="afterGroup">
                            <p:stCondLst>
                              <p:cond delay="20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2"/>
                                        </p:tgtEl>
                                        <p:attrNameLst>
                                          <p:attrName>ppt_y</p:attrName>
                                        </p:attrNameLst>
                                      </p:cBhvr>
                                      <p:tavLst>
                                        <p:tav tm="0">
                                          <p:val>
                                            <p:strVal val="#ppt_y"/>
                                          </p:val>
                                        </p:tav>
                                        <p:tav tm="100000">
                                          <p:val>
                                            <p:strVal val="#ppt_y"/>
                                          </p:val>
                                        </p:tav>
                                      </p:tavLst>
                                    </p:anim>
                                    <p:anim calcmode="lin" valueType="num">
                                      <p:cBhvr>
                                        <p:cTn id="2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5"/>
          <a:stretch>
            <a:fillRect/>
          </a:stretch>
        </a:blipFill>
        <a:effectLst/>
      </p:bgPr>
    </p:bg>
    <p:spTree>
      <p:nvGrpSpPr>
        <p:cNvPr id="1" name=""/>
        <p:cNvGrpSpPr/>
        <p:nvPr/>
      </p:nvGrpSpPr>
      <p:grpSpPr>
        <a:xfrm>
          <a:off x="0" y="0"/>
          <a:ext cx="0" cy="0"/>
        </a:xfrm>
      </p:grpSpPr>
      <p:grpSp>
        <p:nvGrpSpPr>
          <p:cNvPr id="11" name="组合 10"/>
          <p:cNvGrpSpPr/>
          <p:nvPr/>
        </p:nvGrpSpPr>
        <p:grpSpPr>
          <a:xfrm>
            <a:off x="1190625" y="381000"/>
            <a:ext cx="9899650" cy="6267450"/>
            <a:chOff x="883" y="847"/>
            <a:chExt cx="17434" cy="9107"/>
          </a:xfrm>
        </p:grpSpPr>
        <p:pic>
          <p:nvPicPr>
            <p:cNvPr id="9" name="图片 8" descr="背景3"/>
            <p:cNvPicPr>
              <a:picLocks noChangeAspect="1"/>
            </p:cNvPicPr>
            <p:nvPr/>
          </p:nvPicPr>
          <p:blipFill>
            <a:blip r:embed="rId2"/>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2"/>
            <a:stretch>
              <a:fillRect/>
            </a:stretch>
          </p:blipFill>
          <p:spPr>
            <a:xfrm>
              <a:off x="883" y="2364"/>
              <a:ext cx="17434" cy="7590"/>
            </a:xfrm>
            <a:prstGeom prst="rect">
              <a:avLst/>
            </a:prstGeom>
            <a:effectLst>
              <a:outerShdw blurRad="50800" dist="38100" dir="2700000" algn="tl" rotWithShape="0">
                <a:prstClr val="black">
                  <a:alpha val="40000"/>
                </a:prstClr>
              </a:outerShdw>
            </a:effectLst>
          </p:spPr>
        </p:pic>
      </p:grpSp>
      <p:pic>
        <p:nvPicPr>
          <p:cNvPr id="8" name="图片 7" descr="花10"/>
          <p:cNvPicPr>
            <a:picLocks noChangeAspect="1"/>
          </p:cNvPicPr>
          <p:nvPr/>
        </p:nvPicPr>
        <p:blipFill>
          <a:blip r:embed="rId3"/>
          <a:stretch>
            <a:fillRect/>
          </a:stretch>
        </p:blipFill>
        <p:spPr>
          <a:xfrm>
            <a:off x="9686290" y="-1344930"/>
            <a:ext cx="3844925" cy="3797935"/>
          </a:xfrm>
          <a:prstGeom prst="rect">
            <a:avLst/>
          </a:prstGeom>
        </p:spPr>
      </p:pic>
      <p:sp>
        <p:nvSpPr>
          <p:cNvPr id="15362" name="矩形 15361"/>
          <p:cNvSpPr/>
          <p:nvPr/>
        </p:nvSpPr>
        <p:spPr>
          <a:xfrm>
            <a:off x="2057400" y="381000"/>
            <a:ext cx="7926388" cy="1568450"/>
          </a:xfrm>
          <a:prstGeom prst="rect">
            <a:avLst/>
          </a:prstGeom>
          <a:gradFill>
            <a:gsLst>
              <a:gs pos="0">
                <a:srgbClr val="50E7EC"/>
              </a:gs>
              <a:gs pos="100000">
                <a:srgbClr val="FFFFFF"/>
              </a:gs>
            </a:gsLst>
            <a:lin ang="5400000" scaled="0"/>
          </a:gradFill>
          <a:ln w="9525" cap="flat" cmpd="sng">
            <a:solidFill>
              <a:srgbClr val="FF0066"/>
            </a:solidFill>
            <a:prstDash val="solid"/>
            <a:miter/>
            <a:headEnd type="none" w="med" len="med"/>
            <a:tailEnd type="none" w="med" len="med"/>
          </a:ln>
        </p:spPr>
        <p:txBody>
          <a:bodyPr anchor="t">
            <a:spAutoFit/>
          </a:bodyPr>
          <a:lstStyle/>
          <a:p>
            <a:pPr>
              <a:spcBef>
                <a:spcPct val="50000"/>
              </a:spcBef>
            </a:pPr>
            <a:r>
              <a:rPr lang="zh-CN" altLang="en-US" sz="3200" b="1">
                <a:solidFill>
                  <a:srgbClr val="3399FF"/>
                </a:solidFill>
                <a:latin typeface="Times New Roman" panose="02020603050405020304" pitchFamily="18" charset="0"/>
                <a:ea typeface="华文行楷" panose="02010800040101010101" pitchFamily="2" charset="-122"/>
              </a:rPr>
              <a:t>第三场景：</a:t>
            </a:r>
            <a:r>
              <a:rPr lang="zh-CN" altLang="en-US" sz="3200" b="1">
                <a:solidFill>
                  <a:srgbClr val="6E1208"/>
                </a:solidFill>
                <a:latin typeface="Times New Roman" panose="02020603050405020304" pitchFamily="18" charset="0"/>
                <a:ea typeface="华文行楷" panose="02010800040101010101" pitchFamily="2" charset="-122"/>
              </a:rPr>
              <a:t>七月一日</a:t>
            </a:r>
            <a:r>
              <a:rPr lang="zh-CN" altLang="en-US" sz="3200" b="1">
                <a:solidFill>
                  <a:srgbClr val="FF6600"/>
                </a:solidFill>
                <a:latin typeface="Times New Roman" panose="02020603050405020304" pitchFamily="18" charset="0"/>
                <a:ea typeface="华文行楷" panose="02010800040101010101" pitchFamily="2" charset="-122"/>
              </a:rPr>
              <a:t>子夜时分，中英香港交接仪式，米字旗香港最后一次降落，五星红旗升起。</a:t>
            </a:r>
            <a:r>
              <a:rPr lang="zh-CN" altLang="en-US" sz="2400" b="1">
                <a:solidFill>
                  <a:srgbClr val="FF6600"/>
                </a:solidFill>
                <a:latin typeface="Times New Roman" panose="02020603050405020304" pitchFamily="18" charset="0"/>
                <a:ea typeface="MingLiU" panose="02020509000000000000" pitchFamily="49" charset="-120"/>
              </a:rPr>
              <a:t>（</a:t>
            </a:r>
            <a:r>
              <a:rPr lang="en-US" altLang="zh-CN" sz="2400" b="1">
                <a:solidFill>
                  <a:srgbClr val="FF6600"/>
                </a:solidFill>
                <a:latin typeface="Times New Roman" panose="02020603050405020304" pitchFamily="18" charset="0"/>
                <a:ea typeface="MingLiU" panose="02020509000000000000" pitchFamily="49" charset="-120"/>
              </a:rPr>
              <a:t>8——9</a:t>
            </a:r>
            <a:r>
              <a:rPr lang="zh-CN" altLang="en-US" sz="2400" b="1">
                <a:solidFill>
                  <a:srgbClr val="FF6600"/>
                </a:solidFill>
                <a:latin typeface="Times New Roman" panose="02020603050405020304" pitchFamily="18" charset="0"/>
                <a:ea typeface="MingLiU" panose="02020509000000000000" pitchFamily="49" charset="-120"/>
              </a:rPr>
              <a:t>段）</a:t>
            </a:r>
            <a:endParaRPr lang="zh-CN" altLang="en-US" sz="2400" b="1">
              <a:solidFill>
                <a:srgbClr val="FF6600"/>
              </a:solidFill>
              <a:latin typeface="Times New Roman" panose="02020603050405020304" pitchFamily="18" charset="0"/>
              <a:ea typeface="MingLiU" panose="02020509000000000000" pitchFamily="49" charset="-120"/>
            </a:endParaRPr>
          </a:p>
        </p:txBody>
      </p:sp>
      <p:pic>
        <p:nvPicPr>
          <p:cNvPr id="16386" name="图片 15362" descr="03"/>
          <p:cNvPicPr>
            <a:picLocks noChangeAspect="1"/>
          </p:cNvPicPr>
          <p:nvPr/>
        </p:nvPicPr>
        <p:blipFill>
          <a:blip r:embed="rId4"/>
          <a:stretch>
            <a:fillRect/>
          </a:stretch>
        </p:blipFill>
        <p:spPr>
          <a:xfrm>
            <a:off x="2424113" y="2008188"/>
            <a:ext cx="7481887" cy="464026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iterate type="wd">
                                    <p:tmPct val="100000"/>
                                  </p:iterate>
                                  <p:childTnLst>
                                    <p:set>
                                      <p:cBhvr>
                                        <p:cTn id="6" dur="1" fill="hold">
                                          <p:stCondLst>
                                            <p:cond delay="0"/>
                                          </p:stCondLst>
                                        </p:cTn>
                                        <p:tgtEl>
                                          <p:spTgt spid="15362"/>
                                        </p:tgtEl>
                                        <p:attrNameLst>
                                          <p:attrName>style.visibility</p:attrName>
                                        </p:attrNameLst>
                                      </p:cBhvr>
                                      <p:to>
                                        <p:strVal val="visible"/>
                                      </p:to>
                                    </p:set>
                                    <p:animEffect transition="in" filter="slide(fromBottom)">
                                      <p:cBhvr>
                                        <p:cTn id="7" dur="3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5"/>
          <a:stretch>
            <a:fillRect/>
          </a:stretch>
        </a:blipFill>
        <a:effectLst/>
      </p:bgPr>
    </p:bg>
    <p:spTree>
      <p:nvGrpSpPr>
        <p:cNvPr id="1" name=""/>
        <p:cNvGrpSpPr/>
        <p:nvPr/>
      </p:nvGrpSpPr>
      <p:grpSpPr>
        <a:xfrm>
          <a:off x="0" y="0"/>
          <a:ext cx="0" cy="0"/>
        </a:xfrm>
      </p:grpSpPr>
      <p:grpSp>
        <p:nvGrpSpPr>
          <p:cNvPr id="11" name="组合 10"/>
          <p:cNvGrpSpPr/>
          <p:nvPr/>
        </p:nvGrpSpPr>
        <p:grpSpPr>
          <a:xfrm>
            <a:off x="1155700" y="476250"/>
            <a:ext cx="9947275" cy="6381750"/>
            <a:chOff x="883" y="847"/>
            <a:chExt cx="17434" cy="9107"/>
          </a:xfrm>
        </p:grpSpPr>
        <p:pic>
          <p:nvPicPr>
            <p:cNvPr id="9" name="图片 8" descr="背景3"/>
            <p:cNvPicPr>
              <a:picLocks noChangeAspect="1"/>
            </p:cNvPicPr>
            <p:nvPr/>
          </p:nvPicPr>
          <p:blipFill>
            <a:blip r:embed="rId2"/>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2"/>
            <a:stretch>
              <a:fillRect/>
            </a:stretch>
          </p:blipFill>
          <p:spPr>
            <a:xfrm>
              <a:off x="883" y="2364"/>
              <a:ext cx="17434" cy="7590"/>
            </a:xfrm>
            <a:prstGeom prst="rect">
              <a:avLst/>
            </a:prstGeom>
            <a:effectLst>
              <a:outerShdw blurRad="50800" dist="38100" dir="2700000" algn="tl" rotWithShape="0">
                <a:prstClr val="black">
                  <a:alpha val="40000"/>
                </a:prstClr>
              </a:outerShdw>
            </a:effectLst>
          </p:spPr>
        </p:pic>
      </p:grpSp>
      <p:pic>
        <p:nvPicPr>
          <p:cNvPr id="8" name="图片 7" descr="花10"/>
          <p:cNvPicPr>
            <a:picLocks noChangeAspect="1"/>
          </p:cNvPicPr>
          <p:nvPr/>
        </p:nvPicPr>
        <p:blipFill>
          <a:blip r:embed="rId3"/>
          <a:stretch>
            <a:fillRect/>
          </a:stretch>
        </p:blipFill>
        <p:spPr>
          <a:xfrm>
            <a:off x="9686290" y="-1344930"/>
            <a:ext cx="3844925" cy="3797935"/>
          </a:xfrm>
          <a:prstGeom prst="rect">
            <a:avLst/>
          </a:prstGeom>
        </p:spPr>
      </p:pic>
      <p:sp>
        <p:nvSpPr>
          <p:cNvPr id="16386" name="文本框 16385"/>
          <p:cNvSpPr txBox="1"/>
          <p:nvPr/>
        </p:nvSpPr>
        <p:spPr>
          <a:xfrm>
            <a:off x="1524000" y="475615"/>
            <a:ext cx="9144000" cy="1076325"/>
          </a:xfrm>
          <a:prstGeom prst="rect">
            <a:avLst/>
          </a:prstGeom>
          <a:gradFill>
            <a:gsLst>
              <a:gs pos="0">
                <a:srgbClr val="50E7EC"/>
              </a:gs>
              <a:gs pos="100000">
                <a:srgbClr val="FFFFFF"/>
              </a:gs>
            </a:gsLst>
            <a:lin ang="5400000" scaled="0"/>
          </a:gradFill>
          <a:ln w="9525" cap="flat" cmpd="sng">
            <a:solidFill>
              <a:srgbClr val="FFCC00"/>
            </a:solidFill>
            <a:prstDash val="solid"/>
            <a:miter/>
            <a:headEnd type="none" w="med" len="med"/>
            <a:tailEnd type="none" w="med" len="med"/>
          </a:ln>
        </p:spPr>
        <p:txBody>
          <a:bodyPr wrap="square" anchor="t">
            <a:spAutoFit/>
          </a:bodyPr>
          <a:lstStyle/>
          <a:p>
            <a:pPr>
              <a:spcBef>
                <a:spcPct val="50000"/>
              </a:spcBef>
            </a:pPr>
            <a:r>
              <a:rPr lang="zh-CN" altLang="en-US" sz="3200" b="1">
                <a:solidFill>
                  <a:srgbClr val="3399FF"/>
                </a:solidFill>
                <a:latin typeface="华文行楷" panose="02010800040101010101" pitchFamily="2" charset="-122"/>
                <a:ea typeface="华文行楷" panose="02010800040101010101" pitchFamily="2" charset="-122"/>
              </a:rPr>
              <a:t>第四场景：</a:t>
            </a:r>
            <a:r>
              <a:rPr lang="en-US" altLang="zh-CN" sz="3200" b="1">
                <a:solidFill>
                  <a:srgbClr val="FF6600"/>
                </a:solidFill>
                <a:latin typeface="华文行楷" panose="02010800040101010101" pitchFamily="2" charset="-122"/>
                <a:ea typeface="华文行楷" panose="02010800040101010101" pitchFamily="2" charset="-122"/>
              </a:rPr>
              <a:t>7</a:t>
            </a:r>
            <a:r>
              <a:rPr lang="zh-CN" altLang="en-US" sz="3200" b="1">
                <a:solidFill>
                  <a:srgbClr val="FF6600"/>
                </a:solidFill>
                <a:latin typeface="华文行楷" panose="02010800040101010101" pitchFamily="2" charset="-122"/>
                <a:ea typeface="华文行楷" panose="02010800040101010101" pitchFamily="2" charset="-122"/>
              </a:rPr>
              <a:t>月</a:t>
            </a:r>
            <a:r>
              <a:rPr lang="en-US" altLang="zh-CN" sz="3200" b="1">
                <a:solidFill>
                  <a:srgbClr val="FF6600"/>
                </a:solidFill>
                <a:latin typeface="华文行楷" panose="02010800040101010101" pitchFamily="2" charset="-122"/>
                <a:ea typeface="华文行楷" panose="02010800040101010101" pitchFamily="2" charset="-122"/>
              </a:rPr>
              <a:t>1</a:t>
            </a:r>
            <a:r>
              <a:rPr lang="zh-CN" altLang="en-US" sz="3200" b="1">
                <a:solidFill>
                  <a:srgbClr val="FF6600"/>
                </a:solidFill>
                <a:latin typeface="华文行楷" panose="02010800040101010101" pitchFamily="2" charset="-122"/>
                <a:ea typeface="华文行楷" panose="02010800040101010101" pitchFamily="2" charset="-122"/>
              </a:rPr>
              <a:t>日零点</a:t>
            </a:r>
            <a:r>
              <a:rPr lang="en-US" altLang="zh-CN" sz="3200" b="1">
                <a:solidFill>
                  <a:srgbClr val="FF6600"/>
                </a:solidFill>
                <a:latin typeface="华文行楷" panose="02010800040101010101" pitchFamily="2" charset="-122"/>
                <a:ea typeface="华文行楷" panose="02010800040101010101" pitchFamily="2" charset="-122"/>
              </a:rPr>
              <a:t>40</a:t>
            </a:r>
            <a:r>
              <a:rPr lang="zh-CN" altLang="en-US" sz="3200" b="1">
                <a:solidFill>
                  <a:srgbClr val="FF6600"/>
                </a:solidFill>
                <a:latin typeface="华文行楷" panose="02010800040101010101" pitchFamily="2" charset="-122"/>
                <a:ea typeface="华文行楷" panose="02010800040101010101" pitchFamily="2" charset="-122"/>
              </a:rPr>
              <a:t>分，查尔斯王子和彭定康登上“不列颠尼亚”号离开香港。    </a:t>
            </a:r>
            <a:r>
              <a:rPr lang="zh-CN" altLang="en-US" sz="2400" b="1">
                <a:solidFill>
                  <a:srgbClr val="FF6600"/>
                </a:solidFill>
                <a:latin typeface="MingLiU" panose="02020509000000000000" pitchFamily="49" charset="-120"/>
                <a:ea typeface="宋体" panose="02010600030101010101" pitchFamily="2" charset="-122"/>
              </a:rPr>
              <a:t>（第</a:t>
            </a:r>
            <a:r>
              <a:rPr lang="en-US" altLang="zh-CN" sz="2400" b="1">
                <a:solidFill>
                  <a:srgbClr val="FF6600"/>
                </a:solidFill>
                <a:latin typeface="MingLiU" panose="02020509000000000000" pitchFamily="49" charset="-120"/>
                <a:ea typeface="宋体" panose="02010600030101010101" pitchFamily="2" charset="-122"/>
              </a:rPr>
              <a:t>10</a:t>
            </a:r>
            <a:r>
              <a:rPr lang="zh-CN" altLang="en-US" sz="2400" b="1">
                <a:solidFill>
                  <a:srgbClr val="FF6600"/>
                </a:solidFill>
                <a:latin typeface="MingLiU" panose="02020509000000000000" pitchFamily="49" charset="-120"/>
                <a:ea typeface="宋体" panose="02010600030101010101" pitchFamily="2" charset="-122"/>
              </a:rPr>
              <a:t>自然段）</a:t>
            </a:r>
            <a:endParaRPr lang="zh-CN" altLang="en-US" sz="2400" b="1">
              <a:solidFill>
                <a:srgbClr val="FF6600"/>
              </a:solidFill>
              <a:latin typeface="MingLiU" panose="02020509000000000000" pitchFamily="49" charset="-120"/>
              <a:ea typeface="宋体" panose="02010600030101010101" pitchFamily="2" charset="-122"/>
            </a:endParaRPr>
          </a:p>
        </p:txBody>
      </p:sp>
      <p:sp>
        <p:nvSpPr>
          <p:cNvPr id="17410" name="文本框 16386"/>
          <p:cNvSpPr txBox="1"/>
          <p:nvPr/>
        </p:nvSpPr>
        <p:spPr>
          <a:xfrm>
            <a:off x="3505200" y="475615"/>
            <a:ext cx="4267200" cy="645160"/>
          </a:xfrm>
          <a:prstGeom prst="rect">
            <a:avLst/>
          </a:prstGeom>
          <a:noFill/>
          <a:ln w="9525">
            <a:noFill/>
          </a:ln>
        </p:spPr>
        <p:txBody>
          <a:bodyPr anchor="t">
            <a:spAutoFit/>
          </a:bodyPr>
          <a:lstStyle/>
          <a:p>
            <a:pPr>
              <a:spcBef>
                <a:spcPct val="50000"/>
              </a:spcBef>
            </a:pPr>
            <a:endParaRPr lang="zh-CN" altLang="zh-CN" sz="3600">
              <a:latin typeface="Times New Roman" panose="02020603050405020304" pitchFamily="18" charset="0"/>
              <a:ea typeface="宋体" panose="02010600030101010101" pitchFamily="2" charset="-122"/>
            </a:endParaRPr>
          </a:p>
        </p:txBody>
      </p:sp>
      <p:pic>
        <p:nvPicPr>
          <p:cNvPr id="17411" name="图片 16387" descr="134"/>
          <p:cNvPicPr>
            <a:picLocks noChangeAspect="1"/>
          </p:cNvPicPr>
          <p:nvPr/>
        </p:nvPicPr>
        <p:blipFill>
          <a:blip r:embed="rId4"/>
          <a:stretch>
            <a:fillRect/>
          </a:stretch>
        </p:blipFill>
        <p:spPr>
          <a:xfrm>
            <a:off x="1524000" y="2060575"/>
            <a:ext cx="9144000" cy="47974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iterate type="wd">
                                    <p:tmPct val="100000"/>
                                  </p:iterate>
                                  <p:childTnLst>
                                    <p:set>
                                      <p:cBhvr>
                                        <p:cTn id="6" dur="1" fill="hold">
                                          <p:stCondLst>
                                            <p:cond delay="0"/>
                                          </p:stCondLst>
                                        </p:cTn>
                                        <p:tgtEl>
                                          <p:spTgt spid="16386"/>
                                        </p:tgtEl>
                                        <p:attrNameLst>
                                          <p:attrName>style.visibility</p:attrName>
                                        </p:attrNameLst>
                                      </p:cBhvr>
                                      <p:to>
                                        <p:strVal val="visible"/>
                                      </p:to>
                                    </p:set>
                                    <p:anim calcmode="lin" valueType="num">
                                      <p:cBhvr>
                                        <p:cTn id="7" dur="750" fill="hold"/>
                                        <p:tgtEl>
                                          <p:spTgt spid="16386"/>
                                        </p:tgtEl>
                                        <p:attrNameLst>
                                          <p:attrName>ppt_w</p:attrName>
                                        </p:attrNameLst>
                                      </p:cBhvr>
                                      <p:tavLst>
                                        <p:tav tm="0">
                                          <p:val>
                                            <p:fltVal val="0"/>
                                          </p:val>
                                        </p:tav>
                                        <p:tav tm="100000">
                                          <p:val>
                                            <p:strVal val="#ppt_w"/>
                                          </p:val>
                                        </p:tav>
                                      </p:tavLst>
                                    </p:anim>
                                    <p:anim calcmode="lin" valueType="num">
                                      <p:cBhvr>
                                        <p:cTn id="8" dur="750" fill="hold"/>
                                        <p:tgtEl>
                                          <p:spTgt spid="16386"/>
                                        </p:tgtEl>
                                        <p:attrNameLst>
                                          <p:attrName>ppt_h</p:attrName>
                                        </p:attrNameLst>
                                      </p:cBhvr>
                                      <p:tavLst>
                                        <p:tav tm="0">
                                          <p:val>
                                            <p:fltVal val="0"/>
                                          </p:val>
                                        </p:tav>
                                        <p:tav tm="100000">
                                          <p:val>
                                            <p:strVal val="#ppt_h"/>
                                          </p:val>
                                        </p:tav>
                                      </p:tavLst>
                                    </p:anim>
                                    <p:anim calcmode="lin" valueType="num">
                                      <p:cBhvr>
                                        <p:cTn id="9" dur="750" fill="hold"/>
                                        <p:tgtEl>
                                          <p:spTgt spid="16386"/>
                                        </p:tgtEl>
                                        <p:attrNameLst>
                                          <p:attrName>ppt_x</p:attrName>
                                        </p:attrNameLst>
                                      </p:cBhvr>
                                      <p:tavLst>
                                        <p:tav tm="0" fmla="#ppt_x+(cos(-2*pi*(1-$))*-#ppt_x-sin(-2*pi*(1-$))*(1-#ppt_y))*(1-$)">
                                          <p:val>
                                            <p:fltVal val="0"/>
                                          </p:val>
                                        </p:tav>
                                        <p:tav tm="100000">
                                          <p:val>
                                            <p:fltVal val="1"/>
                                          </p:val>
                                        </p:tav>
                                      </p:tavLst>
                                    </p:anim>
                                    <p:anim calcmode="lin" valueType="num">
                                      <p:cBhvr>
                                        <p:cTn id="10" dur="750" fill="hold"/>
                                        <p:tgtEl>
                                          <p:spTgt spid="1638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2"/>
          <a:stretch>
            <a:fillRect/>
          </a:stretch>
        </p:blipFill>
        <p:spPr>
          <a:xfrm>
            <a:off x="9686290" y="-1344930"/>
            <a:ext cx="3844925" cy="3797935"/>
          </a:xfrm>
          <a:prstGeom prst="rect">
            <a:avLst/>
          </a:prstGeom>
        </p:spPr>
      </p:pic>
      <p:grpSp>
        <p:nvGrpSpPr>
          <p:cNvPr id="11" name="组合 10"/>
          <p:cNvGrpSpPr/>
          <p:nvPr/>
        </p:nvGrpSpPr>
        <p:grpSpPr>
          <a:xfrm>
            <a:off x="196850" y="537845"/>
            <a:ext cx="11744325" cy="6176010"/>
            <a:chOff x="883" y="847"/>
            <a:chExt cx="17434" cy="9726"/>
          </a:xfrm>
        </p:grpSpPr>
        <p:pic>
          <p:nvPicPr>
            <p:cNvPr id="9" name="图片 8" descr="背景3"/>
            <p:cNvPicPr>
              <a:picLocks noChangeAspect="1"/>
            </p:cNvPicPr>
            <p:nvPr/>
          </p:nvPicPr>
          <p:blipFill>
            <a:blip r:embed="rId3"/>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3"/>
            <a:stretch>
              <a:fillRect/>
            </a:stretch>
          </p:blipFill>
          <p:spPr>
            <a:xfrm>
              <a:off x="883" y="847"/>
              <a:ext cx="17434" cy="9726"/>
            </a:xfrm>
            <a:prstGeom prst="rect">
              <a:avLst/>
            </a:prstGeom>
            <a:effectLst>
              <a:outerShdw blurRad="50800" dist="38100" dir="2700000" algn="tl" rotWithShape="0">
                <a:prstClr val="black">
                  <a:alpha val="40000"/>
                </a:prstClr>
              </a:outerShdw>
            </a:effectLst>
          </p:spPr>
        </p:pic>
      </p:grpSp>
      <p:sp>
        <p:nvSpPr>
          <p:cNvPr id="2" name="流程图: 终止 1"/>
          <p:cNvSpPr/>
          <p:nvPr/>
        </p:nvSpPr>
        <p:spPr>
          <a:xfrm>
            <a:off x="4226560" y="158750"/>
            <a:ext cx="3739515" cy="938530"/>
          </a:xfrm>
          <a:prstGeom prst="flowChartTerminator">
            <a:avLst/>
          </a:prstGeom>
          <a:solidFill>
            <a:srgbClr val="50E7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chemeClr val="bg1"/>
                </a:solidFill>
                <a:latin typeface="微软雅黑" panose="020b0503020204020204" pitchFamily="34" charset="-122"/>
                <a:ea typeface="微软雅黑" panose="020b0503020204020204" pitchFamily="34" charset="-122"/>
                <a:sym typeface="+mn-ea"/>
              </a:rPr>
              <a:t>合作探究二</a:t>
            </a:r>
            <a:endParaRPr lang="en-US" altLang="zh-CN" sz="3600" b="1">
              <a:solidFill>
                <a:schemeClr val="bg1"/>
              </a:solidFill>
              <a:latin typeface="微软雅黑" panose="020b0503020204020204" pitchFamily="34" charset="-122"/>
              <a:ea typeface="微软雅黑" panose="020b0503020204020204" pitchFamily="34" charset="-122"/>
              <a:sym typeface="+mn-ea"/>
            </a:endParaRPr>
          </a:p>
        </p:txBody>
      </p:sp>
      <p:sp>
        <p:nvSpPr>
          <p:cNvPr id="3" name="圆角矩形 2"/>
          <p:cNvSpPr/>
          <p:nvPr/>
        </p:nvSpPr>
        <p:spPr bwMode="auto">
          <a:xfrm>
            <a:off x="196850" y="1260475"/>
            <a:ext cx="11522075" cy="1139099"/>
          </a:xfrm>
          <a:prstGeom prst="roundRect">
            <a:avLst/>
          </a:prstGeom>
          <a:solidFill>
            <a:schemeClr val="accent1"/>
          </a:solidFill>
          <a:ln w="28575">
            <a:noFill/>
          </a:ln>
          <a:scene3d>
            <a:camera prst="orthographicFront"/>
            <a:lightRig rig="threePt" dir="t"/>
          </a:scene3d>
        </p:spPr>
        <p:txBody>
          <a:bodyPr wrap="square" lIns="82822" tIns="41410" rIns="82822" bIns="41410">
            <a:spAutoFit/>
          </a:bodyPr>
          <a:lstStyle/>
          <a:p>
            <a:pPr algn="l">
              <a:tabLst>
                <a:tab pos="7718425" algn="r"/>
              </a:tabLst>
              <a:defRPr/>
            </a:pPr>
            <a:r>
              <a:rPr lang="zh-CN" altLang="en-US" sz="3200" b="1">
                <a:solidFill>
                  <a:schemeClr val="tx1"/>
                </a:solidFill>
                <a:latin typeface="微软雅黑" panose="020b0503020204020204" pitchFamily="34" charset="-122"/>
                <a:ea typeface="微软雅黑" panose="020b0503020204020204" pitchFamily="34" charset="-122"/>
                <a:sym typeface="+mn-ea"/>
              </a:rPr>
              <a:t>合作探究二：《县委书记的好榜样——焦裕禄》运用了哪些手法来刻画焦裕禄这一典型形象？请举例说明。</a:t>
            </a:r>
            <a:endParaRPr lang="zh-CN" altLang="en-US" sz="3200" b="1">
              <a:solidFill>
                <a:schemeClr val="tx1"/>
              </a:solidFill>
              <a:latin typeface="微软雅黑" panose="020b0503020204020204" pitchFamily="34" charset="-122"/>
              <a:ea typeface="微软雅黑" panose="020b0503020204020204" pitchFamily="34" charset="-122"/>
              <a:sym typeface="+mn-ea"/>
            </a:endParaRPr>
          </a:p>
        </p:txBody>
      </p:sp>
      <p:sp>
        <p:nvSpPr>
          <p:cNvPr id="100" name="文本框 99"/>
          <p:cNvSpPr txBox="1"/>
          <p:nvPr/>
        </p:nvSpPr>
        <p:spPr>
          <a:xfrm>
            <a:off x="362585" y="2703195"/>
            <a:ext cx="5080000" cy="583565"/>
          </a:xfrm>
          <a:prstGeom prst="rect">
            <a:avLst/>
          </a:prstGeom>
          <a:noFill/>
          <a:ln w="9525">
            <a:noFill/>
          </a:ln>
        </p:spPr>
        <p:txBody>
          <a:bodyPr>
            <a:spAutoFit/>
          </a:bodyPr>
          <a:lstStyle/>
          <a:p>
            <a:pPr indent="304800"/>
            <a:r>
              <a:rPr lang="zh-CN" sz="3200" b="1">
                <a:solidFill>
                  <a:srgbClr val="FF0000"/>
                </a:solidFill>
                <a:latin typeface="微软雅黑" panose="020b0503020204020204" pitchFamily="34" charset="-122"/>
                <a:ea typeface="微软雅黑" panose="020b0503020204020204" pitchFamily="34" charset="-122"/>
              </a:rPr>
              <a:t>①白描化的语言描写</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18820" y="3538220"/>
            <a:ext cx="10753725" cy="3046095"/>
          </a:xfrm>
          <a:prstGeom prst="rect">
            <a:avLst/>
          </a:prstGeom>
          <a:solidFill>
            <a:schemeClr val="accent2">
              <a:lumMod val="40000"/>
              <a:lumOff val="60000"/>
            </a:schemeClr>
          </a:solidFill>
          <a:ln w="9525">
            <a:noFill/>
          </a:ln>
        </p:spPr>
        <p:txBody>
          <a:bodyPr wrap="square">
            <a:spAutoFit/>
          </a:bodyPr>
          <a:lstStyle/>
          <a:p>
            <a:pPr indent="304800"/>
            <a:r>
              <a:rPr lang="en-US" altLang="zh-CN" sz="3200" b="1">
                <a:ea typeface="宋体" panose="02010600030101010101" pitchFamily="2" charset="-122"/>
              </a:rPr>
              <a:t>    </a:t>
            </a:r>
            <a:r>
              <a:rPr lang="zh-CN" sz="3200" b="1">
                <a:ea typeface="宋体" panose="02010600030101010101" pitchFamily="2" charset="-122"/>
              </a:rPr>
              <a:t>焦裕禄没有豪言壮语,没有深刻的道理说教,每一句话都明白、简单,能让百姓听懂、感动。如：那句“我是您的儿子”温暖了那对无依无靠的老人的心,他成为党员干部所追求的人民公仆的楷模。那句“活着我没有治好沙丘,死了也要看着你们把沙丘治好”感人肺腑,把人物的精神实质表现得淋漓尽致。</a:t>
            </a:r>
            <a:endParaRPr lang="zh-CN" altLang="en-US" sz="32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00"/>
                                        </p:tgtEl>
                                        <p:attrNameLst>
                                          <p:attrName>style.visibility</p:attrName>
                                        </p:attrNameLst>
                                      </p:cBhvr>
                                      <p:to>
                                        <p:strVal val="visible"/>
                                      </p:to>
                                    </p:set>
                                    <p:anim calcmode="lin" valueType="num">
                                      <p:cBhvr additive="base">
                                        <p:cTn id="14" dur="500" fill="hold"/>
                                        <p:tgtEl>
                                          <p:spTgt spid="100"/>
                                        </p:tgtEl>
                                        <p:attrNameLst>
                                          <p:attrName>ppt_x</p:attrName>
                                        </p:attrNameLst>
                                      </p:cBhvr>
                                      <p:tavLst>
                                        <p:tav tm="0">
                                          <p:val>
                                            <p:strVal val="#ppt_x"/>
                                          </p:val>
                                        </p:tav>
                                        <p:tav tm="100000">
                                          <p:val>
                                            <p:strVal val="#ppt_x"/>
                                          </p:val>
                                        </p:tav>
                                      </p:tavLst>
                                    </p:anim>
                                    <p:anim calcmode="lin" valueType="num">
                                      <p:cBhvr additive="base">
                                        <p:cTn id="15"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P spid="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2"/>
          <a:stretch>
            <a:fillRect/>
          </a:stretch>
        </p:blipFill>
        <p:spPr>
          <a:xfrm>
            <a:off x="9686290" y="-1344930"/>
            <a:ext cx="3844925" cy="3797935"/>
          </a:xfrm>
          <a:prstGeom prst="rect">
            <a:avLst/>
          </a:prstGeom>
        </p:spPr>
      </p:pic>
      <p:grpSp>
        <p:nvGrpSpPr>
          <p:cNvPr id="11" name="组合 10"/>
          <p:cNvGrpSpPr/>
          <p:nvPr/>
        </p:nvGrpSpPr>
        <p:grpSpPr>
          <a:xfrm>
            <a:off x="560705" y="861695"/>
            <a:ext cx="11070590" cy="5459095"/>
            <a:chOff x="883" y="847"/>
            <a:chExt cx="17434" cy="9107"/>
          </a:xfrm>
        </p:grpSpPr>
        <p:pic>
          <p:nvPicPr>
            <p:cNvPr id="9" name="图片 8" descr="背景3"/>
            <p:cNvPicPr>
              <a:picLocks noChangeAspect="1"/>
            </p:cNvPicPr>
            <p:nvPr/>
          </p:nvPicPr>
          <p:blipFill>
            <a:blip r:embed="rId3"/>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3"/>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sp>
        <p:nvSpPr>
          <p:cNvPr id="100" name="文本框 99"/>
          <p:cNvSpPr txBox="1"/>
          <p:nvPr/>
        </p:nvSpPr>
        <p:spPr>
          <a:xfrm>
            <a:off x="985520" y="995045"/>
            <a:ext cx="5080000" cy="583565"/>
          </a:xfrm>
          <a:prstGeom prst="rect">
            <a:avLst/>
          </a:prstGeom>
          <a:noFill/>
          <a:ln w="9525">
            <a:noFill/>
          </a:ln>
        </p:spPr>
        <p:txBody>
          <a:bodyPr>
            <a:spAutoFit/>
          </a:bodyPr>
          <a:lstStyle/>
          <a:p>
            <a:pPr indent="304800"/>
            <a:r>
              <a:rPr lang="zh-CN" sz="3200" b="1">
                <a:solidFill>
                  <a:srgbClr val="FF0000"/>
                </a:solidFill>
                <a:latin typeface="微软雅黑" panose="020b0503020204020204" pitchFamily="34" charset="-122"/>
                <a:ea typeface="微软雅黑" panose="020b0503020204020204" pitchFamily="34" charset="-122"/>
              </a:rPr>
              <a:t>②生动的细节描写</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18820" y="2039620"/>
            <a:ext cx="10753725" cy="3415030"/>
          </a:xfrm>
          <a:prstGeom prst="rect">
            <a:avLst/>
          </a:prstGeom>
          <a:noFill/>
          <a:ln w="9525">
            <a:noFill/>
          </a:ln>
        </p:spPr>
        <p:txBody>
          <a:bodyPr wrap="square">
            <a:spAutoFit/>
          </a:bodyPr>
          <a:lstStyle/>
          <a:p>
            <a:pPr indent="304800"/>
            <a:r>
              <a:rPr lang="en-US" altLang="zh-CN" sz="3200" b="1">
                <a:ea typeface="宋体" panose="02010600030101010101" pitchFamily="2" charset="-122"/>
              </a:rPr>
              <a:t>    </a:t>
            </a:r>
            <a:r>
              <a:rPr lang="zh-CN" sz="3600" b="1">
                <a:ea typeface="宋体" panose="02010600030101010101" pitchFamily="2" charset="-122"/>
              </a:rPr>
              <a:t>对于焦裕禄身患严重肝病仍坚持工作的场景,文中用踩”“顶”“揣”“按”一系列动词将焦裕禄忍痛工作的细节描绘出来,突出了焦裕禄忘我工作的人民公仆形象。再如:“焦裕禄听见风雪声;倚在门边望着风雪发呆。”抓住“发呆”的神态,揭示了焦裕禄心中时刻装着人民的襟怀。</a:t>
            </a:r>
            <a:endParaRPr lang="zh-CN" sz="3600" b="1">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2"/>
          <a:stretch>
            <a:fillRect/>
          </a:stretch>
        </p:blipFill>
        <p:spPr>
          <a:xfrm>
            <a:off x="9686290" y="-1344930"/>
            <a:ext cx="3844925" cy="3797935"/>
          </a:xfrm>
          <a:prstGeom prst="rect">
            <a:avLst/>
          </a:prstGeom>
        </p:spPr>
      </p:pic>
      <p:grpSp>
        <p:nvGrpSpPr>
          <p:cNvPr id="11" name="组合 10"/>
          <p:cNvGrpSpPr/>
          <p:nvPr/>
        </p:nvGrpSpPr>
        <p:grpSpPr>
          <a:xfrm>
            <a:off x="560705" y="645795"/>
            <a:ext cx="11070590" cy="5221605"/>
            <a:chOff x="883" y="847"/>
            <a:chExt cx="17434" cy="9107"/>
          </a:xfrm>
        </p:grpSpPr>
        <p:pic>
          <p:nvPicPr>
            <p:cNvPr id="9" name="图片 8" descr="背景3"/>
            <p:cNvPicPr>
              <a:picLocks noChangeAspect="1"/>
            </p:cNvPicPr>
            <p:nvPr/>
          </p:nvPicPr>
          <p:blipFill>
            <a:blip r:embed="rId3"/>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3"/>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sp>
        <p:nvSpPr>
          <p:cNvPr id="100" name="文本框 99"/>
          <p:cNvSpPr txBox="1"/>
          <p:nvPr/>
        </p:nvSpPr>
        <p:spPr>
          <a:xfrm>
            <a:off x="1093470" y="1007110"/>
            <a:ext cx="5080000" cy="583565"/>
          </a:xfrm>
          <a:prstGeom prst="rect">
            <a:avLst/>
          </a:prstGeom>
          <a:noFill/>
          <a:ln w="9525">
            <a:noFill/>
          </a:ln>
        </p:spPr>
        <p:txBody>
          <a:bodyPr>
            <a:spAutoFit/>
          </a:bodyPr>
          <a:lstStyle/>
          <a:p>
            <a:pPr indent="304800"/>
            <a:r>
              <a:rPr lang="zh-CN" sz="3200" b="1">
                <a:solidFill>
                  <a:srgbClr val="FF0000"/>
                </a:solidFill>
                <a:latin typeface="微软雅黑" panose="020b0503020204020204" pitchFamily="34" charset="-122"/>
                <a:ea typeface="微软雅黑" panose="020b0503020204020204" pitchFamily="34" charset="-122"/>
              </a:rPr>
              <a:t>③典型的环境描写</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18820" y="2039620"/>
            <a:ext cx="10753725" cy="3415030"/>
          </a:xfrm>
          <a:prstGeom prst="rect">
            <a:avLst/>
          </a:prstGeom>
          <a:noFill/>
          <a:ln w="9525">
            <a:noFill/>
          </a:ln>
        </p:spPr>
        <p:txBody>
          <a:bodyPr wrap="square">
            <a:spAutoFit/>
          </a:bodyPr>
          <a:lstStyle/>
          <a:p>
            <a:pPr indent="304800"/>
            <a:r>
              <a:rPr lang="en-US" altLang="zh-CN" sz="3200" b="1">
                <a:ea typeface="宋体" panose="02010600030101010101" pitchFamily="2" charset="-122"/>
              </a:rPr>
              <a:t>    </a:t>
            </a:r>
            <a:r>
              <a:rPr lang="zh-CN" sz="3600" b="1">
                <a:ea typeface="宋体" panose="02010600030101010101" pitchFamily="2" charset="-122"/>
              </a:rPr>
              <a:t>文章第三段写“三害”的象征和标志:“黄沙”“青色的冰凌”“白茫茫的盐碱地”。色调的变化,展现出兰考大地遭受灾荒的苦难景象,更显示出焦裕禄身上的责任之重大。面对这种状况,焦裕禄不退缩、不逃避,展现了其不怕困难、勇于担当的大无畏精神。</a:t>
            </a:r>
            <a:endParaRPr lang="zh-CN" sz="3600" b="1">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grpSp>
        <p:nvGrpSpPr>
          <p:cNvPr id="11" name="组合 10"/>
          <p:cNvGrpSpPr/>
          <p:nvPr/>
        </p:nvGrpSpPr>
        <p:grpSpPr>
          <a:xfrm>
            <a:off x="560070" y="583565"/>
            <a:ext cx="11070590" cy="5782945"/>
            <a:chOff x="883" y="847"/>
            <a:chExt cx="17434" cy="9107"/>
          </a:xfrm>
        </p:grpSpPr>
        <p:pic>
          <p:nvPicPr>
            <p:cNvPr id="9" name="图片 8" descr="背景3"/>
            <p:cNvPicPr>
              <a:picLocks noChangeAspect="1"/>
            </p:cNvPicPr>
            <p:nvPr/>
          </p:nvPicPr>
          <p:blipFill>
            <a:blip r:embed="rId2"/>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2"/>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8" name="图片 7" descr="花10"/>
          <p:cNvPicPr>
            <a:picLocks noChangeAspect="1"/>
          </p:cNvPicPr>
          <p:nvPr/>
        </p:nvPicPr>
        <p:blipFill>
          <a:blip r:embed="rId3"/>
          <a:stretch>
            <a:fillRect/>
          </a:stretch>
        </p:blipFill>
        <p:spPr>
          <a:xfrm>
            <a:off x="9686290" y="-1344930"/>
            <a:ext cx="3844925" cy="3797935"/>
          </a:xfrm>
          <a:prstGeom prst="rect">
            <a:avLst/>
          </a:prstGeom>
        </p:spPr>
      </p:pic>
      <p:sp>
        <p:nvSpPr>
          <p:cNvPr id="100" name="文本框 99"/>
          <p:cNvSpPr txBox="1"/>
          <p:nvPr/>
        </p:nvSpPr>
        <p:spPr>
          <a:xfrm>
            <a:off x="1128395" y="935355"/>
            <a:ext cx="5080000" cy="583565"/>
          </a:xfrm>
          <a:prstGeom prst="rect">
            <a:avLst/>
          </a:prstGeom>
          <a:noFill/>
          <a:ln w="9525">
            <a:noFill/>
          </a:ln>
        </p:spPr>
        <p:txBody>
          <a:bodyPr>
            <a:spAutoFit/>
          </a:bodyPr>
          <a:lstStyle/>
          <a:p>
            <a:pPr indent="304800"/>
            <a:r>
              <a:rPr lang="zh-CN" sz="3200" b="1">
                <a:solidFill>
                  <a:srgbClr val="FF0000"/>
                </a:solidFill>
                <a:latin typeface="微软雅黑" panose="020b0503020204020204" pitchFamily="34" charset="-122"/>
                <a:ea typeface="微软雅黑" panose="020b0503020204020204" pitchFamily="34" charset="-122"/>
              </a:rPr>
              <a:t>④有力的側面烘托</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18820" y="1843405"/>
            <a:ext cx="10753725" cy="4523105"/>
          </a:xfrm>
          <a:prstGeom prst="rect">
            <a:avLst/>
          </a:prstGeom>
          <a:noFill/>
          <a:ln w="9525">
            <a:noFill/>
          </a:ln>
        </p:spPr>
        <p:txBody>
          <a:bodyPr wrap="square">
            <a:spAutoFit/>
          </a:bodyPr>
          <a:lstStyle/>
          <a:p>
            <a:pPr indent="304800"/>
            <a:r>
              <a:rPr lang="en-US" altLang="zh-CN" sz="3200" b="1">
                <a:ea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文中除了对焦裕禄言行举止的直接描写外,还通过其他的人物来表现焦裕禄的崇高品质。在引言部分,“大家议论说新来的县委书记看问题高人一着棋,他能从困难中看到希望能从不利条件中看到有利因素”,通过别人的评价,表现了焦裕禄不怕困难、勇于担当的精神。在第一节中,通过对金营大队支部书记李广志的“吃惊”“非常感动”的描写,表现了焦裕禄重视调研、实事求是的精神风貌。在文章最后一节,通过老百姓的回忆、评价,表现了焦裕禄鞠躬尽瘁、死而后已的崇高精神。</a:t>
            </a:r>
            <a:endParaRPr sz="3200" b="1">
              <a:latin typeface="宋体" panose="02010600030101010101" pitchFamily="2" charset="-122"/>
              <a:ea typeface="宋体" panose="02010600030101010101" pitchFamily="2"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7"/>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3"/>
          <a:stretch>
            <a:fillRect/>
          </a:stretch>
        </p:blipFill>
        <p:spPr>
          <a:xfrm>
            <a:off x="9686290" y="-1344930"/>
            <a:ext cx="3844925" cy="3797935"/>
          </a:xfrm>
          <a:prstGeom prst="rect">
            <a:avLst/>
          </a:prstGeom>
        </p:spPr>
      </p:pic>
      <p:grpSp>
        <p:nvGrpSpPr>
          <p:cNvPr id="11" name="组合 10"/>
          <p:cNvGrpSpPr/>
          <p:nvPr/>
        </p:nvGrpSpPr>
        <p:grpSpPr>
          <a:xfrm>
            <a:off x="560705" y="537845"/>
            <a:ext cx="11070590" cy="5782945"/>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5"/>
          <a:stretch>
            <a:fillRect/>
          </a:stretch>
        </p:blipFill>
        <p:spPr>
          <a:xfrm flipH="1">
            <a:off x="-867410" y="3342640"/>
            <a:ext cx="5129530" cy="3646805"/>
          </a:xfrm>
          <a:prstGeom prst="rect">
            <a:avLst/>
          </a:prstGeom>
        </p:spPr>
      </p:pic>
      <p:sp>
        <p:nvSpPr>
          <p:cNvPr id="7" name="文本框 6"/>
          <p:cNvSpPr txBox="1"/>
          <p:nvPr/>
        </p:nvSpPr>
        <p:spPr>
          <a:xfrm>
            <a:off x="4624070" y="2502535"/>
            <a:ext cx="2944495" cy="768350"/>
          </a:xfrm>
          <a:prstGeom prst="rect">
            <a:avLst/>
          </a:prstGeom>
          <a:noFill/>
        </p:spPr>
        <p:txBody>
          <a:bodyPr wrap="square" rtlCol="0">
            <a:spAutoFit/>
          </a:bodyPr>
          <a:lstStyle/>
          <a:p>
            <a:pPr algn="ctr"/>
            <a:r>
              <a:rPr lang="zh-CN" altLang="en-US" sz="4400" b="1" smtClean="0">
                <a:solidFill>
                  <a:srgbClr val="C84E30"/>
                </a:solidFill>
                <a:latin typeface="微软雅黑" panose="020b0503020204020204" pitchFamily="34" charset="-122"/>
                <a:ea typeface="微软雅黑" panose="020b0503020204020204" pitchFamily="34" charset="-122"/>
              </a:rPr>
              <a:t>四</a:t>
            </a:r>
            <a:endParaRPr lang="zh-CN" altLang="en-US" sz="4400" b="1">
              <a:solidFill>
                <a:srgbClr val="C84E3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160837" y="3593612"/>
            <a:ext cx="3869690" cy="829945"/>
          </a:xfrm>
          <a:prstGeom prst="rect">
            <a:avLst/>
          </a:prstGeom>
          <a:noFill/>
        </p:spPr>
        <p:txBody>
          <a:bodyPr wrap="square" rtlCol="0">
            <a:spAutoFit/>
          </a:bodyPr>
          <a:lstStyle/>
          <a:p>
            <a:pPr algn="ctr"/>
            <a:r>
              <a:rPr lang="zh-CN" altLang="en-US" sz="4800" b="1" spc="300">
                <a:solidFill>
                  <a:srgbClr val="C84E30"/>
                </a:solidFill>
                <a:latin typeface="微软雅黑" panose="020b0503020204020204" pitchFamily="34" charset="-122"/>
                <a:ea typeface="微软雅黑" panose="020b0503020204020204" pitchFamily="34" charset="-122"/>
              </a:rPr>
              <a:t>品读明情</a:t>
            </a:r>
            <a:endParaRPr lang="zh-CN" altLang="en-US" sz="4800" b="1" spc="300">
              <a:solidFill>
                <a:srgbClr val="C84E30"/>
              </a:solidFill>
              <a:latin typeface="微软雅黑" panose="020b0503020204020204" pitchFamily="34" charset="-122"/>
              <a:ea typeface="微软雅黑" panose="020b0503020204020204" pitchFamily="34" charset="-122"/>
            </a:endParaRPr>
          </a:p>
        </p:txBody>
      </p:sp>
      <p:pic>
        <p:nvPicPr>
          <p:cNvPr id="14" name="图片 13" descr="印记"/>
          <p:cNvPicPr>
            <a:picLocks noChangeAspect="1"/>
          </p:cNvPicPr>
          <p:nvPr/>
        </p:nvPicPr>
        <p:blipFill>
          <a:blip r:embed="rId6"/>
          <a:stretch>
            <a:fillRect/>
          </a:stretch>
        </p:blipFill>
        <p:spPr>
          <a:xfrm>
            <a:off x="5556250" y="537845"/>
            <a:ext cx="1078865" cy="1718945"/>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nodeType="afterGroup">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2"/>
          <a:stretch>
            <a:fillRect/>
          </a:stretch>
        </p:blipFill>
        <p:spPr>
          <a:xfrm>
            <a:off x="9662160" y="-1295400"/>
            <a:ext cx="3844925" cy="3797935"/>
          </a:xfrm>
          <a:prstGeom prst="rect">
            <a:avLst/>
          </a:prstGeom>
        </p:spPr>
      </p:pic>
      <p:grpSp>
        <p:nvGrpSpPr>
          <p:cNvPr id="11" name="组合 10"/>
          <p:cNvGrpSpPr/>
          <p:nvPr/>
        </p:nvGrpSpPr>
        <p:grpSpPr>
          <a:xfrm>
            <a:off x="560705" y="1600835"/>
            <a:ext cx="11070590" cy="4732020"/>
            <a:chOff x="883" y="2502"/>
            <a:chExt cx="17434" cy="7452"/>
          </a:xfrm>
        </p:grpSpPr>
        <p:pic>
          <p:nvPicPr>
            <p:cNvPr id="9" name="图片 8" descr="背景3"/>
            <p:cNvPicPr>
              <a:picLocks noChangeAspect="1"/>
            </p:cNvPicPr>
            <p:nvPr/>
          </p:nvPicPr>
          <p:blipFill>
            <a:blip r:embed="rId3"/>
            <a:stretch>
              <a:fillRect/>
            </a:stretch>
          </p:blipFill>
          <p:spPr>
            <a:xfrm>
              <a:off x="883" y="2652"/>
              <a:ext cx="17434" cy="7302"/>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3"/>
            <a:stretch>
              <a:fillRect/>
            </a:stretch>
          </p:blipFill>
          <p:spPr>
            <a:xfrm>
              <a:off x="883" y="2502"/>
              <a:ext cx="17434" cy="7452"/>
            </a:xfrm>
            <a:prstGeom prst="rect">
              <a:avLst/>
            </a:prstGeom>
            <a:effectLst>
              <a:outerShdw blurRad="50800" dist="38100" dir="2700000" algn="tl" rotWithShape="0">
                <a:prstClr val="black">
                  <a:alpha val="40000"/>
                </a:prstClr>
              </a:outerShdw>
            </a:effectLst>
          </p:spPr>
        </p:pic>
      </p:grpSp>
      <p:sp>
        <p:nvSpPr>
          <p:cNvPr id="6" name="横卷形 5"/>
          <p:cNvSpPr/>
          <p:nvPr/>
        </p:nvSpPr>
        <p:spPr>
          <a:xfrm>
            <a:off x="3126740" y="352425"/>
            <a:ext cx="5155565" cy="1162685"/>
          </a:xfrm>
          <a:prstGeom prst="horizontalScroll">
            <a:avLst/>
          </a:prstGeom>
          <a:solidFill>
            <a:srgbClr val="50E7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t>七嘴八舌析情感</a:t>
            </a:r>
            <a:endParaRPr lang="zh-CN" altLang="en-US" sz="4400" b="1"/>
          </a:p>
        </p:txBody>
      </p:sp>
      <p:sp>
        <p:nvSpPr>
          <p:cNvPr id="100" name="文本框 99"/>
          <p:cNvSpPr txBox="1"/>
          <p:nvPr/>
        </p:nvSpPr>
        <p:spPr>
          <a:xfrm>
            <a:off x="803275" y="2108200"/>
            <a:ext cx="10403840" cy="1753235"/>
          </a:xfrm>
          <a:prstGeom prst="rect">
            <a:avLst/>
          </a:prstGeom>
          <a:noFill/>
          <a:ln w="9525">
            <a:noFill/>
          </a:ln>
        </p:spPr>
        <p:txBody>
          <a:bodyPr wrap="square">
            <a:spAutoFit/>
          </a:bodyPr>
          <a:lstStyle/>
          <a:p>
            <a:pPr indent="304800"/>
            <a:r>
              <a:rPr lang="en-US" altLang="zh-CN" sz="3600" b="1">
                <a:latin typeface="微软雅黑" panose="020b0503020204020204" pitchFamily="34" charset="-122"/>
                <a:ea typeface="微软雅黑" panose="020b0503020204020204" pitchFamily="34" charset="-122"/>
                <a:cs typeface="微软雅黑" panose="020b0503020204020204" pitchFamily="34" charset="-122"/>
              </a:rPr>
              <a:t>    </a:t>
            </a:r>
            <a:r>
              <a:rPr lang="zh-CN" sz="3600" b="1">
                <a:latin typeface="微软雅黑" panose="020b0503020204020204" pitchFamily="34" charset="-122"/>
                <a:ea typeface="微软雅黑" panose="020b0503020204020204" pitchFamily="34" charset="-122"/>
                <a:cs typeface="微软雅黑" panose="020b0503020204020204" pitchFamily="34" charset="-122"/>
              </a:rPr>
              <a:t>你从《别了，“不列颠尼亚”》一文中，读出了什么样的情感？你从哪些地方读出了这种情感？请结合相关语句加以分析。</a:t>
            </a:r>
            <a:endParaRPr lang="zh-CN" altLang="en-US" sz="36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03275" y="4425950"/>
            <a:ext cx="10404475" cy="706755"/>
          </a:xfrm>
          <a:prstGeom prst="rect">
            <a:avLst/>
          </a:prstGeom>
          <a:noFill/>
          <a:ln w="9525">
            <a:noFill/>
          </a:ln>
        </p:spPr>
        <p:txBody>
          <a:bodyPr wrap="square">
            <a:spAutoFit/>
          </a:bodyPr>
          <a:lstStyle/>
          <a:p>
            <a:pPr indent="0"/>
            <a:r>
              <a:rPr lang="en-US" altLang="zh-CN" sz="4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4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明确</a:t>
            </a:r>
            <a:r>
              <a:rPr lang="en-US" sz="4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4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我们读出了民族的自信心和自豪感。</a:t>
            </a:r>
            <a:endParaRPr lang="zh-CN" altLang="en-US" sz="4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2"/>
          <a:stretch>
            <a:fillRect/>
          </a:stretch>
        </p:blipFill>
        <p:spPr>
          <a:xfrm>
            <a:off x="9686290" y="-1295400"/>
            <a:ext cx="3844925" cy="3797935"/>
          </a:xfrm>
          <a:prstGeom prst="rect">
            <a:avLst/>
          </a:prstGeom>
        </p:spPr>
      </p:pic>
      <p:grpSp>
        <p:nvGrpSpPr>
          <p:cNvPr id="11" name="组合 10"/>
          <p:cNvGrpSpPr/>
          <p:nvPr/>
        </p:nvGrpSpPr>
        <p:grpSpPr>
          <a:xfrm>
            <a:off x="560705" y="488950"/>
            <a:ext cx="11070590" cy="5831840"/>
            <a:chOff x="883" y="847"/>
            <a:chExt cx="17434" cy="9107"/>
          </a:xfrm>
        </p:grpSpPr>
        <p:pic>
          <p:nvPicPr>
            <p:cNvPr id="9" name="图片 8" descr="背景3"/>
            <p:cNvPicPr>
              <a:picLocks noChangeAspect="1"/>
            </p:cNvPicPr>
            <p:nvPr/>
          </p:nvPicPr>
          <p:blipFill>
            <a:blip r:embed="rId3"/>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3"/>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sp>
        <p:nvSpPr>
          <p:cNvPr id="100" name="文本框 99"/>
          <p:cNvSpPr txBox="1"/>
          <p:nvPr/>
        </p:nvSpPr>
        <p:spPr>
          <a:xfrm>
            <a:off x="685165" y="859790"/>
            <a:ext cx="11004550" cy="1198880"/>
          </a:xfrm>
          <a:prstGeom prst="rect">
            <a:avLst/>
          </a:prstGeom>
          <a:noFill/>
          <a:ln w="9525">
            <a:noFill/>
          </a:ln>
        </p:spPr>
        <p:txBody>
          <a:bodyPr wrap="square">
            <a:spAutoFit/>
          </a:bodyPr>
          <a:lstStyle/>
          <a:p>
            <a:pPr indent="304800"/>
            <a:r>
              <a:rPr 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⑴</a:t>
            </a:r>
            <a:r>
              <a:rPr lang="zh-CN"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“4点30分,面色凝重的彭定康注视着港督旗帜在“日落余音”的号角声中降下旗杆。”</a:t>
            </a:r>
            <a:endPar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10895" y="2663825"/>
            <a:ext cx="10753090" cy="2861310"/>
          </a:xfrm>
          <a:prstGeom prst="rect">
            <a:avLst/>
          </a:prstGeom>
          <a:noFill/>
          <a:ln w="9525">
            <a:noFill/>
          </a:ln>
        </p:spPr>
        <p:txBody>
          <a:bodyPr wrap="square">
            <a:spAutoFit/>
          </a:bodyPr>
          <a:lstStyle/>
          <a:p>
            <a:pPr indent="304800"/>
            <a:r>
              <a:rPr lang="en-US" altLang="zh-CN" sz="3600" b="1">
                <a:latin typeface="宋体" panose="02010600030101010101" pitchFamily="2" charset="-122"/>
                <a:ea typeface="宋体" panose="02010600030101010101" pitchFamily="2" charset="-122"/>
                <a:cs typeface="宋体" panose="02010600030101010101" pitchFamily="2" charset="-122"/>
              </a:rPr>
              <a:t>   </a:t>
            </a:r>
            <a:r>
              <a:rPr lang="zh-CN" sz="3600" b="1">
                <a:latin typeface="宋体" panose="02010600030101010101" pitchFamily="2" charset="-122"/>
                <a:ea typeface="宋体" panose="02010600030101010101" pitchFamily="2" charset="-122"/>
                <a:cs typeface="宋体" panose="02010600030101010101" pitchFamily="2" charset="-122"/>
              </a:rPr>
              <a:t>这是对末任港督彭定康面部表情的特写,生动的写出了彭定康离开港督府前黯然神伤的神态。通过这一神态,我们能揣摩出彭定康当时复杂的心情,但是不论他如何“面色凝重”,历史的脚步不会为任何人停止,香港终将回归祖国。</a:t>
            </a:r>
            <a:endParaRPr lang="zh-CN" altLang="en-US" sz="3600" b="1">
              <a:latin typeface="宋体" panose="02010600030101010101" pitchFamily="2" charset="-122"/>
              <a:ea typeface="宋体" panose="02010600030101010101" pitchFamily="2"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2"/>
          <a:stretch>
            <a:fillRect/>
          </a:stretch>
        </p:blipFill>
        <p:spPr>
          <a:xfrm>
            <a:off x="9686290" y="-1295400"/>
            <a:ext cx="3844925" cy="3797935"/>
          </a:xfrm>
          <a:prstGeom prst="rect">
            <a:avLst/>
          </a:prstGeom>
        </p:spPr>
      </p:pic>
      <p:pic>
        <p:nvPicPr>
          <p:cNvPr id="10" name="图片 9" descr="背景3"/>
          <p:cNvPicPr>
            <a:picLocks noChangeAspect="1"/>
          </p:cNvPicPr>
          <p:nvPr/>
        </p:nvPicPr>
        <p:blipFill>
          <a:blip r:embed="rId3"/>
          <a:stretch>
            <a:fillRect/>
          </a:stretch>
        </p:blipFill>
        <p:spPr>
          <a:xfrm>
            <a:off x="560705" y="203200"/>
            <a:ext cx="11070590" cy="6522085"/>
          </a:xfrm>
          <a:prstGeom prst="rect">
            <a:avLst/>
          </a:prstGeom>
          <a:effectLst>
            <a:outerShdw blurRad="50800" dist="38100" dir="2700000" algn="tl" rotWithShape="0">
              <a:prstClr val="black">
                <a:alpha val="40000"/>
              </a:prstClr>
            </a:outerShdw>
          </a:effectLst>
        </p:spPr>
      </p:pic>
      <p:sp>
        <p:nvSpPr>
          <p:cNvPr id="100" name="文本框 99"/>
          <p:cNvSpPr txBox="1"/>
          <p:nvPr/>
        </p:nvSpPr>
        <p:spPr>
          <a:xfrm>
            <a:off x="593725" y="356870"/>
            <a:ext cx="11004550" cy="2061210"/>
          </a:xfrm>
          <a:prstGeom prst="rect">
            <a:avLst/>
          </a:prstGeom>
          <a:noFill/>
          <a:ln w="9525">
            <a:noFill/>
          </a:ln>
        </p:spPr>
        <p:txBody>
          <a:bodyPr wrap="square">
            <a:spAutoFit/>
          </a:bodyPr>
          <a:lstStyle/>
          <a:p>
            <a:pPr indent="304800"/>
            <a:r>
              <a:rPr sz="32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⑵“港督旗帜在‘日落余音’的号角声中降下旗杆”。</a:t>
            </a:r>
            <a:endParaRPr sz="32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r>
              <a:rPr sz="32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⑶“停泊在港湾中的皇家游轮‘不列颠尼亚’号和邻近大厦上悬挂的巨幅紫荆花图案,恰好构成这个‘日落仪式’的背景。”</a:t>
            </a:r>
            <a:endParaRPr sz="32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10895" y="2663825"/>
            <a:ext cx="10753090" cy="3969385"/>
          </a:xfrm>
          <a:prstGeom prst="rect">
            <a:avLst/>
          </a:prstGeom>
          <a:noFill/>
          <a:ln w="9525">
            <a:noFill/>
          </a:ln>
        </p:spPr>
        <p:txBody>
          <a:bodyPr wrap="square">
            <a:spAutoFit/>
          </a:bodyPr>
          <a:lstStyle/>
          <a:p>
            <a:pPr indent="304800"/>
            <a:r>
              <a:rPr lang="en-US" altLang="zh-CN" sz="3600" b="1">
                <a:latin typeface="宋体" panose="02010600030101010101" pitchFamily="2" charset="-122"/>
                <a:ea typeface="宋体" panose="02010600030101010101" pitchFamily="2" charset="-122"/>
                <a:cs typeface="宋体" panose="02010600030101010101" pitchFamily="2" charset="-122"/>
              </a:rPr>
              <a:t>   </a:t>
            </a:r>
            <a:r>
              <a:rPr lang="zh-CN" sz="3600" b="1">
                <a:latin typeface="宋体" panose="02010600030101010101" pitchFamily="2" charset="-122"/>
                <a:ea typeface="宋体" panose="02010600030101010101" pitchFamily="2" charset="-122"/>
                <a:cs typeface="宋体" panose="02010600030101010101" pitchFamily="2" charset="-122"/>
              </a:rPr>
              <a:t>英国曾经占领了非常广大的殖民地,被称为“日不落帝国”,喻指在它的领土上,永远都有阳光照耀。香港作为英国在东方的最后一块殖民地,于1997年脱离英国的统治,回归祖国,作为香港特区的紫荆花图案将在香港上空冉冉升起,</a:t>
            </a:r>
            <a:r>
              <a:rPr lang="zh-CN" sz="3600" b="1">
                <a:solidFill>
                  <a:srgbClr val="FF0000"/>
                </a:solidFill>
                <a:latin typeface="宋体" panose="02010600030101010101" pitchFamily="2" charset="-122"/>
                <a:ea typeface="宋体" panose="02010600030101010101" pitchFamily="2" charset="-122"/>
                <a:cs typeface="宋体" panose="02010600030101010101" pitchFamily="2" charset="-122"/>
              </a:rPr>
              <a:t>“日不落帝国”的殖民主义太阳在香港永远的落下了</a:t>
            </a:r>
            <a:r>
              <a:rPr lang="zh-CN" sz="3600" b="1">
                <a:latin typeface="宋体" panose="02010600030101010101" pitchFamily="2" charset="-122"/>
                <a:ea typeface="宋体" panose="02010600030101010101" pitchFamily="2" charset="-122"/>
                <a:cs typeface="宋体" panose="02010600030101010101" pitchFamily="2" charset="-122"/>
              </a:rPr>
              <a:t>。所以把英国告别的仪式称为“日落仪式”。</a:t>
            </a:r>
            <a:endParaRPr lang="zh-CN" sz="3600" b="1">
              <a:latin typeface="宋体" panose="02010600030101010101" pitchFamily="2" charset="-122"/>
              <a:ea typeface="宋体" panose="02010600030101010101" pitchFamily="2"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grpSp>
        <p:nvGrpSpPr>
          <p:cNvPr id="39" name="组合 38"/>
          <p:cNvGrpSpPr/>
          <p:nvPr/>
        </p:nvGrpSpPr>
        <p:grpSpPr>
          <a:xfrm>
            <a:off x="560705" y="331470"/>
            <a:ext cx="11129645" cy="5989320"/>
            <a:chOff x="883" y="847"/>
            <a:chExt cx="17434" cy="9107"/>
          </a:xfrm>
        </p:grpSpPr>
        <p:pic>
          <p:nvPicPr>
            <p:cNvPr id="40" name="图片 39" descr="背景3"/>
            <p:cNvPicPr>
              <a:picLocks noChangeAspect="1"/>
            </p:cNvPicPr>
            <p:nvPr/>
          </p:nvPicPr>
          <p:blipFill>
            <a:blip r:embed="rId2"/>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41" name="图片 40" descr="背景3"/>
            <p:cNvPicPr>
              <a:picLocks noChangeAspect="1"/>
            </p:cNvPicPr>
            <p:nvPr/>
          </p:nvPicPr>
          <p:blipFill>
            <a:blip r:embed="rId2"/>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grpSp>
        <p:nvGrpSpPr>
          <p:cNvPr id="32" name="组合 31"/>
          <p:cNvGrpSpPr/>
          <p:nvPr/>
        </p:nvGrpSpPr>
        <p:grpSpPr>
          <a:xfrm>
            <a:off x="869841" y="1799151"/>
            <a:ext cx="3305041" cy="3297131"/>
            <a:chOff x="567625" y="1876138"/>
            <a:chExt cx="3317875" cy="3309938"/>
          </a:xfrm>
        </p:grpSpPr>
        <p:sp>
          <p:nvSpPr>
            <p:cNvPr id="33" name="Oval 19"/>
            <p:cNvSpPr>
              <a:spLocks noChangeArrowheads="1"/>
            </p:cNvSpPr>
            <p:nvPr/>
          </p:nvSpPr>
          <p:spPr bwMode="auto">
            <a:xfrm>
              <a:off x="830928" y="2100612"/>
              <a:ext cx="2790825" cy="2782888"/>
            </a:xfrm>
            <a:prstGeom prst="ellipse">
              <a:avLst/>
            </a:prstGeom>
            <a:blipFill rotWithShape="1">
              <a:blip r:embed="rId3"/>
              <a:stretch>
                <a:fillRect/>
              </a:stretch>
            </a:blipFill>
            <a:ln>
              <a:noFill/>
            </a:ln>
          </p:spPr>
          <p:txBody>
            <a:bodyPr vert="horz" wrap="square" lIns="91389" tIns="45694" rIns="91389" bIns="45694" numCol="1" anchor="t" anchorCtr="0" compatLnSpc="1"/>
            <a:lstStyle/>
            <a:p>
              <a:endParaRPr lang="zh-CN" altLang="en-US" sz="1800"/>
            </a:p>
          </p:txBody>
        </p:sp>
        <p:grpSp>
          <p:nvGrpSpPr>
            <p:cNvPr id="35" name="组合 34"/>
            <p:cNvGrpSpPr/>
            <p:nvPr/>
          </p:nvGrpSpPr>
          <p:grpSpPr>
            <a:xfrm rot="20826964">
              <a:off x="567625" y="1876138"/>
              <a:ext cx="3317875" cy="3309938"/>
              <a:chOff x="625806" y="2032000"/>
              <a:chExt cx="3317875" cy="3309938"/>
            </a:xfrm>
          </p:grpSpPr>
          <p:sp>
            <p:nvSpPr>
              <p:cNvPr id="37" name="Freeform 21"/>
              <p:cNvSpPr/>
              <p:nvPr/>
            </p:nvSpPr>
            <p:spPr bwMode="auto">
              <a:xfrm>
                <a:off x="865519" y="2032000"/>
                <a:ext cx="1376363" cy="885825"/>
              </a:xfrm>
              <a:custGeom>
                <a:gdLst>
                  <a:gd name="T0" fmla="*/ 227 w 2059"/>
                  <a:gd name="T1" fmla="*/ 1328 h 1328"/>
                  <a:gd name="T2" fmla="*/ 2059 w 2059"/>
                  <a:gd name="T3" fmla="*/ 262 h 1328"/>
                  <a:gd name="T4" fmla="*/ 2059 w 2059"/>
                  <a:gd name="T5" fmla="*/ 0 h 1328"/>
                  <a:gd name="T6" fmla="*/ 0 w 2059"/>
                  <a:gd name="T7" fmla="*/ 1197 h 1328"/>
                  <a:gd name="T8" fmla="*/ 227 w 2059"/>
                  <a:gd name="T9" fmla="*/ 1328 h 1328"/>
                </a:gdLst>
                <a:cxnLst>
                  <a:cxn ang="0">
                    <a:pos x="T0" y="T1"/>
                  </a:cxn>
                  <a:cxn ang="0">
                    <a:pos x="T2" y="T3"/>
                  </a:cxn>
                  <a:cxn ang="0">
                    <a:pos x="T4" y="T5"/>
                  </a:cxn>
                  <a:cxn ang="0">
                    <a:pos x="T6" y="T7"/>
                  </a:cxn>
                  <a:cxn ang="0">
                    <a:pos x="T8" y="T9"/>
                  </a:cxn>
                </a:cxnLst>
                <a:rect l="0" t="0" r="r" b="b"/>
                <a:pathLst>
                  <a:path w="2059" h="1328">
                    <a:moveTo>
                      <a:pt x="227" y="1328"/>
                    </a:moveTo>
                    <a:cubicBezTo>
                      <a:pt x="606" y="706"/>
                      <a:pt x="1282" y="285"/>
                      <a:pt x="2059" y="262"/>
                    </a:cubicBezTo>
                    <a:lnTo>
                      <a:pt x="2059" y="0"/>
                    </a:lnTo>
                    <a:cubicBezTo>
                      <a:pt x="1186" y="23"/>
                      <a:pt x="424" y="497"/>
                      <a:pt x="0" y="1197"/>
                    </a:cubicBezTo>
                    <a:lnTo>
                      <a:pt x="227" y="132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389" tIns="45694" rIns="91389" bIns="45694" numCol="1" anchor="t" anchorCtr="0" compatLnSpc="1"/>
              <a:lstStyle/>
              <a:p>
                <a:endParaRPr lang="zh-CN" altLang="en-US" sz="1800"/>
              </a:p>
            </p:txBody>
          </p:sp>
          <p:sp>
            <p:nvSpPr>
              <p:cNvPr id="38" name="Freeform 22"/>
              <p:cNvSpPr/>
              <p:nvPr/>
            </p:nvSpPr>
            <p:spPr bwMode="auto">
              <a:xfrm>
                <a:off x="625806" y="2032000"/>
                <a:ext cx="3317875" cy="3309938"/>
              </a:xfrm>
              <a:custGeom>
                <a:gdLst>
                  <a:gd name="T0" fmla="*/ 2527 w 4963"/>
                  <a:gd name="T1" fmla="*/ 262 h 4963"/>
                  <a:gd name="T2" fmla="*/ 4702 w 4963"/>
                  <a:gd name="T3" fmla="*/ 2481 h 4963"/>
                  <a:gd name="T4" fmla="*/ 2482 w 4963"/>
                  <a:gd name="T5" fmla="*/ 4701 h 4963"/>
                  <a:gd name="T6" fmla="*/ 262 w 4963"/>
                  <a:gd name="T7" fmla="*/ 2481 h 4963"/>
                  <a:gd name="T8" fmla="*/ 530 w 4963"/>
                  <a:gd name="T9" fmla="*/ 1424 h 4963"/>
                  <a:gd name="T10" fmla="*/ 303 w 4963"/>
                  <a:gd name="T11" fmla="*/ 1293 h 4963"/>
                  <a:gd name="T12" fmla="*/ 0 w 4963"/>
                  <a:gd name="T13" fmla="*/ 2481 h 4963"/>
                  <a:gd name="T14" fmla="*/ 2482 w 4963"/>
                  <a:gd name="T15" fmla="*/ 4963 h 4963"/>
                  <a:gd name="T16" fmla="*/ 4963 w 4963"/>
                  <a:gd name="T17" fmla="*/ 2481 h 4963"/>
                  <a:gd name="T18" fmla="*/ 2527 w 4963"/>
                  <a:gd name="T19" fmla="*/ 0 h 4963"/>
                  <a:gd name="T20" fmla="*/ 2527 w 4963"/>
                  <a:gd name="T21" fmla="*/ 262 h 49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63" h="4963">
                    <a:moveTo>
                      <a:pt x="2527" y="262"/>
                    </a:moveTo>
                    <a:cubicBezTo>
                      <a:pt x="3732" y="286"/>
                      <a:pt x="4702" y="1271"/>
                      <a:pt x="4702" y="2481"/>
                    </a:cubicBezTo>
                    <a:cubicBezTo>
                      <a:pt x="4702" y="3707"/>
                      <a:pt x="3708" y="4701"/>
                      <a:pt x="2482" y="4701"/>
                    </a:cubicBezTo>
                    <a:cubicBezTo>
                      <a:pt x="1256" y="4701"/>
                      <a:pt x="262" y="3707"/>
                      <a:pt x="262" y="2481"/>
                    </a:cubicBezTo>
                    <a:cubicBezTo>
                      <a:pt x="262" y="2098"/>
                      <a:pt x="359" y="1738"/>
                      <a:pt x="530" y="1424"/>
                    </a:cubicBezTo>
                    <a:lnTo>
                      <a:pt x="303" y="1293"/>
                    </a:lnTo>
                    <a:cubicBezTo>
                      <a:pt x="110" y="1646"/>
                      <a:pt x="0" y="2051"/>
                      <a:pt x="0" y="2481"/>
                    </a:cubicBezTo>
                    <a:cubicBezTo>
                      <a:pt x="0" y="3852"/>
                      <a:pt x="1111" y="4963"/>
                      <a:pt x="2482" y="4963"/>
                    </a:cubicBezTo>
                    <a:cubicBezTo>
                      <a:pt x="3852" y="4963"/>
                      <a:pt x="4963" y="3852"/>
                      <a:pt x="4963" y="2481"/>
                    </a:cubicBezTo>
                    <a:cubicBezTo>
                      <a:pt x="4963" y="1126"/>
                      <a:pt x="3877" y="24"/>
                      <a:pt x="2527" y="0"/>
                    </a:cubicBezTo>
                    <a:lnTo>
                      <a:pt x="2527" y="262"/>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389" tIns="45694" rIns="91389" bIns="45694" numCol="1" anchor="t" anchorCtr="0" compatLnSpc="1"/>
              <a:lstStyle/>
              <a:p>
                <a:endParaRPr lang="zh-CN" altLang="en-US" sz="1800"/>
              </a:p>
            </p:txBody>
          </p:sp>
        </p:grpSp>
      </p:grpSp>
      <p:sp>
        <p:nvSpPr>
          <p:cNvPr id="7" name="椭圆 6"/>
          <p:cNvSpPr/>
          <p:nvPr/>
        </p:nvSpPr>
        <p:spPr bwMode="auto">
          <a:xfrm>
            <a:off x="2768799" y="4332405"/>
            <a:ext cx="1059920" cy="1059920"/>
          </a:xfrm>
          <a:prstGeom prst="ellipse">
            <a:avLst/>
          </a:prstGeom>
          <a:solidFill>
            <a:schemeClr val="accent3"/>
          </a:solidFill>
          <a:ln w="9525" cap="flat" cmpd="sng" algn="ctr">
            <a:noFill/>
            <a:prstDash val="solid"/>
            <a:round/>
            <a:headEnd type="none" w="med" len="med"/>
            <a:tailEnd type="none" w="med" len="med"/>
          </a:ln>
          <a:effectLst/>
        </p:spPr>
        <p:txBody>
          <a:bodyPr vert="horz" wrap="square" lIns="91372" tIns="45685" rIns="91372" bIns="45685" numCol="1" rtlCol="0" anchor="t" anchorCtr="0" compatLnSpc="1"/>
          <a:lstStyle/>
          <a:p>
            <a:pPr defTabSz="913765"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8" name="TextBox 33"/>
          <p:cNvSpPr txBox="1"/>
          <p:nvPr/>
        </p:nvSpPr>
        <p:spPr>
          <a:xfrm>
            <a:off x="2851718" y="4495102"/>
            <a:ext cx="894080" cy="521970"/>
          </a:xfrm>
          <a:prstGeom prst="rect">
            <a:avLst/>
          </a:prstGeom>
          <a:noFill/>
        </p:spPr>
        <p:txBody>
          <a:bodyPr wrap="none" rtlCol="0">
            <a:spAutoFit/>
          </a:bodyPr>
          <a:lstStyle/>
          <a:p>
            <a:pPr algn="ctr"/>
            <a:r>
              <a:rPr lang="zh-CN" altLang="en-US" sz="2800">
                <a:solidFill>
                  <a:schemeClr val="bg1"/>
                </a:solidFill>
                <a:latin typeface="+mn-ea"/>
              </a:rPr>
              <a:t>目录</a:t>
            </a:r>
            <a:endParaRPr lang="zh-CN" altLang="en-US" sz="2800">
              <a:solidFill>
                <a:schemeClr val="bg1"/>
              </a:solidFill>
              <a:latin typeface="+mn-ea"/>
            </a:endParaRPr>
          </a:p>
        </p:txBody>
      </p:sp>
      <p:sp>
        <p:nvSpPr>
          <p:cNvPr id="9" name="TextBox 35"/>
          <p:cNvSpPr txBox="1"/>
          <p:nvPr/>
        </p:nvSpPr>
        <p:spPr>
          <a:xfrm>
            <a:off x="2887596" y="4930694"/>
            <a:ext cx="822325" cy="306705"/>
          </a:xfrm>
          <a:prstGeom prst="rect">
            <a:avLst/>
          </a:prstGeom>
          <a:noFill/>
        </p:spPr>
        <p:txBody>
          <a:bodyPr wrap="none" rtlCol="0">
            <a:spAutoFit/>
          </a:bodyPr>
          <a:lstStyle/>
          <a:p>
            <a:pPr algn="ctr"/>
            <a:r>
              <a:rPr lang="en-US" altLang="zh-CN" sz="1400">
                <a:solidFill>
                  <a:schemeClr val="bg1"/>
                </a:solidFill>
                <a:latin typeface="+mj-lt"/>
              </a:rPr>
              <a:t>Contents</a:t>
            </a:r>
            <a:endParaRPr lang="zh-CN" altLang="en-US" sz="1400">
              <a:solidFill>
                <a:schemeClr val="bg1"/>
              </a:solidFill>
              <a:latin typeface="+mj-lt"/>
            </a:endParaRPr>
          </a:p>
        </p:txBody>
      </p:sp>
      <p:sp>
        <p:nvSpPr>
          <p:cNvPr id="10" name="Freeform 23"/>
          <p:cNvSpPr/>
          <p:nvPr/>
        </p:nvSpPr>
        <p:spPr bwMode="auto">
          <a:xfrm>
            <a:off x="4566456" y="330972"/>
            <a:ext cx="709094" cy="713852"/>
          </a:xfrm>
          <a:custGeom>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chemeClr val="accent4"/>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11" name="Freeform 24"/>
          <p:cNvSpPr/>
          <p:nvPr/>
        </p:nvSpPr>
        <p:spPr bwMode="auto">
          <a:xfrm>
            <a:off x="5345349" y="330972"/>
            <a:ext cx="5716422" cy="713852"/>
          </a:xfrm>
          <a:custGeom>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4"/>
            </a:solidFill>
            <a:prstDash val="solid"/>
            <a:miter lim="800000"/>
          </a:ln>
        </p:spPr>
        <p:txBody>
          <a:bodyPr vert="horz" wrap="square" lIns="91372" tIns="45685" rIns="91372" bIns="45685" numCol="1" anchor="t" anchorCtr="0" compatLnSpc="1"/>
          <a:lstStyle/>
          <a:p>
            <a:pPr algn="ctr"/>
            <a:endParaRPr lang="zh-CN" altLang="en-US"/>
          </a:p>
        </p:txBody>
      </p:sp>
      <p:sp>
        <p:nvSpPr>
          <p:cNvPr id="12" name="Freeform 25"/>
          <p:cNvSpPr/>
          <p:nvPr/>
        </p:nvSpPr>
        <p:spPr bwMode="auto">
          <a:xfrm>
            <a:off x="4566456" y="1242785"/>
            <a:ext cx="709094" cy="713852"/>
          </a:xfrm>
          <a:custGeom>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chemeClr val="accent5"/>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13" name="Freeform 26"/>
          <p:cNvSpPr/>
          <p:nvPr/>
        </p:nvSpPr>
        <p:spPr bwMode="auto">
          <a:xfrm>
            <a:off x="5345349" y="1242785"/>
            <a:ext cx="5716422" cy="713852"/>
          </a:xfrm>
          <a:custGeom>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solidFill>
            <a:prstDash val="solid"/>
            <a:miter lim="800000"/>
          </a:ln>
        </p:spPr>
        <p:txBody>
          <a:bodyPr vert="horz" wrap="square" lIns="91372" tIns="45685" rIns="91372" bIns="45685" numCol="1" anchor="t" anchorCtr="0" compatLnSpc="1"/>
          <a:lstStyle/>
          <a:p>
            <a:pPr algn="ctr"/>
            <a:endParaRPr lang="zh-CN" altLang="en-US"/>
          </a:p>
        </p:txBody>
      </p:sp>
      <p:sp>
        <p:nvSpPr>
          <p:cNvPr id="14" name="Freeform 27"/>
          <p:cNvSpPr/>
          <p:nvPr/>
        </p:nvSpPr>
        <p:spPr bwMode="auto">
          <a:xfrm>
            <a:off x="4566456" y="2146090"/>
            <a:ext cx="709094" cy="713852"/>
          </a:xfrm>
          <a:custGeom>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accent3"/>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15" name="Freeform 28"/>
          <p:cNvSpPr/>
          <p:nvPr/>
        </p:nvSpPr>
        <p:spPr bwMode="auto">
          <a:xfrm>
            <a:off x="5345349" y="2146090"/>
            <a:ext cx="5716422" cy="713852"/>
          </a:xfrm>
          <a:custGeom>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FFFF"/>
          </a:solidFill>
          <a:ln w="9525" cap="flat">
            <a:solidFill>
              <a:schemeClr val="accent3"/>
            </a:solidFill>
            <a:prstDash val="solid"/>
            <a:miter lim="800000"/>
          </a:ln>
        </p:spPr>
        <p:txBody>
          <a:bodyPr vert="horz" wrap="square" lIns="91372" tIns="45685" rIns="91372" bIns="45685" numCol="1" anchor="t" anchorCtr="0" compatLnSpc="1"/>
          <a:lstStyle/>
          <a:p>
            <a:pPr algn="ctr"/>
            <a:endParaRPr lang="zh-CN" altLang="en-US"/>
          </a:p>
        </p:txBody>
      </p:sp>
      <p:sp>
        <p:nvSpPr>
          <p:cNvPr id="16" name="TextBox 47"/>
          <p:cNvSpPr txBox="1"/>
          <p:nvPr/>
        </p:nvSpPr>
        <p:spPr>
          <a:xfrm>
            <a:off x="5511034" y="395724"/>
            <a:ext cx="5420143" cy="583565"/>
          </a:xfrm>
          <a:prstGeom prst="rect">
            <a:avLst/>
          </a:prstGeom>
          <a:noFill/>
        </p:spPr>
        <p:txBody>
          <a:bodyPr wrap="square" rtlCol="0">
            <a:spAutoFit/>
          </a:bodyPr>
          <a:lstStyle/>
          <a:p>
            <a:pPr algn="ctr"/>
            <a:r>
              <a:rPr lang="zh-CN" altLang="en-US" sz="3200" b="1">
                <a:solidFill>
                  <a:schemeClr val="tx2"/>
                </a:solidFill>
                <a:latin typeface="微软雅黑" panose="020b0503020204020204" pitchFamily="34" charset="-122"/>
                <a:ea typeface="微软雅黑" panose="020b0503020204020204" pitchFamily="34" charset="-122"/>
              </a:rPr>
              <a:t>导读明体</a:t>
            </a:r>
            <a:endParaRPr lang="zh-CN" altLang="en-US" sz="3200" b="1">
              <a:solidFill>
                <a:schemeClr val="tx2"/>
              </a:solidFill>
              <a:latin typeface="微软雅黑" panose="020b0503020204020204" pitchFamily="34" charset="-122"/>
              <a:ea typeface="微软雅黑" panose="020b0503020204020204" pitchFamily="34" charset="-122"/>
            </a:endParaRPr>
          </a:p>
        </p:txBody>
      </p:sp>
      <p:sp>
        <p:nvSpPr>
          <p:cNvPr id="17" name="TextBox 48"/>
          <p:cNvSpPr txBox="1"/>
          <p:nvPr/>
        </p:nvSpPr>
        <p:spPr>
          <a:xfrm>
            <a:off x="5511034" y="1316392"/>
            <a:ext cx="5420143" cy="583565"/>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a:solidFill>
                  <a:schemeClr val="tx2"/>
                </a:solidFill>
              </a:rPr>
              <a:t>自读明事</a:t>
            </a:r>
            <a:endParaRPr lang="zh-CN" altLang="en-US">
              <a:solidFill>
                <a:schemeClr val="tx2"/>
              </a:solidFill>
            </a:endParaRPr>
          </a:p>
        </p:txBody>
      </p:sp>
      <p:sp>
        <p:nvSpPr>
          <p:cNvPr id="18" name="TextBox 55"/>
          <p:cNvSpPr txBox="1"/>
          <p:nvPr/>
        </p:nvSpPr>
        <p:spPr>
          <a:xfrm>
            <a:off x="5511034" y="2205089"/>
            <a:ext cx="5420143" cy="583565"/>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a:solidFill>
                  <a:schemeClr val="tx2"/>
                </a:solidFill>
                <a:sym typeface="+mn-ea"/>
              </a:rPr>
              <a:t>赏读明法</a:t>
            </a:r>
            <a:endParaRPr lang="zh-CN" altLang="en-US">
              <a:solidFill>
                <a:schemeClr val="tx2"/>
              </a:solidFill>
            </a:endParaRPr>
          </a:p>
        </p:txBody>
      </p:sp>
      <p:sp>
        <p:nvSpPr>
          <p:cNvPr id="19" name="TextBox 58"/>
          <p:cNvSpPr txBox="1"/>
          <p:nvPr/>
        </p:nvSpPr>
        <p:spPr>
          <a:xfrm>
            <a:off x="4686174" y="364967"/>
            <a:ext cx="413385" cy="645160"/>
          </a:xfrm>
          <a:prstGeom prst="rect">
            <a:avLst/>
          </a:prstGeom>
          <a:noFill/>
        </p:spPr>
        <p:txBody>
          <a:bodyPr wrap="none" rtlCol="0">
            <a:spAutoFit/>
          </a:bodyPr>
          <a:lstStyle/>
          <a:p>
            <a:r>
              <a:rPr lang="en-US" altLang="zh-CN" sz="3600" b="1">
                <a:solidFill>
                  <a:schemeClr val="bg1"/>
                </a:solidFill>
                <a:latin typeface="+mj-ea"/>
                <a:ea typeface="+mj-ea"/>
              </a:rPr>
              <a:t>1</a:t>
            </a:r>
            <a:endParaRPr lang="zh-CN" altLang="en-US" sz="3600" b="1">
              <a:solidFill>
                <a:schemeClr val="bg1"/>
              </a:solidFill>
              <a:latin typeface="+mj-ea"/>
              <a:ea typeface="+mj-ea"/>
            </a:endParaRPr>
          </a:p>
        </p:txBody>
      </p:sp>
      <p:sp>
        <p:nvSpPr>
          <p:cNvPr id="20" name="TextBox 59"/>
          <p:cNvSpPr txBox="1"/>
          <p:nvPr/>
        </p:nvSpPr>
        <p:spPr>
          <a:xfrm>
            <a:off x="4686174" y="1246306"/>
            <a:ext cx="413385" cy="645160"/>
          </a:xfrm>
          <a:prstGeom prst="rect">
            <a:avLst/>
          </a:prstGeom>
          <a:noFill/>
        </p:spPr>
        <p:txBody>
          <a:bodyPr wrap="none" rtlCol="0">
            <a:spAutoFit/>
          </a:bodyPr>
          <a:lstStyle/>
          <a:p>
            <a:r>
              <a:rPr lang="en-US" altLang="zh-CN" sz="3600" b="1">
                <a:solidFill>
                  <a:schemeClr val="bg1"/>
                </a:solidFill>
                <a:latin typeface="+mj-ea"/>
                <a:ea typeface="+mj-ea"/>
              </a:rPr>
              <a:t>2</a:t>
            </a:r>
            <a:endParaRPr lang="zh-CN" altLang="en-US" sz="3600" b="1">
              <a:solidFill>
                <a:schemeClr val="bg1"/>
              </a:solidFill>
              <a:latin typeface="+mj-ea"/>
              <a:ea typeface="+mj-ea"/>
            </a:endParaRPr>
          </a:p>
        </p:txBody>
      </p:sp>
      <p:sp>
        <p:nvSpPr>
          <p:cNvPr id="21" name="TextBox 60"/>
          <p:cNvSpPr txBox="1"/>
          <p:nvPr/>
        </p:nvSpPr>
        <p:spPr>
          <a:xfrm>
            <a:off x="4686174" y="2157839"/>
            <a:ext cx="413385" cy="645160"/>
          </a:xfrm>
          <a:prstGeom prst="rect">
            <a:avLst/>
          </a:prstGeom>
          <a:noFill/>
        </p:spPr>
        <p:txBody>
          <a:bodyPr wrap="none" rtlCol="0">
            <a:spAutoFit/>
          </a:bodyPr>
          <a:lstStyle/>
          <a:p>
            <a:r>
              <a:rPr lang="en-US" altLang="zh-CN" sz="3600" b="1">
                <a:solidFill>
                  <a:schemeClr val="bg1"/>
                </a:solidFill>
                <a:latin typeface="+mj-ea"/>
                <a:ea typeface="+mj-ea"/>
              </a:rPr>
              <a:t>3</a:t>
            </a:r>
            <a:endParaRPr lang="zh-CN" altLang="en-US" sz="3600" b="1">
              <a:solidFill>
                <a:schemeClr val="bg1"/>
              </a:solidFill>
              <a:latin typeface="+mj-ea"/>
              <a:ea typeface="+mj-ea"/>
            </a:endParaRPr>
          </a:p>
        </p:txBody>
      </p:sp>
      <p:sp>
        <p:nvSpPr>
          <p:cNvPr id="22" name="Freeform 27"/>
          <p:cNvSpPr/>
          <p:nvPr/>
        </p:nvSpPr>
        <p:spPr bwMode="auto">
          <a:xfrm>
            <a:off x="4566456" y="3058043"/>
            <a:ext cx="709094" cy="713852"/>
          </a:xfrm>
          <a:custGeom>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accent2"/>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23" name="Freeform 28"/>
          <p:cNvSpPr/>
          <p:nvPr/>
        </p:nvSpPr>
        <p:spPr bwMode="auto">
          <a:xfrm>
            <a:off x="5345349" y="3058043"/>
            <a:ext cx="5716422" cy="713852"/>
          </a:xfrm>
          <a:custGeom>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FFFF"/>
          </a:solidFill>
          <a:ln w="9525" cap="flat">
            <a:solidFill>
              <a:schemeClr val="accent2"/>
            </a:solidFill>
            <a:prstDash val="solid"/>
            <a:miter lim="800000"/>
          </a:ln>
        </p:spPr>
        <p:txBody>
          <a:bodyPr vert="horz" wrap="square" lIns="91372" tIns="45685" rIns="91372" bIns="45685" numCol="1" anchor="t" anchorCtr="0" compatLnSpc="1"/>
          <a:lstStyle/>
          <a:p>
            <a:pPr algn="ctr"/>
            <a:endParaRPr lang="zh-CN" altLang="en-US"/>
          </a:p>
        </p:txBody>
      </p:sp>
      <p:sp>
        <p:nvSpPr>
          <p:cNvPr id="24" name="TextBox 55"/>
          <p:cNvSpPr txBox="1"/>
          <p:nvPr/>
        </p:nvSpPr>
        <p:spPr>
          <a:xfrm>
            <a:off x="5511034" y="3117043"/>
            <a:ext cx="5420143" cy="583565"/>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a:solidFill>
                  <a:schemeClr val="tx2"/>
                </a:solidFill>
                <a:sym typeface="+mn-ea"/>
              </a:rPr>
              <a:t>品读明情</a:t>
            </a:r>
            <a:endParaRPr lang="zh-CN" altLang="en-US">
              <a:solidFill>
                <a:schemeClr val="tx2"/>
              </a:solidFill>
            </a:endParaRPr>
          </a:p>
        </p:txBody>
      </p:sp>
      <p:sp>
        <p:nvSpPr>
          <p:cNvPr id="25" name="TextBox 60"/>
          <p:cNvSpPr txBox="1"/>
          <p:nvPr/>
        </p:nvSpPr>
        <p:spPr>
          <a:xfrm>
            <a:off x="4686174" y="3069791"/>
            <a:ext cx="413385" cy="645160"/>
          </a:xfrm>
          <a:prstGeom prst="rect">
            <a:avLst/>
          </a:prstGeom>
          <a:noFill/>
        </p:spPr>
        <p:txBody>
          <a:bodyPr wrap="none" rtlCol="0">
            <a:spAutoFit/>
          </a:bodyPr>
          <a:lstStyle/>
          <a:p>
            <a:r>
              <a:rPr lang="en-US" altLang="zh-CN" sz="3600" b="1">
                <a:solidFill>
                  <a:schemeClr val="bg1"/>
                </a:solidFill>
                <a:latin typeface="+mj-ea"/>
                <a:ea typeface="+mj-ea"/>
              </a:rPr>
              <a:t>4</a:t>
            </a:r>
            <a:endParaRPr lang="zh-CN" altLang="en-US" sz="3600" b="1">
              <a:solidFill>
                <a:schemeClr val="bg1"/>
              </a:solidFill>
              <a:latin typeface="+mj-ea"/>
              <a:ea typeface="+mj-ea"/>
            </a:endParaRPr>
          </a:p>
        </p:txBody>
      </p:sp>
      <p:sp>
        <p:nvSpPr>
          <p:cNvPr id="28" name="Freeform 27"/>
          <p:cNvSpPr/>
          <p:nvPr/>
        </p:nvSpPr>
        <p:spPr bwMode="auto">
          <a:xfrm>
            <a:off x="4591211" y="4021764"/>
            <a:ext cx="709094" cy="713852"/>
          </a:xfrm>
          <a:custGeom>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accent4">
              <a:lumMod val="75000"/>
            </a:schemeClr>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29" name="Freeform 28"/>
          <p:cNvSpPr/>
          <p:nvPr/>
        </p:nvSpPr>
        <p:spPr bwMode="auto">
          <a:xfrm>
            <a:off x="5370103" y="4021764"/>
            <a:ext cx="5716422" cy="713852"/>
          </a:xfrm>
          <a:custGeom>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FFFF"/>
          </a:solidFill>
          <a:ln w="9525" cap="flat">
            <a:solidFill>
              <a:srgbClr val="7030A0"/>
            </a:solidFill>
            <a:prstDash val="solid"/>
            <a:miter lim="800000"/>
          </a:ln>
        </p:spPr>
        <p:txBody>
          <a:bodyPr vert="horz" wrap="square" lIns="91372" tIns="45685" rIns="91372" bIns="45685" numCol="1" anchor="t" anchorCtr="0" compatLnSpc="1"/>
          <a:lstStyle/>
          <a:p>
            <a:pPr algn="ctr"/>
            <a:endParaRPr lang="zh-CN" altLang="en-US"/>
          </a:p>
        </p:txBody>
      </p:sp>
      <p:sp>
        <p:nvSpPr>
          <p:cNvPr id="30" name="TextBox 55"/>
          <p:cNvSpPr txBox="1"/>
          <p:nvPr/>
        </p:nvSpPr>
        <p:spPr>
          <a:xfrm>
            <a:off x="5535789" y="4080763"/>
            <a:ext cx="5420143" cy="583565"/>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a:solidFill>
                  <a:schemeClr val="tx2"/>
                </a:solidFill>
                <a:sym typeface="+mn-ea"/>
              </a:rPr>
              <a:t>研读辩理</a:t>
            </a:r>
            <a:endParaRPr lang="zh-CN" altLang="en-US">
              <a:solidFill>
                <a:schemeClr val="tx2"/>
              </a:solidFill>
            </a:endParaRPr>
          </a:p>
        </p:txBody>
      </p:sp>
      <p:sp>
        <p:nvSpPr>
          <p:cNvPr id="31" name="TextBox 60"/>
          <p:cNvSpPr txBox="1"/>
          <p:nvPr/>
        </p:nvSpPr>
        <p:spPr>
          <a:xfrm>
            <a:off x="4710928" y="4033512"/>
            <a:ext cx="413385" cy="645160"/>
          </a:xfrm>
          <a:prstGeom prst="rect">
            <a:avLst/>
          </a:prstGeom>
          <a:noFill/>
        </p:spPr>
        <p:txBody>
          <a:bodyPr wrap="none" rtlCol="0">
            <a:spAutoFit/>
          </a:bodyPr>
          <a:lstStyle/>
          <a:p>
            <a:r>
              <a:rPr lang="en-US" altLang="zh-CN" sz="3600" b="1">
                <a:solidFill>
                  <a:schemeClr val="bg1"/>
                </a:solidFill>
                <a:latin typeface="+mj-ea"/>
                <a:ea typeface="+mj-ea"/>
              </a:rPr>
              <a:t>5</a:t>
            </a:r>
            <a:endParaRPr lang="zh-CN" altLang="en-US" sz="3600" b="1">
              <a:solidFill>
                <a:schemeClr val="bg1"/>
              </a:solidFill>
              <a:latin typeface="+mj-ea"/>
              <a:ea typeface="+mj-ea"/>
            </a:endParaRPr>
          </a:p>
        </p:txBody>
      </p:sp>
      <p:sp>
        <p:nvSpPr>
          <p:cNvPr id="26" name="Freeform 25"/>
          <p:cNvSpPr/>
          <p:nvPr/>
        </p:nvSpPr>
        <p:spPr bwMode="auto">
          <a:xfrm>
            <a:off x="4617256" y="4920705"/>
            <a:ext cx="709094" cy="713852"/>
          </a:xfrm>
          <a:custGeom>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chemeClr val="accent5"/>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27" name="Freeform 26"/>
          <p:cNvSpPr/>
          <p:nvPr/>
        </p:nvSpPr>
        <p:spPr bwMode="auto">
          <a:xfrm>
            <a:off x="5396149" y="4920705"/>
            <a:ext cx="5716422" cy="713852"/>
          </a:xfrm>
          <a:custGeom>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solidFill>
            <a:prstDash val="solid"/>
            <a:miter lim="800000"/>
          </a:ln>
        </p:spPr>
        <p:txBody>
          <a:bodyPr vert="horz" wrap="square" lIns="91372" tIns="45685" rIns="91372" bIns="45685" numCol="1" anchor="t" anchorCtr="0" compatLnSpc="1"/>
          <a:lstStyle/>
          <a:p>
            <a:pPr algn="ctr"/>
            <a:endParaRPr lang="zh-CN" altLang="en-US"/>
          </a:p>
        </p:txBody>
      </p:sp>
      <p:sp>
        <p:nvSpPr>
          <p:cNvPr id="34" name="TextBox 48"/>
          <p:cNvSpPr txBox="1"/>
          <p:nvPr/>
        </p:nvSpPr>
        <p:spPr>
          <a:xfrm>
            <a:off x="5561834" y="4994312"/>
            <a:ext cx="5420143" cy="583565"/>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a:solidFill>
                  <a:schemeClr val="tx1"/>
                </a:solidFill>
                <a:sym typeface="+mn-ea"/>
              </a:rPr>
              <a:t>拓读明技</a:t>
            </a:r>
            <a:endParaRPr lang="zh-CN" altLang="en-US">
              <a:solidFill>
                <a:schemeClr val="tx1"/>
              </a:solidFill>
              <a:sym typeface="+mn-ea"/>
            </a:endParaRPr>
          </a:p>
        </p:txBody>
      </p:sp>
      <p:sp>
        <p:nvSpPr>
          <p:cNvPr id="36" name="TextBox 59"/>
          <p:cNvSpPr txBox="1"/>
          <p:nvPr/>
        </p:nvSpPr>
        <p:spPr>
          <a:xfrm>
            <a:off x="4736974" y="4924226"/>
            <a:ext cx="413385" cy="645160"/>
          </a:xfrm>
          <a:prstGeom prst="rect">
            <a:avLst/>
          </a:prstGeom>
          <a:noFill/>
        </p:spPr>
        <p:txBody>
          <a:bodyPr wrap="none" rtlCol="0">
            <a:spAutoFit/>
          </a:bodyPr>
          <a:lstStyle/>
          <a:p>
            <a:r>
              <a:rPr lang="en-US" altLang="zh-CN" sz="3600" b="1">
                <a:solidFill>
                  <a:schemeClr val="bg1"/>
                </a:solidFill>
                <a:latin typeface="+mj-ea"/>
                <a:ea typeface="+mj-ea"/>
              </a:rPr>
              <a:t>6</a:t>
            </a:r>
            <a:endParaRPr lang="zh-CN" altLang="en-US" sz="3600" b="1">
              <a:solidFill>
                <a:schemeClr val="bg1"/>
              </a:solidFill>
              <a:latin typeface="+mj-ea"/>
              <a:ea typeface="+mj-ea"/>
            </a:endParaRPr>
          </a:p>
        </p:txBody>
      </p:sp>
    </p:spTree>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childTnLst>
                          </p:cTn>
                        </p:par>
                        <p:par>
                          <p:cTn id="10" fill="hold" nodeType="afterGroup">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style.rotation</p:attrName>
                                        </p:attrNameLst>
                                      </p:cBhvr>
                                      <p:tavLst>
                                        <p:tav tm="0">
                                          <p:val>
                                            <p:fltVal val="90"/>
                                          </p:val>
                                        </p:tav>
                                        <p:tav tm="100000">
                                          <p:val>
                                            <p:fltVal val="0"/>
                                          </p:val>
                                        </p:tav>
                                      </p:tavLst>
                                    </p:anim>
                                    <p:animEffect transition="in" filter="fade">
                                      <p:cBhvr>
                                        <p:cTn id="16" dur="500"/>
                                        <p:tgtEl>
                                          <p:spTgt spid="8"/>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style.rotation</p:attrName>
                                        </p:attrNameLst>
                                      </p:cBhvr>
                                      <p:tavLst>
                                        <p:tav tm="0">
                                          <p:val>
                                            <p:fltVal val="90"/>
                                          </p:val>
                                        </p:tav>
                                        <p:tav tm="100000">
                                          <p:val>
                                            <p:fltVal val="0"/>
                                          </p:val>
                                        </p:tav>
                                      </p:tavLst>
                                    </p:anim>
                                    <p:animEffect transition="in" filter="fade">
                                      <p:cBhvr>
                                        <p:cTn id="22" dur="500"/>
                                        <p:tgtEl>
                                          <p:spTgt spid="9"/>
                                        </p:tgtEl>
                                      </p:cBhvr>
                                    </p:animEffect>
                                  </p:childTnLst>
                                </p:cTn>
                              </p:par>
                            </p:childTnLst>
                          </p:cTn>
                        </p:par>
                        <p:par>
                          <p:cTn id="23" fill="hold" nodeType="afterGroup">
                            <p:stCondLst>
                              <p:cond delay="15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1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20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0-#ppt_w/2"/>
                                          </p:val>
                                        </p:tav>
                                        <p:tav tm="100000">
                                          <p:val>
                                            <p:strVal val="#ppt_x"/>
                                          </p:val>
                                        </p:tav>
                                      </p:tavLst>
                                    </p:anim>
                                    <p:anim calcmode="lin" valueType="num">
                                      <p:cBhvr additive="base">
                                        <p:cTn id="35" dur="500" fill="hold"/>
                                        <p:tgtEl>
                                          <p:spTgt spid="14"/>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1+#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4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0-#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0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1+#ppt_w/2"/>
                                          </p:val>
                                        </p:tav>
                                        <p:tav tm="100000">
                                          <p:val>
                                            <p:strVal val="#ppt_x"/>
                                          </p:val>
                                        </p:tav>
                                      </p:tavLst>
                                    </p:anim>
                                    <p:anim calcmode="lin" valueType="num">
                                      <p:cBhvr additive="base">
                                        <p:cTn id="47" dur="500" fill="hold"/>
                                        <p:tgtEl>
                                          <p:spTgt spid="13"/>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20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1+#ppt_w/2"/>
                                          </p:val>
                                        </p:tav>
                                        <p:tav tm="100000">
                                          <p:val>
                                            <p:strVal val="#ppt_x"/>
                                          </p:val>
                                        </p:tav>
                                      </p:tavLst>
                                    </p:anim>
                                    <p:anim calcmode="lin" valueType="num">
                                      <p:cBhvr additive="base">
                                        <p:cTn id="51" dur="500" fill="hold"/>
                                        <p:tgtEl>
                                          <p:spTgt spid="15"/>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40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fill="hold"/>
                                        <p:tgtEl>
                                          <p:spTgt spid="23"/>
                                        </p:tgtEl>
                                        <p:attrNameLst>
                                          <p:attrName>ppt_x</p:attrName>
                                        </p:attrNameLst>
                                      </p:cBhvr>
                                      <p:tavLst>
                                        <p:tav tm="0">
                                          <p:val>
                                            <p:strVal val="1+#ppt_w/2"/>
                                          </p:val>
                                        </p:tav>
                                        <p:tav tm="100000">
                                          <p:val>
                                            <p:strVal val="#ppt_x"/>
                                          </p:val>
                                        </p:tav>
                                      </p:tavLst>
                                    </p:anim>
                                    <p:anim calcmode="lin" valueType="num">
                                      <p:cBhvr additive="base">
                                        <p:cTn id="55" dur="500" fill="hold"/>
                                        <p:tgtEl>
                                          <p:spTgt spid="23"/>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40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500" fill="hold"/>
                                        <p:tgtEl>
                                          <p:spTgt spid="28"/>
                                        </p:tgtEl>
                                        <p:attrNameLst>
                                          <p:attrName>ppt_x</p:attrName>
                                        </p:attrNameLst>
                                      </p:cBhvr>
                                      <p:tavLst>
                                        <p:tav tm="0">
                                          <p:val>
                                            <p:strVal val="0-#ppt_w/2"/>
                                          </p:val>
                                        </p:tav>
                                        <p:tav tm="100000">
                                          <p:val>
                                            <p:strVal val="#ppt_x"/>
                                          </p:val>
                                        </p:tav>
                                      </p:tavLst>
                                    </p:anim>
                                    <p:anim calcmode="lin" valueType="num">
                                      <p:cBhvr additive="base">
                                        <p:cTn id="59" dur="500" fill="hold"/>
                                        <p:tgtEl>
                                          <p:spTgt spid="28"/>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40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500" fill="hold"/>
                                        <p:tgtEl>
                                          <p:spTgt spid="29"/>
                                        </p:tgtEl>
                                        <p:attrNameLst>
                                          <p:attrName>ppt_x</p:attrName>
                                        </p:attrNameLst>
                                      </p:cBhvr>
                                      <p:tavLst>
                                        <p:tav tm="0">
                                          <p:val>
                                            <p:strVal val="1+#ppt_w/2"/>
                                          </p:val>
                                        </p:tav>
                                        <p:tav tm="100000">
                                          <p:val>
                                            <p:strVal val="#ppt_x"/>
                                          </p:val>
                                        </p:tav>
                                      </p:tavLst>
                                    </p:anim>
                                    <p:anim calcmode="lin" valueType="num">
                                      <p:cBhvr additive="base">
                                        <p:cTn id="63" dur="500" fill="hold"/>
                                        <p:tgtEl>
                                          <p:spTgt spid="29"/>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100"/>
                                  </p:stCondLst>
                                  <p:childTnLst>
                                    <p:set>
                                      <p:cBhvr>
                                        <p:cTn id="65" dur="1" fill="hold">
                                          <p:stCondLst>
                                            <p:cond delay="0"/>
                                          </p:stCondLst>
                                        </p:cTn>
                                        <p:tgtEl>
                                          <p:spTgt spid="26"/>
                                        </p:tgtEl>
                                        <p:attrNameLst>
                                          <p:attrName>style.visibility</p:attrName>
                                        </p:attrNameLst>
                                      </p:cBhvr>
                                      <p:to>
                                        <p:strVal val="visible"/>
                                      </p:to>
                                    </p:set>
                                    <p:anim calcmode="lin" valueType="num">
                                      <p:cBhvr additive="base">
                                        <p:cTn id="66" dur="500" fill="hold"/>
                                        <p:tgtEl>
                                          <p:spTgt spid="26"/>
                                        </p:tgtEl>
                                        <p:attrNameLst>
                                          <p:attrName>ppt_x</p:attrName>
                                        </p:attrNameLst>
                                      </p:cBhvr>
                                      <p:tavLst>
                                        <p:tav tm="0">
                                          <p:val>
                                            <p:strVal val="0-#ppt_w/2"/>
                                          </p:val>
                                        </p:tav>
                                        <p:tav tm="100000">
                                          <p:val>
                                            <p:strVal val="#ppt_x"/>
                                          </p:val>
                                        </p:tav>
                                      </p:tavLst>
                                    </p:anim>
                                    <p:anim calcmode="lin" valueType="num">
                                      <p:cBhvr additive="base">
                                        <p:cTn id="67" dur="500" fill="hold"/>
                                        <p:tgtEl>
                                          <p:spTgt spid="26"/>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10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fill="hold"/>
                                        <p:tgtEl>
                                          <p:spTgt spid="27"/>
                                        </p:tgtEl>
                                        <p:attrNameLst>
                                          <p:attrName>ppt_x</p:attrName>
                                        </p:attrNameLst>
                                      </p:cBhvr>
                                      <p:tavLst>
                                        <p:tav tm="0">
                                          <p:val>
                                            <p:strVal val="1+#ppt_w/2"/>
                                          </p:val>
                                        </p:tav>
                                        <p:tav tm="100000">
                                          <p:val>
                                            <p:strVal val="#ppt_x"/>
                                          </p:val>
                                        </p:tav>
                                      </p:tavLst>
                                    </p:anim>
                                    <p:anim calcmode="lin" valueType="num">
                                      <p:cBhvr additive="base">
                                        <p:cTn id="71" dur="500" fill="hold"/>
                                        <p:tgtEl>
                                          <p:spTgt spid="27"/>
                                        </p:tgtEl>
                                        <p:attrNameLst>
                                          <p:attrName>ppt_y</p:attrName>
                                        </p:attrNameLst>
                                      </p:cBhvr>
                                      <p:tavLst>
                                        <p:tav tm="0">
                                          <p:val>
                                            <p:strVal val="#ppt_y"/>
                                          </p:val>
                                        </p:tav>
                                        <p:tav tm="100000">
                                          <p:val>
                                            <p:strVal val="#ppt_y"/>
                                          </p:val>
                                        </p:tav>
                                      </p:tavLst>
                                    </p:anim>
                                  </p:childTnLst>
                                </p:cTn>
                              </p:par>
                            </p:childTnLst>
                          </p:cTn>
                        </p:par>
                        <p:par>
                          <p:cTn id="72" fill="hold" nodeType="afterGroup">
                            <p:stCondLst>
                              <p:cond delay="2400"/>
                            </p:stCondLst>
                            <p:childTnLst>
                              <p:par>
                                <p:cTn id="73" presetID="31" presetClass="entr" presetSubtype="0"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p:cTn id="75" dur="400" fill="hold"/>
                                        <p:tgtEl>
                                          <p:spTgt spid="19"/>
                                        </p:tgtEl>
                                        <p:attrNameLst>
                                          <p:attrName>ppt_w</p:attrName>
                                        </p:attrNameLst>
                                      </p:cBhvr>
                                      <p:tavLst>
                                        <p:tav tm="0">
                                          <p:val>
                                            <p:fltVal val="0"/>
                                          </p:val>
                                        </p:tav>
                                        <p:tav tm="100000">
                                          <p:val>
                                            <p:strVal val="#ppt_w"/>
                                          </p:val>
                                        </p:tav>
                                      </p:tavLst>
                                    </p:anim>
                                    <p:anim calcmode="lin" valueType="num">
                                      <p:cBhvr>
                                        <p:cTn id="76" dur="400" fill="hold"/>
                                        <p:tgtEl>
                                          <p:spTgt spid="19"/>
                                        </p:tgtEl>
                                        <p:attrNameLst>
                                          <p:attrName>ppt_h</p:attrName>
                                        </p:attrNameLst>
                                      </p:cBhvr>
                                      <p:tavLst>
                                        <p:tav tm="0">
                                          <p:val>
                                            <p:fltVal val="0"/>
                                          </p:val>
                                        </p:tav>
                                        <p:tav tm="100000">
                                          <p:val>
                                            <p:strVal val="#ppt_h"/>
                                          </p:val>
                                        </p:tav>
                                      </p:tavLst>
                                    </p:anim>
                                    <p:anim calcmode="lin" valueType="num">
                                      <p:cBhvr>
                                        <p:cTn id="77" dur="400" fill="hold"/>
                                        <p:tgtEl>
                                          <p:spTgt spid="19"/>
                                        </p:tgtEl>
                                        <p:attrNameLst>
                                          <p:attrName>style.rotation</p:attrName>
                                        </p:attrNameLst>
                                      </p:cBhvr>
                                      <p:tavLst>
                                        <p:tav tm="0">
                                          <p:val>
                                            <p:fltVal val="90"/>
                                          </p:val>
                                        </p:tav>
                                        <p:tav tm="100000">
                                          <p:val>
                                            <p:fltVal val="0"/>
                                          </p:val>
                                        </p:tav>
                                      </p:tavLst>
                                    </p:anim>
                                    <p:animEffect transition="in" filter="fade">
                                      <p:cBhvr>
                                        <p:cTn id="78" dur="400"/>
                                        <p:tgtEl>
                                          <p:spTgt spid="19"/>
                                        </p:tgtEl>
                                      </p:cBhvr>
                                    </p:animEffect>
                                  </p:childTnLst>
                                </p:cTn>
                              </p:par>
                            </p:childTnLst>
                          </p:cTn>
                        </p:par>
                        <p:par>
                          <p:cTn id="79" fill="hold" nodeType="afterGroup">
                            <p:stCondLst>
                              <p:cond delay="2800"/>
                            </p:stCondLst>
                            <p:childTnLst>
                              <p:par>
                                <p:cTn id="80" presetID="22" presetClass="entr" presetSubtype="8" fill="hold" grpId="0" nodeType="after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wipe(left)">
                                      <p:cBhvr>
                                        <p:cTn id="82" dur="500"/>
                                        <p:tgtEl>
                                          <p:spTgt spid="16"/>
                                        </p:tgtEl>
                                      </p:cBhvr>
                                    </p:animEffect>
                                  </p:childTnLst>
                                </p:cTn>
                              </p:par>
                            </p:childTnLst>
                          </p:cTn>
                        </p:par>
                        <p:par>
                          <p:cTn id="83" fill="hold" nodeType="afterGroup">
                            <p:stCondLst>
                              <p:cond delay="3300"/>
                            </p:stCondLst>
                            <p:childTnLst>
                              <p:par>
                                <p:cTn id="84" presetID="31" presetClass="entr" presetSubtype="0" fill="hold" grpId="0" nodeType="afterEffect">
                                  <p:stCondLst>
                                    <p:cond delay="0"/>
                                  </p:stCondLst>
                                  <p:childTnLst>
                                    <p:set>
                                      <p:cBhvr>
                                        <p:cTn id="85" dur="1" fill="hold">
                                          <p:stCondLst>
                                            <p:cond delay="0"/>
                                          </p:stCondLst>
                                        </p:cTn>
                                        <p:tgtEl>
                                          <p:spTgt spid="20"/>
                                        </p:tgtEl>
                                        <p:attrNameLst>
                                          <p:attrName>style.visibility</p:attrName>
                                        </p:attrNameLst>
                                      </p:cBhvr>
                                      <p:to>
                                        <p:strVal val="visible"/>
                                      </p:to>
                                    </p:set>
                                    <p:anim calcmode="lin" valueType="num">
                                      <p:cBhvr>
                                        <p:cTn id="86" dur="400" fill="hold"/>
                                        <p:tgtEl>
                                          <p:spTgt spid="20"/>
                                        </p:tgtEl>
                                        <p:attrNameLst>
                                          <p:attrName>ppt_w</p:attrName>
                                        </p:attrNameLst>
                                      </p:cBhvr>
                                      <p:tavLst>
                                        <p:tav tm="0">
                                          <p:val>
                                            <p:fltVal val="0"/>
                                          </p:val>
                                        </p:tav>
                                        <p:tav tm="100000">
                                          <p:val>
                                            <p:strVal val="#ppt_w"/>
                                          </p:val>
                                        </p:tav>
                                      </p:tavLst>
                                    </p:anim>
                                    <p:anim calcmode="lin" valueType="num">
                                      <p:cBhvr>
                                        <p:cTn id="87" dur="400" fill="hold"/>
                                        <p:tgtEl>
                                          <p:spTgt spid="20"/>
                                        </p:tgtEl>
                                        <p:attrNameLst>
                                          <p:attrName>ppt_h</p:attrName>
                                        </p:attrNameLst>
                                      </p:cBhvr>
                                      <p:tavLst>
                                        <p:tav tm="0">
                                          <p:val>
                                            <p:fltVal val="0"/>
                                          </p:val>
                                        </p:tav>
                                        <p:tav tm="100000">
                                          <p:val>
                                            <p:strVal val="#ppt_h"/>
                                          </p:val>
                                        </p:tav>
                                      </p:tavLst>
                                    </p:anim>
                                    <p:anim calcmode="lin" valueType="num">
                                      <p:cBhvr>
                                        <p:cTn id="88" dur="400" fill="hold"/>
                                        <p:tgtEl>
                                          <p:spTgt spid="20"/>
                                        </p:tgtEl>
                                        <p:attrNameLst>
                                          <p:attrName>style.rotation</p:attrName>
                                        </p:attrNameLst>
                                      </p:cBhvr>
                                      <p:tavLst>
                                        <p:tav tm="0">
                                          <p:val>
                                            <p:fltVal val="90"/>
                                          </p:val>
                                        </p:tav>
                                        <p:tav tm="100000">
                                          <p:val>
                                            <p:fltVal val="0"/>
                                          </p:val>
                                        </p:tav>
                                      </p:tavLst>
                                    </p:anim>
                                    <p:animEffect transition="in" filter="fade">
                                      <p:cBhvr>
                                        <p:cTn id="89" dur="400"/>
                                        <p:tgtEl>
                                          <p:spTgt spid="20"/>
                                        </p:tgtEl>
                                      </p:cBhvr>
                                    </p:animEffect>
                                  </p:childTnLst>
                                </p:cTn>
                              </p:par>
                            </p:childTnLst>
                          </p:cTn>
                        </p:par>
                        <p:par>
                          <p:cTn id="90" fill="hold" nodeType="afterGroup">
                            <p:stCondLst>
                              <p:cond delay="3700"/>
                            </p:stCondLst>
                            <p:childTnLst>
                              <p:par>
                                <p:cTn id="91" presetID="22" presetClass="entr" presetSubtype="8" fill="hold" grpId="0" nodeType="after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wipe(left)">
                                      <p:cBhvr>
                                        <p:cTn id="93" dur="500"/>
                                        <p:tgtEl>
                                          <p:spTgt spid="17"/>
                                        </p:tgtEl>
                                      </p:cBhvr>
                                    </p:animEffect>
                                  </p:childTnLst>
                                </p:cTn>
                              </p:par>
                            </p:childTnLst>
                          </p:cTn>
                        </p:par>
                        <p:par>
                          <p:cTn id="94" fill="hold" nodeType="afterGroup">
                            <p:stCondLst>
                              <p:cond delay="4200"/>
                            </p:stCondLst>
                            <p:childTnLst>
                              <p:par>
                                <p:cTn id="95" presetID="31" presetClass="entr" presetSubtype="0"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p:cTn id="97" dur="400" fill="hold"/>
                                        <p:tgtEl>
                                          <p:spTgt spid="21"/>
                                        </p:tgtEl>
                                        <p:attrNameLst>
                                          <p:attrName>ppt_w</p:attrName>
                                        </p:attrNameLst>
                                      </p:cBhvr>
                                      <p:tavLst>
                                        <p:tav tm="0">
                                          <p:val>
                                            <p:fltVal val="0"/>
                                          </p:val>
                                        </p:tav>
                                        <p:tav tm="100000">
                                          <p:val>
                                            <p:strVal val="#ppt_w"/>
                                          </p:val>
                                        </p:tav>
                                      </p:tavLst>
                                    </p:anim>
                                    <p:anim calcmode="lin" valueType="num">
                                      <p:cBhvr>
                                        <p:cTn id="98" dur="400" fill="hold"/>
                                        <p:tgtEl>
                                          <p:spTgt spid="21"/>
                                        </p:tgtEl>
                                        <p:attrNameLst>
                                          <p:attrName>ppt_h</p:attrName>
                                        </p:attrNameLst>
                                      </p:cBhvr>
                                      <p:tavLst>
                                        <p:tav tm="0">
                                          <p:val>
                                            <p:fltVal val="0"/>
                                          </p:val>
                                        </p:tav>
                                        <p:tav tm="100000">
                                          <p:val>
                                            <p:strVal val="#ppt_h"/>
                                          </p:val>
                                        </p:tav>
                                      </p:tavLst>
                                    </p:anim>
                                    <p:anim calcmode="lin" valueType="num">
                                      <p:cBhvr>
                                        <p:cTn id="99" dur="400" fill="hold"/>
                                        <p:tgtEl>
                                          <p:spTgt spid="21"/>
                                        </p:tgtEl>
                                        <p:attrNameLst>
                                          <p:attrName>style.rotation</p:attrName>
                                        </p:attrNameLst>
                                      </p:cBhvr>
                                      <p:tavLst>
                                        <p:tav tm="0">
                                          <p:val>
                                            <p:fltVal val="90"/>
                                          </p:val>
                                        </p:tav>
                                        <p:tav tm="100000">
                                          <p:val>
                                            <p:fltVal val="0"/>
                                          </p:val>
                                        </p:tav>
                                      </p:tavLst>
                                    </p:anim>
                                    <p:animEffect transition="in" filter="fade">
                                      <p:cBhvr>
                                        <p:cTn id="100" dur="400"/>
                                        <p:tgtEl>
                                          <p:spTgt spid="21"/>
                                        </p:tgtEl>
                                      </p:cBhvr>
                                    </p:animEffect>
                                  </p:childTnLst>
                                </p:cTn>
                              </p:par>
                            </p:childTnLst>
                          </p:cTn>
                        </p:par>
                        <p:par>
                          <p:cTn id="101" fill="hold" nodeType="afterGroup">
                            <p:stCondLst>
                              <p:cond delay="4600"/>
                            </p:stCondLst>
                            <p:childTnLst>
                              <p:par>
                                <p:cTn id="102" presetID="22" presetClass="entr" presetSubtype="8" fill="hold" grpId="0" nodeType="afterEffect">
                                  <p:stCondLst>
                                    <p:cond delay="0"/>
                                  </p:stCondLst>
                                  <p:childTnLst>
                                    <p:set>
                                      <p:cBhvr>
                                        <p:cTn id="103" dur="1" fill="hold">
                                          <p:stCondLst>
                                            <p:cond delay="0"/>
                                          </p:stCondLst>
                                        </p:cTn>
                                        <p:tgtEl>
                                          <p:spTgt spid="18"/>
                                        </p:tgtEl>
                                        <p:attrNameLst>
                                          <p:attrName>style.visibility</p:attrName>
                                        </p:attrNameLst>
                                      </p:cBhvr>
                                      <p:to>
                                        <p:strVal val="visible"/>
                                      </p:to>
                                    </p:set>
                                    <p:animEffect transition="in" filter="wipe(left)">
                                      <p:cBhvr>
                                        <p:cTn id="104" dur="500"/>
                                        <p:tgtEl>
                                          <p:spTgt spid="18"/>
                                        </p:tgtEl>
                                      </p:cBhvr>
                                    </p:animEffect>
                                  </p:childTnLst>
                                </p:cTn>
                              </p:par>
                            </p:childTnLst>
                          </p:cTn>
                        </p:par>
                        <p:par>
                          <p:cTn id="105" fill="hold" nodeType="afterGroup">
                            <p:stCondLst>
                              <p:cond delay="5100"/>
                            </p:stCondLst>
                            <p:childTnLst>
                              <p:par>
                                <p:cTn id="106" presetID="31" presetClass="entr" presetSubtype="0"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 calcmode="lin" valueType="num">
                                      <p:cBhvr>
                                        <p:cTn id="108" dur="400" fill="hold"/>
                                        <p:tgtEl>
                                          <p:spTgt spid="25"/>
                                        </p:tgtEl>
                                        <p:attrNameLst>
                                          <p:attrName>ppt_w</p:attrName>
                                        </p:attrNameLst>
                                      </p:cBhvr>
                                      <p:tavLst>
                                        <p:tav tm="0">
                                          <p:val>
                                            <p:fltVal val="0"/>
                                          </p:val>
                                        </p:tav>
                                        <p:tav tm="100000">
                                          <p:val>
                                            <p:strVal val="#ppt_w"/>
                                          </p:val>
                                        </p:tav>
                                      </p:tavLst>
                                    </p:anim>
                                    <p:anim calcmode="lin" valueType="num">
                                      <p:cBhvr>
                                        <p:cTn id="109" dur="400" fill="hold"/>
                                        <p:tgtEl>
                                          <p:spTgt spid="25"/>
                                        </p:tgtEl>
                                        <p:attrNameLst>
                                          <p:attrName>ppt_h</p:attrName>
                                        </p:attrNameLst>
                                      </p:cBhvr>
                                      <p:tavLst>
                                        <p:tav tm="0">
                                          <p:val>
                                            <p:fltVal val="0"/>
                                          </p:val>
                                        </p:tav>
                                        <p:tav tm="100000">
                                          <p:val>
                                            <p:strVal val="#ppt_h"/>
                                          </p:val>
                                        </p:tav>
                                      </p:tavLst>
                                    </p:anim>
                                    <p:anim calcmode="lin" valueType="num">
                                      <p:cBhvr>
                                        <p:cTn id="110" dur="400" fill="hold"/>
                                        <p:tgtEl>
                                          <p:spTgt spid="25"/>
                                        </p:tgtEl>
                                        <p:attrNameLst>
                                          <p:attrName>style.rotation</p:attrName>
                                        </p:attrNameLst>
                                      </p:cBhvr>
                                      <p:tavLst>
                                        <p:tav tm="0">
                                          <p:val>
                                            <p:fltVal val="90"/>
                                          </p:val>
                                        </p:tav>
                                        <p:tav tm="100000">
                                          <p:val>
                                            <p:fltVal val="0"/>
                                          </p:val>
                                        </p:tav>
                                      </p:tavLst>
                                    </p:anim>
                                    <p:animEffect transition="in" filter="fade">
                                      <p:cBhvr>
                                        <p:cTn id="111" dur="400"/>
                                        <p:tgtEl>
                                          <p:spTgt spid="25"/>
                                        </p:tgtEl>
                                      </p:cBhvr>
                                    </p:animEffect>
                                  </p:childTnLst>
                                </p:cTn>
                              </p:par>
                            </p:childTnLst>
                          </p:cTn>
                        </p:par>
                        <p:par>
                          <p:cTn id="112" fill="hold" nodeType="afterGroup">
                            <p:stCondLst>
                              <p:cond delay="5500"/>
                            </p:stCondLst>
                            <p:childTnLst>
                              <p:par>
                                <p:cTn id="113" presetID="22" presetClass="entr" presetSubtype="8" fill="hold" grpId="0" nodeType="after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wipe(left)">
                                      <p:cBhvr>
                                        <p:cTn id="115" dur="500"/>
                                        <p:tgtEl>
                                          <p:spTgt spid="24"/>
                                        </p:tgtEl>
                                      </p:cBhvr>
                                    </p:animEffect>
                                  </p:childTnLst>
                                </p:cTn>
                              </p:par>
                            </p:childTnLst>
                          </p:cTn>
                        </p:par>
                        <p:par>
                          <p:cTn id="116" fill="hold" nodeType="afterGroup">
                            <p:stCondLst>
                              <p:cond delay="6000"/>
                            </p:stCondLst>
                            <p:childTnLst>
                              <p:par>
                                <p:cTn id="117" presetID="31" presetClass="entr" presetSubtype="0" fill="hold" grpId="0" nodeType="afterEffect">
                                  <p:stCondLst>
                                    <p:cond delay="0"/>
                                  </p:stCondLst>
                                  <p:childTnLst>
                                    <p:set>
                                      <p:cBhvr>
                                        <p:cTn id="118" dur="1" fill="hold">
                                          <p:stCondLst>
                                            <p:cond delay="0"/>
                                          </p:stCondLst>
                                        </p:cTn>
                                        <p:tgtEl>
                                          <p:spTgt spid="31"/>
                                        </p:tgtEl>
                                        <p:attrNameLst>
                                          <p:attrName>style.visibility</p:attrName>
                                        </p:attrNameLst>
                                      </p:cBhvr>
                                      <p:to>
                                        <p:strVal val="visible"/>
                                      </p:to>
                                    </p:set>
                                    <p:anim calcmode="lin" valueType="num">
                                      <p:cBhvr>
                                        <p:cTn id="119" dur="400" fill="hold"/>
                                        <p:tgtEl>
                                          <p:spTgt spid="31"/>
                                        </p:tgtEl>
                                        <p:attrNameLst>
                                          <p:attrName>ppt_w</p:attrName>
                                        </p:attrNameLst>
                                      </p:cBhvr>
                                      <p:tavLst>
                                        <p:tav tm="0">
                                          <p:val>
                                            <p:fltVal val="0"/>
                                          </p:val>
                                        </p:tav>
                                        <p:tav tm="100000">
                                          <p:val>
                                            <p:strVal val="#ppt_w"/>
                                          </p:val>
                                        </p:tav>
                                      </p:tavLst>
                                    </p:anim>
                                    <p:anim calcmode="lin" valueType="num">
                                      <p:cBhvr>
                                        <p:cTn id="120" dur="400" fill="hold"/>
                                        <p:tgtEl>
                                          <p:spTgt spid="31"/>
                                        </p:tgtEl>
                                        <p:attrNameLst>
                                          <p:attrName>ppt_h</p:attrName>
                                        </p:attrNameLst>
                                      </p:cBhvr>
                                      <p:tavLst>
                                        <p:tav tm="0">
                                          <p:val>
                                            <p:fltVal val="0"/>
                                          </p:val>
                                        </p:tav>
                                        <p:tav tm="100000">
                                          <p:val>
                                            <p:strVal val="#ppt_h"/>
                                          </p:val>
                                        </p:tav>
                                      </p:tavLst>
                                    </p:anim>
                                    <p:anim calcmode="lin" valueType="num">
                                      <p:cBhvr>
                                        <p:cTn id="121" dur="400" fill="hold"/>
                                        <p:tgtEl>
                                          <p:spTgt spid="31"/>
                                        </p:tgtEl>
                                        <p:attrNameLst>
                                          <p:attrName>style.rotation</p:attrName>
                                        </p:attrNameLst>
                                      </p:cBhvr>
                                      <p:tavLst>
                                        <p:tav tm="0">
                                          <p:val>
                                            <p:fltVal val="90"/>
                                          </p:val>
                                        </p:tav>
                                        <p:tav tm="100000">
                                          <p:val>
                                            <p:fltVal val="0"/>
                                          </p:val>
                                        </p:tav>
                                      </p:tavLst>
                                    </p:anim>
                                    <p:animEffect transition="in" filter="fade">
                                      <p:cBhvr>
                                        <p:cTn id="122" dur="400"/>
                                        <p:tgtEl>
                                          <p:spTgt spid="31"/>
                                        </p:tgtEl>
                                      </p:cBhvr>
                                    </p:animEffect>
                                  </p:childTnLst>
                                </p:cTn>
                              </p:par>
                            </p:childTnLst>
                          </p:cTn>
                        </p:par>
                        <p:par>
                          <p:cTn id="123" fill="hold" nodeType="afterGroup">
                            <p:stCondLst>
                              <p:cond delay="6400"/>
                            </p:stCondLst>
                            <p:childTnLst>
                              <p:par>
                                <p:cTn id="124" presetID="22" presetClass="entr" presetSubtype="8" fill="hold" grpId="0" nodeType="after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wipe(left)">
                                      <p:cBhvr>
                                        <p:cTn id="126" dur="500"/>
                                        <p:tgtEl>
                                          <p:spTgt spid="30"/>
                                        </p:tgtEl>
                                      </p:cBhvr>
                                    </p:animEffect>
                                  </p:childTnLst>
                                </p:cTn>
                              </p:par>
                            </p:childTnLst>
                          </p:cTn>
                        </p:par>
                        <p:par>
                          <p:cTn id="127" fill="hold" nodeType="afterGroup">
                            <p:stCondLst>
                              <p:cond delay="6900"/>
                            </p:stCondLst>
                            <p:childTnLst>
                              <p:par>
                                <p:cTn id="128" presetID="31" presetClass="entr" presetSubtype="0" fill="hold" grpId="0" nodeType="afterEffect">
                                  <p:stCondLst>
                                    <p:cond delay="0"/>
                                  </p:stCondLst>
                                  <p:childTnLst>
                                    <p:set>
                                      <p:cBhvr>
                                        <p:cTn id="129" dur="1" fill="hold">
                                          <p:stCondLst>
                                            <p:cond delay="0"/>
                                          </p:stCondLst>
                                        </p:cTn>
                                        <p:tgtEl>
                                          <p:spTgt spid="36"/>
                                        </p:tgtEl>
                                        <p:attrNameLst>
                                          <p:attrName>style.visibility</p:attrName>
                                        </p:attrNameLst>
                                      </p:cBhvr>
                                      <p:to>
                                        <p:strVal val="visible"/>
                                      </p:to>
                                    </p:set>
                                    <p:anim calcmode="lin" valueType="num">
                                      <p:cBhvr>
                                        <p:cTn id="130" dur="400" fill="hold"/>
                                        <p:tgtEl>
                                          <p:spTgt spid="36"/>
                                        </p:tgtEl>
                                        <p:attrNameLst>
                                          <p:attrName>ppt_w</p:attrName>
                                        </p:attrNameLst>
                                      </p:cBhvr>
                                      <p:tavLst>
                                        <p:tav tm="0">
                                          <p:val>
                                            <p:fltVal val="0"/>
                                          </p:val>
                                        </p:tav>
                                        <p:tav tm="100000">
                                          <p:val>
                                            <p:strVal val="#ppt_w"/>
                                          </p:val>
                                        </p:tav>
                                      </p:tavLst>
                                    </p:anim>
                                    <p:anim calcmode="lin" valueType="num">
                                      <p:cBhvr>
                                        <p:cTn id="131" dur="400" fill="hold"/>
                                        <p:tgtEl>
                                          <p:spTgt spid="36"/>
                                        </p:tgtEl>
                                        <p:attrNameLst>
                                          <p:attrName>ppt_h</p:attrName>
                                        </p:attrNameLst>
                                      </p:cBhvr>
                                      <p:tavLst>
                                        <p:tav tm="0">
                                          <p:val>
                                            <p:fltVal val="0"/>
                                          </p:val>
                                        </p:tav>
                                        <p:tav tm="100000">
                                          <p:val>
                                            <p:strVal val="#ppt_h"/>
                                          </p:val>
                                        </p:tav>
                                      </p:tavLst>
                                    </p:anim>
                                    <p:anim calcmode="lin" valueType="num">
                                      <p:cBhvr>
                                        <p:cTn id="132" dur="400" fill="hold"/>
                                        <p:tgtEl>
                                          <p:spTgt spid="36"/>
                                        </p:tgtEl>
                                        <p:attrNameLst>
                                          <p:attrName>style.rotation</p:attrName>
                                        </p:attrNameLst>
                                      </p:cBhvr>
                                      <p:tavLst>
                                        <p:tav tm="0">
                                          <p:val>
                                            <p:fltVal val="90"/>
                                          </p:val>
                                        </p:tav>
                                        <p:tav tm="100000">
                                          <p:val>
                                            <p:fltVal val="0"/>
                                          </p:val>
                                        </p:tav>
                                      </p:tavLst>
                                    </p:anim>
                                    <p:animEffect transition="in" filter="fade">
                                      <p:cBhvr>
                                        <p:cTn id="133" dur="400"/>
                                        <p:tgtEl>
                                          <p:spTgt spid="36"/>
                                        </p:tgtEl>
                                      </p:cBhvr>
                                    </p:animEffect>
                                  </p:childTnLst>
                                </p:cTn>
                              </p:par>
                            </p:childTnLst>
                          </p:cTn>
                        </p:par>
                        <p:par>
                          <p:cTn id="134" fill="hold" nodeType="afterGroup">
                            <p:stCondLst>
                              <p:cond delay="7300"/>
                            </p:stCondLst>
                            <p:childTnLst>
                              <p:par>
                                <p:cTn id="135" presetID="22" presetClass="entr" presetSubtype="8" fill="hold" grpId="0" nodeType="afterEffect">
                                  <p:stCondLst>
                                    <p:cond delay="0"/>
                                  </p:stCondLst>
                                  <p:childTnLst>
                                    <p:set>
                                      <p:cBhvr>
                                        <p:cTn id="136" dur="1" fill="hold">
                                          <p:stCondLst>
                                            <p:cond delay="0"/>
                                          </p:stCondLst>
                                        </p:cTn>
                                        <p:tgtEl>
                                          <p:spTgt spid="34"/>
                                        </p:tgtEl>
                                        <p:attrNameLst>
                                          <p:attrName>style.visibility</p:attrName>
                                        </p:attrNameLst>
                                      </p:cBhvr>
                                      <p:to>
                                        <p:strVal val="visible"/>
                                      </p:to>
                                    </p:set>
                                    <p:animEffect transition="in" filter="wipe(left)">
                                      <p:cBhvr>
                                        <p:cTn id="13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8" grpId="0"/>
      <p:bldP spid="29" grpId="0"/>
      <p:bldP spid="30" grpId="0"/>
      <p:bldP spid="31" grpId="0"/>
      <p:bldP spid="26" grpId="0"/>
      <p:bldP spid="27" grpId="0"/>
      <p:bldP spid="34" grpId="0"/>
      <p:bldP spid="36"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2"/>
          <a:stretch>
            <a:fillRect/>
          </a:stretch>
        </p:blipFill>
        <p:spPr>
          <a:xfrm>
            <a:off x="9686290" y="-1295400"/>
            <a:ext cx="3844925" cy="3797935"/>
          </a:xfrm>
          <a:prstGeom prst="rect">
            <a:avLst/>
          </a:prstGeom>
        </p:spPr>
      </p:pic>
      <p:pic>
        <p:nvPicPr>
          <p:cNvPr id="10" name="图片 9" descr="背景3"/>
          <p:cNvPicPr>
            <a:picLocks noChangeAspect="1"/>
          </p:cNvPicPr>
          <p:nvPr/>
        </p:nvPicPr>
        <p:blipFill>
          <a:blip r:embed="rId3"/>
          <a:stretch>
            <a:fillRect/>
          </a:stretch>
        </p:blipFill>
        <p:spPr>
          <a:xfrm>
            <a:off x="560705" y="537210"/>
            <a:ext cx="11070590" cy="5782945"/>
          </a:xfrm>
          <a:prstGeom prst="rect">
            <a:avLst/>
          </a:prstGeom>
          <a:effectLst>
            <a:outerShdw blurRad="50800" dist="38100" dir="2700000" algn="tl" rotWithShape="0">
              <a:prstClr val="black">
                <a:alpha val="40000"/>
              </a:prstClr>
            </a:outerShdw>
          </a:effectLst>
        </p:spPr>
      </p:pic>
      <p:sp>
        <p:nvSpPr>
          <p:cNvPr id="100" name="文本框 99"/>
          <p:cNvSpPr txBox="1"/>
          <p:nvPr/>
        </p:nvSpPr>
        <p:spPr>
          <a:xfrm>
            <a:off x="685165" y="859790"/>
            <a:ext cx="8987790" cy="645160"/>
          </a:xfrm>
          <a:prstGeom prst="rect">
            <a:avLst/>
          </a:prstGeom>
          <a:noFill/>
          <a:ln w="9525">
            <a:noFill/>
          </a:ln>
        </p:spPr>
        <p:txBody>
          <a:bodyPr wrap="square">
            <a:spAutoFit/>
          </a:bodyPr>
          <a:lstStyle/>
          <a:p>
            <a:pPr indent="304800"/>
            <a:r>
              <a:rPr sz="36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⑷“大英帝国从海上来,又从海上去”。</a:t>
            </a:r>
            <a:endParaRPr sz="3600" b="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85165" y="2131060"/>
            <a:ext cx="10753090" cy="3969385"/>
          </a:xfrm>
          <a:prstGeom prst="rect">
            <a:avLst/>
          </a:prstGeom>
          <a:noFill/>
          <a:ln w="9525">
            <a:noFill/>
          </a:ln>
        </p:spPr>
        <p:txBody>
          <a:bodyPr wrap="square">
            <a:spAutoFit/>
          </a:bodyPr>
          <a:lstStyle/>
          <a:p>
            <a:pPr indent="304800"/>
            <a:r>
              <a:rPr lang="en-US" altLang="zh-CN" sz="3600" b="1">
                <a:latin typeface="宋体" panose="02010600030101010101" pitchFamily="2" charset="-122"/>
                <a:ea typeface="宋体" panose="02010600030101010101" pitchFamily="2" charset="-122"/>
                <a:cs typeface="宋体" panose="02010600030101010101" pitchFamily="2" charset="-122"/>
              </a:rPr>
              <a:t>   </a:t>
            </a:r>
            <a:r>
              <a:rPr lang="zh-CN" altLang="en-US" sz="3600" b="1">
                <a:latin typeface="宋体" panose="02010600030101010101" pitchFamily="2" charset="-122"/>
                <a:ea typeface="宋体" panose="02010600030101010101" pitchFamily="2" charset="-122"/>
                <a:cs typeface="宋体" panose="02010600030101010101" pitchFamily="2" charset="-122"/>
              </a:rPr>
              <a:t>这句话包含</a:t>
            </a:r>
            <a:r>
              <a:rPr lang="zh-CN" sz="3600" b="1">
                <a:latin typeface="宋体" panose="02010600030101010101" pitchFamily="2" charset="-122"/>
                <a:ea typeface="宋体" panose="02010600030101010101" pitchFamily="2" charset="-122"/>
                <a:cs typeface="宋体" panose="02010600030101010101" pitchFamily="2" charset="-122"/>
              </a:rPr>
              <a:t>两层含义：</a:t>
            </a:r>
            <a:endParaRPr lang="zh-CN" sz="3600" b="1">
              <a:latin typeface="宋体" panose="02010600030101010101" pitchFamily="2" charset="-122"/>
              <a:ea typeface="宋体" panose="02010600030101010101" pitchFamily="2" charset="-122"/>
              <a:cs typeface="宋体" panose="02010600030101010101" pitchFamily="2" charset="-122"/>
            </a:endParaRPr>
          </a:p>
          <a:p>
            <a:pPr indent="304800"/>
            <a:r>
              <a:rPr lang="zh-CN" sz="3600" b="1">
                <a:latin typeface="宋体" panose="02010600030101010101" pitchFamily="2" charset="-122"/>
                <a:ea typeface="宋体" panose="02010600030101010101" pitchFamily="2" charset="-122"/>
                <a:cs typeface="宋体" panose="02010600030101010101" pitchFamily="2" charset="-122"/>
              </a:rPr>
              <a:t>   ①现实场景。1841年,大英帝国横跨印度洋而来;1997年,“不列颠尼亚”号黯然从海上离去。</a:t>
            </a:r>
            <a:endParaRPr lang="zh-CN" sz="3600" b="1">
              <a:latin typeface="宋体" panose="02010600030101010101" pitchFamily="2" charset="-122"/>
              <a:ea typeface="宋体" panose="02010600030101010101" pitchFamily="2" charset="-122"/>
              <a:cs typeface="宋体" panose="02010600030101010101" pitchFamily="2" charset="-122"/>
            </a:endParaRPr>
          </a:p>
          <a:p>
            <a:pPr indent="304800"/>
            <a:r>
              <a:rPr lang="zh-CN" sz="3600" b="1">
                <a:latin typeface="宋体" panose="02010600030101010101" pitchFamily="2" charset="-122"/>
                <a:ea typeface="宋体" panose="02010600030101010101" pitchFamily="2" charset="-122"/>
                <a:cs typeface="宋体" panose="02010600030101010101" pitchFamily="2" charset="-122"/>
              </a:rPr>
              <a:t>   ②历史轮回。“从海上来”标志英国对香港的殖民统治正式开始;“从海上去”标志着香港脱离英统,回归祖国。 作者没有任何修饰性的语言,然而就在这不动声色的描写中,胜利的自豪之情,溢于言表。</a:t>
            </a:r>
            <a:endParaRPr lang="zh-CN" sz="36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2"/>
          <a:stretch>
            <a:fillRect/>
          </a:stretch>
        </p:blipFill>
        <p:spPr>
          <a:xfrm>
            <a:off x="9686290" y="-1295400"/>
            <a:ext cx="3844925" cy="3797935"/>
          </a:xfrm>
          <a:prstGeom prst="rect">
            <a:avLst/>
          </a:prstGeom>
        </p:spPr>
      </p:pic>
      <p:pic>
        <p:nvPicPr>
          <p:cNvPr id="10" name="图片 9" descr="背景3"/>
          <p:cNvPicPr>
            <a:picLocks noChangeAspect="1"/>
          </p:cNvPicPr>
          <p:nvPr/>
        </p:nvPicPr>
        <p:blipFill>
          <a:blip r:embed="rId3"/>
          <a:stretch>
            <a:fillRect/>
          </a:stretch>
        </p:blipFill>
        <p:spPr>
          <a:xfrm>
            <a:off x="560705" y="2913380"/>
            <a:ext cx="11070590" cy="3406775"/>
          </a:xfrm>
          <a:prstGeom prst="rect">
            <a:avLst/>
          </a:prstGeom>
          <a:effectLst>
            <a:outerShdw blurRad="50800" dist="38100" dir="2700000" algn="tl" rotWithShape="0">
              <a:prstClr val="black">
                <a:alpha val="40000"/>
              </a:prstClr>
            </a:outerShdw>
          </a:effectLst>
        </p:spPr>
      </p:pic>
      <p:sp>
        <p:nvSpPr>
          <p:cNvPr id="100" name="文本框 99"/>
          <p:cNvSpPr txBox="1"/>
          <p:nvPr/>
        </p:nvSpPr>
        <p:spPr>
          <a:xfrm>
            <a:off x="685165" y="1224280"/>
            <a:ext cx="11004550" cy="1198880"/>
          </a:xfrm>
          <a:prstGeom prst="rect">
            <a:avLst/>
          </a:prstGeom>
          <a:solidFill>
            <a:schemeClr val="accent1"/>
          </a:solidFill>
          <a:ln w="9525">
            <a:noFill/>
          </a:ln>
        </p:spPr>
        <p:txBody>
          <a:bodyPr wrap="square">
            <a:spAutoFit/>
          </a:bodyPr>
          <a:lstStyle/>
          <a:p>
            <a:pPr indent="304800"/>
            <a:r>
              <a:rPr sz="3600" b="1">
                <a:solidFill>
                  <a:schemeClr val="bg2"/>
                </a:solidFill>
                <a:latin typeface="微软雅黑" panose="020b0503020204020204" pitchFamily="34" charset="-122"/>
                <a:ea typeface="微软雅黑" panose="020b0503020204020204" pitchFamily="34" charset="-122"/>
                <a:cs typeface="微软雅黑" panose="020b0503020204020204" pitchFamily="34" charset="-122"/>
              </a:rPr>
              <a:t>⑸根据传统,每一位港督离任时,都举行降旗仪式。但这一次不同:永远都不会有另一面。</a:t>
            </a:r>
            <a:endParaRPr sz="3600" b="1">
              <a:solidFill>
                <a:schemeClr val="bg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10895" y="3126105"/>
            <a:ext cx="10753090" cy="2306955"/>
          </a:xfrm>
          <a:prstGeom prst="rect">
            <a:avLst/>
          </a:prstGeom>
          <a:noFill/>
          <a:ln w="9525">
            <a:noFill/>
          </a:ln>
        </p:spPr>
        <p:txBody>
          <a:bodyPr wrap="square">
            <a:spAutoFit/>
          </a:bodyPr>
          <a:lstStyle/>
          <a:p>
            <a:pPr indent="304800"/>
            <a:r>
              <a:rPr lang="en-US" altLang="zh-CN" sz="3600" b="1">
                <a:latin typeface="宋体" panose="02010600030101010101" pitchFamily="2" charset="-122"/>
                <a:ea typeface="宋体" panose="02010600030101010101" pitchFamily="2" charset="-122"/>
                <a:cs typeface="宋体" panose="02010600030101010101" pitchFamily="2" charset="-122"/>
              </a:rPr>
              <a:t>   </a:t>
            </a:r>
            <a:r>
              <a:rPr lang="zh-CN" sz="3600" b="1">
                <a:latin typeface="宋体" panose="02010600030101010101" pitchFamily="2" charset="-122"/>
                <a:ea typeface="宋体" panose="02010600030101010101" pitchFamily="2" charset="-122"/>
                <a:cs typeface="宋体" panose="02010600030101010101" pitchFamily="2" charset="-122"/>
              </a:rPr>
              <a:t>港督旗帜从这里升起。这是作者在继续末任港督离开港督府时,举行降旗仪式之后发表的评论,它既回答了彭定康“面色凝重”的原因,又写出了中国人民收回香港的无比兴奋。</a:t>
            </a:r>
            <a:endParaRPr lang="zh-CN" sz="36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10" name="图片 9" descr="背景3"/>
          <p:cNvPicPr>
            <a:picLocks noChangeAspect="1"/>
          </p:cNvPicPr>
          <p:nvPr/>
        </p:nvPicPr>
        <p:blipFill>
          <a:blip r:embed="rId2"/>
          <a:stretch>
            <a:fillRect/>
          </a:stretch>
        </p:blipFill>
        <p:spPr>
          <a:xfrm>
            <a:off x="685800" y="2503170"/>
            <a:ext cx="10945495" cy="3816985"/>
          </a:xfrm>
          <a:prstGeom prst="rect">
            <a:avLst/>
          </a:prstGeom>
          <a:effectLst>
            <a:outerShdw blurRad="50800" dist="38100" dir="2700000" algn="tl" rotWithShape="0">
              <a:prstClr val="black">
                <a:alpha val="40000"/>
              </a:prstClr>
            </a:outerShdw>
          </a:effectLst>
        </p:spPr>
      </p:pic>
      <p:pic>
        <p:nvPicPr>
          <p:cNvPr id="8" name="图片 7" descr="花10"/>
          <p:cNvPicPr>
            <a:picLocks noChangeAspect="1"/>
          </p:cNvPicPr>
          <p:nvPr/>
        </p:nvPicPr>
        <p:blipFill>
          <a:blip r:embed="rId3"/>
          <a:stretch>
            <a:fillRect/>
          </a:stretch>
        </p:blipFill>
        <p:spPr>
          <a:xfrm>
            <a:off x="9686290" y="-1295400"/>
            <a:ext cx="3844925" cy="3797935"/>
          </a:xfrm>
          <a:prstGeom prst="rect">
            <a:avLst/>
          </a:prstGeom>
        </p:spPr>
      </p:pic>
      <p:sp>
        <p:nvSpPr>
          <p:cNvPr id="100" name="文本框 99"/>
          <p:cNvSpPr txBox="1"/>
          <p:nvPr/>
        </p:nvSpPr>
        <p:spPr>
          <a:xfrm>
            <a:off x="685165" y="859790"/>
            <a:ext cx="11004550" cy="1198880"/>
          </a:xfrm>
          <a:prstGeom prst="rect">
            <a:avLst/>
          </a:prstGeom>
          <a:solidFill>
            <a:schemeClr val="accent1"/>
          </a:solidFill>
          <a:ln w="9525">
            <a:noFill/>
          </a:ln>
        </p:spPr>
        <p:txBody>
          <a:bodyPr wrap="square">
            <a:spAutoFit/>
          </a:bodyPr>
          <a:lstStyle/>
          <a:p>
            <a:pPr indent="304800"/>
            <a:r>
              <a:rPr sz="3600" b="1">
                <a:solidFill>
                  <a:schemeClr val="bg2"/>
                </a:solidFill>
                <a:latin typeface="微软雅黑" panose="020b0503020204020204" pitchFamily="34" charset="-122"/>
                <a:ea typeface="微软雅黑" panose="020b0503020204020204" pitchFamily="34" charset="-122"/>
                <a:cs typeface="微软雅黑" panose="020b0503020204020204" pitchFamily="34" charset="-122"/>
              </a:rPr>
              <a:t>⑹将于1997年年底退役的“不列颠尼亚”号很快消失在南海的夜幕中。</a:t>
            </a:r>
            <a:endParaRPr sz="3600" b="1">
              <a:solidFill>
                <a:schemeClr val="bg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10895" y="2663825"/>
            <a:ext cx="10753090" cy="2861310"/>
          </a:xfrm>
          <a:prstGeom prst="rect">
            <a:avLst/>
          </a:prstGeom>
          <a:noFill/>
          <a:ln w="9525">
            <a:noFill/>
          </a:ln>
        </p:spPr>
        <p:txBody>
          <a:bodyPr wrap="square">
            <a:spAutoFit/>
          </a:bodyPr>
          <a:lstStyle/>
          <a:p>
            <a:pPr indent="304800"/>
            <a:r>
              <a:rPr lang="en-US" altLang="zh-CN" sz="3600" b="1">
                <a:latin typeface="宋体" panose="02010600030101010101" pitchFamily="2" charset="-122"/>
                <a:ea typeface="宋体" panose="02010600030101010101" pitchFamily="2" charset="-122"/>
                <a:cs typeface="宋体" panose="02010600030101010101" pitchFamily="2" charset="-122"/>
              </a:rPr>
              <a:t>   </a:t>
            </a:r>
            <a:r>
              <a:rPr lang="zh-CN" sz="3600" b="1">
                <a:latin typeface="宋体" panose="02010600030101010101" pitchFamily="2" charset="-122"/>
                <a:ea typeface="宋体" panose="02010600030101010101" pitchFamily="2" charset="-122"/>
                <a:cs typeface="宋体" panose="02010600030101010101" pitchFamily="2" charset="-122"/>
              </a:rPr>
              <a:t>“消失”是“逐渐减少以至没有”的意思,它很形象地描写出查尔斯王子和末任港督乘坐的“不列颠尼亚”号驶离香港驶入大海的情形,并暗示着这艘船以及船上的人彻底离开香港,永远不能再以征服者的姿态出现再这片土地上。</a:t>
            </a:r>
            <a:endParaRPr lang="zh-CN" sz="36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10" name="图片 9" descr="背景3"/>
          <p:cNvPicPr>
            <a:picLocks noChangeAspect="1"/>
          </p:cNvPicPr>
          <p:nvPr/>
        </p:nvPicPr>
        <p:blipFill>
          <a:blip r:embed="rId2"/>
          <a:stretch>
            <a:fillRect/>
          </a:stretch>
        </p:blipFill>
        <p:spPr>
          <a:xfrm>
            <a:off x="477520" y="1743075"/>
            <a:ext cx="11153775" cy="3181350"/>
          </a:xfrm>
          <a:prstGeom prst="rect">
            <a:avLst/>
          </a:prstGeom>
          <a:effectLst>
            <a:outerShdw blurRad="50800" dist="38100" dir="2700000" algn="tl" rotWithShape="0">
              <a:prstClr val="black">
                <a:alpha val="40000"/>
              </a:prstClr>
            </a:outerShdw>
          </a:effectLst>
        </p:spPr>
      </p:pic>
      <p:pic>
        <p:nvPicPr>
          <p:cNvPr id="8" name="图片 7" descr="花10"/>
          <p:cNvPicPr>
            <a:picLocks noChangeAspect="1"/>
          </p:cNvPicPr>
          <p:nvPr/>
        </p:nvPicPr>
        <p:blipFill>
          <a:blip r:embed="rId3"/>
          <a:stretch>
            <a:fillRect/>
          </a:stretch>
        </p:blipFill>
        <p:spPr>
          <a:xfrm>
            <a:off x="9686290" y="-1295400"/>
            <a:ext cx="3844925" cy="3797935"/>
          </a:xfrm>
          <a:prstGeom prst="rect">
            <a:avLst/>
          </a:prstGeom>
        </p:spPr>
      </p:pic>
      <p:sp>
        <p:nvSpPr>
          <p:cNvPr id="6" name="横卷形 5"/>
          <p:cNvSpPr/>
          <p:nvPr/>
        </p:nvSpPr>
        <p:spPr>
          <a:xfrm>
            <a:off x="3126740" y="352425"/>
            <a:ext cx="5155565" cy="1162685"/>
          </a:xfrm>
          <a:prstGeom prst="horizontalScroll">
            <a:avLst/>
          </a:prstGeom>
          <a:solidFill>
            <a:srgbClr val="50E7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t>各抒己见论精神</a:t>
            </a:r>
            <a:endParaRPr lang="zh-CN" altLang="en-US" sz="4400" b="1"/>
          </a:p>
        </p:txBody>
      </p:sp>
      <p:sp>
        <p:nvSpPr>
          <p:cNvPr id="100" name="文本框 99"/>
          <p:cNvSpPr txBox="1"/>
          <p:nvPr/>
        </p:nvSpPr>
        <p:spPr>
          <a:xfrm>
            <a:off x="803275" y="2108200"/>
            <a:ext cx="10403840" cy="2306955"/>
          </a:xfrm>
          <a:prstGeom prst="rect">
            <a:avLst/>
          </a:prstGeom>
          <a:noFill/>
          <a:ln w="9525">
            <a:noFill/>
          </a:ln>
        </p:spPr>
        <p:txBody>
          <a:bodyPr wrap="square">
            <a:spAutoFit/>
          </a:bodyPr>
          <a:lstStyle/>
          <a:p>
            <a:pPr indent="304800"/>
            <a:r>
              <a:rPr lang="en-US" altLang="zh-CN" sz="3600" b="1">
                <a:latin typeface="微软雅黑" panose="020b0503020204020204" pitchFamily="34" charset="-122"/>
                <a:ea typeface="微软雅黑" panose="020b0503020204020204" pitchFamily="34" charset="-122"/>
                <a:cs typeface="微软雅黑" panose="020b0503020204020204" pitchFamily="34" charset="-122"/>
              </a:rPr>
              <a:t>    </a:t>
            </a:r>
            <a:r>
              <a:rPr lang="zh-CN" sz="3600" b="1">
                <a:latin typeface="微软雅黑" panose="020b0503020204020204" pitchFamily="34" charset="-122"/>
                <a:ea typeface="微软雅黑" panose="020b0503020204020204" pitchFamily="34" charset="-122"/>
                <a:cs typeface="微软雅黑" panose="020b0503020204020204" pitchFamily="34" charset="-122"/>
              </a:rPr>
              <a:t>焦裕禄身上有哪些精神品质值得我们学习?结合课文内容加以分析。（提示：可以从文中不同小标题所统领的不同内容入手,分析人物言行,归纳、提炼人物精神品质。）</a:t>
            </a:r>
            <a:endParaRPr lang="zh-CN" sz="36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0"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10" name="图片 9" descr="背景3"/>
          <p:cNvPicPr>
            <a:picLocks noChangeAspect="1"/>
          </p:cNvPicPr>
          <p:nvPr/>
        </p:nvPicPr>
        <p:blipFill>
          <a:blip r:embed="rId2"/>
          <a:stretch>
            <a:fillRect/>
          </a:stretch>
        </p:blipFill>
        <p:spPr>
          <a:xfrm>
            <a:off x="560705" y="1963420"/>
            <a:ext cx="11070590" cy="4476115"/>
          </a:xfrm>
          <a:prstGeom prst="rect">
            <a:avLst/>
          </a:prstGeom>
          <a:effectLst>
            <a:outerShdw blurRad="50800" dist="38100" dir="2700000" algn="tl" rotWithShape="0">
              <a:prstClr val="black">
                <a:alpha val="40000"/>
              </a:prstClr>
            </a:outerShdw>
          </a:effectLst>
        </p:spPr>
      </p:pic>
      <p:pic>
        <p:nvPicPr>
          <p:cNvPr id="8" name="图片 7" descr="花10"/>
          <p:cNvPicPr>
            <a:picLocks noChangeAspect="1"/>
          </p:cNvPicPr>
          <p:nvPr/>
        </p:nvPicPr>
        <p:blipFill>
          <a:blip r:embed="rId3"/>
          <a:stretch>
            <a:fillRect/>
          </a:stretch>
        </p:blipFill>
        <p:spPr>
          <a:xfrm>
            <a:off x="9686290" y="-1295400"/>
            <a:ext cx="3844925" cy="3797935"/>
          </a:xfrm>
          <a:prstGeom prst="rect">
            <a:avLst/>
          </a:prstGeom>
        </p:spPr>
      </p:pic>
      <p:sp>
        <p:nvSpPr>
          <p:cNvPr id="100" name="文本框 99"/>
          <p:cNvSpPr txBox="1"/>
          <p:nvPr/>
        </p:nvSpPr>
        <p:spPr>
          <a:xfrm>
            <a:off x="593725" y="523875"/>
            <a:ext cx="11004550" cy="1076325"/>
          </a:xfrm>
          <a:prstGeom prst="rect">
            <a:avLst/>
          </a:prstGeom>
          <a:solidFill>
            <a:schemeClr val="accent1"/>
          </a:solidFill>
          <a:ln w="9525">
            <a:noFill/>
          </a:ln>
        </p:spPr>
        <p:txBody>
          <a:bodyPr wrap="square">
            <a:spAutoFit/>
          </a:bodyPr>
          <a:lstStyle/>
          <a:p>
            <a:pPr indent="304800"/>
            <a:r>
              <a:rPr sz="3200" b="1">
                <a:solidFill>
                  <a:schemeClr val="bg2"/>
                </a:solidFill>
                <a:latin typeface="微软雅黑" panose="020b0503020204020204" pitchFamily="34" charset="-122"/>
                <a:ea typeface="微软雅黑" panose="020b0503020204020204" pitchFamily="34" charset="-122"/>
                <a:cs typeface="微软雅黑" panose="020b0503020204020204" pitchFamily="34" charset="-122"/>
              </a:rPr>
              <a:t>①实事求是、善于调查研究,坚持一切从实际出发的求实精神</a:t>
            </a:r>
            <a:endParaRPr sz="3200" b="1">
              <a:solidFill>
                <a:schemeClr val="bg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19455" y="1963420"/>
            <a:ext cx="10753090" cy="4092575"/>
          </a:xfrm>
          <a:prstGeom prst="rect">
            <a:avLst/>
          </a:prstGeom>
          <a:noFill/>
          <a:ln w="9525">
            <a:noFill/>
          </a:ln>
        </p:spPr>
        <p:txBody>
          <a:bodyPr wrap="square">
            <a:spAutoFit/>
          </a:bodyPr>
          <a:lstStyle/>
          <a:p>
            <a:pPr indent="304800"/>
            <a:r>
              <a:rPr lang="en-US" altLang="zh-CN" sz="3600" b="1">
                <a:latin typeface="宋体" panose="02010600030101010101" pitchFamily="2" charset="-122"/>
                <a:ea typeface="宋体" panose="02010600030101010101" pitchFamily="2" charset="-122"/>
                <a:cs typeface="宋体" panose="02010600030101010101" pitchFamily="2" charset="-122"/>
              </a:rPr>
              <a:t>   </a:t>
            </a:r>
            <a:r>
              <a:rPr lang="zh-CN" sz="3200" b="1">
                <a:latin typeface="宋体" panose="02010600030101010101" pitchFamily="2" charset="-122"/>
                <a:ea typeface="宋体" panose="02010600030101010101" pitchFamily="2" charset="-122"/>
                <a:cs typeface="宋体" panose="02010600030101010101" pitchFamily="2" charset="-122"/>
              </a:rPr>
              <a:t>在焦裕禄看来,实事求是、求真务实既是一种科学精神，也是一种工作作风,还是一种人生态度。他说过“吃别人嚼过的馍没味道”。一到兰考,他就“到灾情最重的公社和大队去”,认为“必须进行大量艰苦细致的工作”。他在兰考的一年多中,靠着一辆自行车和一双铁脚板,对全县当时149个大队中的120多个进行了走访和蹲点调研。正是这种深入、系统、全面的调查研究,使焦裕禄能够在较短时间内对改变兰考面貌提出切合实际的规划。</a:t>
            </a:r>
            <a:endParaRPr lang="zh-CN" sz="3200" b="1">
              <a:latin typeface="宋体" panose="02010600030101010101" pitchFamily="2" charset="-122"/>
              <a:ea typeface="宋体" panose="02010600030101010101" pitchFamily="2"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10" name="图片 9" descr="背景3"/>
          <p:cNvPicPr>
            <a:picLocks noChangeAspect="1"/>
          </p:cNvPicPr>
          <p:nvPr/>
        </p:nvPicPr>
        <p:blipFill>
          <a:blip r:embed="rId2"/>
          <a:stretch>
            <a:fillRect/>
          </a:stretch>
        </p:blipFill>
        <p:spPr>
          <a:xfrm>
            <a:off x="560705" y="1543050"/>
            <a:ext cx="11070590" cy="4860290"/>
          </a:xfrm>
          <a:prstGeom prst="rect">
            <a:avLst/>
          </a:prstGeom>
          <a:effectLst>
            <a:outerShdw blurRad="50800" dist="38100" dir="2700000" algn="tl" rotWithShape="0">
              <a:prstClr val="black">
                <a:alpha val="40000"/>
              </a:prstClr>
            </a:outerShdw>
          </a:effectLst>
        </p:spPr>
      </p:pic>
      <p:pic>
        <p:nvPicPr>
          <p:cNvPr id="8" name="图片 7" descr="花10"/>
          <p:cNvPicPr>
            <a:picLocks noChangeAspect="1"/>
          </p:cNvPicPr>
          <p:nvPr/>
        </p:nvPicPr>
        <p:blipFill>
          <a:blip r:embed="rId3"/>
          <a:stretch>
            <a:fillRect/>
          </a:stretch>
        </p:blipFill>
        <p:spPr>
          <a:xfrm>
            <a:off x="9686290" y="-1295400"/>
            <a:ext cx="3844925" cy="3797935"/>
          </a:xfrm>
          <a:prstGeom prst="rect">
            <a:avLst/>
          </a:prstGeom>
        </p:spPr>
      </p:pic>
      <p:sp>
        <p:nvSpPr>
          <p:cNvPr id="100" name="文本框 99"/>
          <p:cNvSpPr txBox="1"/>
          <p:nvPr/>
        </p:nvSpPr>
        <p:spPr>
          <a:xfrm>
            <a:off x="685165" y="453390"/>
            <a:ext cx="8413115" cy="645160"/>
          </a:xfrm>
          <a:prstGeom prst="rect">
            <a:avLst/>
          </a:prstGeom>
          <a:solidFill>
            <a:schemeClr val="accent1"/>
          </a:solidFill>
          <a:ln w="9525">
            <a:noFill/>
          </a:ln>
        </p:spPr>
        <p:txBody>
          <a:bodyPr wrap="square">
            <a:spAutoFit/>
          </a:bodyPr>
          <a:lstStyle/>
          <a:p>
            <a:pPr indent="304800"/>
            <a:r>
              <a:rPr sz="3600" b="1">
                <a:solidFill>
                  <a:schemeClr val="bg2"/>
                </a:solidFill>
                <a:latin typeface="微软雅黑" panose="020b0503020204020204" pitchFamily="34" charset="-122"/>
                <a:ea typeface="微软雅黑" panose="020b0503020204020204" pitchFamily="34" charset="-122"/>
                <a:cs typeface="微软雅黑" panose="020b0503020204020204" pitchFamily="34" charset="-122"/>
              </a:rPr>
              <a:t>②不怕困难、勇于担当的大无畏精神。</a:t>
            </a:r>
            <a:endParaRPr sz="3600" b="1">
              <a:solidFill>
                <a:schemeClr val="bg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19455" y="1543050"/>
            <a:ext cx="10753090" cy="4584700"/>
          </a:xfrm>
          <a:prstGeom prst="rect">
            <a:avLst/>
          </a:prstGeom>
          <a:noFill/>
          <a:ln w="9525">
            <a:noFill/>
          </a:ln>
        </p:spPr>
        <p:txBody>
          <a:bodyPr wrap="square">
            <a:spAutoFit/>
          </a:bodyPr>
          <a:lstStyle/>
          <a:p>
            <a:pPr indent="304800"/>
            <a:r>
              <a:rPr lang="en-US" altLang="zh-CN" sz="3600" b="1">
                <a:latin typeface="宋体" panose="02010600030101010101" pitchFamily="2" charset="-122"/>
                <a:ea typeface="宋体" panose="02010600030101010101" pitchFamily="2" charset="-122"/>
                <a:cs typeface="宋体" panose="02010600030101010101" pitchFamily="2" charset="-122"/>
              </a:rPr>
              <a:t>  </a:t>
            </a:r>
            <a:r>
              <a:rPr lang="zh-CN" sz="3200" b="1">
                <a:latin typeface="宋体" panose="02010600030101010101" pitchFamily="2" charset="-122"/>
                <a:ea typeface="宋体" panose="02010600030101010101" pitchFamily="2" charset="-122"/>
                <a:cs typeface="宋体" panose="02010600030101010101" pitchFamily="2" charset="-122"/>
              </a:rPr>
              <a:t>责任担当是共产党人公心为民必然的价值取向,也是焦裕禄精神的精髓。当焦裕禄到兰考时,兰考正遗受着最严重的自然灾害,但他没有逃避,勇于担当。他“是怀着改变兰考灾区面貌的坚定决心来的”,在思想上早做好了经受最严峻考验的准备。他说:“灾区有个好处,它能炼人的革命意志,培养人的革命品格。革命者要在困难面前逞英雄。”焦裕禄没有被困难吓倒,而是以共产党人大无畏的英雄气概,带领广大千部群众大力治理风沙、内涝、盐碱“三害”,以满腔热情和实际行动谱写了一曲改天換地的英雄壮歌。</a:t>
            </a:r>
            <a:endParaRPr lang="zh-CN" sz="32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10" name="图片 9" descr="背景3"/>
          <p:cNvPicPr>
            <a:picLocks noChangeAspect="1"/>
          </p:cNvPicPr>
          <p:nvPr/>
        </p:nvPicPr>
        <p:blipFill>
          <a:blip r:embed="rId2"/>
          <a:stretch>
            <a:fillRect/>
          </a:stretch>
        </p:blipFill>
        <p:spPr>
          <a:xfrm>
            <a:off x="560705" y="1849755"/>
            <a:ext cx="11070590" cy="4470400"/>
          </a:xfrm>
          <a:prstGeom prst="rect">
            <a:avLst/>
          </a:prstGeom>
          <a:effectLst>
            <a:outerShdw blurRad="50800" dist="38100" dir="2700000" algn="tl" rotWithShape="0">
              <a:prstClr val="black">
                <a:alpha val="40000"/>
              </a:prstClr>
            </a:outerShdw>
          </a:effectLst>
        </p:spPr>
      </p:pic>
      <p:pic>
        <p:nvPicPr>
          <p:cNvPr id="8" name="图片 7" descr="花10"/>
          <p:cNvPicPr>
            <a:picLocks noChangeAspect="1"/>
          </p:cNvPicPr>
          <p:nvPr/>
        </p:nvPicPr>
        <p:blipFill>
          <a:blip r:embed="rId3"/>
          <a:stretch>
            <a:fillRect/>
          </a:stretch>
        </p:blipFill>
        <p:spPr>
          <a:xfrm>
            <a:off x="9686290" y="-1295400"/>
            <a:ext cx="3844925" cy="3797935"/>
          </a:xfrm>
          <a:prstGeom prst="rect">
            <a:avLst/>
          </a:prstGeom>
        </p:spPr>
      </p:pic>
      <p:sp>
        <p:nvSpPr>
          <p:cNvPr id="100" name="文本框 99"/>
          <p:cNvSpPr txBox="1"/>
          <p:nvPr/>
        </p:nvSpPr>
        <p:spPr>
          <a:xfrm>
            <a:off x="719455" y="859790"/>
            <a:ext cx="7894955" cy="645160"/>
          </a:xfrm>
          <a:prstGeom prst="rect">
            <a:avLst/>
          </a:prstGeom>
          <a:solidFill>
            <a:schemeClr val="accent1"/>
          </a:solidFill>
          <a:ln w="9525">
            <a:noFill/>
          </a:ln>
        </p:spPr>
        <p:txBody>
          <a:bodyPr wrap="square">
            <a:spAutoFit/>
          </a:bodyPr>
          <a:lstStyle/>
          <a:p>
            <a:pPr indent="304800"/>
            <a:r>
              <a:rPr sz="3600" b="1">
                <a:solidFill>
                  <a:schemeClr val="bg2"/>
                </a:solidFill>
                <a:latin typeface="微软雅黑" panose="020b0503020204020204" pitchFamily="34" charset="-122"/>
                <a:ea typeface="微软雅黑" panose="020b0503020204020204" pitchFamily="34" charset="-122"/>
                <a:cs typeface="微软雅黑" panose="020b0503020204020204" pitchFamily="34" charset="-122"/>
              </a:rPr>
              <a:t>③立党为公、执政为民的公仆精神。</a:t>
            </a:r>
            <a:endParaRPr sz="3600" b="1">
              <a:solidFill>
                <a:schemeClr val="bg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19455" y="1977390"/>
            <a:ext cx="10753090" cy="4092575"/>
          </a:xfrm>
          <a:prstGeom prst="rect">
            <a:avLst/>
          </a:prstGeom>
          <a:noFill/>
          <a:ln w="9525">
            <a:noFill/>
          </a:ln>
        </p:spPr>
        <p:txBody>
          <a:bodyPr wrap="square">
            <a:spAutoFit/>
          </a:bodyPr>
          <a:lstStyle/>
          <a:p>
            <a:pPr indent="304800"/>
            <a:r>
              <a:rPr lang="en-US" altLang="zh-CN" sz="3600" b="1">
                <a:latin typeface="宋体" panose="02010600030101010101" pitchFamily="2" charset="-122"/>
                <a:ea typeface="宋体" panose="02010600030101010101" pitchFamily="2" charset="-122"/>
                <a:cs typeface="宋体" panose="02010600030101010101" pitchFamily="2" charset="-122"/>
              </a:rPr>
              <a:t>  </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sz="3200" b="1">
                <a:latin typeface="宋体" panose="02010600030101010101" pitchFamily="2" charset="-122"/>
                <a:ea typeface="宋体" panose="02010600030101010101" pitchFamily="2" charset="-122"/>
                <a:cs typeface="宋体" panose="02010600030101010101" pitchFamily="2" charset="-122"/>
              </a:rPr>
              <a:t>焦裕禄被誉为县委书记的榜样、共产党员的光辉典范,根本原因就在于他始终与人民群众心相连、情相依,是人民群众的贴心人。他说,“共产党员应该在群众最困难的时候,出现在群众的面前,在群众最需要帮助的时候,去关心群众,帮助群众”。在大雪封门的时候,他带头到群众中去。焦裕禄想的是群众的温饱,他带头深入基层访贫问苦,登门为群众送救济粮款。一句“我是您的儿子”,如春风化雨,拉近了党群距离、干群距离,温暖了群众的心坎。</a:t>
            </a:r>
            <a:endParaRPr lang="zh-CN" sz="32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10" name="图片 9" descr="背景3"/>
          <p:cNvPicPr>
            <a:picLocks noChangeAspect="1"/>
          </p:cNvPicPr>
          <p:nvPr/>
        </p:nvPicPr>
        <p:blipFill>
          <a:blip r:embed="rId2"/>
          <a:stretch>
            <a:fillRect/>
          </a:stretch>
        </p:blipFill>
        <p:spPr>
          <a:xfrm>
            <a:off x="560705" y="1851025"/>
            <a:ext cx="11070590" cy="4469130"/>
          </a:xfrm>
          <a:prstGeom prst="rect">
            <a:avLst/>
          </a:prstGeom>
          <a:effectLst>
            <a:outerShdw blurRad="50800" dist="38100" dir="2700000" algn="tl" rotWithShape="0">
              <a:prstClr val="black">
                <a:alpha val="40000"/>
              </a:prstClr>
            </a:outerShdw>
          </a:effectLst>
        </p:spPr>
      </p:pic>
      <p:pic>
        <p:nvPicPr>
          <p:cNvPr id="8" name="图片 7" descr="花10"/>
          <p:cNvPicPr>
            <a:picLocks noChangeAspect="1"/>
          </p:cNvPicPr>
          <p:nvPr/>
        </p:nvPicPr>
        <p:blipFill>
          <a:blip r:embed="rId3"/>
          <a:stretch>
            <a:fillRect/>
          </a:stretch>
        </p:blipFill>
        <p:spPr>
          <a:xfrm>
            <a:off x="9686290" y="-1295400"/>
            <a:ext cx="3844925" cy="3797935"/>
          </a:xfrm>
          <a:prstGeom prst="rect">
            <a:avLst/>
          </a:prstGeom>
        </p:spPr>
      </p:pic>
      <p:sp>
        <p:nvSpPr>
          <p:cNvPr id="100" name="文本框 99"/>
          <p:cNvSpPr txBox="1"/>
          <p:nvPr/>
        </p:nvSpPr>
        <p:spPr>
          <a:xfrm>
            <a:off x="685165" y="859790"/>
            <a:ext cx="7352665" cy="645160"/>
          </a:xfrm>
          <a:prstGeom prst="rect">
            <a:avLst/>
          </a:prstGeom>
          <a:solidFill>
            <a:schemeClr val="accent1"/>
          </a:solidFill>
          <a:ln w="9525">
            <a:noFill/>
          </a:ln>
        </p:spPr>
        <p:txBody>
          <a:bodyPr wrap="square">
            <a:spAutoFit/>
          </a:bodyPr>
          <a:lstStyle/>
          <a:p>
            <a:pPr indent="304800"/>
            <a:r>
              <a:rPr sz="3600" b="1">
                <a:solidFill>
                  <a:schemeClr val="bg2"/>
                </a:solidFill>
                <a:latin typeface="微软雅黑" panose="020b0503020204020204" pitchFamily="34" charset="-122"/>
                <a:ea typeface="微软雅黑" panose="020b0503020204020204" pitchFamily="34" charset="-122"/>
                <a:cs typeface="微软雅黑" panose="020b0503020204020204" pitchFamily="34" charset="-122"/>
              </a:rPr>
              <a:t>④勤政为民、无私奉献的精神。</a:t>
            </a:r>
            <a:endParaRPr sz="3600" b="1">
              <a:solidFill>
                <a:schemeClr val="bg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10895" y="2075180"/>
            <a:ext cx="10753090" cy="3969385"/>
          </a:xfrm>
          <a:prstGeom prst="rect">
            <a:avLst/>
          </a:prstGeom>
          <a:noFill/>
          <a:ln w="9525">
            <a:noFill/>
          </a:ln>
        </p:spPr>
        <p:txBody>
          <a:bodyPr wrap="square">
            <a:spAutoFit/>
          </a:bodyPr>
          <a:lstStyle/>
          <a:p>
            <a:pPr indent="304800"/>
            <a:r>
              <a:rPr lang="en-US" altLang="zh-CN" sz="3600" b="1">
                <a:latin typeface="宋体" panose="02010600030101010101" pitchFamily="2" charset="-122"/>
                <a:ea typeface="宋体" panose="02010600030101010101" pitchFamily="2" charset="-122"/>
                <a:cs typeface="宋体" panose="02010600030101010101" pitchFamily="2" charset="-122"/>
              </a:rPr>
              <a:t>   </a:t>
            </a:r>
            <a:r>
              <a:rPr lang="zh-CN" sz="3600" b="1">
                <a:latin typeface="宋体" panose="02010600030101010101" pitchFamily="2" charset="-122"/>
                <a:ea typeface="宋体" panose="02010600030101010101" pitchFamily="2" charset="-122"/>
                <a:cs typeface="宋体" panose="02010600030101010101" pitchFamily="2" charset="-122"/>
              </a:rPr>
              <a:t>无私奉献是共产党人先进性的重要体现,也是焦裕禄小组讨论精神的鲜明特点。焦裕禄不怕苦、不怕辆牲,不为名、不为利,全心全意为人民服务。他拖着病痛的身体,忍着肝病的折磨常年奔波在含、田地之间,置身于群众之中。直到最后弥留之际,他咐身边的人“活着我没有治好沙丘,死了也要看着你们形沙丘治好,为党和人民事业狗躬尽瘁、死而后已。</a:t>
            </a:r>
            <a:endParaRPr lang="zh-CN" sz="36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7"/>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3"/>
          <a:stretch>
            <a:fillRect/>
          </a:stretch>
        </p:blipFill>
        <p:spPr>
          <a:xfrm>
            <a:off x="9686290" y="-1344930"/>
            <a:ext cx="3844925" cy="3797935"/>
          </a:xfrm>
          <a:prstGeom prst="rect">
            <a:avLst/>
          </a:prstGeom>
        </p:spPr>
      </p:pic>
      <p:grpSp>
        <p:nvGrpSpPr>
          <p:cNvPr id="11" name="组合 10"/>
          <p:cNvGrpSpPr/>
          <p:nvPr/>
        </p:nvGrpSpPr>
        <p:grpSpPr>
          <a:xfrm>
            <a:off x="560705" y="537845"/>
            <a:ext cx="11070590" cy="5782945"/>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5"/>
          <a:stretch>
            <a:fillRect/>
          </a:stretch>
        </p:blipFill>
        <p:spPr>
          <a:xfrm flipH="1">
            <a:off x="-867410" y="3342640"/>
            <a:ext cx="5129530" cy="3646805"/>
          </a:xfrm>
          <a:prstGeom prst="rect">
            <a:avLst/>
          </a:prstGeom>
        </p:spPr>
      </p:pic>
      <p:sp>
        <p:nvSpPr>
          <p:cNvPr id="7" name="文本框 6"/>
          <p:cNvSpPr txBox="1"/>
          <p:nvPr/>
        </p:nvSpPr>
        <p:spPr>
          <a:xfrm>
            <a:off x="4624070" y="2502535"/>
            <a:ext cx="2944495" cy="768350"/>
          </a:xfrm>
          <a:prstGeom prst="rect">
            <a:avLst/>
          </a:prstGeom>
          <a:noFill/>
        </p:spPr>
        <p:txBody>
          <a:bodyPr wrap="square" rtlCol="0">
            <a:spAutoFit/>
          </a:bodyPr>
          <a:lstStyle/>
          <a:p>
            <a:pPr algn="ctr"/>
            <a:r>
              <a:rPr lang="zh-CN" altLang="en-US" sz="4400" b="1" smtClean="0">
                <a:solidFill>
                  <a:srgbClr val="C84E30"/>
                </a:solidFill>
                <a:latin typeface="微软雅黑" panose="020b0503020204020204" pitchFamily="34" charset="-122"/>
                <a:ea typeface="微软雅黑" panose="020b0503020204020204" pitchFamily="34" charset="-122"/>
              </a:rPr>
              <a:t>五</a:t>
            </a:r>
            <a:endParaRPr lang="zh-CN" altLang="en-US" sz="4400" b="1">
              <a:solidFill>
                <a:srgbClr val="C84E3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160837" y="3593612"/>
            <a:ext cx="3869690" cy="829945"/>
          </a:xfrm>
          <a:prstGeom prst="rect">
            <a:avLst/>
          </a:prstGeom>
          <a:noFill/>
        </p:spPr>
        <p:txBody>
          <a:bodyPr wrap="square" rtlCol="0">
            <a:spAutoFit/>
          </a:bodyPr>
          <a:lstStyle/>
          <a:p>
            <a:pPr algn="ctr"/>
            <a:r>
              <a:rPr lang="zh-CN" altLang="en-US" sz="4800" b="1" spc="300">
                <a:solidFill>
                  <a:srgbClr val="C84E30"/>
                </a:solidFill>
                <a:latin typeface="微软雅黑" panose="020b0503020204020204" pitchFamily="34" charset="-122"/>
                <a:ea typeface="微软雅黑" panose="020b0503020204020204" pitchFamily="34" charset="-122"/>
                <a:sym typeface="+mn-ea"/>
              </a:rPr>
              <a:t>研读辩理</a:t>
            </a:r>
            <a:endParaRPr lang="zh-CN" altLang="en-US" sz="4800" b="1" spc="300">
              <a:gradFill>
                <a:gsLst>
                  <a:gs pos="0">
                    <a:srgbClr val="E30000"/>
                  </a:gs>
                  <a:gs pos="100000">
                    <a:srgbClr val="760303"/>
                  </a:gs>
                </a:gsLst>
                <a:lin ang="5400000" scaled="0"/>
              </a:gradFill>
              <a:latin typeface="微软雅黑" panose="020b0503020204020204" pitchFamily="34" charset="-122"/>
              <a:ea typeface="微软雅黑" panose="020b0503020204020204" pitchFamily="34" charset="-122"/>
              <a:sym typeface="+mn-ea"/>
            </a:endParaRPr>
          </a:p>
        </p:txBody>
      </p:sp>
      <p:pic>
        <p:nvPicPr>
          <p:cNvPr id="14" name="图片 13" descr="印记"/>
          <p:cNvPicPr>
            <a:picLocks noChangeAspect="1"/>
          </p:cNvPicPr>
          <p:nvPr/>
        </p:nvPicPr>
        <p:blipFill>
          <a:blip r:embed="rId6"/>
          <a:stretch>
            <a:fillRect/>
          </a:stretch>
        </p:blipFill>
        <p:spPr>
          <a:xfrm>
            <a:off x="5556250" y="537845"/>
            <a:ext cx="1078865" cy="1718945"/>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nodeType="afterGroup">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10" name="图片 9" descr="背景3"/>
          <p:cNvPicPr>
            <a:picLocks noChangeAspect="1"/>
          </p:cNvPicPr>
          <p:nvPr/>
        </p:nvPicPr>
        <p:blipFill>
          <a:blip r:embed="rId2"/>
          <a:stretch>
            <a:fillRect/>
          </a:stretch>
        </p:blipFill>
        <p:spPr>
          <a:xfrm>
            <a:off x="560705" y="1742440"/>
            <a:ext cx="11070590" cy="3599815"/>
          </a:xfrm>
          <a:prstGeom prst="rect">
            <a:avLst/>
          </a:prstGeom>
          <a:effectLst>
            <a:outerShdw blurRad="50800" dist="38100" dir="2700000" algn="tl" rotWithShape="0">
              <a:prstClr val="black">
                <a:alpha val="40000"/>
              </a:prstClr>
            </a:outerShdw>
          </a:effectLst>
        </p:spPr>
      </p:pic>
      <p:pic>
        <p:nvPicPr>
          <p:cNvPr id="8" name="图片 7" descr="花10"/>
          <p:cNvPicPr>
            <a:picLocks noChangeAspect="1"/>
          </p:cNvPicPr>
          <p:nvPr/>
        </p:nvPicPr>
        <p:blipFill>
          <a:blip r:embed="rId3"/>
          <a:stretch>
            <a:fillRect/>
          </a:stretch>
        </p:blipFill>
        <p:spPr>
          <a:xfrm>
            <a:off x="9686290" y="-1295400"/>
            <a:ext cx="3844925" cy="3797935"/>
          </a:xfrm>
          <a:prstGeom prst="rect">
            <a:avLst/>
          </a:prstGeom>
        </p:spPr>
      </p:pic>
      <p:sp>
        <p:nvSpPr>
          <p:cNvPr id="6" name="横卷形 5"/>
          <p:cNvSpPr/>
          <p:nvPr/>
        </p:nvSpPr>
        <p:spPr>
          <a:xfrm>
            <a:off x="3126740" y="352425"/>
            <a:ext cx="5155565" cy="1162685"/>
          </a:xfrm>
          <a:prstGeom prst="horizontalScroll">
            <a:avLst/>
          </a:prstGeom>
          <a:solidFill>
            <a:srgbClr val="50E7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t>小组讨论</a:t>
            </a:r>
            <a:endParaRPr lang="zh-CN" altLang="en-US" sz="4400" b="1"/>
          </a:p>
        </p:txBody>
      </p:sp>
      <p:sp>
        <p:nvSpPr>
          <p:cNvPr id="4" name="文本框 3"/>
          <p:cNvSpPr txBox="1"/>
          <p:nvPr/>
        </p:nvSpPr>
        <p:spPr>
          <a:xfrm>
            <a:off x="810895" y="2075180"/>
            <a:ext cx="10753090" cy="2861310"/>
          </a:xfrm>
          <a:prstGeom prst="rect">
            <a:avLst/>
          </a:prstGeom>
          <a:noFill/>
          <a:ln w="9525">
            <a:noFill/>
          </a:ln>
        </p:spPr>
        <p:txBody>
          <a:bodyPr wrap="square">
            <a:spAutoFit/>
          </a:bodyPr>
          <a:lstStyle/>
          <a:p>
            <a:pPr indent="304800"/>
            <a:r>
              <a:rPr lang="en-US" altLang="zh-CN" sz="3600" b="1">
                <a:latin typeface="宋体" panose="02010600030101010101" pitchFamily="2" charset="-122"/>
                <a:ea typeface="宋体" panose="02010600030101010101" pitchFamily="2" charset="-122"/>
                <a:cs typeface="宋体" panose="02010600030101010101" pitchFamily="2" charset="-122"/>
              </a:rPr>
              <a:t>   </a:t>
            </a:r>
            <a:r>
              <a:rPr lang="zh-CN" sz="3600" b="1">
                <a:latin typeface="宋体" panose="02010600030101010101" pitchFamily="2" charset="-122"/>
                <a:ea typeface="宋体" panose="02010600030101010101" pitchFamily="2" charset="-122"/>
                <a:cs typeface="宋体" panose="02010600030101010101" pitchFamily="2" charset="-122"/>
              </a:rPr>
              <a:t>短新闻力求简短,但《别了,“不列颠尼亚”》一文在有些地方却用了“闲笔”,如记叙告别仪式时,作者在第4段介绍了港督府的历史变迁。这一段似乎与中心事件关系不大,你认为可以删去吗?请发表你的看法。</a:t>
            </a:r>
            <a:endParaRPr lang="zh-CN" sz="36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7"/>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3"/>
          <a:stretch>
            <a:fillRect/>
          </a:stretch>
        </p:blipFill>
        <p:spPr>
          <a:xfrm>
            <a:off x="9686290" y="-1344930"/>
            <a:ext cx="3844925" cy="3797935"/>
          </a:xfrm>
          <a:prstGeom prst="rect">
            <a:avLst/>
          </a:prstGeom>
        </p:spPr>
      </p:pic>
      <p:grpSp>
        <p:nvGrpSpPr>
          <p:cNvPr id="11" name="组合 10"/>
          <p:cNvGrpSpPr/>
          <p:nvPr/>
        </p:nvGrpSpPr>
        <p:grpSpPr>
          <a:xfrm>
            <a:off x="560705" y="537845"/>
            <a:ext cx="11070590" cy="5782945"/>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5"/>
          <a:stretch>
            <a:fillRect/>
          </a:stretch>
        </p:blipFill>
        <p:spPr>
          <a:xfrm flipH="1">
            <a:off x="-867410" y="3342640"/>
            <a:ext cx="5129530" cy="3646805"/>
          </a:xfrm>
          <a:prstGeom prst="rect">
            <a:avLst/>
          </a:prstGeom>
        </p:spPr>
      </p:pic>
      <p:sp>
        <p:nvSpPr>
          <p:cNvPr id="7" name="文本框 6"/>
          <p:cNvSpPr txBox="1"/>
          <p:nvPr/>
        </p:nvSpPr>
        <p:spPr>
          <a:xfrm>
            <a:off x="4624070" y="2502535"/>
            <a:ext cx="2944495" cy="768350"/>
          </a:xfrm>
          <a:prstGeom prst="rect">
            <a:avLst/>
          </a:prstGeom>
          <a:noFill/>
        </p:spPr>
        <p:txBody>
          <a:bodyPr wrap="square" rtlCol="0">
            <a:spAutoFit/>
          </a:bodyPr>
          <a:lstStyle/>
          <a:p>
            <a:pPr algn="ctr"/>
            <a:r>
              <a:rPr lang="zh-CN" altLang="en-US" sz="4400" b="1" smtClean="0">
                <a:solidFill>
                  <a:srgbClr val="C84E30"/>
                </a:solidFill>
                <a:latin typeface="微软雅黑" panose="020b0503020204020204" pitchFamily="34" charset="-122"/>
                <a:ea typeface="微软雅黑" panose="020b0503020204020204" pitchFamily="34" charset="-122"/>
              </a:rPr>
              <a:t>一</a:t>
            </a:r>
            <a:endParaRPr lang="zh-CN" altLang="en-US" sz="4400" b="1" smtClean="0">
              <a:solidFill>
                <a:srgbClr val="C84E3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160837" y="3342787"/>
            <a:ext cx="3869690" cy="829945"/>
          </a:xfrm>
          <a:prstGeom prst="rect">
            <a:avLst/>
          </a:prstGeom>
          <a:noFill/>
        </p:spPr>
        <p:txBody>
          <a:bodyPr wrap="square" rtlCol="0">
            <a:spAutoFit/>
          </a:bodyPr>
          <a:lstStyle/>
          <a:p>
            <a:pPr algn="ctr"/>
            <a:r>
              <a:rPr lang="zh-CN" altLang="en-US" sz="4800" b="1" spc="300">
                <a:solidFill>
                  <a:srgbClr val="C84E30"/>
                </a:solidFill>
                <a:latin typeface="微软雅黑" panose="020b0503020204020204" pitchFamily="34" charset="-122"/>
                <a:ea typeface="微软雅黑" panose="020b0503020204020204" pitchFamily="34" charset="-122"/>
              </a:rPr>
              <a:t>导读明体</a:t>
            </a:r>
            <a:endParaRPr lang="zh-CN" altLang="en-US" sz="4800" b="1" spc="300">
              <a:solidFill>
                <a:srgbClr val="C84E30"/>
              </a:solidFill>
              <a:latin typeface="微软雅黑" panose="020b0503020204020204" pitchFamily="34" charset="-122"/>
              <a:ea typeface="微软雅黑" panose="020b0503020204020204" pitchFamily="34" charset="-122"/>
            </a:endParaRPr>
          </a:p>
        </p:txBody>
      </p:sp>
      <p:pic>
        <p:nvPicPr>
          <p:cNvPr id="14" name="图片 13" descr="印记"/>
          <p:cNvPicPr>
            <a:picLocks noChangeAspect="1"/>
          </p:cNvPicPr>
          <p:nvPr/>
        </p:nvPicPr>
        <p:blipFill>
          <a:blip r:embed="rId6"/>
          <a:stretch>
            <a:fillRect/>
          </a:stretch>
        </p:blipFill>
        <p:spPr>
          <a:xfrm>
            <a:off x="5556250" y="537845"/>
            <a:ext cx="1078865" cy="1718945"/>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nodeType="afterGroup">
                            <p:stCondLst>
                              <p:cond delay="500"/>
                            </p:stCondLst>
                            <p:childTnLst>
                              <p:par>
                                <p:cTn id="9" presetID="14" presetClass="entr" presetSubtype="5"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vertical)">
                                      <p:cBhvr>
                                        <p:cTn id="11" dur="500"/>
                                        <p:tgtEl>
                                          <p:spTgt spid="11"/>
                                        </p:tgtEl>
                                      </p:cBhvr>
                                    </p:animEffect>
                                  </p:childTnLst>
                                </p:cTn>
                              </p:par>
                            </p:childTnLst>
                          </p:cTn>
                        </p:par>
                        <p:par>
                          <p:cTn id="12" fill="hold" nodeType="afterGroup">
                            <p:stCondLst>
                              <p:cond delay="10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500"/>
                            </p:stCondLst>
                            <p:childTnLst>
                              <p:par>
                                <p:cTn id="18" presetID="22" presetClass="entr" presetSubtype="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par>
                          <p:cTn id="21" fill="hold" nodeType="afterGroup">
                            <p:stCondLst>
                              <p:cond delay="2000"/>
                            </p:stCondLst>
                            <p:childTnLst>
                              <p:par>
                                <p:cTn id="22" presetID="53"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nodeType="afterGroup">
                            <p:stCondLst>
                              <p:cond delay="2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2"/>
                                        </p:tgtEl>
                                        <p:attrNameLst>
                                          <p:attrName>ppt_y</p:attrName>
                                        </p:attrNameLst>
                                      </p:cBhvr>
                                      <p:tavLst>
                                        <p:tav tm="0">
                                          <p:val>
                                            <p:strVal val="#ppt_y"/>
                                          </p:val>
                                        </p:tav>
                                        <p:tav tm="100000">
                                          <p:val>
                                            <p:strVal val="#ppt_y"/>
                                          </p:val>
                                        </p:tav>
                                      </p:tavLst>
                                    </p:anim>
                                    <p:anim calcmode="lin" valueType="num">
                                      <p:cBhvr>
                                        <p:cTn id="3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grpSp>
        <p:nvGrpSpPr>
          <p:cNvPr id="11" name="组合 10"/>
          <p:cNvGrpSpPr/>
          <p:nvPr/>
        </p:nvGrpSpPr>
        <p:grpSpPr>
          <a:xfrm>
            <a:off x="236855" y="1501140"/>
            <a:ext cx="11522075" cy="4819650"/>
            <a:chOff x="883" y="847"/>
            <a:chExt cx="17434" cy="9107"/>
          </a:xfrm>
        </p:grpSpPr>
        <p:pic>
          <p:nvPicPr>
            <p:cNvPr id="9" name="图片 8" descr="背景3"/>
            <p:cNvPicPr>
              <a:picLocks noChangeAspect="1"/>
            </p:cNvPicPr>
            <p:nvPr/>
          </p:nvPicPr>
          <p:blipFill>
            <a:blip r:embed="rId2"/>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2"/>
            <a:stretch>
              <a:fillRect/>
            </a:stretch>
          </p:blipFill>
          <p:spPr>
            <a:xfrm>
              <a:off x="883" y="2364"/>
              <a:ext cx="17434" cy="7590"/>
            </a:xfrm>
            <a:prstGeom prst="rect">
              <a:avLst/>
            </a:prstGeom>
            <a:effectLst>
              <a:outerShdw blurRad="50800" dist="38100" dir="2700000" algn="tl" rotWithShape="0">
                <a:prstClr val="black">
                  <a:alpha val="40000"/>
                </a:prstClr>
              </a:outerShdw>
            </a:effectLst>
          </p:spPr>
        </p:pic>
      </p:grpSp>
      <p:pic>
        <p:nvPicPr>
          <p:cNvPr id="8" name="图片 7" descr="花10"/>
          <p:cNvPicPr>
            <a:picLocks noChangeAspect="1"/>
          </p:cNvPicPr>
          <p:nvPr/>
        </p:nvPicPr>
        <p:blipFill>
          <a:blip r:embed="rId3"/>
          <a:stretch>
            <a:fillRect/>
          </a:stretch>
        </p:blipFill>
        <p:spPr>
          <a:xfrm>
            <a:off x="9686290" y="-1295400"/>
            <a:ext cx="3844925" cy="3797935"/>
          </a:xfrm>
          <a:prstGeom prst="rect">
            <a:avLst/>
          </a:prstGeom>
        </p:spPr>
      </p:pic>
      <p:sp>
        <p:nvSpPr>
          <p:cNvPr id="6" name="横卷形 5"/>
          <p:cNvSpPr/>
          <p:nvPr/>
        </p:nvSpPr>
        <p:spPr>
          <a:xfrm>
            <a:off x="3126740" y="352425"/>
            <a:ext cx="5155565" cy="1162685"/>
          </a:xfrm>
          <a:prstGeom prst="horizontalScroll">
            <a:avLst/>
          </a:prstGeom>
          <a:solidFill>
            <a:srgbClr val="50E7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t>分组辩论</a:t>
            </a:r>
            <a:endParaRPr lang="zh-CN" altLang="en-US" sz="4400" b="1"/>
          </a:p>
        </p:txBody>
      </p:sp>
      <p:sp>
        <p:nvSpPr>
          <p:cNvPr id="4" name="文本框 3"/>
          <p:cNvSpPr txBox="1"/>
          <p:nvPr/>
        </p:nvSpPr>
        <p:spPr>
          <a:xfrm>
            <a:off x="810895" y="2075180"/>
            <a:ext cx="10753090" cy="2861310"/>
          </a:xfrm>
          <a:prstGeom prst="rect">
            <a:avLst/>
          </a:prstGeom>
          <a:noFill/>
          <a:ln w="9525">
            <a:noFill/>
          </a:ln>
        </p:spPr>
        <p:txBody>
          <a:bodyPr wrap="square">
            <a:spAutoFit/>
          </a:bodyPr>
          <a:lstStyle/>
          <a:p>
            <a:pPr indent="304800"/>
            <a:r>
              <a:rPr lang="en-US" altLang="zh-CN" sz="3600" b="1">
                <a:latin typeface="宋体" panose="02010600030101010101" pitchFamily="2" charset="-122"/>
                <a:ea typeface="宋体" panose="02010600030101010101" pitchFamily="2" charset="-122"/>
                <a:cs typeface="宋体" panose="02010600030101010101" pitchFamily="2" charset="-122"/>
              </a:rPr>
              <a:t>   </a:t>
            </a:r>
            <a:r>
              <a:rPr lang="zh-CN" sz="3600" b="1">
                <a:latin typeface="宋体" panose="02010600030101010101" pitchFamily="2" charset="-122"/>
                <a:ea typeface="宋体" panose="02010600030101010101" pitchFamily="2" charset="-122"/>
                <a:cs typeface="宋体" panose="02010600030101010101" pitchFamily="2" charset="-122"/>
              </a:rPr>
              <a:t>焦裕禄强忍着病痛坚持工作,以致最终耽误病情以身殉职的做法,有人认为这体现了一种公而忘私的奉献精神,值得大力弘扬;也有人认为精神固然令人饮佩,但做法不值得效仿。你赞同哪一种观点?请联系课文内容和社会现实,谈谈你的理由。</a:t>
            </a:r>
            <a:endParaRPr lang="zh-CN" sz="36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7"/>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3"/>
          <a:stretch>
            <a:fillRect/>
          </a:stretch>
        </p:blipFill>
        <p:spPr>
          <a:xfrm>
            <a:off x="9686290" y="-1344930"/>
            <a:ext cx="3844925" cy="3797935"/>
          </a:xfrm>
          <a:prstGeom prst="rect">
            <a:avLst/>
          </a:prstGeom>
        </p:spPr>
      </p:pic>
      <p:grpSp>
        <p:nvGrpSpPr>
          <p:cNvPr id="11" name="组合 10"/>
          <p:cNvGrpSpPr/>
          <p:nvPr/>
        </p:nvGrpSpPr>
        <p:grpSpPr>
          <a:xfrm>
            <a:off x="560705" y="537845"/>
            <a:ext cx="11070590" cy="5782945"/>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5"/>
          <a:stretch>
            <a:fillRect/>
          </a:stretch>
        </p:blipFill>
        <p:spPr>
          <a:xfrm flipH="1">
            <a:off x="-867410" y="3342640"/>
            <a:ext cx="5129530" cy="3646805"/>
          </a:xfrm>
          <a:prstGeom prst="rect">
            <a:avLst/>
          </a:prstGeom>
        </p:spPr>
      </p:pic>
      <p:sp>
        <p:nvSpPr>
          <p:cNvPr id="7" name="文本框 6"/>
          <p:cNvSpPr txBox="1"/>
          <p:nvPr/>
        </p:nvSpPr>
        <p:spPr>
          <a:xfrm>
            <a:off x="4624070" y="2502535"/>
            <a:ext cx="2944495" cy="768350"/>
          </a:xfrm>
          <a:prstGeom prst="rect">
            <a:avLst/>
          </a:prstGeom>
          <a:noFill/>
        </p:spPr>
        <p:txBody>
          <a:bodyPr wrap="square" rtlCol="0">
            <a:spAutoFit/>
          </a:bodyPr>
          <a:lstStyle/>
          <a:p>
            <a:pPr algn="ctr"/>
            <a:r>
              <a:rPr lang="zh-CN" altLang="en-US" sz="4400" b="1" smtClean="0">
                <a:solidFill>
                  <a:srgbClr val="C84E30"/>
                </a:solidFill>
                <a:latin typeface="微软雅黑" panose="020b0503020204020204" pitchFamily="34" charset="-122"/>
                <a:ea typeface="微软雅黑" panose="020b0503020204020204" pitchFamily="34" charset="-122"/>
              </a:rPr>
              <a:t>六</a:t>
            </a:r>
            <a:endParaRPr lang="zh-CN" altLang="en-US" sz="4400" b="1">
              <a:solidFill>
                <a:srgbClr val="C84E3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160837" y="3593612"/>
            <a:ext cx="3869690" cy="829945"/>
          </a:xfrm>
          <a:prstGeom prst="rect">
            <a:avLst/>
          </a:prstGeom>
          <a:noFill/>
        </p:spPr>
        <p:txBody>
          <a:bodyPr wrap="square" rtlCol="0">
            <a:spAutoFit/>
          </a:bodyPr>
          <a:lstStyle/>
          <a:p>
            <a:pPr algn="ctr"/>
            <a:r>
              <a:rPr lang="zh-CN" altLang="en-US" sz="4800" b="1" spc="300">
                <a:solidFill>
                  <a:srgbClr val="C84E30"/>
                </a:solidFill>
                <a:latin typeface="微软雅黑" panose="020b0503020204020204" pitchFamily="34" charset="-122"/>
                <a:ea typeface="微软雅黑" panose="020b0503020204020204" pitchFamily="34" charset="-122"/>
                <a:sym typeface="+mn-ea"/>
              </a:rPr>
              <a:t>拓读明技</a:t>
            </a:r>
            <a:endParaRPr lang="zh-CN" altLang="en-US" sz="4800" b="1" spc="300">
              <a:solidFill>
                <a:srgbClr val="C84E30"/>
              </a:solidFill>
              <a:latin typeface="微软雅黑" panose="020b0503020204020204" pitchFamily="34" charset="-122"/>
              <a:ea typeface="微软雅黑" panose="020b0503020204020204" pitchFamily="34" charset="-122"/>
            </a:endParaRPr>
          </a:p>
        </p:txBody>
      </p:sp>
      <p:pic>
        <p:nvPicPr>
          <p:cNvPr id="14" name="图片 13" descr="印记"/>
          <p:cNvPicPr>
            <a:picLocks noChangeAspect="1"/>
          </p:cNvPicPr>
          <p:nvPr/>
        </p:nvPicPr>
        <p:blipFill>
          <a:blip r:embed="rId6"/>
          <a:stretch>
            <a:fillRect/>
          </a:stretch>
        </p:blipFill>
        <p:spPr>
          <a:xfrm>
            <a:off x="5556250" y="537845"/>
            <a:ext cx="1078865" cy="1718945"/>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nodeType="afterGroup">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10" name="图片 9" descr="背景3"/>
          <p:cNvPicPr>
            <a:picLocks noChangeAspect="1"/>
          </p:cNvPicPr>
          <p:nvPr/>
        </p:nvPicPr>
        <p:blipFill>
          <a:blip r:embed="rId2"/>
          <a:stretch>
            <a:fillRect/>
          </a:stretch>
        </p:blipFill>
        <p:spPr>
          <a:xfrm>
            <a:off x="560705" y="1344295"/>
            <a:ext cx="11070590" cy="5202555"/>
          </a:xfrm>
          <a:prstGeom prst="rect">
            <a:avLst/>
          </a:prstGeom>
          <a:effectLst>
            <a:outerShdw blurRad="50800" dist="38100" dir="2700000" algn="tl" rotWithShape="0">
              <a:prstClr val="black">
                <a:alpha val="40000"/>
              </a:prstClr>
            </a:outerShdw>
          </a:effectLst>
        </p:spPr>
      </p:pic>
      <p:pic>
        <p:nvPicPr>
          <p:cNvPr id="8" name="图片 7" descr="花10"/>
          <p:cNvPicPr>
            <a:picLocks noChangeAspect="1"/>
          </p:cNvPicPr>
          <p:nvPr/>
        </p:nvPicPr>
        <p:blipFill>
          <a:blip r:embed="rId3"/>
          <a:stretch>
            <a:fillRect/>
          </a:stretch>
        </p:blipFill>
        <p:spPr>
          <a:xfrm>
            <a:off x="9686290" y="-1295400"/>
            <a:ext cx="3844925" cy="3797935"/>
          </a:xfrm>
          <a:prstGeom prst="rect">
            <a:avLst/>
          </a:prstGeom>
        </p:spPr>
      </p:pic>
      <p:sp>
        <p:nvSpPr>
          <p:cNvPr id="3" name="圆角矩形 2"/>
          <p:cNvSpPr/>
          <p:nvPr/>
        </p:nvSpPr>
        <p:spPr bwMode="auto">
          <a:xfrm>
            <a:off x="718820" y="1487170"/>
            <a:ext cx="8883650" cy="636851"/>
          </a:xfrm>
          <a:prstGeom prst="roundRect">
            <a:avLst/>
          </a:prstGeom>
          <a:noFill/>
          <a:ln w="28575">
            <a:noFill/>
          </a:ln>
          <a:scene3d>
            <a:camera prst="orthographicFront"/>
            <a:lightRig rig="threePt" dir="t"/>
          </a:scene3d>
        </p:spPr>
        <p:txBody>
          <a:bodyPr wrap="square" lIns="82822" tIns="41410" rIns="82822" bIns="41410">
            <a:spAutoFit/>
          </a:bodyPr>
          <a:lstStyle/>
          <a:p>
            <a:pPr algn="l">
              <a:tabLst>
                <a:tab pos="7718425" algn="r"/>
              </a:tabLst>
              <a:defRPr/>
            </a:pPr>
            <a:r>
              <a:rPr lang="en-US" altLang="zh-CN" sz="3200" b="1">
                <a:solidFill>
                  <a:schemeClr val="tx1"/>
                </a:solidFill>
                <a:latin typeface="微软雅黑" panose="020b0503020204020204" pitchFamily="34" charset="-122"/>
                <a:ea typeface="微软雅黑" panose="020b0503020204020204" pitchFamily="34" charset="-122"/>
                <a:sym typeface="+mn-ea"/>
              </a:rPr>
              <a:t>  </a:t>
            </a:r>
            <a:r>
              <a:rPr lang="zh-CN" altLang="en-US" sz="3200" b="1">
                <a:solidFill>
                  <a:schemeClr val="tx1"/>
                </a:solidFill>
                <a:latin typeface="微软雅黑" panose="020b0503020204020204" pitchFamily="34" charset="-122"/>
                <a:ea typeface="微软雅黑" panose="020b0503020204020204" pitchFamily="34" charset="-122"/>
                <a:sym typeface="+mn-ea"/>
              </a:rPr>
              <a:t>《别了,“不列颠尼亚”》独出机杼,写法新颖</a:t>
            </a:r>
            <a:endParaRPr lang="zh-CN" altLang="en-US" sz="3200" b="1">
              <a:solidFill>
                <a:schemeClr val="tx1"/>
              </a:solidFill>
              <a:latin typeface="微软雅黑" panose="020b0503020204020204" pitchFamily="34" charset="-122"/>
              <a:ea typeface="微软雅黑" panose="020b0503020204020204" pitchFamily="34" charset="-122"/>
              <a:sym typeface="+mn-ea"/>
            </a:endParaRPr>
          </a:p>
        </p:txBody>
      </p:sp>
      <p:sp>
        <p:nvSpPr>
          <p:cNvPr id="100" name="文本框 99"/>
          <p:cNvSpPr txBox="1"/>
          <p:nvPr/>
        </p:nvSpPr>
        <p:spPr>
          <a:xfrm>
            <a:off x="718820" y="2468245"/>
            <a:ext cx="6870065" cy="583565"/>
          </a:xfrm>
          <a:prstGeom prst="rect">
            <a:avLst/>
          </a:prstGeom>
          <a:noFill/>
          <a:ln w="9525">
            <a:noFill/>
          </a:ln>
        </p:spPr>
        <p:txBody>
          <a:bodyPr wrap="square">
            <a:spAutoFit/>
          </a:bodyPr>
          <a:lstStyle/>
          <a:p>
            <a:pPr indent="304800"/>
            <a:r>
              <a:rPr lang="zh-CN" sz="3200" b="1">
                <a:solidFill>
                  <a:srgbClr val="FF0000"/>
                </a:solidFill>
                <a:latin typeface="微软雅黑" panose="020b0503020204020204" pitchFamily="34" charset="-122"/>
                <a:ea typeface="微软雅黑" panose="020b0503020204020204" pitchFamily="34" charset="-122"/>
              </a:rPr>
              <a:t>①现实场景和背景资料有机融合。</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6" name="横卷形 5"/>
          <p:cNvSpPr/>
          <p:nvPr/>
        </p:nvSpPr>
        <p:spPr>
          <a:xfrm>
            <a:off x="2800350" y="22225"/>
            <a:ext cx="5155565" cy="1162685"/>
          </a:xfrm>
          <a:prstGeom prst="horizontalScroll">
            <a:avLst/>
          </a:prstGeom>
          <a:solidFill>
            <a:srgbClr val="50E7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t>写作特色</a:t>
            </a:r>
            <a:endParaRPr lang="zh-CN" altLang="en-US" sz="4400" b="1"/>
          </a:p>
        </p:txBody>
      </p:sp>
      <p:sp>
        <p:nvSpPr>
          <p:cNvPr id="5" name="文本框 4"/>
          <p:cNvSpPr txBox="1"/>
          <p:nvPr/>
        </p:nvSpPr>
        <p:spPr>
          <a:xfrm>
            <a:off x="718820" y="3663950"/>
            <a:ext cx="9317990" cy="583565"/>
          </a:xfrm>
          <a:prstGeom prst="rect">
            <a:avLst/>
          </a:prstGeom>
          <a:noFill/>
          <a:ln w="9525">
            <a:noFill/>
          </a:ln>
        </p:spPr>
        <p:txBody>
          <a:bodyPr wrap="square">
            <a:spAutoFit/>
          </a:bodyPr>
          <a:lstStyle/>
          <a:p>
            <a:pPr indent="304800"/>
            <a:r>
              <a:rPr lang="zh-CN" sz="3200" b="1">
                <a:solidFill>
                  <a:srgbClr val="FF0000"/>
                </a:solidFill>
                <a:latin typeface="微软雅黑" panose="020b0503020204020204" pitchFamily="34" charset="-122"/>
                <a:ea typeface="微软雅黑" panose="020b0503020204020204" pitchFamily="34" charset="-122"/>
              </a:rPr>
              <a:t>②切入点小,以独特的视角揭露事件的重要内涵。</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718820" y="4859655"/>
            <a:ext cx="4995545" cy="583565"/>
          </a:xfrm>
          <a:prstGeom prst="rect">
            <a:avLst/>
          </a:prstGeom>
          <a:noFill/>
          <a:ln w="9525">
            <a:noFill/>
          </a:ln>
        </p:spPr>
        <p:txBody>
          <a:bodyPr wrap="square">
            <a:spAutoFit/>
          </a:bodyPr>
          <a:lstStyle/>
          <a:p>
            <a:pPr indent="304800"/>
            <a:r>
              <a:rPr lang="zh-CN" sz="3200" b="1">
                <a:solidFill>
                  <a:srgbClr val="FF0000"/>
                </a:solidFill>
                <a:latin typeface="微软雅黑" panose="020b0503020204020204" pitchFamily="34" charset="-122"/>
                <a:ea typeface="微软雅黑" panose="020b0503020204020204" pitchFamily="34" charset="-122"/>
              </a:rPr>
              <a:t>③语言含蓄,借景寓意。</a:t>
            </a:r>
            <a:endParaRPr lang="zh-CN" sz="32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100" grpId="0"/>
      <p:bldP spid="5" grpId="0"/>
      <p:bldP spid="7"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10" name="图片 9" descr="背景3"/>
          <p:cNvPicPr>
            <a:picLocks noChangeAspect="1"/>
          </p:cNvPicPr>
          <p:nvPr/>
        </p:nvPicPr>
        <p:blipFill>
          <a:blip r:embed="rId2"/>
          <a:stretch>
            <a:fillRect/>
          </a:stretch>
        </p:blipFill>
        <p:spPr>
          <a:xfrm>
            <a:off x="560705" y="1344295"/>
            <a:ext cx="11070590" cy="4605020"/>
          </a:xfrm>
          <a:prstGeom prst="rect">
            <a:avLst/>
          </a:prstGeom>
          <a:effectLst>
            <a:outerShdw blurRad="50800" dist="38100" dir="2700000" algn="tl" rotWithShape="0">
              <a:prstClr val="black">
                <a:alpha val="40000"/>
              </a:prstClr>
            </a:outerShdw>
          </a:effectLst>
        </p:spPr>
      </p:pic>
      <p:pic>
        <p:nvPicPr>
          <p:cNvPr id="8" name="图片 7" descr="花10"/>
          <p:cNvPicPr>
            <a:picLocks noChangeAspect="1"/>
          </p:cNvPicPr>
          <p:nvPr/>
        </p:nvPicPr>
        <p:blipFill>
          <a:blip r:embed="rId3"/>
          <a:stretch>
            <a:fillRect/>
          </a:stretch>
        </p:blipFill>
        <p:spPr>
          <a:xfrm>
            <a:off x="9686290" y="-1295400"/>
            <a:ext cx="3844925" cy="3797935"/>
          </a:xfrm>
          <a:prstGeom prst="rect">
            <a:avLst/>
          </a:prstGeom>
        </p:spPr>
      </p:pic>
      <p:sp>
        <p:nvSpPr>
          <p:cNvPr id="3" name="圆角矩形 2"/>
          <p:cNvSpPr/>
          <p:nvPr/>
        </p:nvSpPr>
        <p:spPr bwMode="auto">
          <a:xfrm>
            <a:off x="718820" y="1344295"/>
            <a:ext cx="11043920" cy="1873145"/>
          </a:xfrm>
          <a:prstGeom prst="roundRect">
            <a:avLst/>
          </a:prstGeom>
          <a:noFill/>
          <a:ln w="28575">
            <a:noFill/>
          </a:ln>
          <a:scene3d>
            <a:camera prst="orthographicFront"/>
            <a:lightRig rig="threePt" dir="t"/>
          </a:scene3d>
        </p:spPr>
        <p:txBody>
          <a:bodyPr wrap="square" lIns="82822" tIns="41410" rIns="82822" bIns="41410">
            <a:spAutoFit/>
          </a:bodyPr>
          <a:lstStyle/>
          <a:p>
            <a:pPr algn="l">
              <a:tabLst>
                <a:tab pos="7718425" algn="r"/>
              </a:tabLst>
              <a:defRPr/>
            </a:pPr>
            <a:endParaRPr lang="zh-CN" altLang="en-US" sz="3600" b="1">
              <a:solidFill>
                <a:schemeClr val="tx1"/>
              </a:solidFill>
              <a:latin typeface="微软雅黑" panose="020b0503020204020204" pitchFamily="34" charset="-122"/>
              <a:ea typeface="微软雅黑" panose="020b0503020204020204" pitchFamily="34" charset="-122"/>
              <a:sym typeface="+mn-ea"/>
            </a:endParaRPr>
          </a:p>
          <a:p>
            <a:pPr algn="l">
              <a:tabLst>
                <a:tab pos="7718425" algn="r"/>
              </a:tabLst>
              <a:defRPr/>
            </a:pPr>
            <a:r>
              <a:rPr lang="zh-CN" altLang="en-US" sz="3600" b="1">
                <a:solidFill>
                  <a:schemeClr val="tx1"/>
                </a:solidFill>
                <a:latin typeface="微软雅黑" panose="020b0503020204020204" pitchFamily="34" charset="-122"/>
                <a:ea typeface="微软雅黑" panose="020b0503020204020204" pitchFamily="34" charset="-122"/>
                <a:sym typeface="+mn-ea"/>
              </a:rPr>
              <a:t>《县委书记的好榜样——焦裕禄》：影响时代的人物通讯</a:t>
            </a:r>
            <a:endParaRPr lang="zh-CN" altLang="en-US" sz="3600" b="1">
              <a:solidFill>
                <a:schemeClr val="tx1"/>
              </a:solidFill>
              <a:latin typeface="微软雅黑" panose="020b0503020204020204" pitchFamily="34" charset="-122"/>
              <a:ea typeface="微软雅黑" panose="020b0503020204020204" pitchFamily="34" charset="-122"/>
              <a:sym typeface="+mn-ea"/>
            </a:endParaRPr>
          </a:p>
        </p:txBody>
      </p:sp>
      <p:sp>
        <p:nvSpPr>
          <p:cNvPr id="100" name="文本框 99"/>
          <p:cNvSpPr txBox="1"/>
          <p:nvPr/>
        </p:nvSpPr>
        <p:spPr>
          <a:xfrm>
            <a:off x="718820" y="3256280"/>
            <a:ext cx="7896860" cy="645160"/>
          </a:xfrm>
          <a:prstGeom prst="rect">
            <a:avLst/>
          </a:prstGeom>
          <a:noFill/>
          <a:ln w="9525">
            <a:noFill/>
          </a:ln>
        </p:spPr>
        <p:txBody>
          <a:bodyPr wrap="square">
            <a:spAutoFit/>
          </a:bodyPr>
          <a:lstStyle/>
          <a:p>
            <a:pPr indent="304800"/>
            <a:r>
              <a:rPr lang="zh-CN" sz="3600" b="1">
                <a:solidFill>
                  <a:srgbClr val="FF0000"/>
                </a:solidFill>
                <a:latin typeface="微软雅黑" panose="020b0503020204020204" pitchFamily="34" charset="-122"/>
                <a:ea typeface="微软雅黑" panose="020b0503020204020204" pitchFamily="34" charset="-122"/>
              </a:rPr>
              <a:t>①善于从矛盾冲突中刻画人物形象。</a:t>
            </a:r>
            <a:endParaRPr lang="zh-CN" sz="3600" b="1">
              <a:solidFill>
                <a:srgbClr val="FF0000"/>
              </a:solidFill>
              <a:latin typeface="微软雅黑" panose="020b0503020204020204" pitchFamily="34" charset="-122"/>
              <a:ea typeface="微软雅黑" panose="020b0503020204020204" pitchFamily="34" charset="-122"/>
            </a:endParaRPr>
          </a:p>
        </p:txBody>
      </p:sp>
      <p:sp>
        <p:nvSpPr>
          <p:cNvPr id="6" name="横卷形 5"/>
          <p:cNvSpPr/>
          <p:nvPr/>
        </p:nvSpPr>
        <p:spPr>
          <a:xfrm>
            <a:off x="3222625" y="97790"/>
            <a:ext cx="5155565" cy="1162685"/>
          </a:xfrm>
          <a:prstGeom prst="horizontalScroll">
            <a:avLst/>
          </a:prstGeom>
          <a:solidFill>
            <a:srgbClr val="50E7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t>写作特色</a:t>
            </a:r>
            <a:endParaRPr lang="zh-CN" altLang="en-US" sz="4400" b="1"/>
          </a:p>
        </p:txBody>
      </p:sp>
      <p:sp>
        <p:nvSpPr>
          <p:cNvPr id="5" name="文本框 4"/>
          <p:cNvSpPr txBox="1"/>
          <p:nvPr/>
        </p:nvSpPr>
        <p:spPr>
          <a:xfrm>
            <a:off x="718820" y="4511675"/>
            <a:ext cx="5126990" cy="645160"/>
          </a:xfrm>
          <a:prstGeom prst="rect">
            <a:avLst/>
          </a:prstGeom>
          <a:noFill/>
          <a:ln w="9525">
            <a:noFill/>
          </a:ln>
        </p:spPr>
        <p:txBody>
          <a:bodyPr wrap="square">
            <a:spAutoFit/>
          </a:bodyPr>
          <a:lstStyle/>
          <a:p>
            <a:pPr indent="304800"/>
            <a:r>
              <a:rPr lang="zh-CN" sz="3600" b="1">
                <a:solidFill>
                  <a:srgbClr val="FF0000"/>
                </a:solidFill>
                <a:latin typeface="微软雅黑" panose="020b0503020204020204" pitchFamily="34" charset="-122"/>
                <a:ea typeface="微软雅黑" panose="020b0503020204020204" pitchFamily="34" charset="-122"/>
              </a:rPr>
              <a:t>②选材精当,重点突出。</a:t>
            </a:r>
            <a:endParaRPr lang="zh-CN" sz="36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00"/>
                                        </p:tgtEl>
                                        <p:attrNameLst>
                                          <p:attrName>style.visibility</p:attrName>
                                        </p:attrNameLst>
                                      </p:cBhvr>
                                      <p:to>
                                        <p:strVal val="visible"/>
                                      </p:to>
                                    </p:set>
                                    <p:anim calcmode="lin" valueType="num">
                                      <p:cBhvr additive="base">
                                        <p:cTn id="14" dur="500" fill="hold"/>
                                        <p:tgtEl>
                                          <p:spTgt spid="100"/>
                                        </p:tgtEl>
                                        <p:attrNameLst>
                                          <p:attrName>ppt_x</p:attrName>
                                        </p:attrNameLst>
                                      </p:cBhvr>
                                      <p:tavLst>
                                        <p:tav tm="0">
                                          <p:val>
                                            <p:strVal val="#ppt_x"/>
                                          </p:val>
                                        </p:tav>
                                        <p:tav tm="100000">
                                          <p:val>
                                            <p:strVal val="#ppt_x"/>
                                          </p:val>
                                        </p:tav>
                                      </p:tavLst>
                                    </p:anim>
                                    <p:anim calcmode="lin" valueType="num">
                                      <p:cBhvr additive="base">
                                        <p:cTn id="15"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P spid="5"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10" name="图片 9" descr="背景3"/>
          <p:cNvPicPr>
            <a:picLocks noChangeAspect="1"/>
          </p:cNvPicPr>
          <p:nvPr/>
        </p:nvPicPr>
        <p:blipFill>
          <a:blip r:embed="rId2"/>
          <a:stretch>
            <a:fillRect/>
          </a:stretch>
        </p:blipFill>
        <p:spPr>
          <a:xfrm>
            <a:off x="560705" y="1246505"/>
            <a:ext cx="11070590" cy="5480050"/>
          </a:xfrm>
          <a:prstGeom prst="rect">
            <a:avLst/>
          </a:prstGeom>
          <a:effectLst>
            <a:outerShdw blurRad="50800" dist="38100" dir="2700000" algn="tl" rotWithShape="0">
              <a:prstClr val="black">
                <a:alpha val="40000"/>
              </a:prstClr>
            </a:outerShdw>
          </a:effectLst>
        </p:spPr>
      </p:pic>
      <p:pic>
        <p:nvPicPr>
          <p:cNvPr id="8" name="图片 7" descr="花10"/>
          <p:cNvPicPr>
            <a:picLocks noChangeAspect="1"/>
          </p:cNvPicPr>
          <p:nvPr/>
        </p:nvPicPr>
        <p:blipFill>
          <a:blip r:embed="rId3"/>
          <a:stretch>
            <a:fillRect/>
          </a:stretch>
        </p:blipFill>
        <p:spPr>
          <a:xfrm>
            <a:off x="9686290" y="-1295400"/>
            <a:ext cx="3844925" cy="3797935"/>
          </a:xfrm>
          <a:prstGeom prst="rect">
            <a:avLst/>
          </a:prstGeom>
        </p:spPr>
      </p:pic>
      <p:sp>
        <p:nvSpPr>
          <p:cNvPr id="9218" name="TextBox 3"/>
          <p:cNvSpPr txBox="1"/>
          <p:nvPr/>
        </p:nvSpPr>
        <p:spPr>
          <a:xfrm>
            <a:off x="671830" y="2203450"/>
            <a:ext cx="10848975" cy="4523105"/>
          </a:xfrm>
          <a:prstGeom prst="rect">
            <a:avLst/>
          </a:prstGeom>
          <a:noFill/>
          <a:ln w="9525">
            <a:noFill/>
          </a:ln>
        </p:spPr>
        <p:txBody>
          <a:bodyPr wrap="square">
            <a:spAutoFit/>
          </a:bodyPr>
          <a:lstStyle/>
          <a:p>
            <a:r>
              <a:rPr lang="zh-CN" altLang="en-US" sz="3600" b="1" noProof="1">
                <a:latin typeface="Arial" panose="020b0604020202020204" pitchFamily="34" charset="0"/>
                <a:ea typeface="宋体" panose="02010600030101010101" pitchFamily="2" charset="-122"/>
                <a:cs typeface="+mn-cs"/>
              </a:rPr>
              <a:t>注意：</a:t>
            </a:r>
            <a:endParaRPr lang="zh-CN" altLang="en-US" sz="3600" b="1" noProof="1">
              <a:latin typeface="Arial" panose="020b0604020202020204" pitchFamily="34" charset="0"/>
              <a:ea typeface="宋体" panose="02010600030101010101" pitchFamily="2" charset="-122"/>
              <a:cs typeface="+mn-cs"/>
            </a:endParaRPr>
          </a:p>
          <a:p>
            <a:r>
              <a:rPr lang="en-US" altLang="zh-CN" sz="3600" b="1" noProof="1">
                <a:latin typeface="Arial" panose="020b0604020202020204" pitchFamily="34" charset="0"/>
                <a:ea typeface="宋体" panose="02010600030101010101" pitchFamily="2" charset="-122"/>
                <a:cs typeface="+mn-cs"/>
              </a:rPr>
              <a:t>1</a:t>
            </a:r>
            <a:r>
              <a:rPr lang="zh-CN" altLang="en-US" sz="3600" b="1" noProof="1">
                <a:latin typeface="Arial" panose="020b0604020202020204" pitchFamily="34" charset="0"/>
                <a:ea typeface="宋体" panose="02010600030101010101" pitchFamily="2" charset="-122"/>
                <a:cs typeface="+mn-cs"/>
              </a:rPr>
              <a:t>、要尽可能运用</a:t>
            </a:r>
            <a:r>
              <a:rPr lang="zh-CN" altLang="en-US" sz="3600" b="1" noProof="1">
                <a:solidFill>
                  <a:srgbClr val="FF0000"/>
                </a:solidFill>
                <a:latin typeface="Arial" panose="020b0604020202020204" pitchFamily="34" charset="0"/>
                <a:ea typeface="宋体" panose="02010600030101010101" pitchFamily="2" charset="-122"/>
                <a:cs typeface="+mn-cs"/>
              </a:rPr>
              <a:t>原材料</a:t>
            </a:r>
            <a:r>
              <a:rPr lang="zh-CN" altLang="en-US" sz="3600" b="1" noProof="1">
                <a:latin typeface="Arial" panose="020b0604020202020204" pitchFamily="34" charset="0"/>
                <a:ea typeface="宋体" panose="02010600030101010101" pitchFamily="2" charset="-122"/>
                <a:cs typeface="+mn-cs"/>
              </a:rPr>
              <a:t>中负载重要信息的</a:t>
            </a:r>
            <a:r>
              <a:rPr lang="zh-CN" altLang="en-US" sz="3600" b="1" noProof="1">
                <a:solidFill>
                  <a:srgbClr val="FF0000"/>
                </a:solidFill>
                <a:latin typeface="Arial" panose="020b0604020202020204" pitchFamily="34" charset="0"/>
                <a:ea typeface="宋体" panose="02010600030101010101" pitchFamily="2" charset="-122"/>
                <a:cs typeface="+mn-cs"/>
              </a:rPr>
              <a:t>原词</a:t>
            </a:r>
            <a:r>
              <a:rPr lang="zh-CN" altLang="en-US" sz="3600" b="1" noProof="1">
                <a:latin typeface="Arial" panose="020b0604020202020204" pitchFamily="34" charset="0"/>
                <a:ea typeface="宋体" panose="02010600030101010101" pitchFamily="2" charset="-122"/>
                <a:cs typeface="+mn-cs"/>
              </a:rPr>
              <a:t>和</a:t>
            </a:r>
            <a:r>
              <a:rPr lang="zh-CN" altLang="en-US" sz="3600" b="1" noProof="1">
                <a:solidFill>
                  <a:srgbClr val="FF0000"/>
                </a:solidFill>
                <a:latin typeface="Arial" panose="020b0604020202020204" pitchFamily="34" charset="0"/>
                <a:ea typeface="宋体" panose="02010600030101010101" pitchFamily="2" charset="-122"/>
                <a:cs typeface="+mn-cs"/>
              </a:rPr>
              <a:t>信息术语</a:t>
            </a:r>
            <a:r>
              <a:rPr lang="zh-CN" altLang="en-US" sz="3600" b="1" noProof="1">
                <a:latin typeface="Arial" panose="020b0604020202020204" pitchFamily="34" charset="0"/>
                <a:ea typeface="宋体" panose="02010600030101010101" pitchFamily="2" charset="-122"/>
                <a:cs typeface="+mn-cs"/>
              </a:rPr>
              <a:t>。</a:t>
            </a:r>
            <a:endParaRPr lang="en-US" altLang="zh-CN" sz="3600" b="1" noProof="1">
              <a:latin typeface="Arial" panose="020b0604020202020204" pitchFamily="34" charset="0"/>
            </a:endParaRPr>
          </a:p>
          <a:p>
            <a:r>
              <a:rPr lang="en-US" altLang="zh-CN" sz="3600" b="1" noProof="1">
                <a:latin typeface="Arial" panose="020b0604020202020204" pitchFamily="34" charset="0"/>
                <a:ea typeface="宋体" panose="02010600030101010101" pitchFamily="2" charset="-122"/>
                <a:cs typeface="+mn-cs"/>
              </a:rPr>
              <a:t>2</a:t>
            </a:r>
            <a:r>
              <a:rPr lang="zh-CN" altLang="en-US" sz="3600" b="1" noProof="1">
                <a:latin typeface="Arial" panose="020b0604020202020204" pitchFamily="34" charset="0"/>
                <a:ea typeface="宋体" panose="02010600030101010101" pitchFamily="2" charset="-122"/>
                <a:cs typeface="+mn-cs"/>
              </a:rPr>
              <a:t>、语言要</a:t>
            </a:r>
            <a:r>
              <a:rPr lang="zh-CN" altLang="en-US" sz="3600" b="1" noProof="1">
                <a:solidFill>
                  <a:srgbClr val="FF0000"/>
                </a:solidFill>
                <a:latin typeface="Arial" panose="020b0604020202020204" pitchFamily="34" charset="0"/>
                <a:ea typeface="宋体" panose="02010600030101010101" pitchFamily="2" charset="-122"/>
                <a:cs typeface="+mn-cs"/>
              </a:rPr>
              <a:t>简洁</a:t>
            </a:r>
            <a:r>
              <a:rPr lang="zh-CN" altLang="en-US" sz="3600" b="1" noProof="1">
                <a:latin typeface="Arial" panose="020b0604020202020204" pitchFamily="34" charset="0"/>
                <a:ea typeface="宋体" panose="02010600030101010101" pitchFamily="2" charset="-122"/>
                <a:cs typeface="+mn-cs"/>
              </a:rPr>
              <a:t>。</a:t>
            </a:r>
            <a:endParaRPr lang="en-US" altLang="zh-CN" sz="3600" b="1" noProof="1">
              <a:latin typeface="Arial" panose="020b0604020202020204" pitchFamily="34" charset="0"/>
            </a:endParaRPr>
          </a:p>
          <a:p>
            <a:r>
              <a:rPr lang="en-US" altLang="zh-CN" sz="3600" b="1" noProof="1">
                <a:latin typeface="Arial" panose="020b0604020202020204" pitchFamily="34" charset="0"/>
                <a:ea typeface="宋体" panose="02010600030101010101" pitchFamily="2" charset="-122"/>
                <a:cs typeface="+mn-cs"/>
              </a:rPr>
              <a:t>3</a:t>
            </a:r>
            <a:r>
              <a:rPr lang="zh-CN" altLang="en-US" sz="3600" b="1" noProof="1">
                <a:latin typeface="Arial" panose="020b0604020202020204" pitchFamily="34" charset="0"/>
                <a:ea typeface="宋体" panose="02010600030101010101" pitchFamily="2" charset="-122"/>
                <a:cs typeface="+mn-cs"/>
              </a:rPr>
              <a:t>、尽量采用</a:t>
            </a:r>
            <a:r>
              <a:rPr lang="zh-CN" altLang="en-US" sz="3600" b="1" noProof="1">
                <a:solidFill>
                  <a:srgbClr val="FF0000"/>
                </a:solidFill>
                <a:latin typeface="Arial" panose="020b0604020202020204" pitchFamily="34" charset="0"/>
                <a:ea typeface="宋体" panose="02010600030101010101" pitchFamily="2" charset="-122"/>
                <a:cs typeface="+mn-cs"/>
              </a:rPr>
              <a:t>陈述句式</a:t>
            </a:r>
            <a:r>
              <a:rPr lang="zh-CN" altLang="en-US" sz="3600" b="1" noProof="1">
                <a:latin typeface="Arial" panose="020b0604020202020204" pitchFamily="34" charset="0"/>
                <a:ea typeface="宋体" panose="02010600030101010101" pitchFamily="2" charset="-122"/>
                <a:cs typeface="+mn-cs"/>
              </a:rPr>
              <a:t>的</a:t>
            </a:r>
            <a:r>
              <a:rPr lang="zh-CN" altLang="en-US" sz="3600" b="1" noProof="1">
                <a:solidFill>
                  <a:srgbClr val="FF0000"/>
                </a:solidFill>
                <a:latin typeface="Arial" panose="020b0604020202020204" pitchFamily="34" charset="0"/>
                <a:ea typeface="宋体" panose="02010600030101010101" pitchFamily="2" charset="-122"/>
                <a:cs typeface="+mn-cs"/>
              </a:rPr>
              <a:t>主谓句</a:t>
            </a:r>
            <a:r>
              <a:rPr lang="zh-CN" altLang="en-US" sz="3600" b="1" noProof="1">
                <a:latin typeface="Arial" panose="020b0604020202020204" pitchFamily="34" charset="0"/>
                <a:ea typeface="宋体" panose="02010600030101010101" pitchFamily="2" charset="-122"/>
                <a:cs typeface="+mn-cs"/>
              </a:rPr>
              <a:t>表述。</a:t>
            </a:r>
            <a:endParaRPr lang="en-US" altLang="zh-CN" sz="3600" b="1" noProof="1">
              <a:latin typeface="Arial" panose="020b0604020202020204" pitchFamily="34" charset="0"/>
            </a:endParaRPr>
          </a:p>
          <a:p>
            <a:r>
              <a:rPr lang="en-US" altLang="zh-CN" sz="3600" b="1" noProof="1">
                <a:latin typeface="Arial" panose="020b0604020202020204" pitchFamily="34" charset="0"/>
                <a:ea typeface="宋体" panose="02010600030101010101" pitchFamily="2" charset="-122"/>
                <a:cs typeface="+mn-cs"/>
              </a:rPr>
              <a:t>4</a:t>
            </a:r>
            <a:r>
              <a:rPr lang="zh-CN" altLang="en-US" sz="3600" b="1" noProof="1">
                <a:latin typeface="Arial" panose="020b0604020202020204" pitchFamily="34" charset="0"/>
                <a:ea typeface="宋体" panose="02010600030101010101" pitchFamily="2" charset="-122"/>
                <a:cs typeface="+mn-cs"/>
              </a:rPr>
              <a:t>、压缩主体时，</a:t>
            </a:r>
            <a:r>
              <a:rPr lang="zh-CN" altLang="en-US" sz="3600" b="1" noProof="1">
                <a:solidFill>
                  <a:srgbClr val="FF0000"/>
                </a:solidFill>
                <a:latin typeface="Arial" panose="020b0604020202020204" pitchFamily="34" charset="0"/>
                <a:ea typeface="宋体" panose="02010600030101010101" pitchFamily="2" charset="-122"/>
                <a:cs typeface="+mn-cs"/>
              </a:rPr>
              <a:t>删去</a:t>
            </a:r>
            <a:r>
              <a:rPr lang="zh-CN" altLang="en-US" sz="3600" b="1" noProof="1">
                <a:latin typeface="Arial" panose="020b0604020202020204" pitchFamily="34" charset="0"/>
                <a:ea typeface="宋体" panose="02010600030101010101" pitchFamily="2" charset="-122"/>
                <a:cs typeface="+mn-cs"/>
              </a:rPr>
              <a:t>插叙、补叙部分的</a:t>
            </a:r>
            <a:r>
              <a:rPr lang="zh-CN" altLang="en-US" sz="3600" b="1" noProof="1">
                <a:solidFill>
                  <a:srgbClr val="FF0000"/>
                </a:solidFill>
                <a:latin typeface="Arial" panose="020b0604020202020204" pitchFamily="34" charset="0"/>
                <a:ea typeface="宋体" panose="02010600030101010101" pitchFamily="2" charset="-122"/>
                <a:cs typeface="+mn-cs"/>
              </a:rPr>
              <a:t>背景材料</a:t>
            </a:r>
            <a:r>
              <a:rPr lang="zh-CN" altLang="en-US" sz="3600" b="1" noProof="1">
                <a:latin typeface="Arial" panose="020b0604020202020204" pitchFamily="34" charset="0"/>
                <a:ea typeface="宋体" panose="02010600030101010101" pitchFamily="2" charset="-122"/>
                <a:cs typeface="+mn-cs"/>
              </a:rPr>
              <a:t>。</a:t>
            </a:r>
            <a:endParaRPr lang="en-US" altLang="zh-CN" sz="3600" b="1" noProof="1">
              <a:latin typeface="Arial" panose="020b0604020202020204" pitchFamily="34" charset="0"/>
            </a:endParaRPr>
          </a:p>
          <a:p>
            <a:r>
              <a:rPr lang="en-US" altLang="zh-CN" sz="3600" b="1" noProof="1">
                <a:latin typeface="Arial" panose="020b0604020202020204" pitchFamily="34" charset="0"/>
                <a:ea typeface="宋体" panose="02010600030101010101" pitchFamily="2" charset="-122"/>
                <a:cs typeface="+mn-cs"/>
              </a:rPr>
              <a:t>5</a:t>
            </a:r>
            <a:r>
              <a:rPr lang="zh-CN" altLang="en-US" sz="3600" b="1" noProof="1">
                <a:latin typeface="Arial" panose="020b0604020202020204" pitchFamily="34" charset="0"/>
                <a:ea typeface="宋体" panose="02010600030101010101" pitchFamily="2" charset="-122"/>
                <a:cs typeface="+mn-cs"/>
              </a:rPr>
              <a:t>、如果一则新闻包括了几层或几个方面的内容应按照先后顺序</a:t>
            </a:r>
            <a:r>
              <a:rPr lang="zh-CN" altLang="en-US" sz="3600" b="1" noProof="1">
                <a:solidFill>
                  <a:srgbClr val="FF0000"/>
                </a:solidFill>
                <a:latin typeface="Arial" panose="020b0604020202020204" pitchFamily="34" charset="0"/>
                <a:ea typeface="宋体" panose="02010600030101010101" pitchFamily="2" charset="-122"/>
                <a:cs typeface="+mn-cs"/>
              </a:rPr>
              <a:t>分层压缩排列</a:t>
            </a:r>
            <a:r>
              <a:rPr lang="zh-CN" altLang="en-US" sz="3600" b="1" noProof="1">
                <a:latin typeface="Arial" panose="020b0604020202020204" pitchFamily="34" charset="0"/>
                <a:ea typeface="宋体" panose="02010600030101010101" pitchFamily="2" charset="-122"/>
                <a:cs typeface="+mn-cs"/>
              </a:rPr>
              <a:t>。</a:t>
            </a:r>
            <a:endParaRPr lang="en-US" altLang="zh-CN" sz="4265" b="1" noProof="1">
              <a:latin typeface="Arial" panose="020b0604020202020204" pitchFamily="34" charset="0"/>
            </a:endParaRPr>
          </a:p>
        </p:txBody>
      </p:sp>
      <p:sp>
        <p:nvSpPr>
          <p:cNvPr id="9220" name="TextBox 5"/>
          <p:cNvSpPr txBox="1"/>
          <p:nvPr/>
        </p:nvSpPr>
        <p:spPr>
          <a:xfrm>
            <a:off x="245110" y="1246505"/>
            <a:ext cx="7851775" cy="706755"/>
          </a:xfrm>
          <a:prstGeom prst="rect">
            <a:avLst/>
          </a:prstGeom>
          <a:noFill/>
          <a:ln w="9525">
            <a:noFill/>
          </a:ln>
        </p:spPr>
        <p:txBody>
          <a:bodyPr wrap="square" anchor="t">
            <a:spAutoFit/>
          </a:bodyPr>
          <a:lstStyle/>
          <a:p>
            <a:r>
              <a:rPr lang="en-US" altLang="zh-CN" sz="4000" b="1">
                <a:latin typeface="Arial" panose="020b0604020202020204" pitchFamily="34" charset="0"/>
                <a:ea typeface="宋体" panose="02010600030101010101" pitchFamily="2" charset="-122"/>
              </a:rPr>
              <a:t>  </a:t>
            </a:r>
            <a:r>
              <a:rPr lang="zh-CN" altLang="en-US" sz="4000" b="1">
                <a:latin typeface="Arial" panose="020b0604020202020204" pitchFamily="34" charset="0"/>
                <a:ea typeface="宋体" panose="02010600030101010101" pitchFamily="2" charset="-122"/>
              </a:rPr>
              <a:t>方法：</a:t>
            </a:r>
            <a:r>
              <a:rPr lang="zh-CN" altLang="en-US" sz="4000" b="1">
                <a:solidFill>
                  <a:srgbClr val="0033CC"/>
                </a:solidFill>
                <a:latin typeface="Arial" panose="020b0604020202020204" pitchFamily="34" charset="0"/>
                <a:ea typeface="宋体" panose="02010600030101010101" pitchFamily="2" charset="-122"/>
              </a:rPr>
              <a:t>时间＋地点＋对象＋事件</a:t>
            </a:r>
            <a:endParaRPr lang="zh-CN" altLang="en-US" sz="4000" b="1">
              <a:solidFill>
                <a:srgbClr val="0033CC"/>
              </a:solidFill>
              <a:latin typeface="Arial" panose="020b0604020202020204" pitchFamily="34" charset="0"/>
              <a:ea typeface="宋体" panose="02010600030101010101" pitchFamily="2" charset="-122"/>
            </a:endParaRPr>
          </a:p>
        </p:txBody>
      </p:sp>
      <p:sp>
        <p:nvSpPr>
          <p:cNvPr id="6" name="横卷形 5"/>
          <p:cNvSpPr/>
          <p:nvPr/>
        </p:nvSpPr>
        <p:spPr>
          <a:xfrm>
            <a:off x="624205" y="0"/>
            <a:ext cx="7472680" cy="1162685"/>
          </a:xfrm>
          <a:prstGeom prst="horizontalScroll">
            <a:avLst/>
          </a:prstGeom>
          <a:solidFill>
            <a:srgbClr val="50E7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t>高考链接——新闻语段压缩</a:t>
            </a:r>
            <a:endParaRPr lang="zh-CN" altLang="en-US" sz="4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linds(horizontal)">
                                      <p:cBhvr>
                                        <p:cTn id="7" dur="500"/>
                                        <p:tgtEl>
                                          <p:spTgt spid="922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blinds(horizontal)">
                                      <p:cBhvr>
                                        <p:cTn id="12"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20"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2"/>
          <a:stretch>
            <a:fillRect/>
          </a:stretch>
        </p:blipFill>
        <p:spPr>
          <a:xfrm>
            <a:off x="9686290" y="-1295400"/>
            <a:ext cx="3844925" cy="3797935"/>
          </a:xfrm>
          <a:prstGeom prst="rect">
            <a:avLst/>
          </a:prstGeom>
        </p:spPr>
      </p:pic>
      <p:pic>
        <p:nvPicPr>
          <p:cNvPr id="10" name="图片 9" descr="背景3"/>
          <p:cNvPicPr>
            <a:picLocks noChangeAspect="1"/>
          </p:cNvPicPr>
          <p:nvPr/>
        </p:nvPicPr>
        <p:blipFill>
          <a:blip r:embed="rId3"/>
          <a:stretch>
            <a:fillRect/>
          </a:stretch>
        </p:blipFill>
        <p:spPr>
          <a:xfrm>
            <a:off x="560705" y="1246505"/>
            <a:ext cx="11070590" cy="5503545"/>
          </a:xfrm>
          <a:prstGeom prst="rect">
            <a:avLst/>
          </a:prstGeom>
          <a:effectLst>
            <a:outerShdw blurRad="50800" dist="38100" dir="2700000" algn="tl" rotWithShape="0">
              <a:prstClr val="black">
                <a:alpha val="40000"/>
              </a:prstClr>
            </a:outerShdw>
          </a:effectLst>
        </p:spPr>
      </p:pic>
      <p:sp>
        <p:nvSpPr>
          <p:cNvPr id="9218" name="TextBox 3"/>
          <p:cNvSpPr txBox="1"/>
          <p:nvPr/>
        </p:nvSpPr>
        <p:spPr>
          <a:xfrm>
            <a:off x="779780" y="2848610"/>
            <a:ext cx="10636885" cy="3230245"/>
          </a:xfrm>
          <a:prstGeom prst="rect">
            <a:avLst/>
          </a:prstGeom>
          <a:noFill/>
          <a:ln w="9525">
            <a:noFill/>
          </a:ln>
        </p:spPr>
        <p:txBody>
          <a:bodyPr wrap="square">
            <a:spAutoFit/>
          </a:bodyPr>
          <a:lstStyle/>
          <a:p>
            <a:r>
              <a:rPr lang="zh-CN" altLang="en-US" sz="3600" b="1" noProof="1">
                <a:latin typeface="Arial" panose="020b0604020202020204" pitchFamily="34" charset="0"/>
                <a:ea typeface="宋体" panose="02010600030101010101" pitchFamily="2" charset="-122"/>
                <a:cs typeface="+mn-cs"/>
              </a:rPr>
              <a:t>       </a:t>
            </a:r>
            <a:r>
              <a:rPr lang="zh-CN" altLang="en-US" sz="2800" b="1" noProof="1">
                <a:latin typeface="Arial" panose="020b0604020202020204" pitchFamily="34" charset="0"/>
                <a:ea typeface="宋体" panose="02010600030101010101" pitchFamily="2" charset="-122"/>
                <a:cs typeface="+mn-cs"/>
              </a:rPr>
              <a:t>2020年“中国航天日”启动仪式于4月24日在国家航天局网站举行。备受关注的中国首次火星探测任务名称、任务标识在启动仪式上公布。中国行星探测任务被命名为“天问系列”，首次火星探测任务被命名为“天问一号”，后续行星任务依次编号。据介绍，该名称源于屈原长诗《天问》，体现了探索自然和宇宙空间的文化传承，寓意追求科技创新永无止境，而象征“揽星九天”的任务标识，展现出中国航天开放合作的理念与态度。</a:t>
            </a:r>
            <a:endParaRPr lang="zh-CN" altLang="en-US" sz="2800" b="1" noProof="1">
              <a:latin typeface="Arial" panose="020b0604020202020204" pitchFamily="34" charset="0"/>
              <a:ea typeface="宋体" panose="02010600030101010101" pitchFamily="2" charset="-122"/>
              <a:cs typeface="+mn-cs"/>
            </a:endParaRPr>
          </a:p>
        </p:txBody>
      </p:sp>
      <p:sp>
        <p:nvSpPr>
          <p:cNvPr id="9220" name="TextBox 5"/>
          <p:cNvSpPr txBox="1"/>
          <p:nvPr/>
        </p:nvSpPr>
        <p:spPr>
          <a:xfrm>
            <a:off x="779780" y="1549400"/>
            <a:ext cx="10636885" cy="953135"/>
          </a:xfrm>
          <a:prstGeom prst="rect">
            <a:avLst/>
          </a:prstGeom>
          <a:noFill/>
          <a:ln w="9525">
            <a:noFill/>
          </a:ln>
        </p:spPr>
        <p:txBody>
          <a:bodyPr wrap="square" anchor="t">
            <a:spAutoFit/>
          </a:bodyPr>
          <a:lstStyle/>
          <a:p>
            <a:r>
              <a:rPr lang="zh-CN" altLang="en-US" sz="2800" b="1">
                <a:latin typeface="Arial" panose="020b0604020202020204" pitchFamily="34" charset="0"/>
                <a:ea typeface="宋体" panose="02010600030101010101" pitchFamily="2" charset="-122"/>
              </a:rPr>
              <a:t>（</a:t>
            </a:r>
            <a:r>
              <a:rPr lang="zh-CN" altLang="en-US" sz="2800" b="1">
                <a:latin typeface="楷体" panose="02010609060101010101" charset="-122"/>
                <a:ea typeface="楷体" panose="02010609060101010101" charset="-122"/>
                <a:cs typeface="楷体" panose="02010609060101010101" charset="-122"/>
              </a:rPr>
              <a:t>2020年高考全国1卷</a:t>
            </a:r>
            <a:r>
              <a:rPr lang="zh-CN" altLang="en-US" sz="2800" b="1">
                <a:latin typeface="Arial" panose="020b0604020202020204" pitchFamily="34" charset="0"/>
                <a:ea typeface="宋体" panose="02010600030101010101" pitchFamily="2" charset="-122"/>
              </a:rPr>
              <a:t>）请对下面这段新闻报道的文字进行压缩。要求保留关键信息，句子简洁流畅，不超过70个字。（5分）</a:t>
            </a:r>
            <a:endParaRPr lang="zh-CN" altLang="en-US" sz="2800" b="1">
              <a:latin typeface="Arial" panose="020b0604020202020204" pitchFamily="34" charset="0"/>
              <a:ea typeface="宋体" panose="02010600030101010101" pitchFamily="2" charset="-122"/>
            </a:endParaRPr>
          </a:p>
        </p:txBody>
      </p:sp>
      <p:sp>
        <p:nvSpPr>
          <p:cNvPr id="6" name="横卷形 5"/>
          <p:cNvSpPr/>
          <p:nvPr/>
        </p:nvSpPr>
        <p:spPr>
          <a:xfrm>
            <a:off x="1579245" y="0"/>
            <a:ext cx="7494905" cy="1162685"/>
          </a:xfrm>
          <a:prstGeom prst="horizontalScroll">
            <a:avLst/>
          </a:prstGeom>
          <a:solidFill>
            <a:srgbClr val="50E7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t>考题连线</a:t>
            </a:r>
            <a:endParaRPr lang="zh-CN" altLang="en-US" sz="4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linds(horizontal)">
                                      <p:cBhvr>
                                        <p:cTn id="7" dur="500"/>
                                        <p:tgtEl>
                                          <p:spTgt spid="922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blinds(horizontal)">
                                      <p:cBhvr>
                                        <p:cTn id="12"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20"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2"/>
          <a:stretch>
            <a:fillRect/>
          </a:stretch>
        </p:blipFill>
        <p:spPr>
          <a:xfrm>
            <a:off x="9686290" y="-1295400"/>
            <a:ext cx="3844925" cy="3797935"/>
          </a:xfrm>
          <a:prstGeom prst="rect">
            <a:avLst/>
          </a:prstGeom>
        </p:spPr>
      </p:pic>
      <p:pic>
        <p:nvPicPr>
          <p:cNvPr id="10" name="图片 9" descr="背景3"/>
          <p:cNvPicPr>
            <a:picLocks noChangeAspect="1"/>
          </p:cNvPicPr>
          <p:nvPr/>
        </p:nvPicPr>
        <p:blipFill>
          <a:blip r:embed="rId3"/>
          <a:stretch>
            <a:fillRect/>
          </a:stretch>
        </p:blipFill>
        <p:spPr>
          <a:xfrm>
            <a:off x="274955" y="387985"/>
            <a:ext cx="11713845" cy="6118860"/>
          </a:xfrm>
          <a:prstGeom prst="rect">
            <a:avLst/>
          </a:prstGeom>
          <a:effectLst>
            <a:outerShdw blurRad="50800" dist="38100" dir="2700000" algn="tl" rotWithShape="0">
              <a:prstClr val="black">
                <a:alpha val="40000"/>
              </a:prstClr>
            </a:outerShdw>
          </a:effectLst>
        </p:spPr>
      </p:pic>
      <p:sp>
        <p:nvSpPr>
          <p:cNvPr id="9218" name="TextBox 3"/>
          <p:cNvSpPr txBox="1"/>
          <p:nvPr/>
        </p:nvSpPr>
        <p:spPr>
          <a:xfrm>
            <a:off x="407670" y="4484370"/>
            <a:ext cx="11376025" cy="1506855"/>
          </a:xfrm>
          <a:prstGeom prst="rect">
            <a:avLst/>
          </a:prstGeom>
          <a:noFill/>
          <a:ln w="9525">
            <a:noFill/>
          </a:ln>
        </p:spPr>
        <p:txBody>
          <a:bodyPr wrap="square">
            <a:spAutoFit/>
          </a:bodyPr>
          <a:lstStyle/>
          <a:p>
            <a:r>
              <a:rPr lang="zh-CN" altLang="en-US" sz="3600" b="1" noProof="1">
                <a:latin typeface="Arial" panose="020b0604020202020204" pitchFamily="34" charset="0"/>
                <a:ea typeface="宋体" panose="02010600030101010101" pitchFamily="2" charset="-122"/>
                <a:cs typeface="+mn-cs"/>
              </a:rPr>
              <a:t>   </a:t>
            </a:r>
            <a:r>
              <a:rPr lang="zh-CN" altLang="en-US" sz="3600" b="1" noProof="1">
                <a:solidFill>
                  <a:srgbClr val="FF0000"/>
                </a:solidFill>
                <a:latin typeface="Arial" panose="020b0604020202020204" pitchFamily="34" charset="0"/>
                <a:ea typeface="宋体" panose="02010600030101010101" pitchFamily="2" charset="-122"/>
                <a:cs typeface="+mn-cs"/>
              </a:rPr>
              <a:t>   </a:t>
            </a:r>
            <a:r>
              <a:rPr lang="zh-CN" altLang="en-US" sz="2800" b="1" noProof="1">
                <a:solidFill>
                  <a:srgbClr val="FF0000"/>
                </a:solidFill>
                <a:latin typeface="Arial" panose="020b0604020202020204" pitchFamily="34" charset="0"/>
                <a:ea typeface="宋体" panose="02010600030101010101" pitchFamily="2" charset="-122"/>
                <a:cs typeface="+mn-cs"/>
              </a:rPr>
              <a:t>参考答案：</a:t>
            </a:r>
            <a:r>
              <a:rPr lang="zh-CN" altLang="en-US" sz="2800" b="1" noProof="1">
                <a:latin typeface="Arial" panose="020b0604020202020204" pitchFamily="34" charset="0"/>
                <a:ea typeface="宋体" panose="02010600030101010101" pitchFamily="2" charset="-122"/>
                <a:cs typeface="+mn-cs"/>
              </a:rPr>
              <a:t>2020年4月24日“中国航天日”启动仪式在国家航天局网站举行举行。仪式上公布中国首次火星探测任务名称是“天问一号”、任务标识“揽星九天”。 </a:t>
            </a:r>
            <a:endParaRPr lang="zh-CN" altLang="en-US" sz="2800" b="1" noProof="1">
              <a:latin typeface="Arial" panose="020b0604020202020204" pitchFamily="34" charset="0"/>
              <a:ea typeface="宋体" panose="02010600030101010101" pitchFamily="2" charset="-122"/>
              <a:cs typeface="+mn-cs"/>
            </a:endParaRPr>
          </a:p>
        </p:txBody>
      </p:sp>
      <p:sp>
        <p:nvSpPr>
          <p:cNvPr id="9220" name="TextBox 5"/>
          <p:cNvSpPr txBox="1"/>
          <p:nvPr/>
        </p:nvSpPr>
        <p:spPr>
          <a:xfrm>
            <a:off x="407670" y="530225"/>
            <a:ext cx="11376025" cy="3661410"/>
          </a:xfrm>
          <a:prstGeom prst="rect">
            <a:avLst/>
          </a:prstGeom>
          <a:noFill/>
          <a:ln w="9525">
            <a:noFill/>
          </a:ln>
        </p:spPr>
        <p:txBody>
          <a:bodyPr wrap="square" anchor="t">
            <a:spAutoFit/>
          </a:bodyPr>
          <a:lstStyle/>
          <a:p>
            <a:r>
              <a:rPr lang="en-US" altLang="zh-CN" sz="4000" b="1">
                <a:latin typeface="Arial" panose="020b0604020202020204" pitchFamily="34" charset="0"/>
                <a:ea typeface="宋体" panose="02010600030101010101" pitchFamily="2" charset="-122"/>
              </a:rPr>
              <a:t>     </a:t>
            </a:r>
            <a:r>
              <a:rPr lang="zh-CN" altLang="en-US" sz="2400" b="1">
                <a:solidFill>
                  <a:srgbClr val="FF0000"/>
                </a:solidFill>
                <a:latin typeface="Arial" panose="020b0604020202020204" pitchFamily="34" charset="0"/>
                <a:ea typeface="宋体" panose="02010600030101010101" pitchFamily="2" charset="-122"/>
              </a:rPr>
              <a:t>试题解析：</a:t>
            </a:r>
            <a:r>
              <a:rPr lang="zh-CN" altLang="en-US" sz="2400" b="1">
                <a:latin typeface="Arial" panose="020b0604020202020204" pitchFamily="34" charset="0"/>
                <a:ea typeface="宋体" panose="02010600030101010101" pitchFamily="2" charset="-122"/>
              </a:rPr>
              <a:t>本题属于新闻类材料压缩语段。新闻类压缩语段，它主要考查提炼主要内容、概括语意的能力。对于此类材料压缩后的表述，要突出有新闻价值的语句，比如时间、地点、中心事件等具体要素。根据新闻的特殊性可知，新闻的主要信息集中在导语部分，本则新闻的导语是“2020年‘中国航天日’启动仪式于4月24日在国家航天局网站举行”，故中心事件是：2020年“中国航天日”于4月24日启动。紧接着介绍了这次启动仪式的主要内容“中国首次火星探测任务名称、任务标识”；然后分别具体介绍任务名称、任务标识的意义：体现了探索自然和宇宙空间的文化传承，寓意追求科技创新永无止境，展现出中国航天开放合作的理念与态度，这部分不是关键信息，不必压缩。答题时要注意字数的要求，不要超过70个字。</a:t>
            </a:r>
            <a:endParaRPr lang="zh-CN" altLang="en-US" sz="2400" b="1">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linds(horizontal)">
                                      <p:cBhvr>
                                        <p:cTn id="7" dur="500"/>
                                        <p:tgtEl>
                                          <p:spTgt spid="922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blinds(horizontal)">
                                      <p:cBhvr>
                                        <p:cTn id="12" dur="500"/>
                                        <p:tgtEl>
                                          <p:spTgt spid="9218"/>
                                        </p:tgtEl>
                                      </p:cBhvr>
                                    </p:animEffect>
                                  </p:childTnLst>
                                </p:cTn>
                              </p:par>
                            </p:childTnLst>
                          </p:cTn>
                        </p:par>
                        <p:par>
                          <p:cTn id="13" fill="hold" nodeType="afterGroup">
                            <p:stCondLst>
                              <p:cond delay="500"/>
                            </p:stCondLst>
                            <p:childTnLst>
                              <p:par>
                                <p:cTn id="14" presetID="22" presetClass="entr" presetSubtype="2"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20"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2"/>
          <a:stretch>
            <a:fillRect/>
          </a:stretch>
        </p:blipFill>
        <p:spPr>
          <a:xfrm>
            <a:off x="9686290" y="-1295400"/>
            <a:ext cx="3844925" cy="3797935"/>
          </a:xfrm>
          <a:prstGeom prst="rect">
            <a:avLst/>
          </a:prstGeom>
        </p:spPr>
      </p:pic>
      <p:pic>
        <p:nvPicPr>
          <p:cNvPr id="10" name="图片 9" descr="背景3"/>
          <p:cNvPicPr>
            <a:picLocks noChangeAspect="1"/>
          </p:cNvPicPr>
          <p:nvPr/>
        </p:nvPicPr>
        <p:blipFill>
          <a:blip r:embed="rId3"/>
          <a:stretch>
            <a:fillRect/>
          </a:stretch>
        </p:blipFill>
        <p:spPr>
          <a:xfrm>
            <a:off x="205105" y="1163320"/>
            <a:ext cx="11734800" cy="5156835"/>
          </a:xfrm>
          <a:prstGeom prst="rect">
            <a:avLst/>
          </a:prstGeom>
          <a:effectLst>
            <a:outerShdw blurRad="50800" dist="38100" dir="2700000" algn="tl" rotWithShape="0">
              <a:prstClr val="black">
                <a:alpha val="40000"/>
              </a:prstClr>
            </a:outerShdw>
          </a:effectLst>
        </p:spPr>
      </p:pic>
      <p:sp>
        <p:nvSpPr>
          <p:cNvPr id="9220" name="TextBox 5"/>
          <p:cNvSpPr txBox="1"/>
          <p:nvPr/>
        </p:nvSpPr>
        <p:spPr>
          <a:xfrm>
            <a:off x="205740" y="1401445"/>
            <a:ext cx="11734165" cy="4584700"/>
          </a:xfrm>
          <a:prstGeom prst="rect">
            <a:avLst/>
          </a:prstGeom>
          <a:noFill/>
          <a:ln w="9525">
            <a:noFill/>
          </a:ln>
        </p:spPr>
        <p:txBody>
          <a:bodyPr wrap="square" anchor="t">
            <a:spAutoFit/>
          </a:bodyPr>
          <a:lstStyle/>
          <a:p>
            <a:r>
              <a:rPr lang="en-US" altLang="zh-CN" sz="4000" b="1">
                <a:latin typeface="Arial" panose="020b0604020202020204" pitchFamily="34" charset="0"/>
                <a:ea typeface="宋体" panose="02010600030101010101" pitchFamily="2" charset="-122"/>
              </a:rPr>
              <a:t>      </a:t>
            </a:r>
            <a:r>
              <a:rPr lang="en-US" altLang="zh-CN" sz="3600" b="1">
                <a:latin typeface="Arial" panose="020b0604020202020204" pitchFamily="34" charset="0"/>
                <a:ea typeface="宋体" panose="02010600030101010101" pitchFamily="2" charset="-122"/>
              </a:rPr>
              <a:t> 1.</a:t>
            </a:r>
            <a:r>
              <a:rPr lang="zh-CN" altLang="en-US" sz="3600" b="1">
                <a:latin typeface="Arial" panose="020b0604020202020204" pitchFamily="34" charset="0"/>
                <a:ea typeface="宋体" panose="02010600030101010101" pitchFamily="2" charset="-122"/>
              </a:rPr>
              <a:t>作者选取一个独特的角度,结合历史背景,郑重地记录下了香港回归这一历史时刻,既没有只写中方,又完整反映了英方撤离的情况;既没有对英方讽刺挖苦,又突出了殖民统治结束的象征意义,含蓄而有风度地表达了一种祖国恢复对香港行使主权时的庄严与喜悦的心情。本文重温了香港回归那一刻的激动与自豪,如果你是现场记者, 面对观看实况转播的亿万观众，你想说些什么?请把你想说的话写下来。</a:t>
            </a:r>
            <a:endParaRPr lang="zh-CN" altLang="en-US" sz="3600" b="1">
              <a:latin typeface="Arial" panose="020b0604020202020204" pitchFamily="34" charset="0"/>
              <a:ea typeface="宋体" panose="02010600030101010101" pitchFamily="2" charset="-122"/>
            </a:endParaRPr>
          </a:p>
        </p:txBody>
      </p:sp>
      <p:sp>
        <p:nvSpPr>
          <p:cNvPr id="6" name="横卷形 5"/>
          <p:cNvSpPr/>
          <p:nvPr/>
        </p:nvSpPr>
        <p:spPr>
          <a:xfrm>
            <a:off x="3369310" y="0"/>
            <a:ext cx="5048885" cy="1162685"/>
          </a:xfrm>
          <a:prstGeom prst="horizontalScroll">
            <a:avLst/>
          </a:prstGeom>
          <a:solidFill>
            <a:srgbClr val="50E7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t>课后练笔</a:t>
            </a:r>
            <a:endParaRPr lang="zh-CN" altLang="en-US" sz="4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linds(horizontal)">
                                      <p:cBhvr>
                                        <p:cTn id="7" dur="500"/>
                                        <p:tgtEl>
                                          <p:spTgt spid="9220"/>
                                        </p:tgtEl>
                                      </p:cBhvr>
                                    </p:animEffect>
                                  </p:childTnLst>
                                </p:cTn>
                              </p:par>
                            </p:childTnLst>
                          </p:cTn>
                        </p:par>
                        <p:par>
                          <p:cTn id="8" fill="hold" nodeType="afterGroup">
                            <p:stCondLst>
                              <p:cond delay="500"/>
                            </p:stCondLst>
                            <p:childTnLst>
                              <p:par>
                                <p:cTn id="9" presetID="22" presetClass="entr" presetSubtype="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10" name="图片 9" descr="背景3"/>
          <p:cNvPicPr>
            <a:picLocks noChangeAspect="1"/>
          </p:cNvPicPr>
          <p:nvPr/>
        </p:nvPicPr>
        <p:blipFill>
          <a:blip r:embed="rId2"/>
          <a:stretch>
            <a:fillRect/>
          </a:stretch>
        </p:blipFill>
        <p:spPr>
          <a:xfrm>
            <a:off x="155575" y="2404110"/>
            <a:ext cx="11738610" cy="3916045"/>
          </a:xfrm>
          <a:prstGeom prst="rect">
            <a:avLst/>
          </a:prstGeom>
          <a:effectLst>
            <a:outerShdw blurRad="50800" dist="38100" dir="2700000" algn="tl" rotWithShape="0">
              <a:prstClr val="black">
                <a:alpha val="40000"/>
              </a:prstClr>
            </a:outerShdw>
          </a:effectLst>
        </p:spPr>
      </p:pic>
      <p:pic>
        <p:nvPicPr>
          <p:cNvPr id="8" name="图片 7" descr="花10"/>
          <p:cNvPicPr>
            <a:picLocks noChangeAspect="1"/>
          </p:cNvPicPr>
          <p:nvPr/>
        </p:nvPicPr>
        <p:blipFill>
          <a:blip r:embed="rId3"/>
          <a:stretch>
            <a:fillRect/>
          </a:stretch>
        </p:blipFill>
        <p:spPr>
          <a:xfrm>
            <a:off x="9686290" y="-1295400"/>
            <a:ext cx="3844925" cy="3797935"/>
          </a:xfrm>
          <a:prstGeom prst="rect">
            <a:avLst/>
          </a:prstGeom>
        </p:spPr>
      </p:pic>
      <p:sp>
        <p:nvSpPr>
          <p:cNvPr id="9220" name="TextBox 5"/>
          <p:cNvSpPr txBox="1"/>
          <p:nvPr/>
        </p:nvSpPr>
        <p:spPr>
          <a:xfrm>
            <a:off x="408305" y="2404110"/>
            <a:ext cx="11376025" cy="2922905"/>
          </a:xfrm>
          <a:prstGeom prst="rect">
            <a:avLst/>
          </a:prstGeom>
          <a:noFill/>
          <a:ln w="9525">
            <a:noFill/>
          </a:ln>
        </p:spPr>
        <p:txBody>
          <a:bodyPr wrap="square" anchor="t">
            <a:spAutoFit/>
          </a:bodyPr>
          <a:lstStyle/>
          <a:p>
            <a:r>
              <a:rPr lang="en-US" altLang="zh-CN" sz="4000" b="1">
                <a:latin typeface="Arial" panose="020b0604020202020204" pitchFamily="34" charset="0"/>
                <a:ea typeface="宋体" panose="02010600030101010101" pitchFamily="2" charset="-122"/>
              </a:rPr>
              <a:t>      </a:t>
            </a:r>
            <a:r>
              <a:rPr lang="en-US" altLang="zh-CN" sz="3600" b="1">
                <a:latin typeface="Arial" panose="020b0604020202020204" pitchFamily="34" charset="0"/>
                <a:ea typeface="宋体" panose="02010600030101010101" pitchFamily="2" charset="-122"/>
              </a:rPr>
              <a:t> 2.</a:t>
            </a:r>
            <a:r>
              <a:rPr sz="3600" b="1">
                <a:latin typeface="Arial" panose="020b0604020202020204" pitchFamily="34" charset="0"/>
                <a:ea typeface="宋体" panose="02010600030101010101" pitchFamily="2" charset="-122"/>
              </a:rPr>
              <a:t>焦裕禄同志离开我们已经快50年了，当下我们所处的时代、社会环境、工作条件和人们的思想观念均发生了很大变化，我们还需要学习焦裕禄精神吗？焦裕禄精神还符合时代要求吗？请写一篇小论文，发表你的看法。</a:t>
            </a:r>
            <a:endParaRPr sz="3600" b="1">
              <a:latin typeface="Arial" panose="020b0604020202020204" pitchFamily="34" charset="0"/>
              <a:ea typeface="宋体" panose="02010600030101010101" pitchFamily="2" charset="-122"/>
            </a:endParaRPr>
          </a:p>
        </p:txBody>
      </p:sp>
      <p:sp>
        <p:nvSpPr>
          <p:cNvPr id="6" name="横卷形 5"/>
          <p:cNvSpPr/>
          <p:nvPr/>
        </p:nvSpPr>
        <p:spPr>
          <a:xfrm>
            <a:off x="3393440" y="656590"/>
            <a:ext cx="5048885" cy="1162685"/>
          </a:xfrm>
          <a:prstGeom prst="horizontalScroll">
            <a:avLst/>
          </a:prstGeom>
          <a:solidFill>
            <a:srgbClr val="50E7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t>课后练笔</a:t>
            </a:r>
            <a:endParaRPr lang="zh-CN" altLang="en-US" sz="4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linds(horizontal)">
                                      <p:cBhvr>
                                        <p:cTn id="7" dur="500"/>
                                        <p:tgtEl>
                                          <p:spTgt spid="9220"/>
                                        </p:tgtEl>
                                      </p:cBhvr>
                                    </p:animEffect>
                                  </p:childTnLst>
                                </p:cTn>
                              </p:par>
                            </p:childTnLst>
                          </p:cTn>
                        </p:par>
                        <p:par>
                          <p:cTn id="8" fill="hold" nodeType="afterGroup">
                            <p:stCondLst>
                              <p:cond delay="500"/>
                            </p:stCondLst>
                            <p:childTnLst>
                              <p:par>
                                <p:cTn id="9" presetID="22" presetClass="entr" presetSubtype="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0"/>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2"/>
          <a:stretch>
            <a:fillRect/>
          </a:stretch>
        </p:blipFill>
        <p:spPr>
          <a:xfrm>
            <a:off x="8992235" y="-586740"/>
            <a:ext cx="3844925" cy="3797935"/>
          </a:xfrm>
          <a:prstGeom prst="rect">
            <a:avLst/>
          </a:prstGeom>
        </p:spPr>
      </p:pic>
      <p:grpSp>
        <p:nvGrpSpPr>
          <p:cNvPr id="11" name="组合 10"/>
          <p:cNvGrpSpPr/>
          <p:nvPr/>
        </p:nvGrpSpPr>
        <p:grpSpPr>
          <a:xfrm>
            <a:off x="560705" y="537845"/>
            <a:ext cx="11070590" cy="5782945"/>
            <a:chOff x="883" y="847"/>
            <a:chExt cx="17434" cy="9107"/>
          </a:xfrm>
        </p:grpSpPr>
        <p:pic>
          <p:nvPicPr>
            <p:cNvPr id="9" name="图片 8" descr="背景3"/>
            <p:cNvPicPr>
              <a:picLocks noChangeAspect="1"/>
            </p:cNvPicPr>
            <p:nvPr/>
          </p:nvPicPr>
          <p:blipFill>
            <a:blip r:embed="rId3"/>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3"/>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83969" name="图片 48137"/>
          <p:cNvPicPr>
            <a:picLocks noChangeAspect="1"/>
          </p:cNvPicPr>
          <p:nvPr/>
        </p:nvPicPr>
        <p:blipFill>
          <a:blip r:embed="rId4"/>
          <a:stretch>
            <a:fillRect/>
          </a:stretch>
        </p:blipFill>
        <p:spPr>
          <a:xfrm>
            <a:off x="4686858" y="2568915"/>
            <a:ext cx="2256530" cy="2110539"/>
          </a:xfrm>
          <a:prstGeom prst="rect">
            <a:avLst/>
          </a:prstGeom>
          <a:noFill/>
          <a:ln w="9525">
            <a:noFill/>
          </a:ln>
        </p:spPr>
      </p:pic>
      <p:sp>
        <p:nvSpPr>
          <p:cNvPr id="83972" name="文本框 48144"/>
          <p:cNvSpPr txBox="1"/>
          <p:nvPr/>
        </p:nvSpPr>
        <p:spPr>
          <a:xfrm>
            <a:off x="5342237" y="3024348"/>
            <a:ext cx="1097280" cy="1198880"/>
          </a:xfrm>
          <a:prstGeom prst="rect">
            <a:avLst/>
          </a:prstGeom>
          <a:noFill/>
          <a:ln w="9525">
            <a:noFill/>
          </a:ln>
        </p:spPr>
        <p:txBody>
          <a:bodyPr wrap="none" anchor="t">
            <a:spAutoFit/>
          </a:bodyPr>
          <a:lstStyle/>
          <a:p>
            <a:pPr hangingPunct="0">
              <a:buClr>
                <a:schemeClr val="accent1"/>
              </a:buClr>
            </a:pPr>
            <a:r>
              <a:rPr lang="zh-CN" altLang="en-US" sz="7200" b="1">
                <a:solidFill>
                  <a:schemeClr val="bg1"/>
                </a:solidFill>
                <a:latin typeface="微软雅黑" panose="020b0503020204020204" pitchFamily="34" charset="-122"/>
                <a:ea typeface="微软雅黑" panose="020b0503020204020204" pitchFamily="34" charset="-122"/>
              </a:rPr>
              <a:t>的</a:t>
            </a:r>
            <a:endParaRPr lang="zh-CN" altLang="en-US" sz="7200" b="1">
              <a:solidFill>
                <a:schemeClr val="bg1"/>
              </a:solidFill>
              <a:latin typeface="微软雅黑" panose="020b0503020204020204" pitchFamily="34" charset="-122"/>
              <a:ea typeface="微软雅黑" panose="020b0503020204020204" pitchFamily="34" charset="-122"/>
            </a:endParaRPr>
          </a:p>
        </p:txBody>
      </p:sp>
      <p:pic>
        <p:nvPicPr>
          <p:cNvPr id="83973" name="图片 1"/>
          <p:cNvPicPr>
            <a:picLocks noChangeAspect="1"/>
          </p:cNvPicPr>
          <p:nvPr/>
        </p:nvPicPr>
        <p:blipFill>
          <a:blip r:embed="rId5"/>
          <a:stretch>
            <a:fillRect/>
          </a:stretch>
        </p:blipFill>
        <p:spPr>
          <a:xfrm>
            <a:off x="6943621" y="1430311"/>
            <a:ext cx="2627858" cy="2423151"/>
          </a:xfrm>
          <a:prstGeom prst="rect">
            <a:avLst/>
          </a:prstGeom>
          <a:noFill/>
          <a:ln w="9525">
            <a:noFill/>
          </a:ln>
        </p:spPr>
      </p:pic>
      <p:pic>
        <p:nvPicPr>
          <p:cNvPr id="83974" name="图片 2"/>
          <p:cNvPicPr>
            <a:picLocks noChangeAspect="1"/>
          </p:cNvPicPr>
          <p:nvPr/>
        </p:nvPicPr>
        <p:blipFill>
          <a:blip r:embed="rId6"/>
          <a:stretch>
            <a:fillRect/>
          </a:stretch>
        </p:blipFill>
        <p:spPr>
          <a:xfrm>
            <a:off x="9430969" y="-52009"/>
            <a:ext cx="2761156" cy="2729418"/>
          </a:xfrm>
          <a:prstGeom prst="rect">
            <a:avLst/>
          </a:prstGeom>
          <a:noFill/>
          <a:ln w="9525">
            <a:noFill/>
          </a:ln>
        </p:spPr>
      </p:pic>
      <p:sp>
        <p:nvSpPr>
          <p:cNvPr id="83975" name="文本框 3"/>
          <p:cNvSpPr txBox="1"/>
          <p:nvPr/>
        </p:nvSpPr>
        <p:spPr>
          <a:xfrm>
            <a:off x="7611810" y="1726472"/>
            <a:ext cx="1300480" cy="1445260"/>
          </a:xfrm>
          <a:prstGeom prst="rect">
            <a:avLst/>
          </a:prstGeom>
          <a:noFill/>
          <a:ln w="9525">
            <a:noFill/>
          </a:ln>
        </p:spPr>
        <p:txBody>
          <a:bodyPr wrap="none" anchor="t">
            <a:spAutoFit/>
          </a:bodyPr>
          <a:lstStyle/>
          <a:p>
            <a:pPr hangingPunct="0">
              <a:buClr>
                <a:schemeClr val="accent1"/>
              </a:buClr>
            </a:pPr>
            <a:r>
              <a:rPr lang="zh-CN" altLang="en-US" sz="8795" b="1">
                <a:solidFill>
                  <a:schemeClr val="bg1"/>
                </a:solidFill>
                <a:latin typeface="微软雅黑" panose="020b0503020204020204" pitchFamily="34" charset="-122"/>
                <a:ea typeface="微软雅黑" panose="020b0503020204020204" pitchFamily="34" charset="-122"/>
              </a:rPr>
              <a:t>思</a:t>
            </a:r>
            <a:endParaRPr lang="zh-CN" altLang="en-US" sz="8795" b="1">
              <a:solidFill>
                <a:schemeClr val="bg1"/>
              </a:solidFill>
              <a:latin typeface="微软雅黑" panose="020b0503020204020204" pitchFamily="34" charset="-122"/>
              <a:ea typeface="微软雅黑" panose="020b0503020204020204" pitchFamily="34" charset="-122"/>
            </a:endParaRPr>
          </a:p>
        </p:txBody>
      </p:sp>
      <p:sp>
        <p:nvSpPr>
          <p:cNvPr id="83976" name="文本框 4"/>
          <p:cNvSpPr txBox="1"/>
          <p:nvPr/>
        </p:nvSpPr>
        <p:spPr>
          <a:xfrm>
            <a:off x="10092728" y="240708"/>
            <a:ext cx="1643380" cy="1861185"/>
          </a:xfrm>
          <a:prstGeom prst="rect">
            <a:avLst/>
          </a:prstGeom>
          <a:noFill/>
          <a:ln w="9525">
            <a:noFill/>
          </a:ln>
        </p:spPr>
        <p:txBody>
          <a:bodyPr wrap="square" anchor="t">
            <a:spAutoFit/>
          </a:bodyPr>
          <a:lstStyle/>
          <a:p>
            <a:pPr hangingPunct="0">
              <a:buClr>
                <a:schemeClr val="accent1"/>
              </a:buClr>
            </a:pPr>
            <a:r>
              <a:rPr lang="zh-CN" altLang="en-US" sz="11500" b="1">
                <a:solidFill>
                  <a:schemeClr val="bg1"/>
                </a:solidFill>
                <a:latin typeface="微软雅黑" panose="020b0503020204020204" pitchFamily="34" charset="-122"/>
                <a:ea typeface="微软雅黑" panose="020b0503020204020204" pitchFamily="34" charset="-122"/>
              </a:rPr>
              <a:t>考</a:t>
            </a:r>
            <a:endParaRPr lang="zh-CN" altLang="en-US" sz="11500" b="1">
              <a:solidFill>
                <a:schemeClr val="bg1"/>
              </a:solidFill>
              <a:latin typeface="微软雅黑" panose="020b0503020204020204" pitchFamily="34" charset="-122"/>
              <a:ea typeface="微软雅黑" panose="020b0503020204020204" pitchFamily="34" charset="-122"/>
            </a:endParaRPr>
          </a:p>
        </p:txBody>
      </p:sp>
      <p:pic>
        <p:nvPicPr>
          <p:cNvPr id="83978" name="图片 6"/>
          <p:cNvPicPr>
            <a:picLocks noChangeAspect="1"/>
          </p:cNvPicPr>
          <p:nvPr/>
        </p:nvPicPr>
        <p:blipFill>
          <a:blip r:embed="rId7"/>
          <a:stretch>
            <a:fillRect/>
          </a:stretch>
        </p:blipFill>
        <p:spPr>
          <a:xfrm>
            <a:off x="2766745" y="3409958"/>
            <a:ext cx="2005806" cy="1821728"/>
          </a:xfrm>
          <a:prstGeom prst="rect">
            <a:avLst/>
          </a:prstGeom>
          <a:noFill/>
          <a:ln w="9525">
            <a:noFill/>
          </a:ln>
        </p:spPr>
      </p:pic>
      <p:sp>
        <p:nvSpPr>
          <p:cNvPr id="83979" name="文本框 7"/>
          <p:cNvSpPr txBox="1"/>
          <p:nvPr/>
        </p:nvSpPr>
        <p:spPr>
          <a:xfrm>
            <a:off x="3353887" y="3732093"/>
            <a:ext cx="944880" cy="1014730"/>
          </a:xfrm>
          <a:prstGeom prst="rect">
            <a:avLst/>
          </a:prstGeom>
          <a:noFill/>
          <a:ln w="9525">
            <a:noFill/>
          </a:ln>
        </p:spPr>
        <p:txBody>
          <a:bodyPr wrap="none" anchor="t">
            <a:spAutoFit/>
          </a:bodyPr>
          <a:lstStyle/>
          <a:p>
            <a:pPr hangingPunct="0">
              <a:buClr>
                <a:schemeClr val="accent1"/>
              </a:buClr>
            </a:pPr>
            <a:r>
              <a:rPr lang="zh-CN" altLang="en-US" sz="6000" b="1">
                <a:solidFill>
                  <a:schemeClr val="bg1"/>
                </a:solidFill>
                <a:latin typeface="微软雅黑" panose="020b0503020204020204" pitchFamily="34" charset="-122"/>
                <a:ea typeface="微软雅黑" panose="020b0503020204020204" pitchFamily="34" charset="-122"/>
              </a:rPr>
              <a:t>你</a:t>
            </a:r>
            <a:endParaRPr lang="zh-CN" altLang="en-US" sz="6000" b="1">
              <a:solidFill>
                <a:schemeClr val="bg1"/>
              </a:solidFill>
              <a:latin typeface="微软雅黑" panose="020b0503020204020204" pitchFamily="34" charset="-122"/>
              <a:ea typeface="微软雅黑" panose="020b0503020204020204" pitchFamily="34" charset="-122"/>
            </a:endParaRPr>
          </a:p>
        </p:txBody>
      </p:sp>
      <p:pic>
        <p:nvPicPr>
          <p:cNvPr id="12" name="图片 11" descr="树"/>
          <p:cNvPicPr>
            <a:picLocks noChangeAspect="1"/>
          </p:cNvPicPr>
          <p:nvPr/>
        </p:nvPicPr>
        <p:blipFill>
          <a:blip r:embed="rId8"/>
          <a:stretch>
            <a:fillRect/>
          </a:stretch>
        </p:blipFill>
        <p:spPr>
          <a:xfrm flipH="1">
            <a:off x="-667385" y="3211195"/>
            <a:ext cx="5129530" cy="3646805"/>
          </a:xfrm>
          <a:prstGeom prst="rect">
            <a:avLst/>
          </a:prstGeom>
        </p:spPr>
      </p:pic>
      <p:pic>
        <p:nvPicPr>
          <p:cNvPr id="2" name="图片 5"/>
          <p:cNvPicPr>
            <a:picLocks noChangeAspect="1"/>
          </p:cNvPicPr>
          <p:nvPr/>
        </p:nvPicPr>
        <p:blipFill>
          <a:blip r:embed="rId9"/>
          <a:stretch>
            <a:fillRect/>
          </a:stretch>
        </p:blipFill>
        <p:spPr>
          <a:xfrm>
            <a:off x="1087119" y="4548065"/>
            <a:ext cx="1658281" cy="1559893"/>
          </a:xfrm>
          <a:prstGeom prst="rect">
            <a:avLst/>
          </a:prstGeom>
          <a:noFill/>
          <a:ln w="9525">
            <a:noFill/>
          </a:ln>
        </p:spPr>
      </p:pic>
      <p:pic>
        <p:nvPicPr>
          <p:cNvPr id="4" name="图片 5"/>
          <p:cNvPicPr>
            <a:picLocks noChangeAspect="1"/>
          </p:cNvPicPr>
          <p:nvPr/>
        </p:nvPicPr>
        <p:blipFill>
          <a:blip r:embed="rId9"/>
          <a:stretch>
            <a:fillRect/>
          </a:stretch>
        </p:blipFill>
        <p:spPr>
          <a:xfrm>
            <a:off x="1479" y="5519892"/>
            <a:ext cx="1196514" cy="1124893"/>
          </a:xfrm>
          <a:prstGeom prst="rect">
            <a:avLst/>
          </a:prstGeom>
          <a:noFill/>
          <a:ln w="9525">
            <a:noFill/>
          </a:ln>
        </p:spPr>
      </p:pic>
      <p:sp>
        <p:nvSpPr>
          <p:cNvPr id="5" name="文本框 8"/>
          <p:cNvSpPr txBox="1"/>
          <p:nvPr/>
        </p:nvSpPr>
        <p:spPr>
          <a:xfrm>
            <a:off x="1590871" y="4937723"/>
            <a:ext cx="792480" cy="829945"/>
          </a:xfrm>
          <a:prstGeom prst="rect">
            <a:avLst/>
          </a:prstGeom>
          <a:noFill/>
          <a:ln w="9525">
            <a:noFill/>
          </a:ln>
        </p:spPr>
        <p:txBody>
          <a:bodyPr wrap="none" anchor="t">
            <a:spAutoFit/>
          </a:bodyPr>
          <a:lstStyle/>
          <a:p>
            <a:pPr hangingPunct="0">
              <a:buClr>
                <a:schemeClr val="accent1"/>
              </a:buClr>
            </a:pPr>
            <a:r>
              <a:rPr lang="zh-CN" altLang="en-US" sz="4795" b="1">
                <a:solidFill>
                  <a:schemeClr val="bg1"/>
                </a:solidFill>
                <a:latin typeface="微软雅黑" panose="020b0503020204020204" pitchFamily="34" charset="-122"/>
                <a:ea typeface="微软雅黑" panose="020b0503020204020204" pitchFamily="34" charset="-122"/>
              </a:rPr>
              <a:t>谢</a:t>
            </a:r>
            <a:endParaRPr lang="zh-CN" altLang="en-US" sz="4795" b="1">
              <a:solidFill>
                <a:schemeClr val="bg1"/>
              </a:solidFill>
              <a:latin typeface="微软雅黑" panose="020b0503020204020204" pitchFamily="34" charset="-122"/>
              <a:ea typeface="微软雅黑" panose="020b0503020204020204" pitchFamily="34" charset="-122"/>
            </a:endParaRPr>
          </a:p>
        </p:txBody>
      </p:sp>
      <p:sp>
        <p:nvSpPr>
          <p:cNvPr id="6" name="文本框 48141"/>
          <p:cNvSpPr txBox="1"/>
          <p:nvPr/>
        </p:nvSpPr>
        <p:spPr>
          <a:xfrm>
            <a:off x="292324" y="5761549"/>
            <a:ext cx="795023" cy="645160"/>
          </a:xfrm>
          <a:prstGeom prst="rect">
            <a:avLst/>
          </a:prstGeom>
          <a:noFill/>
          <a:ln w="9525">
            <a:noFill/>
          </a:ln>
        </p:spPr>
        <p:txBody>
          <a:bodyPr wrap="square" anchor="t">
            <a:spAutoFit/>
          </a:bodyPr>
          <a:lstStyle/>
          <a:p>
            <a:pPr hangingPunct="0">
              <a:buClr>
                <a:schemeClr val="accent1"/>
              </a:buClr>
            </a:pPr>
            <a:r>
              <a:rPr lang="zh-CN" altLang="zh-CN" sz="3600" b="1">
                <a:solidFill>
                  <a:schemeClr val="bg1"/>
                </a:solidFill>
                <a:latin typeface="微软雅黑" panose="020b0503020204020204" pitchFamily="34" charset="-122"/>
                <a:ea typeface="微软雅黑" panose="020b0503020204020204" pitchFamily="34" charset="-122"/>
              </a:rPr>
              <a:t>谢</a:t>
            </a:r>
            <a:endParaRPr lang="zh-CN" altLang="zh-CN" sz="36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zoom/>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7"/>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3"/>
          <a:stretch>
            <a:fillRect/>
          </a:stretch>
        </p:blipFill>
        <p:spPr>
          <a:xfrm>
            <a:off x="9686290" y="-1344930"/>
            <a:ext cx="3844925" cy="3797935"/>
          </a:xfrm>
          <a:prstGeom prst="rect">
            <a:avLst/>
          </a:prstGeom>
        </p:spPr>
      </p:pic>
      <p:sp>
        <p:nvSpPr>
          <p:cNvPr id="9" name="矩形 8"/>
          <p:cNvSpPr/>
          <p:nvPr/>
        </p:nvSpPr>
        <p:spPr>
          <a:xfrm>
            <a:off x="0" y="-635"/>
            <a:ext cx="12194540" cy="1344295"/>
          </a:xfrm>
          <a:prstGeom prst="rect">
            <a:avLst/>
          </a:prstGeom>
          <a:solidFill>
            <a:srgbClr val="69D9D5"/>
          </a:solidFill>
          <a:ln>
            <a:noFill/>
          </a:ln>
        </p:spPr>
        <p:style>
          <a:lnRef idx="2">
            <a:schemeClr val="accent3">
              <a:shade val="50000"/>
            </a:schemeClr>
          </a:lnRef>
          <a:fillRef idx="1">
            <a:schemeClr val="accent3"/>
          </a:fillRef>
          <a:effectRef idx="0">
            <a:schemeClr val="accent3"/>
          </a:effectRef>
          <a:fontRef idx="minor">
            <a:schemeClr val="lt1"/>
          </a:fontRef>
        </p:style>
        <p:txBody>
          <a:bodyPr lIns="76797" tIns="38398" rIns="76797" bIns="38398" anchor="ctr"/>
          <a:lstStyle/>
          <a:p>
            <a:pPr algn="ctr">
              <a:defRPr/>
            </a:pPr>
            <a:endParaRPr lang="zh-CN" altLang="en-US" sz="100" baseline="-25000"/>
          </a:p>
        </p:txBody>
      </p:sp>
      <p:sp>
        <p:nvSpPr>
          <p:cNvPr id="16" name="图文框 15"/>
          <p:cNvSpPr/>
          <p:nvPr/>
        </p:nvSpPr>
        <p:spPr>
          <a:xfrm>
            <a:off x="2416" y="1359"/>
            <a:ext cx="12187169" cy="6855283"/>
          </a:xfrm>
          <a:prstGeom prst="frame">
            <a:avLst>
              <a:gd name="adj1" fmla="val 968"/>
            </a:avLst>
          </a:prstGeom>
          <a:solidFill>
            <a:srgbClr val="956C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 name="标题 1"/>
          <p:cNvSpPr>
            <a:spLocks noGrp="1"/>
          </p:cNvSpPr>
          <p:nvPr>
            <p:ph type="title"/>
          </p:nvPr>
        </p:nvSpPr>
        <p:spPr>
          <a:xfrm>
            <a:off x="131959" y="17600"/>
            <a:ext cx="10512010" cy="1325111"/>
          </a:xfrm>
        </p:spPr>
        <p:txBody>
          <a:bodyPr>
            <a:noAutofit/>
          </a:bodyPr>
          <a:lstStyle/>
          <a:p>
            <a:pPr algn="ctr"/>
            <a:r>
              <a:rPr lang="en-US" altLang="zh-CN" sz="4800" b="1">
                <a:solidFill>
                  <a:schemeClr val="tx2"/>
                </a:solidFill>
                <a:latin typeface="微软雅黑" panose="020b0503020204020204" pitchFamily="34" charset="-122"/>
                <a:ea typeface="微软雅黑" panose="020b0503020204020204" pitchFamily="34" charset="-122"/>
                <a:sym typeface="+mn-ea"/>
              </a:rPr>
              <a:t>        </a:t>
            </a:r>
            <a:r>
              <a:rPr lang="zh-CN" altLang="en-US" sz="4800" b="1">
                <a:solidFill>
                  <a:schemeClr val="tx2"/>
                </a:solidFill>
                <a:latin typeface="微软雅黑" panose="020b0503020204020204" pitchFamily="34" charset="-122"/>
                <a:ea typeface="微软雅黑" panose="020b0503020204020204" pitchFamily="34" charset="-122"/>
                <a:sym typeface="+mn-ea"/>
              </a:rPr>
              <a:t>导入新课：</a:t>
            </a:r>
            <a:r>
              <a:rPr lang="zh-CN" altLang="en-US" sz="4800" b="1">
                <a:solidFill>
                  <a:schemeClr val="tx2"/>
                </a:solidFill>
                <a:latin typeface="微软雅黑" panose="020b0503020204020204" pitchFamily="34" charset="-122"/>
                <a:ea typeface="微软雅黑" panose="020b0503020204020204" pitchFamily="34" charset="-122"/>
                <a:sym typeface="+mn-ea"/>
                <a:hlinkClick r:id="rId4" action="ppaction://hlinkfile"/>
              </a:rPr>
              <a:t>欣赏视频片段</a:t>
            </a:r>
            <a:endParaRPr lang="zh-CN" altLang="en-US" sz="4800" b="1">
              <a:solidFill>
                <a:schemeClr val="tx2"/>
              </a:solidFill>
              <a:latin typeface="微软雅黑" panose="020b0503020204020204" pitchFamily="34" charset="-122"/>
              <a:ea typeface="微软雅黑" panose="020b0503020204020204" pitchFamily="34" charset="-122"/>
              <a:sym typeface="+mn-ea"/>
            </a:endParaRPr>
          </a:p>
        </p:txBody>
      </p:sp>
      <p:pic>
        <p:nvPicPr>
          <p:cNvPr id="37891" name="Picture 3" descr="03"/>
          <p:cNvPicPr>
            <a:picLocks noChangeAspect="1" noChangeArrowheads="1"/>
          </p:cNvPicPr>
          <p:nvPr/>
        </p:nvPicPr>
        <p:blipFill>
          <a:blip r:embed="rId5"/>
          <a:stretch>
            <a:fillRect/>
          </a:stretch>
        </p:blipFill>
        <p:spPr bwMode="auto">
          <a:xfrm>
            <a:off x="1050925" y="2100580"/>
            <a:ext cx="4700905" cy="4420235"/>
          </a:xfrm>
          <a:prstGeom prst="rect">
            <a:avLst/>
          </a:prstGeom>
          <a:noFill/>
          <a:ln w="9525">
            <a:noFill/>
            <a:miter lim="800000"/>
          </a:ln>
        </p:spPr>
      </p:pic>
      <p:pic>
        <p:nvPicPr>
          <p:cNvPr id="5" name="图片 4" descr="fae4acdd4cb8429d983f0a0d0182797a"/>
          <p:cNvPicPr>
            <a:picLocks noChangeAspect="1"/>
          </p:cNvPicPr>
          <p:nvPr/>
        </p:nvPicPr>
        <p:blipFill>
          <a:blip r:embed="rId6"/>
          <a:stretch>
            <a:fillRect/>
          </a:stretch>
        </p:blipFill>
        <p:spPr>
          <a:xfrm>
            <a:off x="6307455" y="2100580"/>
            <a:ext cx="4336415" cy="44208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1745" name="图片 1" descr="图片001"/>
          <p:cNvPicPr>
            <a:picLocks noChangeAspect="1"/>
          </p:cNvPicPr>
          <p:nvPr/>
        </p:nvPicPr>
        <p:blipFill>
          <a:blip r:embed="rId3"/>
          <a:stretch>
            <a:fillRect/>
          </a:stretch>
        </p:blipFill>
        <p:spPr>
          <a:xfrm>
            <a:off x="20138" y="4460602"/>
            <a:ext cx="2172144" cy="1993991"/>
          </a:xfrm>
          <a:prstGeom prst="rect">
            <a:avLst/>
          </a:prstGeom>
          <a:noFill/>
          <a:ln w="9525">
            <a:noFill/>
          </a:ln>
        </p:spPr>
      </p:pic>
      <p:sp>
        <p:nvSpPr>
          <p:cNvPr id="5" name="文本框 4"/>
          <p:cNvSpPr txBox="1"/>
          <p:nvPr/>
        </p:nvSpPr>
        <p:spPr>
          <a:xfrm>
            <a:off x="2513481" y="5175828"/>
            <a:ext cx="7294880" cy="521970"/>
          </a:xfrm>
          <a:prstGeom prst="rect">
            <a:avLst/>
          </a:prstGeom>
          <a:noFill/>
        </p:spPr>
        <p:txBody>
          <a:bodyPr wrap="none" rtlCol="0">
            <a:spAutoFit/>
          </a:bodyPr>
          <a:lstStyle/>
          <a:p>
            <a:r>
              <a:rPr lang="zh-CN" altLang="zh-CN" sz="2800" b="1">
                <a:latin typeface="华文行楷" panose="02010800040101010101" pitchFamily="2" charset="-122"/>
                <a:ea typeface="华文行楷" panose="02010800040101010101" pitchFamily="2" charset="-122"/>
              </a:rPr>
              <a:t>课件制作：湖南省芙蓉教学名师杨华当工作室</a:t>
            </a:r>
            <a:endParaRPr lang="zh-CN" altLang="zh-CN" sz="2800" b="1">
              <a:latin typeface="华文行楷" panose="02010800040101010101" pitchFamily="2" charset="-122"/>
              <a:ea typeface="华文行楷" panose="02010800040101010101" pitchFamily="2" charset="-122"/>
            </a:endParaRPr>
          </a:p>
        </p:txBody>
      </p:sp>
      <p:sp>
        <p:nvSpPr>
          <p:cNvPr id="10" name="矩形 9"/>
          <p:cNvSpPr/>
          <p:nvPr/>
        </p:nvSpPr>
        <p:spPr>
          <a:xfrm>
            <a:off x="-6946" y="544846"/>
            <a:ext cx="12205895" cy="3791169"/>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65" strike="noStrike" noProof="1"/>
          </a:p>
        </p:txBody>
      </p:sp>
      <p:pic>
        <p:nvPicPr>
          <p:cNvPr id="4" name="图片 3" descr="图片2"/>
          <p:cNvPicPr>
            <a:picLocks noChangeAspect="1"/>
          </p:cNvPicPr>
          <p:nvPr/>
        </p:nvPicPr>
        <p:blipFill>
          <a:blip r:embed="rId4"/>
          <a:stretch>
            <a:fillRect/>
          </a:stretch>
        </p:blipFill>
        <p:spPr>
          <a:xfrm>
            <a:off x="3887" y="6396813"/>
            <a:ext cx="12186634" cy="459827"/>
          </a:xfrm>
          <a:prstGeom prst="rect">
            <a:avLst/>
          </a:prstGeom>
        </p:spPr>
      </p:pic>
      <p:pic>
        <p:nvPicPr>
          <p:cNvPr id="31746" name="图片 2" descr="二维码2"/>
          <p:cNvPicPr>
            <a:picLocks noChangeAspect="1"/>
          </p:cNvPicPr>
          <p:nvPr/>
        </p:nvPicPr>
        <p:blipFill>
          <a:blip r:embed="rId5"/>
          <a:stretch>
            <a:fillRect/>
          </a:stretch>
        </p:blipFill>
        <p:spPr>
          <a:xfrm>
            <a:off x="10056898" y="4402221"/>
            <a:ext cx="2133624" cy="1994594"/>
          </a:xfrm>
          <a:prstGeom prst="ellipse">
            <a:avLst/>
          </a:prstGeom>
          <a:noFill/>
          <a:ln w="9525">
            <a:noFill/>
          </a:ln>
        </p:spPr>
      </p:pic>
      <p:pic>
        <p:nvPicPr>
          <p:cNvPr id="2" name="图片 1" descr="图片1"/>
          <p:cNvPicPr>
            <a:picLocks noChangeAspect="1"/>
          </p:cNvPicPr>
          <p:nvPr/>
        </p:nvPicPr>
        <p:blipFill>
          <a:blip r:embed="rId6"/>
          <a:stretch>
            <a:fillRect/>
          </a:stretch>
        </p:blipFill>
        <p:spPr>
          <a:xfrm>
            <a:off x="1684905" y="554476"/>
            <a:ext cx="8663898" cy="3463754"/>
          </a:xfrm>
          <a:prstGeom prst="rect">
            <a:avLst/>
          </a:prstGeom>
        </p:spPr>
      </p:pic>
      <p:pic>
        <p:nvPicPr>
          <p:cNvPr id="8" name="图片 7" descr="图片2"/>
          <p:cNvPicPr>
            <a:picLocks noChangeAspect="1"/>
          </p:cNvPicPr>
          <p:nvPr/>
        </p:nvPicPr>
        <p:blipFill>
          <a:blip r:embed="rId7"/>
          <a:stretch>
            <a:fillRect/>
          </a:stretch>
        </p:blipFill>
        <p:spPr>
          <a:xfrm>
            <a:off x="-7549" y="1359"/>
            <a:ext cx="12196865" cy="553118"/>
          </a:xfrm>
          <a:prstGeom prst="rect">
            <a:avLst/>
          </a:prstGeom>
        </p:spPr>
      </p:pic>
      <p:pic>
        <p:nvPicPr>
          <p:cNvPr id="31747" name="New picture" hidden="1"/>
          <p:cNvPicPr/>
          <p:nvPr/>
        </p:nvPicPr>
        <p:blipFill>
          <a:blip r:embed="rId8"/>
          <a:stretch>
            <a:fillRect/>
          </a:stretch>
        </p:blipFill>
        <p:spPr>
          <a:xfrm>
            <a:off x="12522200" y="12357100"/>
            <a:ext cx="393700" cy="292100"/>
          </a:xfrm>
          <a:prstGeom prst="cube">
            <a:avLst/>
          </a:prstGeom>
        </p:spPr>
      </p:pic>
    </p:spTree>
  </p:cSld>
  <p:clrMapOvr>
    <a:masterClrMapping/>
  </p:clrMapOvr>
  <p:transition spd="slow">
    <p:pull/>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6"/>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2"/>
          <a:stretch>
            <a:fillRect/>
          </a:stretch>
        </p:blipFill>
        <p:spPr>
          <a:xfrm>
            <a:off x="9686290" y="-1344930"/>
            <a:ext cx="3844925" cy="3797935"/>
          </a:xfrm>
          <a:prstGeom prst="rect">
            <a:avLst/>
          </a:prstGeom>
        </p:spPr>
      </p:pic>
      <p:grpSp>
        <p:nvGrpSpPr>
          <p:cNvPr id="11" name="组合 10"/>
          <p:cNvGrpSpPr/>
          <p:nvPr/>
        </p:nvGrpSpPr>
        <p:grpSpPr>
          <a:xfrm>
            <a:off x="560705" y="537845"/>
            <a:ext cx="11070590" cy="5973445"/>
            <a:chOff x="883" y="847"/>
            <a:chExt cx="17434" cy="9107"/>
          </a:xfrm>
        </p:grpSpPr>
        <p:pic>
          <p:nvPicPr>
            <p:cNvPr id="9" name="图片 8" descr="背景3"/>
            <p:cNvPicPr>
              <a:picLocks noChangeAspect="1"/>
            </p:cNvPicPr>
            <p:nvPr/>
          </p:nvPicPr>
          <p:blipFill>
            <a:blip r:embed="rId3"/>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3"/>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sp>
        <p:nvSpPr>
          <p:cNvPr id="19466" name="Text Box 10"/>
          <p:cNvSpPr txBox="1">
            <a:spLocks noChangeArrowheads="1"/>
          </p:cNvSpPr>
          <p:nvPr/>
        </p:nvSpPr>
        <p:spPr bwMode="auto">
          <a:xfrm>
            <a:off x="2165033" y="5131753"/>
            <a:ext cx="4044950" cy="1506855"/>
          </a:xfrm>
          <a:prstGeom prst="rect">
            <a:avLst/>
          </a:prstGeom>
          <a:noFill/>
          <a:ln w="9525">
            <a:noFill/>
            <a:miter lim="800000"/>
          </a:ln>
          <a:effectLst/>
        </p:spPr>
        <p:txBody>
          <a:bodyPr>
            <a:spAutoFit/>
          </a:bodyPr>
          <a:lstStyle/>
          <a:p>
            <a:pPr>
              <a:spcBef>
                <a:spcPct val="50000"/>
              </a:spcBef>
              <a:defRPr/>
            </a:pPr>
            <a:r>
              <a:rPr kumimoji="1" lang="zh-CN" altLang="en-US" sz="2400">
                <a:latin typeface="Times New Roman" panose="02020603050405020304" pitchFamily="18" charset="0"/>
              </a:rPr>
              <a:t> </a:t>
            </a:r>
            <a:r>
              <a:rPr kumimoji="1" lang="zh-CN" altLang="en-US" sz="4400" b="1">
                <a:effectLst>
                  <a:outerShdw blurRad="38100" dist="38100" dir="2700000" algn="tl">
                    <a:srgbClr val="C0C0C0"/>
                  </a:outerShdw>
                </a:effectLst>
                <a:latin typeface="Times New Roman" panose="02020603050405020304" pitchFamily="18" charset="0"/>
                <a:ea typeface="华文新魏" pitchFamily="2" charset="-122"/>
              </a:rPr>
              <a:t>用事实说话</a:t>
            </a:r>
            <a:endParaRPr kumimoji="1" lang="zh-CN" altLang="en-US" sz="4400" b="1">
              <a:effectLst>
                <a:outerShdw blurRad="38100" dist="38100" dir="2700000" algn="tl">
                  <a:srgbClr val="C0C0C0"/>
                </a:outerShdw>
              </a:effectLst>
              <a:latin typeface="Times New Roman" panose="02020603050405020304" pitchFamily="18" charset="0"/>
              <a:ea typeface="华文新魏" panose="02010800040101010101" pitchFamily="2" charset="-122"/>
            </a:endParaRPr>
          </a:p>
          <a:p>
            <a:pPr>
              <a:spcBef>
                <a:spcPct val="50000"/>
              </a:spcBef>
              <a:defRPr/>
            </a:pPr>
            <a:r>
              <a:rPr kumimoji="1" lang="zh-CN" altLang="en-US" sz="3200" b="1">
                <a:effectLst>
                  <a:outerShdw blurRad="38100" dist="38100" dir="2700000" algn="tl">
                    <a:srgbClr val="C0C0C0"/>
                  </a:outerShdw>
                </a:effectLst>
                <a:latin typeface="Times New Roman" panose="02020603050405020304" pitchFamily="18" charset="0"/>
                <a:ea typeface="华文新魏" pitchFamily="2" charset="-122"/>
              </a:rPr>
              <a:t> </a:t>
            </a:r>
            <a:endParaRPr kumimoji="1" lang="zh-CN" altLang="en-US" sz="3200" b="1">
              <a:effectLst>
                <a:outerShdw blurRad="38100" dist="38100" dir="2700000" algn="tl">
                  <a:srgbClr val="C0C0C0"/>
                </a:outerShdw>
              </a:effectLst>
              <a:latin typeface="Times New Roman" panose="02020603050405020304" pitchFamily="18" charset="0"/>
              <a:ea typeface="华文新魏" panose="02010800040101010101" pitchFamily="2" charset="-122"/>
            </a:endParaRPr>
          </a:p>
        </p:txBody>
      </p:sp>
      <p:pic>
        <p:nvPicPr>
          <p:cNvPr id="12" name="图片 11" descr="树"/>
          <p:cNvPicPr>
            <a:picLocks noChangeAspect="1"/>
          </p:cNvPicPr>
          <p:nvPr/>
        </p:nvPicPr>
        <p:blipFill>
          <a:blip r:embed="rId4"/>
          <a:stretch>
            <a:fillRect/>
          </a:stretch>
        </p:blipFill>
        <p:spPr>
          <a:xfrm flipH="1">
            <a:off x="-449580" y="4535805"/>
            <a:ext cx="3383280" cy="2405380"/>
          </a:xfrm>
          <a:prstGeom prst="rect">
            <a:avLst/>
          </a:prstGeom>
        </p:spPr>
      </p:pic>
      <p:pic>
        <p:nvPicPr>
          <p:cNvPr id="18433" name="Picture 2" descr="香港回归碑"/>
          <p:cNvPicPr>
            <a:picLocks noChangeAspect="1" noChangeArrowheads="1"/>
          </p:cNvPicPr>
          <p:nvPr/>
        </p:nvPicPr>
        <p:blipFill>
          <a:blip r:embed="rId5"/>
          <a:stretch>
            <a:fillRect/>
          </a:stretch>
        </p:blipFill>
        <p:spPr bwMode="auto">
          <a:xfrm>
            <a:off x="7249795" y="1116330"/>
            <a:ext cx="4079875" cy="5270500"/>
          </a:xfrm>
          <a:prstGeom prst="rect">
            <a:avLst/>
          </a:prstGeom>
          <a:noFill/>
          <a:ln w="9525">
            <a:noFill/>
            <a:miter lim="800000"/>
          </a:ln>
        </p:spPr>
      </p:pic>
      <p:sp>
        <p:nvSpPr>
          <p:cNvPr id="19459" name="Text Box 3"/>
          <p:cNvSpPr txBox="1">
            <a:spLocks noChangeArrowheads="1"/>
          </p:cNvSpPr>
          <p:nvPr/>
        </p:nvSpPr>
        <p:spPr bwMode="auto">
          <a:xfrm>
            <a:off x="1828483" y="2492058"/>
            <a:ext cx="1295400" cy="645160"/>
          </a:xfrm>
          <a:prstGeom prst="rect">
            <a:avLst/>
          </a:prstGeom>
          <a:noFill/>
          <a:ln w="9525">
            <a:noFill/>
            <a:miter lim="800000"/>
          </a:ln>
        </p:spPr>
        <p:txBody>
          <a:bodyPr>
            <a:spAutoFit/>
          </a:bodyPr>
          <a:lstStyle/>
          <a:p>
            <a:pPr>
              <a:spcBef>
                <a:spcPct val="50000"/>
              </a:spcBef>
            </a:pPr>
            <a:r>
              <a:rPr kumimoji="1" lang="zh-CN" altLang="en-US" sz="3600" b="1">
                <a:solidFill>
                  <a:schemeClr val="tx2"/>
                </a:solidFill>
                <a:latin typeface="Times New Roman" panose="02020603050405020304" pitchFamily="18" charset="0"/>
              </a:rPr>
              <a:t>新闻</a:t>
            </a:r>
            <a:endParaRPr kumimoji="1" lang="zh-CN" altLang="en-US" sz="3600" b="1">
              <a:solidFill>
                <a:schemeClr val="tx2"/>
              </a:solidFill>
              <a:latin typeface="Times New Roman" panose="02020603050405020304" pitchFamily="18" charset="0"/>
            </a:endParaRPr>
          </a:p>
        </p:txBody>
      </p:sp>
      <p:sp>
        <p:nvSpPr>
          <p:cNvPr id="19460" name="AutoShape 4"/>
          <p:cNvSpPr/>
          <p:nvPr/>
        </p:nvSpPr>
        <p:spPr bwMode="auto">
          <a:xfrm>
            <a:off x="3054350" y="1699895"/>
            <a:ext cx="69850" cy="1951038"/>
          </a:xfrm>
          <a:prstGeom prst="leftBrace">
            <a:avLst>
              <a:gd name="adj1" fmla="val 232765"/>
              <a:gd name="adj2" fmla="val 51565"/>
            </a:avLst>
          </a:prstGeom>
          <a:noFill/>
          <a:ln w="38100">
            <a:solidFill>
              <a:schemeClr val="tx1"/>
            </a:solidFill>
            <a:round/>
          </a:ln>
        </p:spPr>
        <p:txBody>
          <a:bodyPr wrap="none" anchor="ctr"/>
          <a:lstStyle/>
          <a:p>
            <a:pPr algn="ctr"/>
            <a:endParaRPr kumimoji="1" lang="zh-CN" altLang="en-US" sz="2400" b="1">
              <a:solidFill>
                <a:srgbClr val="990099"/>
              </a:solidFill>
              <a:latin typeface="Times New Roman" panose="02020603050405020304" pitchFamily="18" charset="0"/>
            </a:endParaRPr>
          </a:p>
        </p:txBody>
      </p:sp>
      <p:sp>
        <p:nvSpPr>
          <p:cNvPr id="19461" name="Text Box 5"/>
          <p:cNvSpPr txBox="1">
            <a:spLocks noChangeArrowheads="1"/>
          </p:cNvSpPr>
          <p:nvPr/>
        </p:nvSpPr>
        <p:spPr bwMode="auto">
          <a:xfrm>
            <a:off x="3124200" y="1116330"/>
            <a:ext cx="3187700" cy="583565"/>
          </a:xfrm>
          <a:prstGeom prst="rect">
            <a:avLst/>
          </a:prstGeom>
          <a:noFill/>
          <a:ln w="9525">
            <a:noFill/>
            <a:miter lim="800000"/>
          </a:ln>
        </p:spPr>
        <p:txBody>
          <a:bodyPr>
            <a:spAutoFit/>
          </a:bodyPr>
          <a:lstStyle/>
          <a:p>
            <a:pPr>
              <a:spcBef>
                <a:spcPct val="50000"/>
              </a:spcBef>
            </a:pPr>
            <a:r>
              <a:rPr kumimoji="1" lang="zh-CN" altLang="en-US" sz="3200" b="1">
                <a:latin typeface="Times New Roman" panose="02020603050405020304" pitchFamily="18" charset="0"/>
              </a:rPr>
              <a:t>狭义</a:t>
            </a:r>
            <a:r>
              <a:rPr kumimoji="1" lang="en-US" altLang="zh-CN" sz="3200" b="1">
                <a:latin typeface="Times New Roman" panose="02020603050405020304" pitchFamily="18" charset="0"/>
              </a:rPr>
              <a:t>——</a:t>
            </a:r>
            <a:r>
              <a:rPr kumimoji="1" lang="zh-CN" altLang="en-US" sz="3200" b="1">
                <a:latin typeface="Times New Roman" panose="02020603050405020304" pitchFamily="18" charset="0"/>
              </a:rPr>
              <a:t>消息</a:t>
            </a:r>
            <a:endParaRPr kumimoji="1" lang="zh-CN" altLang="en-US" sz="3200" b="1">
              <a:latin typeface="Times New Roman" panose="02020603050405020304" pitchFamily="18" charset="0"/>
            </a:endParaRPr>
          </a:p>
        </p:txBody>
      </p:sp>
      <p:sp>
        <p:nvSpPr>
          <p:cNvPr id="19462" name="Text Box 6"/>
          <p:cNvSpPr txBox="1">
            <a:spLocks noChangeArrowheads="1"/>
          </p:cNvSpPr>
          <p:nvPr/>
        </p:nvSpPr>
        <p:spPr bwMode="auto">
          <a:xfrm>
            <a:off x="4419600" y="1769745"/>
            <a:ext cx="1020763" cy="583565"/>
          </a:xfrm>
          <a:prstGeom prst="rect">
            <a:avLst/>
          </a:prstGeom>
          <a:noFill/>
          <a:ln w="9525">
            <a:noFill/>
            <a:miter lim="800000"/>
          </a:ln>
        </p:spPr>
        <p:txBody>
          <a:bodyPr>
            <a:spAutoFit/>
          </a:bodyPr>
          <a:lstStyle/>
          <a:p>
            <a:pPr>
              <a:spcBef>
                <a:spcPct val="50000"/>
              </a:spcBef>
            </a:pPr>
            <a:r>
              <a:rPr kumimoji="1" lang="zh-CN" altLang="en-US" sz="3200" b="1">
                <a:latin typeface="Times New Roman" panose="02020603050405020304" pitchFamily="18" charset="0"/>
              </a:rPr>
              <a:t>通讯</a:t>
            </a:r>
            <a:endParaRPr kumimoji="1" lang="zh-CN" altLang="en-US" sz="3200" b="1">
              <a:latin typeface="Times New Roman" panose="02020603050405020304" pitchFamily="18" charset="0"/>
            </a:endParaRPr>
          </a:p>
        </p:txBody>
      </p:sp>
      <p:sp>
        <p:nvSpPr>
          <p:cNvPr id="19463" name="AutoShape 7"/>
          <p:cNvSpPr/>
          <p:nvPr/>
        </p:nvSpPr>
        <p:spPr bwMode="auto">
          <a:xfrm>
            <a:off x="4079875" y="1884045"/>
            <a:ext cx="215900" cy="2016125"/>
          </a:xfrm>
          <a:prstGeom prst="leftBrace">
            <a:avLst>
              <a:gd name="adj1" fmla="val 77819"/>
              <a:gd name="adj2" fmla="val 50000"/>
            </a:avLst>
          </a:prstGeom>
          <a:noFill/>
          <a:ln w="38100">
            <a:solidFill>
              <a:schemeClr val="tx1"/>
            </a:solidFill>
            <a:round/>
          </a:ln>
        </p:spPr>
        <p:txBody>
          <a:bodyPr wrap="none" anchor="ctr"/>
          <a:lstStyle/>
          <a:p>
            <a:pPr algn="ctr"/>
            <a:endParaRPr kumimoji="1" lang="zh-CN" altLang="en-US" sz="2400" b="1">
              <a:latin typeface="Times New Roman" panose="02020603050405020304" pitchFamily="18" charset="0"/>
            </a:endParaRPr>
          </a:p>
        </p:txBody>
      </p:sp>
      <p:sp>
        <p:nvSpPr>
          <p:cNvPr id="19464" name="Text Box 8"/>
          <p:cNvSpPr txBox="1">
            <a:spLocks noChangeArrowheads="1"/>
          </p:cNvSpPr>
          <p:nvPr/>
        </p:nvSpPr>
        <p:spPr bwMode="auto">
          <a:xfrm>
            <a:off x="1828800" y="4351020"/>
            <a:ext cx="4465638" cy="645160"/>
          </a:xfrm>
          <a:prstGeom prst="rect">
            <a:avLst/>
          </a:prstGeom>
          <a:noFill/>
          <a:ln w="9525">
            <a:noFill/>
            <a:miter lim="800000"/>
          </a:ln>
        </p:spPr>
        <p:txBody>
          <a:bodyPr>
            <a:spAutoFit/>
          </a:bodyPr>
          <a:lstStyle/>
          <a:p>
            <a:pPr>
              <a:spcBef>
                <a:spcPct val="50000"/>
              </a:spcBef>
            </a:pPr>
            <a:r>
              <a:rPr kumimoji="1" lang="zh-CN" altLang="en-US" sz="3600" b="1">
                <a:solidFill>
                  <a:srgbClr val="FF0000"/>
                </a:solidFill>
                <a:latin typeface="Times New Roman" panose="02020603050405020304" pitchFamily="18" charset="0"/>
                <a:ea typeface="华文行楷"/>
                <a:cs typeface="华文行楷"/>
              </a:rPr>
              <a:t>新闻最主要的特征是</a:t>
            </a:r>
            <a:r>
              <a:rPr kumimoji="1" lang="zh-CN" altLang="en-US" sz="3200" b="1">
                <a:solidFill>
                  <a:schemeClr val="tx2"/>
                </a:solidFill>
                <a:latin typeface="Times New Roman" panose="02020603050405020304" pitchFamily="18" charset="0"/>
                <a:ea typeface="华文行楷"/>
                <a:cs typeface="华文行楷"/>
              </a:rPr>
              <a:t>：</a:t>
            </a:r>
            <a:endParaRPr kumimoji="1" lang="zh-CN" altLang="en-US" sz="3200" b="1">
              <a:solidFill>
                <a:schemeClr val="tx2"/>
              </a:solidFill>
              <a:latin typeface="Times New Roman" panose="02020603050405020304" pitchFamily="18" charset="0"/>
              <a:ea typeface="华文行楷" panose="02010800040101010101" charset="-122"/>
              <a:cs typeface="华文行楷" panose="02010800040101010101" charset="-122"/>
            </a:endParaRPr>
          </a:p>
        </p:txBody>
      </p:sp>
      <p:sp>
        <p:nvSpPr>
          <p:cNvPr id="19465" name="Text Box 9"/>
          <p:cNvSpPr txBox="1">
            <a:spLocks noChangeArrowheads="1"/>
          </p:cNvSpPr>
          <p:nvPr/>
        </p:nvSpPr>
        <p:spPr bwMode="auto">
          <a:xfrm>
            <a:off x="10592435" y="1808480"/>
            <a:ext cx="551815" cy="3886200"/>
          </a:xfrm>
          <a:prstGeom prst="rect">
            <a:avLst/>
          </a:prstGeom>
          <a:noFill/>
          <a:ln w="9525">
            <a:noFill/>
            <a:miter lim="800000"/>
          </a:ln>
        </p:spPr>
        <p:txBody>
          <a:bodyPr vert="eaVert">
            <a:spAutoFit/>
          </a:bodyPr>
          <a:lstStyle/>
          <a:p>
            <a:pPr>
              <a:spcBef>
                <a:spcPct val="50000"/>
              </a:spcBef>
            </a:pPr>
            <a:r>
              <a:rPr kumimoji="1" lang="zh-CN" altLang="en-US" sz="2400" b="1">
                <a:solidFill>
                  <a:srgbClr val="3399FF"/>
                </a:solidFill>
                <a:latin typeface="Times New Roman" panose="02020603050405020304" pitchFamily="18" charset="0"/>
                <a:ea typeface="MingLiU" panose="02020509000000000000" pitchFamily="49" charset="-120"/>
              </a:rPr>
              <a:t> </a:t>
            </a:r>
            <a:r>
              <a:rPr kumimoji="1" lang="zh-CN" altLang="en-US" sz="2400" b="1">
                <a:solidFill>
                  <a:schemeClr val="tx2"/>
                </a:solidFill>
                <a:latin typeface="Times New Roman" panose="02020603050405020304" pitchFamily="18" charset="0"/>
                <a:ea typeface="MingLiU" panose="02020509000000000000" pitchFamily="49" charset="-120"/>
              </a:rPr>
              <a:t>香 港 回 归 纪 念 碑</a:t>
            </a:r>
            <a:endParaRPr kumimoji="1" lang="zh-CN" altLang="en-US" sz="2400" b="1">
              <a:solidFill>
                <a:schemeClr val="tx2"/>
              </a:solidFill>
              <a:latin typeface="Times New Roman" panose="02020603050405020304" pitchFamily="18" charset="0"/>
              <a:ea typeface="MingLiU" panose="02020509000000000000" pitchFamily="49" charset="-120"/>
            </a:endParaRPr>
          </a:p>
        </p:txBody>
      </p:sp>
      <p:sp>
        <p:nvSpPr>
          <p:cNvPr id="19467" name="Text Box 11"/>
          <p:cNvSpPr txBox="1">
            <a:spLocks noChangeArrowheads="1"/>
          </p:cNvSpPr>
          <p:nvPr/>
        </p:nvSpPr>
        <p:spPr bwMode="auto">
          <a:xfrm>
            <a:off x="3124200" y="2553653"/>
            <a:ext cx="1439863" cy="583565"/>
          </a:xfrm>
          <a:prstGeom prst="rect">
            <a:avLst/>
          </a:prstGeom>
          <a:noFill/>
          <a:ln w="9525">
            <a:noFill/>
            <a:miter lim="800000"/>
          </a:ln>
        </p:spPr>
        <p:txBody>
          <a:bodyPr>
            <a:spAutoFit/>
          </a:bodyPr>
          <a:lstStyle/>
          <a:p>
            <a:pPr>
              <a:spcBef>
                <a:spcPct val="50000"/>
              </a:spcBef>
            </a:pPr>
            <a:r>
              <a:rPr kumimoji="1" lang="zh-CN" altLang="en-US" sz="3200" b="1">
                <a:latin typeface="Times New Roman" panose="02020603050405020304" pitchFamily="18" charset="0"/>
              </a:rPr>
              <a:t>广义</a:t>
            </a:r>
            <a:endParaRPr kumimoji="1" lang="zh-CN" altLang="en-US" sz="3200" b="1">
              <a:latin typeface="Times New Roman" panose="02020603050405020304" pitchFamily="18" charset="0"/>
            </a:endParaRPr>
          </a:p>
        </p:txBody>
      </p:sp>
      <p:sp>
        <p:nvSpPr>
          <p:cNvPr id="19468" name="Text Box 12"/>
          <p:cNvSpPr txBox="1">
            <a:spLocks noChangeArrowheads="1"/>
          </p:cNvSpPr>
          <p:nvPr/>
        </p:nvSpPr>
        <p:spPr bwMode="auto">
          <a:xfrm>
            <a:off x="4419600" y="2600325"/>
            <a:ext cx="1389063" cy="583565"/>
          </a:xfrm>
          <a:prstGeom prst="rect">
            <a:avLst/>
          </a:prstGeom>
          <a:noFill/>
          <a:ln w="9525">
            <a:noFill/>
            <a:miter lim="800000"/>
          </a:ln>
        </p:spPr>
        <p:txBody>
          <a:bodyPr>
            <a:spAutoFit/>
          </a:bodyPr>
          <a:lstStyle/>
          <a:p>
            <a:pPr>
              <a:spcBef>
                <a:spcPct val="50000"/>
              </a:spcBef>
            </a:pPr>
            <a:r>
              <a:rPr kumimoji="1" lang="zh-CN" altLang="en-US" sz="3200" b="1">
                <a:latin typeface="Times New Roman" panose="02020603050405020304" pitchFamily="18" charset="0"/>
              </a:rPr>
              <a:t>特写</a:t>
            </a:r>
            <a:endParaRPr kumimoji="1" lang="zh-CN" altLang="en-US" sz="3200" b="1">
              <a:latin typeface="Times New Roman" panose="02020603050405020304" pitchFamily="18" charset="0"/>
            </a:endParaRPr>
          </a:p>
        </p:txBody>
      </p:sp>
      <p:sp>
        <p:nvSpPr>
          <p:cNvPr id="19469" name="Text Box 13"/>
          <p:cNvSpPr txBox="1">
            <a:spLocks noChangeArrowheads="1"/>
          </p:cNvSpPr>
          <p:nvPr/>
        </p:nvSpPr>
        <p:spPr bwMode="auto">
          <a:xfrm>
            <a:off x="4295775" y="3529330"/>
            <a:ext cx="1871663" cy="583565"/>
          </a:xfrm>
          <a:prstGeom prst="rect">
            <a:avLst/>
          </a:prstGeom>
          <a:noFill/>
          <a:ln w="9525">
            <a:noFill/>
            <a:miter lim="800000"/>
          </a:ln>
        </p:spPr>
        <p:txBody>
          <a:bodyPr>
            <a:spAutoFit/>
          </a:bodyPr>
          <a:lstStyle/>
          <a:p>
            <a:pPr>
              <a:spcBef>
                <a:spcPct val="50000"/>
              </a:spcBef>
            </a:pPr>
            <a:r>
              <a:rPr kumimoji="1" lang="zh-CN" altLang="en-US" sz="3200" b="1">
                <a:latin typeface="Times New Roman" panose="02020603050405020304" pitchFamily="18" charset="0"/>
              </a:rPr>
              <a:t>报告文学</a:t>
            </a:r>
            <a:endParaRPr kumimoji="1" lang="zh-CN" altLang="en-US" sz="3200" b="1">
              <a:latin typeface="Times New Roman" panose="02020603050405020304" pitchFamily="18" charset="0"/>
            </a:endParaRPr>
          </a:p>
        </p:txBody>
      </p:sp>
      <p:sp>
        <p:nvSpPr>
          <p:cNvPr id="2" name="流程图: 资料带 1"/>
          <p:cNvSpPr/>
          <p:nvPr/>
        </p:nvSpPr>
        <p:spPr>
          <a:xfrm>
            <a:off x="2875280" y="-4445"/>
            <a:ext cx="4712970" cy="1116330"/>
          </a:xfrm>
          <a:prstGeom prst="flowChartPunchedTape">
            <a:avLst/>
          </a:prstGeom>
          <a:solidFill>
            <a:srgbClr val="50E7EC"/>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b="1"/>
              <a:t>新闻的定义</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465"/>
                                        </p:tgtEl>
                                        <p:attrNameLst>
                                          <p:attrName>style.visibility</p:attrName>
                                        </p:attrNameLst>
                                      </p:cBhvr>
                                      <p:to>
                                        <p:strVal val="visible"/>
                                      </p:to>
                                    </p:set>
                                    <p:animEffect transition="in" filter="dissolve">
                                      <p:cBhvr>
                                        <p:cTn id="7" dur="500"/>
                                        <p:tgtEl>
                                          <p:spTgt spid="1946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8" fill="hold" grpId="0" nodeType="clickEffect">
                                  <p:stCondLst>
                                    <p:cond delay="0"/>
                                  </p:stCondLst>
                                  <p:childTnLst>
                                    <p:set>
                                      <p:cBhvr>
                                        <p:cTn id="11" dur="1" fill="hold">
                                          <p:stCondLst>
                                            <p:cond delay="0"/>
                                          </p:stCondLst>
                                        </p:cTn>
                                        <p:tgtEl>
                                          <p:spTgt spid="19459"/>
                                        </p:tgtEl>
                                        <p:attrNameLst>
                                          <p:attrName>style.visibility</p:attrName>
                                        </p:attrNameLst>
                                      </p:cBhvr>
                                      <p:to>
                                        <p:strVal val="visible"/>
                                      </p:to>
                                    </p:set>
                                    <p:animEffect transition="in" filter="wheel(8)">
                                      <p:cBhvr>
                                        <p:cTn id="12" dur="2000"/>
                                        <p:tgtEl>
                                          <p:spTgt spid="1945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460"/>
                                        </p:tgtEl>
                                        <p:attrNameLst>
                                          <p:attrName>style.visibility</p:attrName>
                                        </p:attrNameLst>
                                      </p:cBhvr>
                                      <p:to>
                                        <p:strVal val="visible"/>
                                      </p:to>
                                    </p:set>
                                    <p:animEffect transition="in" filter="blinds(horizontal)">
                                      <p:cBhvr>
                                        <p:cTn id="17" dur="500"/>
                                        <p:tgtEl>
                                          <p:spTgt spid="1946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9461"/>
                                        </p:tgtEl>
                                        <p:attrNameLst>
                                          <p:attrName>style.visibility</p:attrName>
                                        </p:attrNameLst>
                                      </p:cBhvr>
                                      <p:to>
                                        <p:strVal val="visible"/>
                                      </p:to>
                                    </p:set>
                                    <p:animEffect transition="in" filter="diamond(in)">
                                      <p:cBhvr>
                                        <p:cTn id="22" dur="2000"/>
                                        <p:tgtEl>
                                          <p:spTgt spid="1946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9467"/>
                                        </p:tgtEl>
                                        <p:attrNameLst>
                                          <p:attrName>style.visibility</p:attrName>
                                        </p:attrNameLst>
                                      </p:cBhvr>
                                      <p:to>
                                        <p:strVal val="visible"/>
                                      </p:to>
                                    </p:set>
                                    <p:anim calcmode="lin" valueType="num">
                                      <p:cBhvr additive="base">
                                        <p:cTn id="27" dur="500" fill="hold"/>
                                        <p:tgtEl>
                                          <p:spTgt spid="19467"/>
                                        </p:tgtEl>
                                        <p:attrNameLst>
                                          <p:attrName>ppt_x</p:attrName>
                                        </p:attrNameLst>
                                      </p:cBhvr>
                                      <p:tavLst>
                                        <p:tav tm="0">
                                          <p:val>
                                            <p:strVal val="#ppt_x"/>
                                          </p:val>
                                        </p:tav>
                                        <p:tav tm="100000">
                                          <p:val>
                                            <p:strVal val="#ppt_x"/>
                                          </p:val>
                                        </p:tav>
                                      </p:tavLst>
                                    </p:anim>
                                    <p:anim calcmode="lin" valueType="num">
                                      <p:cBhvr additive="base">
                                        <p:cTn id="28" dur="500" fill="hold"/>
                                        <p:tgtEl>
                                          <p:spTgt spid="19467"/>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9463"/>
                                        </p:tgtEl>
                                        <p:attrNameLst>
                                          <p:attrName>style.visibility</p:attrName>
                                        </p:attrNameLst>
                                      </p:cBhvr>
                                      <p:to>
                                        <p:strVal val="visible"/>
                                      </p:to>
                                    </p:set>
                                    <p:anim calcmode="lin" valueType="num">
                                      <p:cBhvr additive="base">
                                        <p:cTn id="33" dur="500" fill="hold"/>
                                        <p:tgtEl>
                                          <p:spTgt spid="19463"/>
                                        </p:tgtEl>
                                        <p:attrNameLst>
                                          <p:attrName>ppt_x</p:attrName>
                                        </p:attrNameLst>
                                      </p:cBhvr>
                                      <p:tavLst>
                                        <p:tav tm="0">
                                          <p:val>
                                            <p:strVal val="#ppt_x"/>
                                          </p:val>
                                        </p:tav>
                                        <p:tav tm="100000">
                                          <p:val>
                                            <p:strVal val="#ppt_x"/>
                                          </p:val>
                                        </p:tav>
                                      </p:tavLst>
                                    </p:anim>
                                    <p:anim calcmode="lin" valueType="num">
                                      <p:cBhvr additive="base">
                                        <p:cTn id="34" dur="500" fill="hold"/>
                                        <p:tgtEl>
                                          <p:spTgt spid="19463"/>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19462"/>
                                        </p:tgtEl>
                                        <p:attrNameLst>
                                          <p:attrName>style.visibility</p:attrName>
                                        </p:attrNameLst>
                                      </p:cBhvr>
                                      <p:to>
                                        <p:strVal val="visible"/>
                                      </p:to>
                                    </p:set>
                                    <p:animEffect transition="in" filter="diamond(in)">
                                      <p:cBhvr>
                                        <p:cTn id="39" dur="2000"/>
                                        <p:tgtEl>
                                          <p:spTgt spid="19462"/>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4" presetClass="entr" presetSubtype="16" fill="hold" grpId="0" nodeType="clickEffect">
                                  <p:stCondLst>
                                    <p:cond delay="0"/>
                                  </p:stCondLst>
                                  <p:childTnLst>
                                    <p:set>
                                      <p:cBhvr>
                                        <p:cTn id="43" dur="1" fill="hold">
                                          <p:stCondLst>
                                            <p:cond delay="0"/>
                                          </p:stCondLst>
                                        </p:cTn>
                                        <p:tgtEl>
                                          <p:spTgt spid="19468"/>
                                        </p:tgtEl>
                                        <p:attrNameLst>
                                          <p:attrName>style.visibility</p:attrName>
                                        </p:attrNameLst>
                                      </p:cBhvr>
                                      <p:to>
                                        <p:strVal val="visible"/>
                                      </p:to>
                                    </p:set>
                                    <p:animEffect transition="in" filter="box(in)">
                                      <p:cBhvr>
                                        <p:cTn id="44" dur="500"/>
                                        <p:tgtEl>
                                          <p:spTgt spid="19468"/>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4" presetClass="entr" presetSubtype="16" fill="hold" grpId="0" nodeType="clickEffect">
                                  <p:stCondLst>
                                    <p:cond delay="0"/>
                                  </p:stCondLst>
                                  <p:childTnLst>
                                    <p:set>
                                      <p:cBhvr>
                                        <p:cTn id="48" dur="1" fill="hold">
                                          <p:stCondLst>
                                            <p:cond delay="0"/>
                                          </p:stCondLst>
                                        </p:cTn>
                                        <p:tgtEl>
                                          <p:spTgt spid="19469"/>
                                        </p:tgtEl>
                                        <p:attrNameLst>
                                          <p:attrName>style.visibility</p:attrName>
                                        </p:attrNameLst>
                                      </p:cBhvr>
                                      <p:to>
                                        <p:strVal val="visible"/>
                                      </p:to>
                                    </p:set>
                                    <p:animEffect transition="in" filter="box(in)">
                                      <p:cBhvr>
                                        <p:cTn id="49" dur="500"/>
                                        <p:tgtEl>
                                          <p:spTgt spid="19469"/>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16" presetClass="entr" presetSubtype="26" fill="hold" grpId="0" nodeType="clickEffect">
                                  <p:stCondLst>
                                    <p:cond delay="0"/>
                                  </p:stCondLst>
                                  <p:iterate type="wd">
                                    <p:tmPct val="100000"/>
                                  </p:iterate>
                                  <p:childTnLst>
                                    <p:set>
                                      <p:cBhvr>
                                        <p:cTn id="53" dur="1" fill="hold">
                                          <p:stCondLst>
                                            <p:cond delay="0"/>
                                          </p:stCondLst>
                                        </p:cTn>
                                        <p:tgtEl>
                                          <p:spTgt spid="19464"/>
                                        </p:tgtEl>
                                        <p:attrNameLst>
                                          <p:attrName>style.visibility</p:attrName>
                                        </p:attrNameLst>
                                      </p:cBhvr>
                                      <p:to>
                                        <p:strVal val="visible"/>
                                      </p:to>
                                    </p:set>
                                    <p:animEffect transition="in" filter="barn(inHorizontal)">
                                      <p:cBhvr>
                                        <p:cTn id="54" dur="300"/>
                                        <p:tgtEl>
                                          <p:spTgt spid="19464"/>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55" presetClass="entr" presetSubtype="0" fill="hold" grpId="0" nodeType="clickEffect">
                                  <p:stCondLst>
                                    <p:cond delay="0"/>
                                  </p:stCondLst>
                                  <p:childTnLst>
                                    <p:set>
                                      <p:cBhvr>
                                        <p:cTn id="58" dur="1" fill="hold">
                                          <p:stCondLst>
                                            <p:cond delay="0"/>
                                          </p:stCondLst>
                                        </p:cTn>
                                        <p:tgtEl>
                                          <p:spTgt spid="19466"/>
                                        </p:tgtEl>
                                        <p:attrNameLst>
                                          <p:attrName>style.visibility</p:attrName>
                                        </p:attrNameLst>
                                      </p:cBhvr>
                                      <p:to>
                                        <p:strVal val="visible"/>
                                      </p:to>
                                    </p:set>
                                    <p:anim calcmode="lin" valueType="num">
                                      <p:cBhvr>
                                        <p:cTn id="59" dur="1000" fill="hold"/>
                                        <p:tgtEl>
                                          <p:spTgt spid="19466"/>
                                        </p:tgtEl>
                                        <p:attrNameLst>
                                          <p:attrName>ppt_w</p:attrName>
                                        </p:attrNameLst>
                                      </p:cBhvr>
                                      <p:tavLst>
                                        <p:tav tm="0">
                                          <p:val>
                                            <p:strVal val="#ppt_w*0.70"/>
                                          </p:val>
                                        </p:tav>
                                        <p:tav tm="100000">
                                          <p:val>
                                            <p:strVal val="#ppt_w"/>
                                          </p:val>
                                        </p:tav>
                                      </p:tavLst>
                                    </p:anim>
                                    <p:anim calcmode="lin" valueType="num">
                                      <p:cBhvr>
                                        <p:cTn id="60" dur="1000" fill="hold"/>
                                        <p:tgtEl>
                                          <p:spTgt spid="19466"/>
                                        </p:tgtEl>
                                        <p:attrNameLst>
                                          <p:attrName>ppt_h</p:attrName>
                                        </p:attrNameLst>
                                      </p:cBhvr>
                                      <p:tavLst>
                                        <p:tav tm="0">
                                          <p:val>
                                            <p:strVal val="#ppt_h"/>
                                          </p:val>
                                        </p:tav>
                                        <p:tav tm="100000">
                                          <p:val>
                                            <p:strVal val="#ppt_h"/>
                                          </p:val>
                                        </p:tav>
                                      </p:tavLst>
                                    </p:anim>
                                    <p:animEffect transition="in" filter="fade">
                                      <p:cBhvr>
                                        <p:cTn id="61" dur="1000"/>
                                        <p:tgtEl>
                                          <p:spTgt spid="19466"/>
                                        </p:tgtEl>
                                      </p:cBhvr>
                                    </p:animEffect>
                                  </p:childTnLst>
                                  <p:subTnLst>
                                    <p:audio>
                                      <p:cMediaNode>
                                        <p:cTn display="0" masterRel="sameClick">
                                          <p:stCondLst>
                                            <p:cond evt="begin" delay="0">
                                              <p:tn val="57"/>
                                            </p:cond>
                                          </p:stCondLst>
                                          <p:endCondLst>
                                            <p:cond evt="onStopAudio" delay="0">
                                              <p:tgtEl>
                                                <p:sldTgt/>
                                              </p:tgtEl>
                                            </p:cond>
                                          </p:endCondLst>
                                        </p:cTn>
                                        <p:tgtEl>
                                          <p:sndTgt r:embed="rId7"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P spid="19460" grpId="0"/>
      <p:bldP spid="19461" grpId="0"/>
      <p:bldP spid="19462" grpId="0"/>
      <p:bldP spid="19463" grpId="0"/>
      <p:bldP spid="19464" grpId="0"/>
      <p:bldP spid="19465" grpId="0"/>
      <p:bldP spid="19466" grpId="0"/>
      <p:bldP spid="19467" grpId="0"/>
      <p:bldP spid="19468" grpId="0"/>
      <p:bldP spid="19469"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2"/>
          <a:stretch>
            <a:fillRect/>
          </a:stretch>
        </p:blipFill>
        <p:spPr>
          <a:xfrm>
            <a:off x="9686290" y="-1344930"/>
            <a:ext cx="3844925" cy="3797935"/>
          </a:xfrm>
          <a:prstGeom prst="rect">
            <a:avLst/>
          </a:prstGeom>
        </p:spPr>
      </p:pic>
      <p:grpSp>
        <p:nvGrpSpPr>
          <p:cNvPr id="11" name="组合 10"/>
          <p:cNvGrpSpPr/>
          <p:nvPr/>
        </p:nvGrpSpPr>
        <p:grpSpPr>
          <a:xfrm>
            <a:off x="512445" y="1374775"/>
            <a:ext cx="11070590" cy="5066665"/>
            <a:chOff x="883" y="847"/>
            <a:chExt cx="17434" cy="9107"/>
          </a:xfrm>
        </p:grpSpPr>
        <p:pic>
          <p:nvPicPr>
            <p:cNvPr id="9" name="图片 8" descr="背景3"/>
            <p:cNvPicPr>
              <a:picLocks noChangeAspect="1"/>
            </p:cNvPicPr>
            <p:nvPr/>
          </p:nvPicPr>
          <p:blipFill>
            <a:blip r:embed="rId3"/>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3"/>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sp>
        <p:nvSpPr>
          <p:cNvPr id="27650" name="Text Box 2"/>
          <p:cNvSpPr txBox="1">
            <a:spLocks noChangeArrowheads="1"/>
          </p:cNvSpPr>
          <p:nvPr/>
        </p:nvSpPr>
        <p:spPr bwMode="auto">
          <a:xfrm>
            <a:off x="1103313" y="1642745"/>
            <a:ext cx="8077200" cy="645160"/>
          </a:xfrm>
          <a:prstGeom prst="rect">
            <a:avLst/>
          </a:prstGeom>
          <a:noFill/>
          <a:ln w="9525">
            <a:noFill/>
            <a:miter lim="800000"/>
          </a:ln>
        </p:spPr>
        <p:txBody>
          <a:bodyPr>
            <a:spAutoFit/>
          </a:bodyPr>
          <a:lstStyle/>
          <a:p>
            <a:pPr>
              <a:spcBef>
                <a:spcPct val="50000"/>
              </a:spcBef>
            </a:pPr>
            <a:r>
              <a:rPr kumimoji="1" lang="zh-CN" altLang="en-US" sz="3200" b="1">
                <a:solidFill>
                  <a:srgbClr val="9900FF"/>
                </a:solidFill>
                <a:latin typeface="黑体" panose="02010609060101010101" pitchFamily="49" charset="-122"/>
                <a:ea typeface="黑体" panose="02010609060101010101" pitchFamily="49" charset="-122"/>
              </a:rPr>
              <a:t> </a:t>
            </a:r>
            <a:r>
              <a:rPr kumimoji="1" lang="zh-CN" altLang="en-US" sz="3600" b="1">
                <a:solidFill>
                  <a:srgbClr val="9900FF"/>
                </a:solidFill>
                <a:latin typeface="黑体" panose="02010609060101010101" pitchFamily="49" charset="-122"/>
                <a:ea typeface="黑体" panose="02010609060101010101" pitchFamily="49" charset="-122"/>
              </a:rPr>
              <a:t> </a:t>
            </a:r>
            <a:r>
              <a:rPr kumimoji="1" lang="zh-CN" altLang="en-US" sz="3600" b="1">
                <a:solidFill>
                  <a:schemeClr val="tx1"/>
                </a:solidFill>
                <a:latin typeface="黑体" panose="02010609060101010101" pitchFamily="49" charset="-122"/>
                <a:ea typeface="黑体" panose="02010609060101010101" pitchFamily="49" charset="-122"/>
              </a:rPr>
              <a:t>新闻一般分为哪几个部分？</a:t>
            </a:r>
            <a:endParaRPr kumimoji="1" lang="zh-CN" altLang="en-US" sz="3600" b="1">
              <a:solidFill>
                <a:schemeClr val="tx1"/>
              </a:solidFill>
              <a:latin typeface="黑体" pitchFamily="49" charset="-122"/>
              <a:ea typeface="黑体" pitchFamily="49" charset="-122"/>
            </a:endParaRPr>
          </a:p>
        </p:txBody>
      </p:sp>
      <p:sp>
        <p:nvSpPr>
          <p:cNvPr id="27651" name="Text Box 3"/>
          <p:cNvSpPr txBox="1">
            <a:spLocks noChangeArrowheads="1"/>
          </p:cNvSpPr>
          <p:nvPr/>
        </p:nvSpPr>
        <p:spPr bwMode="auto">
          <a:xfrm>
            <a:off x="1628140" y="2494915"/>
            <a:ext cx="6821805" cy="645160"/>
          </a:xfrm>
          <a:prstGeom prst="rect">
            <a:avLst/>
          </a:prstGeom>
          <a:solidFill>
            <a:srgbClr val="FFFF66"/>
          </a:solidFill>
          <a:ln w="9525">
            <a:noFill/>
            <a:miter lim="800000"/>
          </a:ln>
          <a:effectLst>
            <a:outerShdw dist="107763" dir="2700000" algn="ctr" rotWithShape="0">
              <a:schemeClr val="bg2"/>
            </a:outerShdw>
          </a:effectLst>
        </p:spPr>
        <p:txBody>
          <a:bodyPr wrap="square">
            <a:spAutoFit/>
          </a:bodyPr>
          <a:lstStyle/>
          <a:p>
            <a:pPr>
              <a:spcBef>
                <a:spcPct val="50000"/>
              </a:spcBef>
              <a:defRPr/>
            </a:pPr>
            <a:r>
              <a:rPr kumimoji="1" lang="zh-CN" altLang="en-US" sz="3600" b="1">
                <a:solidFill>
                  <a:srgbClr val="FF0000"/>
                </a:solidFill>
                <a:latin typeface="Times New Roman" panose="02020603050405020304" pitchFamily="18" charset="0"/>
                <a:ea typeface="黑体" panose="02010609060101010101" pitchFamily="49" charset="-122"/>
              </a:rPr>
              <a:t>标题、导语、主体、背景和结语</a:t>
            </a:r>
            <a:endParaRPr kumimoji="1" lang="zh-CN" altLang="en-US" sz="3600" b="1">
              <a:solidFill>
                <a:srgbClr val="FF0000"/>
              </a:solidFill>
              <a:latin typeface="Times New Roman" panose="02020603050405020304" pitchFamily="18" charset="0"/>
              <a:ea typeface="黑体" pitchFamily="49" charset="-122"/>
            </a:endParaRPr>
          </a:p>
        </p:txBody>
      </p:sp>
      <p:sp>
        <p:nvSpPr>
          <p:cNvPr id="27652" name="Text Box 4"/>
          <p:cNvSpPr txBox="1">
            <a:spLocks noChangeArrowheads="1"/>
          </p:cNvSpPr>
          <p:nvPr/>
        </p:nvSpPr>
        <p:spPr bwMode="auto">
          <a:xfrm>
            <a:off x="1255713" y="3322003"/>
            <a:ext cx="5867400" cy="645160"/>
          </a:xfrm>
          <a:prstGeom prst="rect">
            <a:avLst/>
          </a:prstGeom>
          <a:noFill/>
          <a:ln w="9525">
            <a:noFill/>
            <a:miter lim="800000"/>
          </a:ln>
        </p:spPr>
        <p:txBody>
          <a:bodyPr>
            <a:spAutoFit/>
          </a:bodyPr>
          <a:lstStyle/>
          <a:p>
            <a:pPr>
              <a:spcBef>
                <a:spcPct val="50000"/>
              </a:spcBef>
            </a:pPr>
            <a:r>
              <a:rPr kumimoji="1" lang="zh-CN" altLang="en-US" sz="2800" b="1">
                <a:solidFill>
                  <a:srgbClr val="000099"/>
                </a:solidFill>
                <a:latin typeface="华文新魏"/>
                <a:ea typeface="华文新魏"/>
                <a:cs typeface="华文新魏"/>
              </a:rPr>
              <a:t>  </a:t>
            </a:r>
            <a:r>
              <a:rPr kumimoji="1" lang="zh-CN" altLang="en-US" sz="3600" b="1">
                <a:solidFill>
                  <a:schemeClr val="tx1"/>
                </a:solidFill>
                <a:latin typeface="黑体" panose="02010609060101010101" pitchFamily="49" charset="-122"/>
                <a:ea typeface="黑体" panose="02010609060101010101" pitchFamily="49" charset="-122"/>
              </a:rPr>
              <a:t>哪几部分是缺一不可的</a:t>
            </a:r>
            <a:r>
              <a:rPr kumimoji="1" lang="en-US" altLang="zh-CN" sz="3600" b="1">
                <a:solidFill>
                  <a:schemeClr val="tx1"/>
                </a:solidFill>
                <a:latin typeface="黑体" panose="02010609060101010101" pitchFamily="49" charset="-122"/>
                <a:ea typeface="黑体" panose="02010609060101010101" pitchFamily="49" charset="-122"/>
              </a:rPr>
              <a:t>?</a:t>
            </a:r>
            <a:endParaRPr kumimoji="1" lang="en-US" altLang="zh-CN" sz="3600" b="1">
              <a:solidFill>
                <a:schemeClr val="tx1"/>
              </a:solidFill>
              <a:latin typeface="黑体" pitchFamily="49" charset="-122"/>
              <a:ea typeface="黑体" pitchFamily="49" charset="-122"/>
            </a:endParaRPr>
          </a:p>
        </p:txBody>
      </p:sp>
      <p:sp>
        <p:nvSpPr>
          <p:cNvPr id="27653" name="Rectangle 5"/>
          <p:cNvSpPr>
            <a:spLocks noChangeArrowheads="1"/>
          </p:cNvSpPr>
          <p:nvPr/>
        </p:nvSpPr>
        <p:spPr bwMode="auto">
          <a:xfrm>
            <a:off x="1366520" y="4262120"/>
            <a:ext cx="9362440" cy="1198880"/>
          </a:xfrm>
          <a:prstGeom prst="rect">
            <a:avLst/>
          </a:prstGeom>
          <a:solidFill>
            <a:srgbClr val="FFFF66"/>
          </a:solidFill>
          <a:ln w="9525">
            <a:noFill/>
            <a:miter lim="800000"/>
          </a:ln>
          <a:effectLst>
            <a:outerShdw dist="107763" dir="2700000" algn="ctr" rotWithShape="0">
              <a:schemeClr val="bg2"/>
            </a:outerShdw>
          </a:effectLst>
        </p:spPr>
        <p:txBody>
          <a:bodyPr wrap="square">
            <a:spAutoFit/>
          </a:bodyPr>
          <a:lstStyle/>
          <a:p>
            <a:pPr>
              <a:defRPr/>
            </a:pPr>
            <a:r>
              <a:rPr kumimoji="1" lang="zh-CN" altLang="en-US" sz="3600" b="1">
                <a:solidFill>
                  <a:srgbClr val="FF0000"/>
                </a:solidFill>
                <a:latin typeface="Times New Roman" panose="02020603050405020304" pitchFamily="18" charset="0"/>
                <a:ea typeface="黑体" panose="02010609060101010101" pitchFamily="49" charset="-122"/>
              </a:rPr>
              <a:t>标题、导语、主体是新闻中</a:t>
            </a:r>
            <a:r>
              <a:rPr kumimoji="1" lang="zh-CN" altLang="en-US" sz="3600" b="1">
                <a:solidFill>
                  <a:srgbClr val="FF0000"/>
                </a:solidFill>
                <a:latin typeface="宋体" panose="02010600030101010101" pitchFamily="2" charset="-122"/>
                <a:ea typeface="黑体" panose="02010609060101010101" pitchFamily="49" charset="-122"/>
              </a:rPr>
              <a:t>必不可少的，背景和结语有时则蕴涵在主体里面，有时省略。</a:t>
            </a:r>
            <a:r>
              <a:rPr kumimoji="1" lang="zh-CN" altLang="en-US" sz="3600" b="1">
                <a:solidFill>
                  <a:srgbClr val="FF6699"/>
                </a:solidFill>
                <a:latin typeface="Times New Roman" panose="02020603050405020304" pitchFamily="18" charset="0"/>
              </a:rPr>
              <a:t> </a:t>
            </a:r>
            <a:endParaRPr kumimoji="1" lang="zh-CN" altLang="en-US" sz="3600" b="1">
              <a:solidFill>
                <a:srgbClr val="FF6699"/>
              </a:solidFill>
              <a:latin typeface="Times New Roman" panose="02020603050405020304" pitchFamily="18" charset="0"/>
            </a:endParaRPr>
          </a:p>
        </p:txBody>
      </p:sp>
      <p:sp>
        <p:nvSpPr>
          <p:cNvPr id="2" name="流程图: 资料带 1"/>
          <p:cNvSpPr/>
          <p:nvPr/>
        </p:nvSpPr>
        <p:spPr>
          <a:xfrm>
            <a:off x="3387090" y="143510"/>
            <a:ext cx="4712970" cy="1116330"/>
          </a:xfrm>
          <a:prstGeom prst="flowChartPunchedTape">
            <a:avLst/>
          </a:prstGeom>
          <a:solidFill>
            <a:srgbClr val="50E7EC"/>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b="1"/>
              <a:t>新闻的结构</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blinds(horizontal)">
                                      <p:cBhvr>
                                        <p:cTn id="7" dur="500"/>
                                        <p:tgtEl>
                                          <p:spTgt spid="27650"/>
                                        </p:tgtEl>
                                      </p:cBhvr>
                                    </p:animEffect>
                                  </p:childTnLst>
                                  <p:subTnLst>
                                    <p:audio>
                                      <p:cMediaNode>
                                        <p:cTn display="0" masterRel="sameClick">
                                          <p:stCondLst>
                                            <p:cond evt="begin" delay="0">
                                              <p:tn val="5"/>
                                            </p:cond>
                                          </p:stCondLst>
                                          <p:endCondLst>
                                            <p:cond evt="onStopAudio" delay="0">
                                              <p:tgtEl>
                                                <p:sldTgt/>
                                              </p:tgtEl>
                                            </p:cond>
                                          </p:endCondLst>
                                        </p:cTn>
                                        <p:tgtEl>
                                          <p:sndTgt r:embed="rId5" name="chimes.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27651"/>
                                        </p:tgtEl>
                                        <p:attrNameLst>
                                          <p:attrName>style.visibility</p:attrName>
                                        </p:attrNameLst>
                                      </p:cBhvr>
                                      <p:to>
                                        <p:strVal val="visible"/>
                                      </p:to>
                                    </p:set>
                                    <p:anim calcmode="lin" valueType="num">
                                      <p:cBhvr>
                                        <p:cTn id="12" dur="500" fill="hold"/>
                                        <p:tgtEl>
                                          <p:spTgt spid="27651"/>
                                        </p:tgtEl>
                                        <p:attrNameLst>
                                          <p:attrName>ppt_w</p:attrName>
                                        </p:attrNameLst>
                                      </p:cBhvr>
                                      <p:tavLst>
                                        <p:tav tm="0">
                                          <p:val>
                                            <p:fltVal val="0"/>
                                          </p:val>
                                        </p:tav>
                                        <p:tav tm="100000">
                                          <p:val>
                                            <p:strVal val="#ppt_w"/>
                                          </p:val>
                                        </p:tav>
                                      </p:tavLst>
                                    </p:anim>
                                    <p:anim calcmode="lin" valueType="num">
                                      <p:cBhvr>
                                        <p:cTn id="13" dur="500" fill="hold"/>
                                        <p:tgtEl>
                                          <p:spTgt spid="27651"/>
                                        </p:tgtEl>
                                        <p:attrNameLst>
                                          <p:attrName>ppt_h</p:attrName>
                                        </p:attrNameLst>
                                      </p:cBhvr>
                                      <p:tavLst>
                                        <p:tav tm="0">
                                          <p:val>
                                            <p:strVal val="#ppt_h"/>
                                          </p:val>
                                        </p:tav>
                                        <p:tav tm="100000">
                                          <p:val>
                                            <p:strVal val="#ppt_h"/>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27652"/>
                                        </p:tgtEl>
                                        <p:attrNameLst>
                                          <p:attrName>style.visibility</p:attrName>
                                        </p:attrNameLst>
                                      </p:cBhvr>
                                      <p:to>
                                        <p:strVal val="visible"/>
                                      </p:to>
                                    </p:set>
                                    <p:animEffect transition="in" filter="checkerboard(across)">
                                      <p:cBhvr>
                                        <p:cTn id="18" dur="500"/>
                                        <p:tgtEl>
                                          <p:spTgt spid="27652"/>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27653"/>
                                        </p:tgtEl>
                                        <p:attrNameLst>
                                          <p:attrName>style.visibility</p:attrName>
                                        </p:attrNameLst>
                                      </p:cBhvr>
                                      <p:to>
                                        <p:strVal val="visible"/>
                                      </p:to>
                                    </p:set>
                                    <p:anim calcmode="lin" valueType="num">
                                      <p:cBhvr>
                                        <p:cTn id="23" dur="500" fill="hold"/>
                                        <p:tgtEl>
                                          <p:spTgt spid="27653"/>
                                        </p:tgtEl>
                                        <p:attrNameLst>
                                          <p:attrName>ppt_w</p:attrName>
                                        </p:attrNameLst>
                                      </p:cBhvr>
                                      <p:tavLst>
                                        <p:tav tm="0">
                                          <p:val>
                                            <p:fltVal val="0"/>
                                          </p:val>
                                        </p:tav>
                                        <p:tav tm="100000">
                                          <p:val>
                                            <p:strVal val="#ppt_w"/>
                                          </p:val>
                                        </p:tav>
                                      </p:tavLst>
                                    </p:anim>
                                    <p:anim calcmode="lin" valueType="num">
                                      <p:cBhvr>
                                        <p:cTn id="24" dur="500" fill="hold"/>
                                        <p:tgtEl>
                                          <p:spTgt spid="27653"/>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21"/>
                                            </p:cond>
                                          </p:stCondLst>
                                          <p:endCondLst>
                                            <p:cond evt="onStopAudio" delay="0">
                                              <p:tgtEl>
                                                <p:sldTgt/>
                                              </p:tgtEl>
                                            </p:cond>
                                          </p:endCondLst>
                                        </p:cTn>
                                        <p:tgtEl>
                                          <p:sndTgt r:embed="rId6"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1" grpId="0"/>
      <p:bldP spid="27652" grpId="0"/>
      <p:bldP spid="2765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5"/>
          <a:stretch>
            <a:fillRect/>
          </a:stretch>
        </a:blipFill>
        <a:effectLst/>
      </p:bgPr>
    </p:bg>
    <p:spTree>
      <p:nvGrpSpPr>
        <p:cNvPr id="1" name=""/>
        <p:cNvGrpSpPr/>
        <p:nvPr/>
      </p:nvGrpSpPr>
      <p:grpSpPr>
        <a:xfrm>
          <a:off x="0" y="0"/>
          <a:ext cx="0" cy="0"/>
        </a:xfrm>
      </p:grpSpPr>
      <p:grpSp>
        <p:nvGrpSpPr>
          <p:cNvPr id="11" name="组合 10"/>
          <p:cNvGrpSpPr/>
          <p:nvPr/>
        </p:nvGrpSpPr>
        <p:grpSpPr>
          <a:xfrm>
            <a:off x="511810" y="1412240"/>
            <a:ext cx="11119485" cy="5009515"/>
            <a:chOff x="806" y="1758"/>
            <a:chExt cx="17511" cy="8355"/>
          </a:xfrm>
        </p:grpSpPr>
        <p:pic>
          <p:nvPicPr>
            <p:cNvPr id="9" name="图片 8" descr="背景3"/>
            <p:cNvPicPr>
              <a:picLocks noChangeAspect="1"/>
            </p:cNvPicPr>
            <p:nvPr/>
          </p:nvPicPr>
          <p:blipFill>
            <a:blip r:embed="rId2"/>
            <a:stretch>
              <a:fillRect/>
            </a:stretch>
          </p:blipFill>
          <p:spPr>
            <a:xfrm>
              <a:off x="883" y="1915"/>
              <a:ext cx="17434" cy="8039"/>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2"/>
            <a:stretch>
              <a:fillRect/>
            </a:stretch>
          </p:blipFill>
          <p:spPr>
            <a:xfrm>
              <a:off x="806" y="1758"/>
              <a:ext cx="17434" cy="8355"/>
            </a:xfrm>
            <a:prstGeom prst="rect">
              <a:avLst/>
            </a:prstGeom>
            <a:effectLst>
              <a:outerShdw blurRad="50800" dist="38100" dir="2700000" algn="tl" rotWithShape="0">
                <a:prstClr val="black">
                  <a:alpha val="40000"/>
                </a:prstClr>
              </a:outerShdw>
            </a:effectLst>
          </p:spPr>
        </p:pic>
      </p:grpSp>
      <p:sp>
        <p:nvSpPr>
          <p:cNvPr id="46082" name="标题 46081"/>
          <p:cNvSpPr>
            <a:spLocks noGrp="1"/>
          </p:cNvSpPr>
          <p:nvPr>
            <p:ph type="title"/>
          </p:nvPr>
        </p:nvSpPr>
        <p:spPr>
          <a:xfrm>
            <a:off x="2946400" y="73025"/>
            <a:ext cx="7354888" cy="1143000"/>
          </a:xfrm>
        </p:spPr>
        <p:txBody>
          <a:bodyPr anchor="ctr"/>
          <a:lstStyle/>
          <a:p>
            <a:pPr algn="l"/>
            <a:r>
              <a:rPr lang="en-US" altLang="zh-CN" b="1">
                <a:solidFill>
                  <a:srgbClr val="FFFF00"/>
                </a:solidFill>
                <a:ea typeface="黑体" panose="02010609060101010101" pitchFamily="49" charset="-122"/>
              </a:rPr>
              <a:t>       </a:t>
            </a:r>
            <a:endParaRPr lang="zh-CN" altLang="en-US" sz="4800" b="1">
              <a:solidFill>
                <a:schemeClr val="tx1"/>
              </a:solidFill>
              <a:ea typeface="黑体" pitchFamily="49" charset="-122"/>
            </a:endParaRPr>
          </a:p>
        </p:txBody>
      </p:sp>
      <p:sp>
        <p:nvSpPr>
          <p:cNvPr id="46083" name="文本占位符 46082"/>
          <p:cNvSpPr>
            <a:spLocks noGrp="1"/>
          </p:cNvSpPr>
          <p:nvPr>
            <p:ph type="body" sz="half" idx="1"/>
          </p:nvPr>
        </p:nvSpPr>
        <p:spPr>
          <a:xfrm>
            <a:off x="2342198" y="1412240"/>
            <a:ext cx="5897563" cy="4813300"/>
          </a:xfrm>
        </p:spPr>
        <p:txBody>
          <a:bodyPr>
            <a:normAutofit fontScale="70000"/>
          </a:bodyPr>
          <a:lstStyle/>
          <a:p>
            <a:pPr marL="0" indent="0" fontAlgn="base">
              <a:buNone/>
            </a:pPr>
            <a:r>
              <a:rPr lang="en-US" altLang="zh-CN" sz="2800" strike="noStrike" noProof="1">
                <a:solidFill>
                  <a:schemeClr val="tx1"/>
                </a:solidFill>
              </a:rPr>
              <a:t> </a:t>
            </a:r>
            <a:r>
              <a:rPr lang="en-US" altLang="zh-CN" sz="4570" b="1" strike="noStrike" noProof="1">
                <a:solidFill>
                  <a:schemeClr val="accent4">
                    <a:lumMod val="75000"/>
                  </a:schemeClr>
                </a:solidFill>
              </a:rPr>
              <a:t> When</a:t>
            </a:r>
            <a:r>
              <a:rPr lang="zh-CN" altLang="en-US" sz="4570" b="1" strike="noStrike" noProof="1">
                <a:solidFill>
                  <a:schemeClr val="accent4">
                    <a:lumMod val="75000"/>
                  </a:schemeClr>
                </a:solidFill>
              </a:rPr>
              <a:t>：</a:t>
            </a:r>
            <a:r>
              <a:rPr lang="zh-CN" altLang="en-US" sz="4570" b="1" strike="noStrike" noProof="1">
                <a:solidFill>
                  <a:srgbClr val="FFFF00"/>
                </a:solidFill>
              </a:rPr>
              <a:t>    </a:t>
            </a:r>
            <a:r>
              <a:rPr lang="zh-CN" altLang="en-US" sz="4570" b="1" strike="noStrike" noProof="1">
                <a:solidFill>
                  <a:schemeClr val="tx1"/>
                </a:solidFill>
                <a:ea typeface="楷体_GB2312" pitchFamily="49" charset="-122"/>
              </a:rPr>
              <a:t>何时</a:t>
            </a:r>
            <a:endParaRPr lang="zh-CN" altLang="en-US" sz="4570" b="1" strike="noStrike" noProof="1">
              <a:solidFill>
                <a:schemeClr val="tx1"/>
              </a:solidFill>
              <a:ea typeface="楷体_GB2312" pitchFamily="49" charset="-122"/>
            </a:endParaRPr>
          </a:p>
          <a:p>
            <a:pPr marL="0" indent="0" fontAlgn="base">
              <a:buNone/>
            </a:pPr>
            <a:r>
              <a:rPr lang="zh-CN" altLang="en-US" sz="4570" b="1" strike="noStrike" noProof="1">
                <a:solidFill>
                  <a:schemeClr val="tx1"/>
                </a:solidFill>
              </a:rPr>
              <a:t>  </a:t>
            </a:r>
            <a:r>
              <a:rPr lang="en-US" altLang="zh-CN" sz="4570" b="1" strike="noStrike" noProof="1">
                <a:solidFill>
                  <a:schemeClr val="accent4">
                    <a:lumMod val="75000"/>
                  </a:schemeClr>
                </a:solidFill>
              </a:rPr>
              <a:t>Where</a:t>
            </a:r>
            <a:r>
              <a:rPr lang="zh-CN" altLang="en-US" sz="4570" b="1" strike="noStrike" noProof="1">
                <a:solidFill>
                  <a:schemeClr val="accent4">
                    <a:lumMod val="75000"/>
                  </a:schemeClr>
                </a:solidFill>
              </a:rPr>
              <a:t>：</a:t>
            </a:r>
            <a:r>
              <a:rPr lang="zh-CN" altLang="en-US" sz="4570" b="1" strike="noStrike" noProof="1">
                <a:solidFill>
                  <a:schemeClr val="tx1"/>
                </a:solidFill>
              </a:rPr>
              <a:t>  </a:t>
            </a:r>
            <a:r>
              <a:rPr lang="zh-CN" altLang="en-US" sz="4570" b="1" strike="noStrike" noProof="1">
                <a:solidFill>
                  <a:schemeClr val="tx1"/>
                </a:solidFill>
                <a:ea typeface="楷体_GB2312" pitchFamily="49" charset="-122"/>
              </a:rPr>
              <a:t>何地</a:t>
            </a:r>
            <a:endParaRPr lang="zh-CN" altLang="en-US" sz="4570" b="1" strike="noStrike" noProof="1">
              <a:solidFill>
                <a:schemeClr val="tx1"/>
              </a:solidFill>
              <a:ea typeface="楷体_GB2312" pitchFamily="49" charset="-122"/>
            </a:endParaRPr>
          </a:p>
          <a:p>
            <a:pPr marL="0" indent="0" fontAlgn="base">
              <a:buNone/>
            </a:pPr>
            <a:r>
              <a:rPr lang="zh-CN" altLang="en-US" sz="4570" b="1" strike="noStrike" noProof="1">
                <a:solidFill>
                  <a:schemeClr val="tx1"/>
                </a:solidFill>
              </a:rPr>
              <a:t>  </a:t>
            </a:r>
            <a:r>
              <a:rPr lang="en-US" altLang="zh-CN" sz="4570" b="1" strike="noStrike" noProof="1">
                <a:solidFill>
                  <a:schemeClr val="accent4">
                    <a:lumMod val="75000"/>
                  </a:schemeClr>
                </a:solidFill>
              </a:rPr>
              <a:t>Who </a:t>
            </a:r>
            <a:r>
              <a:rPr lang="zh-CN" altLang="en-US" sz="4570" b="1" strike="noStrike" noProof="1">
                <a:solidFill>
                  <a:schemeClr val="accent4">
                    <a:lumMod val="75000"/>
                  </a:schemeClr>
                </a:solidFill>
              </a:rPr>
              <a:t>：</a:t>
            </a:r>
            <a:r>
              <a:rPr lang="zh-CN" altLang="en-US" sz="4570" b="1" strike="noStrike" noProof="1">
                <a:solidFill>
                  <a:schemeClr val="tx1"/>
                </a:solidFill>
              </a:rPr>
              <a:t>    </a:t>
            </a:r>
            <a:r>
              <a:rPr lang="zh-CN" altLang="en-US" sz="4570" b="1" strike="noStrike" noProof="1">
                <a:solidFill>
                  <a:schemeClr val="tx1"/>
                </a:solidFill>
                <a:ea typeface="楷体_GB2312" pitchFamily="49" charset="-122"/>
              </a:rPr>
              <a:t>何人</a:t>
            </a:r>
            <a:endParaRPr lang="zh-CN" altLang="en-US" sz="4570" b="1" strike="noStrike" noProof="1">
              <a:solidFill>
                <a:schemeClr val="tx1"/>
              </a:solidFill>
              <a:ea typeface="楷体_GB2312" pitchFamily="49" charset="-122"/>
            </a:endParaRPr>
          </a:p>
          <a:p>
            <a:pPr marL="0" indent="0" fontAlgn="base">
              <a:buNone/>
            </a:pPr>
            <a:r>
              <a:rPr lang="zh-CN" altLang="en-US" sz="4570" b="1" strike="noStrike" noProof="1">
                <a:solidFill>
                  <a:schemeClr val="accent4">
                    <a:lumMod val="75000"/>
                  </a:schemeClr>
                </a:solidFill>
              </a:rPr>
              <a:t>  </a:t>
            </a:r>
            <a:r>
              <a:rPr lang="en-US" altLang="zh-CN" sz="4570" b="1" strike="noStrike" noProof="1">
                <a:solidFill>
                  <a:schemeClr val="accent4">
                    <a:lumMod val="75000"/>
                  </a:schemeClr>
                </a:solidFill>
              </a:rPr>
              <a:t>What</a:t>
            </a:r>
            <a:r>
              <a:rPr lang="zh-CN" altLang="en-US" sz="4570" b="1" strike="noStrike" noProof="1">
                <a:solidFill>
                  <a:schemeClr val="accent4">
                    <a:lumMod val="75000"/>
                  </a:schemeClr>
                </a:solidFill>
              </a:rPr>
              <a:t>：</a:t>
            </a:r>
            <a:r>
              <a:rPr lang="zh-CN" altLang="en-US" sz="4570" b="1" strike="noStrike" noProof="1">
                <a:solidFill>
                  <a:schemeClr val="tx1"/>
                </a:solidFill>
              </a:rPr>
              <a:t>    </a:t>
            </a:r>
            <a:r>
              <a:rPr lang="zh-CN" altLang="en-US" sz="4570" b="1" strike="noStrike" noProof="1">
                <a:solidFill>
                  <a:schemeClr val="tx1"/>
                </a:solidFill>
                <a:ea typeface="楷体_GB2312" pitchFamily="49" charset="-122"/>
              </a:rPr>
              <a:t>何事</a:t>
            </a:r>
            <a:endParaRPr lang="zh-CN" altLang="en-US" sz="4570" b="1" strike="noStrike" noProof="1">
              <a:solidFill>
                <a:schemeClr val="tx1"/>
              </a:solidFill>
              <a:ea typeface="楷体_GB2312" pitchFamily="49" charset="-122"/>
            </a:endParaRPr>
          </a:p>
          <a:p>
            <a:pPr marL="0" indent="0" fontAlgn="base">
              <a:buNone/>
            </a:pPr>
            <a:r>
              <a:rPr lang="zh-CN" altLang="en-US" sz="4570" b="1" strike="noStrike" noProof="1">
                <a:solidFill>
                  <a:schemeClr val="tx1"/>
                </a:solidFill>
              </a:rPr>
              <a:t> </a:t>
            </a:r>
            <a:r>
              <a:rPr lang="zh-CN" altLang="en-US" sz="4570" b="1" strike="noStrike" noProof="1">
                <a:solidFill>
                  <a:schemeClr val="accent4">
                    <a:lumMod val="75000"/>
                  </a:schemeClr>
                </a:solidFill>
              </a:rPr>
              <a:t> </a:t>
            </a:r>
            <a:r>
              <a:rPr lang="en-US" altLang="zh-CN" sz="4570" b="1" strike="noStrike" noProof="1">
                <a:solidFill>
                  <a:schemeClr val="accent4">
                    <a:lumMod val="75000"/>
                  </a:schemeClr>
                </a:solidFill>
              </a:rPr>
              <a:t>Why</a:t>
            </a:r>
            <a:r>
              <a:rPr lang="zh-CN" altLang="en-US" sz="4570" b="1" strike="noStrike" noProof="1">
                <a:solidFill>
                  <a:schemeClr val="accent4">
                    <a:lumMod val="75000"/>
                  </a:schemeClr>
                </a:solidFill>
              </a:rPr>
              <a:t>：</a:t>
            </a:r>
            <a:r>
              <a:rPr lang="zh-CN" altLang="en-US" sz="4570" b="1" strike="noStrike" noProof="1">
                <a:solidFill>
                  <a:schemeClr val="tx1"/>
                </a:solidFill>
              </a:rPr>
              <a:t>     </a:t>
            </a:r>
            <a:r>
              <a:rPr lang="zh-CN" altLang="en-US" sz="4570" b="1" strike="noStrike" noProof="1">
                <a:solidFill>
                  <a:schemeClr val="tx1"/>
                </a:solidFill>
                <a:ea typeface="楷体_GB2312" pitchFamily="49" charset="-122"/>
              </a:rPr>
              <a:t>何因</a:t>
            </a:r>
            <a:endParaRPr lang="zh-CN" altLang="en-US" sz="4570" b="1" strike="noStrike" noProof="1">
              <a:solidFill>
                <a:schemeClr val="tx1"/>
              </a:solidFill>
              <a:ea typeface="楷体_GB2312" pitchFamily="49" charset="-122"/>
            </a:endParaRPr>
          </a:p>
          <a:p>
            <a:pPr marL="0" indent="0" fontAlgn="base">
              <a:buNone/>
            </a:pPr>
            <a:r>
              <a:rPr lang="zh-CN" altLang="en-US" sz="4570" b="1" strike="noStrike" noProof="1">
                <a:solidFill>
                  <a:schemeClr val="tx1"/>
                </a:solidFill>
              </a:rPr>
              <a:t> </a:t>
            </a:r>
            <a:r>
              <a:rPr lang="zh-CN" altLang="en-US" sz="4570" b="1" strike="noStrike" noProof="1">
                <a:solidFill>
                  <a:schemeClr val="accent4">
                    <a:lumMod val="75000"/>
                  </a:schemeClr>
                </a:solidFill>
              </a:rPr>
              <a:t> </a:t>
            </a:r>
            <a:r>
              <a:rPr lang="en-US" altLang="zh-CN" sz="4570" b="1" strike="noStrike" noProof="1">
                <a:solidFill>
                  <a:schemeClr val="accent4">
                    <a:lumMod val="75000"/>
                  </a:schemeClr>
                </a:solidFill>
              </a:rPr>
              <a:t>How</a:t>
            </a:r>
            <a:r>
              <a:rPr lang="zh-CN" altLang="en-US" sz="4570" b="1" strike="noStrike" noProof="1">
                <a:solidFill>
                  <a:schemeClr val="accent4">
                    <a:lumMod val="75000"/>
                  </a:schemeClr>
                </a:solidFill>
              </a:rPr>
              <a:t>：</a:t>
            </a:r>
            <a:r>
              <a:rPr lang="zh-CN" altLang="en-US" sz="4570" b="1" strike="noStrike" noProof="1">
                <a:solidFill>
                  <a:schemeClr val="tx1"/>
                </a:solidFill>
              </a:rPr>
              <a:t>     </a:t>
            </a:r>
            <a:r>
              <a:rPr lang="zh-CN" altLang="en-US" sz="4570" b="1" strike="noStrike" noProof="1">
                <a:solidFill>
                  <a:schemeClr val="tx1"/>
                </a:solidFill>
                <a:ea typeface="楷体_GB2312" pitchFamily="49" charset="-122"/>
              </a:rPr>
              <a:t>何果</a:t>
            </a:r>
            <a:endParaRPr lang="zh-CN" altLang="en-US" sz="4570" b="1" strike="noStrike" noProof="1">
              <a:solidFill>
                <a:schemeClr val="tx1"/>
              </a:solidFill>
              <a:ea typeface="楷体_GB2312" pitchFamily="49" charset="-122"/>
            </a:endParaRPr>
          </a:p>
          <a:p>
            <a:pPr fontAlgn="base">
              <a:buNone/>
            </a:pPr>
            <a:endParaRPr lang="zh-CN" altLang="en-US" sz="4570" b="1" strike="noStrike" noProof="1">
              <a:solidFill>
                <a:schemeClr val="tx1"/>
              </a:solidFill>
              <a:ea typeface="楷体_GB2312" pitchFamily="49" charset="-122"/>
            </a:endParaRPr>
          </a:p>
        </p:txBody>
      </p:sp>
      <p:sp>
        <p:nvSpPr>
          <p:cNvPr id="3" name="流程图: 资料带 2"/>
          <p:cNvSpPr/>
          <p:nvPr/>
        </p:nvSpPr>
        <p:spPr>
          <a:xfrm>
            <a:off x="3020695" y="73025"/>
            <a:ext cx="4712970" cy="1116330"/>
          </a:xfrm>
          <a:prstGeom prst="flowChartPunchedTape">
            <a:avLst/>
          </a:prstGeom>
          <a:solidFill>
            <a:srgbClr val="50E7EC"/>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b="1"/>
              <a:t>新闻六要素</a:t>
            </a:r>
            <a:endParaRPr lang="zh-CN" altLang="en-US" sz="4000" b="1"/>
          </a:p>
        </p:txBody>
      </p:sp>
      <p:pic>
        <p:nvPicPr>
          <p:cNvPr id="8" name="图片 7" descr="花10"/>
          <p:cNvPicPr>
            <a:picLocks noChangeAspect="1"/>
          </p:cNvPicPr>
          <p:nvPr/>
        </p:nvPicPr>
        <p:blipFill>
          <a:blip r:embed="rId3"/>
          <a:stretch>
            <a:fillRect/>
          </a:stretch>
        </p:blipFill>
        <p:spPr>
          <a:xfrm>
            <a:off x="9686290" y="-1344930"/>
            <a:ext cx="3844925" cy="3797935"/>
          </a:xfrm>
          <a:prstGeom prst="rect">
            <a:avLst/>
          </a:prstGeom>
        </p:spPr>
      </p:pic>
      <p:sp>
        <p:nvSpPr>
          <p:cNvPr id="2" name="内容占位符 1"/>
          <p:cNvSpPr/>
          <p:nvPr>
            <p:ph sz="half" idx="2"/>
          </p:nvPr>
        </p:nvSpPr>
        <p:spPr/>
        <p:txBody>
          <a:bodyPr/>
          <a:lstStyle/>
          <a:p>
            <a:endParaRPr lang="zh-CN" altLang="en-US"/>
          </a:p>
          <a:p>
            <a:endParaRPr lang="zh-CN" altLang="en-US"/>
          </a:p>
          <a:p>
            <a:endParaRPr lang="zh-CN" altLang="en-US"/>
          </a:p>
          <a:p>
            <a:pPr marL="0" indent="0">
              <a:buNone/>
            </a:pPr>
            <a:r>
              <a:rPr lang="en-US" altLang="zh-CN" sz="5400" b="1">
                <a:latin typeface="微软雅黑" panose="020b0503020204020204" pitchFamily="34" charset="-122"/>
              </a:rPr>
              <a:t>     </a:t>
            </a:r>
            <a:r>
              <a:rPr lang="en-US" altLang="zh-CN" sz="5400" b="1">
                <a:solidFill>
                  <a:schemeClr val="tx1"/>
                </a:solidFill>
                <a:effectLst>
                  <a:outerShdw blurRad="38100" dist="19050" dir="2700000" algn="tl" rotWithShape="0">
                    <a:schemeClr val="dk1">
                      <a:alpha val="40000"/>
                    </a:schemeClr>
                  </a:outerShdw>
                </a:effectLst>
                <a:latin typeface="微软雅黑" panose="020b0503020204020204" pitchFamily="34" charset="-122"/>
              </a:rPr>
              <a:t>5</a:t>
            </a:r>
            <a:r>
              <a:rPr lang="en-US" altLang="zh-CN" sz="5400" b="1">
                <a:solidFill>
                  <a:schemeClr val="accent4">
                    <a:lumMod val="75000"/>
                  </a:schemeClr>
                </a:solidFill>
                <a:effectLst>
                  <a:outerShdw blurRad="38100" dist="19050" dir="2700000" algn="tl" rotWithShape="0">
                    <a:schemeClr val="dk1">
                      <a:alpha val="40000"/>
                    </a:schemeClr>
                  </a:outerShdw>
                </a:effectLst>
                <a:latin typeface="微软雅黑" panose="020b0503020204020204" pitchFamily="34" charset="-122"/>
              </a:rPr>
              <a:t>W</a:t>
            </a:r>
            <a:r>
              <a:rPr lang="en-US" altLang="zh-CN" sz="5400" b="1">
                <a:solidFill>
                  <a:schemeClr val="tx1"/>
                </a:solidFill>
                <a:effectLst>
                  <a:outerShdw blurRad="38100" dist="19050" dir="2700000" algn="tl" rotWithShape="0">
                    <a:schemeClr val="dk1">
                      <a:alpha val="40000"/>
                    </a:schemeClr>
                  </a:outerShdw>
                </a:effectLst>
                <a:latin typeface="微软雅黑" panose="020b0503020204020204" pitchFamily="34" charset="-122"/>
              </a:rPr>
              <a:t>+1</a:t>
            </a:r>
            <a:r>
              <a:rPr lang="en-US" altLang="zh-CN" sz="5400" b="1">
                <a:solidFill>
                  <a:schemeClr val="accent4">
                    <a:lumMod val="75000"/>
                  </a:schemeClr>
                </a:solidFill>
                <a:effectLst>
                  <a:outerShdw blurRad="38100" dist="19050" dir="2700000" algn="tl" rotWithShape="0">
                    <a:schemeClr val="dk1">
                      <a:alpha val="40000"/>
                    </a:schemeClr>
                  </a:outerShdw>
                </a:effectLst>
                <a:latin typeface="微软雅黑" panose="020b0503020204020204" pitchFamily="34" charset="-122"/>
              </a:rPr>
              <a:t>H</a:t>
            </a:r>
            <a:endParaRPr lang="en-US" altLang="zh-CN" sz="5400" b="1">
              <a:solidFill>
                <a:schemeClr val="accent4">
                  <a:lumMod val="75000"/>
                </a:schemeClr>
              </a:solidFill>
              <a:effectLst>
                <a:outerShdw blurRad="38100" dist="19050" dir="2700000" algn="tl" rotWithShape="0">
                  <a:schemeClr val="dk1">
                    <a:alpha val="40000"/>
                  </a:schemeClr>
                </a:outerShdw>
              </a:effectLst>
              <a:latin typeface="微软雅黑" panose="020b0503020204020204" pitchFamily="34" charset="-122"/>
            </a:endParaRPr>
          </a:p>
        </p:txBody>
      </p:sp>
      <p:pic>
        <p:nvPicPr>
          <p:cNvPr id="12" name="图片 11" descr="树"/>
          <p:cNvPicPr>
            <a:picLocks noChangeAspect="1"/>
          </p:cNvPicPr>
          <p:nvPr/>
        </p:nvPicPr>
        <p:blipFill>
          <a:blip r:embed="rId4"/>
          <a:stretch>
            <a:fillRect/>
          </a:stretch>
        </p:blipFill>
        <p:spPr>
          <a:xfrm flipH="1">
            <a:off x="-449580" y="4535805"/>
            <a:ext cx="3383280" cy="24053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46082"/>
                                        </p:tgtEl>
                                        <p:attrNameLst>
                                          <p:attrName>style.visibility</p:attrName>
                                        </p:attrNameLst>
                                      </p:cBhvr>
                                      <p:to>
                                        <p:strVal val="visible"/>
                                      </p:to>
                                    </p:set>
                                    <p:animEffect transition="in" filter="fade">
                                      <p:cBhvr>
                                        <p:cTn id="7" dur="1000">
                                          <p:stCondLst>
                                            <p:cond delay="0"/>
                                          </p:stCondLst>
                                        </p:cTn>
                                        <p:tgtEl>
                                          <p:spTgt spid="4608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 calcmode="lin" valueType="num">
                                      <p:cBhvr additive="base">
                                        <p:cTn id="12"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46083">
                                            <p:txEl>
                                              <p:pRg st="0" end="0"/>
                                            </p:txEl>
                                          </p:spTgt>
                                        </p:tgtEl>
                                        <p:attrNameLst>
                                          <p:attrName>style.visibility</p:attrName>
                                        </p:attrNameLst>
                                      </p:cBhvr>
                                      <p:to>
                                        <p:strVal val="visible"/>
                                      </p:to>
                                    </p:set>
                                    <p:anim calcmode="lin" valueType="num">
                                      <p:cBhvr additive="base">
                                        <p:cTn id="18" dur="500" fill="hold"/>
                                        <p:tgtEl>
                                          <p:spTgt spid="46083">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60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nodeType="clickEffect">
                                  <p:stCondLst>
                                    <p:cond delay="0"/>
                                  </p:stCondLst>
                                  <p:childTnLst>
                                    <p:set>
                                      <p:cBhvr>
                                        <p:cTn id="23" dur="1" fill="hold">
                                          <p:stCondLst>
                                            <p:cond delay="0"/>
                                          </p:stCondLst>
                                        </p:cTn>
                                        <p:tgtEl>
                                          <p:spTgt spid="46083">
                                            <p:txEl>
                                              <p:pRg st="1" end="1"/>
                                            </p:txEl>
                                          </p:spTgt>
                                        </p:tgtEl>
                                        <p:attrNameLst>
                                          <p:attrName>style.visibility</p:attrName>
                                        </p:attrNameLst>
                                      </p:cBhvr>
                                      <p:to>
                                        <p:strVal val="visible"/>
                                      </p:to>
                                    </p:set>
                                    <p:anim calcmode="lin" valueType="num">
                                      <p:cBhvr additive="base">
                                        <p:cTn id="24" dur="500" fill="hold"/>
                                        <p:tgtEl>
                                          <p:spTgt spid="46083">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4608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 presetClass="entr" presetSubtype="4" fill="hold" nodeType="clickEffect">
                                  <p:stCondLst>
                                    <p:cond delay="0"/>
                                  </p:stCondLst>
                                  <p:childTnLst>
                                    <p:set>
                                      <p:cBhvr>
                                        <p:cTn id="29" dur="1" fill="hold">
                                          <p:stCondLst>
                                            <p:cond delay="0"/>
                                          </p:stCondLst>
                                        </p:cTn>
                                        <p:tgtEl>
                                          <p:spTgt spid="46083">
                                            <p:txEl>
                                              <p:pRg st="2" end="2"/>
                                            </p:txEl>
                                          </p:spTgt>
                                        </p:tgtEl>
                                        <p:attrNameLst>
                                          <p:attrName>style.visibility</p:attrName>
                                        </p:attrNameLst>
                                      </p:cBhvr>
                                      <p:to>
                                        <p:strVal val="visible"/>
                                      </p:to>
                                    </p:set>
                                    <p:anim calcmode="lin" valueType="num">
                                      <p:cBhvr additive="base">
                                        <p:cTn id="30" dur="500" fill="hold"/>
                                        <p:tgtEl>
                                          <p:spTgt spid="46083">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4608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2" presetClass="entr" presetSubtype="4" fill="hold" nodeType="clickEffect">
                                  <p:stCondLst>
                                    <p:cond delay="0"/>
                                  </p:stCondLst>
                                  <p:childTnLst>
                                    <p:set>
                                      <p:cBhvr>
                                        <p:cTn id="35" dur="1" fill="hold">
                                          <p:stCondLst>
                                            <p:cond delay="0"/>
                                          </p:stCondLst>
                                        </p:cTn>
                                        <p:tgtEl>
                                          <p:spTgt spid="46083">
                                            <p:txEl>
                                              <p:pRg st="3" end="3"/>
                                            </p:txEl>
                                          </p:spTgt>
                                        </p:tgtEl>
                                        <p:attrNameLst>
                                          <p:attrName>style.visibility</p:attrName>
                                        </p:attrNameLst>
                                      </p:cBhvr>
                                      <p:to>
                                        <p:strVal val="visible"/>
                                      </p:to>
                                    </p:set>
                                    <p:anim calcmode="lin" valueType="num">
                                      <p:cBhvr additive="base">
                                        <p:cTn id="36" dur="500" fill="hold"/>
                                        <p:tgtEl>
                                          <p:spTgt spid="46083">
                                            <p:txEl>
                                              <p:pRg st="3" end="3"/>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4608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2" presetClass="entr" presetSubtype="4" fill="hold" nodeType="clickEffect">
                                  <p:stCondLst>
                                    <p:cond delay="0"/>
                                  </p:stCondLst>
                                  <p:childTnLst>
                                    <p:set>
                                      <p:cBhvr>
                                        <p:cTn id="41" dur="1" fill="hold">
                                          <p:stCondLst>
                                            <p:cond delay="0"/>
                                          </p:stCondLst>
                                        </p:cTn>
                                        <p:tgtEl>
                                          <p:spTgt spid="46083">
                                            <p:txEl>
                                              <p:pRg st="4" end="4"/>
                                            </p:txEl>
                                          </p:spTgt>
                                        </p:tgtEl>
                                        <p:attrNameLst>
                                          <p:attrName>style.visibility</p:attrName>
                                        </p:attrNameLst>
                                      </p:cBhvr>
                                      <p:to>
                                        <p:strVal val="visible"/>
                                      </p:to>
                                    </p:set>
                                    <p:anim calcmode="lin" valueType="num">
                                      <p:cBhvr additive="base">
                                        <p:cTn id="42" dur="500" fill="hold"/>
                                        <p:tgtEl>
                                          <p:spTgt spid="46083">
                                            <p:txEl>
                                              <p:pRg st="4" end="4"/>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4608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cond evt="onBegin" delay="0">
                          <p:tn val="43"/>
                        </p:cond>
                      </p:stCondLst>
                      <p:childTnLst>
                        <p:par>
                          <p:cTn id="45" fill="hold" nodeType="afterGroup">
                            <p:stCondLst>
                              <p:cond delay="0"/>
                            </p:stCondLst>
                            <p:childTnLst>
                              <p:par>
                                <p:cTn id="46" presetID="2" presetClass="entr" presetSubtype="4" fill="hold" nodeType="clickEffect">
                                  <p:stCondLst>
                                    <p:cond delay="0"/>
                                  </p:stCondLst>
                                  <p:childTnLst>
                                    <p:set>
                                      <p:cBhvr>
                                        <p:cTn id="47" dur="1" fill="hold">
                                          <p:stCondLst>
                                            <p:cond delay="0"/>
                                          </p:stCondLst>
                                        </p:cTn>
                                        <p:tgtEl>
                                          <p:spTgt spid="46083">
                                            <p:txEl>
                                              <p:pRg st="5" end="5"/>
                                            </p:txEl>
                                          </p:spTgt>
                                        </p:tgtEl>
                                        <p:attrNameLst>
                                          <p:attrName>style.visibility</p:attrName>
                                        </p:attrNameLst>
                                      </p:cBhvr>
                                      <p:to>
                                        <p:strVal val="visible"/>
                                      </p:to>
                                    </p:set>
                                    <p:anim calcmode="lin" valueType="num">
                                      <p:cBhvr additive="base">
                                        <p:cTn id="48" dur="500" fill="hold"/>
                                        <p:tgtEl>
                                          <p:spTgt spid="46083">
                                            <p:txEl>
                                              <p:pRg st="5" end="5"/>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4608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7"/>
          <a:stretch>
            <a:fillRect/>
          </a:stretch>
        </a:blipFill>
        <a:effectLst/>
      </p:bgPr>
    </p:bg>
    <p:spTree>
      <p:nvGrpSpPr>
        <p:cNvPr id="1" name=""/>
        <p:cNvGrpSpPr/>
        <p:nvPr/>
      </p:nvGrpSpPr>
      <p:grpSpPr>
        <a:xfrm>
          <a:off x="0" y="0"/>
          <a:ext cx="0" cy="0"/>
        </a:xfrm>
      </p:grpSpPr>
      <p:pic>
        <p:nvPicPr>
          <p:cNvPr id="8" name="图片 7" descr="花10"/>
          <p:cNvPicPr>
            <a:picLocks noChangeAspect="1"/>
          </p:cNvPicPr>
          <p:nvPr/>
        </p:nvPicPr>
        <p:blipFill>
          <a:blip r:embed="rId3"/>
          <a:stretch>
            <a:fillRect/>
          </a:stretch>
        </p:blipFill>
        <p:spPr>
          <a:xfrm>
            <a:off x="9686290" y="-1344930"/>
            <a:ext cx="3844925" cy="3797935"/>
          </a:xfrm>
          <a:prstGeom prst="rect">
            <a:avLst/>
          </a:prstGeom>
        </p:spPr>
      </p:pic>
      <p:grpSp>
        <p:nvGrpSpPr>
          <p:cNvPr id="11" name="组合 10"/>
          <p:cNvGrpSpPr/>
          <p:nvPr/>
        </p:nvGrpSpPr>
        <p:grpSpPr>
          <a:xfrm>
            <a:off x="560705" y="537845"/>
            <a:ext cx="11070590" cy="5782945"/>
            <a:chOff x="883" y="847"/>
            <a:chExt cx="17434" cy="9107"/>
          </a:xfrm>
        </p:grpSpPr>
        <p:pic>
          <p:nvPicPr>
            <p:cNvPr id="9" name="图片 8" descr="背景3"/>
            <p:cNvPicPr>
              <a:picLocks noChangeAspect="1"/>
            </p:cNvPicPr>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pic>
        <p:nvPicPr>
          <p:cNvPr id="12" name="图片 11" descr="树"/>
          <p:cNvPicPr>
            <a:picLocks noChangeAspect="1"/>
          </p:cNvPicPr>
          <p:nvPr/>
        </p:nvPicPr>
        <p:blipFill>
          <a:blip r:embed="rId5"/>
          <a:stretch>
            <a:fillRect/>
          </a:stretch>
        </p:blipFill>
        <p:spPr>
          <a:xfrm flipH="1">
            <a:off x="-855980" y="3354705"/>
            <a:ext cx="5129530" cy="3646805"/>
          </a:xfrm>
          <a:prstGeom prst="rect">
            <a:avLst/>
          </a:prstGeom>
        </p:spPr>
      </p:pic>
      <p:sp>
        <p:nvSpPr>
          <p:cNvPr id="7" name="文本框 6"/>
          <p:cNvSpPr txBox="1"/>
          <p:nvPr/>
        </p:nvSpPr>
        <p:spPr>
          <a:xfrm>
            <a:off x="4624070" y="2502535"/>
            <a:ext cx="2944495" cy="768350"/>
          </a:xfrm>
          <a:prstGeom prst="rect">
            <a:avLst/>
          </a:prstGeom>
          <a:noFill/>
        </p:spPr>
        <p:txBody>
          <a:bodyPr wrap="square" rtlCol="0">
            <a:spAutoFit/>
          </a:bodyPr>
          <a:lstStyle/>
          <a:p>
            <a:pPr algn="ctr"/>
            <a:r>
              <a:rPr lang="zh-CN" altLang="en-US" sz="4400" b="1">
                <a:solidFill>
                  <a:srgbClr val="C84E30"/>
                </a:solidFill>
                <a:latin typeface="微软雅黑" panose="020b0503020204020204" pitchFamily="34" charset="-122"/>
                <a:ea typeface="微软雅黑" panose="020b0503020204020204" pitchFamily="34" charset="-122"/>
              </a:rPr>
              <a:t>二</a:t>
            </a:r>
            <a:endParaRPr lang="zh-CN" altLang="en-US" sz="4400" b="1">
              <a:solidFill>
                <a:srgbClr val="C84E3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160837" y="3593612"/>
            <a:ext cx="3869690" cy="829945"/>
          </a:xfrm>
          <a:prstGeom prst="rect">
            <a:avLst/>
          </a:prstGeom>
          <a:noFill/>
        </p:spPr>
        <p:txBody>
          <a:bodyPr wrap="square" rtlCol="0">
            <a:spAutoFit/>
          </a:bodyPr>
          <a:lstStyle/>
          <a:p>
            <a:pPr algn="ctr"/>
            <a:r>
              <a:rPr lang="zh-CN" altLang="en-US" sz="4800" b="1" spc="300">
                <a:solidFill>
                  <a:srgbClr val="C84E30"/>
                </a:solidFill>
                <a:latin typeface="微软雅黑" panose="020b0503020204020204" pitchFamily="34" charset="-122"/>
                <a:ea typeface="微软雅黑" panose="020b0503020204020204" pitchFamily="34" charset="-122"/>
              </a:rPr>
              <a:t>自读明事</a:t>
            </a:r>
            <a:endParaRPr lang="zh-CN" altLang="en-US" sz="4800" b="1" spc="300">
              <a:solidFill>
                <a:srgbClr val="C84E30"/>
              </a:solidFill>
              <a:latin typeface="微软雅黑" panose="020b0503020204020204" pitchFamily="34" charset="-122"/>
              <a:ea typeface="微软雅黑" panose="020b0503020204020204" pitchFamily="34" charset="-122"/>
            </a:endParaRPr>
          </a:p>
        </p:txBody>
      </p:sp>
      <p:pic>
        <p:nvPicPr>
          <p:cNvPr id="14" name="图片 13" descr="印记"/>
          <p:cNvPicPr>
            <a:picLocks noChangeAspect="1"/>
          </p:cNvPicPr>
          <p:nvPr/>
        </p:nvPicPr>
        <p:blipFill>
          <a:blip r:embed="rId6"/>
          <a:stretch>
            <a:fillRect/>
          </a:stretch>
        </p:blipFill>
        <p:spPr>
          <a:xfrm>
            <a:off x="5556250" y="537845"/>
            <a:ext cx="1078865" cy="1718945"/>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nodeType="afterGroup">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UNIT_TABLE_BEAUTIFY" val="smartTable{f8563384-47ec-43b7-af21-0f383ea7db23}"/>
</p:tagLst>
</file>

<file path=ppt/tags/tag64.xml><?xml version="1.0" encoding="utf-8"?>
<p:tagLst xmlns:p="http://schemas.openxmlformats.org/presentationml/2006/main">
  <p:tag name="KSO_WM_UNIT_PLACING_PICTURE_USER_VIEWPORT" val="{&quot;height&quot;:5981,&quot;width&quot;:6055}"/>
</p:tagLst>
</file>

<file path=ppt/tags/tag65.xml><?xml version="1.0" encoding="utf-8"?>
<p:tagLst xmlns:p="http://schemas.openxmlformats.org/presentationml/2006/main">
  <p:tag name="KSO_WM_UNIT_PLACING_PICTURE_USER_VIEWPORT" val="{&quot;height&quot;:8223,&quot;width&quot;:17434}"/>
</p:tagLst>
</file>

<file path=ppt/tags/tag66.xml><?xml version="1.0" encoding="utf-8"?>
<p:tagLst xmlns:p="http://schemas.openxmlformats.org/presentationml/2006/main">
  <p:tag name="KSO_WM_UNIT_PLACING_PICTURE_USER_VIEWPORT" val="{&quot;height&quot;:8223,&quot;width&quot;:17434}"/>
</p:tagLst>
</file>

<file path=ppt/tags/tag67.xml><?xml version="1.0" encoding="utf-8"?>
<p:tagLst xmlns:p="http://schemas.openxmlformats.org/presentationml/2006/main">
  <p:tag name="KSO_WM_UNIT_TABLE_BEAUTIFY" val="smartTable{704d38d7-df6a-4ca1-ad74-fb5c07c1c161}"/>
  <p:tag name="TABLE_COLORIDX" val="l"/>
  <p:tag name="TABLE_EMPHASIZE_COLOR" val="6579300"/>
  <p:tag name="TABLE_ONEKEY_SKIN_IDX" val="0"/>
  <p:tag name="TABLE_RECT" val="144*165*671.9*210"/>
  <p:tag name="TABLE_SKINIDX" val="-1"/>
</p:tagLst>
</file>

<file path=ppt/tags/tag68.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192</Paragraphs>
  <Slides>50</Slides>
  <Notes>13</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50</vt:i4>
      </vt:variant>
    </vt:vector>
  </HeadingPairs>
  <TitlesOfParts>
    <vt:vector baseType="lpstr" size="65">
      <vt:lpstr>Arial</vt:lpstr>
      <vt:lpstr>微软雅黑</vt:lpstr>
      <vt:lpstr>Wingdings</vt:lpstr>
      <vt:lpstr>宋体</vt:lpstr>
      <vt:lpstr>Calibri Light</vt:lpstr>
      <vt:lpstr>Calibri</vt:lpstr>
      <vt:lpstr>华文行楷</vt:lpstr>
      <vt:lpstr>Times New Roman</vt:lpstr>
      <vt:lpstr>华文新魏</vt:lpstr>
      <vt:lpstr>MingLiU</vt:lpstr>
      <vt:lpstr>黑体</vt:lpstr>
      <vt:lpstr>楷体_GB2312</vt:lpstr>
      <vt:lpstr>新宋体</vt:lpstr>
      <vt:lpstr>楷体</vt:lpstr>
      <vt:lpstr>Office 主题​​</vt:lpstr>
      <vt:lpstr>PowerPoint Presentation</vt:lpstr>
      <vt:lpstr>PowerPoint Presentation</vt:lpstr>
      <vt:lpstr>PowerPoint Presentation</vt:lpstr>
      <vt:lpstr>PowerPoint Presentation</vt:lpstr>
      <vt:lpstr>        导入新课：欣赏视频片段</vt:lpstr>
      <vt:lpstr>PowerPoint Presentation</vt:lpstr>
      <vt:lpstr>PowerPoint Presentation</vt:lpstr>
      <vt:lpstr>       </vt:lpstr>
      <vt:lpstr>PowerPoint Presentation</vt:lpstr>
      <vt:lpstr>快速浏览，整体把握</vt:lpstr>
      <vt:lpstr>PowerPoint Presentation</vt:lpstr>
      <vt:lpstr>PowerPoint Presentation</vt:lpstr>
      <vt:lpstr>PowerPoint Presentation</vt:lpstr>
      <vt:lpstr>       本文结构</vt:lpstr>
      <vt:lpstr>2.《县委书记的榜样——焦裕禄》一文的线索是什么？如何理解课文中的几个小节之间的关系？</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cp:lastModifiedBy>愚笨的樵夫</cp:lastModifiedBy>
  <cp:revision>202</cp:revision>
  <dcterms:created xsi:type="dcterms:W3CDTF">2019-06-19T02:08:00Z</dcterms:created>
  <dcterms:modified xsi:type="dcterms:W3CDTF">2020-08-24T01:37:49Z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