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56" r:id="rId4"/>
    <p:sldId id="257" r:id="rId5"/>
    <p:sldId id="281" r:id="rId6"/>
    <p:sldId id="258" r:id="rId7"/>
    <p:sldId id="273" r:id="rId8"/>
    <p:sldId id="259" r:id="rId9"/>
    <p:sldId id="260" r:id="rId10"/>
    <p:sldId id="261" r:id="rId11"/>
    <p:sldId id="262" r:id="rId12"/>
    <p:sldId id="263" r:id="rId13"/>
    <p:sldId id="264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3920" y="995680"/>
            <a:ext cx="662940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假如生命是无味的，我不要来生。假如生命是有趣的，今生已是满足的了。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爱在右，同情在左，走在生命路的两旁，随时撒种，随时开花，将这一径长途，点缀得季花弥漫，使穿枝拂叶的行人，踏着荆棘，不觉得痛苦，有泪可落，也不是悲凉。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7" name="圆角矩形 6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好句摘抄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0160"/>
            <a:ext cx="12200255" cy="68783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3" name="圆角矩形 2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教师小结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03605" y="2286635"/>
            <a:ext cx="6001385" cy="1925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FF0000"/>
                </a:solidFill>
              </a:rPr>
              <a:t>比喻之美      句式之美</a:t>
            </a:r>
            <a:endParaRPr lang="zh-CN" altLang="en-US" sz="4000">
              <a:solidFill>
                <a:srgbClr val="FF0000"/>
              </a:solidFill>
            </a:endParaRPr>
          </a:p>
          <a:p>
            <a:pPr algn="ctr"/>
            <a:r>
              <a:rPr lang="zh-CN" altLang="en-US" sz="4000">
                <a:solidFill>
                  <a:srgbClr val="FF0000"/>
                </a:solidFill>
              </a:rPr>
              <a:t>抒情之美      点题之美</a:t>
            </a:r>
            <a:endParaRPr lang="zh-CN" altLang="en-US" sz="4000">
              <a:solidFill>
                <a:srgbClr val="FF0000"/>
              </a:solidFill>
            </a:endParaRPr>
          </a:p>
          <a:p>
            <a:pPr algn="ctr"/>
            <a:r>
              <a:rPr lang="zh-CN" altLang="en-US" sz="4000">
                <a:solidFill>
                  <a:srgbClr val="FF0000"/>
                </a:solidFill>
              </a:rPr>
              <a:t>升华之美      虚实之美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3" name="圆角矩形 2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课堂总结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52500" y="1965325"/>
            <a:ext cx="55880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/>
              <a:t>全篇术语点评</a:t>
            </a:r>
            <a:endParaRPr lang="zh-CN" altLang="en-US" sz="4000"/>
          </a:p>
          <a:p>
            <a:pPr algn="ctr"/>
            <a:r>
              <a:rPr lang="zh-CN" altLang="en-US" sz="4000"/>
              <a:t>局部课文集美</a:t>
            </a:r>
            <a:endParaRPr lang="zh-CN" altLang="en-US" sz="4000"/>
          </a:p>
          <a:p>
            <a:pPr algn="ctr"/>
            <a:r>
              <a:rPr lang="zh-CN" altLang="en-US" sz="4000"/>
              <a:t>细部妙点揣摩</a:t>
            </a:r>
            <a:endParaRPr lang="zh-CN" altLang="en-US" sz="4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60930" y="2393315"/>
            <a:ext cx="4397375" cy="14325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8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Freestyle Script" panose="030804020302050B0404" charset="0"/>
                <a:ea typeface="华文新魏" panose="02010800040101010101" charset="-122"/>
              </a:rPr>
              <a:t>Thank  you !</a:t>
            </a:r>
            <a:endParaRPr lang="en-US" altLang="zh-CN" sz="88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Freestyle Script" panose="030804020302050B0404" charset="0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50010" y="1840865"/>
            <a:ext cx="6058535" cy="2851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latin typeface="华文行楷" panose="02010800040101010101" charset="-122"/>
                <a:ea typeface="华文行楷" panose="02010800040101010101" charset="-122"/>
              </a:rPr>
              <a:t>荷叶 </a:t>
            </a:r>
            <a:r>
              <a:rPr lang="zh-CN" altLang="en-US" sz="8000">
                <a:latin typeface="Arial" panose="020B0604020202020204" pitchFamily="34" charset="0"/>
                <a:ea typeface="华文行楷" panose="02010800040101010101" charset="-122"/>
              </a:rPr>
              <a:t> </a:t>
            </a:r>
            <a:r>
              <a:rPr lang="zh-CN" altLang="en-US" sz="8000">
                <a:latin typeface="华文行楷" panose="02010800040101010101" charset="-122"/>
                <a:ea typeface="华文行楷" panose="02010800040101010101" charset="-122"/>
              </a:rPr>
              <a:t>母亲</a:t>
            </a:r>
            <a:endParaRPr lang="zh-CN" altLang="en-US" sz="8000"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72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en-US" altLang="zh-CN"/>
              <a:t>                                                                                            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冰心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pic>
        <p:nvPicPr>
          <p:cNvPr id="2" name="图片 1" descr="冰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819785"/>
            <a:ext cx="3171825" cy="52489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3365" y="819785"/>
            <a:ext cx="425450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     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冰心，原名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谢婉莹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，中国现在著名</a:t>
            </a:r>
            <a:r>
              <a:rPr lang="zh-CN" altLang="en-US" sz="32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女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作家、诗人、儿童文学家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代表作：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散文集《寄小读者》</a:t>
            </a:r>
            <a:endParaRPr lang="zh-CN" altLang="en-US" sz="32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   诗集《繁星》、《春水》</a:t>
            </a:r>
            <a:endParaRPr lang="zh-CN" altLang="en-US" sz="32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创作内容大致包括：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歌颂母爱、歌颂童真、歌颂自然</a:t>
            </a:r>
            <a:r>
              <a:rPr lang="en-US" altLang="zh-CN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sz="32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3" name="圆角矩形 2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认识字词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  <p:sp>
        <p:nvSpPr>
          <p:cNvPr id="6148" name="TextBox 12"/>
          <p:cNvSpPr txBox="1"/>
          <p:nvPr/>
        </p:nvSpPr>
        <p:spPr>
          <a:xfrm>
            <a:off x="694373" y="1614805"/>
            <a:ext cx="1295400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+mn-ea"/>
              </a:rPr>
              <a:t>花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瑞</a:t>
            </a:r>
            <a:r>
              <a:rPr lang="zh-CN" altLang="en-US" sz="3200" b="1" dirty="0">
                <a:latin typeface="+mn-ea"/>
              </a:rPr>
              <a:t>：</a:t>
            </a:r>
            <a:endParaRPr lang="en-US" altLang="zh-CN" sz="3200" b="1" dirty="0">
              <a:latin typeface="+mn-ea"/>
            </a:endParaRPr>
          </a:p>
          <a:p>
            <a:pPr lvl="0" eaLnBrk="1" hangingPunct="1"/>
            <a:endParaRPr lang="en-US" altLang="zh-CN" sz="1200" b="1" dirty="0">
              <a:latin typeface="+mn-ea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莲蓬</a:t>
            </a:r>
            <a:r>
              <a:rPr lang="zh-CN" altLang="en-US" sz="3200" b="1" dirty="0">
                <a:latin typeface="+mn-ea"/>
              </a:rPr>
              <a:t>：</a:t>
            </a:r>
            <a:endParaRPr lang="en-US" altLang="zh-CN" sz="3200" b="1" dirty="0">
              <a:latin typeface="+mn-ea"/>
            </a:endParaRPr>
          </a:p>
          <a:p>
            <a:pPr lvl="0" eaLnBrk="1" hangingPunct="1"/>
            <a:endParaRPr lang="en-US" altLang="zh-CN" sz="1200" b="1" dirty="0">
              <a:latin typeface="+mn-ea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菡萏</a:t>
            </a:r>
            <a:r>
              <a:rPr lang="zh-CN" altLang="en-US" sz="3200" b="1" dirty="0">
                <a:latin typeface="+mn-ea"/>
              </a:rPr>
              <a:t>：</a:t>
            </a:r>
            <a:endParaRPr lang="en-US" altLang="zh-CN" sz="3200" b="1" dirty="0">
              <a:latin typeface="+mn-ea"/>
            </a:endParaRPr>
          </a:p>
          <a:p>
            <a:pPr lvl="0" eaLnBrk="1" hangingPunct="1"/>
            <a:endParaRPr lang="en-US" altLang="zh-CN" sz="1200" b="1" dirty="0">
              <a:latin typeface="+mn-ea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徘徊</a:t>
            </a:r>
            <a:r>
              <a:rPr lang="zh-CN" altLang="en-US" sz="3200" b="1" dirty="0">
                <a:latin typeface="+mn-ea"/>
              </a:rPr>
              <a:t>：</a:t>
            </a:r>
            <a:endParaRPr lang="en-US" altLang="zh-CN" sz="3200" b="1" dirty="0">
              <a:latin typeface="+mn-ea"/>
            </a:endParaRPr>
          </a:p>
          <a:p>
            <a:pPr lvl="0" eaLnBrk="1" hangingPunct="1"/>
            <a:endParaRPr lang="en-US" altLang="zh-CN" sz="1200" b="1" dirty="0">
              <a:latin typeface="+mn-ea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攲</a:t>
            </a:r>
            <a:r>
              <a:rPr lang="zh-CN" altLang="en-US" sz="3200" b="1" dirty="0">
                <a:latin typeface="+mn-ea"/>
              </a:rPr>
              <a:t>斜：</a:t>
            </a:r>
            <a:endParaRPr lang="en-US" altLang="zh-CN" sz="3200" b="1" dirty="0">
              <a:latin typeface="+mn-ea"/>
            </a:endParaRPr>
          </a:p>
          <a:p>
            <a:pPr lvl="0" eaLnBrk="1" hangingPunct="1"/>
            <a:endParaRPr lang="en-US" altLang="zh-CN" sz="1200" b="1" dirty="0">
              <a:latin typeface="+mn-ea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荫蔽</a:t>
            </a:r>
            <a:r>
              <a:rPr lang="zh-CN" altLang="en-US" sz="3200" b="1" dirty="0">
                <a:latin typeface="+mn-ea"/>
              </a:rPr>
              <a:t>：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6149" name="TextBox 13"/>
          <p:cNvSpPr txBox="1"/>
          <p:nvPr/>
        </p:nvSpPr>
        <p:spPr>
          <a:xfrm>
            <a:off x="1835150" y="1844675"/>
            <a:ext cx="48974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 Box 4"/>
          <p:cNvSpPr txBox="1"/>
          <p:nvPr/>
        </p:nvSpPr>
        <p:spPr>
          <a:xfrm>
            <a:off x="2087563" y="1614488"/>
            <a:ext cx="43926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ruì      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花开的好预兆。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1970088" y="2337753"/>
            <a:ext cx="2294255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lián   péng     </a:t>
            </a:r>
            <a:endParaRPr lang="en-US" altLang="zh-CN" sz="2800" dirty="0">
              <a:solidFill>
                <a:srgbClr val="FF0000"/>
              </a:solidFill>
              <a:latin typeface="Berlin Sans FB Demi" panose="020E0802020502020306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Box 7"/>
          <p:cNvSpPr txBox="1"/>
          <p:nvPr/>
        </p:nvSpPr>
        <p:spPr>
          <a:xfrm>
            <a:off x="2011363" y="2995295"/>
            <a:ext cx="5948045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hàn  dàn     </a:t>
            </a:r>
            <a:r>
              <a:rPr lang="zh-CN" altLang="en-US" sz="2800" dirty="0">
                <a:solidFill>
                  <a:schemeClr val="tx1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荷花，文中指含苞待放。</a:t>
            </a:r>
            <a:endParaRPr lang="zh-CN" altLang="en-US" sz="2800" dirty="0">
              <a:solidFill>
                <a:schemeClr val="tx1"/>
              </a:solidFill>
              <a:latin typeface="Berlin Sans FB Demi" panose="020E0802020502020306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1989773" y="3610293"/>
            <a:ext cx="159639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pái  huái</a:t>
            </a:r>
            <a:endParaRPr lang="en-US" altLang="zh-CN" sz="2800" dirty="0">
              <a:solidFill>
                <a:schemeClr val="tx1"/>
              </a:solidFill>
              <a:latin typeface="Berlin Sans FB Demi" panose="020E0802020502020306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 Box 11"/>
          <p:cNvSpPr txBox="1"/>
          <p:nvPr/>
        </p:nvSpPr>
        <p:spPr>
          <a:xfrm>
            <a:off x="2011363" y="4277995"/>
            <a:ext cx="421767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qī   </a:t>
            </a:r>
            <a:r>
              <a:rPr lang="en-US" altLang="zh-CN" sz="2800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2800" dirty="0">
                <a:solidFill>
                  <a:schemeClr val="tx1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倾斜，歪斜。</a:t>
            </a:r>
            <a:r>
              <a:rPr lang="zh-CN" altLang="en-US" sz="2800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Berlin Sans FB Demi" panose="020E0802020502020306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13"/>
          <p:cNvSpPr txBox="1"/>
          <p:nvPr/>
        </p:nvSpPr>
        <p:spPr>
          <a:xfrm>
            <a:off x="2011363" y="4961890"/>
            <a:ext cx="35083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yīn  </a:t>
            </a:r>
            <a:r>
              <a:rPr lang="en-US" altLang="zh-CN" sz="2800" dirty="0">
                <a:solidFill>
                  <a:srgbClr val="FF0000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bì          </a:t>
            </a:r>
            <a:r>
              <a:rPr lang="zh-CN" altLang="en-US" sz="2800" dirty="0">
                <a:solidFill>
                  <a:schemeClr val="tx1"/>
                </a:solidFill>
                <a:latin typeface="Berlin Sans FB Demi" panose="020E0802020502020306" pitchFamily="34" charset="0"/>
                <a:ea typeface="宋体" panose="02010600030101010101" pitchFamily="2" charset="-122"/>
              </a:rPr>
              <a:t>遮蔽。</a:t>
            </a:r>
            <a:endParaRPr lang="zh-CN" altLang="en-US" sz="2800" dirty="0">
              <a:solidFill>
                <a:schemeClr val="tx1"/>
              </a:solidFill>
              <a:latin typeface="Berlin Sans FB Demi" panose="020E0802020502020306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0160"/>
            <a:ext cx="12200255" cy="68783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3" name="圆角矩形 2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术语点评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41375" y="1698625"/>
            <a:ext cx="6777990" cy="1375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zh-CN" altLang="en-US" sz="2800"/>
              <a:t>默读课文，根据文章内容，勾画课文内哪写地方用了哪种术语？为什么？说明了一个什么道理？</a:t>
            </a:r>
            <a:endParaRPr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0160"/>
            <a:ext cx="12200255" cy="68783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2" name="圆角矩形 1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教师总结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3875" y="1806575"/>
            <a:ext cx="6699250" cy="2535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FF0000"/>
                </a:solidFill>
              </a:rPr>
              <a:t>以物喻人     写物抒情</a:t>
            </a:r>
            <a:endParaRPr lang="zh-CN" altLang="en-US" sz="4000">
              <a:solidFill>
                <a:srgbClr val="FF0000"/>
              </a:solidFill>
            </a:endParaRPr>
          </a:p>
          <a:p>
            <a:pPr algn="ctr"/>
            <a:r>
              <a:rPr lang="zh-CN" altLang="en-US" sz="4000">
                <a:solidFill>
                  <a:srgbClr val="FF0000"/>
                </a:solidFill>
              </a:rPr>
              <a:t>融情于景     一线串珠</a:t>
            </a:r>
            <a:endParaRPr lang="zh-CN" altLang="en-US" sz="4000">
              <a:solidFill>
                <a:srgbClr val="FF0000"/>
              </a:solidFill>
            </a:endParaRPr>
          </a:p>
          <a:p>
            <a:pPr algn="ctr"/>
            <a:r>
              <a:rPr lang="zh-CN" altLang="en-US" sz="4000">
                <a:solidFill>
                  <a:srgbClr val="FF0000"/>
                </a:solidFill>
              </a:rPr>
              <a:t>开门见山     卒章显志</a:t>
            </a:r>
            <a:endParaRPr lang="zh-CN" altLang="en-US" sz="4000">
              <a:solidFill>
                <a:srgbClr val="FF0000"/>
              </a:solidFill>
            </a:endParaRPr>
          </a:p>
          <a:p>
            <a:pPr algn="ctr"/>
            <a:r>
              <a:rPr lang="zh-CN" altLang="en-US" sz="4000">
                <a:solidFill>
                  <a:srgbClr val="FF0000"/>
                </a:solidFill>
              </a:rPr>
              <a:t>巧妙穿插     生动照应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3" name="圆角矩形 2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课文集美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5625" y="1520190"/>
            <a:ext cx="6430010" cy="1375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zh-CN" altLang="en-US" sz="2800"/>
              <a:t>从课文的4－7段里选句子，组合起来，放在下面两段话的前面，形成一篇微型美文。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602615" y="3123565"/>
            <a:ext cx="696912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我心中深深地受了感动——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　　母亲啊!你是荷叶，我是红莲。心中的雨点来了，除了你，谁是我在无遮拦天空下的荫庇？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3" name="圆角矩形 2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作品展示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16865" y="1234440"/>
            <a:ext cx="7112000" cy="524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6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600">
                <a:latin typeface="楷体" panose="02010609060101010101" charset="-122"/>
                <a:ea typeface="楷体" panose="02010609060101010101" charset="-122"/>
              </a:rPr>
              <a:t>窗外雷声作了，大雨接着就来，愈下愈大。</a:t>
            </a: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600">
                <a:latin typeface="楷体" panose="02010609060101010101" charset="-122"/>
                <a:ea typeface="楷体" panose="02010609060101010101" charset="-122"/>
              </a:rPr>
              <a:t>    那朵红莲，被那繁密的雨点，打得左右欹斜。</a:t>
            </a: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600">
                <a:latin typeface="楷体" panose="02010609060101010101" charset="-122"/>
                <a:ea typeface="楷体" panose="02010609060101010101" charset="-122"/>
              </a:rPr>
              <a:t>    红莲旁边的一个大荷叶，慢慢的倾侧下来，正覆盖在红莲上面。</a:t>
            </a: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600">
                <a:latin typeface="楷体" panose="02010609060101010101" charset="-122"/>
                <a:ea typeface="楷体" panose="02010609060101010101" charset="-122"/>
              </a:rPr>
              <a:t>    雨势并不减退，红莲却不摇动了。雨点不住的打着，只能在那勇敢慈怜的荷叶上面，聚了些流转无力的水珠。</a:t>
            </a: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我心中深深地受了感动——</a:t>
            </a:r>
            <a:endParaRPr lang="zh-CN" altLang="en-US" sz="2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600">
                <a:latin typeface="楷体" panose="02010609060101010101" charset="-122"/>
                <a:ea typeface="楷体" panose="02010609060101010101" charset="-122"/>
                <a:sym typeface="+mn-ea"/>
              </a:rPr>
              <a:t>　　母亲啊!你是荷叶，我是红莲。心中的雨点来了，除了你，谁是我在无遮拦天空下的荫庇？</a:t>
            </a:r>
            <a:endParaRPr lang="zh-CN" altLang="en-US" sz="2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荷叶母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5080"/>
            <a:ext cx="12200255" cy="68783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365" y="170815"/>
            <a:ext cx="6477000" cy="794385"/>
            <a:chOff x="199" y="269"/>
            <a:chExt cx="10200" cy="1251"/>
          </a:xfrm>
        </p:grpSpPr>
        <p:sp>
          <p:nvSpPr>
            <p:cNvPr id="3" name="圆角矩形 2"/>
            <p:cNvSpPr/>
            <p:nvPr/>
          </p:nvSpPr>
          <p:spPr>
            <a:xfrm>
              <a:off x="199" y="269"/>
              <a:ext cx="7976" cy="125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9" y="438"/>
              <a:ext cx="10200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华文行楷" panose="02010800040101010101" charset="-122"/>
                  <a:ea typeface="华文行楷" panose="02010800040101010101" charset="-122"/>
                </a:rPr>
                <a:t>妙点揣摩</a:t>
              </a:r>
              <a:endParaRPr lang="zh-CN" altLang="en-US" sz="3200"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66115" y="2854325"/>
            <a:ext cx="696912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　　母亲啊!你是荷叶，我是红莲。心中的雨点来了，除了你，谁是我在无遮拦天空下的荫庇？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115" y="1488440"/>
            <a:ext cx="709612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+mn-ea"/>
              </a:rPr>
              <a:t>揣摩本文最后一句，说一说它好在哪里？妙在何处？</a:t>
            </a:r>
            <a:endParaRPr lang="zh-CN" altLang="en-US" sz="2800">
              <a:latin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1000</Words>
  <Application>WPS 演示</Application>
  <PresentationFormat>宽屏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华文行楷</vt:lpstr>
      <vt:lpstr>仿宋</vt:lpstr>
      <vt:lpstr>华文新魏</vt:lpstr>
      <vt:lpstr>楷体</vt:lpstr>
      <vt:lpstr>Freestyle Script</vt:lpstr>
      <vt:lpstr>Calibri</vt:lpstr>
      <vt:lpstr>微软雅黑</vt:lpstr>
      <vt:lpstr>Calibri Light</vt:lpstr>
      <vt:lpstr>Berlin Sans FB Demi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2016-10-24T12:04:00Z</dcterms:created>
  <dcterms:modified xsi:type="dcterms:W3CDTF">2016-10-25T12:58:56Z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